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3"/>
  </p:notesMasterIdLst>
  <p:sldIdLst>
    <p:sldId id="256" r:id="rId2"/>
    <p:sldId id="258" r:id="rId3"/>
    <p:sldId id="272" r:id="rId4"/>
    <p:sldId id="257" r:id="rId5"/>
    <p:sldId id="267" r:id="rId6"/>
    <p:sldId id="259" r:id="rId7"/>
    <p:sldId id="261" r:id="rId8"/>
    <p:sldId id="262" r:id="rId9"/>
    <p:sldId id="268" r:id="rId10"/>
    <p:sldId id="270"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33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96A9E-5005-4C60-9B2D-0C22BA763CDF}" type="datetimeFigureOut">
              <a:rPr lang="el-GR" smtClean="0"/>
              <a:t>11/3/2021</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FDE8E-2964-4278-8DC0-F6F538E77661}" type="slidenum">
              <a:rPr lang="el-GR" smtClean="0"/>
              <a:t>‹#›</a:t>
            </a:fld>
            <a:endParaRPr lang="el-GR"/>
          </a:p>
        </p:txBody>
      </p:sp>
    </p:spTree>
    <p:extLst>
      <p:ext uri="{BB962C8B-B14F-4D97-AF65-F5344CB8AC3E}">
        <p14:creationId xmlns:p14="http://schemas.microsoft.com/office/powerpoint/2010/main" val="40670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421384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l-GR"/>
              <a:t>Κάντε κλικ για να επεξεργαστείτε τον τίτλο υποδείγματος</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8EE6CFC2-FB61-48AA-8D52-2DC05BE51C97}"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411542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1143070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08460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18024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623840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251408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3229168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8735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77549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EE6CFC2-FB61-48AA-8D52-2DC05BE51C97}"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205631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EE6CFC2-FB61-48AA-8D52-2DC05BE51C97}"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320478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EE6CFC2-FB61-48AA-8D52-2DC05BE51C97}"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91357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EE6CFC2-FB61-48AA-8D52-2DC05BE51C97}"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367590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6CFC2-FB61-48AA-8D52-2DC05BE51C97}"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60770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E6CFC2-FB61-48AA-8D52-2DC05BE51C97}"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219840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EE6CFC2-FB61-48AA-8D52-2DC05BE51C97}" type="datetimeFigureOut">
              <a:rPr lang="en-US" smtClean="0"/>
              <a:t>3/11/2021</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5F30422C-E52C-4249-97AB-8A21CB499F4B}" type="slidenum">
              <a:rPr lang="en-US" smtClean="0"/>
              <a:t>‹#›</a:t>
            </a:fld>
            <a:endParaRPr lang="en-US"/>
          </a:p>
        </p:txBody>
      </p:sp>
    </p:spTree>
    <p:extLst>
      <p:ext uri="{BB962C8B-B14F-4D97-AF65-F5344CB8AC3E}">
        <p14:creationId xmlns:p14="http://schemas.microsoft.com/office/powerpoint/2010/main" val="1744726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EE6CFC2-FB61-48AA-8D52-2DC05BE51C97}" type="datetimeFigureOut">
              <a:rPr lang="en-US" smtClean="0"/>
              <a:t>3/11/2021</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5F30422C-E52C-4249-97AB-8A21CB499F4B}" type="slidenum">
              <a:rPr lang="en-US" smtClean="0"/>
              <a:t>‹#›</a:t>
            </a:fld>
            <a:endParaRPr lang="en-US"/>
          </a:p>
        </p:txBody>
      </p:sp>
    </p:spTree>
    <p:extLst>
      <p:ext uri="{BB962C8B-B14F-4D97-AF65-F5344CB8AC3E}">
        <p14:creationId xmlns:p14="http://schemas.microsoft.com/office/powerpoint/2010/main" val="371060100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9A%CE%B1%CF%84%CE%B5%CF%81%CE%AF%CE%BD%CE%B1_%CE%A3%CF%84%CE%B5%CF%86%CE%B1%CE%BD%CE%AF%CE%B4%CE%B7" TargetMode="External"/><Relationship Id="rId2" Type="http://schemas.openxmlformats.org/officeDocument/2006/relationships/hyperlink" Target="https://el.wikipedia.org/wiki/%CE%9D%CE%B9%CE%BA%CF%8C%CE%BB_%CE%9A%CF%85%CF%81%CE%B9%CE%B1%CE%BA%CE%BF%CF%80%CE%BF%CF%8D%CE%BB%CE%BF%CF%85" TargetMode="External"/><Relationship Id="rId1" Type="http://schemas.openxmlformats.org/officeDocument/2006/relationships/slideLayout" Target="../slideLayouts/slideLayout2.xml"/><Relationship Id="rId4" Type="http://schemas.openxmlformats.org/officeDocument/2006/relationships/hyperlink" Target="https://www.google.com/search?q=%CE%BD%CE%B9%CE%BA%CF%8C%CE%BB+%CE%BA%CF%85%CF%81%CE%B9%CE%B1%CE%BA%CE%BF%CF%80%CE%BF%CF%8D%CE%BB%CE%BF%CF%85&amp;safe=active&amp;sxsrf=ALeKk00838k7LBu5_kEFoJEi1z947FjZzw:1614797323754&amp;source=lnms&amp;tbm=isch&amp;sa=X&amp;ved=2ahUKEwjg7_bm5JTvAhXCD2MBHVx_DKQQ_AUoAXoECAMQAw&amp;biw=1396&amp;bih=634#imgrc=Qtj3CPMd_QO6z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solidFill>
                  <a:srgbClr val="FF0000"/>
                </a:solidFill>
              </a:rPr>
              <a:t>ΓΥΝΑΙΚΕΣ ΣΤΟΝ ΑΘΛΗΤΙΣΜΟ</a:t>
            </a:r>
            <a:endParaRPr lang="en-US"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6EEB88-318E-4432-A3E1-6D739D455ABC}"/>
              </a:ext>
            </a:extLst>
          </p:cNvPr>
          <p:cNvSpPr>
            <a:spLocks noGrp="1"/>
          </p:cNvSpPr>
          <p:nvPr>
            <p:ph type="title"/>
          </p:nvPr>
        </p:nvSpPr>
        <p:spPr>
          <a:xfrm>
            <a:off x="1294564" y="4665"/>
            <a:ext cx="6554867" cy="864096"/>
          </a:xfrm>
        </p:spPr>
        <p:txBody>
          <a:bodyPr/>
          <a:lstStyle/>
          <a:p>
            <a:pPr algn="ctr"/>
            <a:r>
              <a:rPr lang="el-GR" dirty="0">
                <a:solidFill>
                  <a:schemeClr val="bg1">
                    <a:lumMod val="95000"/>
                    <a:lumOff val="5000"/>
                  </a:schemeClr>
                </a:solidFill>
              </a:rPr>
              <a:t>ΠΗΓΕΣ</a:t>
            </a:r>
          </a:p>
        </p:txBody>
      </p:sp>
      <p:sp>
        <p:nvSpPr>
          <p:cNvPr id="4" name="TextBox 3">
            <a:extLst>
              <a:ext uri="{FF2B5EF4-FFF2-40B4-BE49-F238E27FC236}">
                <a16:creationId xmlns:a16="http://schemas.microsoft.com/office/drawing/2014/main" id="{6DE36593-9D5D-4532-8C59-0BCC4FC76C9C}"/>
              </a:ext>
            </a:extLst>
          </p:cNvPr>
          <p:cNvSpPr txBox="1"/>
          <p:nvPr/>
        </p:nvSpPr>
        <p:spPr>
          <a:xfrm>
            <a:off x="431537" y="682036"/>
            <a:ext cx="8280920" cy="6186309"/>
          </a:xfrm>
          <a:prstGeom prst="rect">
            <a:avLst/>
          </a:prstGeom>
          <a:noFill/>
        </p:spPr>
        <p:txBody>
          <a:bodyPr wrap="square" rtlCol="0">
            <a:spAutoFit/>
          </a:bodyPr>
          <a:lstStyle/>
          <a:p>
            <a:r>
              <a:rPr lang="el-GR" dirty="0" err="1">
                <a:solidFill>
                  <a:srgbClr val="FF0000"/>
                </a:solidFill>
              </a:rPr>
              <a:t>Βικιπαίδεια</a:t>
            </a:r>
            <a:r>
              <a:rPr lang="el-GR" dirty="0">
                <a:solidFill>
                  <a:srgbClr val="FF0000"/>
                </a:solidFill>
              </a:rPr>
              <a:t>-Κυριακοπούλου</a:t>
            </a:r>
          </a:p>
          <a:p>
            <a:r>
              <a:rPr lang="en-US" dirty="0">
                <a:hlinkClick r:id="rId2"/>
              </a:rPr>
              <a:t>https://el.wikipedia.org/wiki/%CE%9D%CE%B9%CE%BA%CF%8C%CE%BB_%CE%9A%CF%85%CF%81%CE%B9%CE%B1%CE%BA%CE%BF%CF%80%CE%BF%CF%8D%CE%BB%CE%BF%CF%85</a:t>
            </a:r>
            <a:endParaRPr lang="el-GR" dirty="0"/>
          </a:p>
          <a:p>
            <a:r>
              <a:rPr lang="el-GR" dirty="0" err="1">
                <a:solidFill>
                  <a:srgbClr val="FF0000"/>
                </a:solidFill>
              </a:rPr>
              <a:t>Βικιπαίδεια</a:t>
            </a:r>
            <a:r>
              <a:rPr lang="el-GR" dirty="0">
                <a:solidFill>
                  <a:srgbClr val="FF0000"/>
                </a:solidFill>
              </a:rPr>
              <a:t>-Στεφανίδη</a:t>
            </a:r>
          </a:p>
          <a:p>
            <a:r>
              <a:rPr lang="en-US" dirty="0">
                <a:hlinkClick r:id="rId3"/>
              </a:rPr>
              <a:t>https://el.wikipedia.org/wiki/%CE%9A%CE%B1%CF%84%CE%B5%CF%81%CE%AF%CE%BD%CE%B1_%CE%A3%CF%84%CE%B5%CF%86%CE%B1%CE%BD%CE%AF%CE%B4%CE%B7</a:t>
            </a:r>
            <a:endParaRPr lang="el-GR" dirty="0"/>
          </a:p>
          <a:p>
            <a:r>
              <a:rPr lang="el-GR" dirty="0">
                <a:solidFill>
                  <a:srgbClr val="FF0000"/>
                </a:solidFill>
              </a:rPr>
              <a:t>Κυριακοπούλου-</a:t>
            </a:r>
            <a:r>
              <a:rPr lang="el-GR" dirty="0" err="1">
                <a:solidFill>
                  <a:srgbClr val="FF0000"/>
                </a:solidFill>
              </a:rPr>
              <a:t>Φωτό</a:t>
            </a:r>
            <a:endParaRPr lang="el-GR" dirty="0">
              <a:solidFill>
                <a:srgbClr val="FF0000"/>
              </a:solidFill>
            </a:endParaRPr>
          </a:p>
          <a:p>
            <a:r>
              <a:rPr lang="en-US" dirty="0">
                <a:hlinkClick r:id="rId4"/>
              </a:rPr>
              <a:t>https://www.google.com/search?q=%CE%BD%CE%B9%CE%BA%CF%8C%CE%BB+%CE%BA%CF%85%CF%81%CE%B9%CE%B1%CE%BA%CE%BF%CF%80%CE%BF%CF%8D%CE%BB%CE%BF%CF%85&amp;safe=active&amp;sxsrf=ALeKk00838k7LBu5_kEFoJEi1z947FjZzw:1614797323754&amp;source=lnms&amp;tbm=isch&amp;sa=X&amp;ved=2ahUKEwjg7_bm5JTvAhXCD2MBHVx_DKQQ_AUoAXoECAMQAw&amp;biw=1396&amp;bih=634#imgrc=Qtj3CPMd_QO6zM</a:t>
            </a:r>
            <a:endParaRPr lang="el-GR" dirty="0"/>
          </a:p>
          <a:p>
            <a:r>
              <a:rPr lang="el-GR" dirty="0">
                <a:solidFill>
                  <a:srgbClr val="FF0000"/>
                </a:solidFill>
              </a:rPr>
              <a:t>Στεφανίδη-</a:t>
            </a:r>
            <a:r>
              <a:rPr lang="el-GR" dirty="0" err="1">
                <a:solidFill>
                  <a:srgbClr val="FF0000"/>
                </a:solidFill>
              </a:rPr>
              <a:t>Φωτό</a:t>
            </a:r>
            <a:endParaRPr lang="el-GR" dirty="0">
              <a:solidFill>
                <a:srgbClr val="FF0000"/>
              </a:solidFill>
            </a:endParaRPr>
          </a:p>
          <a:p>
            <a:r>
              <a:rPr lang="en-US" dirty="0">
                <a:solidFill>
                  <a:schemeClr val="bg1">
                    <a:lumMod val="95000"/>
                    <a:lumOff val="5000"/>
                  </a:schemeClr>
                </a:solidFill>
              </a:rPr>
              <a:t>https://www.google.com/search?q=%CE%BA%CE%B1%CF%84%CE%B5%CF%81%CE%AF%CE%BD%CE%B1+%CF%83%CF%84%CE%B5%CF%86%CE%B1%CE%BD%CE%AF%CE%B4%CE%B7&amp;safe=active&amp;sxsrf=ALeKk02Fm-qqP-Ebj8k36GeBU69pb_ajjg:1614798401739&amp;source=lnms&amp;tbm=isch&amp;sa=X&amp;ved=2ahUKEwjb8vno6JTvAhX0AxAIHct3CHAQ_AUoAXoECAYQAw&amp;biw=1396&amp;bih=634</a:t>
            </a:r>
            <a:endParaRPr lang="el-GR" dirty="0">
              <a:solidFill>
                <a:schemeClr val="bg1">
                  <a:lumMod val="95000"/>
                  <a:lumOff val="5000"/>
                </a:schemeClr>
              </a:solidFill>
            </a:endParaRPr>
          </a:p>
        </p:txBody>
      </p:sp>
    </p:spTree>
    <p:extLst>
      <p:ext uri="{BB962C8B-B14F-4D97-AF65-F5344CB8AC3E}">
        <p14:creationId xmlns:p14="http://schemas.microsoft.com/office/powerpoint/2010/main" val="3505460288"/>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6E9FE3-95F4-4543-9E98-27D11ABBCA77}"/>
              </a:ext>
            </a:extLst>
          </p:cNvPr>
          <p:cNvSpPr>
            <a:spLocks noGrp="1"/>
          </p:cNvSpPr>
          <p:nvPr>
            <p:ph type="title"/>
          </p:nvPr>
        </p:nvSpPr>
        <p:spPr>
          <a:xfrm>
            <a:off x="395536" y="1340768"/>
            <a:ext cx="6554867" cy="1524000"/>
          </a:xfrm>
        </p:spPr>
        <p:txBody>
          <a:bodyPr>
            <a:noAutofit/>
          </a:bodyPr>
          <a:lstStyle/>
          <a:p>
            <a:r>
              <a:rPr lang="el-GR" sz="6000" dirty="0">
                <a:latin typeface="Monotype Corsiva" panose="03010101010201010101" pitchFamily="66" charset="0"/>
              </a:rPr>
              <a:t>ΕΥΧΑΡΙΣΤΩ ΓΙΑ ΤΗΝ ΠΡΟΣΟΧΗ ΣΑΣ</a:t>
            </a:r>
          </a:p>
        </p:txBody>
      </p:sp>
      <p:pic>
        <p:nvPicPr>
          <p:cNvPr id="5" name="Εικόνα 4">
            <a:extLst>
              <a:ext uri="{FF2B5EF4-FFF2-40B4-BE49-F238E27FC236}">
                <a16:creationId xmlns:a16="http://schemas.microsoft.com/office/drawing/2014/main" id="{9C8D7064-3D15-434D-882B-8451ADA2C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284984"/>
            <a:ext cx="5148064" cy="2692437"/>
          </a:xfrm>
          <a:prstGeom prst="ellipse">
            <a:avLst/>
          </a:prstGeom>
          <a:ln>
            <a:noFill/>
          </a:ln>
          <a:effectLst>
            <a:softEdge rad="112500"/>
          </a:effectLst>
        </p:spPr>
      </p:pic>
    </p:spTree>
    <p:extLst>
      <p:ext uri="{BB962C8B-B14F-4D97-AF65-F5344CB8AC3E}">
        <p14:creationId xmlns:p14="http://schemas.microsoft.com/office/powerpoint/2010/main" val="10839983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0"/>
            <a:ext cx="6554867" cy="1524000"/>
          </a:xfrm>
        </p:spPr>
        <p:txBody>
          <a:bodyPr>
            <a:normAutofit/>
          </a:bodyPr>
          <a:lstStyle/>
          <a:p>
            <a:r>
              <a:rPr lang="el-GR" dirty="0">
                <a:solidFill>
                  <a:srgbClr val="FF0000"/>
                </a:solidFill>
              </a:rPr>
              <a:t>Η ΓΥΝΑΙΚΑ ΣΤΟΝ ΑΘΛΗΤΙΣΜΟ</a:t>
            </a:r>
            <a:br>
              <a:rPr lang="el-GR" dirty="0"/>
            </a:br>
            <a:endParaRPr lang="en-US" dirty="0"/>
          </a:p>
        </p:txBody>
      </p:sp>
      <p:sp>
        <p:nvSpPr>
          <p:cNvPr id="3" name="2 - Θέση περιεχομένου"/>
          <p:cNvSpPr>
            <a:spLocks noGrp="1"/>
          </p:cNvSpPr>
          <p:nvPr>
            <p:ph idx="1"/>
          </p:nvPr>
        </p:nvSpPr>
        <p:spPr>
          <a:xfrm>
            <a:off x="539552" y="1112913"/>
            <a:ext cx="8229600" cy="1656184"/>
          </a:xfrm>
        </p:spPr>
        <p:txBody>
          <a:bodyPr>
            <a:normAutofit fontScale="70000" lnSpcReduction="20000"/>
          </a:bodyPr>
          <a:lstStyle/>
          <a:p>
            <a:r>
              <a:rPr lang="el-GR" sz="3000" dirty="0">
                <a:sym typeface="Wingdings" panose="05000000000000000000" pitchFamily="2" charset="2"/>
              </a:rPr>
              <a:t></a:t>
            </a:r>
            <a:r>
              <a:rPr lang="el-GR" sz="3000" dirty="0">
                <a:solidFill>
                  <a:schemeClr val="bg1">
                    <a:lumMod val="95000"/>
                    <a:lumOff val="5000"/>
                  </a:schemeClr>
                </a:solidFill>
              </a:rPr>
              <a:t>Οι γυναίκες τους Ολυμπιακούς Αγώνες  συμμετείχαν από το 1928 και μετά, ενώ αρκετά αγωνίσματα όπως τα στηπλ, η σφυροβολία, το τριπλούν, οι μεγάλες αποστάσεις , άργησαν αρκετά να μπουν στο πρόγραμμα.</a:t>
            </a:r>
          </a:p>
          <a:p>
            <a:pPr marL="0" indent="0">
              <a:buNone/>
            </a:pPr>
            <a:r>
              <a:rPr lang="el-GR" dirty="0"/>
              <a:t> </a:t>
            </a:r>
            <a:endParaRPr lang="en-US" dirty="0"/>
          </a:p>
        </p:txBody>
      </p:sp>
      <p:pic>
        <p:nvPicPr>
          <p:cNvPr id="5" name="Εικόνα 4">
            <a:extLst>
              <a:ext uri="{FF2B5EF4-FFF2-40B4-BE49-F238E27FC236}">
                <a16:creationId xmlns:a16="http://schemas.microsoft.com/office/drawing/2014/main" id="{F53C5184-42C6-4B67-8722-B7B9B24C67F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39219" y="3573016"/>
            <a:ext cx="4430266" cy="295351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160016-4211-487B-89FB-009561144B6F}"/>
              </a:ext>
            </a:extLst>
          </p:cNvPr>
          <p:cNvSpPr txBox="1"/>
          <p:nvPr/>
        </p:nvSpPr>
        <p:spPr>
          <a:xfrm>
            <a:off x="467544" y="683202"/>
            <a:ext cx="8208912" cy="1938992"/>
          </a:xfrm>
          <a:prstGeom prst="rect">
            <a:avLst/>
          </a:prstGeom>
          <a:noFill/>
        </p:spPr>
        <p:txBody>
          <a:bodyPr wrap="square" rtlCol="0">
            <a:spAutoFit/>
          </a:bodyPr>
          <a:lstStyle/>
          <a:p>
            <a:pPr algn="just"/>
            <a:r>
              <a:rPr lang="el-GR" sz="2400" dirty="0">
                <a:solidFill>
                  <a:schemeClr val="bg1">
                    <a:lumMod val="95000"/>
                    <a:lumOff val="5000"/>
                  </a:schemeClr>
                </a:solidFill>
                <a:sym typeface="Wingdings" panose="05000000000000000000" pitchFamily="2" charset="2"/>
              </a:rPr>
              <a:t></a:t>
            </a:r>
            <a:r>
              <a:rPr lang="el-GR" sz="2400" dirty="0">
                <a:solidFill>
                  <a:schemeClr val="bg1">
                    <a:lumMod val="95000"/>
                    <a:lumOff val="5000"/>
                  </a:schemeClr>
                </a:solidFill>
              </a:rPr>
              <a:t>Έτσι, σταδιακά έφτασαν να συμμετέχουν πια οι γυναίκες σε </a:t>
            </a:r>
            <a:r>
              <a:rPr lang="el-GR" sz="2400" dirty="0" err="1">
                <a:solidFill>
                  <a:schemeClr val="bg1">
                    <a:lumMod val="95000"/>
                    <a:lumOff val="5000"/>
                  </a:schemeClr>
                </a:solidFill>
              </a:rPr>
              <a:t>σχεδον</a:t>
            </a:r>
            <a:r>
              <a:rPr lang="el-GR" sz="2400" dirty="0">
                <a:solidFill>
                  <a:schemeClr val="bg1">
                    <a:lumMod val="95000"/>
                    <a:lumOff val="5000"/>
                  </a:schemeClr>
                </a:solidFill>
              </a:rPr>
              <a:t> σε </a:t>
            </a:r>
            <a:r>
              <a:rPr lang="el-GR" sz="2400" dirty="0" err="1">
                <a:solidFill>
                  <a:schemeClr val="bg1">
                    <a:lumMod val="95000"/>
                    <a:lumOff val="5000"/>
                  </a:schemeClr>
                </a:solidFill>
              </a:rPr>
              <a:t>ολα</a:t>
            </a:r>
            <a:r>
              <a:rPr lang="el-GR" sz="2400" dirty="0">
                <a:solidFill>
                  <a:schemeClr val="bg1">
                    <a:lumMod val="95000"/>
                    <a:lumOff val="5000"/>
                  </a:schemeClr>
                </a:solidFill>
              </a:rPr>
              <a:t> τα </a:t>
            </a:r>
            <a:r>
              <a:rPr lang="el-GR" sz="2400" dirty="0" err="1">
                <a:solidFill>
                  <a:schemeClr val="bg1">
                    <a:lumMod val="95000"/>
                    <a:lumOff val="5000"/>
                  </a:schemeClr>
                </a:solidFill>
              </a:rPr>
              <a:t>αγωνισματα</a:t>
            </a:r>
            <a:r>
              <a:rPr lang="el-GR" sz="2400" dirty="0">
                <a:solidFill>
                  <a:schemeClr val="bg1">
                    <a:lumMod val="95000"/>
                    <a:lumOff val="5000"/>
                  </a:schemeClr>
                </a:solidFill>
              </a:rPr>
              <a:t>  και μονάχα το 50αρι </a:t>
            </a:r>
            <a:r>
              <a:rPr lang="el-GR" sz="2400" dirty="0" err="1">
                <a:solidFill>
                  <a:schemeClr val="bg1">
                    <a:lumMod val="95000"/>
                    <a:lumOff val="5000"/>
                  </a:schemeClr>
                </a:solidFill>
              </a:rPr>
              <a:t>βαδην</a:t>
            </a:r>
            <a:r>
              <a:rPr lang="el-GR" sz="2400" dirty="0">
                <a:solidFill>
                  <a:schemeClr val="bg1">
                    <a:lumMod val="95000"/>
                    <a:lumOff val="5000"/>
                  </a:schemeClr>
                </a:solidFill>
              </a:rPr>
              <a:t> </a:t>
            </a:r>
            <a:r>
              <a:rPr lang="el-GR" sz="2400" dirty="0" err="1">
                <a:solidFill>
                  <a:schemeClr val="bg1">
                    <a:lumMod val="95000"/>
                    <a:lumOff val="5000"/>
                  </a:schemeClr>
                </a:solidFill>
              </a:rPr>
              <a:t>ειναι</a:t>
            </a:r>
            <a:r>
              <a:rPr lang="el-GR" sz="2400" dirty="0">
                <a:solidFill>
                  <a:schemeClr val="bg1">
                    <a:lumMod val="95000"/>
                    <a:lumOff val="5000"/>
                  </a:schemeClr>
                </a:solidFill>
              </a:rPr>
              <a:t> στο </a:t>
            </a:r>
            <a:r>
              <a:rPr lang="el-GR" sz="2400" dirty="0" err="1">
                <a:solidFill>
                  <a:schemeClr val="bg1">
                    <a:lumMod val="95000"/>
                    <a:lumOff val="5000"/>
                  </a:schemeClr>
                </a:solidFill>
              </a:rPr>
              <a:t>μεταιχμιο</a:t>
            </a:r>
            <a:r>
              <a:rPr lang="el-GR" sz="2400" dirty="0">
                <a:solidFill>
                  <a:schemeClr val="bg1">
                    <a:lumMod val="95000"/>
                    <a:lumOff val="5000"/>
                  </a:schemeClr>
                </a:solidFill>
              </a:rPr>
              <a:t>, </a:t>
            </a:r>
            <a:r>
              <a:rPr lang="el-GR" sz="2400" dirty="0" err="1">
                <a:solidFill>
                  <a:schemeClr val="bg1">
                    <a:lumMod val="95000"/>
                    <a:lumOff val="5000"/>
                  </a:schemeClr>
                </a:solidFill>
              </a:rPr>
              <a:t>ενω</a:t>
            </a:r>
            <a:r>
              <a:rPr lang="el-GR" sz="2400" dirty="0">
                <a:solidFill>
                  <a:schemeClr val="bg1">
                    <a:lumMod val="95000"/>
                    <a:lumOff val="5000"/>
                  </a:schemeClr>
                </a:solidFill>
              </a:rPr>
              <a:t> </a:t>
            </a:r>
            <a:r>
              <a:rPr lang="el-GR" sz="2400" dirty="0" err="1">
                <a:solidFill>
                  <a:schemeClr val="bg1">
                    <a:lumMod val="95000"/>
                    <a:lumOff val="5000"/>
                  </a:schemeClr>
                </a:solidFill>
              </a:rPr>
              <a:t>αντι</a:t>
            </a:r>
            <a:r>
              <a:rPr lang="el-GR" sz="2400" dirty="0">
                <a:solidFill>
                  <a:schemeClr val="bg1">
                    <a:lumMod val="95000"/>
                    <a:lumOff val="5000"/>
                  </a:schemeClr>
                </a:solidFill>
              </a:rPr>
              <a:t> για 10θλο </a:t>
            </a:r>
            <a:r>
              <a:rPr lang="el-GR" sz="2400" dirty="0" err="1">
                <a:solidFill>
                  <a:schemeClr val="bg1">
                    <a:lumMod val="95000"/>
                    <a:lumOff val="5000"/>
                  </a:schemeClr>
                </a:solidFill>
              </a:rPr>
              <a:t>γινεται</a:t>
            </a:r>
            <a:r>
              <a:rPr lang="el-GR" sz="2400" dirty="0">
                <a:solidFill>
                  <a:schemeClr val="bg1">
                    <a:lumMod val="95000"/>
                    <a:lumOff val="5000"/>
                  </a:schemeClr>
                </a:solidFill>
              </a:rPr>
              <a:t> 7θλο. Εκτός αυτών, έχει μπει πλέον στο πρόγραμμα και η </a:t>
            </a:r>
            <a:r>
              <a:rPr lang="el-GR" sz="2400" dirty="0" err="1">
                <a:solidFill>
                  <a:schemeClr val="bg1">
                    <a:lumMod val="95000"/>
                    <a:lumOff val="5000"/>
                  </a:schemeClr>
                </a:solidFill>
              </a:rPr>
              <a:t>μεικτη</a:t>
            </a:r>
            <a:r>
              <a:rPr lang="el-GR" sz="2400" dirty="0">
                <a:solidFill>
                  <a:schemeClr val="bg1">
                    <a:lumMod val="95000"/>
                    <a:lumOff val="5000"/>
                  </a:schemeClr>
                </a:solidFill>
              </a:rPr>
              <a:t> </a:t>
            </a:r>
            <a:r>
              <a:rPr lang="el-GR" sz="2400" dirty="0" err="1">
                <a:solidFill>
                  <a:schemeClr val="bg1">
                    <a:lumMod val="95000"/>
                    <a:lumOff val="5000"/>
                  </a:schemeClr>
                </a:solidFill>
              </a:rPr>
              <a:t>σκυταλη</a:t>
            </a:r>
            <a:endParaRPr lang="el-GR" sz="2400" dirty="0">
              <a:solidFill>
                <a:schemeClr val="bg1">
                  <a:lumMod val="95000"/>
                  <a:lumOff val="5000"/>
                </a:schemeClr>
              </a:solidFill>
            </a:endParaRPr>
          </a:p>
        </p:txBody>
      </p:sp>
      <p:pic>
        <p:nvPicPr>
          <p:cNvPr id="5" name="Εικόνα 4">
            <a:extLst>
              <a:ext uri="{FF2B5EF4-FFF2-40B4-BE49-F238E27FC236}">
                <a16:creationId xmlns:a16="http://schemas.microsoft.com/office/drawing/2014/main" id="{974593D4-DBEE-419E-92D9-16B0545E30FA}"/>
              </a:ext>
            </a:extLst>
          </p:cNvPr>
          <p:cNvPicPr>
            <a:picLocks noChangeAspect="1"/>
          </p:cNvPicPr>
          <p:nvPr/>
        </p:nvPicPr>
        <p:blipFill>
          <a:blip r:embed="rId2"/>
          <a:stretch>
            <a:fillRect/>
          </a:stretch>
        </p:blipFill>
        <p:spPr>
          <a:xfrm>
            <a:off x="2474680" y="4005064"/>
            <a:ext cx="4194640" cy="2154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42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4437112"/>
            <a:ext cx="6554867" cy="1524000"/>
          </a:xfrm>
        </p:spPr>
        <p:txBody>
          <a:bodyPr>
            <a:normAutofit/>
          </a:bodyPr>
          <a:lstStyle/>
          <a:p>
            <a:r>
              <a:rPr lang="el-GR" dirty="0">
                <a:solidFill>
                  <a:srgbClr val="FFFF00"/>
                </a:solidFill>
                <a:latin typeface="Bahnschrift SemiLight" pitchFamily="34" charset="0"/>
              </a:rPr>
              <a:t>Κατερίνα Στεφανίδη</a:t>
            </a:r>
            <a:br>
              <a:rPr lang="el-GR" dirty="0">
                <a:latin typeface="Bahnschrift SemiLight" pitchFamily="34" charset="0"/>
              </a:rPr>
            </a:br>
            <a:endParaRPr lang="en-US" dirty="0">
              <a:latin typeface="Bahnschrift SemiLight" pitchFamily="34" charset="0"/>
            </a:endParaRPr>
          </a:p>
        </p:txBody>
      </p:sp>
      <p:pic>
        <p:nvPicPr>
          <p:cNvPr id="1026" name="Picture 2"/>
          <p:cNvPicPr>
            <a:picLocks noGrp="1" noChangeAspect="1" noChangeArrowheads="1"/>
          </p:cNvPicPr>
          <p:nvPr>
            <p:ph idx="1"/>
          </p:nvPr>
        </p:nvPicPr>
        <p:blipFill>
          <a:blip r:embed="rId2" cstate="print"/>
          <a:stretch>
            <a:fillRect/>
          </a:stretch>
        </p:blipFill>
        <p:spPr bwMode="auto">
          <a:xfrm>
            <a:off x="2483768" y="188640"/>
            <a:ext cx="3068257" cy="37671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tretch>
            <a:fillRect/>
          </a:stretch>
        </p:blipFill>
        <p:spPr bwMode="auto">
          <a:xfrm>
            <a:off x="683568" y="404664"/>
            <a:ext cx="6532009" cy="3767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4DE0B79D-F6FE-4163-A0AB-E8456024EB5A}"/>
              </a:ext>
            </a:extLst>
          </p:cNvPr>
          <p:cNvSpPr txBox="1"/>
          <p:nvPr/>
        </p:nvSpPr>
        <p:spPr>
          <a:xfrm>
            <a:off x="395536" y="5661248"/>
            <a:ext cx="6604016" cy="523220"/>
          </a:xfrm>
          <a:prstGeom prst="rect">
            <a:avLst/>
          </a:prstGeom>
          <a:noFill/>
        </p:spPr>
        <p:txBody>
          <a:bodyPr wrap="square" rtlCol="0">
            <a:spAutoFit/>
          </a:bodyPr>
          <a:lstStyle/>
          <a:p>
            <a:r>
              <a:rPr lang="el-GR" sz="2800" dirty="0">
                <a:solidFill>
                  <a:srgbClr val="FFFF00"/>
                </a:solidFill>
              </a:rPr>
              <a:t>Μια σπουδαία Ελληνίδα αθλήτρια…</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22517CF-BCCE-4B87-9359-1C2939C654E7}"/>
              </a:ext>
            </a:extLst>
          </p:cNvPr>
          <p:cNvSpPr txBox="1"/>
          <p:nvPr/>
        </p:nvSpPr>
        <p:spPr>
          <a:xfrm>
            <a:off x="539552" y="692696"/>
            <a:ext cx="8208912" cy="1938992"/>
          </a:xfrm>
          <a:prstGeom prst="rect">
            <a:avLst/>
          </a:prstGeom>
          <a:noFill/>
        </p:spPr>
        <p:txBody>
          <a:bodyPr wrap="square" rtlCol="0">
            <a:spAutoFit/>
          </a:bodyPr>
          <a:lstStyle/>
          <a:p>
            <a:pPr algn="just"/>
            <a:r>
              <a:rPr lang="el-GR" sz="2000" dirty="0">
                <a:solidFill>
                  <a:schemeClr val="bg1">
                    <a:lumMod val="95000"/>
                    <a:lumOff val="5000"/>
                  </a:schemeClr>
                </a:solidFill>
                <a:effectLst/>
                <a:latin typeface="Arial" panose="020B0604020202020204" pitchFamily="34" charset="0"/>
                <a:sym typeface="Wingdings" panose="05000000000000000000" pitchFamily="2" charset="2"/>
              </a:rPr>
              <a:t> </a:t>
            </a:r>
            <a:r>
              <a:rPr lang="el-GR" sz="2000" dirty="0">
                <a:solidFill>
                  <a:schemeClr val="bg1">
                    <a:lumMod val="95000"/>
                    <a:lumOff val="5000"/>
                  </a:schemeClr>
                </a:solidFill>
                <a:effectLst/>
                <a:latin typeface="Arial" panose="020B0604020202020204" pitchFamily="34" charset="0"/>
              </a:rPr>
              <a:t>H Κατερίνα Στεφανίδη γεν</a:t>
            </a:r>
            <a:r>
              <a:rPr lang="el-GR" sz="2000" dirty="0">
                <a:solidFill>
                  <a:schemeClr val="bg1">
                    <a:lumMod val="95000"/>
                    <a:lumOff val="5000"/>
                  </a:schemeClr>
                </a:solidFill>
                <a:latin typeface="Arial" panose="020B0604020202020204" pitchFamily="34" charset="0"/>
              </a:rPr>
              <a:t>νήθηκε στις</a:t>
            </a:r>
            <a:r>
              <a:rPr lang="el-GR" sz="2000" dirty="0">
                <a:solidFill>
                  <a:schemeClr val="bg1">
                    <a:lumMod val="95000"/>
                    <a:lumOff val="5000"/>
                  </a:schemeClr>
                </a:solidFill>
                <a:effectLst/>
                <a:latin typeface="Arial" panose="020B0604020202020204" pitchFamily="34" charset="0"/>
              </a:rPr>
              <a:t> </a:t>
            </a:r>
            <a:r>
              <a:rPr lang="el-GR" sz="2000" dirty="0">
                <a:solidFill>
                  <a:schemeClr val="bg1">
                    <a:lumMod val="95000"/>
                    <a:lumOff val="5000"/>
                  </a:schemeClr>
                </a:solidFill>
                <a:latin typeface="Arial" panose="020B0604020202020204" pitchFamily="34" charset="0"/>
              </a:rPr>
              <a:t>4 Φεβρουαρίου </a:t>
            </a:r>
            <a:r>
              <a:rPr lang="el-GR" sz="2000" dirty="0">
                <a:solidFill>
                  <a:schemeClr val="bg1">
                    <a:lumMod val="95000"/>
                    <a:lumOff val="5000"/>
                  </a:schemeClr>
                </a:solidFill>
                <a:effectLst/>
                <a:latin typeface="Arial" panose="020B0604020202020204" pitchFamily="34" charset="0"/>
              </a:rPr>
              <a:t> του </a:t>
            </a:r>
            <a:r>
              <a:rPr lang="el-GR" sz="2000" dirty="0">
                <a:solidFill>
                  <a:schemeClr val="bg1">
                    <a:lumMod val="95000"/>
                    <a:lumOff val="5000"/>
                  </a:schemeClr>
                </a:solidFill>
                <a:latin typeface="Arial" panose="020B0604020202020204" pitchFamily="34" charset="0"/>
              </a:rPr>
              <a:t>1990.</a:t>
            </a:r>
            <a:r>
              <a:rPr lang="el-GR" sz="2000" dirty="0">
                <a:solidFill>
                  <a:schemeClr val="bg1">
                    <a:lumMod val="95000"/>
                    <a:lumOff val="5000"/>
                  </a:schemeClr>
                </a:solidFill>
                <a:effectLst/>
                <a:latin typeface="Arial" panose="020B0604020202020204" pitchFamily="34" charset="0"/>
              </a:rPr>
              <a:t> Είναι </a:t>
            </a:r>
            <a:r>
              <a:rPr lang="el-GR" sz="2000" dirty="0">
                <a:solidFill>
                  <a:schemeClr val="bg1">
                    <a:lumMod val="95000"/>
                    <a:lumOff val="5000"/>
                  </a:schemeClr>
                </a:solidFill>
                <a:latin typeface="Arial" panose="020B0604020202020204" pitchFamily="34" charset="0"/>
              </a:rPr>
              <a:t>Ελληνίδα</a:t>
            </a:r>
            <a:r>
              <a:rPr lang="el-GR" sz="2000" dirty="0">
                <a:solidFill>
                  <a:schemeClr val="bg1">
                    <a:lumMod val="95000"/>
                    <a:lumOff val="5000"/>
                  </a:schemeClr>
                </a:solidFill>
                <a:effectLst/>
                <a:latin typeface="Arial" panose="020B0604020202020204" pitchFamily="34" charset="0"/>
              </a:rPr>
              <a:t> πρωταθλήτρια του </a:t>
            </a:r>
            <a:r>
              <a:rPr lang="el-GR" sz="2000" dirty="0">
                <a:solidFill>
                  <a:srgbClr val="460402"/>
                </a:solidFill>
                <a:latin typeface="Arial" panose="020B0604020202020204" pitchFamily="34" charset="0"/>
              </a:rPr>
              <a:t>άλματος επί </a:t>
            </a:r>
            <a:r>
              <a:rPr lang="el-GR" sz="2000" dirty="0">
                <a:solidFill>
                  <a:schemeClr val="bg1">
                    <a:lumMod val="95000"/>
                    <a:lumOff val="5000"/>
                  </a:schemeClr>
                </a:solidFill>
                <a:latin typeface="Arial" panose="020B0604020202020204" pitchFamily="34" charset="0"/>
              </a:rPr>
              <a:t>κοντώ</a:t>
            </a:r>
            <a:r>
              <a:rPr lang="el-GR" sz="2000" dirty="0">
                <a:solidFill>
                  <a:schemeClr val="bg1">
                    <a:lumMod val="95000"/>
                    <a:lumOff val="5000"/>
                  </a:schemeClr>
                </a:solidFill>
                <a:effectLst/>
                <a:latin typeface="Arial" panose="020B0604020202020204" pitchFamily="34" charset="0"/>
              </a:rPr>
              <a:t>, χρυσή </a:t>
            </a:r>
            <a:r>
              <a:rPr lang="el-GR" sz="2000" dirty="0">
                <a:solidFill>
                  <a:schemeClr val="bg1">
                    <a:lumMod val="95000"/>
                    <a:lumOff val="5000"/>
                  </a:schemeClr>
                </a:solidFill>
                <a:latin typeface="Arial" panose="020B0604020202020204" pitchFamily="34" charset="0"/>
              </a:rPr>
              <a:t>Ολυμπιονίκης</a:t>
            </a:r>
            <a:r>
              <a:rPr lang="el-GR" sz="2000" dirty="0">
                <a:solidFill>
                  <a:schemeClr val="bg1">
                    <a:lumMod val="95000"/>
                    <a:lumOff val="5000"/>
                  </a:schemeClr>
                </a:solidFill>
                <a:effectLst/>
                <a:latin typeface="Arial" panose="020B0604020202020204" pitchFamily="34" charset="0"/>
              </a:rPr>
              <a:t> και παγκόσμια πρωταθλήτρια. Αγωνίστηκε στους </a:t>
            </a:r>
            <a:r>
              <a:rPr lang="el-GR" sz="2000" dirty="0">
                <a:solidFill>
                  <a:schemeClr val="bg1">
                    <a:lumMod val="95000"/>
                    <a:lumOff val="5000"/>
                  </a:schemeClr>
                </a:solidFill>
                <a:latin typeface="Arial" panose="020B0604020202020204" pitchFamily="34" charset="0"/>
              </a:rPr>
              <a:t>Ολυμπιακούς αγώνες του 2012</a:t>
            </a:r>
            <a:r>
              <a:rPr lang="el-GR" sz="2000" dirty="0">
                <a:solidFill>
                  <a:schemeClr val="bg1">
                    <a:lumMod val="95000"/>
                    <a:lumOff val="5000"/>
                  </a:schemeClr>
                </a:solidFill>
                <a:effectLst/>
                <a:latin typeface="Arial" panose="020B0604020202020204" pitchFamily="34" charset="0"/>
              </a:rPr>
              <a:t> και του </a:t>
            </a:r>
            <a:r>
              <a:rPr lang="el-GR" sz="2000" dirty="0">
                <a:solidFill>
                  <a:schemeClr val="bg1">
                    <a:lumMod val="95000"/>
                    <a:lumOff val="5000"/>
                  </a:schemeClr>
                </a:solidFill>
                <a:latin typeface="Arial" panose="020B0604020202020204" pitchFamily="34" charset="0"/>
              </a:rPr>
              <a:t>2016</a:t>
            </a:r>
            <a:r>
              <a:rPr lang="el-GR" sz="2000" dirty="0">
                <a:solidFill>
                  <a:schemeClr val="bg1">
                    <a:lumMod val="95000"/>
                    <a:lumOff val="5000"/>
                  </a:schemeClr>
                </a:solidFill>
                <a:effectLst/>
                <a:latin typeface="Arial" panose="020B0604020202020204" pitchFamily="34" charset="0"/>
              </a:rPr>
              <a:t>. Το 2016 έφτασε στην κορυφαία στιγμή της καριέρας της κερδίζοντας το χρυσό μετάλλιο στους </a:t>
            </a:r>
            <a:r>
              <a:rPr lang="el-GR" sz="2000" dirty="0">
                <a:solidFill>
                  <a:schemeClr val="bg1">
                    <a:lumMod val="95000"/>
                    <a:lumOff val="5000"/>
                  </a:schemeClr>
                </a:solidFill>
                <a:latin typeface="Arial" panose="020B0604020202020204" pitchFamily="34" charset="0"/>
              </a:rPr>
              <a:t>Ολυμπιακούς Αγώνες</a:t>
            </a:r>
            <a:r>
              <a:rPr lang="el-GR" sz="2000" dirty="0">
                <a:solidFill>
                  <a:schemeClr val="bg1">
                    <a:lumMod val="95000"/>
                    <a:lumOff val="5000"/>
                  </a:schemeClr>
                </a:solidFill>
                <a:effectLst/>
                <a:latin typeface="Arial" panose="020B0604020202020204" pitchFamily="34" charset="0"/>
              </a:rPr>
              <a:t> του </a:t>
            </a:r>
            <a:r>
              <a:rPr lang="el-GR" sz="2000" dirty="0">
                <a:solidFill>
                  <a:srgbClr val="460402"/>
                </a:solidFill>
                <a:latin typeface="Arial" panose="020B0604020202020204" pitchFamily="34" charset="0"/>
              </a:rPr>
              <a:t>Ρίο ντε </a:t>
            </a:r>
            <a:r>
              <a:rPr lang="el-GR" sz="2000" dirty="0">
                <a:solidFill>
                  <a:schemeClr val="bg1">
                    <a:lumMod val="95000"/>
                    <a:lumOff val="5000"/>
                  </a:schemeClr>
                </a:solidFill>
                <a:latin typeface="Arial" panose="020B0604020202020204" pitchFamily="34" charset="0"/>
              </a:rPr>
              <a:t>Τζανέιρο </a:t>
            </a:r>
            <a:r>
              <a:rPr lang="el-GR" sz="2000" dirty="0">
                <a:solidFill>
                  <a:schemeClr val="bg1">
                    <a:lumMod val="95000"/>
                    <a:lumOff val="5000"/>
                  </a:schemeClr>
                </a:solidFill>
                <a:effectLst/>
                <a:latin typeface="Arial" panose="020B0604020202020204" pitchFamily="34" charset="0"/>
              </a:rPr>
              <a:t>με άλμα στα 4,85 μ.</a:t>
            </a:r>
            <a:endParaRPr lang="el-GR" sz="2000" dirty="0">
              <a:solidFill>
                <a:schemeClr val="bg1">
                  <a:lumMod val="95000"/>
                  <a:lumOff val="5000"/>
                </a:schemeClr>
              </a:solidFill>
            </a:endParaRPr>
          </a:p>
        </p:txBody>
      </p:sp>
      <p:pic>
        <p:nvPicPr>
          <p:cNvPr id="9" name="Εικόνα 8">
            <a:extLst>
              <a:ext uri="{FF2B5EF4-FFF2-40B4-BE49-F238E27FC236}">
                <a16:creationId xmlns:a16="http://schemas.microsoft.com/office/drawing/2014/main" id="{55A3ADEA-B896-4E84-8439-D99D3D643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142" y="2780928"/>
            <a:ext cx="4801716" cy="3201144"/>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2639587" y="3645024"/>
            <a:ext cx="3864826" cy="2359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a:extLst>
              <a:ext uri="{FF2B5EF4-FFF2-40B4-BE49-F238E27FC236}">
                <a16:creationId xmlns:a16="http://schemas.microsoft.com/office/drawing/2014/main" id="{AF224CB5-77A2-43CF-8698-0041ABF9FE41}"/>
              </a:ext>
            </a:extLst>
          </p:cNvPr>
          <p:cNvSpPr txBox="1"/>
          <p:nvPr/>
        </p:nvSpPr>
        <p:spPr>
          <a:xfrm>
            <a:off x="683568" y="476672"/>
            <a:ext cx="7416824" cy="2554545"/>
          </a:xfrm>
          <a:prstGeom prst="rect">
            <a:avLst/>
          </a:prstGeom>
          <a:noFill/>
        </p:spPr>
        <p:txBody>
          <a:bodyPr wrap="square" rtlCol="0">
            <a:spAutoFit/>
          </a:bodyPr>
          <a:lstStyle/>
          <a:p>
            <a:pPr algn="just"/>
            <a:r>
              <a:rPr lang="el-GR" sz="2000" dirty="0">
                <a:solidFill>
                  <a:schemeClr val="bg1">
                    <a:lumMod val="95000"/>
                    <a:lumOff val="5000"/>
                  </a:schemeClr>
                </a:solidFill>
                <a:sym typeface="Wingdings" panose="05000000000000000000" pitchFamily="2" charset="2"/>
              </a:rPr>
              <a:t> </a:t>
            </a:r>
            <a:r>
              <a:rPr lang="el-GR" sz="2000" dirty="0">
                <a:solidFill>
                  <a:schemeClr val="bg1">
                    <a:lumMod val="95000"/>
                    <a:lumOff val="5000"/>
                  </a:schemeClr>
                </a:solidFill>
              </a:rPr>
              <a:t>Επίσης αναδείχτηκε πρωταθλήτρια Ευρώπης το 2016 στο Ευρωπαϊκό Πρωτάθλημα του Άμστερνταμ (με 4,81 μ.), πρωταθλήτρια Ευρώπης στο Ευρωπαϊκό Πρωτάθλημα Κλειστού το 2017 (με 4,85 μ.) και πρωταθλήτρια κόσμου στο Παγκόσμιο Πρωτάθλημα Στίβου στο Λονδίνο το 2017, με επίδοση 4,91 μ. που την τοποθετεί στην πέμπτη θέση του άλματος επί κοντώ όλων των εποχών. Αναδείχθηκε καλύτερη αθλήτρια του στίβου στην Ευρώπη για το 2017. </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94566" y="260648"/>
            <a:ext cx="6554867" cy="1524000"/>
          </a:xfrm>
        </p:spPr>
        <p:txBody>
          <a:bodyPr/>
          <a:lstStyle/>
          <a:p>
            <a:r>
              <a:rPr lang="el-GR" dirty="0">
                <a:solidFill>
                  <a:srgbClr val="FF0000"/>
                </a:solidFill>
              </a:rPr>
              <a:t>ΝΙΚΟΛ ΚΥΡΙΑΚΟΠΟΥΛΟΥ</a:t>
            </a:r>
            <a:endParaRPr lang="en-US" dirty="0">
              <a:solidFill>
                <a:srgbClr val="FF0000"/>
              </a:solidFill>
            </a:endParaRPr>
          </a:p>
        </p:txBody>
      </p:sp>
      <p:pic>
        <p:nvPicPr>
          <p:cNvPr id="5" name="Εικόνα 4">
            <a:extLst>
              <a:ext uri="{FF2B5EF4-FFF2-40B4-BE49-F238E27FC236}">
                <a16:creationId xmlns:a16="http://schemas.microsoft.com/office/drawing/2014/main" id="{C815C473-0221-4B45-ADB3-894EBEE315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933" y="2276872"/>
            <a:ext cx="5428134" cy="337115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E9EFF5-DB20-46A4-9A48-73882DE16FCB}"/>
              </a:ext>
            </a:extLst>
          </p:cNvPr>
          <p:cNvSpPr txBox="1"/>
          <p:nvPr/>
        </p:nvSpPr>
        <p:spPr>
          <a:xfrm>
            <a:off x="683568" y="620688"/>
            <a:ext cx="7920880" cy="2554545"/>
          </a:xfrm>
          <a:prstGeom prst="rect">
            <a:avLst/>
          </a:prstGeom>
          <a:noFill/>
        </p:spPr>
        <p:txBody>
          <a:bodyPr wrap="square" rtlCol="0">
            <a:spAutoFit/>
          </a:bodyPr>
          <a:lstStyle/>
          <a:p>
            <a:pPr algn="just"/>
            <a:r>
              <a:rPr lang="el-GR" sz="2000" dirty="0">
                <a:solidFill>
                  <a:schemeClr val="bg1">
                    <a:lumMod val="95000"/>
                    <a:lumOff val="5000"/>
                  </a:schemeClr>
                </a:solidFill>
                <a:sym typeface="Wingdings" panose="05000000000000000000" pitchFamily="2" charset="2"/>
              </a:rPr>
              <a:t> </a:t>
            </a:r>
            <a:r>
              <a:rPr lang="el-GR" sz="2000" dirty="0">
                <a:solidFill>
                  <a:schemeClr val="bg1">
                    <a:lumMod val="95000"/>
                    <a:lumOff val="5000"/>
                  </a:schemeClr>
                </a:solidFill>
              </a:rPr>
              <a:t>Η Νικολέτα (Νικόλ) Κυριακοπούλου γεννήθηκε στην Αθήνα, στις 21 Μαρτίου του 1986. Έχει  ύψος 1,68 μ. και βάρος 57 κιλά. Είναι διεθνής Ελληνίδα αθλήτρια του άλματος επί κοντώ γυναικών και πρωταθλήτρια Ελλάδας. Το 2015 στο Παγκόσμιο Πρωτάθλημα Στίβου της IAAF κατέκτησε το Χάλκινο μετάλλιο. Την ίδια χρονιά ήταν και η πρώτη Ελληνίδα αθλήτρια που κέρδισε την σειρά των αγώνων Diamond League της IAAF στο άλμα επι κοντώ κερδίζοντας το τρόπαιο.</a:t>
            </a:r>
          </a:p>
        </p:txBody>
      </p:sp>
      <p:pic>
        <p:nvPicPr>
          <p:cNvPr id="7" name="Εικόνα 6">
            <a:extLst>
              <a:ext uri="{FF2B5EF4-FFF2-40B4-BE49-F238E27FC236}">
                <a16:creationId xmlns:a16="http://schemas.microsoft.com/office/drawing/2014/main" id="{CD417DEE-7D5E-4E0D-8FFB-08A6DD06C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020" y="3645024"/>
            <a:ext cx="4355976" cy="2447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123</TotalTime>
  <Words>729</Words>
  <Application>Microsoft Office PowerPoint</Application>
  <PresentationFormat>Προβολή στην οθόνη (4:3)</PresentationFormat>
  <Paragraphs>21</Paragraphs>
  <Slides>11</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Arial</vt:lpstr>
      <vt:lpstr>Bahnschrift SemiLight</vt:lpstr>
      <vt:lpstr>Calibri</vt:lpstr>
      <vt:lpstr>Century Gothic</vt:lpstr>
      <vt:lpstr>Monotype Corsiva</vt:lpstr>
      <vt:lpstr>Wingdings 3</vt:lpstr>
      <vt:lpstr>Κομμάτι</vt:lpstr>
      <vt:lpstr>ΓΥΝΑΙΚΕΣ ΣΤΟΝ ΑΘΛΗΤΙΣΜΟ</vt:lpstr>
      <vt:lpstr>Η ΓΥΝΑΙΚΑ ΣΤΟΝ ΑΘΛΗΤΙΣΜΟ </vt:lpstr>
      <vt:lpstr>Παρουσίαση του PowerPoint</vt:lpstr>
      <vt:lpstr>Κατερίνα Στεφανίδη </vt:lpstr>
      <vt:lpstr>Παρουσίαση του PowerPoint</vt:lpstr>
      <vt:lpstr>Παρουσίαση του PowerPoint</vt:lpstr>
      <vt:lpstr>Παρουσίαση του PowerPoint</vt:lpstr>
      <vt:lpstr>ΝΙΚΟΛ ΚΥΡΙΑΚΟΠΟΥΛΟΥ</vt:lpstr>
      <vt:lpstr>Παρουσίαση του PowerPoint</vt:lpstr>
      <vt:lpstr>ΠΗΓΕΣ</vt:lpstr>
      <vt:lpstr>ΕΥΧΑΡΙΣΤΩ ΓΙΑ ΤΗΝ ΠΡΟΣΟΧΗ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Niki</dc:creator>
  <cp:lastModifiedBy>ΛΑΜΠΡΟΣ ΑΘΑΝΑΣΟΠΟΥΛΟΣ</cp:lastModifiedBy>
  <cp:revision>37</cp:revision>
  <dcterms:created xsi:type="dcterms:W3CDTF">2021-02-25T16:32:23Z</dcterms:created>
  <dcterms:modified xsi:type="dcterms:W3CDTF">2021-03-11T08:56:28Z</dcterms:modified>
</cp:coreProperties>
</file>