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8" r:id="rId1"/>
  </p:sldMasterIdLst>
  <p:notesMasterIdLst>
    <p:notesMasterId r:id="rId10"/>
  </p:notesMasterIdLst>
  <p:sldIdLst>
    <p:sldId id="256" r:id="rId2"/>
    <p:sldId id="257" r:id="rId3"/>
    <p:sldId id="264" r:id="rId4"/>
    <p:sldId id="258" r:id="rId5"/>
    <p:sldId id="261" r:id="rId6"/>
    <p:sldId id="263" r:id="rId7"/>
    <p:sldId id="262"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57" autoAdjust="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3BC8E-1509-4696-B4F4-15CC18CBF97C}" type="datetimeFigureOut">
              <a:rPr lang="el-GR" smtClean="0"/>
              <a:t>7/3/2021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EC962-54E5-43A6-A1CB-8DAA86BE9783}"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Η 8η Μαρτίου καθιερώθηκε ως μέρα της γυναίκας σε ανάμνηση μιας μεγάλης εκδήλωσης διαμαρτυρίας που έγινε στις 8 Μαρτίου του 1857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dirty="0"/>
              <a:t>Η πρόοδος των γυναικών στον τομέα αυτό ήταν αργή, αφού ο αθλητισμός υπήρξε πάντα προνομιακό πεδίο δράσης των ανδρών.</a:t>
            </a:r>
          </a:p>
          <a:p>
            <a:endParaRPr lang="el-GR" dirty="0"/>
          </a:p>
        </p:txBody>
      </p:sp>
      <p:sp>
        <p:nvSpPr>
          <p:cNvPr id="4" name="Θέση αριθμού διαφάνειας 3"/>
          <p:cNvSpPr>
            <a:spLocks noGrp="1"/>
          </p:cNvSpPr>
          <p:nvPr>
            <p:ph type="sldNum" sz="quarter" idx="10"/>
          </p:nvPr>
        </p:nvSpPr>
        <p:spPr/>
        <p:txBody>
          <a:bodyPr/>
          <a:lstStyle/>
          <a:p>
            <a:fld id="{0EBEC962-54E5-43A6-A1CB-8DAA86BE9783}" type="slidenum">
              <a:rPr lang="el-GR" smtClean="0"/>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EBEC962-54E5-43A6-A1CB-8DAA86BE9783}" type="slidenum">
              <a:rPr lang="el-GR" smtClean="0"/>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b="0" i="0" kern="1200" dirty="0">
                <a:solidFill>
                  <a:schemeClr val="tx1"/>
                </a:solidFill>
                <a:effectLst/>
                <a:latin typeface="+mn-lt"/>
                <a:ea typeface="+mn-ea"/>
                <a:cs typeface="+mn-cs"/>
              </a:rPr>
              <a:t>Η Καλλιπάτειρα, κόρη του Ολυμπιονίκη Διαγόρα του Ρόδιου, ήταν η πρώτη γυναίκα της αρχαιότητας που μπήκε μέσα σε αθλητικό χώρο και παρακολούθησε τους αρχαίους Ολυμπιακούς Αγώνες για να θαυμάσει το γιο της που αγωνιζόταν στην πάλη. Περιφρονώντας τη σχετική απαγόρευση και την επαπειλούμενη ποινή μεταμφιέστηκε σε γυμναστή και εισήλθε στο στάδιο για να παρακολουθήσει τον αγώνα. Όταν ο γιος της τελικά κατάφερε να νικήσει, η μητέρα του συγκινήθηκε τόσο πολύ που έτρεξε να τον αγκαλιάσει με λατρεία. Για κακή της τύχη, ο μανδύας της έπεσε και αποκαλύφθηκε η γυναικεία της φύση. Ωστόσο, δεν της επιβλήθηκε η θανατική ποινή, καθώς την οικογένειά της αποτελούσαν Ολυμπιονίκες (πατέρας, σύζυγος, αδέλφια, γιος και ανιψιός).</a:t>
            </a:r>
            <a:endParaRPr lang="el-GR" dirty="0"/>
          </a:p>
        </p:txBody>
      </p:sp>
      <p:sp>
        <p:nvSpPr>
          <p:cNvPr id="4" name="Θέση αριθμού διαφάνειας 3"/>
          <p:cNvSpPr>
            <a:spLocks noGrp="1"/>
          </p:cNvSpPr>
          <p:nvPr>
            <p:ph type="sldNum" sz="quarter" idx="10"/>
          </p:nvPr>
        </p:nvSpPr>
        <p:spPr/>
        <p:txBody>
          <a:bodyPr/>
          <a:lstStyle/>
          <a:p>
            <a:fld id="{0EBEC962-54E5-43A6-A1CB-8DAA86BE9783}" type="slidenum">
              <a:rPr lang="el-GR" smtClean="0"/>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l-GR" altLang="en-US"/>
              <a:t>Μέχρι το τέλος του 20ου αιώνα οι γυναίκες κατέκτησαν σημαντική θέση στον αθλητισμό με ποσοστά συμμετοχής που έφταναν το 40%.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16383222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4592824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53293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40662469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15216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14707525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7827796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14643754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18533107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84CDA6E-CEE1-48CC-A28B-C05920F08925}"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29878000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84CDA6E-CEE1-48CC-A28B-C05920F08925}" type="datetimeFigureOut">
              <a:rPr lang="el-GR" smtClean="0"/>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39647568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84CDA6E-CEE1-48CC-A28B-C05920F08925}" type="datetimeFigureOut">
              <a:rPr lang="el-GR" smtClean="0"/>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3330871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84CDA6E-CEE1-48CC-A28B-C05920F08925}" type="datetimeFigureOut">
              <a:rPr lang="el-GR" smtClean="0"/>
              <a:t>7/3/2021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3226375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CDA6E-CEE1-48CC-A28B-C05920F08925}" type="datetimeFigureOut">
              <a:rPr lang="el-GR" smtClean="0"/>
              <a:t>7/3/2021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36640739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84CDA6E-CEE1-48CC-A28B-C05920F08925}" type="datetimeFigureOut">
              <a:rPr lang="el-GR" smtClean="0"/>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9016311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84CDA6E-CEE1-48CC-A28B-C05920F08925}" type="datetimeFigureOut">
              <a:rPr lang="el-GR" smtClean="0"/>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0A95A5-3E08-44B6-8152-C3B1187DE663}" type="slidenum">
              <a:rPr lang="el-GR" smtClean="0"/>
              <a:t>‹#›</a:t>
            </a:fld>
            <a:endParaRPr lang="el-GR"/>
          </a:p>
        </p:txBody>
      </p:sp>
    </p:spTree>
    <p:extLst>
      <p:ext uri="{BB962C8B-B14F-4D97-AF65-F5344CB8AC3E}">
        <p14:creationId xmlns:p14="http://schemas.microsoft.com/office/powerpoint/2010/main" val="5304066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4CDA6E-CEE1-48CC-A28B-C05920F08925}" type="datetimeFigureOut">
              <a:rPr lang="el-GR" smtClean="0"/>
              <a:t>7/3/2021</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50A95A5-3E08-44B6-8152-C3B1187DE663}" type="slidenum">
              <a:rPr lang="el-GR" smtClean="0"/>
              <a:t>‹#›</a:t>
            </a:fld>
            <a:endParaRPr lang="el-GR"/>
          </a:p>
        </p:txBody>
      </p:sp>
    </p:spTree>
    <p:extLst>
      <p:ext uri="{BB962C8B-B14F-4D97-AF65-F5344CB8AC3E}">
        <p14:creationId xmlns:p14="http://schemas.microsoft.com/office/powerpoint/2010/main" val="284450654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91705" y="233195"/>
            <a:ext cx="10374702" cy="947976"/>
          </a:xfrm>
        </p:spPr>
        <p:txBody>
          <a:bodyPr>
            <a:normAutofit/>
          </a:bodyPr>
          <a:lstStyle/>
          <a:p>
            <a:r>
              <a:rPr lang="el-GR" sz="4800" dirty="0"/>
              <a:t>Η θέση της γυναίκας στον αθλητισμό</a:t>
            </a:r>
          </a:p>
        </p:txBody>
      </p:sp>
      <p:sp>
        <p:nvSpPr>
          <p:cNvPr id="3" name="Υπότιτλος 2"/>
          <p:cNvSpPr>
            <a:spLocks noGrp="1"/>
          </p:cNvSpPr>
          <p:nvPr>
            <p:ph type="subTitle" idx="1"/>
          </p:nvPr>
        </p:nvSpPr>
        <p:spPr>
          <a:xfrm>
            <a:off x="637275" y="3530541"/>
            <a:ext cx="5733691" cy="2013009"/>
          </a:xfrm>
          <a:noFill/>
        </p:spPr>
        <p:txBody>
          <a:bodyPr>
            <a:normAutofit/>
          </a:bodyPr>
          <a:lstStyle/>
          <a:p>
            <a:pPr algn="l"/>
            <a:r>
              <a:rPr lang="el-GR" dirty="0">
                <a:solidFill>
                  <a:srgbClr val="3399FF"/>
                </a:solidFill>
              </a:rPr>
              <a:t>Την εργασία επιμελήθηκαν οι μαθήτριες:</a:t>
            </a:r>
          </a:p>
          <a:p>
            <a:pPr algn="l">
              <a:spcBef>
                <a:spcPts val="600"/>
              </a:spcBef>
            </a:pPr>
            <a:r>
              <a:rPr lang="el-GR" sz="2000" dirty="0">
                <a:solidFill>
                  <a:srgbClr val="3399FF"/>
                </a:solidFill>
              </a:rPr>
              <a:t>Άννα Λουίζα Χατζοπούλου</a:t>
            </a:r>
          </a:p>
          <a:p>
            <a:pPr algn="l">
              <a:spcBef>
                <a:spcPts val="600"/>
              </a:spcBef>
            </a:pPr>
            <a:r>
              <a:rPr lang="el-GR" sz="2000" dirty="0">
                <a:solidFill>
                  <a:srgbClr val="3399FF"/>
                </a:solidFill>
              </a:rPr>
              <a:t>Νικολέτα Φωτοπούλου</a:t>
            </a:r>
          </a:p>
          <a:p>
            <a:pPr algn="l">
              <a:spcBef>
                <a:spcPts val="600"/>
              </a:spcBef>
            </a:pPr>
            <a:r>
              <a:rPr lang="el-GR" sz="2000" dirty="0">
                <a:solidFill>
                  <a:srgbClr val="3399FF"/>
                </a:solidFill>
              </a:rPr>
              <a:t>Αθανασία Ψοφάκη</a:t>
            </a:r>
          </a:p>
          <a:p>
            <a:pPr algn="l">
              <a:spcBef>
                <a:spcPts val="600"/>
              </a:spcBef>
            </a:pPr>
            <a:r>
              <a:rPr lang="el-GR" sz="2000" dirty="0">
                <a:solidFill>
                  <a:srgbClr val="3399FF"/>
                </a:solidFill>
              </a:rPr>
              <a:t>Κατερίνα Χατζηαναγνώστου</a:t>
            </a:r>
          </a:p>
        </p:txBody>
      </p:sp>
      <p:sp>
        <p:nvSpPr>
          <p:cNvPr id="4" name="TextBox 3"/>
          <p:cNvSpPr txBox="1"/>
          <p:nvPr/>
        </p:nvSpPr>
        <p:spPr>
          <a:xfrm>
            <a:off x="2888411" y="1738549"/>
            <a:ext cx="5581290" cy="954107"/>
          </a:xfrm>
          <a:prstGeom prst="rect">
            <a:avLst/>
          </a:prstGeom>
          <a:solidFill>
            <a:srgbClr val="FF9999"/>
          </a:solidFill>
        </p:spPr>
        <p:txBody>
          <a:bodyPr wrap="square" rtlCol="0">
            <a:spAutoFit/>
          </a:bodyPr>
          <a:lstStyle/>
          <a:p>
            <a:r>
              <a:rPr lang="el-GR" sz="2800" dirty="0"/>
              <a:t>8 Μαρτίου </a:t>
            </a:r>
          </a:p>
          <a:p>
            <a:r>
              <a:rPr lang="el-GR" sz="2800" dirty="0"/>
              <a:t>Παγκόσμια Ημέρα της γυναίκας</a:t>
            </a:r>
          </a:p>
        </p:txBody>
      </p:sp>
      <p:pic>
        <p:nvPicPr>
          <p:cNvPr id="5" name="Εικόνα 4"/>
          <p:cNvPicPr>
            <a:picLocks noChangeAspect="1"/>
          </p:cNvPicPr>
          <p:nvPr/>
        </p:nvPicPr>
        <p:blipFill>
          <a:blip r:embed="rId3"/>
          <a:stretch>
            <a:fillRect/>
          </a:stretch>
        </p:blipFill>
        <p:spPr>
          <a:xfrm>
            <a:off x="7219950" y="3438800"/>
            <a:ext cx="3381520" cy="24777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lstStyle/>
          <a:p>
            <a:pPr algn="ctr"/>
            <a:r>
              <a:rPr lang="el-GR" dirty="0"/>
              <a:t>Η θέση της γυναίκας στα παλαιότερα χρόνια</a:t>
            </a:r>
          </a:p>
        </p:txBody>
      </p:sp>
      <p:sp>
        <p:nvSpPr>
          <p:cNvPr id="3" name="Θέση περιεχομένου 2"/>
          <p:cNvSpPr>
            <a:spLocks noGrp="1"/>
          </p:cNvSpPr>
          <p:nvPr>
            <p:ph idx="1"/>
          </p:nvPr>
        </p:nvSpPr>
        <p:spPr>
          <a:xfrm>
            <a:off x="838200" y="1540591"/>
            <a:ext cx="10294620" cy="2500312"/>
          </a:xfrm>
        </p:spPr>
        <p:txBody>
          <a:bodyPr>
            <a:normAutofit fontScale="92500" lnSpcReduction="10000"/>
          </a:bodyPr>
          <a:lstStyle/>
          <a:p>
            <a:pPr marL="0" indent="396240" algn="just">
              <a:buNone/>
            </a:pPr>
            <a:r>
              <a:rPr lang="el-GR" sz="2700" dirty="0"/>
              <a:t>Είναι γεγονός ότι η θέση της γυναίκας στα παλαιότερα χρόνια είχε υποβαθμιστεί καθώς σε όλη τη διάρκεια της ιστορικής διαδρομής του ανθρώπινου γένους είχε διαφορετική μεταχείριση σε σχέση με τους άνδρες. Στο παρελθόν οι γυναίκες ,εκτός από μερικές περιπτώσεις, δεν συμμετείχαν στην πολιτική, στην οικονομία, στις επιστήμες, στην τέχνη, στη λογοτεχνία. Ο ίδιος «κανόνας» ίσχυε και για τον αθλητισμό. </a:t>
            </a:r>
          </a:p>
        </p:txBody>
      </p:sp>
      <p:pic>
        <p:nvPicPr>
          <p:cNvPr id="6" name="Εικόνα 5"/>
          <p:cNvPicPr>
            <a:picLocks noChangeAspect="1"/>
          </p:cNvPicPr>
          <p:nvPr/>
        </p:nvPicPr>
        <p:blipFill>
          <a:blip r:embed="rId3"/>
          <a:stretch>
            <a:fillRect/>
          </a:stretch>
        </p:blipFill>
        <p:spPr>
          <a:xfrm>
            <a:off x="1238250" y="4191000"/>
            <a:ext cx="3519487" cy="2478141"/>
          </a:xfrm>
          <a:prstGeom prst="rect">
            <a:avLst/>
          </a:prstGeom>
        </p:spPr>
      </p:pic>
      <p:pic>
        <p:nvPicPr>
          <p:cNvPr id="7" name="Εικόνα 6"/>
          <p:cNvPicPr>
            <a:picLocks noChangeAspect="1"/>
          </p:cNvPicPr>
          <p:nvPr/>
        </p:nvPicPr>
        <p:blipFill>
          <a:blip r:embed="rId4"/>
          <a:stretch>
            <a:fillRect/>
          </a:stretch>
        </p:blipFill>
        <p:spPr>
          <a:xfrm>
            <a:off x="6691981" y="4190999"/>
            <a:ext cx="3656932" cy="24781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Οι Ολυμπιακοί αγώνες της αρχαιότητας </a:t>
            </a:r>
          </a:p>
        </p:txBody>
      </p:sp>
      <p:sp>
        <p:nvSpPr>
          <p:cNvPr id="3" name="Θέση περιεχομένου 2"/>
          <p:cNvSpPr>
            <a:spLocks noGrp="1"/>
          </p:cNvSpPr>
          <p:nvPr>
            <p:ph idx="1"/>
          </p:nvPr>
        </p:nvSpPr>
        <p:spPr>
          <a:xfrm>
            <a:off x="838200" y="1968500"/>
            <a:ext cx="10515600" cy="2917824"/>
          </a:xfrm>
        </p:spPr>
        <p:txBody>
          <a:bodyPr>
            <a:normAutofit/>
          </a:bodyPr>
          <a:lstStyle/>
          <a:p>
            <a:pPr marL="0" indent="396240" algn="just">
              <a:buNone/>
            </a:pPr>
            <a:r>
              <a:rPr lang="el-GR" sz="2400" dirty="0"/>
              <a:t>Στους Ολυμπιακούς Αγώνες της αρχαιότητας, οι θρησκευτικές πεποιθήσεις δεν επέτρεπαν στις γυναίκες να συμμετέχουν. Δε μπορούσαν ούτε καν να εισέλθουν στους χώρους τέλεσης των αγώνων ή στο στάδιο, ως απλοί θεατές. Η μοναδική γυναίκα που μπορούσε να παρακολουθήσει τους αγώνες μέσα από το στάδιο ήταν η εκάστοτε ιέρεια της θεάς Δήμητρας.</a:t>
            </a:r>
          </a:p>
        </p:txBody>
      </p:sp>
      <p:pic>
        <p:nvPicPr>
          <p:cNvPr id="5" name="Εικόνα 4"/>
          <p:cNvPicPr>
            <a:picLocks noChangeAspect="1"/>
          </p:cNvPicPr>
          <p:nvPr/>
        </p:nvPicPr>
        <p:blipFill>
          <a:blip r:embed="rId3"/>
          <a:stretch>
            <a:fillRect/>
          </a:stretch>
        </p:blipFill>
        <p:spPr>
          <a:xfrm>
            <a:off x="3319309" y="4343400"/>
            <a:ext cx="4776328" cy="2331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70234"/>
            <a:ext cx="10515600" cy="1265267"/>
          </a:xfrm>
        </p:spPr>
        <p:txBody>
          <a:bodyPr>
            <a:normAutofit/>
          </a:bodyPr>
          <a:lstStyle/>
          <a:p>
            <a:pPr algn="ctr"/>
            <a:r>
              <a:rPr lang="el-GR" sz="4000" dirty="0"/>
              <a:t>Ο μύθος της Καλλιπάτειρας</a:t>
            </a:r>
          </a:p>
        </p:txBody>
      </p:sp>
      <p:sp>
        <p:nvSpPr>
          <p:cNvPr id="3" name="Θέση περιεχομένου 2"/>
          <p:cNvSpPr>
            <a:spLocks noGrp="1"/>
          </p:cNvSpPr>
          <p:nvPr>
            <p:ph idx="1"/>
          </p:nvPr>
        </p:nvSpPr>
        <p:spPr>
          <a:xfrm>
            <a:off x="694764" y="1673225"/>
            <a:ext cx="10515600" cy="2862916"/>
          </a:xfrm>
        </p:spPr>
        <p:txBody>
          <a:bodyPr>
            <a:normAutofit/>
          </a:bodyPr>
          <a:lstStyle/>
          <a:p>
            <a:pPr marL="0" indent="360045" algn="just">
              <a:buNone/>
            </a:pPr>
            <a:r>
              <a:rPr lang="el-GR" sz="2400" dirty="0"/>
              <a:t>Η Καλλιπάτειρα ήταν η πρώτη γυναίκα της αρχαιότητας που μπήκε μέσα σε αθλητικό χώρο και παρακολούθησε τους αρχαίους Ολυμπιακούς Αγώνες με σκοπό να θαυμάσει το γιο της που αγωνιζόταν στην πάλη. </a:t>
            </a:r>
          </a:p>
        </p:txBody>
      </p:sp>
      <p:sp>
        <p:nvSpPr>
          <p:cNvPr id="4" name="AutoShape 2" descr="ΜΥΘΙΚΗ ΑΝΑΖΗΤΗΣΗ: Καλλιπάτειρα: Η πρώτη γυναίκα της αρχαιότητας που  παρακολούθησε τους Ολυμπιακούς Αγώνε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l-GR"/>
          </a:p>
        </p:txBody>
      </p:sp>
      <p:pic>
        <p:nvPicPr>
          <p:cNvPr id="5" name="Εικόνα 4"/>
          <p:cNvPicPr>
            <a:picLocks noChangeAspect="1"/>
          </p:cNvPicPr>
          <p:nvPr/>
        </p:nvPicPr>
        <p:blipFill>
          <a:blip r:embed="rId3"/>
          <a:stretch>
            <a:fillRect/>
          </a:stretch>
        </p:blipFill>
        <p:spPr>
          <a:xfrm>
            <a:off x="4412876" y="3270889"/>
            <a:ext cx="3440205" cy="3010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a:t>Η παρουσία των γυναικών στον αθλητισμό</a:t>
            </a:r>
          </a:p>
        </p:txBody>
      </p:sp>
      <p:sp>
        <p:nvSpPr>
          <p:cNvPr id="3" name="Θέση περιεχομένου 2"/>
          <p:cNvSpPr>
            <a:spLocks noGrp="1"/>
          </p:cNvSpPr>
          <p:nvPr>
            <p:ph idx="1"/>
          </p:nvPr>
        </p:nvSpPr>
        <p:spPr>
          <a:xfrm>
            <a:off x="1175347" y="2079163"/>
            <a:ext cx="8596668" cy="3880773"/>
          </a:xfrm>
        </p:spPr>
        <p:txBody>
          <a:bodyPr/>
          <a:lstStyle/>
          <a:p>
            <a:pPr marL="0" indent="0" algn="just">
              <a:buNone/>
            </a:pPr>
            <a:r>
              <a:rPr lang="el-GR" sz="2000" dirty="0"/>
              <a:t>Μόλις τα τέλη του 19 αιώνα η παρουσία των γυναικών στον αθλητισμό ενισχύθηκε. Τότε, στους Ολυμπιακους Αγώνες του 1900 αναδείχθηκε η πρώτη γυναίκα χρυσή ολυμπιονίκης </a:t>
            </a:r>
            <a:r>
              <a:rPr lang="en-GB" sz="2000" dirty="0"/>
              <a:t>Charlotte Cooper.</a:t>
            </a:r>
            <a:r>
              <a:rPr lang="el-GR" sz="2000" dirty="0"/>
              <a:t> </a:t>
            </a:r>
            <a:r>
              <a:rPr lang="el-GR" altLang="en-US" sz="2000" dirty="0">
                <a:sym typeface="+mn-ea"/>
              </a:rPr>
              <a:t>Έπειτα από τον 2ο Παγκόσμιο πόλεμο και μετά άρχισε να αυξάνεται σταδιακά η συμμετοχή τον γυναικών στον αθλητισμό.</a:t>
            </a:r>
            <a:endParaRPr lang="el-GR" altLang="en-US" sz="2000" dirty="0"/>
          </a:p>
          <a:p>
            <a:pPr marL="0" indent="0" algn="just">
              <a:buNone/>
            </a:pPr>
            <a:endParaRPr lang="el-GR" sz="2400" dirty="0"/>
          </a:p>
        </p:txBody>
      </p:sp>
      <p:pic>
        <p:nvPicPr>
          <p:cNvPr id="2" name="Picture 1"/>
          <p:cNvPicPr>
            <a:picLocks noChangeAspect="1"/>
          </p:cNvPicPr>
          <p:nvPr/>
        </p:nvPicPr>
        <p:blipFill>
          <a:blip r:embed="rId3"/>
          <a:stretch>
            <a:fillRect/>
          </a:stretch>
        </p:blipFill>
        <p:spPr>
          <a:xfrm>
            <a:off x="2305685" y="3770630"/>
            <a:ext cx="1951990" cy="2569210"/>
          </a:xfrm>
          <a:prstGeom prst="rect">
            <a:avLst/>
          </a:prstGeom>
        </p:spPr>
      </p:pic>
      <p:pic>
        <p:nvPicPr>
          <p:cNvPr id="5" name="Picture 4"/>
          <p:cNvPicPr>
            <a:picLocks noChangeAspect="1"/>
          </p:cNvPicPr>
          <p:nvPr/>
        </p:nvPicPr>
        <p:blipFill>
          <a:blip r:embed="rId4"/>
          <a:stretch>
            <a:fillRect/>
          </a:stretch>
        </p:blipFill>
        <p:spPr>
          <a:xfrm>
            <a:off x="7003734" y="3679190"/>
            <a:ext cx="1861185" cy="2569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a:t>Ο σύγχρονος αθλητισμός</a:t>
            </a:r>
          </a:p>
        </p:txBody>
      </p:sp>
      <p:sp>
        <p:nvSpPr>
          <p:cNvPr id="5" name="Content Placeholder 2"/>
          <p:cNvSpPr>
            <a:spLocks noGrp="1"/>
          </p:cNvSpPr>
          <p:nvPr>
            <p:ph idx="1"/>
          </p:nvPr>
        </p:nvSpPr>
        <p:spPr>
          <a:xfrm>
            <a:off x="300990" y="1745615"/>
            <a:ext cx="10894060" cy="1320801"/>
          </a:xfrm>
        </p:spPr>
        <p:txBody>
          <a:bodyPr>
            <a:noAutofit/>
          </a:bodyPr>
          <a:lstStyle/>
          <a:p>
            <a:pPr marL="0" indent="396240" algn="just">
              <a:lnSpc>
                <a:spcPts val="2500"/>
              </a:lnSpc>
              <a:spcBef>
                <a:spcPts val="0"/>
              </a:spcBef>
              <a:buNone/>
            </a:pPr>
            <a:endParaRPr lang="el-GR" sz="2400" dirty="0"/>
          </a:p>
          <a:p>
            <a:pPr marL="0" indent="396240" algn="just">
              <a:lnSpc>
                <a:spcPts val="2500"/>
              </a:lnSpc>
              <a:spcBef>
                <a:spcPts val="0"/>
              </a:spcBef>
              <a:buNone/>
            </a:pPr>
            <a:r>
              <a:rPr lang="el-GR" sz="2400" dirty="0"/>
              <a:t>Σήμερα θεωρείται φυσικό προνόμιο η συμμετοχή της γυναίκας στα πλέον παραδοσιακά ανδρικά αγωνίσματα (ποδόσφαιρο, πάλη, άρση βαρών, άλμα επί κοντώ, τριπλούν κ.α.).</a:t>
            </a:r>
          </a:p>
        </p:txBody>
      </p:sp>
      <p:pic>
        <p:nvPicPr>
          <p:cNvPr id="2" name="Picture 1"/>
          <p:cNvPicPr>
            <a:picLocks noChangeAspect="1"/>
          </p:cNvPicPr>
          <p:nvPr/>
        </p:nvPicPr>
        <p:blipFill>
          <a:blip r:embed="rId2"/>
          <a:stretch>
            <a:fillRect/>
          </a:stretch>
        </p:blipFill>
        <p:spPr>
          <a:xfrm>
            <a:off x="1869440" y="3307080"/>
            <a:ext cx="3644265" cy="2950210"/>
          </a:xfrm>
          <a:prstGeom prst="rect">
            <a:avLst/>
          </a:prstGeom>
        </p:spPr>
      </p:pic>
      <p:pic>
        <p:nvPicPr>
          <p:cNvPr id="3" name="Picture 2"/>
          <p:cNvPicPr>
            <a:picLocks noChangeAspect="1"/>
          </p:cNvPicPr>
          <p:nvPr/>
        </p:nvPicPr>
        <p:blipFill>
          <a:blip r:embed="rId3"/>
          <a:stretch>
            <a:fillRect/>
          </a:stretch>
        </p:blipFill>
        <p:spPr>
          <a:xfrm>
            <a:off x="7297420" y="3277870"/>
            <a:ext cx="3209925" cy="2979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Σημαντικές γυναίκες στον αθλητισμό</a:t>
            </a:r>
          </a:p>
        </p:txBody>
      </p:sp>
      <p:sp>
        <p:nvSpPr>
          <p:cNvPr id="3" name="Θέση περιεχομένου 2"/>
          <p:cNvSpPr>
            <a:spLocks noGrp="1"/>
          </p:cNvSpPr>
          <p:nvPr>
            <p:ph idx="1"/>
          </p:nvPr>
        </p:nvSpPr>
        <p:spPr>
          <a:xfrm>
            <a:off x="1032510" y="2000885"/>
            <a:ext cx="6965315" cy="4019550"/>
          </a:xfrm>
        </p:spPr>
        <p:txBody>
          <a:bodyPr>
            <a:normAutofit fontScale="92500" lnSpcReduction="20000"/>
          </a:bodyPr>
          <a:lstStyle/>
          <a:p>
            <a:pPr algn="just"/>
            <a:r>
              <a:rPr lang="el-GR" sz="1900" dirty="0"/>
              <a:t>Η Σερένα Γουίλιαμς (Serena Jameka Williams, 26 Σεπτεμβρίου 1981) είναι Αμερικανίδα αντισφαιρίστρια, η οποία είναι στο νούμερο 1 της παγκόσμιας κατάταξης από το 2009 στις γυναίκες.</a:t>
            </a:r>
          </a:p>
          <a:p>
            <a:pPr algn="just"/>
            <a:r>
              <a:rPr lang="el-GR" sz="1900" dirty="0"/>
              <a:t>Η Νάντια Κομανέτσι γεννήθηκε στις 12 Νοεμβρίου 1961 στο Ονέστι της Ρουμανίας.</a:t>
            </a:r>
            <a:r>
              <a:rPr lang="en-GB" altLang="el-GR" sz="1900" dirty="0"/>
              <a:t> </a:t>
            </a:r>
            <a:r>
              <a:rPr lang="el-GR" sz="1900" dirty="0"/>
              <a:t>Στα 14 της, συμμετείχε στους Θερινούς Ολυμπιακούς Αγώνες του 1976 του Μόντρεαλ, όπου και έγινε μία από τις σημαντικότερες αθλήτριες των αγώνων καθώς στις παράλληλες μπάρες σημείωσε τη μεγαλύτερη βαθμολογία όλων των εποχών στην ενόργανη γυμναστική, δηλαδή το τέλειο 10.</a:t>
            </a:r>
          </a:p>
          <a:p>
            <a:pPr algn="just"/>
            <a:r>
              <a:rPr lang="el-GR" sz="1900" dirty="0"/>
              <a:t>H Κατερίνα Στεφανίδη (γεν. 4 Φεβρουαρίου 1990) είναι Ελληνίδα πρωταθλήτρια του άλματος επί κοντώ, χρυσή Ολυμπιονίκης και παγκόσμια πρωταθλήτρια. Αγωνίστηκε στους Ολυμπιακούς αγώνες του 2012 και του 2016. </a:t>
            </a:r>
          </a:p>
        </p:txBody>
      </p:sp>
      <p:pic>
        <p:nvPicPr>
          <p:cNvPr id="4" name="Picture 3"/>
          <p:cNvPicPr>
            <a:picLocks noChangeAspect="1"/>
          </p:cNvPicPr>
          <p:nvPr/>
        </p:nvPicPr>
        <p:blipFill>
          <a:blip r:embed="rId2"/>
          <a:stretch>
            <a:fillRect/>
          </a:stretch>
        </p:blipFill>
        <p:spPr>
          <a:xfrm>
            <a:off x="9931400" y="2797810"/>
            <a:ext cx="1228725" cy="1833880"/>
          </a:xfrm>
          <a:prstGeom prst="rect">
            <a:avLst/>
          </a:prstGeom>
        </p:spPr>
      </p:pic>
      <p:pic>
        <p:nvPicPr>
          <p:cNvPr id="5" name="Picture 4"/>
          <p:cNvPicPr>
            <a:picLocks noChangeAspect="1"/>
          </p:cNvPicPr>
          <p:nvPr/>
        </p:nvPicPr>
        <p:blipFill>
          <a:blip r:embed="rId3"/>
          <a:stretch>
            <a:fillRect/>
          </a:stretch>
        </p:blipFill>
        <p:spPr>
          <a:xfrm>
            <a:off x="8373745" y="1565910"/>
            <a:ext cx="1311910" cy="1948180"/>
          </a:xfrm>
          <a:prstGeom prst="rect">
            <a:avLst/>
          </a:prstGeom>
        </p:spPr>
      </p:pic>
      <p:pic>
        <p:nvPicPr>
          <p:cNvPr id="7" name="Picture 6"/>
          <p:cNvPicPr>
            <a:picLocks noChangeAspect="1"/>
          </p:cNvPicPr>
          <p:nvPr/>
        </p:nvPicPr>
        <p:blipFill>
          <a:blip r:embed="rId4"/>
          <a:stretch>
            <a:fillRect/>
          </a:stretch>
        </p:blipFill>
        <p:spPr>
          <a:xfrm>
            <a:off x="8300085" y="4864100"/>
            <a:ext cx="2301240" cy="1294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545715"/>
            <a:ext cx="10515600" cy="2331085"/>
          </a:xfrm>
        </p:spPr>
        <p:txBody>
          <a:bodyPr/>
          <a:lstStyle/>
          <a:p>
            <a:pPr marL="0" indent="0" algn="ctr">
              <a:buNone/>
            </a:pPr>
            <a:r>
              <a:rPr lang="el-GR" altLang="el-GR" sz="5400" dirty="0"/>
              <a:t>Ευχαριστούμε για την προσοχή σας!!!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Όψη">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TotalTime>
  <Words>612</Words>
  <Application>Microsoft Office PowerPoint</Application>
  <PresentationFormat>Ευρεία οθόνη</PresentationFormat>
  <Paragraphs>31</Paragraphs>
  <Slides>8</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Trebuchet MS</vt:lpstr>
      <vt:lpstr>Wingdings 3</vt:lpstr>
      <vt:lpstr>Όψη</vt:lpstr>
      <vt:lpstr>Η θέση της γυναίκας στον αθλητισμό</vt:lpstr>
      <vt:lpstr>Η θέση της γυναίκας στα παλαιότερα χρόνια</vt:lpstr>
      <vt:lpstr>Οι Ολυμπιακοί αγώνες της αρχαιότητας </vt:lpstr>
      <vt:lpstr>Ο μύθος της Καλλιπάτειρας</vt:lpstr>
      <vt:lpstr>Η παρουσία των γυναικών στον αθλητισμό</vt:lpstr>
      <vt:lpstr>Ο σύγχρονος αθλητισμός</vt:lpstr>
      <vt:lpstr>Σημαντικές γυναίκες στον αθλητισμό</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θέση της γυναίκας στον αθλητισμό</dc:title>
  <dc:creator>Lenovo</dc:creator>
  <cp:lastModifiedBy>ΛΑΜΠΡΟΣ ΑΘΑΝΑΣΟΠΟΥΛΟΣ</cp:lastModifiedBy>
  <cp:revision>22</cp:revision>
  <dcterms:created xsi:type="dcterms:W3CDTF">2021-03-07T17:22:00Z</dcterms:created>
  <dcterms:modified xsi:type="dcterms:W3CDTF">2021-03-07T20:05:32Z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2057-11.2.0.9926</vt:lpwstr>
  </property>
</Properties>
</file>