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45" autoAdjust="0"/>
  </p:normalViewPr>
  <p:slideViewPr>
    <p:cSldViewPr snapToGrid="0">
      <p:cViewPr varScale="1">
        <p:scale>
          <a:sx n="87" d="100"/>
          <a:sy n="87" d="100"/>
        </p:scale>
        <p:origin x="437"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4677-DE61-4DEA-A5E7-C72F20876C7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AE432C6-8464-4DC3-A0E7-838B7F5AEE1D}">
      <dgm:prSet/>
      <dgm:spPr/>
      <dgm:t>
        <a:bodyPr/>
        <a:lstStyle/>
        <a:p>
          <a:r>
            <a:rPr lang="el-GR"/>
            <a:t>Στην αρχαία Ελλάδα η γυναίκα δεν μπορούσε να συμμετάσχει στην πολιτική, στην οικονομία, στις επιστήμες, στην τέχνη, στη λογοτεχνία. Ο ίδιος </a:t>
          </a:r>
          <a:r>
            <a:rPr lang="el-GR" b="1"/>
            <a:t>«κανόνας»</a:t>
          </a:r>
          <a:r>
            <a:rPr lang="el-GR"/>
            <a:t> ίσχυε και για τον αθλητισμό. </a:t>
          </a:r>
          <a:endParaRPr lang="en-US"/>
        </a:p>
      </dgm:t>
    </dgm:pt>
    <dgm:pt modelId="{01BE977A-71C8-4BA5-BC50-B96A04750F08}" type="parTrans" cxnId="{9C0A97BA-0D01-4A9C-90A3-12687510D540}">
      <dgm:prSet/>
      <dgm:spPr/>
      <dgm:t>
        <a:bodyPr/>
        <a:lstStyle/>
        <a:p>
          <a:endParaRPr lang="en-US"/>
        </a:p>
      </dgm:t>
    </dgm:pt>
    <dgm:pt modelId="{46994CA7-5105-4BCC-BDD6-80EAAB6FFE6B}" type="sibTrans" cxnId="{9C0A97BA-0D01-4A9C-90A3-12687510D540}">
      <dgm:prSet/>
      <dgm:spPr/>
      <dgm:t>
        <a:bodyPr/>
        <a:lstStyle/>
        <a:p>
          <a:endParaRPr lang="en-US"/>
        </a:p>
      </dgm:t>
    </dgm:pt>
    <dgm:pt modelId="{B8F1C00E-AC72-4BFC-B971-6BB89EDC5DA9}">
      <dgm:prSet/>
      <dgm:spPr/>
      <dgm:t>
        <a:bodyPr/>
        <a:lstStyle/>
        <a:p>
          <a:r>
            <a:rPr lang="el-GR" dirty="0"/>
            <a:t>Για παράδειγμα στους Ολυμπιακούς Αγώνες της αρχαιότητας, οι θρησκευτικές πεποιθήσεις δεν επέτρεπαν στις γυναίκες να συμμετέχουν. Δε μπορούσαν, ούτε καν ως απλοί θεατές να εισέλθουν στους χώρους τέλεσης των αγώνων ή το στάδιο. </a:t>
          </a:r>
          <a:endParaRPr lang="en-US" dirty="0"/>
        </a:p>
      </dgm:t>
    </dgm:pt>
    <dgm:pt modelId="{E691695E-7E8A-4CE4-A5A7-3DF1FE5DC7B6}" type="parTrans" cxnId="{AFDF9411-A67D-4FE7-97C7-80B5BD6BE952}">
      <dgm:prSet/>
      <dgm:spPr/>
      <dgm:t>
        <a:bodyPr/>
        <a:lstStyle/>
        <a:p>
          <a:endParaRPr lang="en-US"/>
        </a:p>
      </dgm:t>
    </dgm:pt>
    <dgm:pt modelId="{2AF8CB37-0A27-4078-85F9-B904F5F1282C}" type="sibTrans" cxnId="{AFDF9411-A67D-4FE7-97C7-80B5BD6BE952}">
      <dgm:prSet/>
      <dgm:spPr/>
      <dgm:t>
        <a:bodyPr/>
        <a:lstStyle/>
        <a:p>
          <a:endParaRPr lang="en-US"/>
        </a:p>
      </dgm:t>
    </dgm:pt>
    <dgm:pt modelId="{91A9E8D2-682D-4B59-AB74-87FF622F2AD8}" type="pres">
      <dgm:prSet presAssocID="{77494677-DE61-4DEA-A5E7-C72F20876C7B}" presName="hierChild1" presStyleCnt="0">
        <dgm:presLayoutVars>
          <dgm:chPref val="1"/>
          <dgm:dir/>
          <dgm:animOne val="branch"/>
          <dgm:animLvl val="lvl"/>
          <dgm:resizeHandles/>
        </dgm:presLayoutVars>
      </dgm:prSet>
      <dgm:spPr/>
    </dgm:pt>
    <dgm:pt modelId="{32A7FA7D-A603-4D5A-A33D-6628578F054B}" type="pres">
      <dgm:prSet presAssocID="{1AE432C6-8464-4DC3-A0E7-838B7F5AEE1D}" presName="hierRoot1" presStyleCnt="0"/>
      <dgm:spPr/>
    </dgm:pt>
    <dgm:pt modelId="{D59199BB-640A-4707-9A0F-BF402E685262}" type="pres">
      <dgm:prSet presAssocID="{1AE432C6-8464-4DC3-A0E7-838B7F5AEE1D}" presName="composite" presStyleCnt="0"/>
      <dgm:spPr/>
    </dgm:pt>
    <dgm:pt modelId="{426217C4-661D-457A-B3E4-D0B7FD0951DC}" type="pres">
      <dgm:prSet presAssocID="{1AE432C6-8464-4DC3-A0E7-838B7F5AEE1D}" presName="background" presStyleLbl="node0" presStyleIdx="0" presStyleCnt="2"/>
      <dgm:spPr/>
    </dgm:pt>
    <dgm:pt modelId="{0044095A-D6D9-4FF2-90D3-C2DFC0BF19CA}" type="pres">
      <dgm:prSet presAssocID="{1AE432C6-8464-4DC3-A0E7-838B7F5AEE1D}" presName="text" presStyleLbl="fgAcc0" presStyleIdx="0" presStyleCnt="2">
        <dgm:presLayoutVars>
          <dgm:chPref val="3"/>
        </dgm:presLayoutVars>
      </dgm:prSet>
      <dgm:spPr/>
    </dgm:pt>
    <dgm:pt modelId="{4742EBF5-2B75-4E09-9803-2498BF8EE159}" type="pres">
      <dgm:prSet presAssocID="{1AE432C6-8464-4DC3-A0E7-838B7F5AEE1D}" presName="hierChild2" presStyleCnt="0"/>
      <dgm:spPr/>
    </dgm:pt>
    <dgm:pt modelId="{B602B1BB-BB7D-4483-B847-0897D168DFF5}" type="pres">
      <dgm:prSet presAssocID="{B8F1C00E-AC72-4BFC-B971-6BB89EDC5DA9}" presName="hierRoot1" presStyleCnt="0"/>
      <dgm:spPr/>
    </dgm:pt>
    <dgm:pt modelId="{710D87D5-E8B7-4656-A050-B53B86D371D0}" type="pres">
      <dgm:prSet presAssocID="{B8F1C00E-AC72-4BFC-B971-6BB89EDC5DA9}" presName="composite" presStyleCnt="0"/>
      <dgm:spPr/>
    </dgm:pt>
    <dgm:pt modelId="{4CF1C58E-E055-4A18-BEC2-286CE1F72896}" type="pres">
      <dgm:prSet presAssocID="{B8F1C00E-AC72-4BFC-B971-6BB89EDC5DA9}" presName="background" presStyleLbl="node0" presStyleIdx="1" presStyleCnt="2"/>
      <dgm:spPr/>
    </dgm:pt>
    <dgm:pt modelId="{8C36AE94-C226-41B2-BE45-0C61B114DB05}" type="pres">
      <dgm:prSet presAssocID="{B8F1C00E-AC72-4BFC-B971-6BB89EDC5DA9}" presName="text" presStyleLbl="fgAcc0" presStyleIdx="1" presStyleCnt="2">
        <dgm:presLayoutVars>
          <dgm:chPref val="3"/>
        </dgm:presLayoutVars>
      </dgm:prSet>
      <dgm:spPr/>
    </dgm:pt>
    <dgm:pt modelId="{F525514D-1E87-43B0-9542-6E9678DFF0D0}" type="pres">
      <dgm:prSet presAssocID="{B8F1C00E-AC72-4BFC-B971-6BB89EDC5DA9}" presName="hierChild2" presStyleCnt="0"/>
      <dgm:spPr/>
    </dgm:pt>
  </dgm:ptLst>
  <dgm:cxnLst>
    <dgm:cxn modelId="{AFDF9411-A67D-4FE7-97C7-80B5BD6BE952}" srcId="{77494677-DE61-4DEA-A5E7-C72F20876C7B}" destId="{B8F1C00E-AC72-4BFC-B971-6BB89EDC5DA9}" srcOrd="1" destOrd="0" parTransId="{E691695E-7E8A-4CE4-A5A7-3DF1FE5DC7B6}" sibTransId="{2AF8CB37-0A27-4078-85F9-B904F5F1282C}"/>
    <dgm:cxn modelId="{9BDB0A1D-65A8-4112-949B-FA9C0431AB27}" type="presOf" srcId="{B8F1C00E-AC72-4BFC-B971-6BB89EDC5DA9}" destId="{8C36AE94-C226-41B2-BE45-0C61B114DB05}" srcOrd="0" destOrd="0" presId="urn:microsoft.com/office/officeart/2005/8/layout/hierarchy1"/>
    <dgm:cxn modelId="{CFF2E75E-A60D-4226-ABE4-A3DCBD583FB8}" type="presOf" srcId="{77494677-DE61-4DEA-A5E7-C72F20876C7B}" destId="{91A9E8D2-682D-4B59-AB74-87FF622F2AD8}" srcOrd="0" destOrd="0" presId="urn:microsoft.com/office/officeart/2005/8/layout/hierarchy1"/>
    <dgm:cxn modelId="{BED342B9-1111-4AF5-BC67-1B2F66FB2F22}" type="presOf" srcId="{1AE432C6-8464-4DC3-A0E7-838B7F5AEE1D}" destId="{0044095A-D6D9-4FF2-90D3-C2DFC0BF19CA}" srcOrd="0" destOrd="0" presId="urn:microsoft.com/office/officeart/2005/8/layout/hierarchy1"/>
    <dgm:cxn modelId="{9C0A97BA-0D01-4A9C-90A3-12687510D540}" srcId="{77494677-DE61-4DEA-A5E7-C72F20876C7B}" destId="{1AE432C6-8464-4DC3-A0E7-838B7F5AEE1D}" srcOrd="0" destOrd="0" parTransId="{01BE977A-71C8-4BA5-BC50-B96A04750F08}" sibTransId="{46994CA7-5105-4BCC-BDD6-80EAAB6FFE6B}"/>
    <dgm:cxn modelId="{6C5E2D7D-6F5F-4B77-B185-97C89E5563F0}" type="presParOf" srcId="{91A9E8D2-682D-4B59-AB74-87FF622F2AD8}" destId="{32A7FA7D-A603-4D5A-A33D-6628578F054B}" srcOrd="0" destOrd="0" presId="urn:microsoft.com/office/officeart/2005/8/layout/hierarchy1"/>
    <dgm:cxn modelId="{5D9A55B3-41DC-4999-A585-2E835098A846}" type="presParOf" srcId="{32A7FA7D-A603-4D5A-A33D-6628578F054B}" destId="{D59199BB-640A-4707-9A0F-BF402E685262}" srcOrd="0" destOrd="0" presId="urn:microsoft.com/office/officeart/2005/8/layout/hierarchy1"/>
    <dgm:cxn modelId="{921BC20D-C66C-4D12-87FE-256E69A25DFB}" type="presParOf" srcId="{D59199BB-640A-4707-9A0F-BF402E685262}" destId="{426217C4-661D-457A-B3E4-D0B7FD0951DC}" srcOrd="0" destOrd="0" presId="urn:microsoft.com/office/officeart/2005/8/layout/hierarchy1"/>
    <dgm:cxn modelId="{10F37823-20EA-4569-8DF9-BA3EE343C9FD}" type="presParOf" srcId="{D59199BB-640A-4707-9A0F-BF402E685262}" destId="{0044095A-D6D9-4FF2-90D3-C2DFC0BF19CA}" srcOrd="1" destOrd="0" presId="urn:microsoft.com/office/officeart/2005/8/layout/hierarchy1"/>
    <dgm:cxn modelId="{57084633-9E95-46D1-8C27-35F1E9647E4C}" type="presParOf" srcId="{32A7FA7D-A603-4D5A-A33D-6628578F054B}" destId="{4742EBF5-2B75-4E09-9803-2498BF8EE159}" srcOrd="1" destOrd="0" presId="urn:microsoft.com/office/officeart/2005/8/layout/hierarchy1"/>
    <dgm:cxn modelId="{FB116A2F-823A-432F-8D8C-1C2AA3C797A6}" type="presParOf" srcId="{91A9E8D2-682D-4B59-AB74-87FF622F2AD8}" destId="{B602B1BB-BB7D-4483-B847-0897D168DFF5}" srcOrd="1" destOrd="0" presId="urn:microsoft.com/office/officeart/2005/8/layout/hierarchy1"/>
    <dgm:cxn modelId="{64F4A8FE-1599-480F-95F2-F52B467E973D}" type="presParOf" srcId="{B602B1BB-BB7D-4483-B847-0897D168DFF5}" destId="{710D87D5-E8B7-4656-A050-B53B86D371D0}" srcOrd="0" destOrd="0" presId="urn:microsoft.com/office/officeart/2005/8/layout/hierarchy1"/>
    <dgm:cxn modelId="{A05F39A7-8DB2-4AB2-8CAA-755282A397D1}" type="presParOf" srcId="{710D87D5-E8B7-4656-A050-B53B86D371D0}" destId="{4CF1C58E-E055-4A18-BEC2-286CE1F72896}" srcOrd="0" destOrd="0" presId="urn:microsoft.com/office/officeart/2005/8/layout/hierarchy1"/>
    <dgm:cxn modelId="{4D41817B-38B0-46CA-BA85-C7DEA5EC9CF2}" type="presParOf" srcId="{710D87D5-E8B7-4656-A050-B53B86D371D0}" destId="{8C36AE94-C226-41B2-BE45-0C61B114DB05}" srcOrd="1" destOrd="0" presId="urn:microsoft.com/office/officeart/2005/8/layout/hierarchy1"/>
    <dgm:cxn modelId="{8B515C8F-8A3A-48FB-BDED-41FCB290FC5B}" type="presParOf" srcId="{B602B1BB-BB7D-4483-B847-0897D168DFF5}" destId="{F525514D-1E87-43B0-9542-6E9678DFF0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217C4-661D-457A-B3E4-D0B7FD0951DC}">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4095A-D6D9-4FF2-90D3-C2DFC0BF19CA}">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Στην αρχαία Ελλάδα η γυναίκα δεν μπορούσε να συμμετάσχει στην πολιτική, στην οικονομία, στις επιστήμες, στην τέχνη, στη λογοτεχνία. Ο ίδιος </a:t>
          </a:r>
          <a:r>
            <a:rPr lang="el-GR" sz="2200" b="1" kern="1200"/>
            <a:t>«κανόνας»</a:t>
          </a:r>
          <a:r>
            <a:rPr lang="el-GR" sz="2200" kern="1200"/>
            <a:t> ίσχυε και για τον αθλητισμό. </a:t>
          </a:r>
          <a:endParaRPr lang="en-US" sz="2200" kern="1200"/>
        </a:p>
      </dsp:txBody>
      <dsp:txXfrm>
        <a:off x="706207" y="551349"/>
        <a:ext cx="4264426" cy="2647776"/>
      </dsp:txXfrm>
    </dsp:sp>
    <dsp:sp modelId="{4CF1C58E-E055-4A18-BEC2-286CE1F72896}">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6AE94-C226-41B2-BE45-0C61B114DB05}">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Για παράδειγμα στους Ολυμπιακούς Αγώνες της αρχαιότητας, οι θρησκευτικές πεποιθήσεις δεν επέτρεπαν στις γυναίκες να συμμετέχουν. Δε μπορούσαν, ούτε καν ως απλοί θεατές να εισέλθουν στους χώρους τέλεσης των αγώνων ή το στάδιο. </a:t>
          </a:r>
          <a:endParaRPr lang="en-US" sz="2200" kern="1200" dirty="0"/>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EF84FF-397A-4817-94FF-375DD910D89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292FA63-8F5B-4D60-AD44-7C3582E14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957A26B-0BE6-457F-93C2-A9EBED0873C6}"/>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5" name="Θέση υποσέλιδου 4">
            <a:extLst>
              <a:ext uri="{FF2B5EF4-FFF2-40B4-BE49-F238E27FC236}">
                <a16:creationId xmlns:a16="http://schemas.microsoft.com/office/drawing/2014/main" id="{24888E19-B7A5-465A-AA3E-53580CB8254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71091BB-5B13-4387-A68A-172990CBA30A}"/>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19978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2D24F6-607A-4C84-A9B2-3863B432216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2B128C9-628E-4982-B5F2-F582E5D3446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A4DD1DE-10D1-4EF8-9523-A7F224DD5872}"/>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5" name="Θέση υποσέλιδου 4">
            <a:extLst>
              <a:ext uri="{FF2B5EF4-FFF2-40B4-BE49-F238E27FC236}">
                <a16:creationId xmlns:a16="http://schemas.microsoft.com/office/drawing/2014/main" id="{8739D43C-2A0D-408A-90FE-399DFEE48D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0906D7-1F14-443A-A2FD-BA892E6711B7}"/>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248457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843705B-4EB1-44AB-876F-212929C9A96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78CEB52-9F78-487B-A864-0AFB8C74C6F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A014F19-1F6E-4B99-97D7-40078ACA2BF3}"/>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5" name="Θέση υποσέλιδου 4">
            <a:extLst>
              <a:ext uri="{FF2B5EF4-FFF2-40B4-BE49-F238E27FC236}">
                <a16:creationId xmlns:a16="http://schemas.microsoft.com/office/drawing/2014/main" id="{6D074025-2C5E-427F-AA1E-90D7E506824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5754A28-D89C-48DE-AD85-2EC7E6D5853A}"/>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19486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E52E2-D3AC-42D8-AA57-7465C7845AB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A88DD3-14D4-4BE2-BD05-385EAAF1991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06E3A62-FA84-4C5A-9D6D-EA34CFFE1029}"/>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5" name="Θέση υποσέλιδου 4">
            <a:extLst>
              <a:ext uri="{FF2B5EF4-FFF2-40B4-BE49-F238E27FC236}">
                <a16:creationId xmlns:a16="http://schemas.microsoft.com/office/drawing/2014/main" id="{94A96468-139B-4EC0-AD66-81859160D8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2C06738-EF4B-4FA2-944E-CEA961C96089}"/>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60722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D22DFC-BC9E-496C-B5EF-08C4CB1AD5C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5D91BE-BF14-4C28-94CD-58787A26C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4354C40-2C31-4EF5-B1F4-557D9C78C2A7}"/>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5" name="Θέση υποσέλιδου 4">
            <a:extLst>
              <a:ext uri="{FF2B5EF4-FFF2-40B4-BE49-F238E27FC236}">
                <a16:creationId xmlns:a16="http://schemas.microsoft.com/office/drawing/2014/main" id="{7D6A07E6-57A5-407D-846A-EE287A58F3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121684E-5B39-4DBA-A030-678F7718AA48}"/>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82089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6D3330-1019-4596-B4ED-6B854B0675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EBC7D37-07AA-4D52-A683-E4B8B37D65F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2FA880E-2368-4EF0-89AE-9FF0E198DA3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38BC405-99FA-4BBC-BC6D-8578A330B659}"/>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6" name="Θέση υποσέλιδου 5">
            <a:extLst>
              <a:ext uri="{FF2B5EF4-FFF2-40B4-BE49-F238E27FC236}">
                <a16:creationId xmlns:a16="http://schemas.microsoft.com/office/drawing/2014/main" id="{47367D7B-AEBE-4655-A50F-919366A4308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E4B30CD-0431-41AC-A945-B0E90F30CF1B}"/>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396500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7DEBF6-D899-452B-AE91-CDF076EB2DA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C2C9115-0861-449E-BB09-9D1DC9C8E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6124D89-3B98-491A-898A-BAC5D4650B8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561F522-7A6E-4413-8619-DA0641EF1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124A8D7-AF19-4C5C-AD48-FF024AC9777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7FC8F5E-577C-4EC9-9803-B930801E1825}"/>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8" name="Θέση υποσέλιδου 7">
            <a:extLst>
              <a:ext uri="{FF2B5EF4-FFF2-40B4-BE49-F238E27FC236}">
                <a16:creationId xmlns:a16="http://schemas.microsoft.com/office/drawing/2014/main" id="{C9B2E164-5F5C-4712-A254-517AE5A4C33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4357951-8151-47C6-B397-2FBBD665F747}"/>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308986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7DD7A1-7A5A-4F8E-BFBC-C1603B6286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B81A76D-AFD6-4B08-8335-B1F084A75F17}"/>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4" name="Θέση υποσέλιδου 3">
            <a:extLst>
              <a:ext uri="{FF2B5EF4-FFF2-40B4-BE49-F238E27FC236}">
                <a16:creationId xmlns:a16="http://schemas.microsoft.com/office/drawing/2014/main" id="{3C2C7615-C294-4F44-8186-E8A2038FEE6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AB15F51-EF70-4A5C-9AD6-79576D5D1F61}"/>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360892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174DF2E-9D15-4546-BDEC-07838B1C76D4}"/>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3" name="Θέση υποσέλιδου 2">
            <a:extLst>
              <a:ext uri="{FF2B5EF4-FFF2-40B4-BE49-F238E27FC236}">
                <a16:creationId xmlns:a16="http://schemas.microsoft.com/office/drawing/2014/main" id="{66CF4171-12B5-4AAA-8B8E-17E7FB80587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41A64A3-B109-4184-BCC8-5B002AB5E519}"/>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42078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10467E-5435-4856-89EE-0E92F67BE54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35481DD-DDC4-487C-B165-73C02C876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ACDBE15-2E89-4B05-AE4D-062F64941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798338E-0DBF-45B9-B771-53CA2ACFE0FC}"/>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6" name="Θέση υποσέλιδου 5">
            <a:extLst>
              <a:ext uri="{FF2B5EF4-FFF2-40B4-BE49-F238E27FC236}">
                <a16:creationId xmlns:a16="http://schemas.microsoft.com/office/drawing/2014/main" id="{144702D2-0DB5-4797-9D6E-3A8857AEECB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B7E054-FF46-4AFC-8BEF-AD286BB212F6}"/>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49568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39D002-CB26-441C-B096-400C3020C0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35256AE-D363-477D-AEDC-39830CAB3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637B84A-9DF6-449A-940A-35952291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B5979C9-5E20-451B-91F1-8D3B655F6B65}"/>
              </a:ext>
            </a:extLst>
          </p:cNvPr>
          <p:cNvSpPr>
            <a:spLocks noGrp="1"/>
          </p:cNvSpPr>
          <p:nvPr>
            <p:ph type="dt" sz="half" idx="10"/>
          </p:nvPr>
        </p:nvSpPr>
        <p:spPr/>
        <p:txBody>
          <a:bodyPr/>
          <a:lstStyle/>
          <a:p>
            <a:fld id="{50268CA5-B845-4F6F-94F8-1ACA547149DB}" type="datetimeFigureOut">
              <a:rPr lang="el-GR" smtClean="0"/>
              <a:t>5/3/2021</a:t>
            </a:fld>
            <a:endParaRPr lang="el-GR"/>
          </a:p>
        </p:txBody>
      </p:sp>
      <p:sp>
        <p:nvSpPr>
          <p:cNvPr id="6" name="Θέση υποσέλιδου 5">
            <a:extLst>
              <a:ext uri="{FF2B5EF4-FFF2-40B4-BE49-F238E27FC236}">
                <a16:creationId xmlns:a16="http://schemas.microsoft.com/office/drawing/2014/main" id="{6E86CD24-813A-4C57-BF72-B49B3C6A2AD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592275D-0524-491E-A0BD-502F25C868AF}"/>
              </a:ext>
            </a:extLst>
          </p:cNvPr>
          <p:cNvSpPr>
            <a:spLocks noGrp="1"/>
          </p:cNvSpPr>
          <p:nvPr>
            <p:ph type="sldNum" sz="quarter" idx="12"/>
          </p:nvPr>
        </p:nvSpPr>
        <p:spPr/>
        <p:txBody>
          <a:bodyPr/>
          <a:lstStyle/>
          <a:p>
            <a:fld id="{0B4AD6F1-1E64-468A-82E0-E61C6791046D}" type="slidenum">
              <a:rPr lang="el-GR" smtClean="0"/>
              <a:t>‹#›</a:t>
            </a:fld>
            <a:endParaRPr lang="el-GR"/>
          </a:p>
        </p:txBody>
      </p:sp>
    </p:spTree>
    <p:extLst>
      <p:ext uri="{BB962C8B-B14F-4D97-AF65-F5344CB8AC3E}">
        <p14:creationId xmlns:p14="http://schemas.microsoft.com/office/powerpoint/2010/main" val="385468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F8E44F1-8C07-4794-BFDC-5321C0EB8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92E4D68-B4E5-470E-BD52-8A82722A3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3967163-805B-4C70-B967-6A6F2F2B3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68CA5-B845-4F6F-94F8-1ACA547149DB}" type="datetimeFigureOut">
              <a:rPr lang="el-GR" smtClean="0"/>
              <a:t>5/3/2021</a:t>
            </a:fld>
            <a:endParaRPr lang="el-GR"/>
          </a:p>
        </p:txBody>
      </p:sp>
      <p:sp>
        <p:nvSpPr>
          <p:cNvPr id="5" name="Θέση υποσέλιδου 4">
            <a:extLst>
              <a:ext uri="{FF2B5EF4-FFF2-40B4-BE49-F238E27FC236}">
                <a16:creationId xmlns:a16="http://schemas.microsoft.com/office/drawing/2014/main" id="{EA65CCC6-8D76-4BF6-8AE9-8FF79CDA6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548291F-020C-4530-A1EC-2F76B6F37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AD6F1-1E64-468A-82E0-E61C6791046D}" type="slidenum">
              <a:rPr lang="el-GR" smtClean="0"/>
              <a:t>‹#›</a:t>
            </a:fld>
            <a:endParaRPr lang="el-GR"/>
          </a:p>
        </p:txBody>
      </p:sp>
    </p:spTree>
    <p:extLst>
      <p:ext uri="{BB962C8B-B14F-4D97-AF65-F5344CB8AC3E}">
        <p14:creationId xmlns:p14="http://schemas.microsoft.com/office/powerpoint/2010/main" val="762647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5AFF7C-A22F-404B-81C2-A03FCA4FCB9D}"/>
              </a:ext>
            </a:extLst>
          </p:cNvPr>
          <p:cNvSpPr>
            <a:spLocks noGrp="1"/>
          </p:cNvSpPr>
          <p:nvPr>
            <p:ph type="ctrTitle"/>
          </p:nvPr>
        </p:nvSpPr>
        <p:spPr>
          <a:xfrm>
            <a:off x="7464614" y="1783959"/>
            <a:ext cx="4087306" cy="2889114"/>
          </a:xfrm>
        </p:spPr>
        <p:txBody>
          <a:bodyPr anchor="b">
            <a:normAutofit/>
          </a:bodyPr>
          <a:lstStyle/>
          <a:p>
            <a:pPr algn="l"/>
            <a:r>
              <a:rPr lang="el-GR" sz="5000">
                <a:effectLst/>
                <a:latin typeface="Calibri" panose="020F0502020204030204" pitchFamily="34" charset="0"/>
                <a:ea typeface="Calibri" panose="020F0502020204030204" pitchFamily="34" charset="0"/>
                <a:cs typeface="Times New Roman" panose="02020603050405020304" pitchFamily="18" charset="0"/>
              </a:rPr>
              <a:t>Η θέση της γυναίκας στον αθλητισμό</a:t>
            </a:r>
            <a:br>
              <a:rPr lang="el-GR" sz="5000">
                <a:effectLst/>
                <a:latin typeface="Calibri" panose="020F0502020204030204" pitchFamily="34" charset="0"/>
                <a:ea typeface="Calibri" panose="020F0502020204030204" pitchFamily="34" charset="0"/>
                <a:cs typeface="Times New Roman" panose="02020603050405020304" pitchFamily="18" charset="0"/>
              </a:rPr>
            </a:br>
            <a:endParaRPr lang="el-GR" sz="5000"/>
          </a:p>
        </p:txBody>
      </p:sp>
      <p:sp>
        <p:nvSpPr>
          <p:cNvPr id="3" name="Υπότιτλος 2">
            <a:extLst>
              <a:ext uri="{FF2B5EF4-FFF2-40B4-BE49-F238E27FC236}">
                <a16:creationId xmlns:a16="http://schemas.microsoft.com/office/drawing/2014/main" id="{15E5BC98-0837-41C5-AD24-9C11999A7E4F}"/>
              </a:ext>
            </a:extLst>
          </p:cNvPr>
          <p:cNvSpPr>
            <a:spLocks noGrp="1"/>
          </p:cNvSpPr>
          <p:nvPr>
            <p:ph type="subTitle" idx="1"/>
          </p:nvPr>
        </p:nvSpPr>
        <p:spPr>
          <a:xfrm>
            <a:off x="7464612" y="4750893"/>
            <a:ext cx="4087305" cy="1147863"/>
          </a:xfrm>
        </p:spPr>
        <p:txBody>
          <a:bodyPr anchor="t">
            <a:normAutofit/>
          </a:bodyPr>
          <a:lstStyle/>
          <a:p>
            <a:pPr algn="l"/>
            <a:r>
              <a:rPr lang="el-GR" sz="2000" dirty="0"/>
              <a:t>Φίλιππος Ρομποτής   Α2</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Εικόνα που περιέχει θάμπωμα&#10;&#10;Περιγραφή που δημιουργήθηκε αυτόματα">
            <a:extLst>
              <a:ext uri="{FF2B5EF4-FFF2-40B4-BE49-F238E27FC236}">
                <a16:creationId xmlns:a16="http://schemas.microsoft.com/office/drawing/2014/main" id="{5B1740AA-638F-4163-A546-A47D8BEF0056}"/>
              </a:ext>
            </a:extLst>
          </p:cNvPr>
          <p:cNvPicPr>
            <a:picLocks noChangeAspect="1"/>
          </p:cNvPicPr>
          <p:nvPr/>
        </p:nvPicPr>
        <p:blipFill rotWithShape="1">
          <a:blip r:embed="rId2"/>
          <a:srcRect t="440" r="-1" b="198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61679746"/>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1E674629-0F12-480F-9C5E-DDA70BCC0E49}"/>
              </a:ext>
            </a:extLst>
          </p:cNvPr>
          <p:cNvSpPr>
            <a:spLocks noGrp="1"/>
          </p:cNvSpPr>
          <p:nvPr>
            <p:ph type="title"/>
          </p:nvPr>
        </p:nvSpPr>
        <p:spPr>
          <a:xfrm>
            <a:off x="3045213" y="731520"/>
            <a:ext cx="6089904" cy="1426464"/>
          </a:xfrm>
        </p:spPr>
        <p:txBody>
          <a:bodyPr>
            <a:normAutofit/>
          </a:bodyPr>
          <a:lstStyle/>
          <a:p>
            <a:pPr algn="ctr"/>
            <a:r>
              <a:rPr lang="el-GR" b="1" dirty="0">
                <a:solidFill>
                  <a:srgbClr val="FFFFFF"/>
                </a:solidFill>
              </a:rPr>
              <a:t>Στο παρελθόν</a:t>
            </a:r>
          </a:p>
        </p:txBody>
      </p:sp>
      <p:sp>
        <p:nvSpPr>
          <p:cNvPr id="30" name="Rectangle 2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Θέση περιεχομένου 2">
            <a:extLst>
              <a:ext uri="{FF2B5EF4-FFF2-40B4-BE49-F238E27FC236}">
                <a16:creationId xmlns:a16="http://schemas.microsoft.com/office/drawing/2014/main" id="{C86416A4-1DDA-467D-93E8-2080AF7ED756}"/>
              </a:ext>
            </a:extLst>
          </p:cNvPr>
          <p:cNvGraphicFramePr>
            <a:graphicFrameLocks noGrp="1"/>
          </p:cNvGraphicFramePr>
          <p:nvPr>
            <p:ph idx="1"/>
            <p:extLst>
              <p:ext uri="{D42A27DB-BD31-4B8C-83A1-F6EECF244321}">
                <p14:modId xmlns:p14="http://schemas.microsoft.com/office/powerpoint/2010/main" val="1040415188"/>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085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6A23CD7-6440-4049-B9CA-ACF361136B20}"/>
              </a:ext>
            </a:extLst>
          </p:cNvPr>
          <p:cNvSpPr>
            <a:spLocks noGrp="1"/>
          </p:cNvSpPr>
          <p:nvPr>
            <p:ph type="title"/>
          </p:nvPr>
        </p:nvSpPr>
        <p:spPr>
          <a:xfrm>
            <a:off x="466722" y="586856"/>
            <a:ext cx="3201366" cy="820526"/>
          </a:xfrm>
        </p:spPr>
        <p:txBody>
          <a:bodyPr anchor="b">
            <a:normAutofit/>
          </a:bodyPr>
          <a:lstStyle/>
          <a:p>
            <a:pPr algn="r"/>
            <a:r>
              <a:rPr lang="el-G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Καλλιπάτειρα</a:t>
            </a:r>
            <a:endParaRPr lang="el-GR" sz="4000" dirty="0">
              <a:solidFill>
                <a:schemeClr val="bg1"/>
              </a:solidFill>
            </a:endParaRPr>
          </a:p>
        </p:txBody>
      </p:sp>
      <p:sp>
        <p:nvSpPr>
          <p:cNvPr id="3" name="Θέση περιεχομένου 2">
            <a:extLst>
              <a:ext uri="{FF2B5EF4-FFF2-40B4-BE49-F238E27FC236}">
                <a16:creationId xmlns:a16="http://schemas.microsoft.com/office/drawing/2014/main" id="{1E740498-7AB1-4FFA-B0A5-13AA84EB55DF}"/>
              </a:ext>
            </a:extLst>
          </p:cNvPr>
          <p:cNvSpPr>
            <a:spLocks noGrp="1"/>
          </p:cNvSpPr>
          <p:nvPr>
            <p:ph idx="1"/>
          </p:nvPr>
        </p:nvSpPr>
        <p:spPr>
          <a:xfrm>
            <a:off x="4810259" y="649480"/>
            <a:ext cx="6555347" cy="5546047"/>
          </a:xfrm>
        </p:spPr>
        <p:txBody>
          <a:bodyPr anchor="ctr">
            <a:normAutofit fontScale="92500"/>
          </a:bodyPr>
          <a:lstStyle/>
          <a:p>
            <a:pPr marL="0" indent="0">
              <a:buNone/>
            </a:pPr>
            <a:r>
              <a:rPr lang="el-GR" sz="2500" dirty="0">
                <a:latin typeface="Calibri" panose="020F0502020204030204" pitchFamily="34" charset="0"/>
                <a:ea typeface="Calibri" panose="020F0502020204030204" pitchFamily="34" charset="0"/>
                <a:cs typeface="Times New Roman" panose="02020603050405020304" pitchFamily="18" charset="0"/>
              </a:rPr>
              <a:t>Η</a:t>
            </a:r>
            <a:r>
              <a:rPr lang="el-GR" sz="2500" dirty="0">
                <a:effectLst/>
                <a:latin typeface="Calibri" panose="020F0502020204030204" pitchFamily="34" charset="0"/>
                <a:ea typeface="Calibri" panose="020F0502020204030204" pitchFamily="34" charset="0"/>
                <a:cs typeface="Times New Roman" panose="02020603050405020304" pitchFamily="18" charset="0"/>
              </a:rPr>
              <a:t>  Καλλιπάτειρα, κόρη του Ολυμπιονίκη Διαγόρα του Ρόδιου, ήταν η πρώτη γυναίκα της αρχαιότητας που μπήκε μέσα σε αθλητικό χώρο και παρακολούθησε τους αρχαίους Ολυμπιακούς Αγώνες για να θαυμάσει το γιο της που αγωνιζόταν στην πάλη. </a:t>
            </a:r>
          </a:p>
          <a:p>
            <a:pPr marL="0" indent="0">
              <a:buNone/>
            </a:pPr>
            <a:r>
              <a:rPr lang="el-GR" sz="2500" dirty="0">
                <a:effectLst/>
                <a:latin typeface="Calibri" panose="020F0502020204030204" pitchFamily="34" charset="0"/>
                <a:ea typeface="Calibri" panose="020F0502020204030204" pitchFamily="34" charset="0"/>
                <a:cs typeface="Times New Roman" panose="02020603050405020304" pitchFamily="18" charset="0"/>
              </a:rPr>
              <a:t>Περιφρονώντας τη σχετική απαγόρευση και την επαπειλούμενη ποινή μεταμφιέστηκε σε γυμναστή και εισήλθε στο στάδιο για να παρακολουθήσει τον αγώνα Όταν ο γιος της τελικά κατάφερε να νικήσει, η μητέρα του συγκινήθηκε τόσο πολύ που έτρεξε να τον αγκαλιάσει με λατρεία. Για κακή της τύχη, ο μανδύας της έπεσε και αποκαλύφθηκε η γυναικεία της φύση. Ωστόσο, δεν της επιβλήθηκε η θανατική ποινή, καθώς την οικογένειά της αποτελούσαν Ολυμπιονίκες (πατέρας, σύζυγος, αδέλφια, γιος και ανιψιός).</a:t>
            </a:r>
          </a:p>
          <a:p>
            <a:pPr marL="0" indent="0">
              <a:buNone/>
            </a:pPr>
            <a:endParaRPr lang="el-GR" sz="2000" dirty="0"/>
          </a:p>
        </p:txBody>
      </p:sp>
    </p:spTree>
    <p:extLst>
      <p:ext uri="{BB962C8B-B14F-4D97-AF65-F5344CB8AC3E}">
        <p14:creationId xmlns:p14="http://schemas.microsoft.com/office/powerpoint/2010/main" val="342078609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AC2247D5-78C8-4CB1-B221-5298BE3BD161}"/>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4800" b="1" dirty="0">
                <a:solidFill>
                  <a:schemeClr val="bg1"/>
                </a:solidFill>
              </a:rPr>
              <a:t>    </a:t>
            </a:r>
            <a:r>
              <a:rPr lang="en-US" sz="4800" b="1" dirty="0" err="1">
                <a:solidFill>
                  <a:schemeClr val="bg1"/>
                </a:solidFill>
              </a:rPr>
              <a:t>Αρχ</a:t>
            </a:r>
            <a:r>
              <a:rPr lang="en-US" sz="4800" b="1" dirty="0">
                <a:solidFill>
                  <a:schemeClr val="bg1"/>
                </a:solidFill>
              </a:rPr>
              <a:t>αία Σπάρτη</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Θέση κειμένου 4">
            <a:extLst>
              <a:ext uri="{FF2B5EF4-FFF2-40B4-BE49-F238E27FC236}">
                <a16:creationId xmlns:a16="http://schemas.microsoft.com/office/drawing/2014/main" id="{A1F6EC16-8D8C-4A68-AFF8-EBB6EC1E8DDF}"/>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800" dirty="0" err="1">
                <a:solidFill>
                  <a:schemeClr val="bg1"/>
                </a:solidFill>
                <a:effectLst/>
              </a:rPr>
              <a:t>Αντίθετ</a:t>
            </a:r>
            <a:r>
              <a:rPr lang="en-US" sz="2800" dirty="0">
                <a:solidFill>
                  <a:schemeClr val="bg1"/>
                </a:solidFill>
                <a:effectLst/>
              </a:rPr>
              <a:t>α με τις γενικότερες αντιλήψεις σχετικά με τον αθλητισμό</a:t>
            </a:r>
            <a:r>
              <a:rPr lang="el-GR" sz="2800" dirty="0">
                <a:solidFill>
                  <a:schemeClr val="bg1"/>
                </a:solidFill>
                <a:effectLst/>
              </a:rPr>
              <a:t>,</a:t>
            </a:r>
            <a:r>
              <a:rPr lang="en-US" sz="2800" dirty="0">
                <a:solidFill>
                  <a:schemeClr val="bg1"/>
                </a:solidFill>
                <a:effectLst/>
              </a:rPr>
              <a:t> στην Αρχαία  Σπάρτη οι γυναίκες είχαν άμεση πρόσβαση στην γυμναστική διότι έπρεπε να αναπτύξουν ισχυρό σώμα για να γεννήσουν ισχυρούς πολεμιστές.</a:t>
            </a:r>
          </a:p>
          <a:p>
            <a:pPr indent="-228600">
              <a:buFont typeface="Arial" panose="020B0604020202020204" pitchFamily="34" charset="0"/>
              <a:buChar char="•"/>
            </a:pPr>
            <a:endParaRPr lang="en-US"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Η θέση της γυναίκας στην αρχαία Σπάρτη – Χείλων">
            <a:extLst>
              <a:ext uri="{FF2B5EF4-FFF2-40B4-BE49-F238E27FC236}">
                <a16:creationId xmlns:a16="http://schemas.microsoft.com/office/drawing/2014/main" id="{4BE841F9-75FF-43E1-AD7D-1DBC6AED1DF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51" r="1918"/>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5147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DAB05-0E6A-4FC2-B989-DBA99D814198}"/>
              </a:ext>
            </a:extLst>
          </p:cNvPr>
          <p:cNvSpPr txBox="1"/>
          <p:nvPr/>
        </p:nvSpPr>
        <p:spPr>
          <a:xfrm>
            <a:off x="4965431" y="2438400"/>
            <a:ext cx="6586489"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err="1"/>
              <a:t>Στη</a:t>
            </a:r>
            <a:r>
              <a:rPr lang="en-US" sz="3600" dirty="0"/>
              <a:t> </a:t>
            </a:r>
            <a:r>
              <a:rPr lang="en-US" sz="3600" dirty="0" err="1"/>
              <a:t>σημερινή</a:t>
            </a:r>
            <a:r>
              <a:rPr lang="en-US" sz="3600" dirty="0"/>
              <a:t> επ</a:t>
            </a:r>
            <a:r>
              <a:rPr lang="en-US" sz="3600" dirty="0" err="1"/>
              <a:t>οχή</a:t>
            </a:r>
            <a:r>
              <a:rPr lang="el-GR" sz="3600" dirty="0"/>
              <a:t> </a:t>
            </a:r>
            <a:r>
              <a:rPr lang="en-US" sz="3600" dirty="0"/>
              <a:t>και μετά από μα</a:t>
            </a:r>
            <a:r>
              <a:rPr lang="en-US" sz="3600" dirty="0" err="1"/>
              <a:t>κροχρόνιες</a:t>
            </a:r>
            <a:r>
              <a:rPr lang="en-US" sz="3600" dirty="0"/>
              <a:t> </a:t>
            </a:r>
            <a:r>
              <a:rPr lang="en-US" sz="3600" dirty="0" err="1"/>
              <a:t>συζητήσεις</a:t>
            </a:r>
            <a:r>
              <a:rPr lang="en-US" sz="3600" dirty="0"/>
              <a:t>,</a:t>
            </a:r>
            <a:r>
              <a:rPr lang="el-GR" sz="3600" dirty="0"/>
              <a:t> </a:t>
            </a:r>
            <a:r>
              <a:rPr lang="en-US" sz="3600" dirty="0"/>
              <a:t>τα πράγματα έχουν διαφοροποιηθεί αρκετά</a:t>
            </a:r>
            <a:r>
              <a:rPr lang="el-GR" sz="3600" dirty="0"/>
              <a:t>,</a:t>
            </a:r>
            <a:r>
              <a:rPr lang="en-US" sz="3600" dirty="0"/>
              <a:t> με αποτέλεσμα η γυναίκα να έχει αποκτήσει μία θέση στον αθλητισμό. </a:t>
            </a:r>
            <a:r>
              <a:rPr lang="en-US" sz="3600" dirty="0" err="1"/>
              <a:t>Δυστυχώς</a:t>
            </a:r>
            <a:r>
              <a:rPr lang="en-US" sz="3600" dirty="0"/>
              <a:t> </a:t>
            </a:r>
            <a:r>
              <a:rPr lang="en-US" sz="3600" dirty="0" err="1"/>
              <a:t>όμως</a:t>
            </a:r>
            <a:r>
              <a:rPr lang="en-US" sz="3600" dirty="0"/>
              <a:t> και α</a:t>
            </a:r>
            <a:r>
              <a:rPr lang="en-US" sz="3600" dirty="0" err="1"/>
              <a:t>υτή</a:t>
            </a:r>
            <a:r>
              <a:rPr lang="en-US" sz="3600" dirty="0"/>
              <a:t>  </a:t>
            </a:r>
            <a:r>
              <a:rPr lang="en-US" sz="3600" dirty="0" err="1"/>
              <a:t>δεν</a:t>
            </a:r>
            <a:r>
              <a:rPr lang="en-US" sz="3600" dirty="0"/>
              <a:t> </a:t>
            </a:r>
            <a:r>
              <a:rPr lang="en-US" sz="3600" dirty="0" err="1"/>
              <a:t>είν</a:t>
            </a:r>
            <a:r>
              <a:rPr lang="en-US" sz="3600" dirty="0"/>
              <a:t>αι ανάλογη της προσφοράς τ</a:t>
            </a:r>
            <a:r>
              <a:rPr lang="el-GR" sz="3600" dirty="0"/>
              <a:t>η</a:t>
            </a:r>
            <a:r>
              <a:rPr lang="en-US" sz="3600" dirty="0"/>
              <a:t>ς στον αθλητισμό.</a:t>
            </a:r>
          </a:p>
        </p:txBody>
      </p:sp>
      <p:sp>
        <p:nvSpPr>
          <p:cNvPr id="2" name="Τίτλος 1">
            <a:extLst>
              <a:ext uri="{FF2B5EF4-FFF2-40B4-BE49-F238E27FC236}">
                <a16:creationId xmlns:a16="http://schemas.microsoft.com/office/drawing/2014/main" id="{C5D4182D-52C0-4317-9B2E-56F88330BF6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Και </a:t>
            </a:r>
            <a:r>
              <a:rPr lang="en-US" dirty="0" err="1"/>
              <a:t>στο</a:t>
            </a:r>
            <a:r>
              <a:rPr lang="en-US" dirty="0"/>
              <a:t> πα</a:t>
            </a:r>
            <a:r>
              <a:rPr lang="en-US" dirty="0" err="1"/>
              <a:t>ρόν</a:t>
            </a:r>
            <a:endParaRPr lang="en-US" dirty="0"/>
          </a:p>
        </p:txBody>
      </p:sp>
      <p:pic>
        <p:nvPicPr>
          <p:cNvPr id="2050" name="Picture 2" descr="Υποψήφιοι για ΤΕΦΑΑ – χρόνος διεξαγωγής αγωνισμάτων – δικαιολογητικά προς  επιτροπές – COMPASS. ιστολόγιο εκπαιδευτικού και επαγγελματικού  προσανατολισμού">
            <a:extLst>
              <a:ext uri="{FF2B5EF4-FFF2-40B4-BE49-F238E27FC236}">
                <a16:creationId xmlns:a16="http://schemas.microsoft.com/office/drawing/2014/main" id="{51464B07-B287-45B6-B8B7-B8387278F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3" r="4390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64E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4465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D86F86-CEC0-4B5C-845A-81BC631ADF69}"/>
              </a:ext>
            </a:extLst>
          </p:cNvPr>
          <p:cNvSpPr>
            <a:spLocks noGrp="1"/>
          </p:cNvSpPr>
          <p:nvPr>
            <p:ph type="title"/>
          </p:nvPr>
        </p:nvSpPr>
        <p:spPr>
          <a:xfrm>
            <a:off x="1653363" y="365760"/>
            <a:ext cx="9367203" cy="1188720"/>
          </a:xfrm>
        </p:spPr>
        <p:txBody>
          <a:bodyPr>
            <a:normAutofit/>
          </a:bodyPr>
          <a:lstStyle/>
          <a:p>
            <a:r>
              <a:rPr lang="el-GR" dirty="0"/>
              <a:t>      </a:t>
            </a:r>
            <a:r>
              <a:rPr lang="el-GR" b="1" dirty="0"/>
              <a:t>Οι γυναίκες και στην προπονητική</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E35580F-19F6-4D5A-8AEA-8A2B915D0E3A}"/>
              </a:ext>
            </a:extLst>
          </p:cNvPr>
          <p:cNvSpPr>
            <a:spLocks noGrp="1"/>
          </p:cNvSpPr>
          <p:nvPr>
            <p:ph idx="1"/>
          </p:nvPr>
        </p:nvSpPr>
        <p:spPr>
          <a:xfrm>
            <a:off x="1653363" y="2176272"/>
            <a:ext cx="7264495" cy="4041648"/>
          </a:xfrm>
        </p:spPr>
        <p:txBody>
          <a:bodyPr anchor="t">
            <a:normAutofit/>
          </a:bodyPr>
          <a:lstStyle/>
          <a:p>
            <a:r>
              <a:rPr lang="el-GR" sz="2400" dirty="0"/>
              <a:t>Το προπονητικό επάγγελμα είναι ένας ακόμη τομέας του αθλητισμού, στον οποίο οι γυναίκες </a:t>
            </a:r>
            <a:r>
              <a:rPr lang="el-GR" sz="2400" dirty="0" err="1"/>
              <a:t>υποεκπροσωπούνται</a:t>
            </a:r>
            <a:r>
              <a:rPr lang="el-GR" sz="2400" dirty="0"/>
              <a:t> σημαντικά. Βάσει στοιχείων από επτά κράτη μέλη της ΕΕ, εκτιμάται ότι μόνο το 20 % έως 30 % των προπονητών(-</a:t>
            </a:r>
            <a:r>
              <a:rPr lang="el-GR" sz="2400" dirty="0" err="1"/>
              <a:t>ριών</a:t>
            </a:r>
            <a:r>
              <a:rPr lang="el-GR" sz="2400" dirty="0"/>
              <a:t>) σε όλα τα αθλήματα στην Ευρώπη είναι γυναίκες. Προπονήτριες εντοπίζονται συνήθως σε αθλήματα τα οποία εμφανίζουν υψηλό ποσοστό συμμετοχής γυναικών (π.χ. ενόργανη γυμναστική, ρυθμική κολύμβηση, καλλιτεχνικό πατινάζ και ιππασία) και προπονούν κυρίως γυναίκες, εφήβους ή παιδιά που αγωνίζονται σε τοπικό και περιφερειακό επίπεδο</a:t>
            </a:r>
          </a:p>
        </p:txBody>
      </p:sp>
    </p:spTree>
    <p:extLst>
      <p:ext uri="{BB962C8B-B14F-4D97-AF65-F5344CB8AC3E}">
        <p14:creationId xmlns:p14="http://schemas.microsoft.com/office/powerpoint/2010/main" val="234688792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607C820-BB2B-4818-A11D-12FE1097D6F3}"/>
              </a:ext>
            </a:extLst>
          </p:cNvPr>
          <p:cNvSpPr>
            <a:spLocks noGrp="1"/>
          </p:cNvSpPr>
          <p:nvPr>
            <p:ph type="title"/>
          </p:nvPr>
        </p:nvSpPr>
        <p:spPr>
          <a:xfrm>
            <a:off x="673749" y="4610244"/>
            <a:ext cx="3649703" cy="1714500"/>
          </a:xfrm>
        </p:spPr>
        <p:txBody>
          <a:bodyPr vert="horz" lIns="91440" tIns="45720" rIns="91440" bIns="45720" rtlCol="0" anchor="ctr">
            <a:normAutofit/>
          </a:bodyPr>
          <a:lstStyle/>
          <a:p>
            <a:r>
              <a:rPr lang="en-US" kern="1200" dirty="0">
                <a:solidFill>
                  <a:schemeClr val="tx1"/>
                </a:solidFill>
                <a:latin typeface="+mj-lt"/>
                <a:ea typeface="+mj-ea"/>
                <a:cs typeface="+mj-cs"/>
              </a:rPr>
              <a:t>Η </a:t>
            </a:r>
            <a:r>
              <a:rPr lang="en-US" kern="1200" dirty="0" err="1">
                <a:solidFill>
                  <a:schemeClr val="tx1"/>
                </a:solidFill>
                <a:latin typeface="+mj-lt"/>
                <a:ea typeface="+mj-ea"/>
                <a:cs typeface="+mj-cs"/>
              </a:rPr>
              <a:t>γυν</a:t>
            </a:r>
            <a:r>
              <a:rPr lang="en-US" kern="1200" dirty="0">
                <a:solidFill>
                  <a:schemeClr val="tx1"/>
                </a:solidFill>
                <a:latin typeface="+mj-lt"/>
                <a:ea typeface="+mj-ea"/>
                <a:cs typeface="+mj-cs"/>
              </a:rPr>
              <a:t>αίκα στον αθλητισμό</a:t>
            </a:r>
          </a:p>
        </p:txBody>
      </p:sp>
      <p:pic>
        <p:nvPicPr>
          <p:cNvPr id="1028" name="Picture 4" descr="Γεγονότα στον αθλητισμό, σαν σήμερα 5 Σεπτεμβρίου – Retrosport">
            <a:extLst>
              <a:ext uri="{FF2B5EF4-FFF2-40B4-BE49-F238E27FC236}">
                <a16:creationId xmlns:a16="http://schemas.microsoft.com/office/drawing/2014/main" id="{943298CD-C9AF-4624-99DE-51E48B2493E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3942"/>
          <a:stretch/>
        </p:blipFill>
        <p:spPr bwMode="auto">
          <a:xfrm>
            <a:off x="673749" y="370320"/>
            <a:ext cx="3716238" cy="4051011"/>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Η θέση της Γυναίκας στον Κλασικό Αθλητισμό | StivoZ.gr">
            <a:extLst>
              <a:ext uri="{FF2B5EF4-FFF2-40B4-BE49-F238E27FC236}">
                <a16:creationId xmlns:a16="http://schemas.microsoft.com/office/drawing/2014/main" id="{14572129-A38B-44E4-8F42-CF60BE20D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896"/>
          <a:stretch/>
        </p:blipFill>
        <p:spPr bwMode="auto">
          <a:xfrm>
            <a:off x="4719344" y="370320"/>
            <a:ext cx="6798905" cy="4051011"/>
          </a:xfrm>
          <a:prstGeom prst="rect">
            <a:avLst/>
          </a:prstGeom>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32" name="Content Placeholder 1031">
            <a:extLst>
              <a:ext uri="{FF2B5EF4-FFF2-40B4-BE49-F238E27FC236}">
                <a16:creationId xmlns:a16="http://schemas.microsoft.com/office/drawing/2014/main" id="{E69DE1FF-304A-4E3C-9C4D-27CE7E1447E0}"/>
              </a:ext>
            </a:extLst>
          </p:cNvPr>
          <p:cNvSpPr>
            <a:spLocks noGrp="1"/>
          </p:cNvSpPr>
          <p:nvPr>
            <p:ph sz="half" idx="1"/>
          </p:nvPr>
        </p:nvSpPr>
        <p:spPr>
          <a:xfrm>
            <a:off x="4793019" y="4610244"/>
            <a:ext cx="6725232" cy="1714500"/>
          </a:xfrm>
        </p:spPr>
        <p:txBody>
          <a:bodyPr vert="horz" lIns="91440" tIns="45720" rIns="91440" bIns="45720" rtlCol="0" anchor="ctr">
            <a:normAutofit/>
          </a:bodyPr>
          <a:lstStyle/>
          <a:p>
            <a:endParaRPr lang="en-US" sz="1700"/>
          </a:p>
        </p:txBody>
      </p:sp>
    </p:spTree>
    <p:extLst>
      <p:ext uri="{BB962C8B-B14F-4D97-AF65-F5344CB8AC3E}">
        <p14:creationId xmlns:p14="http://schemas.microsoft.com/office/powerpoint/2010/main" val="3675534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391</Words>
  <Application>Microsoft Office PowerPoint</Application>
  <PresentationFormat>Ευρεία οθόνη</PresentationFormat>
  <Paragraphs>15</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Calibri</vt:lpstr>
      <vt:lpstr>Calibri Light</vt:lpstr>
      <vt:lpstr>Tw Cen MT</vt:lpstr>
      <vt:lpstr>Θέμα του Office</vt:lpstr>
      <vt:lpstr>Η θέση της γυναίκας στον αθλητισμό </vt:lpstr>
      <vt:lpstr>Στο παρελθόν</vt:lpstr>
      <vt:lpstr>Καλλιπάτειρα</vt:lpstr>
      <vt:lpstr>    Αρχαία Σπάρτη</vt:lpstr>
      <vt:lpstr>Και στο παρόν</vt:lpstr>
      <vt:lpstr>      Οι γυναίκες και στην προπονητική</vt:lpstr>
      <vt:lpstr>Η γυναίκα στον αθλητισμό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θέση της γυναίκας στον αθλητισμό</dc:title>
  <dc:creator>Dimitra Salagianni</dc:creator>
  <cp:lastModifiedBy>ΛΑΜΠΡΟΣ ΑΘΑΝΑΣΟΠΟΥΛΟΣ</cp:lastModifiedBy>
  <cp:revision>19</cp:revision>
  <dcterms:created xsi:type="dcterms:W3CDTF">2021-03-01T13:59:51Z</dcterms:created>
  <dcterms:modified xsi:type="dcterms:W3CDTF">2021-03-05T19:20:58Z</dcterms:modified>
</cp:coreProperties>
</file>