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9" r:id="rId5"/>
    <p:sldId id="260"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1" d="100"/>
          <a:sy n="91" d="100"/>
        </p:scale>
        <p:origin x="33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2681959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A712D4E-2A00-43E6-913E-1C136F1B3B06}"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1058532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4034534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1084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440900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16221428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3930628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2295684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159923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143789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1182510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A712D4E-2A00-43E6-913E-1C136F1B3B06}"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3097986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A712D4E-2A00-43E6-913E-1C136F1B3B06}" type="datetimeFigureOut">
              <a:rPr lang="el-GR" smtClean="0"/>
              <a:t>16/3/2021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360807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259650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2257139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9A712D4E-2A00-43E6-913E-1C136F1B3B06}" type="datetimeFigureOut">
              <a:rPr lang="el-GR" smtClean="0"/>
              <a:t>16/3/2021</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623048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A712D4E-2A00-43E6-913E-1C136F1B3B06}"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17AE4-55A7-48FC-B7A6-FCA1FC5650DA}" type="slidenum">
              <a:rPr lang="el-GR" smtClean="0"/>
              <a:t>‹#›</a:t>
            </a:fld>
            <a:endParaRPr lang="el-GR"/>
          </a:p>
        </p:txBody>
      </p:sp>
    </p:spTree>
    <p:extLst>
      <p:ext uri="{BB962C8B-B14F-4D97-AF65-F5344CB8AC3E}">
        <p14:creationId xmlns:p14="http://schemas.microsoft.com/office/powerpoint/2010/main" val="283499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A712D4E-2A00-43E6-913E-1C136F1B3B06}" type="datetimeFigureOut">
              <a:rPr lang="el-GR" smtClean="0"/>
              <a:t>16/3/2021</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EF17AE4-55A7-48FC-B7A6-FCA1FC5650DA}" type="slidenum">
              <a:rPr lang="el-GR" smtClean="0"/>
              <a:t>‹#›</a:t>
            </a:fld>
            <a:endParaRPr lang="el-GR"/>
          </a:p>
        </p:txBody>
      </p:sp>
    </p:spTree>
    <p:extLst>
      <p:ext uri="{BB962C8B-B14F-4D97-AF65-F5344CB8AC3E}">
        <p14:creationId xmlns:p14="http://schemas.microsoft.com/office/powerpoint/2010/main" val="39357333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el.wikipedia.org/wiki/%CE%9A%CE%B1%CE%BB%CE%BB%CE%B9%CF%80%CE%AC%CF%84%CE%B5%CE%B9%CF%81%CE%B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users.sch.gr/ragian/fa_women_olympics.ht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el.wikipedia.org/wiki/%CE%9A%CE%B1%CE%BB%CE%BB%CE%B9%CF%80%CE%AC%CF%84%CE%B5%CE%B9%CF%81%CE%B1"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pattFill prst="weave">
          <a:fgClr>
            <a:srgbClr val="C00000"/>
          </a:fgClr>
          <a:bgClr>
            <a:schemeClr val="bg1">
              <a:lumMod val="85000"/>
              <a:lumOff val="15000"/>
            </a:schemeClr>
          </a:bgClr>
        </a:patt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6748A2E-AE33-4AD1-B41B-596F2A4B767A}"/>
              </a:ext>
            </a:extLst>
          </p:cNvPr>
          <p:cNvSpPr txBox="1"/>
          <p:nvPr/>
        </p:nvSpPr>
        <p:spPr>
          <a:xfrm>
            <a:off x="910224" y="283095"/>
            <a:ext cx="7816241" cy="584775"/>
          </a:xfrm>
          <a:prstGeom prst="rect">
            <a:avLst/>
          </a:prstGeom>
          <a:noFill/>
        </p:spPr>
        <p:txBody>
          <a:bodyPr wrap="square" rtlCol="0">
            <a:spAutoFit/>
          </a:bodyPr>
          <a:lstStyle/>
          <a:p>
            <a:r>
              <a:rPr lang="el-GR" sz="3200" dirty="0"/>
              <a:t>Η θέση της γυναίκας στον αθλητισμό</a:t>
            </a:r>
          </a:p>
        </p:txBody>
      </p:sp>
      <p:sp>
        <p:nvSpPr>
          <p:cNvPr id="5" name="TextBox 4">
            <a:extLst>
              <a:ext uri="{FF2B5EF4-FFF2-40B4-BE49-F238E27FC236}">
                <a16:creationId xmlns:a16="http://schemas.microsoft.com/office/drawing/2014/main" id="{8AA0ADB0-A523-49A7-9A68-1B2833747C76}"/>
              </a:ext>
            </a:extLst>
          </p:cNvPr>
          <p:cNvSpPr txBox="1"/>
          <p:nvPr/>
        </p:nvSpPr>
        <p:spPr>
          <a:xfrm>
            <a:off x="9707664" y="332484"/>
            <a:ext cx="3081403" cy="646331"/>
          </a:xfrm>
          <a:prstGeom prst="rect">
            <a:avLst/>
          </a:prstGeom>
          <a:noFill/>
        </p:spPr>
        <p:txBody>
          <a:bodyPr wrap="square" rtlCol="0">
            <a:spAutoFit/>
          </a:bodyPr>
          <a:lstStyle/>
          <a:p>
            <a:r>
              <a:rPr lang="el-GR" dirty="0"/>
              <a:t>Επιμέλεια</a:t>
            </a:r>
            <a:r>
              <a:rPr lang="en-US" dirty="0"/>
              <a:t>:</a:t>
            </a:r>
            <a:r>
              <a:rPr lang="de-DE" dirty="0"/>
              <a:t> </a:t>
            </a:r>
            <a:r>
              <a:rPr lang="el-GR" dirty="0"/>
              <a:t>Λουκάς Αγγελάκης</a:t>
            </a:r>
          </a:p>
        </p:txBody>
      </p:sp>
      <p:pic>
        <p:nvPicPr>
          <p:cNvPr id="7" name="Εικόνα 6">
            <a:extLst>
              <a:ext uri="{FF2B5EF4-FFF2-40B4-BE49-F238E27FC236}">
                <a16:creationId xmlns:a16="http://schemas.microsoft.com/office/drawing/2014/main" id="{2F8CD1FC-1D9E-4E02-B1A1-C1FE37DD1B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411" y="1041533"/>
            <a:ext cx="8931057" cy="5533372"/>
          </a:xfrm>
          <a:prstGeom prst="rect">
            <a:avLst/>
          </a:prstGeom>
        </p:spPr>
      </p:pic>
      <p:sp>
        <p:nvSpPr>
          <p:cNvPr id="8" name="TextBox 7">
            <a:extLst>
              <a:ext uri="{FF2B5EF4-FFF2-40B4-BE49-F238E27FC236}">
                <a16:creationId xmlns:a16="http://schemas.microsoft.com/office/drawing/2014/main" id="{5B95E70B-4E51-44D6-B9AD-076BB4ED23D4}"/>
              </a:ext>
            </a:extLst>
          </p:cNvPr>
          <p:cNvSpPr txBox="1"/>
          <p:nvPr/>
        </p:nvSpPr>
        <p:spPr>
          <a:xfrm>
            <a:off x="9619985" y="5928574"/>
            <a:ext cx="2379947" cy="646331"/>
          </a:xfrm>
          <a:prstGeom prst="rect">
            <a:avLst/>
          </a:prstGeom>
          <a:noFill/>
        </p:spPr>
        <p:txBody>
          <a:bodyPr wrap="square" rtlCol="0">
            <a:spAutoFit/>
          </a:bodyPr>
          <a:lstStyle/>
          <a:p>
            <a:r>
              <a:rPr lang="el-GR" dirty="0"/>
              <a:t>Πρότυπο Σχολείο Ευαγγελικής Σχολής</a:t>
            </a:r>
          </a:p>
        </p:txBody>
      </p:sp>
    </p:spTree>
    <p:extLst>
      <p:ext uri="{BB962C8B-B14F-4D97-AF65-F5344CB8AC3E}">
        <p14:creationId xmlns:p14="http://schemas.microsoft.com/office/powerpoint/2010/main" val="3525721942"/>
      </p:ext>
    </p:extLst>
  </p:cSld>
  <p:clrMapOvr>
    <a:masterClrMapping/>
  </p:clrMapOvr>
  <mc:AlternateContent xmlns:mc="http://schemas.openxmlformats.org/markup-compatibility/2006" xmlns:p14="http://schemas.microsoft.com/office/powerpoint/2010/main">
    <mc:Choice Requires="p14">
      <p:transition spd="slow" p14:dur="4500">
        <p14:honeycomb/>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pattFill prst="weave">
          <a:fgClr>
            <a:srgbClr val="C00000"/>
          </a:fgClr>
          <a:bgClr>
            <a:schemeClr val="bg1"/>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935DA5-0834-412C-8528-9B7E3A9C1EC4}"/>
              </a:ext>
            </a:extLst>
          </p:cNvPr>
          <p:cNvSpPr txBox="1"/>
          <p:nvPr/>
        </p:nvSpPr>
        <p:spPr>
          <a:xfrm>
            <a:off x="171450" y="263009"/>
            <a:ext cx="12020550" cy="523220"/>
          </a:xfrm>
          <a:prstGeom prst="rect">
            <a:avLst/>
          </a:prstGeom>
          <a:noFill/>
        </p:spPr>
        <p:txBody>
          <a:bodyPr wrap="square" rtlCol="0">
            <a:spAutoFit/>
          </a:bodyPr>
          <a:lstStyle/>
          <a:p>
            <a:r>
              <a:rPr lang="el-GR" sz="2800" b="1" dirty="0"/>
              <a:t>Η θέση της γυναίκας στον αθλητισμό στην αρχαία Ελλάδα</a:t>
            </a:r>
          </a:p>
        </p:txBody>
      </p:sp>
      <p:sp>
        <p:nvSpPr>
          <p:cNvPr id="3" name="TextBox 2">
            <a:extLst>
              <a:ext uri="{FF2B5EF4-FFF2-40B4-BE49-F238E27FC236}">
                <a16:creationId xmlns:a16="http://schemas.microsoft.com/office/drawing/2014/main" id="{AE987DAE-E627-47FA-AC29-DF422A0CE187}"/>
              </a:ext>
            </a:extLst>
          </p:cNvPr>
          <p:cNvSpPr txBox="1"/>
          <p:nvPr/>
        </p:nvSpPr>
        <p:spPr>
          <a:xfrm>
            <a:off x="171450" y="1569854"/>
            <a:ext cx="3838575" cy="3416320"/>
          </a:xfrm>
          <a:prstGeom prst="rect">
            <a:avLst/>
          </a:prstGeom>
          <a:noFill/>
        </p:spPr>
        <p:txBody>
          <a:bodyPr wrap="square" rtlCol="0">
            <a:spAutoFit/>
          </a:bodyPr>
          <a:lstStyle/>
          <a:p>
            <a:r>
              <a:rPr lang="el-GR" sz="2400" b="0" i="0" dirty="0">
                <a:solidFill>
                  <a:schemeClr val="tx1">
                    <a:lumMod val="95000"/>
                  </a:schemeClr>
                </a:solidFill>
                <a:effectLst/>
                <a:latin typeface="+mj-lt"/>
              </a:rPr>
              <a:t>Οι κανονισμοί απαγόρευαν την είσοδο και την παρακολούθηση </a:t>
            </a:r>
            <a:r>
              <a:rPr lang="el-GR" sz="2400" b="0" i="0">
                <a:solidFill>
                  <a:schemeClr val="tx1">
                    <a:lumMod val="95000"/>
                  </a:schemeClr>
                </a:solidFill>
                <a:effectLst/>
                <a:latin typeface="+mj-lt"/>
              </a:rPr>
              <a:t>των </a:t>
            </a:r>
            <a:r>
              <a:rPr lang="el-GR" sz="2400">
                <a:solidFill>
                  <a:schemeClr val="tx1">
                    <a:lumMod val="95000"/>
                  </a:schemeClr>
                </a:solidFill>
                <a:latin typeface="+mj-lt"/>
              </a:rPr>
              <a:t>Ολυμπιακών </a:t>
            </a:r>
            <a:r>
              <a:rPr lang="el-GR" sz="2400" b="0" i="0" dirty="0">
                <a:solidFill>
                  <a:schemeClr val="tx1">
                    <a:lumMod val="95000"/>
                  </a:schemeClr>
                </a:solidFill>
                <a:effectLst/>
                <a:latin typeface="+mj-lt"/>
              </a:rPr>
              <a:t>αγώνων για τις γυναίκες, αλλιώς τιμωρούνταν σε θάνατο με κατακρήμνιση από το βραχώδες όρος </a:t>
            </a:r>
            <a:r>
              <a:rPr lang="el-GR" sz="2400" b="0" i="0" dirty="0" err="1">
                <a:solidFill>
                  <a:schemeClr val="tx1">
                    <a:lumMod val="95000"/>
                  </a:schemeClr>
                </a:solidFill>
                <a:effectLst/>
                <a:latin typeface="+mj-lt"/>
              </a:rPr>
              <a:t>Τυπαίο</a:t>
            </a:r>
            <a:r>
              <a:rPr lang="el-GR" sz="2400" b="0" i="0" dirty="0">
                <a:solidFill>
                  <a:schemeClr val="tx1">
                    <a:lumMod val="95000"/>
                  </a:schemeClr>
                </a:solidFill>
                <a:effectLst/>
                <a:latin typeface="+mj-lt"/>
              </a:rPr>
              <a:t>.</a:t>
            </a:r>
            <a:endParaRPr lang="el-GR" sz="2400" dirty="0">
              <a:solidFill>
                <a:schemeClr val="tx1">
                  <a:lumMod val="95000"/>
                </a:schemeClr>
              </a:solidFill>
              <a:latin typeface="+mj-lt"/>
            </a:endParaRPr>
          </a:p>
        </p:txBody>
      </p:sp>
      <p:sp>
        <p:nvSpPr>
          <p:cNvPr id="4" name="TextBox 3">
            <a:extLst>
              <a:ext uri="{FF2B5EF4-FFF2-40B4-BE49-F238E27FC236}">
                <a16:creationId xmlns:a16="http://schemas.microsoft.com/office/drawing/2014/main" id="{65A52F3A-91C6-4055-B181-27A1EF7E0AE3}"/>
              </a:ext>
            </a:extLst>
          </p:cNvPr>
          <p:cNvSpPr txBox="1"/>
          <p:nvPr/>
        </p:nvSpPr>
        <p:spPr>
          <a:xfrm>
            <a:off x="204787" y="925035"/>
            <a:ext cx="3838575" cy="523220"/>
          </a:xfrm>
          <a:prstGeom prst="rect">
            <a:avLst/>
          </a:prstGeom>
          <a:noFill/>
        </p:spPr>
        <p:txBody>
          <a:bodyPr wrap="square" rtlCol="0">
            <a:spAutoFit/>
          </a:bodyPr>
          <a:lstStyle/>
          <a:p>
            <a:r>
              <a:rPr lang="el-GR" sz="2800" u="sng" dirty="0"/>
              <a:t>Κανονισμοί</a:t>
            </a:r>
          </a:p>
        </p:txBody>
      </p:sp>
      <p:sp>
        <p:nvSpPr>
          <p:cNvPr id="5" name="TextBox 4">
            <a:extLst>
              <a:ext uri="{FF2B5EF4-FFF2-40B4-BE49-F238E27FC236}">
                <a16:creationId xmlns:a16="http://schemas.microsoft.com/office/drawing/2014/main" id="{ED615DD2-430F-4F71-B91F-6E28962BC0D5}"/>
              </a:ext>
            </a:extLst>
          </p:cNvPr>
          <p:cNvSpPr txBox="1"/>
          <p:nvPr/>
        </p:nvSpPr>
        <p:spPr>
          <a:xfrm>
            <a:off x="4010022" y="985835"/>
            <a:ext cx="3295650" cy="523220"/>
          </a:xfrm>
          <a:prstGeom prst="rect">
            <a:avLst/>
          </a:prstGeom>
          <a:noFill/>
        </p:spPr>
        <p:txBody>
          <a:bodyPr wrap="square" rtlCol="0">
            <a:spAutoFit/>
          </a:bodyPr>
          <a:lstStyle/>
          <a:p>
            <a:r>
              <a:rPr lang="el-GR" sz="2800" u="sng" dirty="0"/>
              <a:t>Η Καλλιπάτειρα</a:t>
            </a:r>
          </a:p>
        </p:txBody>
      </p:sp>
      <p:sp>
        <p:nvSpPr>
          <p:cNvPr id="6" name="TextBox 5">
            <a:extLst>
              <a:ext uri="{FF2B5EF4-FFF2-40B4-BE49-F238E27FC236}">
                <a16:creationId xmlns:a16="http://schemas.microsoft.com/office/drawing/2014/main" id="{D383C29D-A1AE-4A60-81F8-7FE1F99335D7}"/>
              </a:ext>
            </a:extLst>
          </p:cNvPr>
          <p:cNvSpPr txBox="1"/>
          <p:nvPr/>
        </p:nvSpPr>
        <p:spPr>
          <a:xfrm>
            <a:off x="4010022" y="1630654"/>
            <a:ext cx="3838576" cy="3416320"/>
          </a:xfrm>
          <a:prstGeom prst="rect">
            <a:avLst/>
          </a:prstGeom>
          <a:noFill/>
        </p:spPr>
        <p:txBody>
          <a:bodyPr wrap="square" rtlCol="0">
            <a:spAutoFit/>
          </a:bodyPr>
          <a:lstStyle/>
          <a:p>
            <a:r>
              <a:rPr lang="el-GR" sz="2400" dirty="0"/>
              <a:t>Η Καλλιπάτειρα ήταν η πρώτη γυναίκα που παρακολούθησε τους Ολυμπιακούς αγώνες! Η Καλλιπάτειρα κατόρθωσε να </a:t>
            </a:r>
            <a:r>
              <a:rPr lang="el-GR" sz="2400" dirty="0" err="1"/>
              <a:t>διείσδυσει</a:t>
            </a:r>
            <a:r>
              <a:rPr lang="el-GR" sz="2400" dirty="0"/>
              <a:t> στο στάδιο μεταμφιεσμένη σε άνδρα.</a:t>
            </a:r>
          </a:p>
        </p:txBody>
      </p:sp>
      <p:sp>
        <p:nvSpPr>
          <p:cNvPr id="7" name="TextBox 6">
            <a:extLst>
              <a:ext uri="{FF2B5EF4-FFF2-40B4-BE49-F238E27FC236}">
                <a16:creationId xmlns:a16="http://schemas.microsoft.com/office/drawing/2014/main" id="{68594DEB-E518-4CA4-8B31-F3FD08B43A70}"/>
              </a:ext>
            </a:extLst>
          </p:cNvPr>
          <p:cNvSpPr txBox="1"/>
          <p:nvPr/>
        </p:nvSpPr>
        <p:spPr>
          <a:xfrm>
            <a:off x="7915275" y="844224"/>
            <a:ext cx="2438400" cy="523220"/>
          </a:xfrm>
          <a:prstGeom prst="rect">
            <a:avLst/>
          </a:prstGeom>
          <a:noFill/>
        </p:spPr>
        <p:txBody>
          <a:bodyPr wrap="square" rtlCol="0">
            <a:spAutoFit/>
          </a:bodyPr>
          <a:lstStyle/>
          <a:p>
            <a:r>
              <a:rPr lang="el-GR" sz="2800" u="sng" dirty="0"/>
              <a:t>Έκβαση</a:t>
            </a:r>
          </a:p>
        </p:txBody>
      </p:sp>
      <p:sp>
        <p:nvSpPr>
          <p:cNvPr id="8" name="TextBox 7">
            <a:extLst>
              <a:ext uri="{FF2B5EF4-FFF2-40B4-BE49-F238E27FC236}">
                <a16:creationId xmlns:a16="http://schemas.microsoft.com/office/drawing/2014/main" id="{9D17DE6B-D9D2-4849-A163-714BD9B8F38A}"/>
              </a:ext>
            </a:extLst>
          </p:cNvPr>
          <p:cNvSpPr txBox="1"/>
          <p:nvPr/>
        </p:nvSpPr>
        <p:spPr>
          <a:xfrm>
            <a:off x="7915275" y="1413130"/>
            <a:ext cx="4191000" cy="4524315"/>
          </a:xfrm>
          <a:prstGeom prst="rect">
            <a:avLst/>
          </a:prstGeom>
          <a:noFill/>
        </p:spPr>
        <p:txBody>
          <a:bodyPr wrap="square" rtlCol="0">
            <a:spAutoFit/>
          </a:bodyPr>
          <a:lstStyle/>
          <a:p>
            <a:r>
              <a:rPr lang="el-GR" sz="2400" dirty="0"/>
              <a:t>Οι κριτές τελικά αντιλήφθηκαν την παρουσία της Καλλιπάτειρας στο στάδιο! Όμως αντί να πράξουν όπως προέβλεπε ο νόμος άφησαν την Καλλιπάτειρα να παρακολουθεί τους αγώνες λόγω της συγγένειας με </a:t>
            </a:r>
            <a:r>
              <a:rPr lang="el-GR" sz="2400" dirty="0" err="1"/>
              <a:t>Ολυμιονίκες</a:t>
            </a:r>
            <a:r>
              <a:rPr lang="el-GR" sz="2400" dirty="0"/>
              <a:t> ( πατέρας, σύζυγος, 3 αδέλφια, γιο και ανιψιό).</a:t>
            </a:r>
          </a:p>
        </p:txBody>
      </p:sp>
      <p:sp>
        <p:nvSpPr>
          <p:cNvPr id="9" name="TextBox 8">
            <a:extLst>
              <a:ext uri="{FF2B5EF4-FFF2-40B4-BE49-F238E27FC236}">
                <a16:creationId xmlns:a16="http://schemas.microsoft.com/office/drawing/2014/main" id="{601FF450-5C9C-4421-A4B6-F6BC4BFC51CF}"/>
              </a:ext>
            </a:extLst>
          </p:cNvPr>
          <p:cNvSpPr txBox="1"/>
          <p:nvPr/>
        </p:nvSpPr>
        <p:spPr>
          <a:xfrm>
            <a:off x="204787" y="5538311"/>
            <a:ext cx="6634163" cy="1200329"/>
          </a:xfrm>
          <a:prstGeom prst="rect">
            <a:avLst/>
          </a:prstGeom>
          <a:noFill/>
        </p:spPr>
        <p:txBody>
          <a:bodyPr wrap="square" rtlCol="0">
            <a:spAutoFit/>
          </a:bodyPr>
          <a:lstStyle/>
          <a:p>
            <a:r>
              <a:rPr lang="el-GR" sz="2400" dirty="0"/>
              <a:t>Η πράξη της Καλλιπάτειρας έμελλε να αποτελέσει την αρχή της παρακολούθησης των Ολυμπιακών αγώνων από τις γυναίκες</a:t>
            </a:r>
          </a:p>
        </p:txBody>
      </p:sp>
      <p:sp>
        <p:nvSpPr>
          <p:cNvPr id="10" name="TextBox 9">
            <a:extLst>
              <a:ext uri="{FF2B5EF4-FFF2-40B4-BE49-F238E27FC236}">
                <a16:creationId xmlns:a16="http://schemas.microsoft.com/office/drawing/2014/main" id="{2FE929C9-6376-4D89-84C2-448C08A72721}"/>
              </a:ext>
            </a:extLst>
          </p:cNvPr>
          <p:cNvSpPr txBox="1"/>
          <p:nvPr/>
        </p:nvSpPr>
        <p:spPr>
          <a:xfrm>
            <a:off x="171450" y="4982832"/>
            <a:ext cx="2667000" cy="523220"/>
          </a:xfrm>
          <a:prstGeom prst="rect">
            <a:avLst/>
          </a:prstGeom>
          <a:noFill/>
        </p:spPr>
        <p:txBody>
          <a:bodyPr wrap="square" rtlCol="0">
            <a:spAutoFit/>
          </a:bodyPr>
          <a:lstStyle/>
          <a:p>
            <a:r>
              <a:rPr lang="el-GR" sz="2800" u="sng" dirty="0"/>
              <a:t>Συμπέρασμα</a:t>
            </a:r>
          </a:p>
        </p:txBody>
      </p:sp>
      <p:sp>
        <p:nvSpPr>
          <p:cNvPr id="11" name="TextBox 10">
            <a:extLst>
              <a:ext uri="{FF2B5EF4-FFF2-40B4-BE49-F238E27FC236}">
                <a16:creationId xmlns:a16="http://schemas.microsoft.com/office/drawing/2014/main" id="{19788794-9628-464D-976F-6C441AB294D6}"/>
              </a:ext>
            </a:extLst>
          </p:cNvPr>
          <p:cNvSpPr txBox="1"/>
          <p:nvPr/>
        </p:nvSpPr>
        <p:spPr>
          <a:xfrm>
            <a:off x="6867522" y="6211669"/>
            <a:ext cx="4907113" cy="615553"/>
          </a:xfrm>
          <a:prstGeom prst="rect">
            <a:avLst/>
          </a:prstGeom>
          <a:noFill/>
        </p:spPr>
        <p:txBody>
          <a:bodyPr wrap="none" rtlCol="0">
            <a:spAutoFit/>
          </a:bodyPr>
          <a:lstStyle/>
          <a:p>
            <a:r>
              <a:rPr lang="el-GR" dirty="0"/>
              <a:t>Πηγή</a:t>
            </a:r>
            <a:r>
              <a:rPr lang="en-US" dirty="0"/>
              <a:t>: </a:t>
            </a:r>
            <a:r>
              <a:rPr lang="el-GR" sz="1600" dirty="0">
                <a:hlinkClick r:id="rId2"/>
              </a:rPr>
              <a:t>Καλλιπάτειρα - Βικιπαίδεια (</a:t>
            </a:r>
            <a:r>
              <a:rPr lang="de-DE" sz="1600" dirty="0">
                <a:hlinkClick r:id="rId2"/>
              </a:rPr>
              <a:t>wikipedia.org)</a:t>
            </a:r>
            <a:endParaRPr lang="el-GR" sz="1600" dirty="0"/>
          </a:p>
          <a:p>
            <a:r>
              <a:rPr lang="en-US" sz="1600" dirty="0"/>
              <a:t> </a:t>
            </a:r>
            <a:endParaRPr lang="el-GR" sz="1600" dirty="0"/>
          </a:p>
        </p:txBody>
      </p:sp>
    </p:spTree>
    <p:extLst>
      <p:ext uri="{BB962C8B-B14F-4D97-AF65-F5344CB8AC3E}">
        <p14:creationId xmlns:p14="http://schemas.microsoft.com/office/powerpoint/2010/main" val="3121120198"/>
      </p:ext>
    </p:extLst>
  </p:cSld>
  <p:clrMapOvr>
    <a:masterClrMapping/>
  </p:clrMapOvr>
  <p:transition spd="slow">
    <p:comb/>
  </p:transition>
</p:sld>
</file>

<file path=ppt/slides/slide3.xml><?xml version="1.0" encoding="utf-8"?>
<p:sld xmlns:a="http://schemas.openxmlformats.org/drawingml/2006/main" xmlns:r="http://schemas.openxmlformats.org/officeDocument/2006/relationships" xmlns:p="http://schemas.openxmlformats.org/presentationml/2006/main">
  <p:cSld>
    <p:bg>
      <p:bgPr>
        <a:pattFill prst="weave">
          <a:fgClr>
            <a:schemeClr val="accent1"/>
          </a:fgClr>
          <a:bgClr>
            <a:schemeClr val="bg1"/>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1B7751-0459-48E4-A4DA-8B751BAE5822}"/>
              </a:ext>
            </a:extLst>
          </p:cNvPr>
          <p:cNvSpPr txBox="1"/>
          <p:nvPr/>
        </p:nvSpPr>
        <p:spPr>
          <a:xfrm>
            <a:off x="2257425" y="219730"/>
            <a:ext cx="8705850" cy="523220"/>
          </a:xfrm>
          <a:prstGeom prst="rect">
            <a:avLst/>
          </a:prstGeom>
          <a:noFill/>
        </p:spPr>
        <p:txBody>
          <a:bodyPr wrap="square" rtlCol="0">
            <a:spAutoFit/>
          </a:bodyPr>
          <a:lstStyle/>
          <a:p>
            <a:r>
              <a:rPr lang="el-GR" sz="2800" b="1" dirty="0"/>
              <a:t>Οι πρώτες γυναίκες Ολυμπιονίκες</a:t>
            </a:r>
          </a:p>
        </p:txBody>
      </p:sp>
      <p:sp>
        <p:nvSpPr>
          <p:cNvPr id="3" name="TextBox 2">
            <a:extLst>
              <a:ext uri="{FF2B5EF4-FFF2-40B4-BE49-F238E27FC236}">
                <a16:creationId xmlns:a16="http://schemas.microsoft.com/office/drawing/2014/main" id="{45C505EB-5E93-4920-A75E-849E40B0233E}"/>
              </a:ext>
            </a:extLst>
          </p:cNvPr>
          <p:cNvSpPr txBox="1"/>
          <p:nvPr/>
        </p:nvSpPr>
        <p:spPr>
          <a:xfrm>
            <a:off x="784750" y="804438"/>
            <a:ext cx="3295650" cy="584775"/>
          </a:xfrm>
          <a:prstGeom prst="rect">
            <a:avLst/>
          </a:prstGeom>
          <a:noFill/>
        </p:spPr>
        <p:txBody>
          <a:bodyPr wrap="square" rtlCol="0">
            <a:spAutoFit/>
          </a:bodyPr>
          <a:lstStyle/>
          <a:p>
            <a:r>
              <a:rPr lang="el-GR" sz="3200" u="sng" dirty="0"/>
              <a:t>Κανονισμός</a:t>
            </a:r>
          </a:p>
        </p:txBody>
      </p:sp>
      <p:sp>
        <p:nvSpPr>
          <p:cNvPr id="4" name="TextBox 3">
            <a:extLst>
              <a:ext uri="{FF2B5EF4-FFF2-40B4-BE49-F238E27FC236}">
                <a16:creationId xmlns:a16="http://schemas.microsoft.com/office/drawing/2014/main" id="{945D58DC-9CFE-46E8-A678-2B263EBD8E05}"/>
              </a:ext>
            </a:extLst>
          </p:cNvPr>
          <p:cNvSpPr txBox="1"/>
          <p:nvPr/>
        </p:nvSpPr>
        <p:spPr>
          <a:xfrm>
            <a:off x="62144" y="1511493"/>
            <a:ext cx="6205492" cy="5016758"/>
          </a:xfrm>
          <a:prstGeom prst="rect">
            <a:avLst/>
          </a:prstGeom>
          <a:noFill/>
        </p:spPr>
        <p:txBody>
          <a:bodyPr wrap="square" rtlCol="0">
            <a:spAutoFit/>
          </a:bodyPr>
          <a:lstStyle/>
          <a:p>
            <a:r>
              <a:rPr lang="el-GR" sz="3200" dirty="0"/>
              <a:t>Σε όλα τα αθλήματα εκτός των ιπποδρομιών μια γυναίκα θα μπορούσε να διακριθεί! Η μόνη προϋπόθεση ήταν να παρείχε το άλογο στον αθλητή! Εφόσον νικούσε ο αθλητής βραβεύονταν το πρόσωπο που παρείχε το άλογο και όχι ο δρομέας ή το άλογο.</a:t>
            </a:r>
          </a:p>
        </p:txBody>
      </p:sp>
      <p:sp>
        <p:nvSpPr>
          <p:cNvPr id="9" name="TextBox 8">
            <a:extLst>
              <a:ext uri="{FF2B5EF4-FFF2-40B4-BE49-F238E27FC236}">
                <a16:creationId xmlns:a16="http://schemas.microsoft.com/office/drawing/2014/main" id="{04650532-36A6-4A73-AC72-80595A678297}"/>
              </a:ext>
            </a:extLst>
          </p:cNvPr>
          <p:cNvSpPr txBox="1"/>
          <p:nvPr/>
        </p:nvSpPr>
        <p:spPr>
          <a:xfrm>
            <a:off x="7190913" y="869446"/>
            <a:ext cx="2965141" cy="584775"/>
          </a:xfrm>
          <a:prstGeom prst="rect">
            <a:avLst/>
          </a:prstGeom>
          <a:noFill/>
        </p:spPr>
        <p:txBody>
          <a:bodyPr wrap="square" rtlCol="0">
            <a:spAutoFit/>
          </a:bodyPr>
          <a:lstStyle/>
          <a:p>
            <a:r>
              <a:rPr lang="el-GR" sz="3200" u="sng" dirty="0"/>
              <a:t>Επομένως</a:t>
            </a:r>
            <a:r>
              <a:rPr lang="el-GR" sz="3200" dirty="0"/>
              <a:t>…</a:t>
            </a:r>
          </a:p>
        </p:txBody>
      </p:sp>
      <p:sp>
        <p:nvSpPr>
          <p:cNvPr id="10" name="TextBox 9">
            <a:extLst>
              <a:ext uri="{FF2B5EF4-FFF2-40B4-BE49-F238E27FC236}">
                <a16:creationId xmlns:a16="http://schemas.microsoft.com/office/drawing/2014/main" id="{B95D461F-16FB-4FE6-AC15-3F4859A2D98C}"/>
              </a:ext>
            </a:extLst>
          </p:cNvPr>
          <p:cNvSpPr txBox="1"/>
          <p:nvPr/>
        </p:nvSpPr>
        <p:spPr>
          <a:xfrm>
            <a:off x="7190913" y="1580717"/>
            <a:ext cx="4785064" cy="3046988"/>
          </a:xfrm>
          <a:prstGeom prst="rect">
            <a:avLst/>
          </a:prstGeom>
          <a:noFill/>
        </p:spPr>
        <p:txBody>
          <a:bodyPr wrap="square" rtlCol="0">
            <a:spAutoFit/>
          </a:bodyPr>
          <a:lstStyle/>
          <a:p>
            <a:r>
              <a:rPr lang="el-GR" sz="3200" dirty="0"/>
              <a:t>Έστω και με αυτόν τον τρόπο οι γυναίκες μπορούσαν να διακριθούν στους Αρχαίους Ολυμπιακούς Αγώνες.</a:t>
            </a:r>
          </a:p>
        </p:txBody>
      </p:sp>
      <p:cxnSp>
        <p:nvCxnSpPr>
          <p:cNvPr id="14" name="Ευθύγραμμο βέλος σύνδεσης 13">
            <a:extLst>
              <a:ext uri="{FF2B5EF4-FFF2-40B4-BE49-F238E27FC236}">
                <a16:creationId xmlns:a16="http://schemas.microsoft.com/office/drawing/2014/main" id="{24EA88D4-441B-4304-A62F-F6765FA96111}"/>
              </a:ext>
            </a:extLst>
          </p:cNvPr>
          <p:cNvCxnSpPr>
            <a:cxnSpLocks/>
          </p:cNvCxnSpPr>
          <p:nvPr/>
        </p:nvCxnSpPr>
        <p:spPr>
          <a:xfrm>
            <a:off x="6267636" y="3386831"/>
            <a:ext cx="834501" cy="0"/>
          </a:xfrm>
          <a:prstGeom prst="straightConnector1">
            <a:avLst/>
          </a:prstGeom>
          <a:ln w="76200">
            <a:solidFill>
              <a:schemeClr val="tx1">
                <a:lumMod val="9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044B4F5E-E75B-4522-990D-54A0EC2BEDFD}"/>
              </a:ext>
            </a:extLst>
          </p:cNvPr>
          <p:cNvSpPr txBox="1"/>
          <p:nvPr/>
        </p:nvSpPr>
        <p:spPr>
          <a:xfrm>
            <a:off x="5748292" y="5661381"/>
            <a:ext cx="1038688" cy="646331"/>
          </a:xfrm>
          <a:prstGeom prst="rect">
            <a:avLst/>
          </a:prstGeom>
          <a:noFill/>
        </p:spPr>
        <p:txBody>
          <a:bodyPr wrap="square" rtlCol="0">
            <a:spAutoFit/>
          </a:bodyPr>
          <a:lstStyle/>
          <a:p>
            <a:r>
              <a:rPr lang="el-GR" dirty="0"/>
              <a:t>Πηγή</a:t>
            </a:r>
            <a:r>
              <a:rPr lang="en-US" dirty="0"/>
              <a:t>:</a:t>
            </a:r>
          </a:p>
          <a:p>
            <a:endParaRPr lang="el-GR" dirty="0"/>
          </a:p>
        </p:txBody>
      </p:sp>
      <p:sp>
        <p:nvSpPr>
          <p:cNvPr id="18" name="TextBox 17">
            <a:extLst>
              <a:ext uri="{FF2B5EF4-FFF2-40B4-BE49-F238E27FC236}">
                <a16:creationId xmlns:a16="http://schemas.microsoft.com/office/drawing/2014/main" id="{75681ED2-0DA5-4A6C-8813-D8C22C604EFF}"/>
              </a:ext>
            </a:extLst>
          </p:cNvPr>
          <p:cNvSpPr txBox="1"/>
          <p:nvPr/>
        </p:nvSpPr>
        <p:spPr>
          <a:xfrm>
            <a:off x="6489577" y="5661381"/>
            <a:ext cx="5575176" cy="369332"/>
          </a:xfrm>
          <a:prstGeom prst="rect">
            <a:avLst/>
          </a:prstGeom>
          <a:noFill/>
        </p:spPr>
        <p:txBody>
          <a:bodyPr wrap="square">
            <a:spAutoFit/>
          </a:bodyPr>
          <a:lstStyle/>
          <a:p>
            <a:r>
              <a:rPr lang="el-GR" dirty="0">
                <a:hlinkClick r:id="rId2"/>
              </a:rPr>
              <a:t>Οι γυναίκες στους Ολυμπιακούς Αγώνες (sch.gr)</a:t>
            </a:r>
            <a:endParaRPr lang="el-GR" dirty="0"/>
          </a:p>
        </p:txBody>
      </p:sp>
    </p:spTree>
    <p:extLst>
      <p:ext uri="{BB962C8B-B14F-4D97-AF65-F5344CB8AC3E}">
        <p14:creationId xmlns:p14="http://schemas.microsoft.com/office/powerpoint/2010/main" val="16941172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pattFill prst="horzBrick">
          <a:fgClr>
            <a:srgbClr val="C00000"/>
          </a:fgClr>
          <a:bgClr>
            <a:schemeClr val="bg1"/>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4D6B6D-F51D-4EC9-8AD5-A6381D07DF0C}"/>
              </a:ext>
            </a:extLst>
          </p:cNvPr>
          <p:cNvSpPr txBox="1"/>
          <p:nvPr/>
        </p:nvSpPr>
        <p:spPr>
          <a:xfrm>
            <a:off x="419100" y="314325"/>
            <a:ext cx="9982200" cy="523220"/>
          </a:xfrm>
          <a:prstGeom prst="rect">
            <a:avLst/>
          </a:prstGeom>
          <a:noFill/>
        </p:spPr>
        <p:txBody>
          <a:bodyPr wrap="square" rtlCol="0">
            <a:spAutoFit/>
          </a:bodyPr>
          <a:lstStyle/>
          <a:p>
            <a:r>
              <a:rPr lang="el-GR" sz="2800" b="1" dirty="0"/>
              <a:t>Η θέση της γυναίκας στα χρόνια μας</a:t>
            </a:r>
          </a:p>
        </p:txBody>
      </p:sp>
      <p:sp>
        <p:nvSpPr>
          <p:cNvPr id="3" name="TextBox 2">
            <a:extLst>
              <a:ext uri="{FF2B5EF4-FFF2-40B4-BE49-F238E27FC236}">
                <a16:creationId xmlns:a16="http://schemas.microsoft.com/office/drawing/2014/main" id="{27E59EF4-72AA-46B1-A1AA-742F55B218B4}"/>
              </a:ext>
            </a:extLst>
          </p:cNvPr>
          <p:cNvSpPr txBox="1"/>
          <p:nvPr/>
        </p:nvSpPr>
        <p:spPr>
          <a:xfrm>
            <a:off x="419100" y="1162050"/>
            <a:ext cx="6457950" cy="2677656"/>
          </a:xfrm>
          <a:prstGeom prst="rect">
            <a:avLst/>
          </a:prstGeom>
          <a:noFill/>
        </p:spPr>
        <p:txBody>
          <a:bodyPr wrap="square" rtlCol="0">
            <a:spAutoFit/>
          </a:bodyPr>
          <a:lstStyle/>
          <a:p>
            <a:r>
              <a:rPr lang="el-GR" sz="2800" dirty="0"/>
              <a:t>Στην εποχή την οποία ζούμε δεν υπάρχει κάποιος νόμος που να απαγορεύει την είσοδο την παρακολούθηση ακόμα και την συμμετοχή της γυναίκας στους Ολυμπιακούς αγώνες.</a:t>
            </a:r>
          </a:p>
        </p:txBody>
      </p:sp>
      <p:cxnSp>
        <p:nvCxnSpPr>
          <p:cNvPr id="5" name="Ευθύγραμμο βέλος σύνδεσης 4">
            <a:extLst>
              <a:ext uri="{FF2B5EF4-FFF2-40B4-BE49-F238E27FC236}">
                <a16:creationId xmlns:a16="http://schemas.microsoft.com/office/drawing/2014/main" id="{6B9F56F5-71AA-4B68-BD43-A126437D82BE}"/>
              </a:ext>
            </a:extLst>
          </p:cNvPr>
          <p:cNvCxnSpPr>
            <a:cxnSpLocks/>
          </p:cNvCxnSpPr>
          <p:nvPr/>
        </p:nvCxnSpPr>
        <p:spPr>
          <a:xfrm>
            <a:off x="6315075" y="2500878"/>
            <a:ext cx="1695450" cy="0"/>
          </a:xfrm>
          <a:prstGeom prst="straightConnector1">
            <a:avLst/>
          </a:prstGeom>
          <a:ln w="76200">
            <a:solidFill>
              <a:schemeClr val="tx1">
                <a:lumMod val="9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92CAC26-BE63-4FD1-836D-1C987493AA11}"/>
              </a:ext>
            </a:extLst>
          </p:cNvPr>
          <p:cNvSpPr txBox="1"/>
          <p:nvPr/>
        </p:nvSpPr>
        <p:spPr>
          <a:xfrm>
            <a:off x="8277225" y="1182231"/>
            <a:ext cx="3810000" cy="2246769"/>
          </a:xfrm>
          <a:prstGeom prst="rect">
            <a:avLst/>
          </a:prstGeom>
          <a:noFill/>
        </p:spPr>
        <p:txBody>
          <a:bodyPr wrap="square" rtlCol="0">
            <a:spAutoFit/>
          </a:bodyPr>
          <a:lstStyle/>
          <a:p>
            <a:r>
              <a:rPr lang="el-GR" sz="2800" dirty="0"/>
              <a:t>Πλέον οι γυναίκες αγωνίζονται σχεδόν σε όλα τα αθλήματα επιτυγχάνοντας σημαντικές επιτυχίες!</a:t>
            </a:r>
          </a:p>
        </p:txBody>
      </p:sp>
      <p:cxnSp>
        <p:nvCxnSpPr>
          <p:cNvPr id="9" name="Ευθύγραμμο βέλος σύνδεσης 8">
            <a:extLst>
              <a:ext uri="{FF2B5EF4-FFF2-40B4-BE49-F238E27FC236}">
                <a16:creationId xmlns:a16="http://schemas.microsoft.com/office/drawing/2014/main" id="{F4C8E240-FCB5-4524-BBF2-E0E1841D6AC2}"/>
              </a:ext>
            </a:extLst>
          </p:cNvPr>
          <p:cNvCxnSpPr>
            <a:cxnSpLocks/>
          </p:cNvCxnSpPr>
          <p:nvPr/>
        </p:nvCxnSpPr>
        <p:spPr>
          <a:xfrm>
            <a:off x="1552575" y="3948678"/>
            <a:ext cx="0" cy="1175772"/>
          </a:xfrm>
          <a:prstGeom prst="straightConnector1">
            <a:avLst/>
          </a:prstGeom>
          <a:ln w="76200">
            <a:solidFill>
              <a:schemeClr val="tx1">
                <a:lumMod val="9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C764ADB-8646-4F5A-8B6B-4DC6C2C14B1E}"/>
              </a:ext>
            </a:extLst>
          </p:cNvPr>
          <p:cNvSpPr txBox="1"/>
          <p:nvPr/>
        </p:nvSpPr>
        <p:spPr>
          <a:xfrm>
            <a:off x="419099" y="5267325"/>
            <a:ext cx="11515726" cy="1569660"/>
          </a:xfrm>
          <a:prstGeom prst="rect">
            <a:avLst/>
          </a:prstGeom>
          <a:noFill/>
        </p:spPr>
        <p:txBody>
          <a:bodyPr wrap="square" rtlCol="0">
            <a:spAutoFit/>
          </a:bodyPr>
          <a:lstStyle/>
          <a:p>
            <a:r>
              <a:rPr lang="el-GR" sz="2400" dirty="0"/>
              <a:t>Σημαντικές Ελληνίδες που έχουν διακριθεί σε παγκόσμιο επίπεδο είναι Σοφία </a:t>
            </a:r>
            <a:r>
              <a:rPr lang="el-GR" sz="2400" dirty="0" err="1"/>
              <a:t>Μπεκατώρου</a:t>
            </a:r>
            <a:r>
              <a:rPr lang="el-GR" sz="2400" dirty="0"/>
              <a:t> στην </a:t>
            </a:r>
            <a:r>
              <a:rPr lang="el-GR" sz="2400" dirty="0" err="1"/>
              <a:t>ιστιοπλοία</a:t>
            </a:r>
            <a:r>
              <a:rPr lang="el-GR" sz="2400" dirty="0"/>
              <a:t>, Βούλα Πατουλίδου στα 100 μέτρα </a:t>
            </a:r>
            <a:r>
              <a:rPr lang="el-GR" sz="2400" dirty="0" err="1"/>
              <a:t>μετα</a:t>
            </a:r>
            <a:r>
              <a:rPr lang="el-GR" sz="2400" dirty="0"/>
              <a:t> εμποδίων, η Νικόλ Κυριακοπούλου στο άλμα </a:t>
            </a:r>
            <a:r>
              <a:rPr lang="el-GR" sz="2400" dirty="0" err="1"/>
              <a:t>επι</a:t>
            </a:r>
            <a:r>
              <a:rPr lang="el-GR" sz="2400" dirty="0"/>
              <a:t> </a:t>
            </a:r>
            <a:r>
              <a:rPr lang="el-GR" sz="2400" dirty="0" err="1"/>
              <a:t>κοντώ</a:t>
            </a:r>
            <a:r>
              <a:rPr lang="el-GR" sz="2400" dirty="0"/>
              <a:t>, Άννα </a:t>
            </a:r>
            <a:r>
              <a:rPr lang="el-GR" sz="2400" dirty="0" err="1"/>
              <a:t>Κορακάκη</a:t>
            </a:r>
            <a:r>
              <a:rPr lang="el-GR" sz="2400" dirty="0"/>
              <a:t> στην σκοποβολή, Κατερίνα Στεφανίδου στο </a:t>
            </a:r>
            <a:r>
              <a:rPr lang="el-GR" sz="2400" dirty="0" err="1"/>
              <a:t>αλμα</a:t>
            </a:r>
            <a:r>
              <a:rPr lang="el-GR" sz="2400" dirty="0"/>
              <a:t> </a:t>
            </a:r>
            <a:r>
              <a:rPr lang="el-GR" sz="2400" dirty="0" err="1"/>
              <a:t>επι</a:t>
            </a:r>
            <a:r>
              <a:rPr lang="el-GR" sz="2400" dirty="0"/>
              <a:t> </a:t>
            </a:r>
            <a:r>
              <a:rPr lang="el-GR" sz="2400" dirty="0" err="1"/>
              <a:t>κοντώ</a:t>
            </a:r>
            <a:r>
              <a:rPr lang="el-GR" sz="2400" dirty="0"/>
              <a:t> και άλλες.</a:t>
            </a:r>
          </a:p>
        </p:txBody>
      </p:sp>
      <p:sp>
        <p:nvSpPr>
          <p:cNvPr id="13" name="TextBox 12">
            <a:extLst>
              <a:ext uri="{FF2B5EF4-FFF2-40B4-BE49-F238E27FC236}">
                <a16:creationId xmlns:a16="http://schemas.microsoft.com/office/drawing/2014/main" id="{4CADD467-49D6-40A3-8259-1082391EFB2D}"/>
              </a:ext>
            </a:extLst>
          </p:cNvPr>
          <p:cNvSpPr txBox="1"/>
          <p:nvPr/>
        </p:nvSpPr>
        <p:spPr>
          <a:xfrm>
            <a:off x="2200275" y="4284611"/>
            <a:ext cx="2133591" cy="369332"/>
          </a:xfrm>
          <a:prstGeom prst="rect">
            <a:avLst/>
          </a:prstGeom>
          <a:noFill/>
        </p:spPr>
        <p:txBody>
          <a:bodyPr wrap="square" rtlCol="0">
            <a:spAutoFit/>
          </a:bodyPr>
          <a:lstStyle/>
          <a:p>
            <a:r>
              <a:rPr lang="el-GR" dirty="0"/>
              <a:t>	Πηγή</a:t>
            </a:r>
            <a:r>
              <a:rPr lang="en-US" dirty="0"/>
              <a:t>: </a:t>
            </a:r>
            <a:endParaRPr lang="el-GR" dirty="0"/>
          </a:p>
        </p:txBody>
      </p:sp>
      <p:sp>
        <p:nvSpPr>
          <p:cNvPr id="14" name="TextBox 13">
            <a:extLst>
              <a:ext uri="{FF2B5EF4-FFF2-40B4-BE49-F238E27FC236}">
                <a16:creationId xmlns:a16="http://schemas.microsoft.com/office/drawing/2014/main" id="{CCF4F281-DCFC-474B-9138-87838BF27452}"/>
              </a:ext>
            </a:extLst>
          </p:cNvPr>
          <p:cNvSpPr txBox="1"/>
          <p:nvPr/>
        </p:nvSpPr>
        <p:spPr>
          <a:xfrm>
            <a:off x="3457574" y="4284611"/>
            <a:ext cx="6096000" cy="369332"/>
          </a:xfrm>
          <a:prstGeom prst="rect">
            <a:avLst/>
          </a:prstGeom>
          <a:noFill/>
        </p:spPr>
        <p:txBody>
          <a:bodyPr wrap="square">
            <a:spAutoFit/>
          </a:bodyPr>
          <a:lstStyle/>
          <a:p>
            <a:r>
              <a:rPr lang="el-GR" dirty="0">
                <a:hlinkClick r:id="rId2"/>
              </a:rPr>
              <a:t>Καλλιπάτειρα - Βικιπαίδεια (</a:t>
            </a:r>
            <a:r>
              <a:rPr lang="de-DE" dirty="0">
                <a:hlinkClick r:id="rId2"/>
              </a:rPr>
              <a:t>wikipedia.org)</a:t>
            </a:r>
            <a:endParaRPr lang="el-GR" dirty="0"/>
          </a:p>
        </p:txBody>
      </p:sp>
    </p:spTree>
    <p:extLst>
      <p:ext uri="{BB962C8B-B14F-4D97-AF65-F5344CB8AC3E}">
        <p14:creationId xmlns:p14="http://schemas.microsoft.com/office/powerpoint/2010/main" val="321013674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pattFill prst="weave">
          <a:fgClr>
            <a:srgbClr val="C00000"/>
          </a:fgClr>
          <a:bgClr>
            <a:schemeClr val="bg1"/>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D94E5E-9ABB-4D06-A5E7-13D9F05BCBA5}"/>
              </a:ext>
            </a:extLst>
          </p:cNvPr>
          <p:cNvSpPr txBox="1"/>
          <p:nvPr/>
        </p:nvSpPr>
        <p:spPr>
          <a:xfrm>
            <a:off x="381000" y="381000"/>
            <a:ext cx="11334750" cy="1384995"/>
          </a:xfrm>
          <a:prstGeom prst="rect">
            <a:avLst/>
          </a:prstGeom>
          <a:noFill/>
        </p:spPr>
        <p:txBody>
          <a:bodyPr wrap="square" rtlCol="0">
            <a:spAutoFit/>
          </a:bodyPr>
          <a:lstStyle/>
          <a:p>
            <a:r>
              <a:rPr lang="el-GR" sz="2800" b="1" dirty="0"/>
              <a:t>Γιατί χρειάστηκαν χιλιετίες για να μπορεί η γυναίκα να αγωνιστεί στους </a:t>
            </a:r>
            <a:r>
              <a:rPr lang="el-GR" sz="2800" b="1"/>
              <a:t>Ολυμπιακούς αγώνες</a:t>
            </a:r>
            <a:r>
              <a:rPr lang="el-GR" sz="2800" b="1" dirty="0"/>
              <a:t>;</a:t>
            </a:r>
          </a:p>
          <a:p>
            <a:r>
              <a:rPr lang="el-GR" sz="2800" dirty="0"/>
              <a:t> </a:t>
            </a:r>
          </a:p>
        </p:txBody>
      </p:sp>
      <p:sp>
        <p:nvSpPr>
          <p:cNvPr id="3" name="TextBox 2">
            <a:extLst>
              <a:ext uri="{FF2B5EF4-FFF2-40B4-BE49-F238E27FC236}">
                <a16:creationId xmlns:a16="http://schemas.microsoft.com/office/drawing/2014/main" id="{FDC3B8DB-31C6-4D6B-AB4B-FC8CE3D8F7F9}"/>
              </a:ext>
            </a:extLst>
          </p:cNvPr>
          <p:cNvSpPr txBox="1"/>
          <p:nvPr/>
        </p:nvSpPr>
        <p:spPr>
          <a:xfrm>
            <a:off x="428625" y="1339066"/>
            <a:ext cx="10982325" cy="5016758"/>
          </a:xfrm>
          <a:prstGeom prst="rect">
            <a:avLst/>
          </a:prstGeom>
          <a:noFill/>
        </p:spPr>
        <p:txBody>
          <a:bodyPr wrap="square" rtlCol="0">
            <a:spAutoFit/>
          </a:bodyPr>
          <a:lstStyle/>
          <a:p>
            <a:r>
              <a:rPr lang="el-GR" sz="3200" dirty="0"/>
              <a:t>Η εξέλιξη του ανθρώπου έγινε σταδιακά και διήρκησε πάρα πολλά χρόνια, πόσο μάλλον η ένταξη του γυναικείου φύλλου στους Ολυμπιακούς αγώνες. Η άποψη μου για την ισότητα των δύο φύλλων με ότι αυτό συνεπάγεται είναι πως μια τόσο απλή αλλά σύνθετη και ριζοσπαστική σκέψη ταυτόχρονα. Για να θεωρηθεί ως αυτονόητη θα πρέπει να περάσουν πάρα πολλά χρόνια και να πιστεύεται από πάρα πολλούς ανθρώπους. Συνεπώς βρίσκω αυτήν την καθυστέρηση λογική χωρίς να είμαι υπέρ της.</a:t>
            </a:r>
          </a:p>
        </p:txBody>
      </p:sp>
    </p:spTree>
    <p:extLst>
      <p:ext uri="{BB962C8B-B14F-4D97-AF65-F5344CB8AC3E}">
        <p14:creationId xmlns:p14="http://schemas.microsoft.com/office/powerpoint/2010/main" val="282949380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pattFill prst="weave">
          <a:fgClr>
            <a:srgbClr val="C00000"/>
          </a:fgClr>
          <a:bgClr>
            <a:schemeClr val="bg1"/>
          </a:bgClr>
        </a:pattFill>
        <a:effectLst/>
      </p:bgPr>
    </p:bg>
    <p:spTree>
      <p:nvGrpSpPr>
        <p:cNvPr id="1" name=""/>
        <p:cNvGrpSpPr/>
        <p:nvPr/>
      </p:nvGrpSpPr>
      <p:grpSpPr>
        <a:xfrm>
          <a:off x="0" y="0"/>
          <a:ext cx="0" cy="0"/>
          <a:chOff x="0" y="0"/>
          <a:chExt cx="0" cy="0"/>
        </a:xfrm>
      </p:grpSpPr>
      <p:pic>
        <p:nvPicPr>
          <p:cNvPr id="8" name="Εικόνα 7" descr="Εικόνα που περιέχει κείμενο&#10;&#10;Περιγραφή που δημιουργήθηκε αυτόματα">
            <a:extLst>
              <a:ext uri="{FF2B5EF4-FFF2-40B4-BE49-F238E27FC236}">
                <a16:creationId xmlns:a16="http://schemas.microsoft.com/office/drawing/2014/main" id="{34F06C0F-A5ED-4EB5-85A0-37846A3FA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433"/>
            <a:ext cx="12192000" cy="6850567"/>
          </a:xfrm>
          <a:prstGeom prst="rect">
            <a:avLst/>
          </a:prstGeom>
        </p:spPr>
      </p:pic>
    </p:spTree>
    <p:extLst>
      <p:ext uri="{BB962C8B-B14F-4D97-AF65-F5344CB8AC3E}">
        <p14:creationId xmlns:p14="http://schemas.microsoft.com/office/powerpoint/2010/main" val="36668493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
  <TotalTime>358</TotalTime>
  <Words>424</Words>
  <Application>Microsoft Office PowerPoint</Application>
  <PresentationFormat>Ευρεία οθόνη</PresentationFormat>
  <Paragraphs>30</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Century Gothic</vt:lpstr>
      <vt:lpstr>Wingdings 3</vt:lpstr>
      <vt:lpstr>Ιόν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Lucas Angelakis</dc:creator>
  <cp:lastModifiedBy>ΛΑΜΠΡΟΣ ΑΘΑΝΑΣΟΠΟΥΛΟΣ</cp:lastModifiedBy>
  <cp:revision>19</cp:revision>
  <dcterms:created xsi:type="dcterms:W3CDTF">2021-03-01T13:52:00Z</dcterms:created>
  <dcterms:modified xsi:type="dcterms:W3CDTF">2021-03-16T19:07:01Z</dcterms:modified>
</cp:coreProperties>
</file>