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8" r:id="rId3"/>
    <p:sldId id="259" r:id="rId4"/>
    <p:sldId id="262" r:id="rId5"/>
    <p:sldId id="260" r:id="rId6"/>
    <p:sldId id="265" r:id="rId7"/>
    <p:sldId id="264" r:id="rId8"/>
    <p:sldId id="257" r:id="rId9"/>
    <p:sldId id="263" r:id="rId1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75" autoAdjust="0"/>
    <p:restoredTop sz="94660"/>
  </p:normalViewPr>
  <p:slideViewPr>
    <p:cSldViewPr>
      <p:cViewPr varScale="1">
        <p:scale>
          <a:sx n="87" d="100"/>
          <a:sy n="87" d="100"/>
        </p:scale>
        <p:origin x="1435"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6925F2-EC67-4712-86C2-7AD8F9115940}" type="datetimeFigureOut">
              <a:rPr lang="el-GR" smtClean="0"/>
              <a:pPr/>
              <a:t>5/3/2021</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116EFC-0EF3-4AA2-BC71-C94FC2CCA658}"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97116EFC-0EF3-4AA2-BC71-C94FC2CCA658}" type="slidenum">
              <a:rPr lang="el-GR" smtClean="0"/>
              <a:pPr/>
              <a:t>3</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97116EFC-0EF3-4AA2-BC71-C94FC2CCA658}" type="slidenum">
              <a:rPr lang="el-GR" smtClean="0"/>
              <a:pPr/>
              <a:t>5</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97116EFC-0EF3-4AA2-BC71-C94FC2CCA658}" type="slidenum">
              <a:rPr lang="el-GR" smtClean="0"/>
              <a:pPr/>
              <a:t>7</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97116EFC-0EF3-4AA2-BC71-C94FC2CCA658}" type="slidenum">
              <a:rPr lang="el-GR" smtClean="0"/>
              <a:pPr/>
              <a:t>8</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9 - Ορθογώνιο τρίγωνο"/>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Τίτλος"/>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a:t>Kλικ για επεξεργασία του τίτλου</a:t>
            </a:r>
            <a:endParaRPr kumimoji="0" lang="en-US"/>
          </a:p>
        </p:txBody>
      </p:sp>
      <p:sp>
        <p:nvSpPr>
          <p:cNvPr id="17" name="16 - Υπότιτλος"/>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a:t>Κάντε κλικ για να επεξεργαστείτε τον υπότιτλο του υποδείγματος</a:t>
            </a:r>
            <a:endParaRPr kumimoji="0" lang="en-US"/>
          </a:p>
        </p:txBody>
      </p:sp>
      <p:grpSp>
        <p:nvGrpSpPr>
          <p:cNvPr id="2" name="1 - Ομάδα"/>
          <p:cNvGrpSpPr/>
          <p:nvPr/>
        </p:nvGrpSpPr>
        <p:grpSpPr>
          <a:xfrm>
            <a:off x="-3765" y="4953000"/>
            <a:ext cx="9147765" cy="1912088"/>
            <a:chOff x="-3765" y="4832896"/>
            <a:chExt cx="9147765" cy="2032192"/>
          </a:xfrm>
        </p:grpSpPr>
        <p:sp>
          <p:nvSpPr>
            <p:cNvPr id="7" name="6 - Ελεύθερη σχεδίαση"/>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 Ελεύθερη σχεδίαση"/>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 Ελεύθερη σχεδίαση"/>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 Ευθεία γραμμή σύνδεσης"/>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 Θέση ημερομηνίας"/>
          <p:cNvSpPr>
            <a:spLocks noGrp="1"/>
          </p:cNvSpPr>
          <p:nvPr>
            <p:ph type="dt" sz="half" idx="10"/>
          </p:nvPr>
        </p:nvSpPr>
        <p:spPr/>
        <p:txBody>
          <a:bodyPr/>
          <a:lstStyle>
            <a:lvl1pPr>
              <a:defRPr>
                <a:solidFill>
                  <a:srgbClr val="FFFFFF"/>
                </a:solidFill>
              </a:defRPr>
            </a:lvl1pPr>
            <a:extLst/>
          </a:lstStyle>
          <a:p>
            <a:fld id="{519F6E83-A459-4C9D-9016-52CEEF10CF0D}" type="datetimeFigureOut">
              <a:rPr lang="el-GR" smtClean="0"/>
              <a:pPr/>
              <a:t>5/3/2021</a:t>
            </a:fld>
            <a:endParaRPr lang="el-GR"/>
          </a:p>
        </p:txBody>
      </p:sp>
      <p:sp>
        <p:nvSpPr>
          <p:cNvPr id="19" name="18 - Θέση υποσέλιδου"/>
          <p:cNvSpPr>
            <a:spLocks noGrp="1"/>
          </p:cNvSpPr>
          <p:nvPr>
            <p:ph type="ftr" sz="quarter" idx="11"/>
          </p:nvPr>
        </p:nvSpPr>
        <p:spPr/>
        <p:txBody>
          <a:bodyPr/>
          <a:lstStyle>
            <a:lvl1pPr>
              <a:defRPr>
                <a:solidFill>
                  <a:schemeClr val="accent1">
                    <a:tint val="20000"/>
                  </a:schemeClr>
                </a:solidFill>
              </a:defRPr>
            </a:lvl1pPr>
            <a:extLst/>
          </a:lstStyle>
          <a:p>
            <a:endParaRPr lang="el-GR"/>
          </a:p>
        </p:txBody>
      </p:sp>
      <p:sp>
        <p:nvSpPr>
          <p:cNvPr id="27" name="26 - Θέση αριθμού διαφάνειας"/>
          <p:cNvSpPr>
            <a:spLocks noGrp="1"/>
          </p:cNvSpPr>
          <p:nvPr>
            <p:ph type="sldNum" sz="quarter" idx="12"/>
          </p:nvPr>
        </p:nvSpPr>
        <p:spPr/>
        <p:txBody>
          <a:bodyPr/>
          <a:lstStyle>
            <a:lvl1pPr>
              <a:defRPr>
                <a:solidFill>
                  <a:srgbClr val="FFFFFF"/>
                </a:solidFill>
              </a:defRPr>
            </a:lvl1pPr>
            <a:extLst/>
          </a:lstStyle>
          <a:p>
            <a:fld id="{5B33B49B-168D-4ADF-9E94-90F7D795FFD8}"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481329"/>
            <a:ext cx="8229600" cy="4386071"/>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519F6E83-A459-4C9D-9016-52CEEF10CF0D}" type="datetimeFigureOut">
              <a:rPr lang="el-GR" smtClean="0"/>
              <a:pPr/>
              <a:t>5/3/2021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B33B49B-168D-4ADF-9E94-90F7D795FFD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44013" y="274640"/>
            <a:ext cx="1777470" cy="5592761"/>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1"/>
            <a:ext cx="6324600" cy="5592760"/>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519F6E83-A459-4C9D-9016-52CEEF10CF0D}" type="datetimeFigureOut">
              <a:rPr lang="el-GR" smtClean="0"/>
              <a:pPr/>
              <a:t>5/3/2021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B33B49B-168D-4ADF-9E94-90F7D795FFD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519F6E83-A459-4C9D-9016-52CEEF10CF0D}" type="datetimeFigureOut">
              <a:rPr lang="el-GR" smtClean="0"/>
              <a:pPr/>
              <a:t>5/3/2021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B33B49B-168D-4ADF-9E94-90F7D795FFD8}" type="slidenum">
              <a:rPr lang="el-GR" smtClean="0"/>
              <a:pPr/>
              <a:t>‹#›</a:t>
            </a:fld>
            <a:endParaRPr lang="el-GR"/>
          </a:p>
        </p:txBody>
      </p:sp>
      <p:sp>
        <p:nvSpPr>
          <p:cNvPr id="7" name="6 - Τίτλος"/>
          <p:cNvSpPr>
            <a:spLocks noGrp="1"/>
          </p:cNvSpPr>
          <p:nvPr>
            <p:ph type="title"/>
          </p:nvPr>
        </p:nvSpPr>
        <p:spPr/>
        <p:txBody>
          <a:bodyPr rtlCol="0"/>
          <a:lstStyle/>
          <a:p>
            <a:r>
              <a:rPr kumimoji="0" lang="el-GR"/>
              <a:t>Kλικ για επεξεργασία του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19F6E83-A459-4C9D-9016-52CEEF10CF0D}" type="datetimeFigureOut">
              <a:rPr lang="el-GR" smtClean="0"/>
              <a:pPr/>
              <a:t>5/3/2021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B33B49B-168D-4ADF-9E94-90F7D795FFD8}" type="slidenum">
              <a:rPr lang="el-GR" smtClean="0"/>
              <a:pPr/>
              <a:t>‹#›</a:t>
            </a:fld>
            <a:endParaRPr lang="el-GR"/>
          </a:p>
        </p:txBody>
      </p:sp>
      <p:sp>
        <p:nvSpPr>
          <p:cNvPr id="7" name="6 - Διάσημα"/>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 Διάσημα"/>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519F6E83-A459-4C9D-9016-52CEEF10CF0D}" type="datetimeFigureOut">
              <a:rPr lang="el-GR" smtClean="0"/>
              <a:pPr/>
              <a:t>5/3/2021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B33B49B-168D-4ADF-9E94-90F7D795FFD8}" type="slidenum">
              <a:rPr lang="el-GR" smtClean="0"/>
              <a:pPr/>
              <a:t>‹#›</a:t>
            </a:fld>
            <a:endParaRPr lang="el-GR"/>
          </a:p>
        </p:txBody>
      </p:sp>
      <p:sp>
        <p:nvSpPr>
          <p:cNvPr id="8" name="7 - Τίτλος"/>
          <p:cNvSpPr>
            <a:spLocks noGrp="1"/>
          </p:cNvSpPr>
          <p:nvPr>
            <p:ph type="title"/>
          </p:nvPr>
        </p:nvSpPr>
        <p:spPr/>
        <p:txBody>
          <a:bodyPr rtlCol="0"/>
          <a:lstStyle/>
          <a:p>
            <a:r>
              <a:rPr kumimoji="0" lang="el-GR"/>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519F6E83-A459-4C9D-9016-52CEEF10CF0D}" type="datetimeFigureOut">
              <a:rPr lang="el-GR" smtClean="0"/>
              <a:pPr/>
              <a:t>5/3/2021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B33B49B-168D-4ADF-9E94-90F7D795FFD8}"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p>
            <a:fld id="{519F6E83-A459-4C9D-9016-52CEEF10CF0D}" type="datetimeFigureOut">
              <a:rPr lang="el-GR" smtClean="0"/>
              <a:pPr/>
              <a:t>5/3/2021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B33B49B-168D-4ADF-9E94-90F7D795FFD8}" type="slidenum">
              <a:rPr lang="el-GR" smtClean="0"/>
              <a:pPr/>
              <a:t>‹#›</a:t>
            </a:fld>
            <a:endParaRPr lang="el-GR"/>
          </a:p>
        </p:txBody>
      </p:sp>
      <p:sp>
        <p:nvSpPr>
          <p:cNvPr id="6" name="5 - Τίτλος"/>
          <p:cNvSpPr>
            <a:spLocks noGrp="1"/>
          </p:cNvSpPr>
          <p:nvPr>
            <p:ph type="title"/>
          </p:nvPr>
        </p:nvSpPr>
        <p:spPr/>
        <p:txBody>
          <a:bodyPr rtlCol="0"/>
          <a:lstStyle/>
          <a:p>
            <a:r>
              <a:rPr kumimoji="0" lang="el-GR"/>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19F6E83-A459-4C9D-9016-52CEEF10CF0D}" type="datetimeFigureOut">
              <a:rPr lang="el-GR" smtClean="0"/>
              <a:pPr/>
              <a:t>5/3/2021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B33B49B-168D-4ADF-9E94-90F7D795FFD8}"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a:xfrm>
            <a:off x="6727032" y="6407944"/>
            <a:ext cx="1920240" cy="365760"/>
          </a:xfrm>
        </p:spPr>
        <p:txBody>
          <a:bodyPr/>
          <a:lstStyle/>
          <a:p>
            <a:fld id="{519F6E83-A459-4C9D-9016-52CEEF10CF0D}" type="datetimeFigureOut">
              <a:rPr lang="el-GR" smtClean="0"/>
              <a:pPr/>
              <a:t>5/3/2021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B33B49B-168D-4ADF-9E94-90F7D795FFD8}"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l-GR"/>
              <a:t>Kλικ για επεξεργασία των στυλ του υποδείγματος</a:t>
            </a:r>
          </a:p>
        </p:txBody>
      </p:sp>
      <p:sp>
        <p:nvSpPr>
          <p:cNvPr id="3" name="2 - Θέση εικόνας"/>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a:t>Κάντε κλικ στο εικονίδιο για να προσθέσετε μια εικόνα</a:t>
            </a:r>
            <a:endParaRPr kumimoji="0" lang="en-US" dirty="0"/>
          </a:p>
        </p:txBody>
      </p:sp>
      <p:sp>
        <p:nvSpPr>
          <p:cNvPr id="5" name="4 - Θέση ημερομηνίας"/>
          <p:cNvSpPr>
            <a:spLocks noGrp="1"/>
          </p:cNvSpPr>
          <p:nvPr>
            <p:ph type="dt" sz="half" idx="10"/>
          </p:nvPr>
        </p:nvSpPr>
        <p:spPr/>
        <p:txBody>
          <a:bodyPr/>
          <a:lstStyle>
            <a:lvl1pPr>
              <a:defRPr>
                <a:solidFill>
                  <a:schemeClr val="tx1"/>
                </a:solidFill>
              </a:defRPr>
            </a:lvl1pPr>
            <a:extLst/>
          </a:lstStyle>
          <a:p>
            <a:fld id="{519F6E83-A459-4C9D-9016-52CEEF10CF0D}" type="datetimeFigureOut">
              <a:rPr lang="el-GR" smtClean="0"/>
              <a:pPr/>
              <a:t>5/3/2021</a:t>
            </a:fld>
            <a:endParaRPr lang="el-GR"/>
          </a:p>
        </p:txBody>
      </p:sp>
      <p:sp>
        <p:nvSpPr>
          <p:cNvPr id="6" name="5 - Θέση υποσέλιδου"/>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l-GR"/>
          </a:p>
        </p:txBody>
      </p:sp>
      <p:sp>
        <p:nvSpPr>
          <p:cNvPr id="7" name="6 - Θέση αριθμού διαφάνειας"/>
          <p:cNvSpPr>
            <a:spLocks noGrp="1"/>
          </p:cNvSpPr>
          <p:nvPr>
            <p:ph type="sldNum" sz="quarter" idx="12"/>
          </p:nvPr>
        </p:nvSpPr>
        <p:spPr/>
        <p:txBody>
          <a:bodyPr/>
          <a:lstStyle>
            <a:lvl1pPr>
              <a:defRPr>
                <a:solidFill>
                  <a:schemeClr val="tx1"/>
                </a:solidFill>
              </a:defRPr>
            </a:lvl1pPr>
            <a:extLst/>
          </a:lstStyle>
          <a:p>
            <a:fld id="{5B33B49B-168D-4ADF-9E94-90F7D795FFD8}" type="slidenum">
              <a:rPr lang="el-GR" smtClean="0"/>
              <a:pPr/>
              <a:t>‹#›</a:t>
            </a:fld>
            <a:endParaRPr lang="el-GR"/>
          </a:p>
        </p:txBody>
      </p:sp>
      <p:sp>
        <p:nvSpPr>
          <p:cNvPr id="2" name="1 - Τίτλος"/>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a:t>Kλικ για επεξεργασία του τίτλου</a:t>
            </a:r>
            <a:endParaRPr kumimoji="0" lang="en-US"/>
          </a:p>
        </p:txBody>
      </p:sp>
      <p:sp>
        <p:nvSpPr>
          <p:cNvPr id="8" name="7 - Ελεύθερη σχεδίαση"/>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 Ελεύθερη σχεδίαση"/>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 Ορθογώνιο τρίγωνο"/>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 Διάσημα"/>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 Διάσημα"/>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 Ελεύθερη σχεδίαση"/>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Ελεύθερη σχεδίαση"/>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Ορθογώνιο τρίγωνο"/>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l-GR"/>
              <a:t>Kλικ για επεξεργασία του τίτλου</a:t>
            </a:r>
            <a:endParaRPr kumimoji="0" lang="en-US"/>
          </a:p>
        </p:txBody>
      </p:sp>
      <p:sp>
        <p:nvSpPr>
          <p:cNvPr id="30" name="29 - Θέση κειμένου"/>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9 - Θέση ημερομηνίας"/>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19F6E83-A459-4C9D-9016-52CEEF10CF0D}" type="datetimeFigureOut">
              <a:rPr lang="el-GR" smtClean="0"/>
              <a:pPr/>
              <a:t>5/3/2021</a:t>
            </a:fld>
            <a:endParaRPr lang="el-GR"/>
          </a:p>
        </p:txBody>
      </p:sp>
      <p:sp>
        <p:nvSpPr>
          <p:cNvPr id="22" name="21 - Θέση υποσέλιδου"/>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l-GR"/>
          </a:p>
        </p:txBody>
      </p:sp>
      <p:sp>
        <p:nvSpPr>
          <p:cNvPr id="18" name="17 - Θέση αριθμού διαφάνειας"/>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B33B49B-168D-4ADF-9E94-90F7D795FFD8}"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slideshare.net/filaretus/ss-8661063" TargetMode="External"/><Relationship Id="rId2" Type="http://schemas.openxmlformats.org/officeDocument/2006/relationships/hyperlink" Target="https://amitos.library.uop.gr/xmlui/bitstream/handle/123456789/2742/Grypari%20full%20text%20MDE.pdf?sequence=1&amp;isAllowed=y"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2899"/>
            <a:ext cx="8458200" cy="2214577"/>
          </a:xfrm>
        </p:spPr>
        <p:txBody>
          <a:bodyPr/>
          <a:lstStyle/>
          <a:p>
            <a:r>
              <a:rPr lang="el-GR" dirty="0"/>
              <a:t>Η γυναίκα στον αθλητισμό </a:t>
            </a:r>
          </a:p>
        </p:txBody>
      </p:sp>
      <p:sp>
        <p:nvSpPr>
          <p:cNvPr id="5" name="4 - TextBox"/>
          <p:cNvSpPr txBox="1"/>
          <p:nvPr/>
        </p:nvSpPr>
        <p:spPr>
          <a:xfrm>
            <a:off x="6286512" y="4071942"/>
            <a:ext cx="3071834" cy="923330"/>
          </a:xfrm>
          <a:prstGeom prst="rect">
            <a:avLst/>
          </a:prstGeom>
          <a:noFill/>
        </p:spPr>
        <p:txBody>
          <a:bodyPr wrap="square" rtlCol="0">
            <a:spAutoFit/>
          </a:bodyPr>
          <a:lstStyle/>
          <a:p>
            <a:r>
              <a:rPr lang="el-GR" i="1" dirty="0"/>
              <a:t>Μαντώ </a:t>
            </a:r>
            <a:r>
              <a:rPr lang="el-GR" i="1" dirty="0" err="1"/>
              <a:t>Καβουράκη</a:t>
            </a:r>
            <a:endParaRPr lang="el-GR" i="1" dirty="0"/>
          </a:p>
          <a:p>
            <a:r>
              <a:rPr lang="el-GR" i="1" dirty="0"/>
              <a:t>Α1</a:t>
            </a:r>
          </a:p>
          <a:p>
            <a:r>
              <a:rPr lang="el-GR" i="1" dirty="0"/>
              <a:t>Ευαγγελική Σχολή</a:t>
            </a:r>
          </a:p>
        </p:txBody>
      </p:sp>
      <p:pic>
        <p:nvPicPr>
          <p:cNvPr id="1028" name="Picture 4" descr="Ημέρα Σχολικού Αθλητισμού | Γυμνάσιο Ανωγείων"/>
          <p:cNvPicPr>
            <a:picLocks noChangeAspect="1" noChangeArrowheads="1"/>
          </p:cNvPicPr>
          <p:nvPr/>
        </p:nvPicPr>
        <p:blipFill>
          <a:blip r:embed="rId2"/>
          <a:srcRect/>
          <a:stretch>
            <a:fillRect/>
          </a:stretch>
        </p:blipFill>
        <p:spPr bwMode="auto">
          <a:xfrm>
            <a:off x="899592" y="2485168"/>
            <a:ext cx="4392488" cy="2035394"/>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857224" y="1481329"/>
            <a:ext cx="7829576" cy="2595743"/>
          </a:xfrm>
        </p:spPr>
        <p:txBody>
          <a:bodyPr>
            <a:noAutofit/>
          </a:bodyPr>
          <a:lstStyle/>
          <a:p>
            <a:pPr algn="just"/>
            <a:endParaRPr lang="el-GR" sz="2000" dirty="0"/>
          </a:p>
          <a:p>
            <a:pPr algn="just"/>
            <a:r>
              <a:rPr lang="el-GR" sz="2000" dirty="0"/>
              <a:t>Στα ιστορικά χρόνια η άθληση των γυναικών, κυρίως στην Σπάρτη και στην Κρήτη, αποτελούσε μέρος της αγωγής τους, όπως ακριβώς και των αγοριών. Αυτό βεβαιώνουν και οι πολυάριθμες παραστάσεις σε αγγεία κλασσικών χρόνων, με σκηνές παλαίστρας, όπου εικονίζονται και κορίτσια να γυμνάζονται . </a:t>
            </a:r>
          </a:p>
        </p:txBody>
      </p:sp>
      <p:sp>
        <p:nvSpPr>
          <p:cNvPr id="3" name="2 - Τίτλος"/>
          <p:cNvSpPr>
            <a:spLocks noGrp="1"/>
          </p:cNvSpPr>
          <p:nvPr>
            <p:ph type="title"/>
          </p:nvPr>
        </p:nvSpPr>
        <p:spPr>
          <a:xfrm>
            <a:off x="457200" y="274638"/>
            <a:ext cx="8229600" cy="1066130"/>
          </a:xfrm>
        </p:spPr>
        <p:txBody>
          <a:bodyPr>
            <a:normAutofit fontScale="90000"/>
          </a:bodyPr>
          <a:lstStyle/>
          <a:p>
            <a:pPr algn="ctr"/>
            <a:r>
              <a:rPr lang="el-GR" dirty="0"/>
              <a:t>Άθληση των γυναικών </a:t>
            </a:r>
            <a:r>
              <a:rPr lang="el-GR"/>
              <a:t>στην αρχαιότητα</a:t>
            </a:r>
            <a:endParaRPr lang="el-GR" dirty="0"/>
          </a:p>
        </p:txBody>
      </p:sp>
      <p:pic>
        <p:nvPicPr>
          <p:cNvPr id="6146" name="Picture 2" descr="Η θέση της γυναίκας στην αρχαία Σπάρτη – Χείλων"/>
          <p:cNvPicPr>
            <a:picLocks noChangeAspect="1" noChangeArrowheads="1"/>
          </p:cNvPicPr>
          <p:nvPr/>
        </p:nvPicPr>
        <p:blipFill>
          <a:blip r:embed="rId2"/>
          <a:srcRect/>
          <a:stretch>
            <a:fillRect/>
          </a:stretch>
        </p:blipFill>
        <p:spPr bwMode="auto">
          <a:xfrm>
            <a:off x="4929190" y="4286256"/>
            <a:ext cx="3333750" cy="221457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endParaRPr lang="el-GR" dirty="0"/>
          </a:p>
          <a:p>
            <a:r>
              <a:rPr lang="el-GR" dirty="0"/>
              <a:t>Είναι γεγονός ότι τα δύο φύλα είχαν άνιση μεταχείριση σε όλη τη διάρκεια της ιστορικής διαδρομής του ανθρώπινου γένους. Στο παρελθόν οι γυναίκες δεν συμμετείχαν στον αθλητισμό . Η πρόοδος των γυναικών στον τομέα αυτό ήταν αργή , αφού ο αθλητισμός υπήρξε πάντα προνομιακό πεδίο δράσης των ανδρών. </a:t>
            </a:r>
          </a:p>
        </p:txBody>
      </p:sp>
      <p:sp>
        <p:nvSpPr>
          <p:cNvPr id="3" name="2 - Τίτλος"/>
          <p:cNvSpPr>
            <a:spLocks noGrp="1"/>
          </p:cNvSpPr>
          <p:nvPr>
            <p:ph type="title"/>
          </p:nvPr>
        </p:nvSpPr>
        <p:spPr/>
        <p:txBody>
          <a:bodyPr>
            <a:normAutofit fontScale="90000"/>
          </a:bodyPr>
          <a:lstStyle/>
          <a:p>
            <a:pPr algn="ctr"/>
            <a:r>
              <a:rPr lang="el-GR" dirty="0"/>
              <a:t>Θέση της γυναίκας στον αθλητισμό παλαιότερα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3286116" y="1481328"/>
            <a:ext cx="5400684" cy="4525963"/>
          </a:xfrm>
        </p:spPr>
        <p:txBody>
          <a:bodyPr/>
          <a:lstStyle/>
          <a:p>
            <a:r>
              <a:rPr lang="el-GR" dirty="0"/>
              <a:t>Στους Ολυμπιακούς Αγώνες της αρχαιότητας , οι θρησκευτικές πεποιθήσεις δεν επέτρεπαν στις γυναίκες να συμμετέχουν. Δε μπορούσαν ούτε καν να εισέλθουν στους χώρους τελετής των αγώνων ή το στάδιο, ως απλοί θεατές.</a:t>
            </a:r>
          </a:p>
        </p:txBody>
      </p:sp>
      <p:sp>
        <p:nvSpPr>
          <p:cNvPr id="3" name="2 - Τίτλος"/>
          <p:cNvSpPr>
            <a:spLocks noGrp="1"/>
          </p:cNvSpPr>
          <p:nvPr>
            <p:ph type="title"/>
          </p:nvPr>
        </p:nvSpPr>
        <p:spPr/>
        <p:txBody>
          <a:bodyPr>
            <a:normAutofit fontScale="90000"/>
          </a:bodyPr>
          <a:lstStyle/>
          <a:p>
            <a:r>
              <a:rPr lang="el-GR" dirty="0"/>
              <a:t>Ολυμπιακοί Αγώνες – Γυναίκες</a:t>
            </a:r>
          </a:p>
        </p:txBody>
      </p:sp>
      <p:pic>
        <p:nvPicPr>
          <p:cNvPr id="25602" name="Picture 2" descr="Δημοσιεύθηκε στο ΦΕΚ η ΚΥΑ για την έκτακτη ενίσχυση των ερασιτεχνικών  σωματείων | Trikalasportiva | Αθλητικά των Τρικαλών |"/>
          <p:cNvPicPr>
            <a:picLocks noChangeAspect="1" noChangeArrowheads="1"/>
          </p:cNvPicPr>
          <p:nvPr/>
        </p:nvPicPr>
        <p:blipFill>
          <a:blip r:embed="rId2"/>
          <a:srcRect/>
          <a:stretch>
            <a:fillRect/>
          </a:stretch>
        </p:blipFill>
        <p:spPr bwMode="auto">
          <a:xfrm>
            <a:off x="214282" y="1643050"/>
            <a:ext cx="3357586" cy="3088615"/>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3317768" y="857232"/>
            <a:ext cx="5611950" cy="6000769"/>
          </a:xfrm>
        </p:spPr>
        <p:txBody>
          <a:bodyPr>
            <a:noAutofit/>
          </a:bodyPr>
          <a:lstStyle/>
          <a:p>
            <a:pPr algn="just"/>
            <a:r>
              <a:rPr lang="el-GR" sz="1800" dirty="0"/>
              <a:t>Η Ροδίτισσα Καλλιπάτειρα, κόρη του Ολυμπιονίκη Διαγόρα, η οποία μεταμφιέστηκε το 404 π.Χ. σε γυμναστή προκειμένου να συνοδεύσει το γιο της Πεισίδορο στους Αγώνες. Ο γιος της τιμώντας την οικογενειακή παράδοση των Ολυμπιονικών, απέσπασε τη νίκη. </a:t>
            </a:r>
          </a:p>
          <a:p>
            <a:pPr algn="just"/>
            <a:endParaRPr lang="el-GR" sz="1800" dirty="0"/>
          </a:p>
          <a:p>
            <a:pPr algn="just"/>
            <a:r>
              <a:rPr lang="el-GR" sz="1800" dirty="0"/>
              <a:t>Ο ενθουσιασμός όμως της Καλλιπάτειρας, πρόδωσε το φύλο της. Δεν τιμωρήθηκε όμως σύμφωνα με τα προβλεπόμενα, λόγω της δοξασμένης στους Αγώνες γενιάς της, αλλά έγινε αιτία να θεσπιστεί από τότε κανονισμός που υποχρέωνε τους γυμναστές να εισέρχονται γυμνοί στο Στάδιο</a:t>
            </a:r>
          </a:p>
          <a:p>
            <a:endParaRPr lang="el-GR" sz="2000" dirty="0"/>
          </a:p>
        </p:txBody>
      </p:sp>
      <p:sp>
        <p:nvSpPr>
          <p:cNvPr id="6" name="5 - TextBox"/>
          <p:cNvSpPr txBox="1"/>
          <p:nvPr/>
        </p:nvSpPr>
        <p:spPr>
          <a:xfrm>
            <a:off x="1071538" y="285728"/>
            <a:ext cx="6500858" cy="646331"/>
          </a:xfrm>
          <a:prstGeom prst="rect">
            <a:avLst/>
          </a:prstGeom>
          <a:noFill/>
        </p:spPr>
        <p:txBody>
          <a:bodyPr wrap="square" rtlCol="0">
            <a:spAutoFit/>
          </a:bodyPr>
          <a:lstStyle/>
          <a:p>
            <a:r>
              <a:rPr lang="el-GR" b="1" dirty="0"/>
              <a:t> </a:t>
            </a:r>
            <a:r>
              <a:rPr lang="el-GR" b="1" dirty="0">
                <a:solidFill>
                  <a:schemeClr val="bg2">
                    <a:lumMod val="50000"/>
                  </a:schemeClr>
                </a:solidFill>
              </a:rPr>
              <a:t>Εξαίρεση Γυναίκα –θεατής στους Ολυμπιακούς Αγώνες </a:t>
            </a:r>
          </a:p>
        </p:txBody>
      </p:sp>
      <p:pic>
        <p:nvPicPr>
          <p:cNvPr id="23558" name="Picture 6" descr="Η Γυναίκα Και Ο Αθλητισμός"/>
          <p:cNvPicPr>
            <a:picLocks noChangeAspect="1" noChangeArrowheads="1"/>
          </p:cNvPicPr>
          <p:nvPr/>
        </p:nvPicPr>
        <p:blipFill>
          <a:blip r:embed="rId3"/>
          <a:srcRect/>
          <a:stretch>
            <a:fillRect/>
          </a:stretch>
        </p:blipFill>
        <p:spPr bwMode="auto">
          <a:xfrm>
            <a:off x="344403" y="1142984"/>
            <a:ext cx="2973365" cy="250033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571481"/>
            <a:ext cx="7772400" cy="1214445"/>
          </a:xfrm>
        </p:spPr>
        <p:txBody>
          <a:bodyPr>
            <a:normAutofit fontScale="90000"/>
          </a:bodyPr>
          <a:lstStyle/>
          <a:p>
            <a:r>
              <a:rPr lang="el-GR" dirty="0"/>
              <a:t>Ολυμπιακοί Αγώνες – Πότε πήραν μέρος οι γυναίκες ;</a:t>
            </a:r>
          </a:p>
        </p:txBody>
      </p:sp>
      <p:sp>
        <p:nvSpPr>
          <p:cNvPr id="3" name="2 - Υπότιτλος"/>
          <p:cNvSpPr>
            <a:spLocks noGrp="1"/>
          </p:cNvSpPr>
          <p:nvPr>
            <p:ph type="subTitle" idx="1"/>
          </p:nvPr>
        </p:nvSpPr>
        <p:spPr>
          <a:xfrm>
            <a:off x="2357422" y="2071678"/>
            <a:ext cx="6100778" cy="2428893"/>
          </a:xfrm>
        </p:spPr>
        <p:txBody>
          <a:bodyPr>
            <a:normAutofit fontScale="77500" lnSpcReduction="20000"/>
          </a:bodyPr>
          <a:lstStyle/>
          <a:p>
            <a:pPr algn="l"/>
            <a:r>
              <a:rPr lang="el-GR" dirty="0"/>
              <a:t>Στους Ολυμπιακούς οι γυναίκες συμμετείχαν από το 1928 και μετά, ενώ αρκετά αγωνίσματα όπως η σφυροβολία, το τριπλούν, οι μεγάλες αποστάσεις , άργησαν αρκετά να μπουν στο πρόγραμμα. Έτσι, σταδιακά έφτασαν να συμμετέχουν πια οι γυναίκες σε σχεδόν σε όλα τα αγωνίσματα. </a:t>
            </a:r>
          </a:p>
        </p:txBody>
      </p:sp>
      <p:pic>
        <p:nvPicPr>
          <p:cNvPr id="1026" name="Picture 2" descr="Κόντρα στην Ουγγαρέζα Κάπρος η πρεμιέρα της Δανιηλίδου | in.gr"/>
          <p:cNvPicPr>
            <a:picLocks noChangeAspect="1" noChangeArrowheads="1"/>
          </p:cNvPicPr>
          <p:nvPr/>
        </p:nvPicPr>
        <p:blipFill>
          <a:blip r:embed="rId2"/>
          <a:srcRect/>
          <a:stretch>
            <a:fillRect/>
          </a:stretch>
        </p:blipFill>
        <p:spPr bwMode="auto">
          <a:xfrm>
            <a:off x="71406" y="2071678"/>
            <a:ext cx="2214578" cy="214314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1481328"/>
            <a:ext cx="8229600" cy="4948068"/>
          </a:xfrm>
        </p:spPr>
        <p:txBody>
          <a:bodyPr/>
          <a:lstStyle/>
          <a:p>
            <a:r>
              <a:rPr lang="el-GR" sz="2400" dirty="0"/>
              <a:t>Κάποιες από τις σπουδαιότερες γυναίκες αθλήτριες στην Ελλάδα είναι : η Άννα  Βερούλη που διακρίθηκε στο ακόντιο, όπως και η Σοφία Σακοράφα. </a:t>
            </a:r>
          </a:p>
          <a:p>
            <a:r>
              <a:rPr lang="el-GR" sz="2400" dirty="0"/>
              <a:t>Ακόμα , η Νίκη Μπακογιάννη που διακρίθηκε στο ύψος ,η Βούλα Πατουλίδου στα εμπόδια , η Σοφία Μπεκατώρου στην ιστιοπλοΐα και η Κατερίνα Θάνου στον δρόμο ταχύτητας</a:t>
            </a:r>
            <a:r>
              <a:rPr lang="el-GR" dirty="0"/>
              <a:t>.</a:t>
            </a:r>
          </a:p>
          <a:p>
            <a:pPr>
              <a:buNone/>
            </a:pPr>
            <a:endParaRPr lang="el-GR" dirty="0"/>
          </a:p>
        </p:txBody>
      </p:sp>
      <p:sp>
        <p:nvSpPr>
          <p:cNvPr id="3" name="2 - Τίτλος"/>
          <p:cNvSpPr>
            <a:spLocks noGrp="1"/>
          </p:cNvSpPr>
          <p:nvPr>
            <p:ph type="title"/>
          </p:nvPr>
        </p:nvSpPr>
        <p:spPr/>
        <p:txBody>
          <a:bodyPr>
            <a:normAutofit fontScale="90000"/>
          </a:bodyPr>
          <a:lstStyle/>
          <a:p>
            <a:r>
              <a:rPr lang="el-GR" dirty="0"/>
              <a:t>Σπουδαίες γυναίκες στον αθλητικό χώρο</a:t>
            </a:r>
          </a:p>
        </p:txBody>
      </p:sp>
      <p:pic>
        <p:nvPicPr>
          <p:cNvPr id="28674" name="Picture 2" descr="https://maksports.gr/wp-content/uploads/2020/03/89518573_210444150195870_8568357835946065920_n.jpg"/>
          <p:cNvPicPr>
            <a:picLocks noChangeAspect="1" noChangeArrowheads="1"/>
          </p:cNvPicPr>
          <p:nvPr/>
        </p:nvPicPr>
        <p:blipFill>
          <a:blip r:embed="rId3"/>
          <a:srcRect/>
          <a:stretch>
            <a:fillRect/>
          </a:stretch>
        </p:blipFill>
        <p:spPr bwMode="auto">
          <a:xfrm>
            <a:off x="3857620" y="4929174"/>
            <a:ext cx="2143140" cy="1928826"/>
          </a:xfrm>
          <a:prstGeom prst="rect">
            <a:avLst/>
          </a:prstGeom>
          <a:noFill/>
        </p:spPr>
      </p:pic>
      <p:pic>
        <p:nvPicPr>
          <p:cNvPr id="28676" name="Picture 4" descr="https://maksports.gr/wp-content/uploads/2020/03/89471821_140406047266323_4854728416592658432_n.jpg"/>
          <p:cNvPicPr>
            <a:picLocks noChangeAspect="1" noChangeArrowheads="1"/>
          </p:cNvPicPr>
          <p:nvPr/>
        </p:nvPicPr>
        <p:blipFill>
          <a:blip r:embed="rId4"/>
          <a:srcRect/>
          <a:stretch>
            <a:fillRect/>
          </a:stretch>
        </p:blipFill>
        <p:spPr bwMode="auto">
          <a:xfrm>
            <a:off x="0" y="4929198"/>
            <a:ext cx="2071670" cy="1928802"/>
          </a:xfrm>
          <a:prstGeom prst="rect">
            <a:avLst/>
          </a:prstGeom>
          <a:noFill/>
        </p:spPr>
      </p:pic>
      <p:pic>
        <p:nvPicPr>
          <p:cNvPr id="28678" name="Picture 6" descr="https://maksports.gr/wp-content/uploads/2020/03/89479369_2624717037760912_2019755370771120128_n.jpg"/>
          <p:cNvPicPr>
            <a:picLocks noChangeAspect="1" noChangeArrowheads="1"/>
          </p:cNvPicPr>
          <p:nvPr/>
        </p:nvPicPr>
        <p:blipFill>
          <a:blip r:embed="rId5"/>
          <a:srcRect/>
          <a:stretch>
            <a:fillRect/>
          </a:stretch>
        </p:blipFill>
        <p:spPr bwMode="auto">
          <a:xfrm>
            <a:off x="6000760" y="4929198"/>
            <a:ext cx="1785950" cy="1928802"/>
          </a:xfrm>
          <a:prstGeom prst="rect">
            <a:avLst/>
          </a:prstGeom>
          <a:noFill/>
        </p:spPr>
      </p:pic>
      <p:pic>
        <p:nvPicPr>
          <p:cNvPr id="28680" name="Picture 8" descr="Αποκαλύψεις από την Κατερίνα Θάνου - Αθλητικά νέα - thebest.gr"/>
          <p:cNvPicPr>
            <a:picLocks noChangeAspect="1" noChangeArrowheads="1"/>
          </p:cNvPicPr>
          <p:nvPr/>
        </p:nvPicPr>
        <p:blipFill>
          <a:blip r:embed="rId6" cstate="print"/>
          <a:srcRect/>
          <a:stretch>
            <a:fillRect/>
          </a:stretch>
        </p:blipFill>
        <p:spPr bwMode="auto">
          <a:xfrm>
            <a:off x="2071670" y="4929174"/>
            <a:ext cx="1785918" cy="1928826"/>
          </a:xfrm>
          <a:prstGeom prst="rect">
            <a:avLst/>
          </a:prstGeom>
          <a:noFill/>
        </p:spPr>
      </p:pic>
      <p:pic>
        <p:nvPicPr>
          <p:cNvPr id="28682" name="Picture 10" descr="Σοφία Μπεκατώρου: Παραιτήθηκε ο παράγοντας που καταγγέλθηκε για τη  σεξουαλική κακοποίησή της - CNN.gr"/>
          <p:cNvPicPr>
            <a:picLocks noChangeAspect="1" noChangeArrowheads="1"/>
          </p:cNvPicPr>
          <p:nvPr/>
        </p:nvPicPr>
        <p:blipFill>
          <a:blip r:embed="rId7"/>
          <a:srcRect/>
          <a:stretch>
            <a:fillRect/>
          </a:stretch>
        </p:blipFill>
        <p:spPr bwMode="auto">
          <a:xfrm>
            <a:off x="7786711" y="4929198"/>
            <a:ext cx="1357290" cy="1928802"/>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Παγκόσμια ημέρα γυναίκας στον αθλητισμό</a:t>
            </a:r>
          </a:p>
        </p:txBody>
      </p:sp>
      <p:pic>
        <p:nvPicPr>
          <p:cNvPr id="4098" name="Picture 2" descr="Αθλητική ημερίδα για την ημέρα της γυναίκας"/>
          <p:cNvPicPr>
            <a:picLocks noChangeAspect="1" noChangeArrowheads="1"/>
          </p:cNvPicPr>
          <p:nvPr/>
        </p:nvPicPr>
        <p:blipFill>
          <a:blip r:embed="rId3" cstate="print"/>
          <a:srcRect/>
          <a:stretch>
            <a:fillRect/>
          </a:stretch>
        </p:blipFill>
        <p:spPr bwMode="auto">
          <a:xfrm>
            <a:off x="4643438" y="4000504"/>
            <a:ext cx="4300901" cy="2643206"/>
          </a:xfrm>
          <a:prstGeom prst="rect">
            <a:avLst/>
          </a:prstGeom>
          <a:noFill/>
        </p:spPr>
      </p:pic>
      <p:sp>
        <p:nvSpPr>
          <p:cNvPr id="7" name="6 - Ορθογώνιο"/>
          <p:cNvSpPr/>
          <p:nvPr/>
        </p:nvSpPr>
        <p:spPr>
          <a:xfrm>
            <a:off x="714348" y="2000240"/>
            <a:ext cx="8143932" cy="923330"/>
          </a:xfrm>
          <a:prstGeom prst="rect">
            <a:avLst/>
          </a:prstGeom>
        </p:spPr>
        <p:txBody>
          <a:bodyPr wrap="square">
            <a:spAutoFit/>
          </a:bodyPr>
          <a:lstStyle/>
          <a:p>
            <a:pPr algn="just"/>
            <a:r>
              <a:rPr lang="el-GR" dirty="0"/>
              <a:t>Η Παγκόσμια Ημέρα της Γυναίκας γιορτάζεται κάθε χρόνο στις 8 Μαρτίου και κάθε χρόνο διοργανώνονται ποικίλες εκδηλώσεις, αθλητικές και μη.</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28596" y="0"/>
            <a:ext cx="2357454" cy="1500174"/>
          </a:xfrm>
        </p:spPr>
        <p:txBody>
          <a:bodyPr>
            <a:normAutofit/>
          </a:bodyPr>
          <a:lstStyle/>
          <a:p>
            <a:r>
              <a:rPr lang="el-GR" dirty="0">
                <a:solidFill>
                  <a:schemeClr val="accent2">
                    <a:lumMod val="75000"/>
                  </a:schemeClr>
                </a:solidFill>
              </a:rPr>
              <a:t>ΠΗΓΕΣ</a:t>
            </a:r>
          </a:p>
        </p:txBody>
      </p:sp>
      <p:sp>
        <p:nvSpPr>
          <p:cNvPr id="3" name="2 - Υπότιτλος"/>
          <p:cNvSpPr>
            <a:spLocks noGrp="1"/>
          </p:cNvSpPr>
          <p:nvPr>
            <p:ph type="subTitle" idx="1"/>
          </p:nvPr>
        </p:nvSpPr>
        <p:spPr>
          <a:xfrm>
            <a:off x="428596" y="2060848"/>
            <a:ext cx="8358246" cy="2654036"/>
          </a:xfrm>
        </p:spPr>
        <p:txBody>
          <a:bodyPr>
            <a:normAutofit/>
          </a:bodyPr>
          <a:lstStyle/>
          <a:p>
            <a:pPr algn="l">
              <a:buFont typeface="Arial" pitchFamily="34" charset="0"/>
              <a:buChar char="•"/>
            </a:pPr>
            <a:r>
              <a:rPr lang="en-US" sz="2000" dirty="0">
                <a:solidFill>
                  <a:schemeClr val="tx1"/>
                </a:solidFill>
                <a:hlinkClick r:id="rId2"/>
              </a:rPr>
              <a:t>https://amitos.library.uop.gr/xmlui/bitstream/handle/123456789/2742/Grypari%20full%20text%20MDE.pdf?sequence=1&amp;isAllowed=y</a:t>
            </a:r>
            <a:endParaRPr lang="el-GR" sz="2000" dirty="0">
              <a:solidFill>
                <a:schemeClr val="tx1"/>
              </a:solidFill>
            </a:endParaRPr>
          </a:p>
          <a:p>
            <a:pPr algn="l">
              <a:buFont typeface="Arial" pitchFamily="34" charset="0"/>
              <a:buChar char="•"/>
            </a:pPr>
            <a:r>
              <a:rPr lang="en-US" sz="2000" dirty="0">
                <a:solidFill>
                  <a:schemeClr val="tx1"/>
                </a:solidFill>
                <a:hlinkClick r:id="rId3"/>
              </a:rPr>
              <a:t>http://avlonitou.gr</a:t>
            </a:r>
            <a:endParaRPr lang="el-GR" sz="2000" dirty="0">
              <a:solidFill>
                <a:schemeClr val="tx1"/>
              </a:solidFill>
              <a:hlinkClick r:id="rId3"/>
            </a:endParaRPr>
          </a:p>
          <a:p>
            <a:pPr algn="l">
              <a:buFont typeface="Arial" pitchFamily="34" charset="0"/>
              <a:buChar char="•"/>
            </a:pPr>
            <a:r>
              <a:rPr lang="en-US" sz="2000" dirty="0">
                <a:solidFill>
                  <a:schemeClr val="tx1"/>
                </a:solidFill>
                <a:hlinkClick r:id="rId3"/>
              </a:rPr>
              <a:t>https://www.timed.gr/</a:t>
            </a:r>
            <a:endParaRPr lang="el-GR" sz="2000" dirty="0">
              <a:hlinkClick r:id="rId3"/>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422</TotalTime>
  <Words>449</Words>
  <Application>Microsoft Office PowerPoint</Application>
  <PresentationFormat>Προβολή στην οθόνη (4:3)</PresentationFormat>
  <Paragraphs>31</Paragraphs>
  <Slides>9</Slides>
  <Notes>4</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9</vt:i4>
      </vt:variant>
    </vt:vector>
  </HeadingPairs>
  <TitlesOfParts>
    <vt:vector size="16" baseType="lpstr">
      <vt:lpstr>Arial</vt:lpstr>
      <vt:lpstr>Calibri</vt:lpstr>
      <vt:lpstr>Lucida Sans Unicode</vt:lpstr>
      <vt:lpstr>Verdana</vt:lpstr>
      <vt:lpstr>Wingdings 2</vt:lpstr>
      <vt:lpstr>Wingdings 3</vt:lpstr>
      <vt:lpstr>Συγκέντρωση</vt:lpstr>
      <vt:lpstr>Η γυναίκα στον αθλητισμό </vt:lpstr>
      <vt:lpstr>Άθληση των γυναικών στην αρχαιότητα</vt:lpstr>
      <vt:lpstr>Θέση της γυναίκας στον αθλητισμό παλαιότερα</vt:lpstr>
      <vt:lpstr>Ολυμπιακοί Αγώνες – Γυναίκες</vt:lpstr>
      <vt:lpstr>Παρουσίαση του PowerPoint</vt:lpstr>
      <vt:lpstr>Ολυμπιακοί Αγώνες – Πότε πήραν μέρος οι γυναίκες ;</vt:lpstr>
      <vt:lpstr>Σπουδαίες γυναίκες στον αθλητικό χώρο</vt:lpstr>
      <vt:lpstr>Παγκόσμια ημέρα γυναίκας στον αθλητισμό</vt:lpstr>
      <vt:lpstr>ΠΗΓΕΣ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γυναίκα στον αθλητισμό</dc:title>
  <dc:creator>USER</dc:creator>
  <cp:lastModifiedBy>ΛΑΜΠΡΟΣ ΑΘΑΝΑΣΟΠΟΥΛΟΣ</cp:lastModifiedBy>
  <cp:revision>21</cp:revision>
  <dcterms:created xsi:type="dcterms:W3CDTF">2021-03-03T10:13:28Z</dcterms:created>
  <dcterms:modified xsi:type="dcterms:W3CDTF">2021-03-05T19:20:11Z</dcterms:modified>
</cp:coreProperties>
</file>