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61" r:id="rId2"/>
    <p:sldId id="257" r:id="rId3"/>
    <p:sldId id="259" r:id="rId4"/>
    <p:sldId id="258"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499"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505C7D48-D0EC-43C1-A3E0-07238E6D0C04}" type="datetimeFigureOut">
              <a:rPr lang="en-US" smtClean="0"/>
              <a:t>3/11/2021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7B8C87-D8C3-4D59-A5C0-717775A3480B}"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0799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5C7D48-D0EC-43C1-A3E0-07238E6D0C04}" type="datetimeFigureOut">
              <a:rPr lang="en-US" smtClean="0"/>
              <a:t>3/11/2021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7B8C87-D8C3-4D59-A5C0-717775A3480B}" type="slidenum">
              <a:rPr lang="en-US" smtClean="0"/>
              <a:t>‹#›</a:t>
            </a:fld>
            <a:endParaRPr lang="en-US"/>
          </a:p>
        </p:txBody>
      </p:sp>
    </p:spTree>
    <p:extLst>
      <p:ext uri="{BB962C8B-B14F-4D97-AF65-F5344CB8AC3E}">
        <p14:creationId xmlns:p14="http://schemas.microsoft.com/office/powerpoint/2010/main" val="875235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5C7D48-D0EC-43C1-A3E0-07238E6D0C04}" type="datetimeFigureOut">
              <a:rPr lang="en-US" smtClean="0"/>
              <a:t>3/11/2021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7B8C87-D8C3-4D59-A5C0-717775A3480B}"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3741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5C7D48-D0EC-43C1-A3E0-07238E6D0C04}" type="datetimeFigureOut">
              <a:rPr lang="en-US" smtClean="0"/>
              <a:t>3/11/2021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7B8C87-D8C3-4D59-A5C0-717775A3480B}" type="slidenum">
              <a:rPr lang="en-US" smtClean="0"/>
              <a:t>‹#›</a:t>
            </a:fld>
            <a:endParaRPr lang="en-US"/>
          </a:p>
        </p:txBody>
      </p:sp>
    </p:spTree>
    <p:extLst>
      <p:ext uri="{BB962C8B-B14F-4D97-AF65-F5344CB8AC3E}">
        <p14:creationId xmlns:p14="http://schemas.microsoft.com/office/powerpoint/2010/main" val="580739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05C7D48-D0EC-43C1-A3E0-07238E6D0C04}" type="datetimeFigureOut">
              <a:rPr lang="en-US" smtClean="0"/>
              <a:t>3/11/2021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7B8C87-D8C3-4D59-A5C0-717775A3480B}"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1138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05C7D48-D0EC-43C1-A3E0-07238E6D0C04}" type="datetimeFigureOut">
              <a:rPr lang="en-US" smtClean="0"/>
              <a:t>3/11/2021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7B8C87-D8C3-4D59-A5C0-717775A3480B}" type="slidenum">
              <a:rPr lang="en-US" smtClean="0"/>
              <a:t>‹#›</a:t>
            </a:fld>
            <a:endParaRPr lang="en-US"/>
          </a:p>
        </p:txBody>
      </p:sp>
    </p:spTree>
    <p:extLst>
      <p:ext uri="{BB962C8B-B14F-4D97-AF65-F5344CB8AC3E}">
        <p14:creationId xmlns:p14="http://schemas.microsoft.com/office/powerpoint/2010/main" val="274001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05C7D48-D0EC-43C1-A3E0-07238E6D0C04}" type="datetimeFigureOut">
              <a:rPr lang="en-US" smtClean="0"/>
              <a:t>3/11/2021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7B8C87-D8C3-4D59-A5C0-717775A3480B}" type="slidenum">
              <a:rPr lang="en-US" smtClean="0"/>
              <a:t>‹#›</a:t>
            </a:fld>
            <a:endParaRPr lang="en-US"/>
          </a:p>
        </p:txBody>
      </p:sp>
    </p:spTree>
    <p:extLst>
      <p:ext uri="{BB962C8B-B14F-4D97-AF65-F5344CB8AC3E}">
        <p14:creationId xmlns:p14="http://schemas.microsoft.com/office/powerpoint/2010/main" val="2175593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05C7D48-D0EC-43C1-A3E0-07238E6D0C04}" type="datetimeFigureOut">
              <a:rPr lang="en-US" smtClean="0"/>
              <a:t>3/11/2021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7B8C87-D8C3-4D59-A5C0-717775A3480B}" type="slidenum">
              <a:rPr lang="en-US" smtClean="0"/>
              <a:t>‹#›</a:t>
            </a:fld>
            <a:endParaRPr lang="en-US"/>
          </a:p>
        </p:txBody>
      </p:sp>
    </p:spTree>
    <p:extLst>
      <p:ext uri="{BB962C8B-B14F-4D97-AF65-F5344CB8AC3E}">
        <p14:creationId xmlns:p14="http://schemas.microsoft.com/office/powerpoint/2010/main" val="214478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5C7D48-D0EC-43C1-A3E0-07238E6D0C04}" type="datetimeFigureOut">
              <a:rPr lang="en-US" smtClean="0"/>
              <a:t>3/11/2021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7B8C87-D8C3-4D59-A5C0-717775A3480B}" type="slidenum">
              <a:rPr lang="en-US" smtClean="0"/>
              <a:t>‹#›</a:t>
            </a:fld>
            <a:endParaRPr lang="en-US"/>
          </a:p>
        </p:txBody>
      </p:sp>
    </p:spTree>
    <p:extLst>
      <p:ext uri="{BB962C8B-B14F-4D97-AF65-F5344CB8AC3E}">
        <p14:creationId xmlns:p14="http://schemas.microsoft.com/office/powerpoint/2010/main" val="2157578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05C7D48-D0EC-43C1-A3E0-07238E6D0C04}" type="datetimeFigureOut">
              <a:rPr lang="en-US" smtClean="0"/>
              <a:t>3/11/2021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7B8C87-D8C3-4D59-A5C0-717775A3480B}" type="slidenum">
              <a:rPr lang="en-US" smtClean="0"/>
              <a:t>‹#›</a:t>
            </a:fld>
            <a:endParaRPr lang="en-US"/>
          </a:p>
        </p:txBody>
      </p:sp>
    </p:spTree>
    <p:extLst>
      <p:ext uri="{BB962C8B-B14F-4D97-AF65-F5344CB8AC3E}">
        <p14:creationId xmlns:p14="http://schemas.microsoft.com/office/powerpoint/2010/main" val="3296042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05C7D48-D0EC-43C1-A3E0-07238E6D0C04}" type="datetimeFigureOut">
              <a:rPr lang="en-US" smtClean="0"/>
              <a:t>3/11/2021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7B8C87-D8C3-4D59-A5C0-717775A3480B}"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7132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505C7D48-D0EC-43C1-A3E0-07238E6D0C04}" type="datetimeFigureOut">
              <a:rPr lang="en-US" smtClean="0"/>
              <a:t>3/11/2021</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67B8C87-D8C3-4D59-A5C0-717775A3480B}"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1759467"/>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f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C9068-A67B-4583-863A-65F30C5BF528}"/>
              </a:ext>
            </a:extLst>
          </p:cNvPr>
          <p:cNvSpPr>
            <a:spLocks noGrp="1"/>
          </p:cNvSpPr>
          <p:nvPr>
            <p:ph type="title"/>
          </p:nvPr>
        </p:nvSpPr>
        <p:spPr>
          <a:xfrm>
            <a:off x="0" y="0"/>
            <a:ext cx="12192000" cy="6857999"/>
          </a:xfrm>
        </p:spPr>
        <p:txBody>
          <a:bodyPr/>
          <a:lstStyle/>
          <a:p>
            <a:pPr algn="ctr"/>
            <a:r>
              <a:rPr lang="el-GR" b="1" u="sng" dirty="0">
                <a:effectLst>
                  <a:outerShdw blurRad="38100" dist="38100" dir="2700000" algn="tl">
                    <a:srgbClr val="000000">
                      <a:alpha val="43137"/>
                    </a:srgbClr>
                  </a:outerShdw>
                </a:effectLst>
              </a:rPr>
              <a:t>ΜΕΝΤΖΟΣ ΓΙΩΡΓΟΣ Α2</a:t>
            </a:r>
            <a:endParaRPr lang="en-US" b="1" u="sng"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92240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B8313-C9DE-47DA-B0FC-9C3CB196505B}"/>
              </a:ext>
            </a:extLst>
          </p:cNvPr>
          <p:cNvSpPr>
            <a:spLocks noGrp="1"/>
          </p:cNvSpPr>
          <p:nvPr>
            <p:ph type="title"/>
          </p:nvPr>
        </p:nvSpPr>
        <p:spPr>
          <a:xfrm>
            <a:off x="1307030" y="0"/>
            <a:ext cx="10018713" cy="1752599"/>
          </a:xfrm>
        </p:spPr>
        <p:txBody>
          <a:bodyPr>
            <a:normAutofit/>
          </a:bodyPr>
          <a:lstStyle/>
          <a:p>
            <a:r>
              <a:rPr lang="el-GR" dirty="0"/>
              <a:t>Η ΘΕΣΗ ΤΗΣ ΓΥΝΑΙΚΑΣ ΣΤΟΝ ΑΘΛΗΤΙΣΜΟ ΚΑΤΑ ΤΗΝ ΑΡΧΑΙΟΤΗΤΑ </a:t>
            </a:r>
            <a:endParaRPr lang="en-US" dirty="0"/>
          </a:p>
        </p:txBody>
      </p:sp>
      <p:sp>
        <p:nvSpPr>
          <p:cNvPr id="3" name="Content Placeholder 2">
            <a:extLst>
              <a:ext uri="{FF2B5EF4-FFF2-40B4-BE49-F238E27FC236}">
                <a16:creationId xmlns:a16="http://schemas.microsoft.com/office/drawing/2014/main" id="{1695DCA4-4ABB-4F99-BD70-7E5DA107282A}"/>
              </a:ext>
            </a:extLst>
          </p:cNvPr>
          <p:cNvSpPr>
            <a:spLocks noGrp="1"/>
          </p:cNvSpPr>
          <p:nvPr>
            <p:ph idx="1"/>
          </p:nvPr>
        </p:nvSpPr>
        <p:spPr>
          <a:xfrm>
            <a:off x="1086643" y="1752599"/>
            <a:ext cx="10018713" cy="1597091"/>
          </a:xfrm>
        </p:spPr>
        <p:txBody>
          <a:bodyPr/>
          <a:lstStyle/>
          <a:p>
            <a:pPr marL="0" indent="0">
              <a:buNone/>
            </a:pPr>
            <a:r>
              <a:rPr lang="el-GR" sz="2400" dirty="0"/>
              <a:t>Η γυναίκα στην αρχαιότητα δεν έπαιρνε μέρος σε αθλήματα, ούτε και στους ολυμπιακούς αγώνες. Τότε πίστευαν πως η γυναίκα έπρεπε να μένει στο σπίτι, να φροντίζει την οικογένεια της και να κάνει τις δουλειές του σπιτιού, αντίθετα με τον άνδρα.</a:t>
            </a:r>
            <a:endParaRPr lang="en-US" sz="2400" dirty="0"/>
          </a:p>
        </p:txBody>
      </p:sp>
      <p:pic>
        <p:nvPicPr>
          <p:cNvPr id="3074" name="Picture 2" descr="Ποια ήταν η θέση της γυναίκας στην Αρχαία Ελλάδα; | Pronews">
            <a:extLst>
              <a:ext uri="{FF2B5EF4-FFF2-40B4-BE49-F238E27FC236}">
                <a16:creationId xmlns:a16="http://schemas.microsoft.com/office/drawing/2014/main" id="{00AFF81E-6630-4521-8E4A-CEB8A3F01E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8177" y="3349690"/>
            <a:ext cx="7652950" cy="33636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928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B8313-C9DE-47DA-B0FC-9C3CB196505B}"/>
              </a:ext>
            </a:extLst>
          </p:cNvPr>
          <p:cNvSpPr>
            <a:spLocks noGrp="1"/>
          </p:cNvSpPr>
          <p:nvPr>
            <p:ph type="title"/>
          </p:nvPr>
        </p:nvSpPr>
        <p:spPr>
          <a:xfrm>
            <a:off x="1086643" y="0"/>
            <a:ext cx="10018713" cy="1752599"/>
          </a:xfrm>
        </p:spPr>
        <p:txBody>
          <a:bodyPr/>
          <a:lstStyle/>
          <a:p>
            <a:r>
              <a:rPr lang="el-GR" dirty="0"/>
              <a:t>ΟΙ ΟΛΥΜΠΙΑΚΟΙ ΑΓΩΝΕΣ ΤΗΣ ΑΡΧΑΙΟΤΗΤΑΣ</a:t>
            </a:r>
            <a:endParaRPr lang="en-US" dirty="0"/>
          </a:p>
        </p:txBody>
      </p:sp>
      <p:sp>
        <p:nvSpPr>
          <p:cNvPr id="3" name="Content Placeholder 2">
            <a:extLst>
              <a:ext uri="{FF2B5EF4-FFF2-40B4-BE49-F238E27FC236}">
                <a16:creationId xmlns:a16="http://schemas.microsoft.com/office/drawing/2014/main" id="{1695DCA4-4ABB-4F99-BD70-7E5DA107282A}"/>
              </a:ext>
            </a:extLst>
          </p:cNvPr>
          <p:cNvSpPr>
            <a:spLocks noGrp="1"/>
          </p:cNvSpPr>
          <p:nvPr>
            <p:ph idx="1"/>
          </p:nvPr>
        </p:nvSpPr>
        <p:spPr>
          <a:xfrm>
            <a:off x="1086642" y="1752599"/>
            <a:ext cx="10018713" cy="1298511"/>
          </a:xfrm>
        </p:spPr>
        <p:txBody>
          <a:bodyPr>
            <a:normAutofit lnSpcReduction="10000"/>
          </a:bodyPr>
          <a:lstStyle/>
          <a:p>
            <a:pPr marL="0" indent="0">
              <a:buNone/>
            </a:pPr>
            <a:r>
              <a:rPr lang="el-GR" sz="2400" dirty="0"/>
              <a:t>Στους Ολυμπιακούς αγώνες συμμετείχαν μόνο οι άνδρες. Εκτός από το να συμμετέχουν, οι γυναίκες, δεν ήταν ούτε ελεύθερες να παρακολουθήσουν τον αγώνα. Οποία γυναίκα δεν τηρούσε τον νόμο, καταδικαζόταν σε ποινή θανάτου. </a:t>
            </a:r>
          </a:p>
        </p:txBody>
      </p:sp>
      <p:pic>
        <p:nvPicPr>
          <p:cNvPr id="2050" name="Picture 2" descr="Ολυμπιακοί Αγώνες 1896: Η αναβίωση, οι δυσκολίες και ο «πόλεμος» του  διεθνούς Τύπου (photos) - Onsports.gr">
            <a:extLst>
              <a:ext uri="{FF2B5EF4-FFF2-40B4-BE49-F238E27FC236}">
                <a16:creationId xmlns:a16="http://schemas.microsoft.com/office/drawing/2014/main" id="{7CC87C68-1334-4A6F-AE64-FDB7356BEB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2053" y="3051110"/>
            <a:ext cx="6187418" cy="37124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8036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73566-242B-4AFA-87C8-6C80B8720F7A}"/>
              </a:ext>
            </a:extLst>
          </p:cNvPr>
          <p:cNvSpPr>
            <a:spLocks noGrp="1"/>
          </p:cNvSpPr>
          <p:nvPr>
            <p:ph type="title"/>
          </p:nvPr>
        </p:nvSpPr>
        <p:spPr>
          <a:xfrm>
            <a:off x="1279037" y="0"/>
            <a:ext cx="10018713" cy="1752599"/>
          </a:xfrm>
        </p:spPr>
        <p:txBody>
          <a:bodyPr/>
          <a:lstStyle/>
          <a:p>
            <a:r>
              <a:rPr lang="el-GR" dirty="0"/>
              <a:t>Η ΚΑΛΛΙΠΑΤΕΙΡΑ</a:t>
            </a:r>
            <a:endParaRPr lang="en-US" dirty="0"/>
          </a:p>
        </p:txBody>
      </p:sp>
      <p:sp>
        <p:nvSpPr>
          <p:cNvPr id="3" name="Content Placeholder 2">
            <a:extLst>
              <a:ext uri="{FF2B5EF4-FFF2-40B4-BE49-F238E27FC236}">
                <a16:creationId xmlns:a16="http://schemas.microsoft.com/office/drawing/2014/main" id="{75CA477F-A6E7-4C11-8455-F9C5789B782A}"/>
              </a:ext>
            </a:extLst>
          </p:cNvPr>
          <p:cNvSpPr>
            <a:spLocks noGrp="1"/>
          </p:cNvSpPr>
          <p:nvPr>
            <p:ph idx="1"/>
          </p:nvPr>
        </p:nvSpPr>
        <p:spPr>
          <a:xfrm>
            <a:off x="894993" y="1409700"/>
            <a:ext cx="8519595" cy="3695701"/>
          </a:xfrm>
        </p:spPr>
        <p:txBody>
          <a:bodyPr>
            <a:normAutofit fontScale="32500" lnSpcReduction="20000"/>
          </a:bodyPr>
          <a:lstStyle/>
          <a:p>
            <a:pPr marL="0" indent="0">
              <a:buNone/>
            </a:pPr>
            <a:r>
              <a:rPr lang="el-GR" sz="7400" dirty="0"/>
              <a:t>Η Καλλιπάτειρα, κόρη του Ολυμπιονίκη Διαγόρα του Ρόδιου, ήταν η πρώτη γυναίκα που κατάφερε να παρακολουθήσει τους αγώνες. Η Καλλιπάτειρα ήθελε να παρακολουθήσει τον γιό της, τον Πεισίδωρο, που αγωνιζόταν. Προκειμένου να εισέλθει στο στάδιο ντύθηκε σαν άντρας. Ο γιός κατάφερε να νικήσει και από την χαρά της η Καλλιπάτειρα πήδηξε μέσα στον αγωνιστικό χώρο, με αποτέλεσμα να αποκαλυφθεί η ταυτότητα της.</a:t>
            </a:r>
          </a:p>
          <a:p>
            <a:pPr marL="0" indent="0">
              <a:buNone/>
            </a:pPr>
            <a:r>
              <a:rPr lang="el-GR" sz="7400" dirty="0"/>
              <a:t>Η Καλλιπάτειρα δεν τιμωρήθηκε εξαιτίας της συγγενικής της σχέσεις με ολυμπιονίκες. Μετά από αυτό το γεγονός ψηφίστηκε νόμος  που έλεγε πως οι αθλητές και οι θεατές πρέπει να είναι γυμνοί.   </a:t>
            </a:r>
            <a:endParaRPr lang="en-US" sz="7400" dirty="0"/>
          </a:p>
          <a:p>
            <a:endParaRPr lang="en-US" dirty="0"/>
          </a:p>
        </p:txBody>
      </p:sp>
      <p:pic>
        <p:nvPicPr>
          <p:cNvPr id="7" name="Picture 6">
            <a:extLst>
              <a:ext uri="{FF2B5EF4-FFF2-40B4-BE49-F238E27FC236}">
                <a16:creationId xmlns:a16="http://schemas.microsoft.com/office/drawing/2014/main" id="{10F1CA1A-F052-4477-9BBD-177F62D17F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97042" y="1158552"/>
            <a:ext cx="2894958" cy="5699448"/>
          </a:xfrm>
          <a:prstGeom prst="rect">
            <a:avLst/>
          </a:prstGeom>
        </p:spPr>
      </p:pic>
    </p:spTree>
    <p:extLst>
      <p:ext uri="{BB962C8B-B14F-4D97-AF65-F5344CB8AC3E}">
        <p14:creationId xmlns:p14="http://schemas.microsoft.com/office/powerpoint/2010/main" val="3212476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FFF6C-890E-4F55-B8C3-0B77A8BA5579}"/>
              </a:ext>
            </a:extLst>
          </p:cNvPr>
          <p:cNvSpPr>
            <a:spLocks noGrp="1"/>
          </p:cNvSpPr>
          <p:nvPr>
            <p:ph type="title"/>
          </p:nvPr>
        </p:nvSpPr>
        <p:spPr>
          <a:xfrm>
            <a:off x="1316360" y="0"/>
            <a:ext cx="10018713" cy="1752599"/>
          </a:xfrm>
        </p:spPr>
        <p:txBody>
          <a:bodyPr>
            <a:normAutofit fontScale="90000"/>
          </a:bodyPr>
          <a:lstStyle/>
          <a:p>
            <a:r>
              <a:rPr lang="el-GR" dirty="0"/>
              <a:t>ΟΙ ΠΡΩΤΕΣ ΕΜΦΑΝΙΣΕΙΣ ΓΥΝΑΙΚΙΩΝ ΑΘΛΗΜΑΤΩΝ ΣΤΟΥΣ ΟΛΥΜΠΙΑΚΟΥΣ</a:t>
            </a:r>
            <a:r>
              <a:rPr lang="en-US" dirty="0"/>
              <a:t> </a:t>
            </a:r>
            <a:r>
              <a:rPr lang="el-GR" dirty="0"/>
              <a:t>ΑΓΩΝΕΣ</a:t>
            </a:r>
            <a:endParaRPr lang="en-US" dirty="0"/>
          </a:p>
        </p:txBody>
      </p:sp>
      <p:graphicFrame>
        <p:nvGraphicFramePr>
          <p:cNvPr id="9" name="Table 9">
            <a:extLst>
              <a:ext uri="{FF2B5EF4-FFF2-40B4-BE49-F238E27FC236}">
                <a16:creationId xmlns:a16="http://schemas.microsoft.com/office/drawing/2014/main" id="{FF4366B3-8AD9-40E6-A921-271ADF09C28F}"/>
              </a:ext>
            </a:extLst>
          </p:cNvPr>
          <p:cNvGraphicFramePr>
            <a:graphicFrameLocks noGrp="1"/>
          </p:cNvGraphicFramePr>
          <p:nvPr>
            <p:ph idx="1"/>
            <p:extLst>
              <p:ext uri="{D42A27DB-BD31-4B8C-83A1-F6EECF244321}">
                <p14:modId xmlns:p14="http://schemas.microsoft.com/office/powerpoint/2010/main" val="1126989187"/>
              </p:ext>
            </p:extLst>
          </p:nvPr>
        </p:nvGraphicFramePr>
        <p:xfrm>
          <a:off x="830362" y="2200469"/>
          <a:ext cx="10504711" cy="3708400"/>
        </p:xfrm>
        <a:graphic>
          <a:graphicData uri="http://schemas.openxmlformats.org/drawingml/2006/table">
            <a:tbl>
              <a:tblPr firstRow="1" bandRow="1">
                <a:tableStyleId>{7DF18680-E054-41AD-8BC1-D1AEF772440D}</a:tableStyleId>
              </a:tblPr>
              <a:tblGrid>
                <a:gridCol w="3494313">
                  <a:extLst>
                    <a:ext uri="{9D8B030D-6E8A-4147-A177-3AD203B41FA5}">
                      <a16:colId xmlns:a16="http://schemas.microsoft.com/office/drawing/2014/main" val="3683870814"/>
                    </a:ext>
                  </a:extLst>
                </a:gridCol>
                <a:gridCol w="3505199">
                  <a:extLst>
                    <a:ext uri="{9D8B030D-6E8A-4147-A177-3AD203B41FA5}">
                      <a16:colId xmlns:a16="http://schemas.microsoft.com/office/drawing/2014/main" val="3390697214"/>
                    </a:ext>
                  </a:extLst>
                </a:gridCol>
                <a:gridCol w="3505199">
                  <a:extLst>
                    <a:ext uri="{9D8B030D-6E8A-4147-A177-3AD203B41FA5}">
                      <a16:colId xmlns:a16="http://schemas.microsoft.com/office/drawing/2014/main" val="58071508"/>
                    </a:ext>
                  </a:extLst>
                </a:gridCol>
              </a:tblGrid>
              <a:tr h="370840">
                <a:tc>
                  <a:txBody>
                    <a:bodyPr/>
                    <a:lstStyle/>
                    <a:p>
                      <a:pPr algn="l"/>
                      <a:r>
                        <a:rPr lang="el-GR" b="0" cap="none" spc="0" dirty="0">
                          <a:ln w="0"/>
                          <a:solidFill>
                            <a:schemeClr val="bg1"/>
                          </a:solidFill>
                          <a:effectLst>
                            <a:outerShdw blurRad="38100" dist="19050" dir="2700000" algn="tl" rotWithShape="0">
                              <a:schemeClr val="dk1">
                                <a:alpha val="40000"/>
                              </a:schemeClr>
                            </a:outerShdw>
                          </a:effectLst>
                        </a:rPr>
                        <a:t>  ΕΤΟΣ</a:t>
                      </a:r>
                      <a:endParaRPr lang="el-GR" b="0" cap="none" spc="0" dirty="0">
                        <a:ln w="0"/>
                        <a:solidFill>
                          <a:schemeClr val="bg1"/>
                        </a:solidFill>
                        <a:effectLst>
                          <a:outerShdw blurRad="38100" dist="19050" dir="2700000" algn="tl" rotWithShape="0">
                            <a:schemeClr val="dk1">
                              <a:alpha val="40000"/>
                            </a:schemeClr>
                          </a:outerShdw>
                        </a:effectLst>
                        <a:latin typeface="Verdana" panose="020B0604030504040204" pitchFamily="34" charset="0"/>
                      </a:endParaRPr>
                    </a:p>
                  </a:txBody>
                  <a:tcPr marL="0" marR="0" marT="0" marB="0"/>
                </a:tc>
                <a:tc>
                  <a:txBody>
                    <a:bodyPr/>
                    <a:lstStyle/>
                    <a:p>
                      <a:r>
                        <a:rPr lang="el-GR" sz="1800" b="0" kern="1200" cap="none" spc="0" dirty="0">
                          <a:ln w="0"/>
                          <a:solidFill>
                            <a:schemeClr val="bg1"/>
                          </a:solidFill>
                          <a:effectLst>
                            <a:outerShdw blurRad="38100" dist="19050" dir="2700000" algn="tl" rotWithShape="0">
                              <a:schemeClr val="dk1">
                                <a:alpha val="40000"/>
                              </a:schemeClr>
                            </a:outerShdw>
                          </a:effectLst>
                          <a:latin typeface="+mn-lt"/>
                          <a:ea typeface="+mn-ea"/>
                          <a:cs typeface="+mn-cs"/>
                        </a:rPr>
                        <a:t>ΠΟΣΟΣΤΟ ΣΥΜΜΕΤΟΧΗΣ</a:t>
                      </a:r>
                    </a:p>
                  </a:txBody>
                  <a:tcPr marL="0" marR="0" marT="0" marB="0"/>
                </a:tc>
                <a:tc>
                  <a:txBody>
                    <a:bodyPr/>
                    <a:lstStyle/>
                    <a:p>
                      <a:pPr algn="ctr"/>
                      <a:r>
                        <a:rPr lang="el-GR" b="0" cap="none" spc="0" dirty="0">
                          <a:ln w="0"/>
                          <a:solidFill>
                            <a:schemeClr val="bg1"/>
                          </a:solidFill>
                          <a:effectLst>
                            <a:outerShdw blurRad="38100" dist="19050" dir="2700000" algn="tl" rotWithShape="0">
                              <a:schemeClr val="dk1">
                                <a:alpha val="40000"/>
                              </a:schemeClr>
                            </a:outerShdw>
                          </a:effectLst>
                        </a:rPr>
                        <a:t>ΑΘΛΗΜΑΤΑ ΓΥΝΑΙΚΩΝ</a:t>
                      </a:r>
                      <a:endParaRPr lang="el-GR" b="0" cap="none" spc="0" dirty="0">
                        <a:ln w="0"/>
                        <a:solidFill>
                          <a:schemeClr val="bg1"/>
                        </a:solidFill>
                        <a:effectLst>
                          <a:outerShdw blurRad="38100" dist="19050" dir="2700000" algn="tl" rotWithShape="0">
                            <a:schemeClr val="dk1">
                              <a:alpha val="40000"/>
                            </a:schemeClr>
                          </a:outerShdw>
                        </a:effectLst>
                        <a:latin typeface="Verdana" panose="020B0604030504040204" pitchFamily="34" charset="0"/>
                      </a:endParaRPr>
                    </a:p>
                  </a:txBody>
                  <a:tcPr marL="0" marR="0" marT="0" marB="0"/>
                </a:tc>
                <a:extLst>
                  <a:ext uri="{0D108BD9-81ED-4DB2-BD59-A6C34878D82A}">
                    <a16:rowId xmlns:a16="http://schemas.microsoft.com/office/drawing/2014/main" val="1570604042"/>
                  </a:ext>
                </a:extLst>
              </a:tr>
              <a:tr h="370840">
                <a:tc>
                  <a:txBody>
                    <a:bodyPr/>
                    <a:lstStyle/>
                    <a:p>
                      <a:r>
                        <a:rPr lang="el-GR" b="0" cap="none" spc="0" dirty="0">
                          <a:ln w="0"/>
                          <a:solidFill>
                            <a:schemeClr val="tx1"/>
                          </a:solidFill>
                          <a:effectLst>
                            <a:outerShdw blurRad="38100" dist="19050" dir="2700000" algn="tl" rotWithShape="0">
                              <a:schemeClr val="dk1">
                                <a:alpha val="40000"/>
                              </a:schemeClr>
                            </a:outerShdw>
                          </a:effectLst>
                        </a:rPr>
                        <a:t> ΑΘΗΝΑ 1896</a:t>
                      </a:r>
                      <a:endParaRPr lang="el-GR" b="0" cap="none" spc="0" dirty="0">
                        <a:ln w="0"/>
                        <a:solidFill>
                          <a:schemeClr val="tx1"/>
                        </a:solidFill>
                        <a:effectLst>
                          <a:outerShdw blurRad="38100" dist="19050" dir="2700000" algn="tl" rotWithShape="0">
                            <a:schemeClr val="dk1">
                              <a:alpha val="40000"/>
                            </a:schemeClr>
                          </a:outerShdw>
                        </a:effectLst>
                        <a:latin typeface="Verdana" panose="020B0604030504040204" pitchFamily="34" charset="0"/>
                      </a:endParaRPr>
                    </a:p>
                  </a:txBody>
                  <a:tcPr marL="0" marR="0" marT="0" marB="0"/>
                </a:tc>
                <a:tc>
                  <a:txBody>
                    <a:bodyPr/>
                    <a:lstStyle/>
                    <a:p>
                      <a:r>
                        <a:rPr lang="el-GR" b="0" cap="none" spc="0" dirty="0">
                          <a:ln w="0"/>
                          <a:solidFill>
                            <a:schemeClr val="tx1"/>
                          </a:solidFill>
                          <a:effectLst>
                            <a:outerShdw blurRad="38100" dist="19050" dir="2700000" algn="tl" rotWithShape="0">
                              <a:schemeClr val="dk1">
                                <a:alpha val="40000"/>
                              </a:schemeClr>
                            </a:outerShdw>
                          </a:effectLst>
                        </a:rPr>
                        <a:t> </a:t>
                      </a:r>
                      <a:r>
                        <a:rPr lang="en-US" b="0" cap="none" spc="0" dirty="0">
                          <a:ln w="0"/>
                          <a:solidFill>
                            <a:schemeClr val="tx1"/>
                          </a:solidFill>
                          <a:effectLst>
                            <a:outerShdw blurRad="38100" dist="19050" dir="2700000" algn="tl" rotWithShape="0">
                              <a:schemeClr val="dk1">
                                <a:alpha val="40000"/>
                              </a:schemeClr>
                            </a:outerShdw>
                          </a:effectLst>
                        </a:rPr>
                        <a:t>0%</a:t>
                      </a:r>
                      <a:endParaRPr lang="en-US" b="0" cap="none" spc="0" dirty="0">
                        <a:ln w="0"/>
                        <a:solidFill>
                          <a:schemeClr val="tx1"/>
                        </a:solidFill>
                        <a:effectLst>
                          <a:outerShdw blurRad="38100" dist="19050" dir="2700000" algn="tl" rotWithShape="0">
                            <a:schemeClr val="dk1">
                              <a:alpha val="40000"/>
                            </a:schemeClr>
                          </a:outerShdw>
                        </a:effectLst>
                        <a:latin typeface="Verdana" panose="020B0604030504040204" pitchFamily="34" charset="0"/>
                      </a:endParaRPr>
                    </a:p>
                  </a:txBody>
                  <a:tcPr marL="0" marR="0" marT="0" marB="0"/>
                </a:tc>
                <a:tc>
                  <a:txBody>
                    <a:bodyPr/>
                    <a:lstStyle/>
                    <a:p>
                      <a:pPr algn="ctr"/>
                      <a:r>
                        <a:rPr lang="en-US" b="0" cap="none" spc="0" dirty="0">
                          <a:ln w="0"/>
                          <a:solidFill>
                            <a:schemeClr val="tx1"/>
                          </a:solidFill>
                          <a:effectLst>
                            <a:outerShdw blurRad="38100" dist="19050" dir="2700000" algn="tl" rotWithShape="0">
                              <a:schemeClr val="dk1">
                                <a:alpha val="40000"/>
                              </a:schemeClr>
                            </a:outerShdw>
                          </a:effectLst>
                        </a:rPr>
                        <a:t>0</a:t>
                      </a:r>
                      <a:endParaRPr lang="en-US" b="0" cap="none" spc="0" dirty="0">
                        <a:ln w="0"/>
                        <a:solidFill>
                          <a:schemeClr val="tx1"/>
                        </a:solidFill>
                        <a:effectLst>
                          <a:outerShdw blurRad="38100" dist="19050" dir="2700000" algn="tl" rotWithShape="0">
                            <a:schemeClr val="dk1">
                              <a:alpha val="40000"/>
                            </a:schemeClr>
                          </a:outerShdw>
                        </a:effectLst>
                        <a:latin typeface="Verdana" panose="020B0604030504040204" pitchFamily="34" charset="0"/>
                      </a:endParaRPr>
                    </a:p>
                  </a:txBody>
                  <a:tcPr marL="0" marR="0" marT="0" marB="0"/>
                </a:tc>
                <a:extLst>
                  <a:ext uri="{0D108BD9-81ED-4DB2-BD59-A6C34878D82A}">
                    <a16:rowId xmlns:a16="http://schemas.microsoft.com/office/drawing/2014/main" val="835301257"/>
                  </a:ext>
                </a:extLst>
              </a:tr>
              <a:tr h="370840">
                <a:tc>
                  <a:txBody>
                    <a:bodyPr/>
                    <a:lstStyle/>
                    <a:p>
                      <a:r>
                        <a:rPr lang="el-GR" b="0" cap="none" spc="0" dirty="0">
                          <a:ln w="0"/>
                          <a:solidFill>
                            <a:schemeClr val="tx1"/>
                          </a:solidFill>
                          <a:effectLst>
                            <a:outerShdw blurRad="38100" dist="19050" dir="2700000" algn="tl" rotWithShape="0">
                              <a:schemeClr val="dk1">
                                <a:alpha val="40000"/>
                              </a:schemeClr>
                            </a:outerShdw>
                          </a:effectLst>
                        </a:rPr>
                        <a:t> ΠΑΡΙΣΙ 1924</a:t>
                      </a:r>
                      <a:endParaRPr lang="el-GR" b="0" cap="none" spc="0" dirty="0">
                        <a:ln w="0"/>
                        <a:solidFill>
                          <a:schemeClr val="tx1"/>
                        </a:solidFill>
                        <a:effectLst>
                          <a:outerShdw blurRad="38100" dist="19050" dir="2700000" algn="tl" rotWithShape="0">
                            <a:schemeClr val="dk1">
                              <a:alpha val="40000"/>
                            </a:schemeClr>
                          </a:outerShdw>
                        </a:effectLst>
                        <a:latin typeface="Verdana" panose="020B0604030504040204" pitchFamily="34" charset="0"/>
                      </a:endParaRPr>
                    </a:p>
                  </a:txBody>
                  <a:tcPr marL="0" marR="0" marT="0" marB="0"/>
                </a:tc>
                <a:tc>
                  <a:txBody>
                    <a:bodyPr/>
                    <a:lstStyle/>
                    <a:p>
                      <a:r>
                        <a:rPr lang="el-GR" b="0" cap="none" spc="0" dirty="0">
                          <a:ln w="0"/>
                          <a:solidFill>
                            <a:schemeClr val="tx1"/>
                          </a:solidFill>
                          <a:effectLst>
                            <a:outerShdw blurRad="38100" dist="19050" dir="2700000" algn="tl" rotWithShape="0">
                              <a:schemeClr val="dk1">
                                <a:alpha val="40000"/>
                              </a:schemeClr>
                            </a:outerShdw>
                          </a:effectLst>
                        </a:rPr>
                        <a:t> </a:t>
                      </a:r>
                      <a:r>
                        <a:rPr lang="en-US" b="0" cap="none" spc="0" dirty="0">
                          <a:ln w="0"/>
                          <a:solidFill>
                            <a:schemeClr val="tx1"/>
                          </a:solidFill>
                          <a:effectLst>
                            <a:outerShdw blurRad="38100" dist="19050" dir="2700000" algn="tl" rotWithShape="0">
                              <a:schemeClr val="dk1">
                                <a:alpha val="40000"/>
                              </a:schemeClr>
                            </a:outerShdw>
                          </a:effectLst>
                        </a:rPr>
                        <a:t>4,4%</a:t>
                      </a:r>
                      <a:endParaRPr lang="en-US" b="0" cap="none" spc="0" dirty="0">
                        <a:ln w="0"/>
                        <a:solidFill>
                          <a:schemeClr val="tx1"/>
                        </a:solidFill>
                        <a:effectLst>
                          <a:outerShdw blurRad="38100" dist="19050" dir="2700000" algn="tl" rotWithShape="0">
                            <a:schemeClr val="dk1">
                              <a:alpha val="40000"/>
                            </a:schemeClr>
                          </a:outerShdw>
                        </a:effectLst>
                        <a:latin typeface="Verdana" panose="020B0604030504040204" pitchFamily="34" charset="0"/>
                      </a:endParaRPr>
                    </a:p>
                  </a:txBody>
                  <a:tcPr marL="0" marR="0" marT="0" marB="0"/>
                </a:tc>
                <a:tc>
                  <a:txBody>
                    <a:bodyPr/>
                    <a:lstStyle/>
                    <a:p>
                      <a:pPr algn="ctr"/>
                      <a:r>
                        <a:rPr lang="en-US" b="0" cap="none" spc="0" dirty="0">
                          <a:ln w="0"/>
                          <a:solidFill>
                            <a:schemeClr val="tx1"/>
                          </a:solidFill>
                          <a:effectLst>
                            <a:outerShdw blurRad="38100" dist="19050" dir="2700000" algn="tl" rotWithShape="0">
                              <a:schemeClr val="dk1">
                                <a:alpha val="40000"/>
                              </a:schemeClr>
                            </a:outerShdw>
                          </a:effectLst>
                        </a:rPr>
                        <a:t>6</a:t>
                      </a:r>
                      <a:endParaRPr lang="en-US" b="0" cap="none" spc="0" dirty="0">
                        <a:ln w="0"/>
                        <a:solidFill>
                          <a:schemeClr val="tx1"/>
                        </a:solidFill>
                        <a:effectLst>
                          <a:outerShdw blurRad="38100" dist="19050" dir="2700000" algn="tl" rotWithShape="0">
                            <a:schemeClr val="dk1">
                              <a:alpha val="40000"/>
                            </a:schemeClr>
                          </a:outerShdw>
                        </a:effectLst>
                        <a:latin typeface="Verdana" panose="020B0604030504040204" pitchFamily="34" charset="0"/>
                      </a:endParaRPr>
                    </a:p>
                  </a:txBody>
                  <a:tcPr marL="0" marR="0" marT="0" marB="0"/>
                </a:tc>
                <a:extLst>
                  <a:ext uri="{0D108BD9-81ED-4DB2-BD59-A6C34878D82A}">
                    <a16:rowId xmlns:a16="http://schemas.microsoft.com/office/drawing/2014/main" val="3511696937"/>
                  </a:ext>
                </a:extLst>
              </a:tr>
              <a:tr h="370840">
                <a:tc>
                  <a:txBody>
                    <a:bodyPr/>
                    <a:lstStyle/>
                    <a:p>
                      <a:r>
                        <a:rPr lang="el-GR" b="0" cap="none" spc="0" dirty="0">
                          <a:ln w="0"/>
                          <a:solidFill>
                            <a:schemeClr val="tx1"/>
                          </a:solidFill>
                          <a:effectLst>
                            <a:outerShdw blurRad="38100" dist="19050" dir="2700000" algn="tl" rotWithShape="0">
                              <a:schemeClr val="dk1">
                                <a:alpha val="40000"/>
                              </a:schemeClr>
                            </a:outerShdw>
                          </a:effectLst>
                        </a:rPr>
                        <a:t> ΒΕΡΟΛΙΝΟ 1936</a:t>
                      </a:r>
                      <a:endParaRPr lang="el-GR" b="0" cap="none" spc="0" dirty="0">
                        <a:ln w="0"/>
                        <a:solidFill>
                          <a:schemeClr val="tx1"/>
                        </a:solidFill>
                        <a:effectLst>
                          <a:outerShdw blurRad="38100" dist="19050" dir="2700000" algn="tl" rotWithShape="0">
                            <a:schemeClr val="dk1">
                              <a:alpha val="40000"/>
                            </a:schemeClr>
                          </a:outerShdw>
                        </a:effectLst>
                        <a:latin typeface="Verdana" panose="020B0604030504040204" pitchFamily="34" charset="0"/>
                      </a:endParaRPr>
                    </a:p>
                  </a:txBody>
                  <a:tcPr marL="0" marR="0" marT="0" marB="0"/>
                </a:tc>
                <a:tc>
                  <a:txBody>
                    <a:bodyPr/>
                    <a:lstStyle/>
                    <a:p>
                      <a:r>
                        <a:rPr lang="el-GR" b="0" cap="none" spc="0" dirty="0">
                          <a:ln w="0"/>
                          <a:solidFill>
                            <a:schemeClr val="tx1"/>
                          </a:solidFill>
                          <a:effectLst>
                            <a:outerShdw blurRad="38100" dist="19050" dir="2700000" algn="tl" rotWithShape="0">
                              <a:schemeClr val="dk1">
                                <a:alpha val="40000"/>
                              </a:schemeClr>
                            </a:outerShdw>
                          </a:effectLst>
                        </a:rPr>
                        <a:t> </a:t>
                      </a:r>
                      <a:r>
                        <a:rPr lang="en-US" b="0" cap="none" spc="0" dirty="0">
                          <a:ln w="0"/>
                          <a:solidFill>
                            <a:schemeClr val="tx1"/>
                          </a:solidFill>
                          <a:effectLst>
                            <a:outerShdw blurRad="38100" dist="19050" dir="2700000" algn="tl" rotWithShape="0">
                              <a:schemeClr val="dk1">
                                <a:alpha val="40000"/>
                              </a:schemeClr>
                            </a:outerShdw>
                          </a:effectLst>
                        </a:rPr>
                        <a:t>8,1%</a:t>
                      </a:r>
                      <a:endParaRPr lang="en-US" b="0" cap="none" spc="0" dirty="0">
                        <a:ln w="0"/>
                        <a:solidFill>
                          <a:schemeClr val="tx1"/>
                        </a:solidFill>
                        <a:effectLst>
                          <a:outerShdw blurRad="38100" dist="19050" dir="2700000" algn="tl" rotWithShape="0">
                            <a:schemeClr val="dk1">
                              <a:alpha val="40000"/>
                            </a:schemeClr>
                          </a:outerShdw>
                        </a:effectLst>
                        <a:latin typeface="Verdana" panose="020B0604030504040204" pitchFamily="34" charset="0"/>
                      </a:endParaRPr>
                    </a:p>
                  </a:txBody>
                  <a:tcPr marL="0" marR="0" marT="0" marB="0"/>
                </a:tc>
                <a:tc>
                  <a:txBody>
                    <a:bodyPr/>
                    <a:lstStyle/>
                    <a:p>
                      <a:pPr algn="ctr"/>
                      <a:r>
                        <a:rPr lang="en-US" b="0" cap="none" spc="0" dirty="0">
                          <a:ln w="0"/>
                          <a:solidFill>
                            <a:schemeClr val="tx1"/>
                          </a:solidFill>
                          <a:effectLst>
                            <a:outerShdw blurRad="38100" dist="19050" dir="2700000" algn="tl" rotWithShape="0">
                              <a:schemeClr val="dk1">
                                <a:alpha val="40000"/>
                              </a:schemeClr>
                            </a:outerShdw>
                          </a:effectLst>
                        </a:rPr>
                        <a:t>6</a:t>
                      </a:r>
                      <a:endParaRPr lang="en-US" b="0" cap="none" spc="0" dirty="0">
                        <a:ln w="0"/>
                        <a:solidFill>
                          <a:schemeClr val="tx1"/>
                        </a:solidFill>
                        <a:effectLst>
                          <a:outerShdw blurRad="38100" dist="19050" dir="2700000" algn="tl" rotWithShape="0">
                            <a:schemeClr val="dk1">
                              <a:alpha val="40000"/>
                            </a:schemeClr>
                          </a:outerShdw>
                        </a:effectLst>
                        <a:latin typeface="Verdana" panose="020B0604030504040204" pitchFamily="34" charset="0"/>
                      </a:endParaRPr>
                    </a:p>
                  </a:txBody>
                  <a:tcPr marL="0" marR="0" marT="0" marB="0"/>
                </a:tc>
                <a:extLst>
                  <a:ext uri="{0D108BD9-81ED-4DB2-BD59-A6C34878D82A}">
                    <a16:rowId xmlns:a16="http://schemas.microsoft.com/office/drawing/2014/main" val="4135231863"/>
                  </a:ext>
                </a:extLst>
              </a:tr>
              <a:tr h="370840">
                <a:tc>
                  <a:txBody>
                    <a:bodyPr/>
                    <a:lstStyle/>
                    <a:p>
                      <a:r>
                        <a:rPr lang="el-GR" b="0" cap="none" spc="0" dirty="0">
                          <a:ln w="0"/>
                          <a:solidFill>
                            <a:schemeClr val="tx1"/>
                          </a:solidFill>
                          <a:effectLst>
                            <a:outerShdw blurRad="38100" dist="19050" dir="2700000" algn="tl" rotWithShape="0">
                              <a:schemeClr val="dk1">
                                <a:alpha val="40000"/>
                              </a:schemeClr>
                            </a:outerShdw>
                          </a:effectLst>
                        </a:rPr>
                        <a:t> ΤΟΚΙΟ 1964</a:t>
                      </a:r>
                      <a:endParaRPr lang="el-GR" b="0" cap="none" spc="0" dirty="0">
                        <a:ln w="0"/>
                        <a:solidFill>
                          <a:schemeClr val="tx1"/>
                        </a:solidFill>
                        <a:effectLst>
                          <a:outerShdw blurRad="38100" dist="19050" dir="2700000" algn="tl" rotWithShape="0">
                            <a:schemeClr val="dk1">
                              <a:alpha val="40000"/>
                            </a:schemeClr>
                          </a:outerShdw>
                        </a:effectLst>
                        <a:latin typeface="Verdana" panose="020B0604030504040204" pitchFamily="34" charset="0"/>
                      </a:endParaRPr>
                    </a:p>
                  </a:txBody>
                  <a:tcPr marL="0" marR="0" marT="0" marB="0"/>
                </a:tc>
                <a:tc>
                  <a:txBody>
                    <a:bodyPr/>
                    <a:lstStyle/>
                    <a:p>
                      <a:r>
                        <a:rPr lang="el-GR" b="0" cap="none" spc="0" dirty="0">
                          <a:ln w="0"/>
                          <a:solidFill>
                            <a:schemeClr val="tx1"/>
                          </a:solidFill>
                          <a:effectLst>
                            <a:outerShdw blurRad="38100" dist="19050" dir="2700000" algn="tl" rotWithShape="0">
                              <a:schemeClr val="dk1">
                                <a:alpha val="40000"/>
                              </a:schemeClr>
                            </a:outerShdw>
                          </a:effectLst>
                        </a:rPr>
                        <a:t> </a:t>
                      </a:r>
                      <a:r>
                        <a:rPr lang="en-US" b="0" cap="none" spc="0" dirty="0">
                          <a:ln w="0"/>
                          <a:solidFill>
                            <a:schemeClr val="tx1"/>
                          </a:solidFill>
                          <a:effectLst>
                            <a:outerShdw blurRad="38100" dist="19050" dir="2700000" algn="tl" rotWithShape="0">
                              <a:schemeClr val="dk1">
                                <a:alpha val="40000"/>
                              </a:schemeClr>
                            </a:outerShdw>
                          </a:effectLst>
                        </a:rPr>
                        <a:t>13,3%</a:t>
                      </a:r>
                      <a:endParaRPr lang="en-US" b="0" cap="none" spc="0" dirty="0">
                        <a:ln w="0"/>
                        <a:solidFill>
                          <a:schemeClr val="tx1"/>
                        </a:solidFill>
                        <a:effectLst>
                          <a:outerShdw blurRad="38100" dist="19050" dir="2700000" algn="tl" rotWithShape="0">
                            <a:schemeClr val="dk1">
                              <a:alpha val="40000"/>
                            </a:schemeClr>
                          </a:outerShdw>
                        </a:effectLst>
                        <a:latin typeface="Verdana" panose="020B0604030504040204" pitchFamily="34" charset="0"/>
                      </a:endParaRPr>
                    </a:p>
                  </a:txBody>
                  <a:tcPr marL="0" marR="0" marT="0" marB="0"/>
                </a:tc>
                <a:tc>
                  <a:txBody>
                    <a:bodyPr/>
                    <a:lstStyle/>
                    <a:p>
                      <a:pPr algn="ctr"/>
                      <a:r>
                        <a:rPr lang="en-US" b="0" cap="none" spc="0" dirty="0">
                          <a:ln w="0"/>
                          <a:solidFill>
                            <a:schemeClr val="tx1"/>
                          </a:solidFill>
                          <a:effectLst>
                            <a:outerShdw blurRad="38100" dist="19050" dir="2700000" algn="tl" rotWithShape="0">
                              <a:schemeClr val="dk1">
                                <a:alpha val="40000"/>
                              </a:schemeClr>
                            </a:outerShdw>
                          </a:effectLst>
                        </a:rPr>
                        <a:t>8</a:t>
                      </a:r>
                      <a:endParaRPr lang="en-US" b="0" cap="none" spc="0" dirty="0">
                        <a:ln w="0"/>
                        <a:solidFill>
                          <a:schemeClr val="tx1"/>
                        </a:solidFill>
                        <a:effectLst>
                          <a:outerShdw blurRad="38100" dist="19050" dir="2700000" algn="tl" rotWithShape="0">
                            <a:schemeClr val="dk1">
                              <a:alpha val="40000"/>
                            </a:schemeClr>
                          </a:outerShdw>
                        </a:effectLst>
                        <a:latin typeface="Verdana" panose="020B0604030504040204" pitchFamily="34" charset="0"/>
                      </a:endParaRPr>
                    </a:p>
                  </a:txBody>
                  <a:tcPr marL="0" marR="0" marT="0" marB="0"/>
                </a:tc>
                <a:extLst>
                  <a:ext uri="{0D108BD9-81ED-4DB2-BD59-A6C34878D82A}">
                    <a16:rowId xmlns:a16="http://schemas.microsoft.com/office/drawing/2014/main" val="2212359594"/>
                  </a:ext>
                </a:extLst>
              </a:tr>
              <a:tr h="370840">
                <a:tc>
                  <a:txBody>
                    <a:bodyPr/>
                    <a:lstStyle/>
                    <a:p>
                      <a:r>
                        <a:rPr lang="el-GR" b="0" cap="none" spc="0" dirty="0">
                          <a:ln w="0"/>
                          <a:solidFill>
                            <a:schemeClr val="tx1"/>
                          </a:solidFill>
                          <a:effectLst>
                            <a:outerShdw blurRad="38100" dist="19050" dir="2700000" algn="tl" rotWithShape="0">
                              <a:schemeClr val="dk1">
                                <a:alpha val="40000"/>
                              </a:schemeClr>
                            </a:outerShdw>
                          </a:effectLst>
                        </a:rPr>
                        <a:t> ΜΟΝΤΡΕΑΛ 1976</a:t>
                      </a:r>
                      <a:endParaRPr lang="el-GR" b="0" cap="none" spc="0" dirty="0">
                        <a:ln w="0"/>
                        <a:solidFill>
                          <a:schemeClr val="tx1"/>
                        </a:solidFill>
                        <a:effectLst>
                          <a:outerShdw blurRad="38100" dist="19050" dir="2700000" algn="tl" rotWithShape="0">
                            <a:schemeClr val="dk1">
                              <a:alpha val="40000"/>
                            </a:schemeClr>
                          </a:outerShdw>
                        </a:effectLst>
                        <a:latin typeface="Verdana" panose="020B0604030504040204" pitchFamily="34" charset="0"/>
                      </a:endParaRPr>
                    </a:p>
                  </a:txBody>
                  <a:tcPr marL="0" marR="0" marT="0" marB="0"/>
                </a:tc>
                <a:tc>
                  <a:txBody>
                    <a:bodyPr/>
                    <a:lstStyle/>
                    <a:p>
                      <a:r>
                        <a:rPr lang="el-GR" b="0" cap="none" spc="0" dirty="0">
                          <a:ln w="0"/>
                          <a:solidFill>
                            <a:schemeClr val="tx1"/>
                          </a:solidFill>
                          <a:effectLst>
                            <a:outerShdw blurRad="38100" dist="19050" dir="2700000" algn="tl" rotWithShape="0">
                              <a:schemeClr val="dk1">
                                <a:alpha val="40000"/>
                              </a:schemeClr>
                            </a:outerShdw>
                          </a:effectLst>
                        </a:rPr>
                        <a:t> </a:t>
                      </a:r>
                      <a:r>
                        <a:rPr lang="en-US" b="0" cap="none" spc="0" dirty="0">
                          <a:ln w="0"/>
                          <a:solidFill>
                            <a:schemeClr val="tx1"/>
                          </a:solidFill>
                          <a:effectLst>
                            <a:outerShdw blurRad="38100" dist="19050" dir="2700000" algn="tl" rotWithShape="0">
                              <a:schemeClr val="dk1">
                                <a:alpha val="40000"/>
                              </a:schemeClr>
                            </a:outerShdw>
                          </a:effectLst>
                        </a:rPr>
                        <a:t>20,7%</a:t>
                      </a:r>
                      <a:endParaRPr lang="en-US" b="0" cap="none" spc="0" dirty="0">
                        <a:ln w="0"/>
                        <a:solidFill>
                          <a:schemeClr val="tx1"/>
                        </a:solidFill>
                        <a:effectLst>
                          <a:outerShdw blurRad="38100" dist="19050" dir="2700000" algn="tl" rotWithShape="0">
                            <a:schemeClr val="dk1">
                              <a:alpha val="40000"/>
                            </a:schemeClr>
                          </a:outerShdw>
                        </a:effectLst>
                        <a:latin typeface="Verdana" panose="020B0604030504040204" pitchFamily="34" charset="0"/>
                      </a:endParaRPr>
                    </a:p>
                  </a:txBody>
                  <a:tcPr marL="0" marR="0" marT="0" marB="0"/>
                </a:tc>
                <a:tc>
                  <a:txBody>
                    <a:bodyPr/>
                    <a:lstStyle/>
                    <a:p>
                      <a:pPr algn="ctr"/>
                      <a:r>
                        <a:rPr lang="en-US" b="0" cap="none" spc="0" dirty="0">
                          <a:ln w="0"/>
                          <a:solidFill>
                            <a:schemeClr val="tx1"/>
                          </a:solidFill>
                          <a:effectLst>
                            <a:outerShdw blurRad="38100" dist="19050" dir="2700000" algn="tl" rotWithShape="0">
                              <a:schemeClr val="dk1">
                                <a:alpha val="40000"/>
                              </a:schemeClr>
                            </a:outerShdw>
                          </a:effectLst>
                        </a:rPr>
                        <a:t>12</a:t>
                      </a:r>
                      <a:endParaRPr lang="en-US" b="0" cap="none" spc="0" dirty="0">
                        <a:ln w="0"/>
                        <a:solidFill>
                          <a:schemeClr val="tx1"/>
                        </a:solidFill>
                        <a:effectLst>
                          <a:outerShdw blurRad="38100" dist="19050" dir="2700000" algn="tl" rotWithShape="0">
                            <a:schemeClr val="dk1">
                              <a:alpha val="40000"/>
                            </a:schemeClr>
                          </a:outerShdw>
                        </a:effectLst>
                        <a:latin typeface="Verdana" panose="020B0604030504040204" pitchFamily="34" charset="0"/>
                      </a:endParaRPr>
                    </a:p>
                  </a:txBody>
                  <a:tcPr marL="0" marR="0" marT="0" marB="0"/>
                </a:tc>
                <a:extLst>
                  <a:ext uri="{0D108BD9-81ED-4DB2-BD59-A6C34878D82A}">
                    <a16:rowId xmlns:a16="http://schemas.microsoft.com/office/drawing/2014/main" val="3892641084"/>
                  </a:ext>
                </a:extLst>
              </a:tr>
              <a:tr h="370840">
                <a:tc>
                  <a:txBody>
                    <a:bodyPr/>
                    <a:lstStyle/>
                    <a:p>
                      <a:r>
                        <a:rPr lang="el-GR" b="0" cap="none" spc="0" dirty="0">
                          <a:ln w="0"/>
                          <a:solidFill>
                            <a:schemeClr val="tx1"/>
                          </a:solidFill>
                          <a:effectLst>
                            <a:outerShdw blurRad="38100" dist="19050" dir="2700000" algn="tl" rotWithShape="0">
                              <a:schemeClr val="dk1">
                                <a:alpha val="40000"/>
                              </a:schemeClr>
                            </a:outerShdw>
                          </a:effectLst>
                        </a:rPr>
                        <a:t> ΛΟΣ ΑΝΤΖΕΛΕΣ 1984</a:t>
                      </a:r>
                      <a:endParaRPr lang="el-GR" b="0" cap="none" spc="0" dirty="0">
                        <a:ln w="0"/>
                        <a:solidFill>
                          <a:schemeClr val="tx1"/>
                        </a:solidFill>
                        <a:effectLst>
                          <a:outerShdw blurRad="38100" dist="19050" dir="2700000" algn="tl" rotWithShape="0">
                            <a:schemeClr val="dk1">
                              <a:alpha val="40000"/>
                            </a:schemeClr>
                          </a:outerShdw>
                        </a:effectLst>
                        <a:latin typeface="Verdana" panose="020B0604030504040204" pitchFamily="34" charset="0"/>
                      </a:endParaRPr>
                    </a:p>
                  </a:txBody>
                  <a:tcPr marL="0" marR="0" marT="0" marB="0"/>
                </a:tc>
                <a:tc>
                  <a:txBody>
                    <a:bodyPr/>
                    <a:lstStyle/>
                    <a:p>
                      <a:r>
                        <a:rPr lang="el-GR" b="0" cap="none" spc="0" dirty="0">
                          <a:ln w="0"/>
                          <a:solidFill>
                            <a:schemeClr val="tx1"/>
                          </a:solidFill>
                          <a:effectLst>
                            <a:outerShdw blurRad="38100" dist="19050" dir="2700000" algn="tl" rotWithShape="0">
                              <a:schemeClr val="dk1">
                                <a:alpha val="40000"/>
                              </a:schemeClr>
                            </a:outerShdw>
                          </a:effectLst>
                        </a:rPr>
                        <a:t> </a:t>
                      </a:r>
                      <a:r>
                        <a:rPr lang="en-US" b="0" cap="none" spc="0" dirty="0">
                          <a:ln w="0"/>
                          <a:solidFill>
                            <a:schemeClr val="tx1"/>
                          </a:solidFill>
                          <a:effectLst>
                            <a:outerShdw blurRad="38100" dist="19050" dir="2700000" algn="tl" rotWithShape="0">
                              <a:schemeClr val="dk1">
                                <a:alpha val="40000"/>
                              </a:schemeClr>
                            </a:outerShdw>
                          </a:effectLst>
                        </a:rPr>
                        <a:t>23,1%</a:t>
                      </a:r>
                      <a:endParaRPr lang="en-US" b="0" cap="none" spc="0" dirty="0">
                        <a:ln w="0"/>
                        <a:solidFill>
                          <a:schemeClr val="tx1"/>
                        </a:solidFill>
                        <a:effectLst>
                          <a:outerShdw blurRad="38100" dist="19050" dir="2700000" algn="tl" rotWithShape="0">
                            <a:schemeClr val="dk1">
                              <a:alpha val="40000"/>
                            </a:schemeClr>
                          </a:outerShdw>
                        </a:effectLst>
                        <a:latin typeface="Verdana" panose="020B0604030504040204" pitchFamily="34" charset="0"/>
                      </a:endParaRPr>
                    </a:p>
                  </a:txBody>
                  <a:tcPr marL="0" marR="0" marT="0" marB="0"/>
                </a:tc>
                <a:tc>
                  <a:txBody>
                    <a:bodyPr/>
                    <a:lstStyle/>
                    <a:p>
                      <a:pPr algn="ctr"/>
                      <a:r>
                        <a:rPr lang="en-US" b="0" cap="none" spc="0" dirty="0">
                          <a:ln w="0"/>
                          <a:solidFill>
                            <a:schemeClr val="tx1"/>
                          </a:solidFill>
                          <a:effectLst>
                            <a:outerShdw blurRad="38100" dist="19050" dir="2700000" algn="tl" rotWithShape="0">
                              <a:schemeClr val="dk1">
                                <a:alpha val="40000"/>
                              </a:schemeClr>
                            </a:outerShdw>
                          </a:effectLst>
                        </a:rPr>
                        <a:t>18</a:t>
                      </a:r>
                      <a:endParaRPr lang="en-US" b="0" cap="none" spc="0" dirty="0">
                        <a:ln w="0"/>
                        <a:solidFill>
                          <a:schemeClr val="tx1"/>
                        </a:solidFill>
                        <a:effectLst>
                          <a:outerShdw blurRad="38100" dist="19050" dir="2700000" algn="tl" rotWithShape="0">
                            <a:schemeClr val="dk1">
                              <a:alpha val="40000"/>
                            </a:schemeClr>
                          </a:outerShdw>
                        </a:effectLst>
                        <a:latin typeface="Verdana" panose="020B0604030504040204" pitchFamily="34" charset="0"/>
                      </a:endParaRPr>
                    </a:p>
                  </a:txBody>
                  <a:tcPr marL="0" marR="0" marT="0" marB="0"/>
                </a:tc>
                <a:extLst>
                  <a:ext uri="{0D108BD9-81ED-4DB2-BD59-A6C34878D82A}">
                    <a16:rowId xmlns:a16="http://schemas.microsoft.com/office/drawing/2014/main" val="2531516919"/>
                  </a:ext>
                </a:extLst>
              </a:tr>
              <a:tr h="370840">
                <a:tc>
                  <a:txBody>
                    <a:bodyPr/>
                    <a:lstStyle/>
                    <a:p>
                      <a:r>
                        <a:rPr lang="el-GR" b="0" cap="none" spc="0" dirty="0">
                          <a:ln w="0"/>
                          <a:solidFill>
                            <a:schemeClr val="tx1"/>
                          </a:solidFill>
                          <a:effectLst>
                            <a:outerShdw blurRad="38100" dist="19050" dir="2700000" algn="tl" rotWithShape="0">
                              <a:schemeClr val="dk1">
                                <a:alpha val="40000"/>
                              </a:schemeClr>
                            </a:outerShdw>
                          </a:effectLst>
                        </a:rPr>
                        <a:t> ΒΑΡΚΕΛΩΝΗ 1992</a:t>
                      </a:r>
                      <a:endParaRPr lang="el-GR" b="0" cap="none" spc="0" dirty="0">
                        <a:ln w="0"/>
                        <a:solidFill>
                          <a:schemeClr val="tx1"/>
                        </a:solidFill>
                        <a:effectLst>
                          <a:outerShdw blurRad="38100" dist="19050" dir="2700000" algn="tl" rotWithShape="0">
                            <a:schemeClr val="dk1">
                              <a:alpha val="40000"/>
                            </a:schemeClr>
                          </a:outerShdw>
                        </a:effectLst>
                        <a:latin typeface="Verdana" panose="020B0604030504040204" pitchFamily="34" charset="0"/>
                      </a:endParaRPr>
                    </a:p>
                  </a:txBody>
                  <a:tcPr marL="0" marR="0" marT="0" marB="0"/>
                </a:tc>
                <a:tc>
                  <a:txBody>
                    <a:bodyPr/>
                    <a:lstStyle/>
                    <a:p>
                      <a:r>
                        <a:rPr lang="el-GR" b="0" cap="none" spc="0" dirty="0">
                          <a:ln w="0"/>
                          <a:solidFill>
                            <a:schemeClr val="tx1"/>
                          </a:solidFill>
                          <a:effectLst>
                            <a:outerShdw blurRad="38100" dist="19050" dir="2700000" algn="tl" rotWithShape="0">
                              <a:schemeClr val="dk1">
                                <a:alpha val="40000"/>
                              </a:schemeClr>
                            </a:outerShdw>
                          </a:effectLst>
                        </a:rPr>
                        <a:t> </a:t>
                      </a:r>
                      <a:r>
                        <a:rPr lang="en-US" b="0" cap="none" spc="0" dirty="0">
                          <a:ln w="0"/>
                          <a:solidFill>
                            <a:schemeClr val="tx1"/>
                          </a:solidFill>
                          <a:effectLst>
                            <a:outerShdw blurRad="38100" dist="19050" dir="2700000" algn="tl" rotWithShape="0">
                              <a:schemeClr val="dk1">
                                <a:alpha val="40000"/>
                              </a:schemeClr>
                            </a:outerShdw>
                          </a:effectLst>
                        </a:rPr>
                        <a:t>28,9%</a:t>
                      </a:r>
                      <a:endParaRPr lang="en-US" b="0" cap="none" spc="0" dirty="0">
                        <a:ln w="0"/>
                        <a:solidFill>
                          <a:schemeClr val="tx1"/>
                        </a:solidFill>
                        <a:effectLst>
                          <a:outerShdw blurRad="38100" dist="19050" dir="2700000" algn="tl" rotWithShape="0">
                            <a:schemeClr val="dk1">
                              <a:alpha val="40000"/>
                            </a:schemeClr>
                          </a:outerShdw>
                        </a:effectLst>
                        <a:latin typeface="Verdana" panose="020B0604030504040204" pitchFamily="34" charset="0"/>
                      </a:endParaRPr>
                    </a:p>
                  </a:txBody>
                  <a:tcPr marL="0" marR="0" marT="0" marB="0"/>
                </a:tc>
                <a:tc>
                  <a:txBody>
                    <a:bodyPr/>
                    <a:lstStyle/>
                    <a:p>
                      <a:pPr algn="ctr"/>
                      <a:r>
                        <a:rPr lang="en-US" b="0" cap="none" spc="0" dirty="0">
                          <a:ln w="0"/>
                          <a:solidFill>
                            <a:schemeClr val="tx1"/>
                          </a:solidFill>
                          <a:effectLst>
                            <a:outerShdw blurRad="38100" dist="19050" dir="2700000" algn="tl" rotWithShape="0">
                              <a:schemeClr val="dk1">
                                <a:alpha val="40000"/>
                              </a:schemeClr>
                            </a:outerShdw>
                          </a:effectLst>
                        </a:rPr>
                        <a:t>22</a:t>
                      </a:r>
                      <a:endParaRPr lang="en-US" b="0" cap="none" spc="0" dirty="0">
                        <a:ln w="0"/>
                        <a:solidFill>
                          <a:schemeClr val="tx1"/>
                        </a:solidFill>
                        <a:effectLst>
                          <a:outerShdw blurRad="38100" dist="19050" dir="2700000" algn="tl" rotWithShape="0">
                            <a:schemeClr val="dk1">
                              <a:alpha val="40000"/>
                            </a:schemeClr>
                          </a:outerShdw>
                        </a:effectLst>
                        <a:latin typeface="Verdana" panose="020B0604030504040204" pitchFamily="34" charset="0"/>
                      </a:endParaRPr>
                    </a:p>
                  </a:txBody>
                  <a:tcPr marL="0" marR="0" marT="0" marB="0"/>
                </a:tc>
                <a:extLst>
                  <a:ext uri="{0D108BD9-81ED-4DB2-BD59-A6C34878D82A}">
                    <a16:rowId xmlns:a16="http://schemas.microsoft.com/office/drawing/2014/main" val="3340194355"/>
                  </a:ext>
                </a:extLst>
              </a:tr>
              <a:tr h="370840">
                <a:tc>
                  <a:txBody>
                    <a:bodyPr/>
                    <a:lstStyle/>
                    <a:p>
                      <a:r>
                        <a:rPr lang="el-GR" b="0" cap="none" spc="0" dirty="0">
                          <a:ln w="0"/>
                          <a:solidFill>
                            <a:schemeClr val="tx1"/>
                          </a:solidFill>
                          <a:effectLst>
                            <a:outerShdw blurRad="38100" dist="19050" dir="2700000" algn="tl" rotWithShape="0">
                              <a:schemeClr val="dk1">
                                <a:alpha val="40000"/>
                              </a:schemeClr>
                            </a:outerShdw>
                          </a:effectLst>
                        </a:rPr>
                        <a:t> ΑΤΛΑΝΤΑ 1996</a:t>
                      </a:r>
                      <a:endParaRPr lang="el-GR" b="0" cap="none" spc="0" dirty="0">
                        <a:ln w="0"/>
                        <a:solidFill>
                          <a:schemeClr val="tx1"/>
                        </a:solidFill>
                        <a:effectLst>
                          <a:outerShdw blurRad="38100" dist="19050" dir="2700000" algn="tl" rotWithShape="0">
                            <a:schemeClr val="dk1">
                              <a:alpha val="40000"/>
                            </a:schemeClr>
                          </a:outerShdw>
                        </a:effectLst>
                        <a:latin typeface="Verdana" panose="020B0604030504040204" pitchFamily="34" charset="0"/>
                      </a:endParaRPr>
                    </a:p>
                  </a:txBody>
                  <a:tcPr marL="0" marR="0" marT="0" marB="0"/>
                </a:tc>
                <a:tc>
                  <a:txBody>
                    <a:bodyPr/>
                    <a:lstStyle/>
                    <a:p>
                      <a:r>
                        <a:rPr lang="el-GR" b="0" cap="none" spc="0" dirty="0">
                          <a:ln w="0"/>
                          <a:solidFill>
                            <a:schemeClr val="tx1"/>
                          </a:solidFill>
                          <a:effectLst>
                            <a:outerShdw blurRad="38100" dist="19050" dir="2700000" algn="tl" rotWithShape="0">
                              <a:schemeClr val="dk1">
                                <a:alpha val="40000"/>
                              </a:schemeClr>
                            </a:outerShdw>
                          </a:effectLst>
                        </a:rPr>
                        <a:t> </a:t>
                      </a:r>
                      <a:r>
                        <a:rPr lang="en-US" b="0" cap="none" spc="0" dirty="0">
                          <a:ln w="0"/>
                          <a:solidFill>
                            <a:schemeClr val="tx1"/>
                          </a:solidFill>
                          <a:effectLst>
                            <a:outerShdw blurRad="38100" dist="19050" dir="2700000" algn="tl" rotWithShape="0">
                              <a:schemeClr val="dk1">
                                <a:alpha val="40000"/>
                              </a:schemeClr>
                            </a:outerShdw>
                          </a:effectLst>
                        </a:rPr>
                        <a:t>36,5%</a:t>
                      </a:r>
                      <a:endParaRPr lang="en-US" b="0" cap="none" spc="0" dirty="0">
                        <a:ln w="0"/>
                        <a:solidFill>
                          <a:schemeClr val="tx1"/>
                        </a:solidFill>
                        <a:effectLst>
                          <a:outerShdw blurRad="38100" dist="19050" dir="2700000" algn="tl" rotWithShape="0">
                            <a:schemeClr val="dk1">
                              <a:alpha val="40000"/>
                            </a:schemeClr>
                          </a:outerShdw>
                        </a:effectLst>
                        <a:latin typeface="Verdana" panose="020B0604030504040204" pitchFamily="34" charset="0"/>
                      </a:endParaRPr>
                    </a:p>
                  </a:txBody>
                  <a:tcPr marL="0" marR="0" marT="0" marB="0"/>
                </a:tc>
                <a:tc>
                  <a:txBody>
                    <a:bodyPr/>
                    <a:lstStyle/>
                    <a:p>
                      <a:pPr algn="ctr"/>
                      <a:r>
                        <a:rPr lang="en-US" b="0" cap="none" spc="0" dirty="0">
                          <a:ln w="0"/>
                          <a:solidFill>
                            <a:schemeClr val="tx1"/>
                          </a:solidFill>
                          <a:effectLst>
                            <a:outerShdw blurRad="38100" dist="19050" dir="2700000" algn="tl" rotWithShape="0">
                              <a:schemeClr val="dk1">
                                <a:alpha val="40000"/>
                              </a:schemeClr>
                            </a:outerShdw>
                          </a:effectLst>
                        </a:rPr>
                        <a:t>25</a:t>
                      </a:r>
                      <a:endParaRPr lang="en-US" b="0" cap="none" spc="0" dirty="0">
                        <a:ln w="0"/>
                        <a:solidFill>
                          <a:schemeClr val="tx1"/>
                        </a:solidFill>
                        <a:effectLst>
                          <a:outerShdw blurRad="38100" dist="19050" dir="2700000" algn="tl" rotWithShape="0">
                            <a:schemeClr val="dk1">
                              <a:alpha val="40000"/>
                            </a:schemeClr>
                          </a:outerShdw>
                        </a:effectLst>
                        <a:latin typeface="Verdana" panose="020B0604030504040204" pitchFamily="34" charset="0"/>
                      </a:endParaRPr>
                    </a:p>
                  </a:txBody>
                  <a:tcPr marL="0" marR="0" marT="0" marB="0"/>
                </a:tc>
                <a:extLst>
                  <a:ext uri="{0D108BD9-81ED-4DB2-BD59-A6C34878D82A}">
                    <a16:rowId xmlns:a16="http://schemas.microsoft.com/office/drawing/2014/main" val="3341083542"/>
                  </a:ext>
                </a:extLst>
              </a:tr>
              <a:tr h="370840">
                <a:tc>
                  <a:txBody>
                    <a:bodyPr/>
                    <a:lstStyle/>
                    <a:p>
                      <a:r>
                        <a:rPr lang="el-GR" b="0" cap="none" spc="0" dirty="0">
                          <a:ln w="0"/>
                          <a:solidFill>
                            <a:schemeClr val="tx1"/>
                          </a:solidFill>
                          <a:effectLst>
                            <a:outerShdw blurRad="38100" dist="19050" dir="2700000" algn="tl" rotWithShape="0">
                              <a:schemeClr val="dk1">
                                <a:alpha val="40000"/>
                              </a:schemeClr>
                            </a:outerShdw>
                          </a:effectLst>
                        </a:rPr>
                        <a:t> ΣΙΔΝΕΪ 2000</a:t>
                      </a:r>
                      <a:endParaRPr lang="el-GR" b="0" cap="none" spc="0" dirty="0">
                        <a:ln w="0"/>
                        <a:solidFill>
                          <a:schemeClr val="tx1"/>
                        </a:solidFill>
                        <a:effectLst>
                          <a:outerShdw blurRad="38100" dist="19050" dir="2700000" algn="tl" rotWithShape="0">
                            <a:schemeClr val="dk1">
                              <a:alpha val="40000"/>
                            </a:schemeClr>
                          </a:outerShdw>
                        </a:effectLst>
                        <a:latin typeface="Verdana" panose="020B0604030504040204" pitchFamily="34" charset="0"/>
                      </a:endParaRPr>
                    </a:p>
                  </a:txBody>
                  <a:tcPr marL="0" marR="0" marT="0" marB="0"/>
                </a:tc>
                <a:tc>
                  <a:txBody>
                    <a:bodyPr/>
                    <a:lstStyle/>
                    <a:p>
                      <a:r>
                        <a:rPr lang="el-GR" b="0" cap="none" spc="0" dirty="0">
                          <a:ln w="0"/>
                          <a:solidFill>
                            <a:schemeClr val="tx1"/>
                          </a:solidFill>
                          <a:effectLst>
                            <a:outerShdw blurRad="38100" dist="19050" dir="2700000" algn="tl" rotWithShape="0">
                              <a:schemeClr val="dk1">
                                <a:alpha val="40000"/>
                              </a:schemeClr>
                            </a:outerShdw>
                          </a:effectLst>
                        </a:rPr>
                        <a:t> </a:t>
                      </a:r>
                      <a:r>
                        <a:rPr lang="en-US" b="0" cap="none" spc="0" dirty="0">
                          <a:ln w="0"/>
                          <a:solidFill>
                            <a:schemeClr val="tx1"/>
                          </a:solidFill>
                          <a:effectLst>
                            <a:outerShdw blurRad="38100" dist="19050" dir="2700000" algn="tl" rotWithShape="0">
                              <a:schemeClr val="dk1">
                                <a:alpha val="40000"/>
                              </a:schemeClr>
                            </a:outerShdw>
                          </a:effectLst>
                        </a:rPr>
                        <a:t>38%</a:t>
                      </a:r>
                      <a:endParaRPr lang="en-US" b="0" cap="none" spc="0" dirty="0">
                        <a:ln w="0"/>
                        <a:solidFill>
                          <a:schemeClr val="tx1"/>
                        </a:solidFill>
                        <a:effectLst>
                          <a:outerShdw blurRad="38100" dist="19050" dir="2700000" algn="tl" rotWithShape="0">
                            <a:schemeClr val="dk1">
                              <a:alpha val="40000"/>
                            </a:schemeClr>
                          </a:outerShdw>
                        </a:effectLst>
                        <a:latin typeface="Verdana" panose="020B0604030504040204" pitchFamily="34" charset="0"/>
                      </a:endParaRPr>
                    </a:p>
                  </a:txBody>
                  <a:tcPr marL="0" marR="0" marT="0" marB="0"/>
                </a:tc>
                <a:tc>
                  <a:txBody>
                    <a:bodyPr/>
                    <a:lstStyle/>
                    <a:p>
                      <a:pPr algn="ctr"/>
                      <a:r>
                        <a:rPr lang="en-US" b="0" cap="none" spc="0" dirty="0">
                          <a:ln w="0"/>
                          <a:solidFill>
                            <a:schemeClr val="tx1"/>
                          </a:solidFill>
                          <a:effectLst>
                            <a:outerShdw blurRad="38100" dist="19050" dir="2700000" algn="tl" rotWithShape="0">
                              <a:schemeClr val="dk1">
                                <a:alpha val="40000"/>
                              </a:schemeClr>
                            </a:outerShdw>
                          </a:effectLst>
                        </a:rPr>
                        <a:t>27</a:t>
                      </a:r>
                      <a:endParaRPr lang="en-US" b="0" cap="none" spc="0" dirty="0">
                        <a:ln w="0"/>
                        <a:solidFill>
                          <a:schemeClr val="tx1"/>
                        </a:solidFill>
                        <a:effectLst>
                          <a:outerShdw blurRad="38100" dist="19050" dir="2700000" algn="tl" rotWithShape="0">
                            <a:schemeClr val="dk1">
                              <a:alpha val="40000"/>
                            </a:schemeClr>
                          </a:outerShdw>
                        </a:effectLst>
                        <a:latin typeface="Verdana" panose="020B0604030504040204" pitchFamily="34" charset="0"/>
                      </a:endParaRPr>
                    </a:p>
                  </a:txBody>
                  <a:tcPr marL="0" marR="0" marT="0" marB="0"/>
                </a:tc>
                <a:extLst>
                  <a:ext uri="{0D108BD9-81ED-4DB2-BD59-A6C34878D82A}">
                    <a16:rowId xmlns:a16="http://schemas.microsoft.com/office/drawing/2014/main" val="3038033237"/>
                  </a:ext>
                </a:extLst>
              </a:tr>
            </a:tbl>
          </a:graphicData>
        </a:graphic>
      </p:graphicFrame>
    </p:spTree>
    <p:extLst>
      <p:ext uri="{BB962C8B-B14F-4D97-AF65-F5344CB8AC3E}">
        <p14:creationId xmlns:p14="http://schemas.microsoft.com/office/powerpoint/2010/main" val="36892439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
  <TotalTime>71</TotalTime>
  <Words>284</Words>
  <Application>Microsoft Office PowerPoint</Application>
  <PresentationFormat>Ευρεία οθόνη</PresentationFormat>
  <Paragraphs>39</Paragraphs>
  <Slides>5</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5</vt:i4>
      </vt:variant>
    </vt:vector>
  </HeadingPairs>
  <TitlesOfParts>
    <vt:vector size="11" baseType="lpstr">
      <vt:lpstr>Calibri</vt:lpstr>
      <vt:lpstr>Tw Cen MT</vt:lpstr>
      <vt:lpstr>Tw Cen MT Condensed</vt:lpstr>
      <vt:lpstr>Verdana</vt:lpstr>
      <vt:lpstr>Wingdings 3</vt:lpstr>
      <vt:lpstr>Integral</vt:lpstr>
      <vt:lpstr>ΜΕΝΤΖΟΣ ΓΙΩΡΓΟΣ Α2</vt:lpstr>
      <vt:lpstr>Η ΘΕΣΗ ΤΗΣ ΓΥΝΑΙΚΑΣ ΣΤΟΝ ΑΘΛΗΤΙΣΜΟ ΚΑΤΑ ΤΗΝ ΑΡΧΑΙΟΤΗΤΑ </vt:lpstr>
      <vt:lpstr>ΟΙ ΟΛΥΜΠΙΑΚΟΙ ΑΓΩΝΕΣ ΤΗΣ ΑΡΧΑΙΟΤΗΤΑΣ</vt:lpstr>
      <vt:lpstr>Η ΚΑΛΛΙΠΑΤΕΙΡΑ</vt:lpstr>
      <vt:lpstr>ΟΙ ΠΡΩΤΕΣ ΕΜΦΑΝΙΣΕΙΣ ΓΥΝΑΙΚΙΩΝ ΑΘΛΗΜΑΤΩΝ ΣΤΟΥΣ ΟΛΥΜΠΙΑΚΟΥΣ ΑΓΩΝΕΣ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ΘΕΣΗ ΤΗΣ ΓΥΝΑΙΚΑΣ ΣΤΟΝ ΑΘΛΗΤΙΣΜΟ ΚΑΤΑ ΤΗΝ ΑΡΧΑΙΟΤΗΤΑ.</dc:title>
  <dc:creator>amentzos</dc:creator>
  <cp:lastModifiedBy>ΛΑΜΠΡΟΣ ΑΘΑΝΑΣΟΠΟΥΛΟΣ</cp:lastModifiedBy>
  <cp:revision>16</cp:revision>
  <dcterms:created xsi:type="dcterms:W3CDTF">2021-03-10T13:34:29Z</dcterms:created>
  <dcterms:modified xsi:type="dcterms:W3CDTF">2021-03-11T16:04:15Z</dcterms:modified>
</cp:coreProperties>
</file>