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sldIdLst>
    <p:sldId id="256" r:id="rId2"/>
    <p:sldId id="259" r:id="rId3"/>
    <p:sldId id="262" r:id="rId4"/>
    <p:sldId id="260" r:id="rId5"/>
    <p:sldId id="257" r:id="rId6"/>
    <p:sldId id="261"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Delliou" initials="AD" lastIdx="0" clrIdx="0">
    <p:extLst>
      <p:ext uri="{19B8F6BF-5375-455C-9EA6-DF929625EA0E}">
        <p15:presenceInfo xmlns:p15="http://schemas.microsoft.com/office/powerpoint/2012/main" userId="a8e4045aee4c18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9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223068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l-GR"/>
              <a:t>Στυλ κύριου τίτλου</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84C52F0-37DF-4C30-9D33-5D1105DF3558}"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766140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l-GR"/>
              <a:t>Στυλ κύριου τίτλου</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198547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l-GR"/>
              <a:t>Στυλ κύριου τίτλου</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l-GR"/>
              <a:t>Επεξεργασία στυλ υποδείγματος κειμένου</a:t>
            </a:r>
          </a:p>
        </p:txBody>
      </p:sp>
      <p:sp>
        <p:nvSpPr>
          <p:cNvPr id="2" name="Date Placeholder 1"/>
          <p:cNvSpPr>
            <a:spLocks noGrp="1"/>
          </p:cNvSpPr>
          <p:nvPr>
            <p:ph type="dt" sz="half" idx="10"/>
          </p:nvPr>
        </p:nvSpPr>
        <p:spPr/>
        <p:txBody>
          <a:bodyPr/>
          <a:lstStyle/>
          <a:p>
            <a:fld id="{084C52F0-37DF-4C30-9D33-5D1105DF3558}" type="datetimeFigureOut">
              <a:rPr lang="en-US" smtClean="0"/>
              <a:t>3/19/2021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046554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77003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1143256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8798" y="1063417"/>
            <a:ext cx="8831816" cy="1372986"/>
          </a:xfrm>
        </p:spPr>
        <p:txBody>
          <a:bodyPr/>
          <a:lstStyle>
            <a:lvl1pPr>
              <a:defRPr sz="4000"/>
            </a:lvl1pPr>
          </a:lstStyle>
          <a:p>
            <a:r>
              <a:rPr lang="el-GR"/>
              <a:t>Στυλ κύριου τίτλου</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123666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l-GR"/>
              <a:t>Στυλ κύριου τίτλου</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400499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l-GR"/>
              <a:t>Στυλ κύριου τίτλου</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084C52F0-37DF-4C30-9D33-5D1105DF3558}"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166196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084C52F0-37DF-4C30-9D33-5D1105DF3558}"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107961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l-GR"/>
              <a:t>Στυλ κύριου τίτλου</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084C52F0-37DF-4C30-9D33-5D1105DF3558}" type="datetimeFigureOut">
              <a:rPr lang="en-US" smtClean="0"/>
              <a:t>3/19/2021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49175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084C52F0-37DF-4C30-9D33-5D1105DF3558}" type="datetimeFigureOut">
              <a:rPr lang="en-US" smtClean="0"/>
              <a:t>3/19/2021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657480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C52F0-37DF-4C30-9D33-5D1105DF3558}" type="datetimeFigureOut">
              <a:rPr lang="en-US" smtClean="0"/>
              <a:t>3/19/2021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98164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l-GR"/>
              <a:t>Στυλ κύριου τίτλου</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084C52F0-37DF-4C30-9D33-5D1105DF3558}"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2527593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l-GR"/>
              <a:t>Στυλ κύριου τίτλου</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a:xfrm>
            <a:off x="3885810" y="6041362"/>
            <a:ext cx="976879" cy="365125"/>
          </a:xfrm>
        </p:spPr>
        <p:txBody>
          <a:bodyPr/>
          <a:lstStyle/>
          <a:p>
            <a:fld id="{084C52F0-37DF-4C30-9D33-5D1105DF3558}" type="datetimeFigureOut">
              <a:rPr lang="en-US" smtClean="0"/>
              <a:t>3/19/2021</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B4A946BE-AC52-40ED-A6CD-D3AA163AC25C}" type="slidenum">
              <a:rPr lang="en-US" smtClean="0"/>
              <a:t>‹#›</a:t>
            </a:fld>
            <a:endParaRPr lang="en-US"/>
          </a:p>
        </p:txBody>
      </p:sp>
    </p:spTree>
    <p:extLst>
      <p:ext uri="{BB962C8B-B14F-4D97-AF65-F5344CB8AC3E}">
        <p14:creationId xmlns:p14="http://schemas.microsoft.com/office/powerpoint/2010/main" val="33339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l-GR"/>
              <a:t>Στυλ κύριου τίτλου</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84C52F0-37DF-4C30-9D33-5D1105DF3558}" type="datetimeFigureOut">
              <a:rPr lang="en-US" smtClean="0"/>
              <a:t>3/19/2021</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B4A946BE-AC52-40ED-A6CD-D3AA163AC25C}" type="slidenum">
              <a:rPr lang="en-US" smtClean="0"/>
              <a:t>‹#›</a:t>
            </a:fld>
            <a:endParaRPr lang="en-US"/>
          </a:p>
        </p:txBody>
      </p:sp>
    </p:spTree>
    <p:extLst>
      <p:ext uri="{BB962C8B-B14F-4D97-AF65-F5344CB8AC3E}">
        <p14:creationId xmlns:p14="http://schemas.microsoft.com/office/powerpoint/2010/main" val="246247295"/>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67962" y="1720240"/>
            <a:ext cx="9144000" cy="2387600"/>
          </a:xfrm>
        </p:spPr>
        <p:txBody>
          <a:bodyPr>
            <a:normAutofit/>
          </a:bodyPr>
          <a:lstStyle/>
          <a:p>
            <a:r>
              <a:rPr lang="el-GR" dirty="0"/>
              <a:t>Η θέση της γυναίκας στον αθλητισμό.</a:t>
            </a:r>
            <a:endParaRPr lang="en-US" dirty="0"/>
          </a:p>
        </p:txBody>
      </p:sp>
      <p:sp>
        <p:nvSpPr>
          <p:cNvPr id="3" name="Υπότιτλος 2"/>
          <p:cNvSpPr>
            <a:spLocks noGrp="1"/>
          </p:cNvSpPr>
          <p:nvPr>
            <p:ph type="subTitle" idx="1"/>
          </p:nvPr>
        </p:nvSpPr>
        <p:spPr>
          <a:xfrm>
            <a:off x="5424854" y="4287838"/>
            <a:ext cx="5952392" cy="451216"/>
          </a:xfrm>
        </p:spPr>
        <p:txBody>
          <a:bodyPr>
            <a:normAutofit/>
          </a:bodyPr>
          <a:lstStyle/>
          <a:p>
            <a:r>
              <a:rPr lang="el-GR" dirty="0"/>
              <a:t>Άννα Δέλλιου, Ιόλη Ματρόζου, Βάλια Γεωργαντά</a:t>
            </a:r>
            <a:endParaRPr lang="en-US" dirty="0"/>
          </a:p>
        </p:txBody>
      </p:sp>
      <p:pic>
        <p:nvPicPr>
          <p:cNvPr id="4" name="Εικόνα 3"/>
          <p:cNvPicPr>
            <a:picLocks noChangeAspect="1"/>
          </p:cNvPicPr>
          <p:nvPr/>
        </p:nvPicPr>
        <p:blipFill>
          <a:blip r:embed="rId2"/>
          <a:stretch>
            <a:fillRect/>
          </a:stretch>
        </p:blipFill>
        <p:spPr>
          <a:xfrm>
            <a:off x="11980252" y="6751943"/>
            <a:ext cx="211748" cy="105874"/>
          </a:xfrm>
          <a:prstGeom prst="rect">
            <a:avLst/>
          </a:prstGeom>
        </p:spPr>
      </p:pic>
    </p:spTree>
    <p:extLst>
      <p:ext uri="{BB962C8B-B14F-4D97-AF65-F5344CB8AC3E}">
        <p14:creationId xmlns:p14="http://schemas.microsoft.com/office/powerpoint/2010/main" val="179342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5792" y="837856"/>
            <a:ext cx="10357339" cy="707886"/>
          </a:xfrm>
          <a:prstGeom prst="rect">
            <a:avLst/>
          </a:prstGeom>
          <a:noFill/>
        </p:spPr>
        <p:txBody>
          <a:bodyPr wrap="square" rtlCol="0">
            <a:spAutoFit/>
          </a:bodyPr>
          <a:lstStyle/>
          <a:p>
            <a:r>
              <a:rPr lang="el-GR" sz="4000" dirty="0"/>
              <a:t>Αθλητισμός και Γυναίκα</a:t>
            </a:r>
            <a:endParaRPr lang="en-US" sz="4400" dirty="0"/>
          </a:p>
        </p:txBody>
      </p:sp>
      <p:sp>
        <p:nvSpPr>
          <p:cNvPr id="3" name="TextBox 2"/>
          <p:cNvSpPr txBox="1"/>
          <p:nvPr/>
        </p:nvSpPr>
        <p:spPr>
          <a:xfrm>
            <a:off x="668215" y="1987062"/>
            <a:ext cx="9794630" cy="1754326"/>
          </a:xfrm>
          <a:prstGeom prst="rect">
            <a:avLst/>
          </a:prstGeom>
          <a:noFill/>
        </p:spPr>
        <p:txBody>
          <a:bodyPr wrap="square" rtlCol="0">
            <a:spAutoFit/>
          </a:bodyPr>
          <a:lstStyle/>
          <a:p>
            <a:r>
              <a:rPr lang="el-GR" dirty="0"/>
              <a:t>Είναι γεγονός ότι τα δύο φύλα είχαν άνιση μεταχείριση, κατά τη διάρκεια της ιστορικής διαδρομής του ανθρώπινου γένους. Στο παρελθόν οι γυναίκες -εκτός από μερικές περιπτώσεις-, δεν συμμετείχαν στην πολιτική, στην οικονομία, στις επιστήμες, στην τέχνη, στη λογοτεχνία. Ο ίδιος «κανόνας» ίσχυε και για τον αθλητισμό. Η πρόοδος των γυναικών στον τομέα αυτό ήταν αργή, αφού ο αθλητισμός υπήρξε πάντα προνομιακό πεδίο δράσης των ανδρών.</a:t>
            </a:r>
          </a:p>
        </p:txBody>
      </p:sp>
      <p:pic>
        <p:nvPicPr>
          <p:cNvPr id="4" name="Εικόνα 3"/>
          <p:cNvPicPr>
            <a:picLocks noChangeAspect="1"/>
          </p:cNvPicPr>
          <p:nvPr/>
        </p:nvPicPr>
        <p:blipFill>
          <a:blip r:embed="rId2"/>
          <a:stretch>
            <a:fillRect/>
          </a:stretch>
        </p:blipFill>
        <p:spPr>
          <a:xfrm>
            <a:off x="4013520" y="3741388"/>
            <a:ext cx="3104020" cy="2976252"/>
          </a:xfrm>
          <a:prstGeom prst="rect">
            <a:avLst/>
          </a:prstGeom>
        </p:spPr>
      </p:pic>
    </p:spTree>
    <p:extLst>
      <p:ext uri="{BB962C8B-B14F-4D97-AF65-F5344CB8AC3E}">
        <p14:creationId xmlns:p14="http://schemas.microsoft.com/office/powerpoint/2010/main" val="158971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592" y="747346"/>
            <a:ext cx="10682654" cy="1323439"/>
          </a:xfrm>
          <a:prstGeom prst="rect">
            <a:avLst/>
          </a:prstGeom>
          <a:noFill/>
        </p:spPr>
        <p:txBody>
          <a:bodyPr wrap="square" rtlCol="0">
            <a:spAutoFit/>
          </a:bodyPr>
          <a:lstStyle/>
          <a:p>
            <a:r>
              <a:rPr lang="el-GR" sz="4000" dirty="0"/>
              <a:t>Η θέση της γυναίκας στον αθλητισμό: αρχαιότητα</a:t>
            </a:r>
            <a:endParaRPr lang="en-US" sz="4000" dirty="0"/>
          </a:p>
        </p:txBody>
      </p:sp>
      <p:sp>
        <p:nvSpPr>
          <p:cNvPr id="3" name="TextBox 2"/>
          <p:cNvSpPr txBox="1"/>
          <p:nvPr/>
        </p:nvSpPr>
        <p:spPr>
          <a:xfrm>
            <a:off x="747346" y="2276991"/>
            <a:ext cx="10629900" cy="2308324"/>
          </a:xfrm>
          <a:prstGeom prst="rect">
            <a:avLst/>
          </a:prstGeom>
          <a:noFill/>
        </p:spPr>
        <p:txBody>
          <a:bodyPr wrap="square" rtlCol="0">
            <a:spAutoFit/>
          </a:bodyPr>
          <a:lstStyle/>
          <a:p>
            <a:r>
              <a:rPr lang="el-GR" dirty="0"/>
              <a:t>Στους Ολυμπιακούς Αγώνες της αρχαιότητας, οι θρησκευτικές πεποιθήσεις και οι κοινωνικές δομές δεν επέτρεπαν στις γυναίκες να συμμετέχουν. Δε μπορούσαν ούτε καν να εισέλθουν στους χώρους τέλεσης των αγώνων ή το στάδιο, ως απλοί θεατές. </a:t>
            </a:r>
          </a:p>
          <a:p>
            <a:r>
              <a:rPr lang="el-GR" dirty="0"/>
              <a:t>Στο παρελθόν σίγουρα  ο γυναικείος αθλητισμός δεν ήταν  το ίδιο σημαντικός όσο  σήμερα, και τα κορίτσια δεν ενθαρρύνονταν  να ασχοληθούν με τα σπορ. Οι γυναίκες δεν είχαν την ευκαιρία να παρακολουθούν τακτικά μαθήματα φυσικής αγωγής και να συμμετέχουν σε ομαδικά αθλήματα, καθώς μεγάλωναν.  Πολλά αθλήματα  δεν ήταν ανοιχτά στα κορίτσια. </a:t>
            </a:r>
          </a:p>
          <a:p>
            <a:endParaRPr lang="en-US" dirty="0"/>
          </a:p>
        </p:txBody>
      </p:sp>
      <p:pic>
        <p:nvPicPr>
          <p:cNvPr id="4" name="Εικόνα 3"/>
          <p:cNvPicPr>
            <a:picLocks noChangeAspect="1"/>
          </p:cNvPicPr>
          <p:nvPr/>
        </p:nvPicPr>
        <p:blipFill>
          <a:blip r:embed="rId2"/>
          <a:stretch>
            <a:fillRect/>
          </a:stretch>
        </p:blipFill>
        <p:spPr>
          <a:xfrm>
            <a:off x="4369044" y="4791521"/>
            <a:ext cx="2814271" cy="2066479"/>
          </a:xfrm>
          <a:prstGeom prst="rect">
            <a:avLst/>
          </a:prstGeom>
        </p:spPr>
      </p:pic>
    </p:spTree>
    <p:extLst>
      <p:ext uri="{BB962C8B-B14F-4D97-AF65-F5344CB8AC3E}">
        <p14:creationId xmlns:p14="http://schemas.microsoft.com/office/powerpoint/2010/main" val="2738254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023" y="873197"/>
            <a:ext cx="9522069" cy="1323439"/>
          </a:xfrm>
          <a:prstGeom prst="rect">
            <a:avLst/>
          </a:prstGeom>
          <a:noFill/>
        </p:spPr>
        <p:txBody>
          <a:bodyPr wrap="square" rtlCol="0">
            <a:spAutoFit/>
          </a:bodyPr>
          <a:lstStyle/>
          <a:p>
            <a:r>
              <a:rPr lang="el-GR" sz="4000" dirty="0"/>
              <a:t>Ολυμπιονίκες γυναίκες στην Αρχαιότητα</a:t>
            </a:r>
            <a:endParaRPr lang="en-US" sz="4000" dirty="0"/>
          </a:p>
        </p:txBody>
      </p:sp>
      <p:sp>
        <p:nvSpPr>
          <p:cNvPr id="4" name="TextBox 3"/>
          <p:cNvSpPr txBox="1"/>
          <p:nvPr/>
        </p:nvSpPr>
        <p:spPr>
          <a:xfrm>
            <a:off x="888023" y="2628901"/>
            <a:ext cx="10084777" cy="1200329"/>
          </a:xfrm>
          <a:prstGeom prst="rect">
            <a:avLst/>
          </a:prstGeom>
          <a:noFill/>
        </p:spPr>
        <p:txBody>
          <a:bodyPr wrap="square" rtlCol="0">
            <a:spAutoFit/>
          </a:bodyPr>
          <a:lstStyle/>
          <a:p>
            <a:pPr marL="285750" indent="-285750">
              <a:buFont typeface="Arial" panose="020B0604020202020204" pitchFamily="34" charset="0"/>
              <a:buChar char="•"/>
            </a:pPr>
            <a:r>
              <a:rPr lang="el-GR" dirty="0"/>
              <a:t>Η </a:t>
            </a:r>
            <a:r>
              <a:rPr lang="el-GR" dirty="0" err="1"/>
              <a:t>Κυνίσκα</a:t>
            </a:r>
            <a:r>
              <a:rPr lang="el-GR" dirty="0"/>
              <a:t> κόρη του βασιλιά της Σπάρτης Αρχίδαμου και αδελφή του Αγησίλαου του Β΄</a:t>
            </a:r>
          </a:p>
          <a:p>
            <a:pPr marL="285750" indent="-285750">
              <a:buFont typeface="Arial" panose="020B0604020202020204" pitchFamily="34" charset="0"/>
              <a:buChar char="•"/>
            </a:pPr>
            <a:r>
              <a:rPr lang="el-GR" dirty="0"/>
              <a:t>Η </a:t>
            </a:r>
            <a:r>
              <a:rPr lang="el-GR" dirty="0" err="1"/>
              <a:t>Ευριλεονίς</a:t>
            </a:r>
            <a:r>
              <a:rPr lang="el-GR" dirty="0"/>
              <a:t> από την Σπάρτη</a:t>
            </a:r>
          </a:p>
          <a:p>
            <a:pPr marL="285750" indent="-285750">
              <a:buFont typeface="Arial" panose="020B0604020202020204" pitchFamily="34" charset="0"/>
              <a:buChar char="•"/>
            </a:pPr>
            <a:r>
              <a:rPr lang="el-GR" dirty="0"/>
              <a:t>Η </a:t>
            </a:r>
            <a:r>
              <a:rPr lang="el-GR" dirty="0" err="1"/>
              <a:t>Βελεστίχη</a:t>
            </a:r>
            <a:r>
              <a:rPr lang="el-GR" dirty="0"/>
              <a:t>, από τη Μακεδονία</a:t>
            </a:r>
          </a:p>
          <a:p>
            <a:pPr marL="285750" indent="-285750">
              <a:buFont typeface="Arial" panose="020B0604020202020204" pitchFamily="34" charset="0"/>
              <a:buChar char="•"/>
            </a:pPr>
            <a:r>
              <a:rPr lang="el-GR" dirty="0"/>
              <a:t>Η </a:t>
            </a:r>
            <a:r>
              <a:rPr lang="el-GR" dirty="0" err="1"/>
              <a:t>Τιμαρέτα</a:t>
            </a:r>
            <a:r>
              <a:rPr lang="el-GR" dirty="0"/>
              <a:t>, η </a:t>
            </a:r>
            <a:r>
              <a:rPr lang="el-GR" dirty="0" err="1"/>
              <a:t>Θεοδότα</a:t>
            </a:r>
            <a:r>
              <a:rPr lang="el-GR" dirty="0"/>
              <a:t>, η </a:t>
            </a:r>
            <a:r>
              <a:rPr lang="el-GR" dirty="0" err="1"/>
              <a:t>Κασία</a:t>
            </a:r>
            <a:r>
              <a:rPr lang="el-GR" dirty="0"/>
              <a:t> και η </a:t>
            </a:r>
            <a:r>
              <a:rPr lang="el-GR" dirty="0" err="1"/>
              <a:t>Μνασιθέα</a:t>
            </a:r>
            <a:r>
              <a:rPr lang="el-GR" dirty="0"/>
              <a:t> από την Ηλεία</a:t>
            </a:r>
          </a:p>
        </p:txBody>
      </p:sp>
      <p:pic>
        <p:nvPicPr>
          <p:cNvPr id="6" name="Εικόνα 5"/>
          <p:cNvPicPr>
            <a:picLocks noChangeAspect="1"/>
          </p:cNvPicPr>
          <p:nvPr/>
        </p:nvPicPr>
        <p:blipFill>
          <a:blip r:embed="rId2"/>
          <a:stretch>
            <a:fillRect/>
          </a:stretch>
        </p:blipFill>
        <p:spPr>
          <a:xfrm>
            <a:off x="2844332" y="4021280"/>
            <a:ext cx="4865315" cy="2738108"/>
          </a:xfrm>
          <a:prstGeom prst="rect">
            <a:avLst/>
          </a:prstGeom>
        </p:spPr>
      </p:pic>
    </p:spTree>
    <p:extLst>
      <p:ext uri="{BB962C8B-B14F-4D97-AF65-F5344CB8AC3E}">
        <p14:creationId xmlns:p14="http://schemas.microsoft.com/office/powerpoint/2010/main" val="380945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82391" y="280901"/>
            <a:ext cx="8831816" cy="1372986"/>
          </a:xfrm>
        </p:spPr>
        <p:txBody>
          <a:bodyPr/>
          <a:lstStyle/>
          <a:p>
            <a:r>
              <a:rPr lang="el-GR" dirty="0"/>
              <a:t>Η Καλλιπάτειρα </a:t>
            </a:r>
            <a:endParaRPr lang="en-US" dirty="0"/>
          </a:p>
        </p:txBody>
      </p:sp>
      <p:sp>
        <p:nvSpPr>
          <p:cNvPr id="3" name="Θέση κειμένου 2"/>
          <p:cNvSpPr>
            <a:spLocks noGrp="1"/>
          </p:cNvSpPr>
          <p:nvPr>
            <p:ph type="body" sz="half" idx="2"/>
          </p:nvPr>
        </p:nvSpPr>
        <p:spPr>
          <a:xfrm>
            <a:off x="882391" y="1900073"/>
            <a:ext cx="10591570" cy="4049389"/>
          </a:xfrm>
        </p:spPr>
        <p:txBody>
          <a:bodyPr>
            <a:normAutofit fontScale="92500" lnSpcReduction="10000"/>
          </a:bodyPr>
          <a:lstStyle/>
          <a:p>
            <a:r>
              <a:rPr lang="el-GR" dirty="0"/>
              <a:t>H Καλλιπάτειρα ήταν η πρώτη </a:t>
            </a:r>
            <a:r>
              <a:rPr lang="el-GR" dirty="0" err="1"/>
              <a:t>πολίτις</a:t>
            </a:r>
            <a:r>
              <a:rPr lang="el-GR" dirty="0"/>
              <a:t> χωρίς θεσμικό ρόλο, που αψήφησε την θανατική ποινή για να παρακολουθήσει τον πυγμάχο γιό της </a:t>
            </a:r>
            <a:r>
              <a:rPr lang="el-GR" dirty="0" err="1"/>
              <a:t>Πεισίδωρο</a:t>
            </a:r>
            <a:r>
              <a:rPr lang="el-GR" dirty="0"/>
              <a:t> να αγωνίζεται στην Ολυμπία. Με καταγωγή από αθλητική οικογένεια από την Ιαλυσό της Ρόδου, ο πατέρας της Διαγόρας, τα τρία αδέρφια της </a:t>
            </a:r>
            <a:r>
              <a:rPr lang="el-GR" dirty="0" err="1"/>
              <a:t>Ακουσίλαος</a:t>
            </a:r>
            <a:r>
              <a:rPr lang="el-GR" dirty="0"/>
              <a:t>, </a:t>
            </a:r>
            <a:r>
              <a:rPr lang="el-GR" dirty="0" err="1"/>
              <a:t>Δαμάγητος</a:t>
            </a:r>
            <a:r>
              <a:rPr lang="el-GR" dirty="0"/>
              <a:t>, Δωριεύς και ο ανιψιός της ήταν </a:t>
            </a:r>
            <a:r>
              <a:rPr lang="el-GR" dirty="0" err="1"/>
              <a:t>Oλυμπιονίκες</a:t>
            </a:r>
            <a:r>
              <a:rPr lang="el-GR" dirty="0"/>
              <a:t>, είτε στο Παγκράτιο, είτε στην Πυγμαχία. Όταν η Καλλιπάτειρα έμεινε χήρα, δεν είχε άλλη επιλογή από το να αναλάβει την προετοιμασία του γιού της </a:t>
            </a:r>
            <a:r>
              <a:rPr lang="el-GR" dirty="0" err="1"/>
              <a:t>Πεισίδωρου</a:t>
            </a:r>
            <a:r>
              <a:rPr lang="el-GR" dirty="0"/>
              <a:t> για να αγωνιστεί στην Ολυμπία. Ταξίδεψε λοιπόν από την Ρόδο στην Ολυμπία, ενώ όταν έφτασε εκεί, έκανε όλη την προετοιμασία μεταμφιεσμένη σε άντρα! Με την ίδια αμφίεση παρακολούθησε τον </a:t>
            </a:r>
            <a:r>
              <a:rPr lang="el-GR" dirty="0" err="1"/>
              <a:t>Πεισίροδο</a:t>
            </a:r>
            <a:r>
              <a:rPr lang="el-GR" dirty="0"/>
              <a:t> να αγωνίζεται και να νικά. Για κακή της τύχη όμως, πηδώντας από την εξέδρα για να πάει στον γιό της να πανηγυρίσει, ο μανδύας της πιάστηκε </a:t>
            </a:r>
            <a:r>
              <a:rPr lang="el-GR" dirty="0" err="1"/>
              <a:t>αποκαλύπτωντας</a:t>
            </a:r>
            <a:r>
              <a:rPr lang="el-GR" dirty="0"/>
              <a:t> το μυστικό της! Συνελήφθη κατευθείαν και οδηγήθηκε στο δικαστήριο. Εκεί οι Ελλανοδίκες παρά το έγκλημά της, δεν την καταδίκασαν σε θάνατο όπως θα έπρεπε σύμφωνα με το νόμο, αλλά θεωρώντας αντίστοιχη βλασφημία να θανατώσουν ρίχνοντας σε γκρεμό, μια κόρη, μητέρα, θεία και αδερφή Ολυμπιονικών την αθώωσαν. Από τότε όμως για να μην επαναληφθεί παρόμοιο γεγονός, ορίστηκε να μπαίνουν γυμνοί στον χώρο του σταδίου και οι γυμναστές! Έκτοτε η Καλλιπάτειρα, αποτελεί ένα διαρκές σύμβολο των γυναικών στο δικαίωμά τους για ισονομία και ίση αντιμετώπιση έναντι των ανδρών.</a:t>
            </a:r>
          </a:p>
          <a:p>
            <a:endParaRPr lang="en-US" dirty="0"/>
          </a:p>
        </p:txBody>
      </p:sp>
      <p:pic>
        <p:nvPicPr>
          <p:cNvPr id="4" name="Εικόνα 3"/>
          <p:cNvPicPr>
            <a:picLocks noChangeAspect="1"/>
          </p:cNvPicPr>
          <p:nvPr/>
        </p:nvPicPr>
        <p:blipFill>
          <a:blip r:embed="rId2"/>
          <a:stretch>
            <a:fillRect/>
          </a:stretch>
        </p:blipFill>
        <p:spPr>
          <a:xfrm>
            <a:off x="4464920" y="5573014"/>
            <a:ext cx="2957512" cy="1245268"/>
          </a:xfrm>
          <a:prstGeom prst="rect">
            <a:avLst/>
          </a:prstGeom>
        </p:spPr>
      </p:pic>
    </p:spTree>
    <p:extLst>
      <p:ext uri="{BB962C8B-B14F-4D97-AF65-F5344CB8AC3E}">
        <p14:creationId xmlns:p14="http://schemas.microsoft.com/office/powerpoint/2010/main" val="133948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5270" y="594384"/>
            <a:ext cx="9662746" cy="1323439"/>
          </a:xfrm>
          <a:prstGeom prst="rect">
            <a:avLst/>
          </a:prstGeom>
          <a:noFill/>
        </p:spPr>
        <p:txBody>
          <a:bodyPr wrap="square" rtlCol="0">
            <a:spAutoFit/>
          </a:bodyPr>
          <a:lstStyle/>
          <a:p>
            <a:r>
              <a:rPr lang="el-GR" sz="4000" dirty="0"/>
              <a:t>Η πρόοδος στην θέση της γυναίκας στον αθλητισμό</a:t>
            </a:r>
            <a:endParaRPr lang="en-US" sz="4000" dirty="0"/>
          </a:p>
        </p:txBody>
      </p:sp>
      <p:sp>
        <p:nvSpPr>
          <p:cNvPr id="6" name="TextBox 5"/>
          <p:cNvSpPr txBox="1"/>
          <p:nvPr/>
        </p:nvSpPr>
        <p:spPr>
          <a:xfrm>
            <a:off x="835270" y="2018032"/>
            <a:ext cx="10322169" cy="3416320"/>
          </a:xfrm>
          <a:prstGeom prst="rect">
            <a:avLst/>
          </a:prstGeom>
          <a:noFill/>
        </p:spPr>
        <p:txBody>
          <a:bodyPr wrap="square" rtlCol="0">
            <a:spAutoFit/>
          </a:bodyPr>
          <a:lstStyle/>
          <a:p>
            <a:r>
              <a:rPr lang="el-GR" dirty="0"/>
              <a:t>Ο γυναικείος αθλητισμός άρχισε να αναδύεται από τα τέλη του 19ου αιώνα,  όταν οι γυναίκες έγιναν περισσότερο δραστήριες κοινωνικά και οικονομικά. Η πρώτη σημαντική εξέλιξη για  τη γυναικεία συμμετοχή σημειώθηκε  στους δεύτερους Ολυμπιακούς Αγώνες, το 1900 στο Παρίσι. Τότε, η </a:t>
            </a:r>
            <a:r>
              <a:rPr lang="el-GR" dirty="0" err="1"/>
              <a:t>Charlotte</a:t>
            </a:r>
            <a:r>
              <a:rPr lang="el-GR" dirty="0"/>
              <a:t> </a:t>
            </a:r>
            <a:r>
              <a:rPr lang="el-GR" dirty="0" err="1"/>
              <a:t>Cooper</a:t>
            </a:r>
            <a:r>
              <a:rPr lang="el-GR" dirty="0"/>
              <a:t> έγινε η πρώτη γυναίκα Ολυμπιονίκης κερδίζοντας χρυσό μετάλλιο στο τένις. Το άλλο μοναδικό άθλημα στο οποίο επετράπη η συμμετοχή γυναικών ήταν το γκολφ. </a:t>
            </a:r>
          </a:p>
          <a:p>
            <a:r>
              <a:rPr lang="el-GR" dirty="0"/>
              <a:t>Η περίοδος από το 1976 έως το 1992 σηματοδότησε μια πρόοδο για το γυναικείο αθλητισμό. Μέχρι  το τέλος του 20ου αιώνα, η θέση των γυναικών στον αθλητισμό είχε βελτιωθεί. </a:t>
            </a:r>
          </a:p>
          <a:p>
            <a:r>
              <a:rPr lang="el-GR" dirty="0"/>
              <a:t>Με τον καιρό οι γυναίκες έγιναν πιο ενεργές στον αθλητισμό, λόγω και της αυξανόμενης συνειδητοποίησης της σημασίας της άσκησης για τη διατήρηση της υγείας. Διάσημες γυναίκες αθλήτριες του 20ου αιώνα συνέβαλαν στην αναβάθμιση του γυναικείου αθλητισμού σε υψηλότερα επίπεδα.</a:t>
            </a:r>
          </a:p>
        </p:txBody>
      </p:sp>
      <p:pic>
        <p:nvPicPr>
          <p:cNvPr id="7" name="Εικόνα 6"/>
          <p:cNvPicPr>
            <a:picLocks noChangeAspect="1"/>
          </p:cNvPicPr>
          <p:nvPr/>
        </p:nvPicPr>
        <p:blipFill>
          <a:blip r:embed="rId2"/>
          <a:stretch>
            <a:fillRect/>
          </a:stretch>
        </p:blipFill>
        <p:spPr>
          <a:xfrm>
            <a:off x="4731716" y="5378685"/>
            <a:ext cx="1869854" cy="1479315"/>
          </a:xfrm>
          <a:prstGeom prst="rect">
            <a:avLst/>
          </a:prstGeom>
        </p:spPr>
      </p:pic>
    </p:spTree>
    <p:extLst>
      <p:ext uri="{BB962C8B-B14F-4D97-AF65-F5344CB8AC3E}">
        <p14:creationId xmlns:p14="http://schemas.microsoft.com/office/powerpoint/2010/main" val="90120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9038" y="677008"/>
            <a:ext cx="9741877" cy="1323439"/>
          </a:xfrm>
          <a:prstGeom prst="rect">
            <a:avLst/>
          </a:prstGeom>
          <a:noFill/>
        </p:spPr>
        <p:txBody>
          <a:bodyPr wrap="square" rtlCol="0">
            <a:spAutoFit/>
          </a:bodyPr>
          <a:lstStyle/>
          <a:p>
            <a:r>
              <a:rPr lang="el-GR" sz="4000" dirty="0"/>
              <a:t>Ολυμπιονίκες γυναίκες στην σύγχρονη εποχή:</a:t>
            </a:r>
          </a:p>
        </p:txBody>
      </p:sp>
      <p:sp>
        <p:nvSpPr>
          <p:cNvPr id="3" name="TextBox 2"/>
          <p:cNvSpPr txBox="1"/>
          <p:nvPr/>
        </p:nvSpPr>
        <p:spPr>
          <a:xfrm>
            <a:off x="940777" y="2373923"/>
            <a:ext cx="7535007" cy="3970318"/>
          </a:xfrm>
          <a:prstGeom prst="rect">
            <a:avLst/>
          </a:prstGeom>
          <a:noFill/>
        </p:spPr>
        <p:txBody>
          <a:bodyPr wrap="square" rtlCol="0">
            <a:spAutoFit/>
          </a:bodyPr>
          <a:lstStyle/>
          <a:p>
            <a:r>
              <a:rPr lang="el-GR" dirty="0"/>
              <a:t>ΠΑΠΑΔΟΠΟΥΛΟΥ ΣΟΦΙΑ Χάλκινη Ολυμπιονίκης Πεκίνο 2008, Ιστιοπλοΐα Γυναικών</a:t>
            </a:r>
          </a:p>
          <a:p>
            <a:r>
              <a:rPr lang="el-GR" dirty="0"/>
              <a:t>ΜΠΕΚΑΤΟΡΟΥ ΣΟΦΙΑ Χρυσή Ολυμπιονίκης ΑΘΗΝΑ 2004, Ιστιοπλοΐα Γυναικών</a:t>
            </a:r>
          </a:p>
          <a:p>
            <a:r>
              <a:rPr lang="el-GR" dirty="0"/>
              <a:t>Χάλκινη Ολυμπιονίκης Πεκίνο 2008, Ιστιοπλοΐα Γυναικών</a:t>
            </a:r>
          </a:p>
          <a:p>
            <a:r>
              <a:rPr lang="el-GR" dirty="0"/>
              <a:t>ΟΙΚΟΝΟΜΟΠΟΥΛΟΥ ΚΑΤΕΡΙΝΑ Αργυρή Ολυμπιονίκης ΑΘΗΝΑ 2004, Πόλο Γυναικών</a:t>
            </a:r>
          </a:p>
          <a:p>
            <a:r>
              <a:rPr lang="el-GR" dirty="0"/>
              <a:t>ΛΙΩΣΗ ΚΥΡΙΑΚΗ Αργυρή Ολυμπιονίκης ΑΘΗΝΑ 2004, Πόλο Γυναικών</a:t>
            </a:r>
          </a:p>
          <a:p>
            <a:r>
              <a:rPr lang="el-GR" dirty="0"/>
              <a:t>ΠΑΝΤΑΖΗ ΚΛΕΛΙΑ Χάλκινη Ολυμπιονίκης ΣΙΔΝΕΫ 2000, Ανσάμπλ Γυναικών</a:t>
            </a:r>
          </a:p>
          <a:p>
            <a:r>
              <a:rPr lang="el-GR" dirty="0"/>
              <a:t>ΖΥΓΟΥΡΗ ΒΟΥΛΑ 4η Ολυμπιονίκης ΑΘΗΝΑ 2004, Πάλη Γυναικών</a:t>
            </a:r>
          </a:p>
          <a:p>
            <a:r>
              <a:rPr lang="el-GR" dirty="0"/>
              <a:t>ΠΑΝΤΑΖΗ ΑΝΝΗ 5η Ολυμπιονίκης ΑΘΗΝΑ 2004, Ανσάμπλ Γυναικών</a:t>
            </a:r>
          </a:p>
        </p:txBody>
      </p:sp>
      <p:pic>
        <p:nvPicPr>
          <p:cNvPr id="4" name="Εικόνα 3"/>
          <p:cNvPicPr>
            <a:picLocks noChangeAspect="1"/>
          </p:cNvPicPr>
          <p:nvPr/>
        </p:nvPicPr>
        <p:blipFill>
          <a:blip r:embed="rId2"/>
          <a:stretch>
            <a:fillRect/>
          </a:stretch>
        </p:blipFill>
        <p:spPr>
          <a:xfrm>
            <a:off x="8913569" y="1573822"/>
            <a:ext cx="2691319" cy="4633547"/>
          </a:xfrm>
          <a:prstGeom prst="rect">
            <a:avLst/>
          </a:prstGeom>
        </p:spPr>
      </p:pic>
    </p:spTree>
    <p:extLst>
      <p:ext uri="{BB962C8B-B14F-4D97-AF65-F5344CB8AC3E}">
        <p14:creationId xmlns:p14="http://schemas.microsoft.com/office/powerpoint/2010/main" val="109069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98" y="4572000"/>
            <a:ext cx="10146323" cy="1754326"/>
          </a:xfrm>
          <a:prstGeom prst="rect">
            <a:avLst/>
          </a:prstGeom>
          <a:noFill/>
        </p:spPr>
        <p:txBody>
          <a:bodyPr wrap="square" rtlCol="0">
            <a:spAutoFit/>
          </a:bodyPr>
          <a:lstStyle/>
          <a:p>
            <a:pPr algn="ctr"/>
            <a:r>
              <a:rPr lang="el-GR" sz="5400" dirty="0"/>
              <a:t>Ευχαριστούμε για τον χρόνο που μας διαθέσατε!!!</a:t>
            </a:r>
            <a:endParaRPr lang="en-US" sz="1200" dirty="0"/>
          </a:p>
        </p:txBody>
      </p:sp>
      <p:pic>
        <p:nvPicPr>
          <p:cNvPr id="4" name="Εικόνα 3"/>
          <p:cNvPicPr>
            <a:picLocks noChangeAspect="1"/>
          </p:cNvPicPr>
          <p:nvPr/>
        </p:nvPicPr>
        <p:blipFill>
          <a:blip r:embed="rId2"/>
          <a:stretch>
            <a:fillRect/>
          </a:stretch>
        </p:blipFill>
        <p:spPr>
          <a:xfrm>
            <a:off x="3035298" y="835269"/>
            <a:ext cx="6361722" cy="3578469"/>
          </a:xfrm>
          <a:prstGeom prst="rect">
            <a:avLst/>
          </a:prstGeom>
        </p:spPr>
      </p:pic>
    </p:spTree>
    <p:extLst>
      <p:ext uri="{BB962C8B-B14F-4D97-AF65-F5344CB8AC3E}">
        <p14:creationId xmlns:p14="http://schemas.microsoft.com/office/powerpoint/2010/main" val="6834166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ξιομνημόνευτο">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Αξιομνημόνευτο">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Αξιομνημόνευτο">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docProps/app.xml><?xml version="1.0" encoding="utf-8"?>
<Properties xmlns="http://schemas.openxmlformats.org/officeDocument/2006/extended-properties" xmlns:vt="http://schemas.openxmlformats.org/officeDocument/2006/docPropsVTypes">
  <Template>TM03457503[[fn=Αξιομνημόνευτο]]</Template>
  <TotalTime>114</TotalTime>
  <Words>733</Words>
  <Application>Microsoft Office PowerPoint</Application>
  <PresentationFormat>Ευρεία οθόνη</PresentationFormat>
  <Paragraphs>28</Paragraphs>
  <Slides>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8</vt:i4>
      </vt:variant>
    </vt:vector>
  </HeadingPairs>
  <TitlesOfParts>
    <vt:vector size="12" baseType="lpstr">
      <vt:lpstr>Arial</vt:lpstr>
      <vt:lpstr>Century Gothic</vt:lpstr>
      <vt:lpstr>Wingdings 2</vt:lpstr>
      <vt:lpstr>Αξιομνημόνευτο</vt:lpstr>
      <vt:lpstr>Η θέση της γυναίκας στον αθλητισμό.</vt:lpstr>
      <vt:lpstr>Παρουσίαση του PowerPoint</vt:lpstr>
      <vt:lpstr>Παρουσίαση του PowerPoint</vt:lpstr>
      <vt:lpstr>Παρουσίαση του PowerPoint</vt:lpstr>
      <vt:lpstr>Η Καλλιπάτειρα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θέση της γυναίκας στον αθλητισμό.</dc:title>
  <dc:creator>Anna Delliou</dc:creator>
  <cp:lastModifiedBy>ΛΑΜΠΡΟΣ ΑΘΑΝΑΣΟΠΟΥΛΟΣ</cp:lastModifiedBy>
  <cp:revision>16</cp:revision>
  <dcterms:created xsi:type="dcterms:W3CDTF">2021-03-03T12:51:02Z</dcterms:created>
  <dcterms:modified xsi:type="dcterms:W3CDTF">2021-03-19T19:13:22Z</dcterms:modified>
</cp:coreProperties>
</file>