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7" r:id="rId3"/>
    <p:sldId id="260" r:id="rId4"/>
    <p:sldId id="258" r:id="rId5"/>
    <p:sldId id="26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91" d="100"/>
          <a:sy n="91" d="100"/>
        </p:scale>
        <p:origin x="322"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CECAF7D9-BC0E-4583-AFC3-43AE350B0434}" type="datetimeFigureOut">
              <a:rPr lang="el-GR" smtClean="0"/>
              <a:t>19/3/2021</a:t>
            </a:fld>
            <a:endParaRPr lang="el-GR"/>
          </a:p>
        </p:txBody>
      </p:sp>
      <p:sp>
        <p:nvSpPr>
          <p:cNvPr id="5" name="Footer Placeholder 4"/>
          <p:cNvSpPr>
            <a:spLocks noGrp="1"/>
          </p:cNvSpPr>
          <p:nvPr>
            <p:ph type="ftr" sz="quarter" idx="11"/>
          </p:nvPr>
        </p:nvSpPr>
        <p:spPr>
          <a:xfrm>
            <a:off x="1876424" y="5410201"/>
            <a:ext cx="5124886" cy="365125"/>
          </a:xfrm>
        </p:spPr>
        <p:txBody>
          <a:bodyPr/>
          <a:lstStyle/>
          <a:p>
            <a:endParaRPr lang="el-GR"/>
          </a:p>
        </p:txBody>
      </p:sp>
      <p:sp>
        <p:nvSpPr>
          <p:cNvPr id="6" name="Slide Number Placeholder 5"/>
          <p:cNvSpPr>
            <a:spLocks noGrp="1"/>
          </p:cNvSpPr>
          <p:nvPr>
            <p:ph type="sldNum" sz="quarter" idx="12"/>
          </p:nvPr>
        </p:nvSpPr>
        <p:spPr>
          <a:xfrm>
            <a:off x="9896911" y="5410199"/>
            <a:ext cx="771089" cy="365125"/>
          </a:xfrm>
        </p:spPr>
        <p:txBody>
          <a:bodyPr/>
          <a:lstStyle/>
          <a:p>
            <a:fld id="{BE271FF7-D6D2-4F18-A618-6ECFBBA4E486}" type="slidenum">
              <a:rPr lang="el-GR" smtClean="0"/>
              <a:t>‹#›</a:t>
            </a:fld>
            <a:endParaRPr lang="el-GR"/>
          </a:p>
        </p:txBody>
      </p:sp>
    </p:spTree>
    <p:extLst>
      <p:ext uri="{BB962C8B-B14F-4D97-AF65-F5344CB8AC3E}">
        <p14:creationId xmlns:p14="http://schemas.microsoft.com/office/powerpoint/2010/main" val="2546994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CECAF7D9-BC0E-4583-AFC3-43AE350B0434}" type="datetimeFigureOut">
              <a:rPr lang="el-GR" smtClean="0"/>
              <a:t>19/3/2021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E271FF7-D6D2-4F18-A618-6ECFBBA4E486}" type="slidenum">
              <a:rPr lang="el-GR" smtClean="0"/>
              <a:t>‹#›</a:t>
            </a:fld>
            <a:endParaRPr lang="el-GR"/>
          </a:p>
        </p:txBody>
      </p:sp>
    </p:spTree>
    <p:extLst>
      <p:ext uri="{BB962C8B-B14F-4D97-AF65-F5344CB8AC3E}">
        <p14:creationId xmlns:p14="http://schemas.microsoft.com/office/powerpoint/2010/main" val="4075822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CECAF7D9-BC0E-4583-AFC3-43AE350B0434}" type="datetimeFigureOut">
              <a:rPr lang="el-GR" smtClean="0"/>
              <a:t>19/3/2021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E271FF7-D6D2-4F18-A618-6ECFBBA4E486}" type="slidenum">
              <a:rPr lang="el-GR" smtClean="0"/>
              <a:t>‹#›</a:t>
            </a:fld>
            <a:endParaRPr lang="el-GR"/>
          </a:p>
        </p:txBody>
      </p:sp>
    </p:spTree>
    <p:extLst>
      <p:ext uri="{BB962C8B-B14F-4D97-AF65-F5344CB8AC3E}">
        <p14:creationId xmlns:p14="http://schemas.microsoft.com/office/powerpoint/2010/main" val="6225438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CECAF7D9-BC0E-4583-AFC3-43AE350B0434}" type="datetimeFigureOut">
              <a:rPr lang="el-GR" smtClean="0"/>
              <a:t>19/3/2021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E271FF7-D6D2-4F18-A618-6ECFBBA4E486}" type="slidenum">
              <a:rPr lang="el-GR" smtClean="0"/>
              <a:t>‹#›</a:t>
            </a:fld>
            <a:endParaRPr lang="el-GR"/>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403018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CECAF7D9-BC0E-4583-AFC3-43AE350B0434}" type="datetimeFigureOut">
              <a:rPr lang="el-GR" smtClean="0"/>
              <a:t>19/3/2021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E271FF7-D6D2-4F18-A618-6ECFBBA4E486}" type="slidenum">
              <a:rPr lang="el-GR" smtClean="0"/>
              <a:t>‹#›</a:t>
            </a:fld>
            <a:endParaRPr lang="el-GR"/>
          </a:p>
        </p:txBody>
      </p:sp>
    </p:spTree>
    <p:extLst>
      <p:ext uri="{BB962C8B-B14F-4D97-AF65-F5344CB8AC3E}">
        <p14:creationId xmlns:p14="http://schemas.microsoft.com/office/powerpoint/2010/main" val="36089405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CECAF7D9-BC0E-4583-AFC3-43AE350B0434}" type="datetimeFigureOut">
              <a:rPr lang="el-GR" smtClean="0"/>
              <a:t>19/3/2021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BE271FF7-D6D2-4F18-A618-6ECFBBA4E486}" type="slidenum">
              <a:rPr lang="el-GR" smtClean="0"/>
              <a:t>‹#›</a:t>
            </a:fld>
            <a:endParaRPr lang="el-GR"/>
          </a:p>
        </p:txBody>
      </p:sp>
    </p:spTree>
    <p:extLst>
      <p:ext uri="{BB962C8B-B14F-4D97-AF65-F5344CB8AC3E}">
        <p14:creationId xmlns:p14="http://schemas.microsoft.com/office/powerpoint/2010/main" val="22285067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CECAF7D9-BC0E-4583-AFC3-43AE350B0434}" type="datetimeFigureOut">
              <a:rPr lang="el-GR" smtClean="0"/>
              <a:t>19/3/2021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BE271FF7-D6D2-4F18-A618-6ECFBBA4E486}" type="slidenum">
              <a:rPr lang="el-GR" smtClean="0"/>
              <a:t>‹#›</a:t>
            </a:fld>
            <a:endParaRPr lang="el-GR"/>
          </a:p>
        </p:txBody>
      </p:sp>
    </p:spTree>
    <p:extLst>
      <p:ext uri="{BB962C8B-B14F-4D97-AF65-F5344CB8AC3E}">
        <p14:creationId xmlns:p14="http://schemas.microsoft.com/office/powerpoint/2010/main" val="2799077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CECAF7D9-BC0E-4583-AFC3-43AE350B0434}" type="datetimeFigureOut">
              <a:rPr lang="el-GR" smtClean="0"/>
              <a:t>19/3/2021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E271FF7-D6D2-4F18-A618-6ECFBBA4E486}" type="slidenum">
              <a:rPr lang="el-GR" smtClean="0"/>
              <a:t>‹#›</a:t>
            </a:fld>
            <a:endParaRPr lang="el-GR"/>
          </a:p>
        </p:txBody>
      </p:sp>
    </p:spTree>
    <p:extLst>
      <p:ext uri="{BB962C8B-B14F-4D97-AF65-F5344CB8AC3E}">
        <p14:creationId xmlns:p14="http://schemas.microsoft.com/office/powerpoint/2010/main" val="5624205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CECAF7D9-BC0E-4583-AFC3-43AE350B0434}" type="datetimeFigureOut">
              <a:rPr lang="el-GR" smtClean="0"/>
              <a:t>19/3/2021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E271FF7-D6D2-4F18-A618-6ECFBBA4E486}" type="slidenum">
              <a:rPr lang="el-GR" smtClean="0"/>
              <a:t>‹#›</a:t>
            </a:fld>
            <a:endParaRPr lang="el-GR"/>
          </a:p>
        </p:txBody>
      </p:sp>
    </p:spTree>
    <p:extLst>
      <p:ext uri="{BB962C8B-B14F-4D97-AF65-F5344CB8AC3E}">
        <p14:creationId xmlns:p14="http://schemas.microsoft.com/office/powerpoint/2010/main" val="3086636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CECAF7D9-BC0E-4583-AFC3-43AE350B0434}" type="datetimeFigureOut">
              <a:rPr lang="el-GR" smtClean="0"/>
              <a:t>19/3/2021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E271FF7-D6D2-4F18-A618-6ECFBBA4E486}" type="slidenum">
              <a:rPr lang="el-GR" smtClean="0"/>
              <a:t>‹#›</a:t>
            </a:fld>
            <a:endParaRPr lang="el-GR"/>
          </a:p>
        </p:txBody>
      </p:sp>
    </p:spTree>
    <p:extLst>
      <p:ext uri="{BB962C8B-B14F-4D97-AF65-F5344CB8AC3E}">
        <p14:creationId xmlns:p14="http://schemas.microsoft.com/office/powerpoint/2010/main" val="90689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CECAF7D9-BC0E-4583-AFC3-43AE350B0434}" type="datetimeFigureOut">
              <a:rPr lang="el-GR" smtClean="0"/>
              <a:t>19/3/2021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E271FF7-D6D2-4F18-A618-6ECFBBA4E486}" type="slidenum">
              <a:rPr lang="el-GR" smtClean="0"/>
              <a:t>‹#›</a:t>
            </a:fld>
            <a:endParaRPr lang="el-GR"/>
          </a:p>
        </p:txBody>
      </p:sp>
    </p:spTree>
    <p:extLst>
      <p:ext uri="{BB962C8B-B14F-4D97-AF65-F5344CB8AC3E}">
        <p14:creationId xmlns:p14="http://schemas.microsoft.com/office/powerpoint/2010/main" val="3807012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CECAF7D9-BC0E-4583-AFC3-43AE350B0434}" type="datetimeFigureOut">
              <a:rPr lang="el-GR" smtClean="0"/>
              <a:t>19/3/2021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E271FF7-D6D2-4F18-A618-6ECFBBA4E486}" type="slidenum">
              <a:rPr lang="el-GR" smtClean="0"/>
              <a:t>‹#›</a:t>
            </a:fld>
            <a:endParaRPr lang="el-GR"/>
          </a:p>
        </p:txBody>
      </p:sp>
    </p:spTree>
    <p:extLst>
      <p:ext uri="{BB962C8B-B14F-4D97-AF65-F5344CB8AC3E}">
        <p14:creationId xmlns:p14="http://schemas.microsoft.com/office/powerpoint/2010/main" val="3346166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41410" y="3073397"/>
            <a:ext cx="4878391" cy="271780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72200" y="3073397"/>
            <a:ext cx="4875210" cy="271780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CECAF7D9-BC0E-4583-AFC3-43AE350B0434}" type="datetimeFigureOut">
              <a:rPr lang="el-GR" smtClean="0"/>
              <a:t>19/3/2021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BE271FF7-D6D2-4F18-A618-6ECFBBA4E486}" type="slidenum">
              <a:rPr lang="el-GR" smtClean="0"/>
              <a:t>‹#›</a:t>
            </a:fld>
            <a:endParaRPr lang="el-GR"/>
          </a:p>
        </p:txBody>
      </p:sp>
    </p:spTree>
    <p:extLst>
      <p:ext uri="{BB962C8B-B14F-4D97-AF65-F5344CB8AC3E}">
        <p14:creationId xmlns:p14="http://schemas.microsoft.com/office/powerpoint/2010/main" val="1072843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CECAF7D9-BC0E-4583-AFC3-43AE350B0434}" type="datetimeFigureOut">
              <a:rPr lang="el-GR" smtClean="0"/>
              <a:t>19/3/2021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BE271FF7-D6D2-4F18-A618-6ECFBBA4E486}" type="slidenum">
              <a:rPr lang="el-GR" smtClean="0"/>
              <a:t>‹#›</a:t>
            </a:fld>
            <a:endParaRPr lang="el-GR"/>
          </a:p>
        </p:txBody>
      </p:sp>
    </p:spTree>
    <p:extLst>
      <p:ext uri="{BB962C8B-B14F-4D97-AF65-F5344CB8AC3E}">
        <p14:creationId xmlns:p14="http://schemas.microsoft.com/office/powerpoint/2010/main" val="1080527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CAF7D9-BC0E-4583-AFC3-43AE350B0434}" type="datetimeFigureOut">
              <a:rPr lang="el-GR" smtClean="0"/>
              <a:t>19/3/2021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BE271FF7-D6D2-4F18-A618-6ECFBBA4E486}" type="slidenum">
              <a:rPr lang="el-GR" smtClean="0"/>
              <a:t>‹#›</a:t>
            </a:fld>
            <a:endParaRPr lang="el-GR"/>
          </a:p>
        </p:txBody>
      </p:sp>
    </p:spTree>
    <p:extLst>
      <p:ext uri="{BB962C8B-B14F-4D97-AF65-F5344CB8AC3E}">
        <p14:creationId xmlns:p14="http://schemas.microsoft.com/office/powerpoint/2010/main" val="1416439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CECAF7D9-BC0E-4583-AFC3-43AE350B0434}" type="datetimeFigureOut">
              <a:rPr lang="el-GR" smtClean="0"/>
              <a:t>19/3/2021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E271FF7-D6D2-4F18-A618-6ECFBBA4E486}" type="slidenum">
              <a:rPr lang="el-GR" smtClean="0"/>
              <a:t>‹#›</a:t>
            </a:fld>
            <a:endParaRPr lang="el-GR"/>
          </a:p>
        </p:txBody>
      </p:sp>
    </p:spTree>
    <p:extLst>
      <p:ext uri="{BB962C8B-B14F-4D97-AF65-F5344CB8AC3E}">
        <p14:creationId xmlns:p14="http://schemas.microsoft.com/office/powerpoint/2010/main" val="3859904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CECAF7D9-BC0E-4583-AFC3-43AE350B0434}" type="datetimeFigureOut">
              <a:rPr lang="el-GR" smtClean="0"/>
              <a:t>19/3/2021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E271FF7-D6D2-4F18-A618-6ECFBBA4E486}" type="slidenum">
              <a:rPr lang="el-GR" smtClean="0"/>
              <a:t>‹#›</a:t>
            </a:fld>
            <a:endParaRPr lang="el-GR"/>
          </a:p>
        </p:txBody>
      </p:sp>
    </p:spTree>
    <p:extLst>
      <p:ext uri="{BB962C8B-B14F-4D97-AF65-F5344CB8AC3E}">
        <p14:creationId xmlns:p14="http://schemas.microsoft.com/office/powerpoint/2010/main" val="391935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ECAF7D9-BC0E-4583-AFC3-43AE350B0434}" type="datetimeFigureOut">
              <a:rPr lang="el-GR" smtClean="0"/>
              <a:t>19/3/2021</a:t>
            </a:fld>
            <a:endParaRPr lang="el-GR"/>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E271FF7-D6D2-4F18-A618-6ECFBBA4E486}" type="slidenum">
              <a:rPr lang="el-GR" smtClean="0"/>
              <a:t>‹#›</a:t>
            </a:fld>
            <a:endParaRPr lang="el-GR"/>
          </a:p>
        </p:txBody>
      </p:sp>
    </p:spTree>
    <p:extLst>
      <p:ext uri="{BB962C8B-B14F-4D97-AF65-F5344CB8AC3E}">
        <p14:creationId xmlns:p14="http://schemas.microsoft.com/office/powerpoint/2010/main" val="373423130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164AF19-A08D-4FB8-B7D3-D56FCB2E2410}"/>
              </a:ext>
            </a:extLst>
          </p:cNvPr>
          <p:cNvSpPr txBox="1"/>
          <p:nvPr/>
        </p:nvSpPr>
        <p:spPr>
          <a:xfrm>
            <a:off x="8387645" y="225778"/>
            <a:ext cx="3036711" cy="369332"/>
          </a:xfrm>
          <a:prstGeom prst="rect">
            <a:avLst/>
          </a:prstGeom>
          <a:noFill/>
        </p:spPr>
        <p:txBody>
          <a:bodyPr wrap="square" rtlCol="0">
            <a:spAutoFit/>
          </a:bodyPr>
          <a:lstStyle/>
          <a:p>
            <a:r>
              <a:rPr lang="el-GR" dirty="0">
                <a:solidFill>
                  <a:schemeClr val="bg1"/>
                </a:solidFill>
              </a:rPr>
              <a:t>ΕΥΑΓΓΕΛΙΚΗ ΣΧΟΛΗ ΣΜΥΡΝΗΣ</a:t>
            </a:r>
          </a:p>
        </p:txBody>
      </p:sp>
      <p:sp>
        <p:nvSpPr>
          <p:cNvPr id="3" name="TextBox 2">
            <a:extLst>
              <a:ext uri="{FF2B5EF4-FFF2-40B4-BE49-F238E27FC236}">
                <a16:creationId xmlns:a16="http://schemas.microsoft.com/office/drawing/2014/main" id="{26C4931A-300E-4AE6-B26D-89EC48799340}"/>
              </a:ext>
            </a:extLst>
          </p:cNvPr>
          <p:cNvSpPr txBox="1"/>
          <p:nvPr/>
        </p:nvSpPr>
        <p:spPr>
          <a:xfrm>
            <a:off x="5396089" y="6242755"/>
            <a:ext cx="2167467" cy="369332"/>
          </a:xfrm>
          <a:prstGeom prst="rect">
            <a:avLst/>
          </a:prstGeom>
          <a:noFill/>
        </p:spPr>
        <p:txBody>
          <a:bodyPr wrap="square" rtlCol="0">
            <a:spAutoFit/>
          </a:bodyPr>
          <a:lstStyle/>
          <a:p>
            <a:r>
              <a:rPr lang="el-GR" dirty="0">
                <a:solidFill>
                  <a:schemeClr val="bg1"/>
                </a:solidFill>
              </a:rPr>
              <a:t>ΔΑΡΙΩΤΗ ΒΙΒΙΑΝ Α2</a:t>
            </a:r>
          </a:p>
        </p:txBody>
      </p:sp>
      <p:sp>
        <p:nvSpPr>
          <p:cNvPr id="4" name="Τίτλος 1">
            <a:extLst>
              <a:ext uri="{FF2B5EF4-FFF2-40B4-BE49-F238E27FC236}">
                <a16:creationId xmlns:a16="http://schemas.microsoft.com/office/drawing/2014/main" id="{FCFCA189-1339-41E1-803C-E4A7754D20D0}"/>
              </a:ext>
            </a:extLst>
          </p:cNvPr>
          <p:cNvSpPr txBox="1">
            <a:spLocks/>
          </p:cNvSpPr>
          <p:nvPr/>
        </p:nvSpPr>
        <p:spPr>
          <a:xfrm>
            <a:off x="1415523" y="2566303"/>
            <a:ext cx="10008833" cy="826460"/>
          </a:xfrm>
          <a:prstGeom prst="rect">
            <a:avLst/>
          </a:prstGeom>
        </p:spPr>
        <p:txBody>
          <a:bodyPr>
            <a:normAutofit/>
          </a:bodyPr>
          <a:lst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a:lstStyle>
          <a:p>
            <a:pPr algn="ctr"/>
            <a:r>
              <a:rPr lang="el-GR" sz="2400" b="1" dirty="0">
                <a:solidFill>
                  <a:schemeClr val="bg1">
                    <a:lumMod val="95000"/>
                    <a:lumOff val="5000"/>
                  </a:schemeClr>
                </a:solidFill>
                <a:latin typeface="Times New Roman" panose="02020603050405020304" pitchFamily="18" charset="0"/>
                <a:cs typeface="Times New Roman" panose="02020603050405020304" pitchFamily="18" charset="0"/>
              </a:rPr>
              <a:t>Η ΣΥΜΜΕΤΟΧΗ ΤΗΣ ΓΥΝΑΙΚΑΣ ΣΤΗΝ ΑΡΧΑΙΟΤΗΤΑ ΣΤΟΝ ΑΘΛΗΤΙΣΜΟ</a:t>
            </a:r>
            <a:r>
              <a:rPr lang="el-GR" sz="1200" b="1" dirty="0">
                <a:solidFill>
                  <a:schemeClr val="bg1">
                    <a:lumMod val="95000"/>
                    <a:lumOff val="5000"/>
                  </a:schemeClr>
                </a:solidFill>
                <a:latin typeface="Helvetica Neue"/>
                <a:cs typeface="Times New Roman" panose="02020603050405020304" pitchFamily="18" charset="0"/>
              </a:rPr>
              <a:t>  </a:t>
            </a:r>
            <a:r>
              <a:rPr lang="el-GR" sz="2400" b="1" dirty="0">
                <a:solidFill>
                  <a:schemeClr val="bg1">
                    <a:lumMod val="95000"/>
                    <a:lumOff val="5000"/>
                  </a:schemeClr>
                </a:solidFill>
                <a:latin typeface="Times New Roman" panose="02020603050405020304" pitchFamily="18" charset="0"/>
                <a:cs typeface="Times New Roman" panose="02020603050405020304" pitchFamily="18" charset="0"/>
              </a:rPr>
              <a:t>ΚΑΙ ΣΤΗΝ ΣΥΓΧΡΟΝΗ ΕΠΟΧΗ</a:t>
            </a:r>
          </a:p>
        </p:txBody>
      </p:sp>
    </p:spTree>
    <p:extLst>
      <p:ext uri="{BB962C8B-B14F-4D97-AF65-F5344CB8AC3E}">
        <p14:creationId xmlns:p14="http://schemas.microsoft.com/office/powerpoint/2010/main" val="1340407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9B8876E-7A2F-47E9-AEBA-7F627C596D76}"/>
              </a:ext>
            </a:extLst>
          </p:cNvPr>
          <p:cNvSpPr txBox="1"/>
          <p:nvPr/>
        </p:nvSpPr>
        <p:spPr>
          <a:xfrm>
            <a:off x="1388534" y="4438432"/>
            <a:ext cx="7936088" cy="830997"/>
          </a:xfrm>
          <a:prstGeom prst="rect">
            <a:avLst/>
          </a:prstGeom>
          <a:noFill/>
        </p:spPr>
        <p:txBody>
          <a:bodyPr wrap="square" rtlCol="0">
            <a:spAutoFit/>
          </a:bodyPr>
          <a:lstStyle/>
          <a:p>
            <a:pPr algn="ctr"/>
            <a:r>
              <a:rPr lang="el-GR" sz="1600" b="0" i="0" dirty="0">
                <a:effectLst/>
                <a:latin typeface="Helvetica Neue"/>
              </a:rPr>
              <a:t>Στους Ολυμπιακούς Αγώνες της αρχαιότητας, οι θρησκευτικές πεποιθήσεις δεν επέτρεπαν στις γυναίκες να συμμετέχουν. Δε μπορούσαν ούτε καν να εισέλθουν στους χώρους τέλεσης των αγώνων ή το στάδιο, ως απλοί θεατές.</a:t>
            </a:r>
            <a:endParaRPr lang="el-GR" sz="1600" dirty="0"/>
          </a:p>
        </p:txBody>
      </p:sp>
      <p:sp>
        <p:nvSpPr>
          <p:cNvPr id="5" name="TextBox 4">
            <a:extLst>
              <a:ext uri="{FF2B5EF4-FFF2-40B4-BE49-F238E27FC236}">
                <a16:creationId xmlns:a16="http://schemas.microsoft.com/office/drawing/2014/main" id="{008D8DA1-5232-4932-805F-3BEA9F6D4058}"/>
              </a:ext>
            </a:extLst>
          </p:cNvPr>
          <p:cNvSpPr txBox="1"/>
          <p:nvPr/>
        </p:nvSpPr>
        <p:spPr>
          <a:xfrm>
            <a:off x="1693334" y="1072013"/>
            <a:ext cx="7775221" cy="646331"/>
          </a:xfrm>
          <a:prstGeom prst="rect">
            <a:avLst/>
          </a:prstGeom>
          <a:noFill/>
        </p:spPr>
        <p:txBody>
          <a:bodyPr wrap="square">
            <a:spAutoFit/>
          </a:bodyPr>
          <a:lstStyle/>
          <a:p>
            <a:r>
              <a:rPr lang="el-GR" b="0" i="0" u="sng" dirty="0">
                <a:solidFill>
                  <a:srgbClr val="FF0000"/>
                </a:solidFill>
                <a:effectLst/>
                <a:latin typeface="Helvetica Neue"/>
              </a:rPr>
              <a:t>Η θέση της γυναίκας τα παλαιότερα χρόνια</a:t>
            </a:r>
            <a:r>
              <a:rPr lang="el-GR" b="0" i="0" u="sng" dirty="0">
                <a:solidFill>
                  <a:schemeClr val="tx2">
                    <a:lumMod val="75000"/>
                  </a:schemeClr>
                </a:solidFill>
                <a:effectLst/>
                <a:latin typeface="Helvetica Neue"/>
              </a:rPr>
              <a:t>.</a:t>
            </a:r>
          </a:p>
          <a:p>
            <a:r>
              <a:rPr lang="el-GR" b="0" i="0" dirty="0">
                <a:solidFill>
                  <a:srgbClr val="3B3835"/>
                </a:solidFill>
                <a:effectLst/>
                <a:latin typeface="Helvetica Neue"/>
              </a:rPr>
              <a:t> </a:t>
            </a:r>
            <a:endParaRPr lang="el-GR" dirty="0"/>
          </a:p>
        </p:txBody>
      </p:sp>
      <p:sp>
        <p:nvSpPr>
          <p:cNvPr id="7" name="TextBox 6">
            <a:extLst>
              <a:ext uri="{FF2B5EF4-FFF2-40B4-BE49-F238E27FC236}">
                <a16:creationId xmlns:a16="http://schemas.microsoft.com/office/drawing/2014/main" id="{66DAD754-6C14-4306-8B7B-DC02F26D02CE}"/>
              </a:ext>
            </a:extLst>
          </p:cNvPr>
          <p:cNvSpPr txBox="1"/>
          <p:nvPr/>
        </p:nvSpPr>
        <p:spPr>
          <a:xfrm>
            <a:off x="1388534" y="1845409"/>
            <a:ext cx="7936088" cy="1754326"/>
          </a:xfrm>
          <a:prstGeom prst="rect">
            <a:avLst/>
          </a:prstGeom>
          <a:noFill/>
        </p:spPr>
        <p:txBody>
          <a:bodyPr wrap="square" rtlCol="0">
            <a:spAutoFit/>
          </a:bodyPr>
          <a:lstStyle/>
          <a:p>
            <a:r>
              <a:rPr lang="el-GR" dirty="0"/>
              <a:t>Η γυναίκα, στη μακραίωνη ιστορία της ανθρωπότητας, δεν είχε σχέση με την πολιτική, την οικονομία, την τέχνη, τα γράμματα. Ασχολούνταν μόνο με ό,τι της παραχωρούσε το ανδρικό φύλο – τις οικιακές δραστηριότητες – και με αυτό που η ίδια η φύση την προίκισε, δηλαδή τη μητρότητα. Η αθλητική δραστηριότητα της γυναίκας στην πορεία του χρόνου, προχώρησε δειλά, σχεδόν παράλληλα με την κοινωνική της θέση και τη συμμετοχή της στην οικονομική ζωή</a:t>
            </a:r>
          </a:p>
        </p:txBody>
      </p:sp>
      <p:pic>
        <p:nvPicPr>
          <p:cNvPr id="2050" name="Picture 2" descr="Αποτέλεσμα εικόνας για η συμμετοχη τησ γυναικασ στουσ αγωνεσ στην συγχρονη εποχη">
            <a:extLst>
              <a:ext uri="{FF2B5EF4-FFF2-40B4-BE49-F238E27FC236}">
                <a16:creationId xmlns:a16="http://schemas.microsoft.com/office/drawing/2014/main" id="{BFEB4214-9BB3-4B91-B0CD-DF8DAC008F94}"/>
              </a:ext>
            </a:extLst>
          </p:cNvPr>
          <p:cNvPicPr>
            <a:picLocks noChangeAspect="1" noChangeArrowheads="1"/>
          </p:cNvPicPr>
          <p:nvPr/>
        </p:nvPicPr>
        <p:blipFill>
          <a:blip r:embed="rId2">
            <a:clrChange>
              <a:clrFrom>
                <a:srgbClr val="995D2B"/>
              </a:clrFrom>
              <a:clrTo>
                <a:srgbClr val="995D2B">
                  <a:alpha val="0"/>
                </a:srgbClr>
              </a:clrTo>
            </a:clrChange>
            <a:extLst>
              <a:ext uri="{28A0092B-C50C-407E-A947-70E740481C1C}">
                <a14:useLocalDpi xmlns:a14="http://schemas.microsoft.com/office/drawing/2010/main" val="0"/>
              </a:ext>
            </a:extLst>
          </a:blip>
          <a:srcRect/>
          <a:stretch>
            <a:fillRect/>
          </a:stretch>
        </p:blipFill>
        <p:spPr bwMode="auto">
          <a:xfrm>
            <a:off x="9479843" y="1930908"/>
            <a:ext cx="2495550" cy="183832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Αποτέλεσμα εικόνας για η συμμετοχη τησ γυναικασ στουσ αγωνεσ στην συγχρονη εποχη">
            <a:extLst>
              <a:ext uri="{FF2B5EF4-FFF2-40B4-BE49-F238E27FC236}">
                <a16:creationId xmlns:a16="http://schemas.microsoft.com/office/drawing/2014/main" id="{57050C7E-2D91-4BA3-B33B-017927A536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46493" y="4128637"/>
            <a:ext cx="2762250" cy="1657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987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B1DD0E-42E1-4EA6-A6C4-AEBEA3399AAF}"/>
              </a:ext>
            </a:extLst>
          </p:cNvPr>
          <p:cNvSpPr>
            <a:spLocks noGrp="1"/>
          </p:cNvSpPr>
          <p:nvPr>
            <p:ph type="title"/>
          </p:nvPr>
        </p:nvSpPr>
        <p:spPr>
          <a:xfrm>
            <a:off x="1141413" y="618518"/>
            <a:ext cx="9905998" cy="724860"/>
          </a:xfrm>
        </p:spPr>
        <p:txBody>
          <a:bodyPr>
            <a:normAutofit/>
          </a:bodyPr>
          <a:lstStyle/>
          <a:p>
            <a:r>
              <a:rPr lang="el-GR" sz="1800" b="1" i="0" dirty="0" err="1">
                <a:solidFill>
                  <a:srgbClr val="FF0000"/>
                </a:solidFill>
                <a:effectLst/>
                <a:latin typeface="Times New Roman" panose="02020603050405020304" pitchFamily="18" charset="0"/>
                <a:cs typeface="Times New Roman" panose="02020603050405020304" pitchFamily="18" charset="0"/>
              </a:rPr>
              <a:t>ΚαλλιπΑτειρα</a:t>
            </a:r>
            <a:r>
              <a:rPr lang="el-GR" sz="1800" b="1" i="0" dirty="0">
                <a:solidFill>
                  <a:srgbClr val="FF0000"/>
                </a:solidFill>
                <a:effectLst/>
                <a:latin typeface="Times New Roman" panose="02020603050405020304" pitchFamily="18" charset="0"/>
                <a:cs typeface="Times New Roman" panose="02020603050405020304" pitchFamily="18" charset="0"/>
              </a:rPr>
              <a:t>: η </a:t>
            </a:r>
            <a:r>
              <a:rPr lang="el-GR" sz="1800" b="1" i="0" dirty="0" err="1">
                <a:solidFill>
                  <a:srgbClr val="FF0000"/>
                </a:solidFill>
                <a:effectLst/>
                <a:latin typeface="Times New Roman" panose="02020603050405020304" pitchFamily="18" charset="0"/>
                <a:cs typeface="Times New Roman" panose="02020603050405020304" pitchFamily="18" charset="0"/>
              </a:rPr>
              <a:t>πρΩτη</a:t>
            </a:r>
            <a:r>
              <a:rPr lang="el-GR" sz="1800" b="1" i="0" dirty="0">
                <a:solidFill>
                  <a:srgbClr val="FF0000"/>
                </a:solidFill>
                <a:effectLst/>
                <a:latin typeface="Times New Roman" panose="02020603050405020304" pitchFamily="18" charset="0"/>
                <a:cs typeface="Times New Roman" panose="02020603050405020304" pitchFamily="18" charset="0"/>
              </a:rPr>
              <a:t> </a:t>
            </a:r>
            <a:r>
              <a:rPr lang="el-GR" sz="1800" b="1" i="0" dirty="0" err="1">
                <a:solidFill>
                  <a:srgbClr val="FF0000"/>
                </a:solidFill>
                <a:effectLst/>
                <a:latin typeface="Times New Roman" panose="02020603050405020304" pitchFamily="18" charset="0"/>
                <a:cs typeface="Times New Roman" panose="02020603050405020304" pitchFamily="18" charset="0"/>
              </a:rPr>
              <a:t>γυναΙκα</a:t>
            </a:r>
            <a:r>
              <a:rPr lang="el-GR" sz="1800" b="1" i="0" dirty="0">
                <a:solidFill>
                  <a:srgbClr val="FF0000"/>
                </a:solidFill>
                <a:effectLst/>
                <a:latin typeface="Times New Roman" panose="02020603050405020304" pitchFamily="18" charset="0"/>
                <a:cs typeface="Times New Roman" panose="02020603050405020304" pitchFamily="18" charset="0"/>
              </a:rPr>
              <a:t> που </a:t>
            </a:r>
            <a:r>
              <a:rPr lang="el-GR" sz="1800" b="1" i="0" dirty="0" err="1">
                <a:solidFill>
                  <a:srgbClr val="FF0000"/>
                </a:solidFill>
                <a:effectLst/>
                <a:latin typeface="Times New Roman" panose="02020603050405020304" pitchFamily="18" charset="0"/>
                <a:cs typeface="Times New Roman" panose="02020603050405020304" pitchFamily="18" charset="0"/>
              </a:rPr>
              <a:t>παρακολοΥθησε</a:t>
            </a:r>
            <a:r>
              <a:rPr lang="el-GR" sz="1800" b="1" i="0" dirty="0">
                <a:solidFill>
                  <a:srgbClr val="FF0000"/>
                </a:solidFill>
                <a:effectLst/>
                <a:latin typeface="Times New Roman" panose="02020603050405020304" pitchFamily="18" charset="0"/>
                <a:cs typeface="Times New Roman" panose="02020603050405020304" pitchFamily="18" charset="0"/>
              </a:rPr>
              <a:t> </a:t>
            </a:r>
            <a:r>
              <a:rPr lang="el-GR" sz="1800" b="1" i="0" dirty="0" err="1">
                <a:solidFill>
                  <a:srgbClr val="FF0000"/>
                </a:solidFill>
                <a:effectLst/>
                <a:latin typeface="Times New Roman" panose="02020603050405020304" pitchFamily="18" charset="0"/>
                <a:cs typeface="Times New Roman" panose="02020603050405020304" pitchFamily="18" charset="0"/>
              </a:rPr>
              <a:t>ΟλυμπιακοΥς</a:t>
            </a:r>
            <a:r>
              <a:rPr lang="el-GR" sz="1800" b="1" i="0" dirty="0">
                <a:solidFill>
                  <a:srgbClr val="FF0000"/>
                </a:solidFill>
                <a:effectLst/>
                <a:latin typeface="Times New Roman" panose="02020603050405020304" pitchFamily="18" charset="0"/>
                <a:cs typeface="Times New Roman" panose="02020603050405020304" pitchFamily="18" charset="0"/>
              </a:rPr>
              <a:t> Αγώνες.</a:t>
            </a:r>
            <a:br>
              <a:rPr lang="el-GR" sz="1800" b="1" i="0" dirty="0">
                <a:solidFill>
                  <a:srgbClr val="FF0000"/>
                </a:solidFill>
                <a:effectLst/>
                <a:latin typeface="Times New Roman" panose="02020603050405020304" pitchFamily="18" charset="0"/>
                <a:cs typeface="Times New Roman" panose="02020603050405020304" pitchFamily="18" charset="0"/>
              </a:rPr>
            </a:br>
            <a:endParaRPr lang="el-GR" sz="1800" dirty="0">
              <a:solidFill>
                <a:srgbClr val="FF0000"/>
              </a:solidFill>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9D1C24AC-2ADF-4D6D-B710-A9A194152D5B}"/>
              </a:ext>
            </a:extLst>
          </p:cNvPr>
          <p:cNvSpPr>
            <a:spLocks noGrp="1"/>
          </p:cNvSpPr>
          <p:nvPr>
            <p:ph idx="1"/>
          </p:nvPr>
        </p:nvSpPr>
        <p:spPr>
          <a:xfrm>
            <a:off x="1141411" y="1555495"/>
            <a:ext cx="9905999" cy="3510845"/>
          </a:xfrm>
        </p:spPr>
        <p:txBody>
          <a:bodyPr>
            <a:normAutofit/>
          </a:bodyPr>
          <a:lstStyle/>
          <a:p>
            <a:pPr marL="0" indent="0" algn="just">
              <a:buNone/>
            </a:pPr>
            <a:r>
              <a:rPr lang="el-GR" sz="1800" b="0" i="0" dirty="0">
                <a:effectLst/>
                <a:latin typeface="Times New Roman" panose="02020603050405020304" pitchFamily="18" charset="0"/>
                <a:cs typeface="Times New Roman" panose="02020603050405020304" pitchFamily="18" charset="0"/>
              </a:rPr>
              <a:t>H Καλλιπάτειρα ήταν η πρώτη πολίτις χωρίς θεσμικό ρόλο, που αψήφησε την θανατική ποινή για να παρακολουθήσει τον πυγμάχο γιό της Πεισίδωρο να αγωνίζεται στην Ολυμπία. Ταξίδεψε λοιπόν από την Ρόδο στην Ολυμπία, ενώ όταν έφτασε εκεί, έκανε όλη την προετοιμασία μεταμφιεσμένη σε άντρα! Με την ίδια αμφίεση παρακολούθησε τον Πεισίδωρο να αγωνίζεται και να νικά. Για κακή της τύχη όμως, πηδώντας από την εξέδρα για να πάει στον γιό της να πανηγυρίσει, ο μανδύας της πιάστηκε αποκαλύπτοντας το μυστικό της! Συνελήφθη κατευθείαν και οδηγήθηκε στο δικαστήριο. Έκτοτε η Καλλιπάτειρα, αποτελεί ένα διαρκές σύμβολο των γυναικών στο δικαίωμά τους για ισονομία και ίση αντιμετώπιση έναντι των ανδρών.</a:t>
            </a:r>
            <a:endParaRPr lang="el-GR" sz="18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9BB85856-680F-4B6F-AD3F-CD1E3EBE21A7}"/>
              </a:ext>
            </a:extLst>
          </p:cNvPr>
          <p:cNvSpPr txBox="1"/>
          <p:nvPr/>
        </p:nvSpPr>
        <p:spPr>
          <a:xfrm>
            <a:off x="1141411" y="4293148"/>
            <a:ext cx="9905999" cy="1200329"/>
          </a:xfrm>
          <a:prstGeom prst="rect">
            <a:avLst/>
          </a:prstGeom>
          <a:noFill/>
        </p:spPr>
        <p:txBody>
          <a:bodyPr wrap="square">
            <a:spAutoFit/>
          </a:bodyPr>
          <a:lstStyle/>
          <a:p>
            <a:pPr algn="just"/>
            <a:r>
              <a:rPr lang="el-GR" dirty="0"/>
              <a:t>Κατά την περίοδο του Μεσοπολέμου, τα πρώτα βήματα του αθλητισμού των γυναικών στην Ελλάδα συνδέθηκαν με την άνοδο του μορφωτικού τους επιπέδου. Αξιοσημείωτο είναι ότι παράλληλα με την εμφάνιση λιγοστών αθλητριών, ορισμένες Ελληνίδες δραστηριοποιήθηκαν στο επίπεδο διοίκησης του αθλητισμού.</a:t>
            </a:r>
          </a:p>
        </p:txBody>
      </p:sp>
    </p:spTree>
    <p:extLst>
      <p:ext uri="{BB962C8B-B14F-4D97-AF65-F5344CB8AC3E}">
        <p14:creationId xmlns:p14="http://schemas.microsoft.com/office/powerpoint/2010/main" val="3475407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696BF63-F5B3-4722-B70C-1163B73002AA}"/>
              </a:ext>
            </a:extLst>
          </p:cNvPr>
          <p:cNvSpPr txBox="1"/>
          <p:nvPr/>
        </p:nvSpPr>
        <p:spPr>
          <a:xfrm>
            <a:off x="1174044" y="1151804"/>
            <a:ext cx="3397955" cy="369332"/>
          </a:xfrm>
          <a:prstGeom prst="rect">
            <a:avLst/>
          </a:prstGeom>
          <a:noFill/>
        </p:spPr>
        <p:txBody>
          <a:bodyPr wrap="square" rtlCol="0">
            <a:spAutoFit/>
          </a:bodyPr>
          <a:lstStyle/>
          <a:p>
            <a:r>
              <a:rPr lang="el-GR" u="sng" dirty="0">
                <a:solidFill>
                  <a:srgbClr val="FF0000"/>
                </a:solidFill>
              </a:rPr>
              <a:t>ΣΤΗ ΣΥΓΧΡΟΝΗ ΕΠΟΧΗ</a:t>
            </a:r>
          </a:p>
        </p:txBody>
      </p:sp>
      <p:sp>
        <p:nvSpPr>
          <p:cNvPr id="6" name="TextBox 5">
            <a:extLst>
              <a:ext uri="{FF2B5EF4-FFF2-40B4-BE49-F238E27FC236}">
                <a16:creationId xmlns:a16="http://schemas.microsoft.com/office/drawing/2014/main" id="{64B081B5-5FA0-48C1-AB85-D9FB43B1991D}"/>
              </a:ext>
            </a:extLst>
          </p:cNvPr>
          <p:cNvSpPr txBox="1"/>
          <p:nvPr/>
        </p:nvSpPr>
        <p:spPr>
          <a:xfrm>
            <a:off x="234245" y="1852200"/>
            <a:ext cx="9358488" cy="2585323"/>
          </a:xfrm>
          <a:prstGeom prst="rect">
            <a:avLst/>
          </a:prstGeom>
          <a:noFill/>
        </p:spPr>
        <p:txBody>
          <a:bodyPr wrap="square" rtlCol="0">
            <a:spAutoFit/>
          </a:bodyPr>
          <a:lstStyle/>
          <a:p>
            <a:r>
              <a:rPr lang="el-GR" dirty="0"/>
              <a:t>Ο γυναικείος αθλητισμός άρχισε να αναδύεται από τα τέλη του 19</a:t>
            </a:r>
            <a:r>
              <a:rPr lang="el-GR" baseline="30000" dirty="0"/>
              <a:t>ου</a:t>
            </a:r>
            <a:r>
              <a:rPr lang="el-GR" dirty="0"/>
              <a:t> αιώνα, όταν οι γυναίκες έγιναν περισσότερο δραστήριες κοινωνικά και οικονομικά. Στην Αθήνα το 1926, ο Πανιώνιος Γυμναστικός Σύλλογος οργάνωνε αθλητικές επιδείξεις γυναικών και στους εσωτερικούς αγώνες που διοργάνωσε, συμμετείχαν και νεαρές αθλήτριες. Παράλληλα ιδρύθηκαν και οι πρώτοι γυναικείοι αθλητικοί σύλλογοι. Ιδιαίτερα τα τελευταία 30 χρόνια, οι κοινωνικές εξελίξεις άλλαξαν τις αντιλήψεις για τις γυναικείες επιδόσεις στον αθλητισμό.</a:t>
            </a:r>
          </a:p>
          <a:p>
            <a:r>
              <a:rPr lang="el-GR" dirty="0"/>
              <a:t>Η περίοδος από το 1976 έως το 1992 σηματοδότησε μια πρόοδο χωρίς προηγούμενο για τον γυναικείο αθλητισμό λόγω της μεγάλης αύξησης στον αριθμό των Ολυμπιακών αθλημάτων, όπου συμμετέχουν γυναίκες.</a:t>
            </a:r>
          </a:p>
        </p:txBody>
      </p:sp>
      <p:pic>
        <p:nvPicPr>
          <p:cNvPr id="1026" name="Picture 2" descr="Αποτέλεσμα εικόνας για η συμμετοχη τησ γυναικασ στουσ αγωνεσ στην συγχρονη εποχη">
            <a:extLst>
              <a:ext uri="{FF2B5EF4-FFF2-40B4-BE49-F238E27FC236}">
                <a16:creationId xmlns:a16="http://schemas.microsoft.com/office/drawing/2014/main" id="{90371DCA-F9F6-4C97-8030-0AB515AC8F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13489" y="4768587"/>
            <a:ext cx="2857500" cy="168021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Αποτέλεσμα εικόνας για η συμμετοχη τησ γυναικασ στουσ αγωνεσ στην συγχρονη εποχη">
            <a:extLst>
              <a:ext uri="{FF2B5EF4-FFF2-40B4-BE49-F238E27FC236}">
                <a16:creationId xmlns:a16="http://schemas.microsoft.com/office/drawing/2014/main" id="{B814BE17-1371-49F4-A92D-5FA699542A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29422" y="1998217"/>
            <a:ext cx="2328333" cy="18607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3043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0806B19-F9F0-482D-8E08-D7359F83C1C8}"/>
              </a:ext>
            </a:extLst>
          </p:cNvPr>
          <p:cNvSpPr txBox="1"/>
          <p:nvPr/>
        </p:nvSpPr>
        <p:spPr>
          <a:xfrm>
            <a:off x="1188154" y="681545"/>
            <a:ext cx="10823223" cy="646331"/>
          </a:xfrm>
          <a:prstGeom prst="rect">
            <a:avLst/>
          </a:prstGeom>
          <a:noFill/>
        </p:spPr>
        <p:txBody>
          <a:bodyPr wrap="square">
            <a:spAutoFit/>
          </a:bodyPr>
          <a:lstStyle/>
          <a:p>
            <a:pPr algn="just"/>
            <a:r>
              <a:rPr lang="el-GR" dirty="0"/>
              <a:t>Η πρώτη σημαντική γυναικεία συμμετοχή υπήρξε στους δεύτερους Ολυμπιακούς Αγώνες, το 1900, στο Παρίσι. Τότε η </a:t>
            </a:r>
            <a:r>
              <a:rPr lang="en-US" dirty="0"/>
              <a:t>Charlotte Cooper </a:t>
            </a:r>
            <a:r>
              <a:rPr lang="el-GR" dirty="0"/>
              <a:t>έγινε η πρώτη γυναίκα Ολυμπιονίκης, κερδίζοντας το χρυσό μετάλλιο στο τένις. </a:t>
            </a:r>
          </a:p>
        </p:txBody>
      </p:sp>
      <p:sp>
        <p:nvSpPr>
          <p:cNvPr id="7" name="TextBox 6">
            <a:extLst>
              <a:ext uri="{FF2B5EF4-FFF2-40B4-BE49-F238E27FC236}">
                <a16:creationId xmlns:a16="http://schemas.microsoft.com/office/drawing/2014/main" id="{0AE669E2-41C3-455A-AEF6-3996542EC2A4}"/>
              </a:ext>
            </a:extLst>
          </p:cNvPr>
          <p:cNvSpPr txBox="1"/>
          <p:nvPr/>
        </p:nvSpPr>
        <p:spPr>
          <a:xfrm>
            <a:off x="1275644" y="4871155"/>
            <a:ext cx="10013245" cy="1477328"/>
          </a:xfrm>
          <a:prstGeom prst="rect">
            <a:avLst/>
          </a:prstGeom>
          <a:noFill/>
        </p:spPr>
        <p:txBody>
          <a:bodyPr wrap="square">
            <a:spAutoFit/>
          </a:bodyPr>
          <a:lstStyle/>
          <a:p>
            <a:pPr algn="just"/>
            <a:r>
              <a:rPr lang="el-GR" dirty="0"/>
              <a:t>Μέχρι το τέλος του 20</a:t>
            </a:r>
            <a:r>
              <a:rPr lang="el-GR" baseline="30000" dirty="0"/>
              <a:t>ου</a:t>
            </a:r>
            <a:r>
              <a:rPr lang="el-GR" dirty="0"/>
              <a:t> αιώνα η θέση της γυναίκας στον αθλητισμό έχει σαφώς βελτιωθεί. Στην </a:t>
            </a:r>
            <a:r>
              <a:rPr lang="el-GR" dirty="0" err="1"/>
              <a:t>Ατλάντα</a:t>
            </a:r>
            <a:r>
              <a:rPr lang="el-GR" dirty="0"/>
              <a:t> η συμμετοχή των γυναικών αθλητριών έφτανε σε ποσοστό 40%. Παρόλα αυτά η συμμετοχή από χώρες της Λατινικής Αμερικής, της Αφρικής, της Άπω Ανατολής και τις ισλαμικές χώρες εξακολουθεί να είναι χαμηλή. Αξιοσημείωτο είναι ότι πλέον στις μέρες μας σχεδόν κάθε κορίτσι από μικρή ηλικία ξεκινά να αθλείται.</a:t>
            </a:r>
          </a:p>
        </p:txBody>
      </p:sp>
      <p:pic>
        <p:nvPicPr>
          <p:cNvPr id="1026" name="Picture 2" descr="Charlotte Cooper High Resolution Stock Photography and Images - Alamy">
            <a:extLst>
              <a:ext uri="{FF2B5EF4-FFF2-40B4-BE49-F238E27FC236}">
                <a16:creationId xmlns:a16="http://schemas.microsoft.com/office/drawing/2014/main" id="{7EF3D81B-D098-47F0-B1B1-21BA572317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9431" y="1327876"/>
            <a:ext cx="4337050" cy="34706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44596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Κύκλωμα">
  <a:themeElements>
    <a:clrScheme name="Κύκλωμα">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Κύκλωμα">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Κύκλωμα">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TM04033919[[fn=Κύκλωμα]]</Template>
  <TotalTime>162</TotalTime>
  <Words>532</Words>
  <Application>Microsoft Office PowerPoint</Application>
  <PresentationFormat>Ευρεία οθόνη</PresentationFormat>
  <Paragraphs>15</Paragraphs>
  <Slides>5</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5</vt:i4>
      </vt:variant>
    </vt:vector>
  </HeadingPairs>
  <TitlesOfParts>
    <vt:vector size="10" baseType="lpstr">
      <vt:lpstr>Arial</vt:lpstr>
      <vt:lpstr>Helvetica Neue</vt:lpstr>
      <vt:lpstr>Times New Roman</vt:lpstr>
      <vt:lpstr>Tw Cen MT</vt:lpstr>
      <vt:lpstr>Κύκλωμα</vt:lpstr>
      <vt:lpstr>Παρουσίαση του PowerPoint</vt:lpstr>
      <vt:lpstr>Παρουσίαση του PowerPoint</vt:lpstr>
      <vt:lpstr>ΚαλλιπΑτειρα: η πρΩτη γυναΙκα που παρακολοΥθησε ΟλυμπιακοΥς Αγώνες. </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BASILIS DAR</dc:creator>
  <cp:lastModifiedBy>ΛΑΜΠΡΟΣ ΑΘΑΝΑΣΟΠΟΥΛΟΣ</cp:lastModifiedBy>
  <cp:revision>7</cp:revision>
  <dcterms:created xsi:type="dcterms:W3CDTF">2021-02-11T21:10:56Z</dcterms:created>
  <dcterms:modified xsi:type="dcterms:W3CDTF">2021-03-19T19:14:04Z</dcterms:modified>
</cp:coreProperties>
</file>