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6"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2" r:id="rId53"/>
    <p:sldId id="313" r:id="rId54"/>
    <p:sldId id="314" r:id="rId55"/>
    <p:sldId id="315" r:id="rId56"/>
    <p:sldId id="317" r:id="rId57"/>
    <p:sldId id="318" r:id="rId58"/>
    <p:sldId id="319" r:id="rId59"/>
    <p:sldId id="320" r:id="rId60"/>
    <p:sldId id="321"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4" r:id="rId80"/>
    <p:sldId id="345" r:id="rId81"/>
    <p:sldId id="346" r:id="rId82"/>
    <p:sldId id="347" r:id="rId83"/>
    <p:sldId id="348" r:id="rId84"/>
    <p:sldId id="349" r:id="rId85"/>
    <p:sldId id="350" r:id="rId86"/>
    <p:sldId id="351" r:id="rId87"/>
    <p:sldId id="352" r:id="rId88"/>
    <p:sldId id="353" r:id="rId89"/>
    <p:sldId id="354" r:id="rId90"/>
    <p:sldId id="272" r:id="rId91"/>
    <p:sldId id="297" r:id="rId92"/>
    <p:sldId id="343" r:id="rId9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Εργασία Β1 - ΣΗΜΑΝΤΙΚΑ ΑΘΛΗΤΙΚΑ ΓΕΓΟΝΟΤΑ" id="{236023D7-98A0-432C-8C15-7303949EFBEA}">
          <p14:sldIdLst>
            <p14:sldId id="256"/>
          </p14:sldIdLst>
        </p14:section>
        <p14:section name="Ευρωπαϊκό Πρωτάθλημα Ποδοσφαίρου" id="{58C6C0A3-0BA9-402B-84F3-29A33DE33268}">
          <p14:sldIdLst>
            <p14:sldId id="258"/>
            <p14:sldId id="259"/>
            <p14:sldId id="260"/>
            <p14:sldId id="261"/>
            <p14:sldId id="262"/>
            <p14:sldId id="263"/>
          </p14:sldIdLst>
        </p14:section>
        <p14:section name="Παραολυμπιονίκες" id="{4A8A368D-42F4-4D9A-A2E2-517498B8C076}">
          <p14:sldIdLst>
            <p14:sldId id="265"/>
            <p14:sldId id="266"/>
            <p14:sldId id="267"/>
            <p14:sldId id="268"/>
            <p14:sldId id="269"/>
            <p14:sldId id="270"/>
            <p14:sldId id="271"/>
          </p14:sldIdLst>
        </p14:section>
        <p14:section name="Θερινά - Χειμερινά Αθλήματα" id="{321579D7-5EF3-4C6D-B857-D034EF7055C8}">
          <p14:sldIdLst>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Lst>
        </p14:section>
        <p14:section name="Ιστορία" id="{D1BD5553-919A-47F3-8C8B-859CBFA89E69}">
          <p14:sldIdLst>
            <p14:sldId id="298"/>
            <p14:sldId id="299"/>
            <p14:sldId id="300"/>
            <p14:sldId id="301"/>
            <p14:sldId id="302"/>
            <p14:sldId id="303"/>
            <p14:sldId id="304"/>
            <p14:sldId id="305"/>
            <p14:sldId id="306"/>
            <p14:sldId id="307"/>
            <p14:sldId id="308"/>
            <p14:sldId id="309"/>
            <p14:sldId id="310"/>
          </p14:sldIdLst>
        </p14:section>
        <p14:section name="Οι Παραολυμπιακοί σήμερα" id="{E4AF1604-FF89-45CF-8B7A-F9A3A50523B9}">
          <p14:sldIdLst>
            <p14:sldId id="312"/>
            <p14:sldId id="313"/>
            <p14:sldId id="314"/>
            <p14:sldId id="315"/>
          </p14:sldIdLst>
        </p14:section>
        <p14:section name="Μετταλιούχοι Έλληνες Παραολυμπιονίκες" id="{DED8C37D-A8AC-4F61-9A7B-2C344D6216B8}">
          <p14:sldIdLst>
            <p14:sldId id="317"/>
            <p14:sldId id="318"/>
            <p14:sldId id="319"/>
            <p14:sldId id="320"/>
            <p14:sldId id="321"/>
          </p14:sldIdLst>
        </p14:section>
        <p14:section name="Χειμερινοί ολυμπιακοί αγώνες 2018" id="{95521AFD-20CB-47EA-820A-FB4564FD8F71}">
          <p14:sldIdLst>
            <p14:sldId id="323"/>
            <p14:sldId id="324"/>
            <p14:sldId id="325"/>
            <p14:sldId id="326"/>
            <p14:sldId id="327"/>
            <p14:sldId id="328"/>
            <p14:sldId id="329"/>
            <p14:sldId id="330"/>
            <p14:sldId id="331"/>
            <p14:sldId id="332"/>
            <p14:sldId id="333"/>
            <p14:sldId id="334"/>
            <p14:sldId id="335"/>
            <p14:sldId id="336"/>
            <p14:sldId id="337"/>
            <p14:sldId id="338"/>
            <p14:sldId id="339"/>
            <p14:sldId id="340"/>
          </p14:sldIdLst>
        </p14:section>
        <p14:section name="ΝΒΑ" id="{C22CCC43-9298-4594-A7B8-0ADB8AD7A0E2}">
          <p14:sldIdLst>
            <p14:sldId id="344"/>
            <p14:sldId id="345"/>
            <p14:sldId id="346"/>
            <p14:sldId id="347"/>
            <p14:sldId id="348"/>
            <p14:sldId id="349"/>
            <p14:sldId id="350"/>
            <p14:sldId id="351"/>
            <p14:sldId id="352"/>
            <p14:sldId id="353"/>
          </p14:sldIdLst>
        </p14:section>
        <p14:section name="Πηγές" id="{234A4F71-F8DF-4E3E-9486-9A37DD5E1D25}">
          <p14:sldIdLst>
            <p14:sldId id="354"/>
            <p14:sldId id="272"/>
            <p14:sldId id="297"/>
          </p14:sldIdLst>
        </p14:section>
        <p14:section name="Τέλος Εργασίας Β1" id="{DD919544-7F01-42D7-BAAB-E4CD579CC7E7}">
          <p14:sldIdLst>
            <p14:sldId id="34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660"/>
  </p:normalViewPr>
  <p:slideViewPr>
    <p:cSldViewPr snapToGrid="0">
      <p:cViewPr varScale="1">
        <p:scale>
          <a:sx n="81" d="100"/>
          <a:sy n="81" d="100"/>
        </p:scale>
        <p:origin x="50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3C90-6A0D-4432-8B9F-BC376652124C}" type="datetimeFigureOut">
              <a:rPr lang="el-GR" smtClean="0"/>
              <a:t>27/2/2020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4C30C-CA07-4D55-BAC9-67F887358037}" type="slidenum">
              <a:rPr lang="el-GR" smtClean="0"/>
              <a:t>‹#›</a:t>
            </a:fld>
            <a:endParaRPr lang="el-GR"/>
          </a:p>
        </p:txBody>
      </p:sp>
    </p:spTree>
    <p:extLst>
      <p:ext uri="{BB962C8B-B14F-4D97-AF65-F5344CB8AC3E}">
        <p14:creationId xmlns:p14="http://schemas.microsoft.com/office/powerpoint/2010/main" val="3442533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A72E12A0-ECEB-4C93-A174-60D2D01251CD}" type="datetimeFigureOut">
              <a:rPr lang="el-GR" smtClean="0"/>
              <a:t>27/2/2020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989DCE0-3713-4CB2-9AC2-CFB9B0EA9086}" type="slidenum">
              <a:rPr lang="el-GR" smtClean="0"/>
              <a:t>‹#›</a:t>
            </a:fld>
            <a:endParaRPr lang="el-GR"/>
          </a:p>
        </p:txBody>
      </p:sp>
    </p:spTree>
    <p:extLst>
      <p:ext uri="{BB962C8B-B14F-4D97-AF65-F5344CB8AC3E}">
        <p14:creationId xmlns:p14="http://schemas.microsoft.com/office/powerpoint/2010/main" val="9783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A72E12A0-ECEB-4C93-A174-60D2D01251CD}" type="datetimeFigureOut">
              <a:rPr lang="el-GR" smtClean="0"/>
              <a:t>27/2/2020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989DCE0-3713-4CB2-9AC2-CFB9B0EA9086}" type="slidenum">
              <a:rPr lang="el-GR" smtClean="0"/>
              <a:t>‹#›</a:t>
            </a:fld>
            <a:endParaRPr lang="el-GR"/>
          </a:p>
        </p:txBody>
      </p:sp>
    </p:spTree>
    <p:extLst>
      <p:ext uri="{BB962C8B-B14F-4D97-AF65-F5344CB8AC3E}">
        <p14:creationId xmlns:p14="http://schemas.microsoft.com/office/powerpoint/2010/main" val="133946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A72E12A0-ECEB-4C93-A174-60D2D01251CD}" type="datetimeFigureOut">
              <a:rPr lang="el-GR" smtClean="0"/>
              <a:t>27/2/2020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989DCE0-3713-4CB2-9AC2-CFB9B0EA9086}" type="slidenum">
              <a:rPr lang="el-GR" smtClean="0"/>
              <a:t>‹#›</a:t>
            </a:fld>
            <a:endParaRPr lang="el-GR"/>
          </a:p>
        </p:txBody>
      </p:sp>
    </p:spTree>
    <p:extLst>
      <p:ext uri="{BB962C8B-B14F-4D97-AF65-F5344CB8AC3E}">
        <p14:creationId xmlns:p14="http://schemas.microsoft.com/office/powerpoint/2010/main" val="313106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A72E12A0-ECEB-4C93-A174-60D2D01251CD}" type="datetimeFigureOut">
              <a:rPr lang="el-GR" smtClean="0"/>
              <a:t>27/2/2020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989DCE0-3713-4CB2-9AC2-CFB9B0EA9086}" type="slidenum">
              <a:rPr lang="el-GR" smtClean="0"/>
              <a:t>‹#›</a:t>
            </a:fld>
            <a:endParaRPr lang="el-GR"/>
          </a:p>
        </p:txBody>
      </p:sp>
    </p:spTree>
    <p:extLst>
      <p:ext uri="{BB962C8B-B14F-4D97-AF65-F5344CB8AC3E}">
        <p14:creationId xmlns:p14="http://schemas.microsoft.com/office/powerpoint/2010/main" val="75030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A72E12A0-ECEB-4C93-A174-60D2D01251CD}" type="datetimeFigureOut">
              <a:rPr lang="el-GR" smtClean="0"/>
              <a:t>27/2/2020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989DCE0-3713-4CB2-9AC2-CFB9B0EA9086}" type="slidenum">
              <a:rPr lang="el-GR" smtClean="0"/>
              <a:t>‹#›</a:t>
            </a:fld>
            <a:endParaRPr lang="el-GR"/>
          </a:p>
        </p:txBody>
      </p:sp>
    </p:spTree>
    <p:extLst>
      <p:ext uri="{BB962C8B-B14F-4D97-AF65-F5344CB8AC3E}">
        <p14:creationId xmlns:p14="http://schemas.microsoft.com/office/powerpoint/2010/main" val="403387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A72E12A0-ECEB-4C93-A174-60D2D01251CD}" type="datetimeFigureOut">
              <a:rPr lang="el-GR" smtClean="0"/>
              <a:t>27/2/2020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989DCE0-3713-4CB2-9AC2-CFB9B0EA9086}" type="slidenum">
              <a:rPr lang="el-GR" smtClean="0"/>
              <a:t>‹#›</a:t>
            </a:fld>
            <a:endParaRPr lang="el-GR"/>
          </a:p>
        </p:txBody>
      </p:sp>
    </p:spTree>
    <p:extLst>
      <p:ext uri="{BB962C8B-B14F-4D97-AF65-F5344CB8AC3E}">
        <p14:creationId xmlns:p14="http://schemas.microsoft.com/office/powerpoint/2010/main" val="7271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A72E12A0-ECEB-4C93-A174-60D2D01251CD}" type="datetimeFigureOut">
              <a:rPr lang="el-GR" smtClean="0"/>
              <a:t>27/2/2020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989DCE0-3713-4CB2-9AC2-CFB9B0EA9086}" type="slidenum">
              <a:rPr lang="el-GR" smtClean="0"/>
              <a:t>‹#›</a:t>
            </a:fld>
            <a:endParaRPr lang="el-GR"/>
          </a:p>
        </p:txBody>
      </p:sp>
    </p:spTree>
    <p:extLst>
      <p:ext uri="{BB962C8B-B14F-4D97-AF65-F5344CB8AC3E}">
        <p14:creationId xmlns:p14="http://schemas.microsoft.com/office/powerpoint/2010/main" val="32152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72E12A0-ECEB-4C93-A174-60D2D01251CD}" type="datetimeFigureOut">
              <a:rPr lang="el-GR" smtClean="0"/>
              <a:t>27/2/2020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989DCE0-3713-4CB2-9AC2-CFB9B0EA9086}" type="slidenum">
              <a:rPr lang="el-GR" smtClean="0"/>
              <a:t>‹#›</a:t>
            </a:fld>
            <a:endParaRPr lang="el-GR"/>
          </a:p>
        </p:txBody>
      </p:sp>
    </p:spTree>
    <p:extLst>
      <p:ext uri="{BB962C8B-B14F-4D97-AF65-F5344CB8AC3E}">
        <p14:creationId xmlns:p14="http://schemas.microsoft.com/office/powerpoint/2010/main" val="88135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72E12A0-ECEB-4C93-A174-60D2D01251CD}" type="datetimeFigureOut">
              <a:rPr lang="el-GR" smtClean="0"/>
              <a:t>27/2/2020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989DCE0-3713-4CB2-9AC2-CFB9B0EA9086}" type="slidenum">
              <a:rPr lang="el-GR" smtClean="0"/>
              <a:t>‹#›</a:t>
            </a:fld>
            <a:endParaRPr lang="el-GR"/>
          </a:p>
        </p:txBody>
      </p:sp>
    </p:spTree>
    <p:extLst>
      <p:ext uri="{BB962C8B-B14F-4D97-AF65-F5344CB8AC3E}">
        <p14:creationId xmlns:p14="http://schemas.microsoft.com/office/powerpoint/2010/main" val="49858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A72E12A0-ECEB-4C93-A174-60D2D01251CD}" type="datetimeFigureOut">
              <a:rPr lang="el-GR" smtClean="0"/>
              <a:t>27/2/2020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989DCE0-3713-4CB2-9AC2-CFB9B0EA9086}" type="slidenum">
              <a:rPr lang="el-GR" smtClean="0"/>
              <a:t>‹#›</a:t>
            </a:fld>
            <a:endParaRPr lang="el-GR"/>
          </a:p>
        </p:txBody>
      </p:sp>
    </p:spTree>
    <p:extLst>
      <p:ext uri="{BB962C8B-B14F-4D97-AF65-F5344CB8AC3E}">
        <p14:creationId xmlns:p14="http://schemas.microsoft.com/office/powerpoint/2010/main" val="348875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A72E12A0-ECEB-4C93-A174-60D2D01251CD}" type="datetimeFigureOut">
              <a:rPr lang="el-GR" smtClean="0"/>
              <a:t>27/2/2020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989DCE0-3713-4CB2-9AC2-CFB9B0EA9086}" type="slidenum">
              <a:rPr lang="el-GR" smtClean="0"/>
              <a:t>‹#›</a:t>
            </a:fld>
            <a:endParaRPr lang="el-GR"/>
          </a:p>
        </p:txBody>
      </p:sp>
    </p:spTree>
    <p:extLst>
      <p:ext uri="{BB962C8B-B14F-4D97-AF65-F5344CB8AC3E}">
        <p14:creationId xmlns:p14="http://schemas.microsoft.com/office/powerpoint/2010/main" val="15815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E12A0-ECEB-4C93-A174-60D2D01251CD}" type="datetimeFigureOut">
              <a:rPr lang="el-GR" smtClean="0"/>
              <a:t>27/2/2020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9DCE0-3713-4CB2-9AC2-CFB9B0EA9086}" type="slidenum">
              <a:rPr lang="el-GR" smtClean="0"/>
              <a:t>‹#›</a:t>
            </a:fld>
            <a:endParaRPr lang="el-GR"/>
          </a:p>
        </p:txBody>
      </p:sp>
    </p:spTree>
    <p:extLst>
      <p:ext uri="{BB962C8B-B14F-4D97-AF65-F5344CB8AC3E}">
        <p14:creationId xmlns:p14="http://schemas.microsoft.com/office/powerpoint/2010/main" val="3817281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el.wikipedia.org/wiki/%CE%A0%CE%B9%CF%8C%CE%BD%CE%B3%CE%BA%CF%84%CF%83%CE%B1%CE%BD%CE%B3%CE%BA"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www.cnn.gr/eidhseis/tag/59708/moyn-tze-in"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youtu.be/Xal4zjjglCU"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www.sansimera.gr/articles/528" TargetMode="External"/><Relationship Id="rId7" Type="http://schemas.openxmlformats.org/officeDocument/2006/relationships/hyperlink" Target="https://www.dailythess.gr/paraolybiaki-agones-tou-rio-chirokrotima-gia-tous-athlites-apodokimasies-gia-ton-vraziliano-proedro/" TargetMode="External"/><Relationship Id="rId2" Type="http://schemas.openxmlformats.org/officeDocument/2006/relationships/hyperlink" Target="https://el.wikipedia.org/wiki/%CE%95%CF%85%CF%81%CF%89%CF%80%CE%B1%CF%8A%CE%BA%CF%8C_%CE%A0%CF%81%CF%89%CF%84%CE%AC%CE%B8%CE%BB%CE%B7%CE%BC%CE%B1_%CF%80%CE%BF%CE%B4%CE%BF%CF%83%CF%86%CE%B1%CE%AF%CF%81%CE%BF%CF%85" TargetMode="External"/><Relationship Id="rId1" Type="http://schemas.openxmlformats.org/officeDocument/2006/relationships/slideLayout" Target="../slideLayouts/slideLayout2.xml"/><Relationship Id="rId6" Type="http://schemas.openxmlformats.org/officeDocument/2006/relationships/hyperlink" Target="https://www.in.gr/2019/10/23/plus/features/marike-vervoort-xrysi-paraolympionikis-pou-esvise-meta-apo-eythanasia/" TargetMode="External"/><Relationship Id="rId5" Type="http://schemas.openxmlformats.org/officeDocument/2006/relationships/hyperlink" Target="https://www.sport24.gr/stiles/erotisi-evdomadas/h-agaphmenh-mas-ethnikh-endekada.2285837.html" TargetMode="External"/><Relationship Id="rId4" Type="http://schemas.openxmlformats.org/officeDocument/2006/relationships/hyperlink" Target="https://el.wikipedia.org/wiki/%CE%95%CF%85%CF%81%CF%89%CF%80%CE%B1%CF%8A%CE%BA%CF%8C_%CE%A0%CF%81%CF%89%CF%84%CE%AC%CE%B8%CE%BB%CE%B7%CE%BC%CE%B1_%CE%A0%CE%BF%CE%B4%CE%BF%CF%83%CF%86%CE%B1%CE%AF%CF%81%CE%BF%CF%85_200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8" Type="http://schemas.openxmlformats.org/officeDocument/2006/relationships/hyperlink" Target="https://www.greecejapan.com/i-iaponia-paroysiase-ta-metallia-ton-paraolympiakon-agonon-toy-tokio-2020/" TargetMode="External"/><Relationship Id="rId3" Type="http://schemas.openxmlformats.org/officeDocument/2006/relationships/hyperlink" Target="https://www.novasports.gr/paraolympiaki_omada/article/1538540/mageuei_o_zefinio_(video)" TargetMode="External"/><Relationship Id="rId7" Type="http://schemas.openxmlformats.org/officeDocument/2006/relationships/hyperlink" Target="https://www.noesi.gr/h-istoria-ton-paraolympiakon-agonon" TargetMode="External"/><Relationship Id="rId2" Type="http://schemas.openxmlformats.org/officeDocument/2006/relationships/hyperlink" Target="https://www.newsit.gr/athlitika/paraolympiakoi-agones-etoimoi-gia-to-3-sta-3/1172453/" TargetMode="External"/><Relationship Id="rId1" Type="http://schemas.openxmlformats.org/officeDocument/2006/relationships/slideLayout" Target="../slideLayouts/slideLayout2.xml"/><Relationship Id="rId6" Type="http://schemas.openxmlformats.org/officeDocument/2006/relationships/hyperlink" Target="https://slideplayer.gr/slide/12780821/" TargetMode="External"/><Relationship Id="rId5" Type="http://schemas.openxmlformats.org/officeDocument/2006/relationships/hyperlink" Target="http://www.paralympic.gr/category/%ce%b1%ce%b8%ce%bb%ce%ae%ce%bc%ce%b1%cf%84%ce%b1/" TargetMode="External"/><Relationship Id="rId4" Type="http://schemas.openxmlformats.org/officeDocument/2006/relationships/hyperlink" Target="https://4dimkamat14.weebly.com/taualpha-pialpharhoalphaomicronlambdaupsilonmupiiotaalphakappa940-alphathetalambda942mualphataualpha.html" TargetMode="External"/><Relationship Id="rId9" Type="http://schemas.openxmlformats.org/officeDocument/2006/relationships/hyperlink" Target="https://www.maxmag.gr/eidiki-agogi/paraolympiakoi-agones-stin-ellada-enas-agonas-gia-oloys/"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www.cnn.gr/news/sports/story/45467/paraolympiakoi-agones-2016-anavei-i-floga-sto-rio-simaioforos-o-polyxronidis" TargetMode="External"/><Relationship Id="rId2" Type="http://schemas.openxmlformats.org/officeDocument/2006/relationships/hyperlink" Target="https://el.m.wikipedia.org/wiki/&#920;&#949;&#961;&#953;&#957;&#959;&#943;_&#927;&#955;&#965;&#956;&#960;&#953;&#945;&#954;&#959;&#943;_&#913;&#947;&#974;&#957;&#949;&#962;_2012" TargetMode="External"/><Relationship Id="rId1" Type="http://schemas.openxmlformats.org/officeDocument/2006/relationships/slideLayout" Target="../slideLayouts/slideLayout2.xml"/><Relationship Id="rId4" Type="http://schemas.openxmlformats.org/officeDocument/2006/relationships/hyperlink" Target="http://www.paralympic.gr/%CE%BF%CE%B9-%CE%AD%CE%BB%CE%BB%CE%B7%CE%BD%CE%B5%CF%82-%CE%BC%CE%B5%CF%84%CE%B1%CE%BB%CE%BB%CE%B9%CE%BF%CF%8D%CF%87%CE%BF%CE%B9/"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33356"/>
          </a:xfrm>
        </p:spPr>
        <p:txBody>
          <a:bodyPr>
            <a:normAutofit fontScale="90000"/>
          </a:bodyPr>
          <a:lstStyle/>
          <a:p>
            <a:r>
              <a:rPr lang="el-GR" b="1"/>
              <a:t>ΕΡΓΑΣΙΑ ΣΤΗΝ ΦΥΣΙΚΗ ΑΓΩΓΗ</a:t>
            </a:r>
            <a:r>
              <a:rPr lang="en-US" b="1"/>
              <a:t>: </a:t>
            </a:r>
            <a:r>
              <a:rPr lang="el-GR" b="1"/>
              <a:t>ΣΗΜΑΝΤΙΚΑ ΑΘΛΗΤΙΚΑ ΓΕΓΟΝΟΤΑ</a:t>
            </a:r>
            <a:endParaRPr lang="el-GR" b="1" dirty="0"/>
          </a:p>
        </p:txBody>
      </p:sp>
      <p:sp>
        <p:nvSpPr>
          <p:cNvPr id="6" name="TextBox 5"/>
          <p:cNvSpPr txBox="1"/>
          <p:nvPr/>
        </p:nvSpPr>
        <p:spPr>
          <a:xfrm>
            <a:off x="3340924" y="184666"/>
            <a:ext cx="5510151" cy="369332"/>
          </a:xfrm>
          <a:prstGeom prst="rect">
            <a:avLst/>
          </a:prstGeom>
          <a:noFill/>
        </p:spPr>
        <p:txBody>
          <a:bodyPr wrap="square" rtlCol="0">
            <a:spAutoFit/>
          </a:bodyPr>
          <a:lstStyle/>
          <a:p>
            <a:pPr algn="ctr"/>
            <a:r>
              <a:rPr lang="el-GR" b="1"/>
              <a:t>ΠΡΟΤΥΠΟ ΓΥΜΝΑΣΙΟ ΕΥΑΓΓΕΛΙΚΗΣ ΣΧΟΛΗΣ ΣΜΥΡΝΗΣ</a:t>
            </a:r>
            <a:endParaRPr lang="el-GR" b="1" dirty="0"/>
          </a:p>
        </p:txBody>
      </p:sp>
      <p:sp>
        <p:nvSpPr>
          <p:cNvPr id="7" name="Θέση ημερομηνίας 2">
            <a:extLst>
              <a:ext uri="{FF2B5EF4-FFF2-40B4-BE49-F238E27FC236}">
                <a16:creationId xmlns:a16="http://schemas.microsoft.com/office/drawing/2014/main" id="{9EC4B47C-A63B-41A7-9140-56BE36E581E4}"/>
              </a:ext>
            </a:extLst>
          </p:cNvPr>
          <p:cNvSpPr txBox="1">
            <a:spLocks/>
          </p:cNvSpPr>
          <p:nvPr/>
        </p:nvSpPr>
        <p:spPr>
          <a:xfrm>
            <a:off x="152400" y="184666"/>
            <a:ext cx="2743200" cy="365125"/>
          </a:xfrm>
          <a:prstGeom prst="rect">
            <a:avLst/>
          </a:prstGeom>
        </p:spPr>
        <p:txBody>
          <a:bodyPr vert="horz" lIns="91440" tIns="45720" rIns="91440" bIns="45720" rtlCol="0" anchor="ctr"/>
          <a:lstStyle>
            <a:defPPr>
              <a:defRPr lang="el-G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8C0CF-4EEF-4D29-B891-E9C733A4F0CD}" type="datetime1">
              <a:rPr lang="el-GR" sz="1400" b="1" smtClean="0">
                <a:solidFill>
                  <a:schemeClr val="tx1"/>
                </a:solidFill>
              </a:rPr>
              <a:pPr/>
              <a:t>27/2/2020</a:t>
            </a:fld>
            <a:endParaRPr lang="el-GR" sz="1400" b="1" dirty="0">
              <a:solidFill>
                <a:schemeClr val="tx1"/>
              </a:solidFill>
            </a:endParaRPr>
          </a:p>
        </p:txBody>
      </p:sp>
    </p:spTree>
    <p:extLst>
      <p:ext uri="{BB962C8B-B14F-4D97-AF65-F5344CB8AC3E}">
        <p14:creationId xmlns:p14="http://schemas.microsoft.com/office/powerpoint/2010/main" val="669636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μαρίκε βερβόορτ">
            <a:extLst>
              <a:ext uri="{FF2B5EF4-FFF2-40B4-BE49-F238E27FC236}">
                <a16:creationId xmlns:a16="http://schemas.microsoft.com/office/drawing/2014/main" id="{0626161D-C041-407A-81C7-FCE434C233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6504" y="1437663"/>
            <a:ext cx="6870360" cy="384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560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14F7-AFFB-4C50-8855-C525BD50C575}"/>
              </a:ext>
            </a:extLst>
          </p:cNvPr>
          <p:cNvSpPr>
            <a:spLocks noGrp="1"/>
          </p:cNvSpPr>
          <p:nvPr>
            <p:ph type="title"/>
          </p:nvPr>
        </p:nvSpPr>
        <p:spPr/>
        <p:txBody>
          <a:bodyPr/>
          <a:lstStyle/>
          <a:p>
            <a:r>
              <a:rPr lang="el-GR" b="1" dirty="0"/>
              <a:t>Ντάνιελ Ντίας</a:t>
            </a:r>
          </a:p>
        </p:txBody>
      </p:sp>
      <p:sp>
        <p:nvSpPr>
          <p:cNvPr id="3" name="Content Placeholder 2">
            <a:extLst>
              <a:ext uri="{FF2B5EF4-FFF2-40B4-BE49-F238E27FC236}">
                <a16:creationId xmlns:a16="http://schemas.microsoft.com/office/drawing/2014/main" id="{2182028D-D134-4A88-ABC0-7EEE912F910B}"/>
              </a:ext>
            </a:extLst>
          </p:cNvPr>
          <p:cNvSpPr>
            <a:spLocks noGrp="1"/>
          </p:cNvSpPr>
          <p:nvPr>
            <p:ph sz="half" idx="1"/>
          </p:nvPr>
        </p:nvSpPr>
        <p:spPr>
          <a:xfrm>
            <a:off x="838199" y="1825625"/>
            <a:ext cx="5257801" cy="4351338"/>
          </a:xfrm>
        </p:spPr>
        <p:txBody>
          <a:bodyPr/>
          <a:lstStyle/>
          <a:p>
            <a:r>
              <a:rPr lang="el-GR" dirty="0"/>
              <a:t>Κέρδισε στους αγώνες του Πεκίνου και του Λονδίνου δέκα χρυσά μετάλλια, τέσσερα ασημένια και ένα χάλκινο στο αγώνισμα της κολύμβησης</a:t>
            </a:r>
          </a:p>
          <a:p>
            <a:endParaRPr lang="el-GR" dirty="0"/>
          </a:p>
          <a:p>
            <a:endParaRPr lang="el-GR" dirty="0"/>
          </a:p>
        </p:txBody>
      </p:sp>
      <p:pic>
        <p:nvPicPr>
          <p:cNvPr id="2050" name="Picture 2" descr="Image result for ντάνιελ ντίας παραολυμπιονίκης">
            <a:extLst>
              <a:ext uri="{FF2B5EF4-FFF2-40B4-BE49-F238E27FC236}">
                <a16:creationId xmlns:a16="http://schemas.microsoft.com/office/drawing/2014/main" id="{2D5DB9D5-77E3-436C-9957-D98F1C1E55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1130" y="2020080"/>
            <a:ext cx="4943484" cy="328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234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D83D-0F7D-4F09-906F-78E5DE1BDD41}"/>
              </a:ext>
            </a:extLst>
          </p:cNvPr>
          <p:cNvSpPr>
            <a:spLocks noGrp="1"/>
          </p:cNvSpPr>
          <p:nvPr>
            <p:ph type="title"/>
          </p:nvPr>
        </p:nvSpPr>
        <p:spPr/>
        <p:txBody>
          <a:bodyPr/>
          <a:lstStyle/>
          <a:p>
            <a:r>
              <a:rPr lang="el-GR" b="1" dirty="0"/>
              <a:t>Τζέισον Σμιθ</a:t>
            </a:r>
          </a:p>
        </p:txBody>
      </p:sp>
      <p:sp>
        <p:nvSpPr>
          <p:cNvPr id="3" name="Content Placeholder 2">
            <a:extLst>
              <a:ext uri="{FF2B5EF4-FFF2-40B4-BE49-F238E27FC236}">
                <a16:creationId xmlns:a16="http://schemas.microsoft.com/office/drawing/2014/main" id="{E763AE1B-AF62-49B7-98F3-67A2131F3ECD}"/>
              </a:ext>
            </a:extLst>
          </p:cNvPr>
          <p:cNvSpPr>
            <a:spLocks noGrp="1"/>
          </p:cNvSpPr>
          <p:nvPr>
            <p:ph sz="half" idx="1"/>
          </p:nvPr>
        </p:nvSpPr>
        <p:spPr/>
        <p:txBody>
          <a:bodyPr/>
          <a:lstStyle/>
          <a:p>
            <a:r>
              <a:rPr lang="el-GR" dirty="0"/>
              <a:t>Ο εικοσιεννιάχρονος Ιρλανδός είναι ο ταχύτερος Παραολυμπιονίκης του πλανήτη</a:t>
            </a:r>
          </a:p>
          <a:p>
            <a:r>
              <a:rPr lang="el-GR" dirty="0"/>
              <a:t>Έσπασε δύο φορές το παγκόσμιο ρεκόρ στα 100 μέτρα</a:t>
            </a:r>
          </a:p>
          <a:p>
            <a:r>
              <a:rPr lang="el-GR" dirty="0"/>
              <a:t>10.46 δευτερόλεπτα</a:t>
            </a:r>
          </a:p>
        </p:txBody>
      </p:sp>
      <p:pic>
        <p:nvPicPr>
          <p:cNvPr id="3074" name="Picture 2" descr="Image result for τζέισον σμιθ παραολυμπιονίκης">
            <a:extLst>
              <a:ext uri="{FF2B5EF4-FFF2-40B4-BE49-F238E27FC236}">
                <a16:creationId xmlns:a16="http://schemas.microsoft.com/office/drawing/2014/main" id="{B8800D00-0FF3-4A23-B6AF-D6DFE96C5687}"/>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51132" t="1674" b="1488"/>
          <a:stretch/>
        </p:blipFill>
        <p:spPr bwMode="auto">
          <a:xfrm>
            <a:off x="7080309" y="1468583"/>
            <a:ext cx="3476110" cy="392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36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6141-FE7D-4D8D-B384-6FB5C4E60380}"/>
              </a:ext>
            </a:extLst>
          </p:cNvPr>
          <p:cNvSpPr>
            <a:spLocks noGrp="1"/>
          </p:cNvSpPr>
          <p:nvPr>
            <p:ph type="title"/>
          </p:nvPr>
        </p:nvSpPr>
        <p:spPr/>
        <p:txBody>
          <a:bodyPr/>
          <a:lstStyle/>
          <a:p>
            <a:r>
              <a:rPr lang="el-GR" b="1" dirty="0"/>
              <a:t>Ζεφίνιο</a:t>
            </a:r>
          </a:p>
        </p:txBody>
      </p:sp>
      <p:sp>
        <p:nvSpPr>
          <p:cNvPr id="3" name="Content Placeholder 2">
            <a:extLst>
              <a:ext uri="{FF2B5EF4-FFF2-40B4-BE49-F238E27FC236}">
                <a16:creationId xmlns:a16="http://schemas.microsoft.com/office/drawing/2014/main" id="{9449DAF9-BE99-4E9A-B296-7DE4AFF6DF8E}"/>
              </a:ext>
            </a:extLst>
          </p:cNvPr>
          <p:cNvSpPr>
            <a:spLocks noGrp="1"/>
          </p:cNvSpPr>
          <p:nvPr>
            <p:ph sz="half" idx="1"/>
          </p:nvPr>
        </p:nvSpPr>
        <p:spPr>
          <a:xfrm>
            <a:off x="477473" y="1766902"/>
            <a:ext cx="5181600" cy="4351338"/>
          </a:xfrm>
        </p:spPr>
        <p:txBody>
          <a:bodyPr/>
          <a:lstStyle/>
          <a:p>
            <a:r>
              <a:rPr lang="el-GR" dirty="0"/>
              <a:t>Παρότι τυφλός, κατάφερε να βάλει δύο εντυπωσιακά γκολ στους Παραολυμπιακούς του Ρίο</a:t>
            </a:r>
          </a:p>
          <a:p>
            <a:r>
              <a:rPr lang="el-GR" dirty="0"/>
              <a:t>Έστειλε τη Βραζιλία στον τελικό του ποδοσφαίρου</a:t>
            </a:r>
          </a:p>
        </p:txBody>
      </p:sp>
      <p:pic>
        <p:nvPicPr>
          <p:cNvPr id="4098" name="Picture 2">
            <a:extLst>
              <a:ext uri="{FF2B5EF4-FFF2-40B4-BE49-F238E27FC236}">
                <a16:creationId xmlns:a16="http://schemas.microsoft.com/office/drawing/2014/main" id="{3894D9DF-187E-479E-9E5E-B4F87A8F77D3}"/>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919132" y="2241658"/>
            <a:ext cx="5960458" cy="2374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77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69AB-C2DA-4AF5-99E2-EEA7D1F90C74}"/>
              </a:ext>
            </a:extLst>
          </p:cNvPr>
          <p:cNvSpPr>
            <a:spLocks noGrp="1"/>
          </p:cNvSpPr>
          <p:nvPr>
            <p:ph type="title"/>
          </p:nvPr>
        </p:nvSpPr>
        <p:spPr/>
        <p:txBody>
          <a:bodyPr/>
          <a:lstStyle/>
          <a:p>
            <a:r>
              <a:rPr lang="el-GR" b="1" dirty="0"/>
              <a:t>Τζέσικα Λονγκ</a:t>
            </a:r>
          </a:p>
        </p:txBody>
      </p:sp>
      <p:sp>
        <p:nvSpPr>
          <p:cNvPr id="3" name="Content Placeholder 2">
            <a:extLst>
              <a:ext uri="{FF2B5EF4-FFF2-40B4-BE49-F238E27FC236}">
                <a16:creationId xmlns:a16="http://schemas.microsoft.com/office/drawing/2014/main" id="{A31526CD-58EC-43EA-B395-53B1506F33E0}"/>
              </a:ext>
            </a:extLst>
          </p:cNvPr>
          <p:cNvSpPr>
            <a:spLocks noGrp="1"/>
          </p:cNvSpPr>
          <p:nvPr>
            <p:ph sz="half" idx="1"/>
          </p:nvPr>
        </p:nvSpPr>
        <p:spPr>
          <a:xfrm>
            <a:off x="838200" y="2141537"/>
            <a:ext cx="5181600" cy="4351338"/>
          </a:xfrm>
        </p:spPr>
        <p:txBody>
          <a:bodyPr/>
          <a:lstStyle/>
          <a:p>
            <a:r>
              <a:rPr lang="el-GR" dirty="0"/>
              <a:t>Έχει κερδίσει 17 μετάλλια στους Παραολυμπιακούς για τις ΗΠΑ</a:t>
            </a:r>
          </a:p>
          <a:p>
            <a:r>
              <a:rPr lang="el-GR" dirty="0"/>
              <a:t>Πρώτη φορά αγωνίστηκε στην Αθήνα, σε ηλικία 12 ετών, και κέρδισε 3 χρυσά μετάλλια στην κολύμβηση</a:t>
            </a:r>
          </a:p>
        </p:txBody>
      </p:sp>
      <p:pic>
        <p:nvPicPr>
          <p:cNvPr id="6" name="Content Placeholder 5">
            <a:extLst>
              <a:ext uri="{FF2B5EF4-FFF2-40B4-BE49-F238E27FC236}">
                <a16:creationId xmlns:a16="http://schemas.microsoft.com/office/drawing/2014/main" id="{A8BF3312-9DE7-492F-9F30-7AFD9CB5EA6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705894"/>
            <a:ext cx="5181600" cy="2590800"/>
          </a:xfrm>
        </p:spPr>
      </p:pic>
    </p:spTree>
    <p:extLst>
      <p:ext uri="{BB962C8B-B14F-4D97-AF65-F5344CB8AC3E}">
        <p14:creationId xmlns:p14="http://schemas.microsoft.com/office/powerpoint/2010/main" val="2666059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a:t>ΘΕΡΙΝΑ ΑΘΛΗΜΑΤΑ</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66712" y="5715000"/>
            <a:ext cx="10972800" cy="1143000"/>
          </a:xfrm>
        </p:spPr>
        <p:txBody>
          <a:bodyPr/>
          <a:lstStyle/>
          <a:p>
            <a:pPr algn="ctr"/>
            <a:r>
              <a:rPr lang="el-GR" dirty="0"/>
              <a:t>Αντισφαίριση με </a:t>
            </a:r>
            <a:r>
              <a:rPr lang="el-GR" dirty="0" err="1"/>
              <a:t>αμαξίδιο</a:t>
            </a:r>
            <a:endParaRPr lang="el-GR" dirty="0"/>
          </a:p>
        </p:txBody>
      </p:sp>
      <p:pic>
        <p:nvPicPr>
          <p:cNvPr id="1026" name="Picture 2" descr="https://4dimkamat14.weebly.com/uploads/1/6/7/1/16714106/5280484.jpg"/>
          <p:cNvPicPr>
            <a:picLocks noChangeAspect="1" noChangeArrowheads="1"/>
          </p:cNvPicPr>
          <p:nvPr/>
        </p:nvPicPr>
        <p:blipFill>
          <a:blip r:embed="rId2" cstate="print"/>
          <a:srcRect/>
          <a:stretch>
            <a:fillRect/>
          </a:stretch>
        </p:blipFill>
        <p:spPr bwMode="auto">
          <a:xfrm>
            <a:off x="1428717" y="357167"/>
            <a:ext cx="9715568" cy="484564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66712" y="5715000"/>
            <a:ext cx="10972800" cy="1143000"/>
          </a:xfrm>
        </p:spPr>
        <p:txBody>
          <a:bodyPr/>
          <a:lstStyle/>
          <a:p>
            <a:pPr algn="ctr"/>
            <a:r>
              <a:rPr lang="el-GR" dirty="0"/>
              <a:t>Άρση βαρών σε πάγκο</a:t>
            </a:r>
          </a:p>
        </p:txBody>
      </p:sp>
      <p:pic>
        <p:nvPicPr>
          <p:cNvPr id="6146" name="Picture 2" descr="https://4dimkamat14.weebly.com/uploads/1/6/7/1/16714106/8331916.jpg"/>
          <p:cNvPicPr>
            <a:picLocks noChangeAspect="1" noChangeArrowheads="1"/>
          </p:cNvPicPr>
          <p:nvPr/>
        </p:nvPicPr>
        <p:blipFill>
          <a:blip r:embed="rId2" cstate="print"/>
          <a:srcRect/>
          <a:stretch>
            <a:fillRect/>
          </a:stretch>
        </p:blipFill>
        <p:spPr bwMode="auto">
          <a:xfrm>
            <a:off x="952464" y="357166"/>
            <a:ext cx="9906069" cy="494065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66712" y="5715000"/>
            <a:ext cx="10972800" cy="1143000"/>
          </a:xfrm>
        </p:spPr>
        <p:txBody>
          <a:bodyPr/>
          <a:lstStyle/>
          <a:p>
            <a:pPr algn="ctr"/>
            <a:r>
              <a:rPr lang="el-GR" dirty="0" err="1"/>
              <a:t>Γκόλμπολ</a:t>
            </a:r>
            <a:endParaRPr lang="el-GR" dirty="0"/>
          </a:p>
        </p:txBody>
      </p:sp>
      <p:pic>
        <p:nvPicPr>
          <p:cNvPr id="7170" name="Picture 2" descr="https://4dimkamat14.weebly.com/uploads/1/6/7/1/16714106/7551059.jpg"/>
          <p:cNvPicPr>
            <a:picLocks noChangeAspect="1" noChangeArrowheads="1"/>
          </p:cNvPicPr>
          <p:nvPr/>
        </p:nvPicPr>
        <p:blipFill>
          <a:blip r:embed="rId2" cstate="print"/>
          <a:srcRect/>
          <a:stretch>
            <a:fillRect/>
          </a:stretch>
        </p:blipFill>
        <p:spPr bwMode="auto">
          <a:xfrm>
            <a:off x="571462" y="642918"/>
            <a:ext cx="10911596" cy="415322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76211" y="5715000"/>
            <a:ext cx="10972800" cy="1143000"/>
          </a:xfrm>
        </p:spPr>
        <p:txBody>
          <a:bodyPr/>
          <a:lstStyle/>
          <a:p>
            <a:pPr algn="ctr"/>
            <a:r>
              <a:rPr lang="el-GR" dirty="0"/>
              <a:t>Επιτραπέζια αντισφαίριση</a:t>
            </a:r>
          </a:p>
        </p:txBody>
      </p:sp>
      <p:pic>
        <p:nvPicPr>
          <p:cNvPr id="17410" name="Picture 2" descr="https://4dimkamat14.weebly.com/uploads/1/6/7/1/16714106/8612233.jpg"/>
          <p:cNvPicPr>
            <a:picLocks noChangeAspect="1" noChangeArrowheads="1"/>
          </p:cNvPicPr>
          <p:nvPr/>
        </p:nvPicPr>
        <p:blipFill>
          <a:blip r:embed="rId2" cstate="print"/>
          <a:srcRect/>
          <a:stretch>
            <a:fillRect/>
          </a:stretch>
        </p:blipFill>
        <p:spPr bwMode="auto">
          <a:xfrm>
            <a:off x="1142965" y="500042"/>
            <a:ext cx="10096571" cy="424056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l-GR" sz="4800" b="1" dirty="0"/>
              <a:t>Ευρωπαϊκό Πρωτάθλημα Ποδοσφαίρου</a:t>
            </a:r>
            <a:br>
              <a:rPr lang="el-GR" sz="3600" dirty="0">
                <a:solidFill>
                  <a:srgbClr val="006600"/>
                </a:solidFill>
              </a:rPr>
            </a:br>
            <a:endParaRPr lang="el-GR" sz="3600" dirty="0">
              <a:solidFill>
                <a:srgbClr val="006600"/>
              </a:solidFill>
            </a:endParaRPr>
          </a:p>
        </p:txBody>
      </p:sp>
      <p:sp>
        <p:nvSpPr>
          <p:cNvPr id="5" name="Content Placeholder 4"/>
          <p:cNvSpPr>
            <a:spLocks noGrp="1"/>
          </p:cNvSpPr>
          <p:nvPr>
            <p:ph sz="half" idx="1"/>
          </p:nvPr>
        </p:nvSpPr>
        <p:spPr/>
        <p:txBody>
          <a:bodyPr>
            <a:normAutofit lnSpcReduction="10000"/>
          </a:bodyPr>
          <a:lstStyle/>
          <a:p>
            <a:r>
              <a:rPr lang="el-GR" dirty="0"/>
              <a:t>Είναι μια</a:t>
            </a:r>
            <a:r>
              <a:rPr lang="en-US" dirty="0"/>
              <a:t> </a:t>
            </a:r>
            <a:r>
              <a:rPr lang="el-GR" b="1" dirty="0"/>
              <a:t>ευρωπαϊκή διοργάνωση </a:t>
            </a:r>
            <a:r>
              <a:rPr lang="el-GR" dirty="0"/>
              <a:t>στην οποία συμμετέχουν </a:t>
            </a:r>
            <a:r>
              <a:rPr lang="el-GR" b="1" dirty="0"/>
              <a:t>εθνικές ομάδες</a:t>
            </a:r>
            <a:r>
              <a:rPr lang="el-GR" dirty="0"/>
              <a:t> ανδρών που ξεκίνησε το 1960 και γίνεται </a:t>
            </a:r>
            <a:r>
              <a:rPr lang="el-GR" b="1" dirty="0"/>
              <a:t>ανά τέσσερα χρόνια</a:t>
            </a:r>
            <a:r>
              <a:rPr lang="el-GR" dirty="0"/>
              <a:t>.</a:t>
            </a:r>
          </a:p>
          <a:p>
            <a:r>
              <a:rPr lang="el-GR" dirty="0"/>
              <a:t>Μέχρι σήμερα έχουν πραγματοποιηθεί </a:t>
            </a:r>
            <a:r>
              <a:rPr lang="el-GR" b="1" dirty="0"/>
              <a:t>15 πρωταθλήματα </a:t>
            </a:r>
            <a:r>
              <a:rPr lang="el-GR" dirty="0"/>
              <a:t>από τα οποία η </a:t>
            </a:r>
            <a:r>
              <a:rPr lang="el-GR" b="1" dirty="0"/>
              <a:t>Έλλαδα έχει κερδίσει ένα</a:t>
            </a:r>
            <a:r>
              <a:rPr lang="el-GR" dirty="0"/>
              <a:t>. Τους περισσότερους τίτλους έχουν κερδίσει η Γερμανία και </a:t>
            </a:r>
            <a:r>
              <a:rPr lang="el-GR"/>
              <a:t>η Ισπανία.</a:t>
            </a:r>
            <a:endParaRPr lang="el-GR" dirty="0"/>
          </a:p>
        </p:txBody>
      </p:sp>
      <p:pic>
        <p:nvPicPr>
          <p:cNvPr id="9" name="Content Placeholder 8" descr="Euro_2016_stade_de_France_France-Roumanie_(27307532960).jpg"/>
          <p:cNvPicPr>
            <a:picLocks noGrp="1" noChangeAspect="1"/>
          </p:cNvPicPr>
          <p:nvPr>
            <p:ph sz="half" idx="2"/>
          </p:nvPr>
        </p:nvPicPr>
        <p:blipFill>
          <a:blip r:embed="rId2" cstate="print"/>
          <a:stretch>
            <a:fillRect/>
          </a:stretch>
        </p:blipFill>
        <p:spPr>
          <a:xfrm>
            <a:off x="6381752" y="3357562"/>
            <a:ext cx="3810000" cy="2857500"/>
          </a:xfrm>
        </p:spPr>
      </p:pic>
      <p:pic>
        <p:nvPicPr>
          <p:cNvPr id="10" name="Picture 9" descr="UEFA_Europa_League_Juillet_2015.svg.png"/>
          <p:cNvPicPr>
            <a:picLocks noChangeAspect="1"/>
          </p:cNvPicPr>
          <p:nvPr/>
        </p:nvPicPr>
        <p:blipFill>
          <a:blip r:embed="rId3" cstate="print"/>
          <a:stretch>
            <a:fillRect/>
          </a:stretch>
        </p:blipFill>
        <p:spPr>
          <a:xfrm>
            <a:off x="8310579" y="1285860"/>
            <a:ext cx="1279487" cy="17859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61" y="5715000"/>
            <a:ext cx="10972800" cy="1143000"/>
          </a:xfrm>
        </p:spPr>
        <p:txBody>
          <a:bodyPr/>
          <a:lstStyle/>
          <a:p>
            <a:pPr algn="ctr"/>
            <a:r>
              <a:rPr lang="el-GR" dirty="0"/>
              <a:t>Ιππασία</a:t>
            </a:r>
          </a:p>
        </p:txBody>
      </p:sp>
      <p:pic>
        <p:nvPicPr>
          <p:cNvPr id="18434" name="Picture 2" descr="https://4dimkamat14.weebly.com/uploads/1/6/7/1/16714106/8664428.jpg"/>
          <p:cNvPicPr>
            <a:picLocks noChangeAspect="1" noChangeArrowheads="1"/>
          </p:cNvPicPr>
          <p:nvPr/>
        </p:nvPicPr>
        <p:blipFill>
          <a:blip r:embed="rId2" cstate="print"/>
          <a:srcRect/>
          <a:stretch>
            <a:fillRect/>
          </a:stretch>
        </p:blipFill>
        <p:spPr bwMode="auto">
          <a:xfrm>
            <a:off x="952464" y="785794"/>
            <a:ext cx="9810819" cy="489314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61" y="5715000"/>
            <a:ext cx="10972800" cy="1143000"/>
          </a:xfrm>
        </p:spPr>
        <p:txBody>
          <a:bodyPr/>
          <a:lstStyle/>
          <a:p>
            <a:pPr algn="ctr"/>
            <a:r>
              <a:rPr lang="el-GR" dirty="0"/>
              <a:t>Στίβος</a:t>
            </a:r>
          </a:p>
        </p:txBody>
      </p:sp>
      <p:pic>
        <p:nvPicPr>
          <p:cNvPr id="19458" name="Picture 2" descr="https://4dimkamat14.weebly.com/uploads/1/6/7/1/16714106/1292274.jpg"/>
          <p:cNvPicPr>
            <a:picLocks noChangeAspect="1" noChangeArrowheads="1"/>
          </p:cNvPicPr>
          <p:nvPr/>
        </p:nvPicPr>
        <p:blipFill>
          <a:blip r:embed="rId2" cstate="print"/>
          <a:srcRect/>
          <a:stretch>
            <a:fillRect/>
          </a:stretch>
        </p:blipFill>
        <p:spPr bwMode="auto">
          <a:xfrm>
            <a:off x="666712" y="571480"/>
            <a:ext cx="10747808" cy="487681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61" y="5715000"/>
            <a:ext cx="10972800" cy="1143000"/>
          </a:xfrm>
        </p:spPr>
        <p:txBody>
          <a:bodyPr/>
          <a:lstStyle/>
          <a:p>
            <a:pPr algn="ctr"/>
            <a:r>
              <a:rPr lang="el-GR" dirty="0"/>
              <a:t>	Ιστιοπλοΐα</a:t>
            </a:r>
          </a:p>
        </p:txBody>
      </p:sp>
      <p:pic>
        <p:nvPicPr>
          <p:cNvPr id="20482" name="Picture 2" descr="https://4dimkamat14.weebly.com/uploads/1/6/7/1/16714106/7192796.jpg"/>
          <p:cNvPicPr>
            <a:picLocks noChangeAspect="1" noChangeArrowheads="1"/>
          </p:cNvPicPr>
          <p:nvPr/>
        </p:nvPicPr>
        <p:blipFill>
          <a:blip r:embed="rId2" cstate="print"/>
          <a:srcRect/>
          <a:stretch>
            <a:fillRect/>
          </a:stretch>
        </p:blipFill>
        <p:spPr bwMode="auto">
          <a:xfrm>
            <a:off x="1333467" y="428604"/>
            <a:ext cx="9715568" cy="548322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66712" y="5715000"/>
            <a:ext cx="10972800" cy="1143000"/>
          </a:xfrm>
        </p:spPr>
        <p:txBody>
          <a:bodyPr/>
          <a:lstStyle/>
          <a:p>
            <a:pPr algn="ctr"/>
            <a:r>
              <a:rPr lang="el-GR" dirty="0"/>
              <a:t>Καλαθοσφαίριση με </a:t>
            </a:r>
            <a:r>
              <a:rPr lang="el-GR" dirty="0" err="1"/>
              <a:t>αμαξίδιο</a:t>
            </a:r>
            <a:endParaRPr lang="el-GR" dirty="0"/>
          </a:p>
        </p:txBody>
      </p:sp>
      <p:pic>
        <p:nvPicPr>
          <p:cNvPr id="21506" name="Picture 2" descr="https://4dimkamat14.weebly.com/uploads/1/6/7/1/16714106/8893815.jpg"/>
          <p:cNvPicPr>
            <a:picLocks noChangeAspect="1" noChangeArrowheads="1"/>
          </p:cNvPicPr>
          <p:nvPr/>
        </p:nvPicPr>
        <p:blipFill>
          <a:blip r:embed="rId2" cstate="print"/>
          <a:srcRect/>
          <a:stretch>
            <a:fillRect/>
          </a:stretch>
        </p:blipFill>
        <p:spPr bwMode="auto">
          <a:xfrm>
            <a:off x="2190723" y="300700"/>
            <a:ext cx="7905805" cy="57514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61" y="5715000"/>
            <a:ext cx="10972800" cy="1143000"/>
          </a:xfrm>
        </p:spPr>
        <p:txBody>
          <a:bodyPr/>
          <a:lstStyle/>
          <a:p>
            <a:pPr algn="ctr"/>
            <a:r>
              <a:rPr lang="el-GR" dirty="0"/>
              <a:t>Κολύμβηση</a:t>
            </a:r>
          </a:p>
        </p:txBody>
      </p:sp>
      <p:pic>
        <p:nvPicPr>
          <p:cNvPr id="22530" name="Picture 2" descr="https://4dimkamat14.weebly.com/uploads/1/6/7/1/16714106/6225474.jpg"/>
          <p:cNvPicPr>
            <a:picLocks noChangeAspect="1" noChangeArrowheads="1"/>
          </p:cNvPicPr>
          <p:nvPr/>
        </p:nvPicPr>
        <p:blipFill>
          <a:blip r:embed="rId2" cstate="print"/>
          <a:srcRect/>
          <a:stretch>
            <a:fillRect/>
          </a:stretch>
        </p:blipFill>
        <p:spPr bwMode="auto">
          <a:xfrm>
            <a:off x="2571725" y="211433"/>
            <a:ext cx="7143800" cy="538464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61" y="5715000"/>
            <a:ext cx="10972800" cy="1143000"/>
          </a:xfrm>
        </p:spPr>
        <p:txBody>
          <a:bodyPr/>
          <a:lstStyle/>
          <a:p>
            <a:pPr algn="ctr"/>
            <a:r>
              <a:rPr lang="el-GR" dirty="0"/>
              <a:t>Κωπηλασία</a:t>
            </a:r>
          </a:p>
        </p:txBody>
      </p:sp>
      <p:pic>
        <p:nvPicPr>
          <p:cNvPr id="23554" name="Picture 2" descr="https://4dimkamat14.weebly.com/uploads/1/6/7/1/16714106/7845419.jpg"/>
          <p:cNvPicPr>
            <a:picLocks noChangeAspect="1" noChangeArrowheads="1"/>
          </p:cNvPicPr>
          <p:nvPr/>
        </p:nvPicPr>
        <p:blipFill>
          <a:blip r:embed="rId2" cstate="print"/>
          <a:srcRect/>
          <a:stretch>
            <a:fillRect/>
          </a:stretch>
        </p:blipFill>
        <p:spPr bwMode="auto">
          <a:xfrm>
            <a:off x="1333467" y="642918"/>
            <a:ext cx="9842535" cy="487205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1963" y="5715000"/>
            <a:ext cx="10972800" cy="1143000"/>
          </a:xfrm>
        </p:spPr>
        <p:txBody>
          <a:bodyPr/>
          <a:lstStyle/>
          <a:p>
            <a:pPr algn="ctr"/>
            <a:r>
              <a:rPr lang="el-GR" dirty="0" err="1"/>
              <a:t>Μπότσια</a:t>
            </a:r>
            <a:endParaRPr lang="el-GR" dirty="0"/>
          </a:p>
        </p:txBody>
      </p:sp>
      <p:pic>
        <p:nvPicPr>
          <p:cNvPr id="24578" name="Picture 2" descr="https://4dimkamat14.weebly.com/uploads/1/6/7/1/16714106/4785756.jpg"/>
          <p:cNvPicPr>
            <a:picLocks noChangeAspect="1" noChangeArrowheads="1"/>
          </p:cNvPicPr>
          <p:nvPr/>
        </p:nvPicPr>
        <p:blipFill>
          <a:blip r:embed="rId2" cstate="print"/>
          <a:srcRect/>
          <a:stretch>
            <a:fillRect/>
          </a:stretch>
        </p:blipFill>
        <p:spPr bwMode="auto">
          <a:xfrm>
            <a:off x="1238217" y="857233"/>
            <a:ext cx="9821367" cy="414338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66712" y="5715000"/>
            <a:ext cx="10972800" cy="1143000"/>
          </a:xfrm>
        </p:spPr>
        <p:txBody>
          <a:bodyPr/>
          <a:lstStyle/>
          <a:p>
            <a:pPr algn="ctr"/>
            <a:r>
              <a:rPr lang="el-GR" dirty="0"/>
              <a:t>Ξιφασκία με </a:t>
            </a:r>
            <a:r>
              <a:rPr lang="el-GR" dirty="0" err="1"/>
              <a:t>αμαξίδιο</a:t>
            </a:r>
            <a:endParaRPr lang="el-GR" dirty="0"/>
          </a:p>
        </p:txBody>
      </p:sp>
      <p:pic>
        <p:nvPicPr>
          <p:cNvPr id="25602" name="Picture 2" descr="https://4dimkamat14.weebly.com/uploads/1/6/7/1/16714106/4894177.jpg"/>
          <p:cNvPicPr>
            <a:picLocks noChangeAspect="1" noChangeArrowheads="1"/>
          </p:cNvPicPr>
          <p:nvPr/>
        </p:nvPicPr>
        <p:blipFill>
          <a:blip r:embed="rId2" cstate="print"/>
          <a:srcRect/>
          <a:stretch>
            <a:fillRect/>
          </a:stretch>
        </p:blipFill>
        <p:spPr bwMode="auto">
          <a:xfrm>
            <a:off x="1333467" y="571480"/>
            <a:ext cx="9715568" cy="484564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76211" y="5715000"/>
            <a:ext cx="10972800" cy="1143000"/>
          </a:xfrm>
        </p:spPr>
        <p:txBody>
          <a:bodyPr/>
          <a:lstStyle/>
          <a:p>
            <a:pPr algn="ctr"/>
            <a:r>
              <a:rPr lang="el-GR" dirty="0" err="1"/>
              <a:t>Πετοσφαίριση</a:t>
            </a:r>
            <a:endParaRPr lang="el-GR" dirty="0"/>
          </a:p>
        </p:txBody>
      </p:sp>
      <p:pic>
        <p:nvPicPr>
          <p:cNvPr id="26626" name="Picture 2" descr="https://4dimkamat14.weebly.com/uploads/1/6/7/1/16714106/4569284.jpg"/>
          <p:cNvPicPr>
            <a:picLocks noChangeAspect="1" noChangeArrowheads="1"/>
          </p:cNvPicPr>
          <p:nvPr/>
        </p:nvPicPr>
        <p:blipFill>
          <a:blip r:embed="rId2" cstate="print"/>
          <a:srcRect/>
          <a:stretch>
            <a:fillRect/>
          </a:stretch>
        </p:blipFill>
        <p:spPr bwMode="auto">
          <a:xfrm>
            <a:off x="1428718" y="642918"/>
            <a:ext cx="9334565" cy="465561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66712" y="5715000"/>
            <a:ext cx="10972800" cy="1143000"/>
          </a:xfrm>
        </p:spPr>
        <p:txBody>
          <a:bodyPr/>
          <a:lstStyle/>
          <a:p>
            <a:pPr algn="ctr"/>
            <a:r>
              <a:rPr lang="el-GR" dirty="0"/>
              <a:t>Ποδηλασία δρόμου</a:t>
            </a:r>
          </a:p>
        </p:txBody>
      </p:sp>
      <p:sp>
        <p:nvSpPr>
          <p:cNvPr id="27650" name="AutoShape 2" descr="Αποτέλεσμα εικόνας για ποδηλασια δρομου παραολυμπιακοι αγωνες"/>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7652" name="AutoShape 4" descr="Αποτέλεσμα εικόνας για ποδηλασια δρομου παραολυμπιακοι αγωνες"/>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7654" name="AutoShape 6" descr="Αποτέλεσμα εικόνας για ποδηλασια δρομου παραολυμπιακοι αγωνες"/>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7656" name="AutoShape 8" descr="Αποτέλεσμα εικόνας για ποδηλασια δρομου παραολυμπιακοι αγωνες"/>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7658" name="Picture 10" descr="Αποτέλεσμα εικόνας για ποδηλασια δρομου παραολυμπιακοι αγωνες"/>
          <p:cNvPicPr>
            <a:picLocks noChangeAspect="1" noChangeArrowheads="1"/>
          </p:cNvPicPr>
          <p:nvPr/>
        </p:nvPicPr>
        <p:blipFill>
          <a:blip r:embed="rId2" cstate="print"/>
          <a:srcRect/>
          <a:stretch>
            <a:fillRect/>
          </a:stretch>
        </p:blipFill>
        <p:spPr bwMode="auto">
          <a:xfrm>
            <a:off x="761963" y="1071546"/>
            <a:ext cx="10670548" cy="399626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47528" y="404664"/>
            <a:ext cx="4038600" cy="6120680"/>
          </a:xfrm>
        </p:spPr>
        <p:txBody>
          <a:bodyPr>
            <a:noAutofit/>
          </a:bodyPr>
          <a:lstStyle/>
          <a:p>
            <a:r>
              <a:rPr lang="el-GR" sz="2400" dirty="0"/>
              <a:t>Πριν να εισέλθουν στην διοργάνωση, </a:t>
            </a:r>
            <a:r>
              <a:rPr lang="el-GR" sz="2400" b="1" dirty="0"/>
              <a:t>όλες οι ομάδες εκτός από το έθνος που φιλοξενεί κάθε φορά το Ευρωπαϊκό Πρωτάθλημα </a:t>
            </a:r>
            <a:r>
              <a:rPr lang="el-GR" sz="2400" dirty="0"/>
              <a:t>(το οποίο προκρίνεται αυτόματα</a:t>
            </a:r>
            <a:r>
              <a:rPr lang="el-GR" sz="2400" b="1" dirty="0"/>
              <a:t>) διαγωνίζονται στην προκριματική διαδικασία.</a:t>
            </a:r>
          </a:p>
          <a:p>
            <a:r>
              <a:rPr lang="el-GR" sz="2400" dirty="0"/>
              <a:t>Η ιδέα του πρωταθλήματος υπήρχε από το 1927, άρχισε όμως να πραγματοποιείται το 1957 αφού είχαν ξεκινήσει παρόμοιες διοργανώσεις σε άλλες ηπείρους.</a:t>
            </a:r>
          </a:p>
          <a:p>
            <a:pPr algn="ctr"/>
            <a:endParaRPr lang="el-GR" sz="2400" dirty="0"/>
          </a:p>
        </p:txBody>
      </p:sp>
      <p:pic>
        <p:nvPicPr>
          <p:cNvPr id="6" name="Content Placeholder 5" descr="750px-UEFA_European_Championship_best_results.svg.png"/>
          <p:cNvPicPr>
            <a:picLocks noGrp="1" noChangeAspect="1"/>
          </p:cNvPicPr>
          <p:nvPr>
            <p:ph sz="half" idx="2"/>
          </p:nvPr>
        </p:nvPicPr>
        <p:blipFill>
          <a:blip r:embed="rId2" cstate="print"/>
          <a:stretch>
            <a:fillRect/>
          </a:stretch>
        </p:blipFill>
        <p:spPr>
          <a:xfrm>
            <a:off x="6096000" y="1628801"/>
            <a:ext cx="4038600" cy="3413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61" y="5715000"/>
            <a:ext cx="10972800" cy="1143000"/>
          </a:xfrm>
        </p:spPr>
        <p:txBody>
          <a:bodyPr/>
          <a:lstStyle/>
          <a:p>
            <a:pPr algn="ctr"/>
            <a:r>
              <a:rPr lang="el-GR" dirty="0"/>
              <a:t>Ποδηλασία πίστας</a:t>
            </a:r>
          </a:p>
        </p:txBody>
      </p:sp>
      <p:sp>
        <p:nvSpPr>
          <p:cNvPr id="28674" name="AutoShape 2" descr="Αποτέλεσμα εικόνας για ποδηλασια πίστας παραολυμπιακοι αγωνες"/>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676" name="AutoShape 4" descr="Αποτέλεσμα εικόνας για ποδηλασια πίστας παραολυμπιακοι αγωνες"/>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8678" name="Picture 6" descr="Αποτέλεσμα εικόνας για ποδηλασια πίστας παραολυμπιακοι αγωνες"/>
          <p:cNvPicPr>
            <a:picLocks noChangeAspect="1" noChangeArrowheads="1"/>
          </p:cNvPicPr>
          <p:nvPr/>
        </p:nvPicPr>
        <p:blipFill>
          <a:blip r:embed="rId2" cstate="print"/>
          <a:srcRect/>
          <a:stretch>
            <a:fillRect/>
          </a:stretch>
        </p:blipFill>
        <p:spPr bwMode="auto">
          <a:xfrm>
            <a:off x="761963" y="1071546"/>
            <a:ext cx="10287013" cy="385763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1963" y="5715000"/>
            <a:ext cx="10972800" cy="1143000"/>
          </a:xfrm>
        </p:spPr>
        <p:txBody>
          <a:bodyPr/>
          <a:lstStyle/>
          <a:p>
            <a:pPr algn="ctr"/>
            <a:r>
              <a:rPr lang="el-GR" dirty="0"/>
              <a:t>Ποδόσφαιρο 5</a:t>
            </a:r>
            <a:r>
              <a:rPr lang="en-US" dirty="0"/>
              <a:t>x5</a:t>
            </a:r>
            <a:endParaRPr lang="el-GR" dirty="0"/>
          </a:p>
        </p:txBody>
      </p:sp>
      <p:pic>
        <p:nvPicPr>
          <p:cNvPr id="29698" name="Picture 2" descr="https://4dimkamat14.weebly.com/uploads/1/6/7/1/16714106/3425925.jpg"/>
          <p:cNvPicPr>
            <a:picLocks noChangeAspect="1" noChangeArrowheads="1"/>
          </p:cNvPicPr>
          <p:nvPr/>
        </p:nvPicPr>
        <p:blipFill>
          <a:blip r:embed="rId2" cstate="print"/>
          <a:srcRect/>
          <a:stretch>
            <a:fillRect/>
          </a:stretch>
        </p:blipFill>
        <p:spPr bwMode="auto">
          <a:xfrm>
            <a:off x="1619218" y="303568"/>
            <a:ext cx="9239315" cy="519711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61" y="5715000"/>
            <a:ext cx="10972800" cy="1143000"/>
          </a:xfrm>
        </p:spPr>
        <p:txBody>
          <a:bodyPr/>
          <a:lstStyle/>
          <a:p>
            <a:pPr algn="ctr"/>
            <a:r>
              <a:rPr lang="el-GR" dirty="0"/>
              <a:t>Τζούντο</a:t>
            </a:r>
          </a:p>
        </p:txBody>
      </p:sp>
      <p:pic>
        <p:nvPicPr>
          <p:cNvPr id="33794" name="Picture 2" descr="https://4dimkamat14.weebly.com/uploads/1/6/7/1/16714106/5738473.jpg"/>
          <p:cNvPicPr>
            <a:picLocks noChangeAspect="1" noChangeArrowheads="1"/>
          </p:cNvPicPr>
          <p:nvPr/>
        </p:nvPicPr>
        <p:blipFill>
          <a:blip r:embed="rId2" cstate="print"/>
          <a:srcRect/>
          <a:stretch>
            <a:fillRect/>
          </a:stretch>
        </p:blipFill>
        <p:spPr bwMode="auto">
          <a:xfrm>
            <a:off x="1047715" y="785794"/>
            <a:ext cx="9334565" cy="420055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76211" y="5715000"/>
            <a:ext cx="10972800" cy="1143000"/>
          </a:xfrm>
        </p:spPr>
        <p:txBody>
          <a:bodyPr/>
          <a:lstStyle/>
          <a:p>
            <a:pPr algn="ctr"/>
            <a:r>
              <a:rPr lang="el-GR" dirty="0"/>
              <a:t>Τοξοβολία</a:t>
            </a:r>
          </a:p>
        </p:txBody>
      </p:sp>
      <p:pic>
        <p:nvPicPr>
          <p:cNvPr id="34818" name="Picture 2" descr="https://4dimkamat14.weebly.com/uploads/1/6/7/1/16714106/1404385.jpg"/>
          <p:cNvPicPr>
            <a:picLocks noChangeAspect="1" noChangeArrowheads="1"/>
          </p:cNvPicPr>
          <p:nvPr/>
        </p:nvPicPr>
        <p:blipFill>
          <a:blip r:embed="rId2" cstate="print"/>
          <a:srcRect/>
          <a:stretch>
            <a:fillRect/>
          </a:stretch>
        </p:blipFill>
        <p:spPr bwMode="auto">
          <a:xfrm>
            <a:off x="952464" y="571481"/>
            <a:ext cx="10001320" cy="498816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66712" y="5715000"/>
            <a:ext cx="10972800" cy="1143000"/>
          </a:xfrm>
        </p:spPr>
        <p:txBody>
          <a:bodyPr/>
          <a:lstStyle/>
          <a:p>
            <a:pPr algn="ctr"/>
            <a:r>
              <a:rPr lang="el-GR" dirty="0" err="1"/>
              <a:t>Κανόε</a:t>
            </a:r>
            <a:endParaRPr lang="el-GR" dirty="0"/>
          </a:p>
        </p:txBody>
      </p:sp>
      <p:pic>
        <p:nvPicPr>
          <p:cNvPr id="35842" name="Picture 2" descr="https://4dimkamat14.weebly.com/uploads/1/6/7/1/16714106/4280419.jpg"/>
          <p:cNvPicPr>
            <a:picLocks noChangeAspect="1" noChangeArrowheads="1"/>
          </p:cNvPicPr>
          <p:nvPr/>
        </p:nvPicPr>
        <p:blipFill>
          <a:blip r:embed="rId2" cstate="print"/>
          <a:srcRect/>
          <a:stretch>
            <a:fillRect/>
          </a:stretch>
        </p:blipFill>
        <p:spPr bwMode="auto">
          <a:xfrm>
            <a:off x="1047715" y="723287"/>
            <a:ext cx="9810819" cy="459882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1963" y="5500702"/>
            <a:ext cx="10972800" cy="1143000"/>
          </a:xfrm>
        </p:spPr>
        <p:txBody>
          <a:bodyPr>
            <a:noAutofit/>
          </a:bodyPr>
          <a:lstStyle/>
          <a:p>
            <a:pPr algn="ctr"/>
            <a:r>
              <a:rPr lang="el-GR" dirty="0" err="1"/>
              <a:t>Τρίαθλο</a:t>
            </a:r>
            <a:r>
              <a:rPr lang="el-GR" dirty="0"/>
              <a:t> (Κολύμβηση, ποδηλασία και δρόμος)</a:t>
            </a:r>
          </a:p>
        </p:txBody>
      </p:sp>
      <p:pic>
        <p:nvPicPr>
          <p:cNvPr id="36866" name="Picture 2" descr="https://4dimkamat14.weebly.com/uploads/1/6/7/1/16714106/4205516.jpg"/>
          <p:cNvPicPr>
            <a:picLocks noChangeAspect="1" noChangeArrowheads="1"/>
          </p:cNvPicPr>
          <p:nvPr/>
        </p:nvPicPr>
        <p:blipFill>
          <a:blip r:embed="rId2" cstate="print"/>
          <a:srcRect/>
          <a:stretch>
            <a:fillRect/>
          </a:stretch>
        </p:blipFill>
        <p:spPr bwMode="auto">
          <a:xfrm>
            <a:off x="1333467" y="357166"/>
            <a:ext cx="8953563" cy="483492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61" y="2285992"/>
            <a:ext cx="10972800" cy="1143000"/>
          </a:xfrm>
        </p:spPr>
        <p:txBody>
          <a:bodyPr>
            <a:normAutofit/>
          </a:bodyPr>
          <a:lstStyle/>
          <a:p>
            <a:pPr algn="ctr"/>
            <a:r>
              <a:rPr lang="el-GR" sz="6000" b="1" dirty="0"/>
              <a:t>ΧΕΙΜΕΡΙΝΑ ΑΘΛΗΜΑΤΑ</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61" y="5715000"/>
            <a:ext cx="10972800" cy="1143000"/>
          </a:xfrm>
        </p:spPr>
        <p:txBody>
          <a:bodyPr/>
          <a:lstStyle/>
          <a:p>
            <a:pPr algn="ctr"/>
            <a:r>
              <a:rPr lang="el-GR" dirty="0"/>
              <a:t>Αλπικό σκι</a:t>
            </a:r>
          </a:p>
        </p:txBody>
      </p:sp>
      <p:pic>
        <p:nvPicPr>
          <p:cNvPr id="37890" name="Picture 2" descr="https://4dimkamat14.weebly.com/uploads/1/6/7/1/16714106/8428539.jpg"/>
          <p:cNvPicPr>
            <a:picLocks noChangeAspect="1" noChangeArrowheads="1"/>
          </p:cNvPicPr>
          <p:nvPr/>
        </p:nvPicPr>
        <p:blipFill>
          <a:blip r:embed="rId2" cstate="print"/>
          <a:srcRect/>
          <a:stretch>
            <a:fillRect/>
          </a:stretch>
        </p:blipFill>
        <p:spPr bwMode="auto">
          <a:xfrm>
            <a:off x="3428981" y="214290"/>
            <a:ext cx="5080000" cy="52959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66712" y="5715000"/>
            <a:ext cx="10972800" cy="1143000"/>
          </a:xfrm>
        </p:spPr>
        <p:txBody>
          <a:bodyPr>
            <a:normAutofit/>
          </a:bodyPr>
          <a:lstStyle/>
          <a:p>
            <a:r>
              <a:rPr lang="el-GR" dirty="0" err="1"/>
              <a:t>Δίαθλο</a:t>
            </a:r>
            <a:r>
              <a:rPr lang="el-GR" dirty="0"/>
              <a:t> (Σκι αντοχής και σκοποβολή)</a:t>
            </a:r>
          </a:p>
        </p:txBody>
      </p:sp>
      <p:pic>
        <p:nvPicPr>
          <p:cNvPr id="39938" name="Picture 2" descr="https://4dimkamat14.weebly.com/uploads/1/6/7/1/16714106/2340666.jpg"/>
          <p:cNvPicPr>
            <a:picLocks noChangeAspect="1" noChangeArrowheads="1"/>
          </p:cNvPicPr>
          <p:nvPr/>
        </p:nvPicPr>
        <p:blipFill>
          <a:blip r:embed="rId2" cstate="print"/>
          <a:srcRect/>
          <a:stretch>
            <a:fillRect/>
          </a:stretch>
        </p:blipFill>
        <p:spPr bwMode="auto">
          <a:xfrm>
            <a:off x="666713" y="1428736"/>
            <a:ext cx="10852764" cy="335757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ctrTitle"/>
          </p:nvPr>
        </p:nvSpPr>
        <p:spPr/>
        <p:txBody>
          <a:bodyPr/>
          <a:lstStyle/>
          <a:p>
            <a:r>
              <a:rPr lang="el-GR" b="1" dirty="0"/>
              <a:t>Ιστορία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7CDED8-A7CF-40EE-B0FF-09C5EA672D9D}"/>
              </a:ext>
            </a:extLst>
          </p:cNvPr>
          <p:cNvSpPr txBox="1"/>
          <p:nvPr/>
        </p:nvSpPr>
        <p:spPr>
          <a:xfrm>
            <a:off x="1984375" y="620689"/>
            <a:ext cx="8568952" cy="4247317"/>
          </a:xfrm>
          <a:prstGeom prst="rect">
            <a:avLst/>
          </a:prstGeom>
          <a:noFill/>
        </p:spPr>
        <p:txBody>
          <a:bodyPr wrap="square" rtlCol="0">
            <a:spAutoFit/>
          </a:bodyPr>
          <a:lstStyle/>
          <a:p>
            <a:r>
              <a:rPr lang="el-GR" dirty="0"/>
              <a:t>Η Ελλάδα έδωσε το «παρών» από την </a:t>
            </a:r>
            <a:r>
              <a:rPr lang="el-GR" b="1" dirty="0"/>
              <a:t>πρώτη διοργάνωση </a:t>
            </a:r>
            <a:r>
              <a:rPr lang="el-GR" dirty="0"/>
              <a:t>του Κυπέλλου Εθνών. Στο πρώτο προκριματικό γύρο τέθηκε </a:t>
            </a:r>
            <a:r>
              <a:rPr lang="el-GR" b="1" dirty="0"/>
              <a:t>αντιμέτωπη με τη Γαλλία</a:t>
            </a:r>
            <a:r>
              <a:rPr lang="el-GR" dirty="0"/>
              <a:t>. Οι ελπίδες της για πρόκριση στον επόμενο γύρο εξανεμίσθηκαν από τον πρώτο αγώνα, καθώς την 1</a:t>
            </a:r>
            <a:r>
              <a:rPr lang="el-GR" baseline="30000" dirty="0"/>
              <a:t>η</a:t>
            </a:r>
            <a:r>
              <a:rPr lang="el-GR" dirty="0"/>
              <a:t> Οκτωβρίου 1958 </a:t>
            </a:r>
            <a:r>
              <a:rPr lang="el-GR" b="1" dirty="0"/>
              <a:t>συνετρίβη με 7-1 </a:t>
            </a:r>
            <a:r>
              <a:rPr lang="el-GR" dirty="0"/>
              <a:t>στο </a:t>
            </a:r>
            <a:r>
              <a:rPr lang="el-GR" i="1" dirty="0"/>
              <a:t>Παρκ ντε Πρενς</a:t>
            </a:r>
            <a:r>
              <a:rPr lang="el-GR" dirty="0"/>
              <a:t> των Παρισίων. </a:t>
            </a:r>
          </a:p>
          <a:p>
            <a:r>
              <a:rPr lang="el-GR" dirty="0"/>
              <a:t>Στον </a:t>
            </a:r>
            <a:r>
              <a:rPr lang="el-GR" b="1" dirty="0"/>
              <a:t>επαναληπτικό</a:t>
            </a:r>
            <a:r>
              <a:rPr lang="el-GR" dirty="0"/>
              <a:t> της 3</a:t>
            </a:r>
            <a:r>
              <a:rPr lang="el-GR" baseline="30000" dirty="0"/>
              <a:t>ης</a:t>
            </a:r>
            <a:r>
              <a:rPr lang="el-GR" dirty="0"/>
              <a:t> Δεκεμβρίου 1958, η ομάδα μας απέσπασε τιμητική </a:t>
            </a:r>
            <a:r>
              <a:rPr lang="el-GR" b="1" dirty="0"/>
              <a:t>ισοπαλία </a:t>
            </a:r>
            <a:r>
              <a:rPr lang="el-GR" dirty="0"/>
              <a:t>1-1 στο γήπεδο της Λεωφόρου Αλεξάνδρας και αποχαιρέτησε με ψηλά το κεφάλι τη διοργάνωση.</a:t>
            </a:r>
          </a:p>
          <a:p>
            <a:r>
              <a:rPr lang="el-GR" b="1" dirty="0"/>
              <a:t>Το 1980 </a:t>
            </a:r>
            <a:r>
              <a:rPr lang="el-GR" dirty="0"/>
              <a:t>σημείωσε την πρώτη </a:t>
            </a:r>
            <a:r>
              <a:rPr lang="el-GR" b="1" dirty="0"/>
              <a:t>της διάκριση στον θεσμό</a:t>
            </a:r>
            <a:r>
              <a:rPr lang="el-GR" dirty="0"/>
              <a:t>, συμμετέχοντας για πρώτη φορά σε </a:t>
            </a:r>
            <a:r>
              <a:rPr lang="el-GR" b="1" dirty="0"/>
              <a:t>τελική φάση</a:t>
            </a:r>
            <a:r>
              <a:rPr lang="el-GR" dirty="0"/>
              <a:t> Ευρωπαϊκού Πρωταθλήματος. Στα γήπεδα της Ιταλίας αγωνίσθηκε με αντιπάλους την Ολλανδία (0-1), Τσεχοσλοβακία (1-3) και Δ. Γερμανία (0-0) και με ένα βαθμό στον όμιλό της αποκλείσθηκε από τη συνέχεια της διοργάνωσης.</a:t>
            </a:r>
          </a:p>
          <a:p>
            <a:r>
              <a:rPr lang="el-GR" dirty="0"/>
              <a:t> </a:t>
            </a:r>
            <a:br>
              <a:rPr lang="el-GR" dirty="0"/>
            </a:br>
            <a:br>
              <a:rPr lang="el-GR" dirty="0"/>
            </a:br>
            <a:endParaRPr lang="el-GR" dirty="0"/>
          </a:p>
          <a:p>
            <a:endParaRPr lang="el-GR" dirty="0"/>
          </a:p>
        </p:txBody>
      </p:sp>
      <p:sp>
        <p:nvSpPr>
          <p:cNvPr id="2050" name="AutoShape 2" descr="Αποτέλεσμα εικόνας για euro football"/>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2" name="AutoShape 4" descr="Αποτέλεσμα εικόνας για euro football"/>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54" name="Picture 6" descr="Αποτέλεσμα εικόνας για euro football"/>
          <p:cNvPicPr>
            <a:picLocks noChangeAspect="1" noChangeArrowheads="1"/>
          </p:cNvPicPr>
          <p:nvPr/>
        </p:nvPicPr>
        <p:blipFill>
          <a:blip r:embed="rId2" cstate="print"/>
          <a:srcRect/>
          <a:stretch>
            <a:fillRect/>
          </a:stretch>
        </p:blipFill>
        <p:spPr bwMode="auto">
          <a:xfrm>
            <a:off x="7392144" y="3717032"/>
            <a:ext cx="3140968" cy="3140968"/>
          </a:xfrm>
          <a:prstGeom prst="rect">
            <a:avLst/>
          </a:prstGeom>
          <a:noFill/>
        </p:spPr>
      </p:pic>
    </p:spTree>
    <p:extLst>
      <p:ext uri="{BB962C8B-B14F-4D97-AF65-F5344CB8AC3E}">
        <p14:creationId xmlns:p14="http://schemas.microsoft.com/office/powerpoint/2010/main" val="4138388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a:t>Παραολυμπιακοί</a:t>
            </a:r>
            <a:r>
              <a:rPr lang="el-GR" b="1" dirty="0"/>
              <a:t> Αγώνες: Πού, πώς, πότε;</a:t>
            </a:r>
            <a:br>
              <a:rPr lang="el-GR" b="1" dirty="0"/>
            </a:br>
            <a:endParaRPr lang="el-GR" b="1" dirty="0"/>
          </a:p>
        </p:txBody>
      </p:sp>
      <p:sp>
        <p:nvSpPr>
          <p:cNvPr id="3" name="2 - Θέση περιεχομένου"/>
          <p:cNvSpPr>
            <a:spLocks noGrp="1"/>
          </p:cNvSpPr>
          <p:nvPr>
            <p:ph idx="1"/>
          </p:nvPr>
        </p:nvSpPr>
        <p:spPr/>
        <p:txBody>
          <a:bodyPr>
            <a:normAutofit fontScale="85000" lnSpcReduction="20000"/>
          </a:bodyPr>
          <a:lstStyle/>
          <a:p>
            <a:r>
              <a:rPr lang="el-GR" dirty="0"/>
              <a:t>1960 I. Ρώμη, Ιταλία: 400 αθλητές από 23 χώρες</a:t>
            </a:r>
          </a:p>
          <a:p>
            <a:r>
              <a:rPr lang="el-GR" dirty="0"/>
              <a:t>1964 II. Τόκιο, Ιαπωνία: 390 αθλητές από 22 χώρες</a:t>
            </a:r>
          </a:p>
          <a:p>
            <a:r>
              <a:rPr lang="el-GR" dirty="0"/>
              <a:t>1968 III. Τελ Αβίβ, Ισραήλ: 750 αθλητές από 29 χώρες</a:t>
            </a:r>
          </a:p>
          <a:p>
            <a:r>
              <a:rPr lang="el-GR" dirty="0"/>
              <a:t>1972 IV. Χαϊδελβέργη, Γερμανία: 1000 αθλητές από 44 χώρες</a:t>
            </a:r>
          </a:p>
          <a:p>
            <a:r>
              <a:rPr lang="el-GR" dirty="0"/>
              <a:t>1976 V. Τορόντο, Καναδάς: 1600 αθλητές από 42 χώρες</a:t>
            </a:r>
          </a:p>
          <a:p>
            <a:r>
              <a:rPr lang="el-GR" dirty="0"/>
              <a:t>1980 VI. '</a:t>
            </a:r>
            <a:r>
              <a:rPr lang="el-GR" dirty="0" err="1"/>
              <a:t>Αρνεμ</a:t>
            </a:r>
            <a:r>
              <a:rPr lang="el-GR" dirty="0"/>
              <a:t>, Κάτω Χώρες: 2500 αθλητές από 42 χώρες</a:t>
            </a:r>
          </a:p>
          <a:p>
            <a:r>
              <a:rPr lang="el-GR" dirty="0"/>
              <a:t>1984 VII. Στόουκ </a:t>
            </a:r>
            <a:r>
              <a:rPr lang="el-GR" dirty="0" err="1"/>
              <a:t>Μάντεβιλ</a:t>
            </a:r>
            <a:r>
              <a:rPr lang="el-GR" dirty="0"/>
              <a:t>, </a:t>
            </a:r>
            <a:r>
              <a:rPr lang="el-GR" dirty="0" err="1"/>
              <a:t>Η.Β.Νέα</a:t>
            </a:r>
            <a:r>
              <a:rPr lang="el-GR" dirty="0"/>
              <a:t> Υόρκη, ΗΠΑ: 4080 αθλητές από 42 χώρες</a:t>
            </a:r>
          </a:p>
          <a:p>
            <a:r>
              <a:rPr lang="el-GR" dirty="0"/>
              <a:t>1988 VIII. Σεούλ, Κορέα: 3053 αθλητές από 61 χώρες</a:t>
            </a:r>
          </a:p>
          <a:p>
            <a:r>
              <a:rPr lang="el-GR" dirty="0"/>
              <a:t>1992 IX. Βαρκελώνη, Ισπανία: 3020 αθλητές από 82 χώρες</a:t>
            </a:r>
          </a:p>
          <a:p>
            <a:r>
              <a:rPr lang="el-GR" dirty="0"/>
              <a:t>1996 X. </a:t>
            </a:r>
            <a:r>
              <a:rPr lang="el-GR" dirty="0" err="1"/>
              <a:t>Aτλάντα</a:t>
            </a:r>
            <a:r>
              <a:rPr lang="el-GR" dirty="0"/>
              <a:t>, ΗΠΑ: 3195 αθλητές από 103 χώρες</a:t>
            </a:r>
          </a:p>
          <a:p>
            <a:r>
              <a:rPr lang="el-GR" dirty="0"/>
              <a:t>2000 XI. Σύδνεϋ, Αυστραλία 3843: αθλητές από 123 χώρες</a:t>
            </a:r>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ιστορια παρολυμπιακων"/>
          <p:cNvPicPr>
            <a:picLocks noChangeAspect="1" noChangeArrowheads="1"/>
          </p:cNvPicPr>
          <p:nvPr/>
        </p:nvPicPr>
        <p:blipFill>
          <a:blip r:embed="rId2" cstate="print"/>
          <a:srcRect/>
          <a:stretch>
            <a:fillRect/>
          </a:stretch>
        </p:blipFill>
        <p:spPr bwMode="auto">
          <a:xfrm>
            <a:off x="1818120" y="465513"/>
            <a:ext cx="8572500" cy="5715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a:t>Αγώνες πλάι στους Ολυμπιακούς</a:t>
            </a:r>
            <a:br>
              <a:rPr lang="el-GR" b="1" dirty="0"/>
            </a:br>
            <a:endParaRPr lang="el-GR" b="1" dirty="0"/>
          </a:p>
        </p:txBody>
      </p:sp>
      <p:sp>
        <p:nvSpPr>
          <p:cNvPr id="3" name="2 - Θέση περιεχομένου"/>
          <p:cNvSpPr>
            <a:spLocks noGrp="1"/>
          </p:cNvSpPr>
          <p:nvPr>
            <p:ph idx="1"/>
          </p:nvPr>
        </p:nvSpPr>
        <p:spPr/>
        <p:txBody>
          <a:bodyPr/>
          <a:lstStyle/>
          <a:p>
            <a:pPr>
              <a:buNone/>
            </a:pPr>
            <a:r>
              <a:rPr lang="en-US" dirty="0"/>
              <a:t>   </a:t>
            </a:r>
            <a:r>
              <a:rPr lang="el-GR" dirty="0"/>
              <a:t>Ο όρος χρησιμοποιήθηκε στο Τόκυο το 1964. Υιοθετήθηκε από την Ολυμπιακή Επιτροπή επισήμως το 1988. Τότε, ίσχυσε το "παρά" = "πλησίον, ένας ακόμα" + "ολυμπιακός", δίνοντας νέα ερμηνεία στο </a:t>
            </a:r>
            <a:r>
              <a:rPr lang="el-GR" dirty="0" err="1"/>
              <a:t>νεολλογισμό</a:t>
            </a:r>
            <a:r>
              <a:rPr lang="el-GR" dirty="0"/>
              <a:t>: "Επιπρόσθετοι Αγώνες των Ολυμπιακών Αγώνων", "Αγώνες πλάι στους Ολυμπιακούς". Οι πρώτοι Αγώνες του είδους θεωρούνται αυτοί στη Ρώμη το 1960. Από το 1988 στη Σεούλ, οι </a:t>
            </a:r>
            <a:r>
              <a:rPr lang="el-GR" dirty="0" err="1"/>
              <a:t>Παραολυμπιακοί</a:t>
            </a:r>
            <a:r>
              <a:rPr lang="el-GR" dirty="0"/>
              <a:t> γίνονται στις ίδιες Εγκαταστάσεις με τους Ολυμπιακούς Αγώνες. Το 2001 θεσπίστηκε και τυπικά το καθεστώς αυτό. Κατά την </a:t>
            </a:r>
            <a:r>
              <a:rPr lang="el-GR" dirty="0" err="1"/>
              <a:t>ανακύρηξη</a:t>
            </a:r>
            <a:r>
              <a:rPr lang="el-GR" dirty="0"/>
              <a:t> των οικοδεσποτών των Αγώνων, σήμερα, απαιτείται οι πόλεις να θέτουν υποψηφιότητα τόσο για τους Ολυμπιακούς όσο και τους </a:t>
            </a:r>
            <a:r>
              <a:rPr lang="el-GR" dirty="0" err="1"/>
              <a:t>Παραολυμπιακούς</a:t>
            </a:r>
            <a:r>
              <a:rPr lang="el-GR" dirty="0"/>
              <a:t> Αγώνες.</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Αποτέλεσμα εικόνας για ιστορια παρολυμπιακων"/>
          <p:cNvPicPr>
            <a:picLocks noChangeAspect="1" noChangeArrowheads="1"/>
          </p:cNvPicPr>
          <p:nvPr/>
        </p:nvPicPr>
        <p:blipFill>
          <a:blip r:embed="rId2" cstate="print"/>
          <a:srcRect/>
          <a:stretch>
            <a:fillRect/>
          </a:stretch>
        </p:blipFill>
        <p:spPr bwMode="auto">
          <a:xfrm>
            <a:off x="1230284" y="740154"/>
            <a:ext cx="9968403" cy="5653314"/>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H ιστορία των </a:t>
            </a:r>
            <a:r>
              <a:rPr lang="el-GR" b="1" dirty="0" err="1"/>
              <a:t>Παραολυμπιακών</a:t>
            </a:r>
            <a:r>
              <a:rPr lang="el-GR" b="1" dirty="0"/>
              <a:t> Αγώνων</a:t>
            </a:r>
            <a:br>
              <a:rPr lang="el-GR" b="1" dirty="0"/>
            </a:br>
            <a:endParaRPr lang="el-GR" b="1" dirty="0"/>
          </a:p>
        </p:txBody>
      </p:sp>
      <p:sp>
        <p:nvSpPr>
          <p:cNvPr id="3" name="2 - Θέση περιεχομένου"/>
          <p:cNvSpPr>
            <a:spLocks noGrp="1"/>
          </p:cNvSpPr>
          <p:nvPr>
            <p:ph idx="1"/>
          </p:nvPr>
        </p:nvSpPr>
        <p:spPr/>
        <p:txBody>
          <a:bodyPr>
            <a:normAutofit fontScale="92500" lnSpcReduction="10000"/>
          </a:bodyPr>
          <a:lstStyle/>
          <a:p>
            <a:r>
              <a:rPr lang="el-GR" dirty="0"/>
              <a:t>Πατέρας των </a:t>
            </a:r>
            <a:r>
              <a:rPr lang="el-GR" dirty="0" err="1"/>
              <a:t>Παραολυμπιακών</a:t>
            </a:r>
            <a:r>
              <a:rPr lang="el-GR" dirty="0"/>
              <a:t> Αγώνων θεωρείται ο βρετανός </a:t>
            </a:r>
            <a:r>
              <a:rPr lang="el-GR" dirty="0" err="1"/>
              <a:t>Νευροχειρούργoς</a:t>
            </a:r>
            <a:r>
              <a:rPr lang="el-GR" dirty="0"/>
              <a:t> Σερ Λούντβιχ </a:t>
            </a:r>
            <a:r>
              <a:rPr lang="el-GR" dirty="0" err="1"/>
              <a:t>Γκούτµαν</a:t>
            </a:r>
            <a:r>
              <a:rPr lang="el-GR" dirty="0"/>
              <a:t>, ο οποίος από το 1944, στο Κέντρο Αποκατάστασης για </a:t>
            </a:r>
            <a:r>
              <a:rPr lang="el-GR" dirty="0" err="1"/>
              <a:t>άτοµα</a:t>
            </a:r>
            <a:r>
              <a:rPr lang="el-GR" dirty="0"/>
              <a:t> µε </a:t>
            </a:r>
            <a:r>
              <a:rPr lang="el-GR" dirty="0" err="1"/>
              <a:t>τραυµατισµούς</a:t>
            </a:r>
            <a:r>
              <a:rPr lang="el-GR" dirty="0"/>
              <a:t> νωτιαίου µ</a:t>
            </a:r>
            <a:r>
              <a:rPr lang="el-GR" dirty="0" err="1"/>
              <a:t>υελού</a:t>
            </a:r>
            <a:r>
              <a:rPr lang="el-GR" dirty="0"/>
              <a:t> του Στόουκ </a:t>
            </a:r>
            <a:r>
              <a:rPr lang="el-GR" dirty="0" err="1"/>
              <a:t>Μάντεβιλ</a:t>
            </a:r>
            <a:r>
              <a:rPr lang="el-GR" dirty="0"/>
              <a:t> , εισήγαγε ένα πρόγραμμα αθλητικής θεραπευτικής αγωγής για άτομα με αναπηρίες, αντιμετωπίζοντας κυρίως τα προβλήματα των τραυματιών του </a:t>
            </a:r>
            <a:r>
              <a:rPr lang="el-GR" dirty="0" err="1"/>
              <a:t>πολέµου</a:t>
            </a:r>
            <a:r>
              <a:rPr lang="el-GR" dirty="0"/>
              <a:t> Αναγνωρίζοντας την αξία και τη σημασία της δημιουργικής απασχόλησης αλλά και της ενασχόλησης με τον αθλητισμό τις εισήγαγε ως θεραπευτικές μεθόδους με σκοπό την ομαλή κοινωνική επανένταξη των ασθενών του, θέτοντας στο περιθώριο την κοινωνική τους απομόνωση και προλαμβάνοντας σοβαρές ψυχικές καταστάσεις ανίας.</a:t>
            </a:r>
            <a:br>
              <a:rPr lang="el-GR" dirty="0"/>
            </a:b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Παραολυμπιακοί αγώνες"/>
          <p:cNvPicPr>
            <a:picLocks noChangeAspect="1" noChangeArrowheads="1"/>
          </p:cNvPicPr>
          <p:nvPr/>
        </p:nvPicPr>
        <p:blipFill>
          <a:blip r:embed="rId2" cstate="print"/>
          <a:srcRect/>
          <a:stretch>
            <a:fillRect/>
          </a:stretch>
        </p:blipFill>
        <p:spPr bwMode="auto">
          <a:xfrm>
            <a:off x="2033158" y="1180407"/>
            <a:ext cx="8158650" cy="460199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H ιστορία των </a:t>
            </a:r>
            <a:r>
              <a:rPr lang="el-GR" b="1" dirty="0" err="1"/>
              <a:t>Παραολυμπιακών</a:t>
            </a:r>
            <a:r>
              <a:rPr lang="el-GR" b="1" dirty="0"/>
              <a:t> Αγώνων</a:t>
            </a:r>
            <a:br>
              <a:rPr lang="el-GR" b="1" dirty="0"/>
            </a:br>
            <a:endParaRPr lang="el-GR" dirty="0"/>
          </a:p>
        </p:txBody>
      </p:sp>
      <p:sp>
        <p:nvSpPr>
          <p:cNvPr id="3" name="2 - Θέση περιεχομένου"/>
          <p:cNvSpPr>
            <a:spLocks noGrp="1"/>
          </p:cNvSpPr>
          <p:nvPr>
            <p:ph idx="1"/>
          </p:nvPr>
        </p:nvSpPr>
        <p:spPr/>
        <p:txBody>
          <a:bodyPr/>
          <a:lstStyle/>
          <a:p>
            <a:r>
              <a:rPr lang="el-GR" dirty="0"/>
              <a:t> Τον Ιούλιο του 1948 οργανώθηκαν από τον Σερ Λούντβιχ </a:t>
            </a:r>
            <a:r>
              <a:rPr lang="el-GR" dirty="0" err="1"/>
              <a:t>Γκούτµαν</a:t>
            </a:r>
            <a:r>
              <a:rPr lang="el-GR" dirty="0"/>
              <a:t> οι πρώτοι αγώνες για αθλητές µε κινητικά προβλήματα, που πραγματοποιήθηκαν στον κήπο του νοσοκομείου του Στόουκ </a:t>
            </a:r>
            <a:r>
              <a:rPr lang="el-GR" dirty="0" err="1"/>
              <a:t>Μάντεβιλ</a:t>
            </a:r>
            <a:r>
              <a:rPr lang="el-GR" dirty="0"/>
              <a:t> στην Αγγλία</a:t>
            </a:r>
            <a:r>
              <a:rPr lang="en-US" dirty="0"/>
              <a:t>.</a:t>
            </a:r>
            <a:r>
              <a:rPr lang="el-GR" dirty="0"/>
              <a:t> Συµµ</a:t>
            </a:r>
            <a:r>
              <a:rPr lang="el-GR" dirty="0" err="1"/>
              <a:t>ετείχαν</a:t>
            </a:r>
            <a:r>
              <a:rPr lang="el-GR" dirty="0"/>
              <a:t> βετεράνοι του Β' Παγκοσμίου πολέμου, οι οποίοι είχαν υποστεί σοβαρό πρόβλημα στην σπονδυλική στήλη. Ήταν η πρώτη αθλητική διοργάνωση για αθλητές µε </a:t>
            </a:r>
            <a:r>
              <a:rPr lang="el-GR" dirty="0" err="1"/>
              <a:t>αµαξίδιο</a:t>
            </a:r>
            <a:r>
              <a:rPr lang="el-GR" dirty="0"/>
              <a:t> (συµµ</a:t>
            </a:r>
            <a:r>
              <a:rPr lang="el-GR" dirty="0" err="1"/>
              <a:t>ετείχαν</a:t>
            </a:r>
            <a:r>
              <a:rPr lang="el-GR" dirty="0"/>
              <a:t> 16 αθλητές µε αναπηρικά </a:t>
            </a:r>
            <a:r>
              <a:rPr lang="el-GR" dirty="0" err="1"/>
              <a:t>αµαξίδια</a:t>
            </a:r>
            <a:r>
              <a:rPr lang="el-GR" dirty="0"/>
              <a:t>), που αγωνίστηκαν στο άθλημα της τοξοβολίας.</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Αποτέλεσμα εικόνας για ιστορια παρολυμπιακων"/>
          <p:cNvPicPr>
            <a:picLocks noChangeAspect="1" noChangeArrowheads="1"/>
          </p:cNvPicPr>
          <p:nvPr/>
        </p:nvPicPr>
        <p:blipFill>
          <a:blip r:embed="rId2" cstate="print"/>
          <a:srcRect/>
          <a:stretch>
            <a:fillRect/>
          </a:stretch>
        </p:blipFill>
        <p:spPr bwMode="auto">
          <a:xfrm>
            <a:off x="2842952" y="216130"/>
            <a:ext cx="6247419" cy="6247419"/>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H ιστορία των </a:t>
            </a:r>
            <a:r>
              <a:rPr lang="el-GR" b="1" dirty="0" err="1"/>
              <a:t>Παραολυμπιακών</a:t>
            </a:r>
            <a:r>
              <a:rPr lang="el-GR" b="1" dirty="0"/>
              <a:t> Αγώνων</a:t>
            </a:r>
            <a:br>
              <a:rPr lang="el-GR" b="1" dirty="0"/>
            </a:br>
            <a:endParaRPr lang="el-GR" dirty="0"/>
          </a:p>
        </p:txBody>
      </p:sp>
      <p:sp>
        <p:nvSpPr>
          <p:cNvPr id="3" name="2 - Θέση περιεχομένου"/>
          <p:cNvSpPr>
            <a:spLocks noGrp="1"/>
          </p:cNvSpPr>
          <p:nvPr>
            <p:ph idx="1"/>
          </p:nvPr>
        </p:nvSpPr>
        <p:spPr/>
        <p:txBody>
          <a:bodyPr/>
          <a:lstStyle/>
          <a:p>
            <a:r>
              <a:rPr lang="el-GR" dirty="0"/>
              <a:t>Τέσσερα χρόνια αργότερα,</a:t>
            </a:r>
            <a:r>
              <a:rPr lang="en-US" dirty="0"/>
              <a:t> </a:t>
            </a:r>
            <a:r>
              <a:rPr lang="el-GR" dirty="0"/>
              <a:t>το 1952,οι αγώνες επαναλήφθηκαν, με τη συμμετοχή αυτή τη φορά μιας μικρής ομάδας αθλητών από την Ολλανδία.</a:t>
            </a:r>
            <a:r>
              <a:rPr lang="en-US" dirty="0"/>
              <a:t> </a:t>
            </a:r>
            <a:r>
              <a:rPr lang="el-GR" dirty="0"/>
              <a:t>Τότε γεννήθηκε η ιδέα για ένα διεθνές κίνημα , γνωστό ως </a:t>
            </a:r>
            <a:r>
              <a:rPr lang="el-GR" dirty="0" err="1"/>
              <a:t>Παραολυµπιακό</a:t>
            </a:r>
            <a:r>
              <a:rPr lang="el-GR" dirty="0"/>
              <a:t> Κίνημα ,που θα έβαζε κάτω από τη σκέπη του όλα τα άτομα που εξέφραζαν τη θέληση να αγωνιστούν ως αθλητές παρά τα όποια κινητικά προβλήματα αντιμετώπιζαν.</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H ιστορία των </a:t>
            </a:r>
            <a:r>
              <a:rPr lang="el-GR" b="1" dirty="0" err="1"/>
              <a:t>Παραολυμπιακών</a:t>
            </a:r>
            <a:r>
              <a:rPr lang="el-GR" b="1" dirty="0"/>
              <a:t> Αγώνων</a:t>
            </a:r>
            <a:br>
              <a:rPr lang="el-GR" b="1" dirty="0"/>
            </a:br>
            <a:endParaRPr lang="el-GR" dirty="0"/>
          </a:p>
        </p:txBody>
      </p:sp>
      <p:sp>
        <p:nvSpPr>
          <p:cNvPr id="3" name="2 - Θέση περιεχομένου"/>
          <p:cNvSpPr>
            <a:spLocks noGrp="1"/>
          </p:cNvSpPr>
          <p:nvPr>
            <p:ph idx="1"/>
          </p:nvPr>
        </p:nvSpPr>
        <p:spPr/>
        <p:txBody>
          <a:bodyPr/>
          <a:lstStyle/>
          <a:p>
            <a:r>
              <a:rPr lang="el-GR" dirty="0"/>
              <a:t>Οι πρώτοι επίσημα οργανωμένοι Αγώνες Ολυμπιακού χαρακτήρα για αθλητές με αναπηρία έγιναν το 1960 στην Ρώμη, αμέσως μετά από τους Ολυμπιακούς Αγώνες Αυτοί θεωρούνται ως οι πρώτοι </a:t>
            </a:r>
            <a:r>
              <a:rPr lang="el-GR" dirty="0" err="1"/>
              <a:t>Παραολυμπιακοί</a:t>
            </a:r>
            <a:r>
              <a:rPr lang="el-GR" dirty="0"/>
              <a:t> Αγώνες Περίπου 400 αθλητές από 23 χώρες συμμετείχαν σε οκτώ αθλήματα, έξι από τα οποία εξακολουθούν να περιλαμβάνονται στο αγωνιστικό πρόγραμμα των </a:t>
            </a:r>
            <a:r>
              <a:rPr lang="el-GR" dirty="0" err="1"/>
              <a:t>Παραολυμπιακών</a:t>
            </a:r>
            <a:r>
              <a:rPr lang="el-GR" dirty="0"/>
              <a:t> Αγώνων (Τοξοβολία, Κολύμβηση, Ξιφασκία, Καλαθοσφαίριση, Επιτραπέζια αντισφαίριση, Στίβος).Φωτογραφία από την τελετή έναρξης των </a:t>
            </a:r>
            <a:r>
              <a:rPr lang="el-GR" dirty="0" err="1"/>
              <a:t>Παραολυμπιακών</a:t>
            </a:r>
            <a:r>
              <a:rPr lang="el-GR" dirty="0"/>
              <a:t> Αγώνων στη Ρώμη το 1960.Από τότε, οι </a:t>
            </a:r>
            <a:r>
              <a:rPr lang="el-GR" dirty="0" err="1"/>
              <a:t>Παραολυμπιακοί</a:t>
            </a:r>
            <a:r>
              <a:rPr lang="el-GR" dirty="0"/>
              <a:t> Αγώνες διεξάγονται κάθε 4 χρόνια, πάντα την ίδια χρονιά με τους Ολυμπιακούς Αγώνες.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3512" y="4365104"/>
            <a:ext cx="7776864" cy="2308324"/>
          </a:xfrm>
          <a:prstGeom prst="rect">
            <a:avLst/>
          </a:prstGeom>
          <a:noFill/>
        </p:spPr>
        <p:txBody>
          <a:bodyPr wrap="square" rtlCol="0">
            <a:spAutoFit/>
          </a:bodyPr>
          <a:lstStyle/>
          <a:p>
            <a:r>
              <a:rPr lang="el-GR" dirty="0"/>
              <a:t>Το  Ευρωπαϊκό πρωτάθλημα ποδοσφαίρου 2004 ξεκίνησε στις 12 Ιουνίου και τελείωσε στις 4 Ιουλίου, με νικητή την Ελλάδα. </a:t>
            </a:r>
          </a:p>
          <a:p>
            <a:endParaRPr lang="el-GR" dirty="0"/>
          </a:p>
          <a:p>
            <a:r>
              <a:rPr lang="el-GR" dirty="0"/>
              <a:t>Βρέθηκε ενάντια της Πορτογαλίας,  τη διοργανώτρια του πρωταθλήματος, στον τελικό. Η Ελλάδα νίκησε με τελικό αποτέλεσμα 1-0 από γκολ του Άγγελου Χαριστέα στο 56’.</a:t>
            </a:r>
          </a:p>
          <a:p>
            <a:endParaRPr lang="el-GR" dirty="0"/>
          </a:p>
          <a:p>
            <a:endParaRPr lang="el-GR" dirty="0"/>
          </a:p>
        </p:txBody>
      </p:sp>
      <p:pic>
        <p:nvPicPr>
          <p:cNvPr id="18434" name="Picture 2" descr="Αποτέλεσμα εικόνας για euro football 2004"/>
          <p:cNvPicPr>
            <a:picLocks noChangeAspect="1" noChangeArrowheads="1"/>
          </p:cNvPicPr>
          <p:nvPr/>
        </p:nvPicPr>
        <p:blipFill>
          <a:blip r:embed="rId2" cstate="print"/>
          <a:srcRect/>
          <a:stretch>
            <a:fillRect/>
          </a:stretch>
        </p:blipFill>
        <p:spPr bwMode="auto">
          <a:xfrm>
            <a:off x="7393942" y="0"/>
            <a:ext cx="3274058" cy="4059832"/>
          </a:xfrm>
          <a:prstGeom prst="rect">
            <a:avLst/>
          </a:prstGeom>
          <a:noFill/>
        </p:spPr>
      </p:pic>
      <p:sp>
        <p:nvSpPr>
          <p:cNvPr id="18436" name="AutoShape 4" descr="Αποτέλεσμα εικόνας για euro football 2004"/>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438" name="AutoShape 6" descr="Αποτέλεσμα εικόνας για euro football 2004"/>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440" name="AutoShape 8" descr="Αποτέλεσμα εικόνας για euro football 2004"/>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 name="Picture 7" descr="Μπάλα.jpg"/>
          <p:cNvPicPr>
            <a:picLocks noChangeAspect="1"/>
          </p:cNvPicPr>
          <p:nvPr/>
        </p:nvPicPr>
        <p:blipFill>
          <a:blip r:embed="rId3" cstate="print"/>
          <a:stretch>
            <a:fillRect/>
          </a:stretch>
        </p:blipFill>
        <p:spPr>
          <a:xfrm>
            <a:off x="1524000" y="332656"/>
            <a:ext cx="3284984" cy="3284984"/>
          </a:xfrm>
          <a:prstGeom prst="rect">
            <a:avLst/>
          </a:prstGeom>
        </p:spPr>
      </p:pic>
      <p:sp>
        <p:nvSpPr>
          <p:cNvPr id="11" name="Title 1">
            <a:extLst>
              <a:ext uri="{FF2B5EF4-FFF2-40B4-BE49-F238E27FC236}">
                <a16:creationId xmlns:a16="http://schemas.microsoft.com/office/drawing/2014/main" id="{399929CD-8737-40C6-8BC8-34DA69BA058F}"/>
              </a:ext>
            </a:extLst>
          </p:cNvPr>
          <p:cNvSpPr>
            <a:spLocks noGrp="1"/>
          </p:cNvSpPr>
          <p:nvPr>
            <p:ph type="title"/>
          </p:nvPr>
        </p:nvSpPr>
        <p:spPr>
          <a:xfrm>
            <a:off x="499621" y="300412"/>
            <a:ext cx="11199043" cy="1143000"/>
          </a:xfrm>
        </p:spPr>
        <p:txBody>
          <a:bodyPr/>
          <a:lstStyle/>
          <a:p>
            <a:pPr algn="ctr"/>
            <a:r>
              <a:rPr lang="en-US" b="1" dirty="0"/>
              <a:t>Euro 2004</a:t>
            </a:r>
            <a:endParaRPr lang="el-GR"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H ιστορία των </a:t>
            </a:r>
            <a:r>
              <a:rPr lang="el-GR" b="1" dirty="0" err="1"/>
              <a:t>Παραολυμπιακών</a:t>
            </a:r>
            <a:r>
              <a:rPr lang="el-GR" b="1" dirty="0"/>
              <a:t> Αγώνων</a:t>
            </a:r>
            <a:br>
              <a:rPr lang="el-GR" b="1" dirty="0"/>
            </a:b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a:t>ο 1964 στους </a:t>
            </a:r>
            <a:r>
              <a:rPr lang="el-GR" dirty="0" err="1"/>
              <a:t>Παραολυμπιακούς</a:t>
            </a:r>
            <a:r>
              <a:rPr lang="el-GR" dirty="0"/>
              <a:t> που διοργανώθηκαν στην Ιαπωνία, εντάχθηκαν νέα αθλήματα όπως η διαδρομή των 240 μέτρων, το Σλάλομ με αναπηρικό </a:t>
            </a:r>
            <a:r>
              <a:rPr lang="el-GR" dirty="0" err="1"/>
              <a:t>αμαξίδιο</a:t>
            </a:r>
            <a:r>
              <a:rPr lang="el-GR" dirty="0"/>
              <a:t>, η άρση βαρών και η </a:t>
            </a:r>
            <a:r>
              <a:rPr lang="el-GR" dirty="0" err="1"/>
              <a:t>δισκοβολία.Οι</a:t>
            </a:r>
            <a:r>
              <a:rPr lang="el-GR" dirty="0"/>
              <a:t> αγώνες υποστηρίχθηκαν από την Βασιλική Οικογένεια και για πρώτη φορά παρουσιάστηκε η </a:t>
            </a:r>
            <a:r>
              <a:rPr lang="el-GR" dirty="0" err="1"/>
              <a:t>Παραολυμπιακή</a:t>
            </a:r>
            <a:r>
              <a:rPr lang="el-GR" dirty="0"/>
              <a:t> Σημαία και ο ύμνος των Αγώνων.</a:t>
            </a:r>
            <a:br>
              <a:rPr lang="el-GR" dirty="0"/>
            </a:br>
            <a:endParaRPr lang="el-GR" dirty="0"/>
          </a:p>
          <a:p>
            <a:r>
              <a:rPr lang="el-GR" dirty="0"/>
              <a:t>Το 1976 στο Τορόντο του Καναδά για πρώτη φορά μαζί με τους αθλητές με αναπηρία αγωνίστηκαν και αθλητές με μειωμένη όραση. Στο Άρνεμ της Ολλανδίας το 1980 υπήρξε για πρώτη φορά συμμετοχή αθλητών με εγκεφαλική παράλυση. Οι </a:t>
            </a:r>
            <a:r>
              <a:rPr lang="el-GR" dirty="0" err="1"/>
              <a:t>Παραολυμπιακοί</a:t>
            </a:r>
            <a:r>
              <a:rPr lang="el-GR" dirty="0"/>
              <a:t> Αγώνες της Σεούλ το 1988 ξεχώρισαν και από το γεγονός ότι οι Ολυμπιακοί και </a:t>
            </a:r>
            <a:r>
              <a:rPr lang="el-GR" dirty="0" err="1"/>
              <a:t>Παραολυμπιακοί</a:t>
            </a:r>
            <a:r>
              <a:rPr lang="el-GR" dirty="0"/>
              <a:t> Αγώνες φιλοξενήθηκαν στην ίδια χώρα, στην ίδια πόλη και χρησιμοποιήθηκαν οι ίδιες εγκαταστάσεις με τους Ολυμπιακούς Αγώνες. Έκτοτε, οι </a:t>
            </a:r>
            <a:r>
              <a:rPr lang="el-GR" dirty="0" err="1"/>
              <a:t>Παραολυμπιακοί</a:t>
            </a:r>
            <a:r>
              <a:rPr lang="el-GR" dirty="0"/>
              <a:t> Αγώνες γίνονται πάντα στην ίδια πόλη με τους Ολυμπιακούς Αγώνες.</a:t>
            </a:r>
          </a:p>
          <a:p>
            <a:r>
              <a:rPr lang="el-GR" dirty="0"/>
              <a:t>Το 1992 στην Βαρκελώνη για πρώτη φορά οι </a:t>
            </a:r>
            <a:r>
              <a:rPr lang="el-GR" dirty="0" err="1"/>
              <a:t>Παραολυμπιακοί</a:t>
            </a:r>
            <a:r>
              <a:rPr lang="el-GR" dirty="0"/>
              <a:t> απέκτησαν δικό τους τηλεοπτικό σήμα και η τηλεοπτική κάλυψη ήταν πλήρης.</a:t>
            </a:r>
          </a:p>
          <a:p>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Ελληνική συμμετοχή σε </a:t>
            </a:r>
            <a:r>
              <a:rPr lang="el-GR" b="1" dirty="0" err="1"/>
              <a:t>παραολυμπιακούς</a:t>
            </a:r>
            <a:r>
              <a:rPr lang="el-GR" b="1" dirty="0"/>
              <a:t> αγώνες</a:t>
            </a:r>
            <a:endParaRPr lang="el-GR" dirty="0"/>
          </a:p>
        </p:txBody>
      </p:sp>
      <p:sp>
        <p:nvSpPr>
          <p:cNvPr id="3" name="2 - Θέση περιεχομένου"/>
          <p:cNvSpPr>
            <a:spLocks noGrp="1"/>
          </p:cNvSpPr>
          <p:nvPr>
            <p:ph idx="1"/>
          </p:nvPr>
        </p:nvSpPr>
        <p:spPr/>
        <p:txBody>
          <a:bodyPr/>
          <a:lstStyle/>
          <a:p>
            <a:r>
              <a:rPr lang="el-GR" dirty="0"/>
              <a:t>Ο </a:t>
            </a:r>
            <a:r>
              <a:rPr lang="el-GR" dirty="0" err="1"/>
              <a:t>Παραολυμπιακός</a:t>
            </a:r>
            <a:r>
              <a:rPr lang="el-GR" dirty="0"/>
              <a:t> αθλητισμός στην χώρα μας ξεκινά επίσημα με την δημιουργία του πρώτου αθλητικού συλλόγου με την ονομασία Αθλητικός Σύλλογος Παραπληγικών το Η πρώτη συμμετοχή Ελλήνων αθλητών σε </a:t>
            </a:r>
            <a:r>
              <a:rPr lang="el-GR" dirty="0" err="1"/>
              <a:t>Παραολυμπιακούς</a:t>
            </a:r>
            <a:r>
              <a:rPr lang="el-GR" dirty="0"/>
              <a:t> ήταν το 1976 στο Τορόντο του Καναδά. Το 1980 στους </a:t>
            </a:r>
            <a:r>
              <a:rPr lang="el-GR" dirty="0" err="1"/>
              <a:t>Παραολυμπιακούς</a:t>
            </a:r>
            <a:r>
              <a:rPr lang="el-GR" dirty="0"/>
              <a:t> αγώνες που διεξήχθησαν στο Άρνεμ της Ολλανδίας, η Ελλάδα κατακτά </a:t>
            </a:r>
            <a:r>
              <a:rPr lang="el-GR" dirty="0" err="1"/>
              <a:t>τo</a:t>
            </a:r>
            <a:r>
              <a:rPr lang="el-GR" dirty="0"/>
              <a:t> πρώτο μετάλλιο με τον Γιώργο Μουζάκη στο στίβο. Στους ίδιους αγώνες είχαμε και την πρώτη συμμετοχή Ελληνίδας αθλήτριας, της Βασιλικής Φώτη στο άθλημα της επιτραπέζιας αντισφαίρισης.</a:t>
            </a:r>
            <a:br>
              <a:rPr lang="el-GR" dirty="0"/>
            </a:br>
            <a:endParaRPr lang="el-G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a:t>Οι </a:t>
            </a:r>
            <a:r>
              <a:rPr lang="el-GR" b="1" dirty="0" err="1"/>
              <a:t>Παραολυμπιακοί</a:t>
            </a:r>
            <a:r>
              <a:rPr lang="el-GR" b="1" dirty="0"/>
              <a:t> σήμερα</a:t>
            </a: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3876" y="299258"/>
            <a:ext cx="9144000" cy="1215650"/>
          </a:xfrm>
        </p:spPr>
        <p:txBody>
          <a:bodyPr/>
          <a:lstStyle/>
          <a:p>
            <a:r>
              <a:rPr lang="el-GR" b="1" dirty="0"/>
              <a:t>2016: Ρίο Ντε Τζανέιρο</a:t>
            </a:r>
          </a:p>
        </p:txBody>
      </p:sp>
      <p:sp>
        <p:nvSpPr>
          <p:cNvPr id="5" name="4 - TextBox"/>
          <p:cNvSpPr txBox="1"/>
          <p:nvPr/>
        </p:nvSpPr>
        <p:spPr>
          <a:xfrm>
            <a:off x="1396538" y="2078182"/>
            <a:ext cx="8129847" cy="3416320"/>
          </a:xfrm>
          <a:prstGeom prst="rect">
            <a:avLst/>
          </a:prstGeom>
          <a:noFill/>
        </p:spPr>
        <p:txBody>
          <a:bodyPr wrap="square" rtlCol="0">
            <a:spAutoFit/>
          </a:bodyPr>
          <a:lstStyle/>
          <a:p>
            <a:r>
              <a:rPr lang="el-GR" dirty="0"/>
              <a:t>Ελληνικές Επιτυχίες:</a:t>
            </a:r>
          </a:p>
          <a:p>
            <a:pPr marL="285750" indent="-285750">
              <a:buFont typeface="Arial" panose="020B0604020202020204" pitchFamily="34" charset="0"/>
              <a:buChar char="•"/>
            </a:pPr>
            <a:r>
              <a:rPr lang="el-GR" dirty="0"/>
              <a:t>ΑΝΤΙΣΦΑΙΡIΣΗ ΜΕ ΑΜΑΞΙΔΙΟ: Στέφανος Διαμαντής</a:t>
            </a:r>
          </a:p>
          <a:p>
            <a:pPr marL="285750" indent="-285750">
              <a:buFont typeface="Arial" panose="020B0604020202020204" pitchFamily="34" charset="0"/>
              <a:buChar char="•"/>
            </a:pPr>
            <a:r>
              <a:rPr lang="el-GR" dirty="0"/>
              <a:t>AΡΣΗ ΒΑΡΩΝ ΣΕ ΠΑΓΚΟ: Δημήτρης </a:t>
            </a:r>
            <a:r>
              <a:rPr lang="el-GR" dirty="0" err="1"/>
              <a:t>Μπακοχρήστος</a:t>
            </a:r>
            <a:r>
              <a:rPr lang="el-GR" dirty="0"/>
              <a:t>, Παύλος </a:t>
            </a:r>
            <a:r>
              <a:rPr lang="el-GR" dirty="0" err="1"/>
              <a:t>Μάμαλος</a:t>
            </a:r>
            <a:r>
              <a:rPr lang="el-GR" dirty="0"/>
              <a:t>, Πασχάλης </a:t>
            </a:r>
            <a:r>
              <a:rPr lang="el-GR" dirty="0" err="1"/>
              <a:t>Κουλούμογλου</a:t>
            </a:r>
            <a:r>
              <a:rPr lang="el-GR" dirty="0"/>
              <a:t>, Νικόλαος </a:t>
            </a:r>
            <a:r>
              <a:rPr lang="el-GR" dirty="0" err="1"/>
              <a:t>Γκουντάνης</a:t>
            </a:r>
            <a:r>
              <a:rPr lang="el-GR" dirty="0"/>
              <a:t>, Κώστας Δήμου</a:t>
            </a:r>
          </a:p>
          <a:p>
            <a:pPr marL="285750" indent="-285750">
              <a:buFont typeface="Arial" panose="020B0604020202020204" pitchFamily="34" charset="0"/>
              <a:buChar char="•"/>
            </a:pPr>
            <a:r>
              <a:rPr lang="el-GR" dirty="0"/>
              <a:t>ΙΣΤΙΟΠΛΟΪΑ: Βασίλειος Χριστοφόρου, Θεόδωρος </a:t>
            </a:r>
            <a:r>
              <a:rPr lang="el-GR" dirty="0" err="1"/>
              <a:t>Αλεξάς</a:t>
            </a:r>
            <a:r>
              <a:rPr lang="el-GR" dirty="0"/>
              <a:t>, Αργύρης </a:t>
            </a:r>
            <a:r>
              <a:rPr lang="el-GR" dirty="0" err="1"/>
              <a:t>Νοτάρογλου</a:t>
            </a:r>
            <a:endParaRPr lang="el-GR" dirty="0"/>
          </a:p>
          <a:p>
            <a:pPr marL="285750" indent="-285750">
              <a:buFont typeface="Arial" panose="020B0604020202020204" pitchFamily="34" charset="0"/>
              <a:buChar char="•"/>
            </a:pPr>
            <a:r>
              <a:rPr lang="el-GR" dirty="0"/>
              <a:t>ΚΟΛΥΜΒΗΣΗ: Χρυσούλα </a:t>
            </a:r>
            <a:r>
              <a:rPr lang="el-GR" dirty="0" err="1"/>
              <a:t>Αντωνιάδου</a:t>
            </a:r>
            <a:r>
              <a:rPr lang="el-GR" dirty="0"/>
              <a:t>, </a:t>
            </a:r>
            <a:r>
              <a:rPr lang="el-GR" dirty="0" err="1"/>
              <a:t>Σεμιχά</a:t>
            </a:r>
            <a:r>
              <a:rPr lang="el-GR" dirty="0"/>
              <a:t> </a:t>
            </a:r>
            <a:r>
              <a:rPr lang="el-GR" dirty="0" err="1"/>
              <a:t>Ριζάογλου</a:t>
            </a:r>
            <a:r>
              <a:rPr lang="el-GR" dirty="0"/>
              <a:t>, Αλεξάνδρα </a:t>
            </a:r>
            <a:r>
              <a:rPr lang="el-GR" dirty="0" err="1"/>
              <a:t>Αλκιστης</a:t>
            </a:r>
            <a:r>
              <a:rPr lang="el-GR" dirty="0"/>
              <a:t> </a:t>
            </a:r>
            <a:r>
              <a:rPr lang="el-GR" dirty="0" err="1"/>
              <a:t>Γκιάτη</a:t>
            </a:r>
            <a:r>
              <a:rPr lang="el-GR" dirty="0"/>
              <a:t>-</a:t>
            </a:r>
            <a:r>
              <a:rPr lang="el-GR" dirty="0" err="1"/>
              <a:t>Σταματοπούλου</a:t>
            </a:r>
            <a:r>
              <a:rPr lang="el-GR" dirty="0"/>
              <a:t>, Μαρία </a:t>
            </a:r>
            <a:r>
              <a:rPr lang="el-GR" dirty="0" err="1"/>
              <a:t>Καλπακίδου</a:t>
            </a:r>
            <a:r>
              <a:rPr lang="el-GR" dirty="0"/>
              <a:t>, Αντώνης </a:t>
            </a:r>
            <a:r>
              <a:rPr lang="el-GR" dirty="0" err="1"/>
              <a:t>Τσαπατάκης</a:t>
            </a:r>
            <a:r>
              <a:rPr lang="el-GR" dirty="0"/>
              <a:t>, Δημοσθένης </a:t>
            </a:r>
            <a:r>
              <a:rPr lang="el-GR" dirty="0" err="1"/>
              <a:t>Μιχαλετζάκης</a:t>
            </a:r>
            <a:r>
              <a:rPr lang="el-GR" dirty="0"/>
              <a:t>, Αριστείδης </a:t>
            </a:r>
            <a:r>
              <a:rPr lang="el-GR" dirty="0" err="1"/>
              <a:t>Μακροδημήτρης</a:t>
            </a:r>
            <a:r>
              <a:rPr lang="el-GR" dirty="0"/>
              <a:t>, Δημήτριος </a:t>
            </a:r>
            <a:r>
              <a:rPr lang="el-GR" dirty="0" err="1"/>
              <a:t>Καρυπίδης</a:t>
            </a:r>
            <a:r>
              <a:rPr lang="el-GR" dirty="0"/>
              <a:t>, Χαράλαμπος </a:t>
            </a:r>
            <a:r>
              <a:rPr lang="el-GR" dirty="0" err="1"/>
              <a:t>Ταϊγανίδης</a:t>
            </a:r>
            <a:r>
              <a:rPr lang="el-GR" dirty="0"/>
              <a:t>, Χρήστος Αλέξανδρος  </a:t>
            </a:r>
            <a:r>
              <a:rPr lang="el-GR" dirty="0" err="1"/>
              <a:t>Ταμπαξής</a:t>
            </a:r>
            <a:r>
              <a:rPr lang="el-GR" dirty="0"/>
              <a:t>, Ιωάννης Κωστάκης, Γιώργος </a:t>
            </a:r>
            <a:r>
              <a:rPr lang="el-GR" dirty="0" err="1"/>
              <a:t>Σφαλτός</a:t>
            </a:r>
            <a:r>
              <a:rPr lang="el-GR" dirty="0"/>
              <a:t>, Παναγιώτης </a:t>
            </a:r>
            <a:r>
              <a:rPr lang="el-GR" dirty="0" err="1"/>
              <a:t>Χριστάκης</a:t>
            </a:r>
            <a:r>
              <a:rPr lang="el-GR" dirty="0"/>
              <a:t>, Γιώργος </a:t>
            </a:r>
            <a:r>
              <a:rPr lang="el-GR" dirty="0" err="1"/>
              <a:t>Καπελλάκης</a:t>
            </a:r>
            <a:r>
              <a:rPr lang="el-GR" dirty="0"/>
              <a:t>, Κωνσταντίνος </a:t>
            </a:r>
            <a:r>
              <a:rPr lang="el-GR" dirty="0" err="1"/>
              <a:t>Καραούζας</a:t>
            </a:r>
            <a:endParaRPr lang="el-GR" dirty="0"/>
          </a:p>
          <a:p>
            <a:pPr marL="285750" indent="-285750">
              <a:buFont typeface="Arial" panose="020B0604020202020204" pitchFamily="34" charset="0"/>
              <a:buChar char="•"/>
            </a:pPr>
            <a:r>
              <a:rPr lang="el-GR" dirty="0"/>
              <a:t>ΞΙΦΑΣΚΙΑ ΜΕ ΑΜΑΞΙΔΙΟ:  Γεράσιμος </a:t>
            </a:r>
            <a:r>
              <a:rPr lang="el-GR" dirty="0" err="1"/>
              <a:t>Πυλαρινός</a:t>
            </a:r>
            <a:r>
              <a:rPr lang="el-GR" dirty="0"/>
              <a:t> </a:t>
            </a:r>
            <a:r>
              <a:rPr lang="el-GR" dirty="0" err="1"/>
              <a:t>Μαρκαντωνάτος</a:t>
            </a:r>
            <a:r>
              <a:rPr lang="el-GR" dirty="0"/>
              <a:t>, Παναγιώτης </a:t>
            </a:r>
            <a:r>
              <a:rPr lang="el-GR" dirty="0" err="1"/>
              <a:t>Τριανταφύλλου</a:t>
            </a:r>
            <a:r>
              <a:rPr lang="el-GR" dirty="0"/>
              <a:t>, Βασίλης </a:t>
            </a:r>
            <a:r>
              <a:rPr lang="el-GR" dirty="0" err="1"/>
              <a:t>Ντούνης</a:t>
            </a:r>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24000" y="457344"/>
            <a:ext cx="9144000" cy="1271702"/>
          </a:xfrm>
        </p:spPr>
        <p:txBody>
          <a:bodyPr/>
          <a:lstStyle/>
          <a:p>
            <a:r>
              <a:rPr lang="el-GR" b="1" dirty="0"/>
              <a:t>Μέρος 2</a:t>
            </a:r>
            <a:r>
              <a:rPr lang="el-GR" b="1" baseline="30000" dirty="0"/>
              <a:t>ο</a:t>
            </a:r>
            <a:r>
              <a:rPr lang="el-GR" b="1" dirty="0"/>
              <a:t> </a:t>
            </a:r>
          </a:p>
        </p:txBody>
      </p:sp>
      <p:sp>
        <p:nvSpPr>
          <p:cNvPr id="4" name="3 - TextBox"/>
          <p:cNvSpPr txBox="1"/>
          <p:nvPr/>
        </p:nvSpPr>
        <p:spPr>
          <a:xfrm>
            <a:off x="631768" y="2044931"/>
            <a:ext cx="7198822" cy="4247317"/>
          </a:xfrm>
          <a:prstGeom prst="rect">
            <a:avLst/>
          </a:prstGeom>
          <a:noFill/>
        </p:spPr>
        <p:txBody>
          <a:bodyPr wrap="square" rtlCol="0">
            <a:spAutoFit/>
          </a:bodyPr>
          <a:lstStyle/>
          <a:p>
            <a:pPr marL="285750" indent="-285750">
              <a:buFont typeface="Arial" panose="020B0604020202020204" pitchFamily="34" charset="0"/>
              <a:buChar char="•"/>
            </a:pPr>
            <a:r>
              <a:rPr lang="el-GR" dirty="0"/>
              <a:t>ΠΟΔΗΛΑΣΙΑ: Αδαμαντία Χαλκιαδάκη</a:t>
            </a:r>
          </a:p>
          <a:p>
            <a:r>
              <a:rPr lang="el-GR" dirty="0"/>
              <a:t>Αθλητής Συνοδός Πιλότος: Αργυρώ </a:t>
            </a:r>
            <a:r>
              <a:rPr lang="el-GR" dirty="0" err="1"/>
              <a:t>Μηλάκη</a:t>
            </a:r>
            <a:r>
              <a:rPr lang="el-GR" dirty="0"/>
              <a:t>, Αθανάσιος </a:t>
            </a:r>
            <a:r>
              <a:rPr lang="el-GR" dirty="0" err="1"/>
              <a:t>Μπαράκας</a:t>
            </a:r>
            <a:endParaRPr lang="el-GR" dirty="0"/>
          </a:p>
          <a:p>
            <a:r>
              <a:rPr lang="el-GR" dirty="0"/>
              <a:t>Αθλητής Συνοδός Πιλότος: Κώστας </a:t>
            </a:r>
            <a:r>
              <a:rPr lang="el-GR" dirty="0" err="1"/>
              <a:t>Τρουλινός</a:t>
            </a:r>
            <a:r>
              <a:rPr lang="el-GR" dirty="0"/>
              <a:t>, Παρασκευή (Βούλα) </a:t>
            </a:r>
            <a:r>
              <a:rPr lang="el-GR" dirty="0" err="1"/>
              <a:t>Καντζά</a:t>
            </a:r>
            <a:endParaRPr lang="el-GR" dirty="0"/>
          </a:p>
          <a:p>
            <a:r>
              <a:rPr lang="el-GR" dirty="0"/>
              <a:t>Αθλητής Συνοδός Πιλότος: Βασιλική </a:t>
            </a:r>
            <a:r>
              <a:rPr lang="el-GR" dirty="0" err="1"/>
              <a:t>Βούτζαλη</a:t>
            </a:r>
            <a:endParaRPr lang="el-GR" dirty="0"/>
          </a:p>
          <a:p>
            <a:pPr marL="285750" indent="-285750">
              <a:buFont typeface="Arial" panose="020B0604020202020204" pitchFamily="34" charset="0"/>
              <a:buChar char="•"/>
            </a:pPr>
            <a:r>
              <a:rPr lang="el-GR" dirty="0"/>
              <a:t>ΣΤΙΒΟΣ: Δήμητρα </a:t>
            </a:r>
            <a:r>
              <a:rPr lang="el-GR" dirty="0" err="1"/>
              <a:t>Κοροκίδα</a:t>
            </a:r>
            <a:r>
              <a:rPr lang="el-GR" dirty="0"/>
              <a:t>, Ανθή </a:t>
            </a:r>
            <a:r>
              <a:rPr lang="el-GR" dirty="0" err="1"/>
              <a:t>Λιάγκου</a:t>
            </a:r>
            <a:r>
              <a:rPr lang="el-GR" dirty="0"/>
              <a:t>, </a:t>
            </a:r>
            <a:r>
              <a:rPr lang="el-GR" dirty="0" err="1"/>
              <a:t>Βαλασία</a:t>
            </a:r>
            <a:r>
              <a:rPr lang="el-GR" dirty="0"/>
              <a:t> </a:t>
            </a:r>
            <a:r>
              <a:rPr lang="el-GR" dirty="0" err="1"/>
              <a:t>Κυργιοβανάκη</a:t>
            </a:r>
            <a:r>
              <a:rPr lang="el-GR" dirty="0"/>
              <a:t>, Ζωή </a:t>
            </a:r>
            <a:r>
              <a:rPr lang="el-GR" dirty="0" err="1"/>
              <a:t>Μαντούδη</a:t>
            </a:r>
            <a:r>
              <a:rPr lang="el-GR" dirty="0"/>
              <a:t>, Εμμανουήλ </a:t>
            </a:r>
            <a:r>
              <a:rPr lang="el-GR" dirty="0" err="1"/>
              <a:t>Στεφανουδάκης</a:t>
            </a:r>
            <a:r>
              <a:rPr lang="el-GR" dirty="0"/>
              <a:t>, Σε Τζον Φερνάντες, Δημήτρης </a:t>
            </a:r>
            <a:r>
              <a:rPr lang="el-GR" dirty="0" err="1"/>
              <a:t>Σενικίδης</a:t>
            </a:r>
            <a:r>
              <a:rPr lang="el-GR" dirty="0"/>
              <a:t>, Δημήτρης </a:t>
            </a:r>
            <a:r>
              <a:rPr lang="el-GR" dirty="0" err="1"/>
              <a:t>Ζησίδης</a:t>
            </a:r>
            <a:r>
              <a:rPr lang="el-GR" dirty="0"/>
              <a:t>, Ευστράτιος Νικολαΐδης, Νικόλαος Γονιός, Ευάγγελος </a:t>
            </a:r>
            <a:r>
              <a:rPr lang="el-GR" dirty="0" err="1"/>
              <a:t>Καναβός</a:t>
            </a:r>
            <a:r>
              <a:rPr lang="el-GR" dirty="0"/>
              <a:t>, Αθανάσιος Κωνσταντινίδης, Μιχάλης </a:t>
            </a:r>
            <a:r>
              <a:rPr lang="el-GR" dirty="0" err="1"/>
              <a:t>Σεΐτης</a:t>
            </a:r>
            <a:r>
              <a:rPr lang="el-GR" dirty="0"/>
              <a:t>, Χρήστος </a:t>
            </a:r>
            <a:r>
              <a:rPr lang="el-GR" dirty="0" err="1"/>
              <a:t>Καπέλλας</a:t>
            </a:r>
            <a:r>
              <a:rPr lang="el-GR" dirty="0"/>
              <a:t>, Γεώργιος Κωστάκης, Χρήστος </a:t>
            </a:r>
            <a:r>
              <a:rPr lang="el-GR" dirty="0" err="1"/>
              <a:t>Κουτούλιας</a:t>
            </a:r>
            <a:endParaRPr lang="el-GR" dirty="0"/>
          </a:p>
          <a:p>
            <a:pPr marL="285750" indent="-285750">
              <a:buFont typeface="Arial" panose="020B0604020202020204" pitchFamily="34" charset="0"/>
              <a:buChar char="•"/>
            </a:pPr>
            <a:r>
              <a:rPr lang="el-GR" dirty="0" err="1"/>
              <a:t>ΣΚΟΠΟΒΟΛΗ:Βαγγέλης</a:t>
            </a:r>
            <a:r>
              <a:rPr lang="el-GR" dirty="0"/>
              <a:t> </a:t>
            </a:r>
            <a:r>
              <a:rPr lang="el-GR" dirty="0" err="1"/>
              <a:t>Κακοσαίος</a:t>
            </a:r>
            <a:endParaRPr lang="el-GR" dirty="0"/>
          </a:p>
          <a:p>
            <a:pPr marL="285750" indent="-285750">
              <a:buFont typeface="Arial" panose="020B0604020202020204" pitchFamily="34" charset="0"/>
              <a:buChar char="•"/>
            </a:pPr>
            <a:r>
              <a:rPr lang="el-GR" dirty="0"/>
              <a:t>ΤΖΟΥΝΤΟ: Θεόκλητος (</a:t>
            </a:r>
            <a:r>
              <a:rPr lang="el-GR" dirty="0" err="1"/>
              <a:t>Κλήμης</a:t>
            </a:r>
            <a:r>
              <a:rPr lang="el-GR" dirty="0"/>
              <a:t>) </a:t>
            </a:r>
            <a:r>
              <a:rPr lang="el-GR" dirty="0" err="1"/>
              <a:t>Παπαχρήστος</a:t>
            </a:r>
            <a:endParaRPr lang="el-GR" dirty="0"/>
          </a:p>
          <a:p>
            <a:pPr marL="285750" indent="-285750">
              <a:buFont typeface="Arial" panose="020B0604020202020204" pitchFamily="34" charset="0"/>
              <a:buChar char="•"/>
            </a:pPr>
            <a:r>
              <a:rPr lang="el-GR" dirty="0"/>
              <a:t>ΤΟΞΟΒΟΛΙΑ: Δωροθέα </a:t>
            </a:r>
            <a:r>
              <a:rPr lang="el-GR" dirty="0" err="1"/>
              <a:t>Ποιμενίδου</a:t>
            </a:r>
            <a:endParaRPr lang="el-GR" dirty="0"/>
          </a:p>
          <a:p>
            <a:pPr algn="ctr"/>
            <a:r>
              <a:rPr lang="el-GR" dirty="0"/>
              <a:t> Έλληνας Σημαιοφόρος:</a:t>
            </a:r>
          </a:p>
          <a:p>
            <a:pPr algn="ctr"/>
            <a:r>
              <a:rPr lang="el-GR" dirty="0"/>
              <a:t>Γρηγόρης </a:t>
            </a:r>
            <a:r>
              <a:rPr lang="el-GR" dirty="0" err="1"/>
              <a:t>Πολυχρονίδης</a:t>
            </a:r>
            <a:endParaRPr lang="el-GR" dirty="0"/>
          </a:p>
        </p:txBody>
      </p:sp>
      <p:pic>
        <p:nvPicPr>
          <p:cNvPr id="5" name="Picture 2" descr="Παραολυμπιακοί Αγώνες 2016: ανάβει η φλόγα στο Ρίο, σημαιοφόρος ο Πολυχρονίδης">
            <a:extLst>
              <a:ext uri="{FF2B5EF4-FFF2-40B4-BE49-F238E27FC236}">
                <a16:creationId xmlns:a16="http://schemas.microsoft.com/office/drawing/2014/main" id="{39233C33-E220-42F3-B154-5B57C422D0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4972" y="1911927"/>
            <a:ext cx="4352226" cy="24439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57251" y="540472"/>
            <a:ext cx="9144000" cy="1188575"/>
          </a:xfrm>
        </p:spPr>
        <p:txBody>
          <a:bodyPr/>
          <a:lstStyle/>
          <a:p>
            <a:r>
              <a:rPr lang="el-GR" b="1" dirty="0"/>
              <a:t>2012: Λονδίνο, Αγγλία</a:t>
            </a:r>
          </a:p>
        </p:txBody>
      </p:sp>
      <p:sp>
        <p:nvSpPr>
          <p:cNvPr id="4" name="3 - TextBox"/>
          <p:cNvSpPr txBox="1"/>
          <p:nvPr/>
        </p:nvSpPr>
        <p:spPr>
          <a:xfrm>
            <a:off x="548640" y="1845426"/>
            <a:ext cx="6367549" cy="4524315"/>
          </a:xfrm>
          <a:prstGeom prst="rect">
            <a:avLst/>
          </a:prstGeom>
          <a:noFill/>
        </p:spPr>
        <p:txBody>
          <a:bodyPr wrap="square" rtlCol="0">
            <a:spAutoFit/>
          </a:bodyPr>
          <a:lstStyle/>
          <a:p>
            <a:r>
              <a:rPr lang="el-GR" dirty="0"/>
              <a:t>Έναρξη: 27 Ιουλίου 2012</a:t>
            </a:r>
          </a:p>
          <a:p>
            <a:r>
              <a:rPr lang="el-GR" dirty="0"/>
              <a:t>Λήξη: 12 Αυγούστου 2012</a:t>
            </a:r>
          </a:p>
          <a:p>
            <a:endParaRPr lang="el-GR" dirty="0"/>
          </a:p>
          <a:p>
            <a:r>
              <a:rPr lang="el-GR" dirty="0"/>
              <a:t>Αθλητές: 10.768</a:t>
            </a:r>
          </a:p>
          <a:p>
            <a:endParaRPr lang="el-GR" dirty="0"/>
          </a:p>
          <a:p>
            <a:r>
              <a:rPr lang="el-GR" dirty="0"/>
              <a:t>Χώρες: 204</a:t>
            </a:r>
          </a:p>
          <a:p>
            <a:endParaRPr lang="el-GR" dirty="0"/>
          </a:p>
          <a:p>
            <a:r>
              <a:rPr lang="el-GR" dirty="0"/>
              <a:t>Αθλήματα: </a:t>
            </a:r>
            <a:r>
              <a:rPr lang="el-GR" dirty="0" err="1"/>
              <a:t>Αντιπτέριση</a:t>
            </a:r>
            <a:r>
              <a:rPr lang="el-GR" dirty="0"/>
              <a:t>, Αντισφαίριση, Άρση βαρών, Γυμναστική, Επιτραπέζια αντισφαίριση, Ιππασία, Ιστιοπλοΐα, Καλαθοσφαίριση, </a:t>
            </a:r>
            <a:r>
              <a:rPr lang="el-GR" dirty="0" err="1"/>
              <a:t>Κανόε</a:t>
            </a:r>
            <a:r>
              <a:rPr lang="el-GR" dirty="0"/>
              <a:t> καγιάκ, Καταδύσεις, Κολύμβηση, Κωπηλασία, Μοντέρνο πένταθλο, Ξιφασκία, Πάλη, </a:t>
            </a:r>
            <a:r>
              <a:rPr lang="el-GR" dirty="0" err="1"/>
              <a:t>Πετοσφαίριση</a:t>
            </a:r>
            <a:r>
              <a:rPr lang="el-GR" dirty="0"/>
              <a:t>, Ποδηλασία, Ποδόσφαιρο, Πυγμαχία, Σκοποβολή, Στίβος, Συγχρονισμένη κολύμβηση, </a:t>
            </a:r>
            <a:r>
              <a:rPr lang="el-GR" dirty="0" err="1"/>
              <a:t>Τάε</a:t>
            </a:r>
            <a:r>
              <a:rPr lang="el-GR" dirty="0"/>
              <a:t> </a:t>
            </a:r>
            <a:r>
              <a:rPr lang="el-GR" dirty="0" err="1"/>
              <a:t>κβον</a:t>
            </a:r>
            <a:r>
              <a:rPr lang="el-GR" dirty="0"/>
              <a:t> ντο, Τζούντο, Τοξοβολία, </a:t>
            </a:r>
            <a:r>
              <a:rPr lang="el-GR" dirty="0" err="1"/>
              <a:t>Τρίαθλο</a:t>
            </a:r>
            <a:r>
              <a:rPr lang="el-GR" dirty="0"/>
              <a:t>, Υδατοσφαίριση, Χειροσφαίριση, Χόκεϊ σε χόρτο </a:t>
            </a:r>
          </a:p>
          <a:p>
            <a:endParaRPr lang="el-GR" dirty="0"/>
          </a:p>
        </p:txBody>
      </p:sp>
      <p:pic>
        <p:nvPicPr>
          <p:cNvPr id="5" name="Εικόνα 5">
            <a:extLst>
              <a:ext uri="{FF2B5EF4-FFF2-40B4-BE49-F238E27FC236}">
                <a16:creationId xmlns:a16="http://schemas.microsoft.com/office/drawing/2014/main" id="{93C23A2F-3078-4586-BD33-16AFC9A0B0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5827" y="1846659"/>
            <a:ext cx="4000632" cy="4462578"/>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a:t>Μετταλιούχοι Έλληνες </a:t>
            </a:r>
            <a:br>
              <a:rPr lang="el-GR" b="1" dirty="0"/>
            </a:br>
            <a:r>
              <a:rPr lang="el-GR" b="1" dirty="0"/>
              <a:t>Παραολυμπιονίκες</a:t>
            </a:r>
            <a:endParaRPr lang="fr-FR"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l-GR" b="1" dirty="0"/>
              <a:t>Σύδνεϋ 2000</a:t>
            </a:r>
            <a:endParaRPr lang="fr-FR" b="1" dirty="0"/>
          </a:p>
        </p:txBody>
      </p:sp>
      <p:sp>
        <p:nvSpPr>
          <p:cNvPr id="3" name="2 - Θέση περιεχομένου"/>
          <p:cNvSpPr>
            <a:spLocks noGrp="1"/>
          </p:cNvSpPr>
          <p:nvPr>
            <p:ph idx="1"/>
          </p:nvPr>
        </p:nvSpPr>
        <p:spPr/>
        <p:txBody>
          <a:bodyPr/>
          <a:lstStyle/>
          <a:p>
            <a:pPr>
              <a:buNone/>
            </a:pPr>
            <a:r>
              <a:rPr lang="el-GR" dirty="0"/>
              <a:t>	Κωνσταντίνος Μάριος Φύκας:</a:t>
            </a:r>
          </a:p>
          <a:p>
            <a:r>
              <a:rPr lang="el-GR" dirty="0"/>
              <a:t>Χρυσό σε 50μ. Ελεύθερο</a:t>
            </a:r>
          </a:p>
          <a:p>
            <a:r>
              <a:rPr lang="el-GR" dirty="0"/>
              <a:t>Χρυσό σε 100μ. Ελεύθερο</a:t>
            </a:r>
          </a:p>
          <a:p>
            <a:pPr>
              <a:buNone/>
            </a:pPr>
            <a:r>
              <a:rPr lang="el-GR" dirty="0"/>
              <a:t>	Στέφανος Αναργύρου:</a:t>
            </a:r>
          </a:p>
          <a:p>
            <a:r>
              <a:rPr lang="el-GR" dirty="0"/>
              <a:t>Χρυσό σε Στίβος-Σφαιροβολία</a:t>
            </a:r>
          </a:p>
          <a:p>
            <a:pPr>
              <a:buNone/>
            </a:pPr>
            <a:r>
              <a:rPr lang="el-GR" dirty="0"/>
              <a:t>	Αθανάσιος Μπαράκας:</a:t>
            </a:r>
          </a:p>
          <a:p>
            <a:r>
              <a:rPr lang="el-GR" dirty="0"/>
              <a:t>Χρυσό σε Στίβος-Άλμα εις μήκος</a:t>
            </a:r>
          </a:p>
          <a:p>
            <a:pPr>
              <a:buNone/>
            </a:pPr>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l-GR" b="1" dirty="0"/>
              <a:t>Αθήνα 2004</a:t>
            </a:r>
            <a:endParaRPr lang="fr-FR" b="1" dirty="0"/>
          </a:p>
        </p:txBody>
      </p:sp>
      <p:sp>
        <p:nvSpPr>
          <p:cNvPr id="3" name="2 - Θέση περιεχομένου"/>
          <p:cNvSpPr>
            <a:spLocks noGrp="1"/>
          </p:cNvSpPr>
          <p:nvPr>
            <p:ph idx="1"/>
          </p:nvPr>
        </p:nvSpPr>
        <p:spPr/>
        <p:txBody>
          <a:bodyPr/>
          <a:lstStyle/>
          <a:p>
            <a:pPr>
              <a:buNone/>
            </a:pPr>
            <a:r>
              <a:rPr lang="el-GR" dirty="0"/>
              <a:t>	Χαράλαμπος Ταιγανίδης:</a:t>
            </a:r>
          </a:p>
          <a:p>
            <a:r>
              <a:rPr lang="el-GR" dirty="0"/>
              <a:t>Χρυσό σε 100μ. Πεταλούδα</a:t>
            </a:r>
          </a:p>
          <a:p>
            <a:r>
              <a:rPr lang="el-GR" dirty="0"/>
              <a:t>Χρυσό σε 100μ. Ύπτιο</a:t>
            </a:r>
          </a:p>
          <a:p>
            <a:pPr>
              <a:buNone/>
            </a:pPr>
            <a:r>
              <a:rPr lang="el-GR" dirty="0"/>
              <a:t>	Χρήστος Ταμπαξής:</a:t>
            </a:r>
          </a:p>
          <a:p>
            <a:r>
              <a:rPr lang="el-GR" dirty="0"/>
              <a:t>Χρυσό σε 50μ. Ύπτιο</a:t>
            </a:r>
          </a:p>
          <a:p>
            <a:r>
              <a:rPr lang="el-GR" dirty="0"/>
              <a:t>Ασημένιο σε 50μ. ελεύθερο</a:t>
            </a:r>
            <a:endParaRPr lang="fr-F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l-GR" b="1" dirty="0"/>
              <a:t>Πεκίνο 2008</a:t>
            </a:r>
            <a:endParaRPr lang="fr-FR" b="1" dirty="0"/>
          </a:p>
        </p:txBody>
      </p:sp>
      <p:sp>
        <p:nvSpPr>
          <p:cNvPr id="3" name="2 - Θέση περιεχομένου"/>
          <p:cNvSpPr>
            <a:spLocks noGrp="1"/>
          </p:cNvSpPr>
          <p:nvPr>
            <p:ph idx="1"/>
          </p:nvPr>
        </p:nvSpPr>
        <p:spPr/>
        <p:txBody>
          <a:bodyPr/>
          <a:lstStyle/>
          <a:p>
            <a:pPr>
              <a:buNone/>
            </a:pPr>
            <a:r>
              <a:rPr lang="el-GR" dirty="0"/>
              <a:t>	Πασχάλης Σταθελάκος:</a:t>
            </a:r>
          </a:p>
          <a:p>
            <a:r>
              <a:rPr lang="el-GR" dirty="0"/>
              <a:t>Χρυσό σε Σφαιροβολία</a:t>
            </a:r>
          </a:p>
          <a:p>
            <a:pPr>
              <a:buNone/>
            </a:pPr>
            <a:r>
              <a:rPr lang="el-GR" dirty="0"/>
              <a:t>	Ανθή Καραγιάννη:</a:t>
            </a:r>
          </a:p>
          <a:p>
            <a:r>
              <a:rPr lang="el-GR" dirty="0"/>
              <a:t>Ασημένιο σε Άλμα εις μήκος</a:t>
            </a:r>
          </a:p>
          <a:p>
            <a:pPr>
              <a:buNone/>
            </a:pPr>
            <a:r>
              <a:rPr lang="el-GR" dirty="0"/>
              <a:t>	Παύλος Μάμαλος:</a:t>
            </a:r>
          </a:p>
          <a:p>
            <a:r>
              <a:rPr lang="el-GR" dirty="0"/>
              <a:t>Ασημένιο σε Άρση βαρών σε πάγκο (κατηγορία 82,5 κιλών) </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1481E1-09F4-437B-9F41-E50206E43776}"/>
              </a:ext>
            </a:extLst>
          </p:cNvPr>
          <p:cNvSpPr txBox="1"/>
          <p:nvPr/>
        </p:nvSpPr>
        <p:spPr>
          <a:xfrm>
            <a:off x="5342366" y="4581129"/>
            <a:ext cx="5328592" cy="2031325"/>
          </a:xfrm>
          <a:prstGeom prst="rect">
            <a:avLst/>
          </a:prstGeom>
          <a:noFill/>
        </p:spPr>
        <p:txBody>
          <a:bodyPr wrap="square" rtlCol="0">
            <a:spAutoFit/>
          </a:bodyPr>
          <a:lstStyle/>
          <a:p>
            <a:r>
              <a:rPr lang="el-GR" dirty="0"/>
              <a:t>Στους προημιτελικούς του </a:t>
            </a:r>
            <a:r>
              <a:rPr lang="en-US" dirty="0"/>
              <a:t>EURO 2004</a:t>
            </a:r>
            <a:r>
              <a:rPr lang="el-GR" dirty="0"/>
              <a:t> η Ελλάδα έπαιξε με την Γαλλία στην Λισαβόνα 25 Ιουνίου. Νίκησε 1-0 με το γκολ του Χαριστέα. Μετά στις 1 Ιουλίου η Ελλάδα νίκησε την Τσεχία στην πόλη Πόρτο 1-0 με το γκολ του Δέλλα. Τέλος στους τελικούς η Ελλάδα με σκορ 1-0 κέρδισε το Ε</a:t>
            </a:r>
            <a:r>
              <a:rPr lang="en-US" dirty="0"/>
              <a:t>URO 2004</a:t>
            </a:r>
            <a:r>
              <a:rPr lang="el-GR" dirty="0"/>
              <a:t> αφού η Πορτογαλία έχασε από αυτήν.</a:t>
            </a:r>
            <a:endParaRPr lang="en-US" dirty="0"/>
          </a:p>
        </p:txBody>
      </p:sp>
      <p:sp>
        <p:nvSpPr>
          <p:cNvPr id="6" name="Ορθογώνιο 5">
            <a:extLst>
              <a:ext uri="{FF2B5EF4-FFF2-40B4-BE49-F238E27FC236}">
                <a16:creationId xmlns:a16="http://schemas.microsoft.com/office/drawing/2014/main" id="{9DDEF5EE-327D-4576-9167-127F1A01C944}"/>
              </a:ext>
            </a:extLst>
          </p:cNvPr>
          <p:cNvSpPr/>
          <p:nvPr/>
        </p:nvSpPr>
        <p:spPr>
          <a:xfrm>
            <a:off x="1919536" y="46869"/>
            <a:ext cx="1654218" cy="276999"/>
          </a:xfrm>
          <a:prstGeom prst="rect">
            <a:avLst/>
          </a:prstGeom>
        </p:spPr>
        <p:txBody>
          <a:bodyPr wrap="square">
            <a:spAutoFit/>
          </a:bodyPr>
          <a:lstStyle/>
          <a:p>
            <a:r>
              <a:rPr lang="el-GR" sz="1200" dirty="0"/>
              <a:t>30 Ιουνίου – Λισαβόνα</a:t>
            </a:r>
          </a:p>
        </p:txBody>
      </p:sp>
      <p:graphicFrame>
        <p:nvGraphicFramePr>
          <p:cNvPr id="8" name="Πίνακας 8">
            <a:extLst>
              <a:ext uri="{FF2B5EF4-FFF2-40B4-BE49-F238E27FC236}">
                <a16:creationId xmlns:a16="http://schemas.microsoft.com/office/drawing/2014/main" id="{48FECF8A-93C6-4B4C-B9EA-486CBA8E7D30}"/>
              </a:ext>
            </a:extLst>
          </p:cNvPr>
          <p:cNvGraphicFramePr>
            <a:graphicFrameLocks noGrp="1"/>
          </p:cNvGraphicFramePr>
          <p:nvPr/>
        </p:nvGraphicFramePr>
        <p:xfrm>
          <a:off x="2093145" y="1475190"/>
          <a:ext cx="1296144" cy="73152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365366823"/>
                    </a:ext>
                  </a:extLst>
                </a:gridCol>
                <a:gridCol w="432048">
                  <a:extLst>
                    <a:ext uri="{9D8B030D-6E8A-4147-A177-3AD203B41FA5}">
                      <a16:colId xmlns:a16="http://schemas.microsoft.com/office/drawing/2014/main" val="271148127"/>
                    </a:ext>
                  </a:extLst>
                </a:gridCol>
              </a:tblGrid>
              <a:tr h="365760">
                <a:tc>
                  <a:txBody>
                    <a:bodyPr/>
                    <a:lstStyle/>
                    <a:p>
                      <a:r>
                        <a:rPr lang="el-GR" sz="1200" b="0" dirty="0">
                          <a:solidFill>
                            <a:schemeClr val="tx1"/>
                          </a:solidFill>
                        </a:rPr>
                        <a:t>Σουηδία</a:t>
                      </a:r>
                      <a:endParaRPr lang="en-US" sz="1200" b="0" dirty="0">
                        <a:solidFill>
                          <a:schemeClr val="tx1"/>
                        </a:solidFill>
                      </a:endParaRPr>
                    </a:p>
                  </a:txBody>
                  <a:tcPr>
                    <a:solidFill>
                      <a:srgbClr val="ADE8FD"/>
                    </a:solidFill>
                  </a:tcPr>
                </a:tc>
                <a:tc>
                  <a:txBody>
                    <a:bodyPr/>
                    <a:lstStyle/>
                    <a:p>
                      <a:r>
                        <a:rPr lang="el-GR" sz="1100" b="0" dirty="0">
                          <a:solidFill>
                            <a:schemeClr val="tx1"/>
                          </a:solidFill>
                        </a:rPr>
                        <a:t>0(4)</a:t>
                      </a:r>
                      <a:endParaRPr lang="en-US" sz="1100" b="0" dirty="0">
                        <a:solidFill>
                          <a:schemeClr val="tx1"/>
                        </a:solidFill>
                      </a:endParaRPr>
                    </a:p>
                  </a:txBody>
                  <a:tcPr>
                    <a:solidFill>
                      <a:srgbClr val="9494EA"/>
                    </a:solidFill>
                  </a:tcPr>
                </a:tc>
                <a:extLst>
                  <a:ext uri="{0D108BD9-81ED-4DB2-BD59-A6C34878D82A}">
                    <a16:rowId xmlns:a16="http://schemas.microsoft.com/office/drawing/2014/main" val="3732887376"/>
                  </a:ext>
                </a:extLst>
              </a:tr>
              <a:tr h="365760">
                <a:tc>
                  <a:txBody>
                    <a:bodyPr/>
                    <a:lstStyle/>
                    <a:p>
                      <a:r>
                        <a:rPr lang="el-GR" sz="1200" b="1" dirty="0"/>
                        <a:t>Ολλανδία</a:t>
                      </a:r>
                      <a:endParaRPr lang="en-US" sz="1200" b="1" dirty="0"/>
                    </a:p>
                  </a:txBody>
                  <a:tcPr>
                    <a:solidFill>
                      <a:srgbClr val="ADE8FD"/>
                    </a:solidFill>
                  </a:tcPr>
                </a:tc>
                <a:tc>
                  <a:txBody>
                    <a:bodyPr/>
                    <a:lstStyle/>
                    <a:p>
                      <a:r>
                        <a:rPr lang="el-GR" sz="1100" b="1" dirty="0"/>
                        <a:t>0(5)</a:t>
                      </a:r>
                      <a:endParaRPr lang="en-US" sz="1100" b="1" dirty="0"/>
                    </a:p>
                  </a:txBody>
                  <a:tcPr>
                    <a:solidFill>
                      <a:srgbClr val="9494EA"/>
                    </a:solidFill>
                  </a:tcPr>
                </a:tc>
                <a:extLst>
                  <a:ext uri="{0D108BD9-81ED-4DB2-BD59-A6C34878D82A}">
                    <a16:rowId xmlns:a16="http://schemas.microsoft.com/office/drawing/2014/main" val="435866600"/>
                  </a:ext>
                </a:extLst>
              </a:tr>
            </a:tbl>
          </a:graphicData>
        </a:graphic>
      </p:graphicFrame>
      <p:graphicFrame>
        <p:nvGraphicFramePr>
          <p:cNvPr id="10" name="Πίνακας 10">
            <a:extLst>
              <a:ext uri="{FF2B5EF4-FFF2-40B4-BE49-F238E27FC236}">
                <a16:creationId xmlns:a16="http://schemas.microsoft.com/office/drawing/2014/main" id="{CE6C82C1-A901-417C-9EE0-5A7BE2407531}"/>
              </a:ext>
            </a:extLst>
          </p:cNvPr>
          <p:cNvGraphicFramePr>
            <a:graphicFrameLocks noGrp="1"/>
          </p:cNvGraphicFramePr>
          <p:nvPr/>
        </p:nvGraphicFramePr>
        <p:xfrm>
          <a:off x="2093145" y="385477"/>
          <a:ext cx="1296144" cy="731520"/>
        </p:xfrm>
        <a:graphic>
          <a:graphicData uri="http://schemas.openxmlformats.org/drawingml/2006/table">
            <a:tbl>
              <a:tblPr firstRow="1" bandRow="1">
                <a:tableStyleId>{5C22544A-7EE6-4342-B048-85BDC9FD1C3A}</a:tableStyleId>
              </a:tblPr>
              <a:tblGrid>
                <a:gridCol w="842698">
                  <a:extLst>
                    <a:ext uri="{9D8B030D-6E8A-4147-A177-3AD203B41FA5}">
                      <a16:colId xmlns:a16="http://schemas.microsoft.com/office/drawing/2014/main" val="26824352"/>
                    </a:ext>
                  </a:extLst>
                </a:gridCol>
                <a:gridCol w="453446">
                  <a:extLst>
                    <a:ext uri="{9D8B030D-6E8A-4147-A177-3AD203B41FA5}">
                      <a16:colId xmlns:a16="http://schemas.microsoft.com/office/drawing/2014/main" val="2913921809"/>
                    </a:ext>
                  </a:extLst>
                </a:gridCol>
              </a:tblGrid>
              <a:tr h="365760">
                <a:tc>
                  <a:txBody>
                    <a:bodyPr/>
                    <a:lstStyle/>
                    <a:p>
                      <a:r>
                        <a:rPr lang="el-GR" sz="1000" dirty="0">
                          <a:solidFill>
                            <a:schemeClr val="tx1"/>
                          </a:solidFill>
                        </a:rPr>
                        <a:t>Πορτογαλία</a:t>
                      </a:r>
                      <a:endParaRPr lang="en-US" sz="1000" dirty="0">
                        <a:solidFill>
                          <a:schemeClr val="tx1"/>
                        </a:solidFill>
                      </a:endParaRPr>
                    </a:p>
                  </a:txBody>
                  <a:tcPr>
                    <a:solidFill>
                      <a:srgbClr val="ADE8FD"/>
                    </a:solidFill>
                  </a:tcPr>
                </a:tc>
                <a:tc>
                  <a:txBody>
                    <a:bodyPr/>
                    <a:lstStyle/>
                    <a:p>
                      <a:r>
                        <a:rPr lang="el-GR" sz="1200" dirty="0">
                          <a:solidFill>
                            <a:schemeClr val="tx1"/>
                          </a:solidFill>
                        </a:rPr>
                        <a:t>2(6)</a:t>
                      </a:r>
                      <a:endParaRPr lang="en-US" sz="1200" dirty="0">
                        <a:solidFill>
                          <a:schemeClr val="tx1"/>
                        </a:solidFill>
                      </a:endParaRPr>
                    </a:p>
                  </a:txBody>
                  <a:tcPr>
                    <a:solidFill>
                      <a:srgbClr val="9494EA"/>
                    </a:solidFill>
                  </a:tcPr>
                </a:tc>
                <a:extLst>
                  <a:ext uri="{0D108BD9-81ED-4DB2-BD59-A6C34878D82A}">
                    <a16:rowId xmlns:a16="http://schemas.microsoft.com/office/drawing/2014/main" val="2697976783"/>
                  </a:ext>
                </a:extLst>
              </a:tr>
              <a:tr h="365760">
                <a:tc>
                  <a:txBody>
                    <a:bodyPr/>
                    <a:lstStyle/>
                    <a:p>
                      <a:r>
                        <a:rPr lang="el-GR" sz="1200" dirty="0"/>
                        <a:t>Αγγλία</a:t>
                      </a:r>
                      <a:endParaRPr lang="en-US" sz="1200" dirty="0"/>
                    </a:p>
                  </a:txBody>
                  <a:tcPr>
                    <a:solidFill>
                      <a:srgbClr val="ADE8FD"/>
                    </a:solidFill>
                  </a:tcPr>
                </a:tc>
                <a:tc>
                  <a:txBody>
                    <a:bodyPr/>
                    <a:lstStyle/>
                    <a:p>
                      <a:r>
                        <a:rPr lang="el-GR" sz="1200" dirty="0"/>
                        <a:t>2(5)</a:t>
                      </a:r>
                      <a:endParaRPr lang="en-US" sz="1200" dirty="0"/>
                    </a:p>
                  </a:txBody>
                  <a:tcPr>
                    <a:solidFill>
                      <a:srgbClr val="9494EA"/>
                    </a:solidFill>
                  </a:tcPr>
                </a:tc>
                <a:extLst>
                  <a:ext uri="{0D108BD9-81ED-4DB2-BD59-A6C34878D82A}">
                    <a16:rowId xmlns:a16="http://schemas.microsoft.com/office/drawing/2014/main" val="4108086466"/>
                  </a:ext>
                </a:extLst>
              </a:tr>
            </a:tbl>
          </a:graphicData>
        </a:graphic>
      </p:graphicFrame>
      <p:graphicFrame>
        <p:nvGraphicFramePr>
          <p:cNvPr id="12" name="Πίνακας 12">
            <a:extLst>
              <a:ext uri="{FF2B5EF4-FFF2-40B4-BE49-F238E27FC236}">
                <a16:creationId xmlns:a16="http://schemas.microsoft.com/office/drawing/2014/main" id="{67401A7A-D3C5-4F4C-84E8-2A55D6ED98B7}"/>
              </a:ext>
            </a:extLst>
          </p:cNvPr>
          <p:cNvGraphicFramePr>
            <a:graphicFrameLocks noGrp="1"/>
          </p:cNvGraphicFramePr>
          <p:nvPr/>
        </p:nvGraphicFramePr>
        <p:xfrm>
          <a:off x="2095106" y="2564904"/>
          <a:ext cx="1296144" cy="705706"/>
        </p:xfrm>
        <a:graphic>
          <a:graphicData uri="http://schemas.openxmlformats.org/drawingml/2006/table">
            <a:tbl>
              <a:tblPr firstRow="1" bandRow="1">
                <a:tableStyleId>{5C22544A-7EE6-4342-B048-85BDC9FD1C3A}</a:tableStyleId>
              </a:tblPr>
              <a:tblGrid>
                <a:gridCol w="891568">
                  <a:extLst>
                    <a:ext uri="{9D8B030D-6E8A-4147-A177-3AD203B41FA5}">
                      <a16:colId xmlns:a16="http://schemas.microsoft.com/office/drawing/2014/main" val="3808321505"/>
                    </a:ext>
                  </a:extLst>
                </a:gridCol>
                <a:gridCol w="404576">
                  <a:extLst>
                    <a:ext uri="{9D8B030D-6E8A-4147-A177-3AD203B41FA5}">
                      <a16:colId xmlns:a16="http://schemas.microsoft.com/office/drawing/2014/main" val="1296380661"/>
                    </a:ext>
                  </a:extLst>
                </a:gridCol>
              </a:tblGrid>
              <a:tr h="352853">
                <a:tc>
                  <a:txBody>
                    <a:bodyPr/>
                    <a:lstStyle/>
                    <a:p>
                      <a:r>
                        <a:rPr lang="el-GR" sz="1400" dirty="0">
                          <a:solidFill>
                            <a:schemeClr val="tx1"/>
                          </a:solidFill>
                        </a:rPr>
                        <a:t>Τσεχία</a:t>
                      </a:r>
                      <a:endParaRPr lang="en-US" sz="1400" dirty="0">
                        <a:solidFill>
                          <a:schemeClr val="tx1"/>
                        </a:solidFill>
                      </a:endParaRPr>
                    </a:p>
                  </a:txBody>
                  <a:tcPr>
                    <a:solidFill>
                      <a:srgbClr val="ADE8FD"/>
                    </a:solidFill>
                  </a:tcPr>
                </a:tc>
                <a:tc>
                  <a:txBody>
                    <a:bodyPr/>
                    <a:lstStyle/>
                    <a:p>
                      <a:r>
                        <a:rPr lang="el-GR" sz="1400" dirty="0">
                          <a:solidFill>
                            <a:schemeClr val="tx1"/>
                          </a:solidFill>
                        </a:rPr>
                        <a:t>3</a:t>
                      </a:r>
                      <a:endParaRPr lang="en-US" sz="1400" dirty="0">
                        <a:solidFill>
                          <a:schemeClr val="tx1"/>
                        </a:solidFill>
                      </a:endParaRPr>
                    </a:p>
                  </a:txBody>
                  <a:tcPr>
                    <a:solidFill>
                      <a:srgbClr val="9494EA"/>
                    </a:solidFill>
                  </a:tcPr>
                </a:tc>
                <a:extLst>
                  <a:ext uri="{0D108BD9-81ED-4DB2-BD59-A6C34878D82A}">
                    <a16:rowId xmlns:a16="http://schemas.microsoft.com/office/drawing/2014/main" val="3692367349"/>
                  </a:ext>
                </a:extLst>
              </a:tr>
              <a:tr h="352853">
                <a:tc>
                  <a:txBody>
                    <a:bodyPr/>
                    <a:lstStyle/>
                    <a:p>
                      <a:r>
                        <a:rPr lang="el-GR" sz="1400" dirty="0"/>
                        <a:t>Δανία</a:t>
                      </a:r>
                      <a:endParaRPr lang="en-US" sz="1400" dirty="0"/>
                    </a:p>
                  </a:txBody>
                  <a:tcPr>
                    <a:solidFill>
                      <a:srgbClr val="ADE8FD"/>
                    </a:solidFill>
                  </a:tcPr>
                </a:tc>
                <a:tc>
                  <a:txBody>
                    <a:bodyPr/>
                    <a:lstStyle/>
                    <a:p>
                      <a:r>
                        <a:rPr lang="el-GR" sz="1400" dirty="0"/>
                        <a:t>0</a:t>
                      </a:r>
                      <a:endParaRPr lang="en-US" sz="1400" dirty="0"/>
                    </a:p>
                  </a:txBody>
                  <a:tcPr>
                    <a:solidFill>
                      <a:srgbClr val="9494EA"/>
                    </a:solidFill>
                  </a:tcPr>
                </a:tc>
                <a:extLst>
                  <a:ext uri="{0D108BD9-81ED-4DB2-BD59-A6C34878D82A}">
                    <a16:rowId xmlns:a16="http://schemas.microsoft.com/office/drawing/2014/main" val="358718160"/>
                  </a:ext>
                </a:extLst>
              </a:tr>
            </a:tbl>
          </a:graphicData>
        </a:graphic>
      </p:graphicFrame>
      <p:graphicFrame>
        <p:nvGraphicFramePr>
          <p:cNvPr id="14" name="Πίνακας 14">
            <a:extLst>
              <a:ext uri="{FF2B5EF4-FFF2-40B4-BE49-F238E27FC236}">
                <a16:creationId xmlns:a16="http://schemas.microsoft.com/office/drawing/2014/main" id="{AA783831-D7FD-4DA8-9AA5-CD1E2C7F019A}"/>
              </a:ext>
            </a:extLst>
          </p:cNvPr>
          <p:cNvGraphicFramePr>
            <a:graphicFrameLocks noGrp="1"/>
          </p:cNvGraphicFramePr>
          <p:nvPr/>
        </p:nvGraphicFramePr>
        <p:xfrm>
          <a:off x="2096094" y="3654617"/>
          <a:ext cx="1296144" cy="731520"/>
        </p:xfrm>
        <a:graphic>
          <a:graphicData uri="http://schemas.openxmlformats.org/drawingml/2006/table">
            <a:tbl>
              <a:tblPr firstRow="1" bandRow="1">
                <a:tableStyleId>{5C22544A-7EE6-4342-B048-85BDC9FD1C3A}</a:tableStyleId>
              </a:tblPr>
              <a:tblGrid>
                <a:gridCol w="818827">
                  <a:extLst>
                    <a:ext uri="{9D8B030D-6E8A-4147-A177-3AD203B41FA5}">
                      <a16:colId xmlns:a16="http://schemas.microsoft.com/office/drawing/2014/main" val="3182881001"/>
                    </a:ext>
                  </a:extLst>
                </a:gridCol>
                <a:gridCol w="477317">
                  <a:extLst>
                    <a:ext uri="{9D8B030D-6E8A-4147-A177-3AD203B41FA5}">
                      <a16:colId xmlns:a16="http://schemas.microsoft.com/office/drawing/2014/main" val="4112155747"/>
                    </a:ext>
                  </a:extLst>
                </a:gridCol>
              </a:tblGrid>
              <a:tr h="365760">
                <a:tc>
                  <a:txBody>
                    <a:bodyPr/>
                    <a:lstStyle/>
                    <a:p>
                      <a:r>
                        <a:rPr lang="el-GR" sz="1200" b="0" dirty="0">
                          <a:solidFill>
                            <a:schemeClr val="tx1"/>
                          </a:solidFill>
                        </a:rPr>
                        <a:t>Γαλλία</a:t>
                      </a:r>
                      <a:endParaRPr lang="en-US" sz="1200" b="0" dirty="0">
                        <a:solidFill>
                          <a:schemeClr val="tx1"/>
                        </a:solidFill>
                      </a:endParaRPr>
                    </a:p>
                  </a:txBody>
                  <a:tcPr>
                    <a:solidFill>
                      <a:srgbClr val="ADE8FD"/>
                    </a:solidFill>
                  </a:tcPr>
                </a:tc>
                <a:tc>
                  <a:txBody>
                    <a:bodyPr/>
                    <a:lstStyle/>
                    <a:p>
                      <a:r>
                        <a:rPr lang="el-GR" sz="1400" b="0" dirty="0">
                          <a:solidFill>
                            <a:schemeClr val="tx1"/>
                          </a:solidFill>
                        </a:rPr>
                        <a:t>0</a:t>
                      </a:r>
                      <a:endParaRPr lang="en-US" sz="1400" b="0" dirty="0">
                        <a:solidFill>
                          <a:schemeClr val="tx1"/>
                        </a:solidFill>
                      </a:endParaRPr>
                    </a:p>
                  </a:txBody>
                  <a:tcPr>
                    <a:solidFill>
                      <a:srgbClr val="9494EA"/>
                    </a:solidFill>
                  </a:tcPr>
                </a:tc>
                <a:extLst>
                  <a:ext uri="{0D108BD9-81ED-4DB2-BD59-A6C34878D82A}">
                    <a16:rowId xmlns:a16="http://schemas.microsoft.com/office/drawing/2014/main" val="3730357682"/>
                  </a:ext>
                </a:extLst>
              </a:tr>
              <a:tr h="365760">
                <a:tc>
                  <a:txBody>
                    <a:bodyPr/>
                    <a:lstStyle/>
                    <a:p>
                      <a:r>
                        <a:rPr lang="el-GR" sz="1200" b="1" dirty="0"/>
                        <a:t>Ελλάδα</a:t>
                      </a:r>
                      <a:endParaRPr lang="en-US" sz="1200" b="1" dirty="0"/>
                    </a:p>
                  </a:txBody>
                  <a:tcPr>
                    <a:solidFill>
                      <a:srgbClr val="ADE8FD"/>
                    </a:solidFill>
                  </a:tcPr>
                </a:tc>
                <a:tc>
                  <a:txBody>
                    <a:bodyPr/>
                    <a:lstStyle/>
                    <a:p>
                      <a:r>
                        <a:rPr lang="el-GR" sz="1400" b="1" dirty="0"/>
                        <a:t>1</a:t>
                      </a:r>
                      <a:endParaRPr lang="en-US" sz="1400" b="1" dirty="0"/>
                    </a:p>
                  </a:txBody>
                  <a:tcPr>
                    <a:solidFill>
                      <a:srgbClr val="9494EA"/>
                    </a:solidFill>
                  </a:tcPr>
                </a:tc>
                <a:extLst>
                  <a:ext uri="{0D108BD9-81ED-4DB2-BD59-A6C34878D82A}">
                    <a16:rowId xmlns:a16="http://schemas.microsoft.com/office/drawing/2014/main" val="1574661552"/>
                  </a:ext>
                </a:extLst>
              </a:tr>
            </a:tbl>
          </a:graphicData>
        </a:graphic>
      </p:graphicFrame>
      <p:cxnSp>
        <p:nvCxnSpPr>
          <p:cNvPr id="17" name="Γραμμή σύνδεσης: Γωνιώδης 16">
            <a:extLst>
              <a:ext uri="{FF2B5EF4-FFF2-40B4-BE49-F238E27FC236}">
                <a16:creationId xmlns:a16="http://schemas.microsoft.com/office/drawing/2014/main" id="{EB7A35AE-CD3C-4E6F-A93D-8DEA37C89913}"/>
              </a:ext>
            </a:extLst>
          </p:cNvPr>
          <p:cNvCxnSpPr>
            <a:cxnSpLocks/>
          </p:cNvCxnSpPr>
          <p:nvPr/>
        </p:nvCxnSpPr>
        <p:spPr>
          <a:xfrm>
            <a:off x="3370543" y="751238"/>
            <a:ext cx="1408704" cy="51752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Εικόνα 18">
            <a:extLst>
              <a:ext uri="{FF2B5EF4-FFF2-40B4-BE49-F238E27FC236}">
                <a16:creationId xmlns:a16="http://schemas.microsoft.com/office/drawing/2014/main" id="{887A2B43-E83F-48D8-AB67-6BF02B434937}"/>
              </a:ext>
            </a:extLst>
          </p:cNvPr>
          <p:cNvPicPr>
            <a:picLocks noChangeAspect="1"/>
          </p:cNvPicPr>
          <p:nvPr/>
        </p:nvPicPr>
        <p:blipFill>
          <a:blip r:embed="rId2"/>
          <a:stretch>
            <a:fillRect/>
          </a:stretch>
        </p:blipFill>
        <p:spPr>
          <a:xfrm flipV="1">
            <a:off x="3407530" y="1342614"/>
            <a:ext cx="1385115" cy="523266"/>
          </a:xfrm>
          <a:prstGeom prst="rect">
            <a:avLst/>
          </a:prstGeom>
        </p:spPr>
      </p:pic>
      <p:pic>
        <p:nvPicPr>
          <p:cNvPr id="21" name="Εικόνα 20">
            <a:extLst>
              <a:ext uri="{FF2B5EF4-FFF2-40B4-BE49-F238E27FC236}">
                <a16:creationId xmlns:a16="http://schemas.microsoft.com/office/drawing/2014/main" id="{DFE718DD-C8A5-4EA3-8B31-2026F4315B44}"/>
              </a:ext>
            </a:extLst>
          </p:cNvPr>
          <p:cNvPicPr>
            <a:picLocks noChangeAspect="1"/>
          </p:cNvPicPr>
          <p:nvPr/>
        </p:nvPicPr>
        <p:blipFill>
          <a:blip r:embed="rId2"/>
          <a:stretch>
            <a:fillRect/>
          </a:stretch>
        </p:blipFill>
        <p:spPr>
          <a:xfrm>
            <a:off x="3407530" y="2910796"/>
            <a:ext cx="1371719" cy="518205"/>
          </a:xfrm>
          <a:prstGeom prst="rect">
            <a:avLst/>
          </a:prstGeom>
        </p:spPr>
      </p:pic>
      <p:pic>
        <p:nvPicPr>
          <p:cNvPr id="22" name="Εικόνα 21">
            <a:extLst>
              <a:ext uri="{FF2B5EF4-FFF2-40B4-BE49-F238E27FC236}">
                <a16:creationId xmlns:a16="http://schemas.microsoft.com/office/drawing/2014/main" id="{B089DAD8-B402-448D-BCFD-6C7992824CCE}"/>
              </a:ext>
            </a:extLst>
          </p:cNvPr>
          <p:cNvPicPr>
            <a:picLocks noChangeAspect="1"/>
          </p:cNvPicPr>
          <p:nvPr/>
        </p:nvPicPr>
        <p:blipFill>
          <a:blip r:embed="rId2"/>
          <a:stretch>
            <a:fillRect/>
          </a:stretch>
        </p:blipFill>
        <p:spPr>
          <a:xfrm flipV="1">
            <a:off x="3407529" y="3502855"/>
            <a:ext cx="1371719" cy="518205"/>
          </a:xfrm>
          <a:prstGeom prst="rect">
            <a:avLst/>
          </a:prstGeom>
        </p:spPr>
      </p:pic>
      <p:graphicFrame>
        <p:nvGraphicFramePr>
          <p:cNvPr id="24" name="Πίνακας 24">
            <a:extLst>
              <a:ext uri="{FF2B5EF4-FFF2-40B4-BE49-F238E27FC236}">
                <a16:creationId xmlns:a16="http://schemas.microsoft.com/office/drawing/2014/main" id="{BA017ACF-994C-4F24-B3EB-7F083C7E767C}"/>
              </a:ext>
            </a:extLst>
          </p:cNvPr>
          <p:cNvGraphicFramePr>
            <a:graphicFrameLocks noGrp="1"/>
          </p:cNvGraphicFramePr>
          <p:nvPr/>
        </p:nvGraphicFramePr>
        <p:xfrm>
          <a:off x="4810885" y="911979"/>
          <a:ext cx="1314383" cy="731520"/>
        </p:xfrm>
        <a:graphic>
          <a:graphicData uri="http://schemas.openxmlformats.org/drawingml/2006/table">
            <a:tbl>
              <a:tblPr firstRow="1" bandRow="1">
                <a:tableStyleId>{5C22544A-7EE6-4342-B048-85BDC9FD1C3A}</a:tableStyleId>
              </a:tblPr>
              <a:tblGrid>
                <a:gridCol w="914737">
                  <a:extLst>
                    <a:ext uri="{9D8B030D-6E8A-4147-A177-3AD203B41FA5}">
                      <a16:colId xmlns:a16="http://schemas.microsoft.com/office/drawing/2014/main" val="3275531070"/>
                    </a:ext>
                  </a:extLst>
                </a:gridCol>
                <a:gridCol w="399646">
                  <a:extLst>
                    <a:ext uri="{9D8B030D-6E8A-4147-A177-3AD203B41FA5}">
                      <a16:colId xmlns:a16="http://schemas.microsoft.com/office/drawing/2014/main" val="2184688877"/>
                    </a:ext>
                  </a:extLst>
                </a:gridCol>
              </a:tblGrid>
              <a:tr h="373838">
                <a:tc>
                  <a:txBody>
                    <a:bodyPr/>
                    <a:lstStyle/>
                    <a:p>
                      <a:r>
                        <a:rPr lang="el-GR" sz="1100" b="1" dirty="0">
                          <a:solidFill>
                            <a:schemeClr val="tx1"/>
                          </a:solidFill>
                        </a:rPr>
                        <a:t>Πορτογαλία</a:t>
                      </a:r>
                      <a:endParaRPr lang="en-US" sz="1100" b="1" dirty="0">
                        <a:solidFill>
                          <a:schemeClr val="tx1"/>
                        </a:solidFill>
                      </a:endParaRPr>
                    </a:p>
                  </a:txBody>
                  <a:tcPr>
                    <a:solidFill>
                      <a:srgbClr val="FFB9B9"/>
                    </a:solidFill>
                  </a:tcPr>
                </a:tc>
                <a:tc>
                  <a:txBody>
                    <a:bodyPr/>
                    <a:lstStyle/>
                    <a:p>
                      <a:r>
                        <a:rPr lang="el-GR" sz="1400" b="1" dirty="0">
                          <a:solidFill>
                            <a:schemeClr val="tx1"/>
                          </a:solidFill>
                        </a:rPr>
                        <a:t>2</a:t>
                      </a:r>
                      <a:endParaRPr lang="en-US" sz="1400" b="1" dirty="0">
                        <a:solidFill>
                          <a:schemeClr val="tx1"/>
                        </a:solidFill>
                      </a:endParaRPr>
                    </a:p>
                  </a:txBody>
                  <a:tcPr>
                    <a:solidFill>
                      <a:srgbClr val="9CCABC"/>
                    </a:solidFill>
                  </a:tcPr>
                </a:tc>
                <a:extLst>
                  <a:ext uri="{0D108BD9-81ED-4DB2-BD59-A6C34878D82A}">
                    <a16:rowId xmlns:a16="http://schemas.microsoft.com/office/drawing/2014/main" val="1644804687"/>
                  </a:ext>
                </a:extLst>
              </a:tr>
              <a:tr h="357682">
                <a:tc>
                  <a:txBody>
                    <a:bodyPr/>
                    <a:lstStyle/>
                    <a:p>
                      <a:r>
                        <a:rPr lang="el-GR" sz="1200" dirty="0"/>
                        <a:t>Ολλανδία</a:t>
                      </a:r>
                      <a:endParaRPr lang="en-US" sz="1200" dirty="0"/>
                    </a:p>
                  </a:txBody>
                  <a:tcPr>
                    <a:solidFill>
                      <a:srgbClr val="FFB9B9"/>
                    </a:solidFill>
                  </a:tcPr>
                </a:tc>
                <a:tc>
                  <a:txBody>
                    <a:bodyPr/>
                    <a:lstStyle/>
                    <a:p>
                      <a:r>
                        <a:rPr lang="el-GR" sz="1200" dirty="0"/>
                        <a:t>1</a:t>
                      </a:r>
                      <a:endParaRPr lang="en-US" sz="1200" dirty="0"/>
                    </a:p>
                  </a:txBody>
                  <a:tcPr>
                    <a:solidFill>
                      <a:srgbClr val="9CCABC"/>
                    </a:solidFill>
                  </a:tcPr>
                </a:tc>
                <a:extLst>
                  <a:ext uri="{0D108BD9-81ED-4DB2-BD59-A6C34878D82A}">
                    <a16:rowId xmlns:a16="http://schemas.microsoft.com/office/drawing/2014/main" val="1795572469"/>
                  </a:ext>
                </a:extLst>
              </a:tr>
            </a:tbl>
          </a:graphicData>
        </a:graphic>
      </p:graphicFrame>
      <p:graphicFrame>
        <p:nvGraphicFramePr>
          <p:cNvPr id="26" name="Πίνακας 26">
            <a:extLst>
              <a:ext uri="{FF2B5EF4-FFF2-40B4-BE49-F238E27FC236}">
                <a16:creationId xmlns:a16="http://schemas.microsoft.com/office/drawing/2014/main" id="{8E81D26F-8CB7-40BB-904D-CA405016DE27}"/>
              </a:ext>
            </a:extLst>
          </p:cNvPr>
          <p:cNvGraphicFramePr>
            <a:graphicFrameLocks noGrp="1"/>
          </p:cNvGraphicFramePr>
          <p:nvPr/>
        </p:nvGraphicFramePr>
        <p:xfrm>
          <a:off x="4814829" y="3132211"/>
          <a:ext cx="1314382" cy="727267"/>
        </p:xfrm>
        <a:graphic>
          <a:graphicData uri="http://schemas.openxmlformats.org/drawingml/2006/table">
            <a:tbl>
              <a:tblPr firstRow="1" bandRow="1">
                <a:tableStyleId>{5C22544A-7EE6-4342-B048-85BDC9FD1C3A}</a:tableStyleId>
              </a:tblPr>
              <a:tblGrid>
                <a:gridCol w="903802">
                  <a:extLst>
                    <a:ext uri="{9D8B030D-6E8A-4147-A177-3AD203B41FA5}">
                      <a16:colId xmlns:a16="http://schemas.microsoft.com/office/drawing/2014/main" val="109819332"/>
                    </a:ext>
                  </a:extLst>
                </a:gridCol>
                <a:gridCol w="410580">
                  <a:extLst>
                    <a:ext uri="{9D8B030D-6E8A-4147-A177-3AD203B41FA5}">
                      <a16:colId xmlns:a16="http://schemas.microsoft.com/office/drawing/2014/main" val="4014451731"/>
                    </a:ext>
                  </a:extLst>
                </a:gridCol>
              </a:tblGrid>
              <a:tr h="368430">
                <a:tc>
                  <a:txBody>
                    <a:bodyPr/>
                    <a:lstStyle/>
                    <a:p>
                      <a:r>
                        <a:rPr lang="el-GR" sz="1600" b="0" dirty="0">
                          <a:solidFill>
                            <a:schemeClr val="tx1"/>
                          </a:solidFill>
                        </a:rPr>
                        <a:t>Τσεχία</a:t>
                      </a:r>
                      <a:endParaRPr lang="en-US" sz="1600" b="0" dirty="0">
                        <a:solidFill>
                          <a:schemeClr val="tx1"/>
                        </a:solidFill>
                      </a:endParaRPr>
                    </a:p>
                  </a:txBody>
                  <a:tcPr>
                    <a:solidFill>
                      <a:srgbClr val="FFB9B9"/>
                    </a:solidFill>
                  </a:tcPr>
                </a:tc>
                <a:tc>
                  <a:txBody>
                    <a:bodyPr/>
                    <a:lstStyle/>
                    <a:p>
                      <a:r>
                        <a:rPr lang="el-GR" sz="1600" b="0" dirty="0">
                          <a:solidFill>
                            <a:schemeClr val="tx1"/>
                          </a:solidFill>
                        </a:rPr>
                        <a:t>0</a:t>
                      </a:r>
                      <a:endParaRPr lang="en-US" sz="1600" b="0" dirty="0">
                        <a:solidFill>
                          <a:schemeClr val="tx1"/>
                        </a:solidFill>
                      </a:endParaRPr>
                    </a:p>
                  </a:txBody>
                  <a:tcPr>
                    <a:solidFill>
                      <a:srgbClr val="9CCABC"/>
                    </a:solidFill>
                  </a:tcPr>
                </a:tc>
                <a:extLst>
                  <a:ext uri="{0D108BD9-81ED-4DB2-BD59-A6C34878D82A}">
                    <a16:rowId xmlns:a16="http://schemas.microsoft.com/office/drawing/2014/main" val="234874654"/>
                  </a:ext>
                </a:extLst>
              </a:tr>
              <a:tr h="358837">
                <a:tc>
                  <a:txBody>
                    <a:bodyPr/>
                    <a:lstStyle/>
                    <a:p>
                      <a:r>
                        <a:rPr lang="el-GR" sz="1600" b="1" dirty="0">
                          <a:solidFill>
                            <a:schemeClr val="tx1"/>
                          </a:solidFill>
                        </a:rPr>
                        <a:t>Ελλάδα</a:t>
                      </a:r>
                      <a:endParaRPr lang="en-US" sz="1600" b="1" dirty="0">
                        <a:solidFill>
                          <a:schemeClr val="tx1"/>
                        </a:solidFill>
                      </a:endParaRPr>
                    </a:p>
                  </a:txBody>
                  <a:tcPr>
                    <a:solidFill>
                      <a:srgbClr val="FFB9B9"/>
                    </a:solidFill>
                  </a:tcPr>
                </a:tc>
                <a:tc>
                  <a:txBody>
                    <a:bodyPr/>
                    <a:lstStyle/>
                    <a:p>
                      <a:r>
                        <a:rPr lang="el-GR" sz="1600" b="1" dirty="0">
                          <a:solidFill>
                            <a:schemeClr val="tx1"/>
                          </a:solidFill>
                        </a:rPr>
                        <a:t>1</a:t>
                      </a:r>
                      <a:endParaRPr lang="en-US" sz="1600" b="1" dirty="0">
                        <a:solidFill>
                          <a:schemeClr val="tx1"/>
                        </a:solidFill>
                      </a:endParaRPr>
                    </a:p>
                  </a:txBody>
                  <a:tcPr>
                    <a:solidFill>
                      <a:srgbClr val="9CCABC"/>
                    </a:solidFill>
                  </a:tcPr>
                </a:tc>
                <a:extLst>
                  <a:ext uri="{0D108BD9-81ED-4DB2-BD59-A6C34878D82A}">
                    <a16:rowId xmlns:a16="http://schemas.microsoft.com/office/drawing/2014/main" val="2742651786"/>
                  </a:ext>
                </a:extLst>
              </a:tr>
            </a:tbl>
          </a:graphicData>
        </a:graphic>
      </p:graphicFrame>
      <p:cxnSp>
        <p:nvCxnSpPr>
          <p:cNvPr id="29" name="Γραμμή σύνδεσης: Γωνιώδης 28">
            <a:extLst>
              <a:ext uri="{FF2B5EF4-FFF2-40B4-BE49-F238E27FC236}">
                <a16:creationId xmlns:a16="http://schemas.microsoft.com/office/drawing/2014/main" id="{DF6E025F-CC7A-4D23-B730-6C91ADB60579}"/>
              </a:ext>
            </a:extLst>
          </p:cNvPr>
          <p:cNvCxnSpPr>
            <a:cxnSpLocks/>
          </p:cNvCxnSpPr>
          <p:nvPr/>
        </p:nvCxnSpPr>
        <p:spPr>
          <a:xfrm>
            <a:off x="6162254" y="1297711"/>
            <a:ext cx="1805955" cy="109598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2" name="Πίνακας 32">
            <a:extLst>
              <a:ext uri="{FF2B5EF4-FFF2-40B4-BE49-F238E27FC236}">
                <a16:creationId xmlns:a16="http://schemas.microsoft.com/office/drawing/2014/main" id="{3D0A5CE0-17F6-4273-9CB6-5734AEE06D59}"/>
              </a:ext>
            </a:extLst>
          </p:cNvPr>
          <p:cNvGraphicFramePr>
            <a:graphicFrameLocks noGrp="1"/>
          </p:cNvGraphicFramePr>
          <p:nvPr/>
        </p:nvGraphicFramePr>
        <p:xfrm>
          <a:off x="8112224" y="2127136"/>
          <a:ext cx="1380472" cy="672882"/>
        </p:xfrm>
        <a:graphic>
          <a:graphicData uri="http://schemas.openxmlformats.org/drawingml/2006/table">
            <a:tbl>
              <a:tblPr firstRow="1" bandRow="1">
                <a:tableStyleId>{5C22544A-7EE6-4342-B048-85BDC9FD1C3A}</a:tableStyleId>
              </a:tblPr>
              <a:tblGrid>
                <a:gridCol w="911932">
                  <a:extLst>
                    <a:ext uri="{9D8B030D-6E8A-4147-A177-3AD203B41FA5}">
                      <a16:colId xmlns:a16="http://schemas.microsoft.com/office/drawing/2014/main" val="2047485333"/>
                    </a:ext>
                  </a:extLst>
                </a:gridCol>
                <a:gridCol w="468540">
                  <a:extLst>
                    <a:ext uri="{9D8B030D-6E8A-4147-A177-3AD203B41FA5}">
                      <a16:colId xmlns:a16="http://schemas.microsoft.com/office/drawing/2014/main" val="1306058616"/>
                    </a:ext>
                  </a:extLst>
                </a:gridCol>
              </a:tblGrid>
              <a:tr h="336441">
                <a:tc>
                  <a:txBody>
                    <a:bodyPr/>
                    <a:lstStyle/>
                    <a:p>
                      <a:r>
                        <a:rPr lang="el-GR" sz="1100" b="0" dirty="0">
                          <a:solidFill>
                            <a:schemeClr val="tx1"/>
                          </a:solidFill>
                        </a:rPr>
                        <a:t>Πορτογαλία</a:t>
                      </a:r>
                      <a:endParaRPr lang="en-US" sz="1100" b="0" dirty="0">
                        <a:solidFill>
                          <a:schemeClr val="tx1"/>
                        </a:solidFill>
                      </a:endParaRPr>
                    </a:p>
                  </a:txBody>
                  <a:tcPr>
                    <a:solidFill>
                      <a:srgbClr val="C9B7D7"/>
                    </a:solidFill>
                  </a:tcPr>
                </a:tc>
                <a:tc>
                  <a:txBody>
                    <a:bodyPr/>
                    <a:lstStyle/>
                    <a:p>
                      <a:r>
                        <a:rPr lang="el-GR" sz="1100" b="0" dirty="0">
                          <a:solidFill>
                            <a:schemeClr val="tx1"/>
                          </a:solidFill>
                        </a:rPr>
                        <a:t>0</a:t>
                      </a:r>
                      <a:endParaRPr lang="en-US" sz="1100" b="0" dirty="0">
                        <a:solidFill>
                          <a:schemeClr val="tx1"/>
                        </a:solidFill>
                      </a:endParaRPr>
                    </a:p>
                  </a:txBody>
                  <a:tcPr>
                    <a:solidFill>
                      <a:srgbClr val="DABC86"/>
                    </a:solidFill>
                  </a:tcPr>
                </a:tc>
                <a:extLst>
                  <a:ext uri="{0D108BD9-81ED-4DB2-BD59-A6C34878D82A}">
                    <a16:rowId xmlns:a16="http://schemas.microsoft.com/office/drawing/2014/main" val="2982571957"/>
                  </a:ext>
                </a:extLst>
              </a:tr>
              <a:tr h="336441">
                <a:tc>
                  <a:txBody>
                    <a:bodyPr/>
                    <a:lstStyle/>
                    <a:p>
                      <a:r>
                        <a:rPr lang="el-GR" sz="1400" b="1" dirty="0"/>
                        <a:t>Ελλάδα</a:t>
                      </a:r>
                      <a:endParaRPr lang="en-US" sz="1400" b="1" dirty="0"/>
                    </a:p>
                  </a:txBody>
                  <a:tcPr>
                    <a:solidFill>
                      <a:srgbClr val="C9B7D7"/>
                    </a:solidFill>
                  </a:tcPr>
                </a:tc>
                <a:tc>
                  <a:txBody>
                    <a:bodyPr/>
                    <a:lstStyle/>
                    <a:p>
                      <a:r>
                        <a:rPr lang="el-GR" sz="1400" b="1" dirty="0"/>
                        <a:t>1</a:t>
                      </a:r>
                      <a:endParaRPr lang="en-US" sz="1400" b="1" dirty="0"/>
                    </a:p>
                  </a:txBody>
                  <a:tcPr>
                    <a:solidFill>
                      <a:srgbClr val="DABC86"/>
                    </a:solidFill>
                  </a:tcPr>
                </a:tc>
                <a:extLst>
                  <a:ext uri="{0D108BD9-81ED-4DB2-BD59-A6C34878D82A}">
                    <a16:rowId xmlns:a16="http://schemas.microsoft.com/office/drawing/2014/main" val="3134894411"/>
                  </a:ext>
                </a:extLst>
              </a:tr>
            </a:tbl>
          </a:graphicData>
        </a:graphic>
      </p:graphicFrame>
      <p:pic>
        <p:nvPicPr>
          <p:cNvPr id="37" name="Εικόνα 36">
            <a:extLst>
              <a:ext uri="{FF2B5EF4-FFF2-40B4-BE49-F238E27FC236}">
                <a16:creationId xmlns:a16="http://schemas.microsoft.com/office/drawing/2014/main" id="{06D949BE-B667-4242-8096-8C2202CB19D6}"/>
              </a:ext>
            </a:extLst>
          </p:cNvPr>
          <p:cNvPicPr>
            <a:picLocks noChangeAspect="1"/>
          </p:cNvPicPr>
          <p:nvPr/>
        </p:nvPicPr>
        <p:blipFill>
          <a:blip r:embed="rId3"/>
          <a:stretch>
            <a:fillRect/>
          </a:stretch>
        </p:blipFill>
        <p:spPr>
          <a:xfrm flipV="1">
            <a:off x="6162254" y="2492897"/>
            <a:ext cx="1805955" cy="1106679"/>
          </a:xfrm>
          <a:prstGeom prst="rect">
            <a:avLst/>
          </a:prstGeom>
        </p:spPr>
      </p:pic>
      <p:sp>
        <p:nvSpPr>
          <p:cNvPr id="38" name="Ορθογώνιο 37">
            <a:extLst>
              <a:ext uri="{FF2B5EF4-FFF2-40B4-BE49-F238E27FC236}">
                <a16:creationId xmlns:a16="http://schemas.microsoft.com/office/drawing/2014/main" id="{4C0F44BD-9B8E-4BF5-B1EF-3A1503E1CFF7}"/>
              </a:ext>
            </a:extLst>
          </p:cNvPr>
          <p:cNvSpPr/>
          <p:nvPr/>
        </p:nvSpPr>
        <p:spPr>
          <a:xfrm>
            <a:off x="2072604" y="1139240"/>
            <a:ext cx="1337226" cy="276999"/>
          </a:xfrm>
          <a:prstGeom prst="rect">
            <a:avLst/>
          </a:prstGeom>
        </p:spPr>
        <p:txBody>
          <a:bodyPr wrap="none">
            <a:spAutoFit/>
          </a:bodyPr>
          <a:lstStyle/>
          <a:p>
            <a:r>
              <a:rPr lang="el-GR" sz="1200" dirty="0"/>
              <a:t>26 Ιουνίου - Φάρο</a:t>
            </a:r>
            <a:endParaRPr lang="en-US" sz="1200" dirty="0"/>
          </a:p>
        </p:txBody>
      </p:sp>
      <p:sp>
        <p:nvSpPr>
          <p:cNvPr id="39" name="Ορθογώνιο 38">
            <a:extLst>
              <a:ext uri="{FF2B5EF4-FFF2-40B4-BE49-F238E27FC236}">
                <a16:creationId xmlns:a16="http://schemas.microsoft.com/office/drawing/2014/main" id="{7E15CBDB-4C15-4F69-90CE-B8E8BE785975}"/>
              </a:ext>
            </a:extLst>
          </p:cNvPr>
          <p:cNvSpPr/>
          <p:nvPr/>
        </p:nvSpPr>
        <p:spPr>
          <a:xfrm>
            <a:off x="1945967" y="3357344"/>
            <a:ext cx="1590500" cy="276999"/>
          </a:xfrm>
          <a:prstGeom prst="rect">
            <a:avLst/>
          </a:prstGeom>
        </p:spPr>
        <p:txBody>
          <a:bodyPr wrap="none">
            <a:spAutoFit/>
          </a:bodyPr>
          <a:lstStyle/>
          <a:p>
            <a:r>
              <a:rPr lang="el-GR" sz="1200" dirty="0"/>
              <a:t>25 Ιουνίου - Λισαβόνα</a:t>
            </a:r>
            <a:endParaRPr lang="en-US" sz="1200" dirty="0"/>
          </a:p>
        </p:txBody>
      </p:sp>
      <p:sp>
        <p:nvSpPr>
          <p:cNvPr id="40" name="Ορθογώνιο 39">
            <a:extLst>
              <a:ext uri="{FF2B5EF4-FFF2-40B4-BE49-F238E27FC236}">
                <a16:creationId xmlns:a16="http://schemas.microsoft.com/office/drawing/2014/main" id="{9DA0596C-9F33-419D-ADA5-F2892797CFC7}"/>
              </a:ext>
            </a:extLst>
          </p:cNvPr>
          <p:cNvSpPr/>
          <p:nvPr/>
        </p:nvSpPr>
        <p:spPr>
          <a:xfrm>
            <a:off x="2056767" y="2224075"/>
            <a:ext cx="1368901" cy="276999"/>
          </a:xfrm>
          <a:prstGeom prst="rect">
            <a:avLst/>
          </a:prstGeom>
        </p:spPr>
        <p:txBody>
          <a:bodyPr wrap="none">
            <a:spAutoFit/>
          </a:bodyPr>
          <a:lstStyle/>
          <a:p>
            <a:r>
              <a:rPr lang="el-GR" sz="1200" dirty="0"/>
              <a:t>27 Ιουνίου - Πόρτο</a:t>
            </a:r>
            <a:endParaRPr lang="en-US" sz="1200" dirty="0"/>
          </a:p>
        </p:txBody>
      </p:sp>
      <p:sp>
        <p:nvSpPr>
          <p:cNvPr id="41" name="Ορθογώνιο 40">
            <a:extLst>
              <a:ext uri="{FF2B5EF4-FFF2-40B4-BE49-F238E27FC236}">
                <a16:creationId xmlns:a16="http://schemas.microsoft.com/office/drawing/2014/main" id="{4CCDC620-D596-4053-BC07-C131B83AD9B8}"/>
              </a:ext>
            </a:extLst>
          </p:cNvPr>
          <p:cNvSpPr/>
          <p:nvPr/>
        </p:nvSpPr>
        <p:spPr>
          <a:xfrm>
            <a:off x="4656265" y="598054"/>
            <a:ext cx="1620957" cy="276999"/>
          </a:xfrm>
          <a:prstGeom prst="rect">
            <a:avLst/>
          </a:prstGeom>
        </p:spPr>
        <p:txBody>
          <a:bodyPr wrap="none">
            <a:spAutoFit/>
          </a:bodyPr>
          <a:lstStyle/>
          <a:p>
            <a:r>
              <a:rPr lang="el-GR" sz="1200" dirty="0"/>
              <a:t>30 Ιουνίου – Λισαβόνα</a:t>
            </a:r>
            <a:endParaRPr lang="en-US" sz="1200" dirty="0"/>
          </a:p>
        </p:txBody>
      </p:sp>
      <p:sp>
        <p:nvSpPr>
          <p:cNvPr id="42" name="Ορθογώνιο 41">
            <a:extLst>
              <a:ext uri="{FF2B5EF4-FFF2-40B4-BE49-F238E27FC236}">
                <a16:creationId xmlns:a16="http://schemas.microsoft.com/office/drawing/2014/main" id="{644423A7-8C29-48AC-8365-C838A58C6C6D}"/>
              </a:ext>
            </a:extLst>
          </p:cNvPr>
          <p:cNvSpPr/>
          <p:nvPr/>
        </p:nvSpPr>
        <p:spPr>
          <a:xfrm>
            <a:off x="4823586" y="2800019"/>
            <a:ext cx="1286314" cy="276999"/>
          </a:xfrm>
          <a:prstGeom prst="rect">
            <a:avLst/>
          </a:prstGeom>
        </p:spPr>
        <p:txBody>
          <a:bodyPr wrap="none">
            <a:spAutoFit/>
          </a:bodyPr>
          <a:lstStyle/>
          <a:p>
            <a:r>
              <a:rPr lang="el-GR" sz="1200" dirty="0"/>
              <a:t>1 Ιουλίου - Πόρτο</a:t>
            </a:r>
            <a:endParaRPr lang="en-US" sz="1200" dirty="0"/>
          </a:p>
        </p:txBody>
      </p:sp>
      <p:sp>
        <p:nvSpPr>
          <p:cNvPr id="43" name="Ορθογώνιο 42">
            <a:extLst>
              <a:ext uri="{FF2B5EF4-FFF2-40B4-BE49-F238E27FC236}">
                <a16:creationId xmlns:a16="http://schemas.microsoft.com/office/drawing/2014/main" id="{8B4DC6AE-6E1F-4405-86B9-F04C3E07BA34}"/>
              </a:ext>
            </a:extLst>
          </p:cNvPr>
          <p:cNvSpPr/>
          <p:nvPr/>
        </p:nvSpPr>
        <p:spPr>
          <a:xfrm>
            <a:off x="7807380" y="1738982"/>
            <a:ext cx="1990160" cy="338554"/>
          </a:xfrm>
          <a:prstGeom prst="rect">
            <a:avLst/>
          </a:prstGeom>
        </p:spPr>
        <p:txBody>
          <a:bodyPr wrap="none">
            <a:spAutoFit/>
          </a:bodyPr>
          <a:lstStyle/>
          <a:p>
            <a:r>
              <a:rPr lang="el-GR" sz="1600" dirty="0"/>
              <a:t>4 Ιουλίου – Λισαβόνα</a:t>
            </a:r>
            <a:endParaRPr lang="en-US" sz="1600" dirty="0"/>
          </a:p>
        </p:txBody>
      </p:sp>
      <p:sp>
        <p:nvSpPr>
          <p:cNvPr id="44" name="Ορθογώνιο 43">
            <a:extLst>
              <a:ext uri="{FF2B5EF4-FFF2-40B4-BE49-F238E27FC236}">
                <a16:creationId xmlns:a16="http://schemas.microsoft.com/office/drawing/2014/main" id="{F94BB4C4-74B8-4702-B96B-B1FF029C655F}"/>
              </a:ext>
            </a:extLst>
          </p:cNvPr>
          <p:cNvSpPr/>
          <p:nvPr/>
        </p:nvSpPr>
        <p:spPr>
          <a:xfrm>
            <a:off x="1978059" y="4899356"/>
            <a:ext cx="1526315" cy="369332"/>
          </a:xfrm>
          <a:prstGeom prst="rect">
            <a:avLst/>
          </a:prstGeom>
        </p:spPr>
        <p:txBody>
          <a:bodyPr wrap="none">
            <a:spAutoFit/>
          </a:bodyPr>
          <a:lstStyle/>
          <a:p>
            <a:r>
              <a:rPr lang="el-GR" dirty="0"/>
              <a:t>Προημιτελικοί</a:t>
            </a:r>
            <a:endParaRPr lang="en-US" dirty="0"/>
          </a:p>
        </p:txBody>
      </p:sp>
      <p:sp>
        <p:nvSpPr>
          <p:cNvPr id="45" name="Ορθογώνιο 44">
            <a:extLst>
              <a:ext uri="{FF2B5EF4-FFF2-40B4-BE49-F238E27FC236}">
                <a16:creationId xmlns:a16="http://schemas.microsoft.com/office/drawing/2014/main" id="{764B5A98-0E05-4890-A679-5B7437FD2F01}"/>
              </a:ext>
            </a:extLst>
          </p:cNvPr>
          <p:cNvSpPr/>
          <p:nvPr/>
        </p:nvSpPr>
        <p:spPr>
          <a:xfrm>
            <a:off x="4884724" y="4058570"/>
            <a:ext cx="1164037" cy="369332"/>
          </a:xfrm>
          <a:prstGeom prst="rect">
            <a:avLst/>
          </a:prstGeom>
        </p:spPr>
        <p:txBody>
          <a:bodyPr wrap="none">
            <a:spAutoFit/>
          </a:bodyPr>
          <a:lstStyle/>
          <a:p>
            <a:r>
              <a:rPr lang="el-GR" dirty="0"/>
              <a:t>Ημιτελικοί</a:t>
            </a:r>
            <a:endParaRPr lang="en-US" dirty="0"/>
          </a:p>
        </p:txBody>
      </p:sp>
      <p:sp>
        <p:nvSpPr>
          <p:cNvPr id="46" name="Ορθογώνιο 45">
            <a:extLst>
              <a:ext uri="{FF2B5EF4-FFF2-40B4-BE49-F238E27FC236}">
                <a16:creationId xmlns:a16="http://schemas.microsoft.com/office/drawing/2014/main" id="{03B17C10-7AD6-428E-9600-841A91516AB6}"/>
              </a:ext>
            </a:extLst>
          </p:cNvPr>
          <p:cNvSpPr/>
          <p:nvPr/>
        </p:nvSpPr>
        <p:spPr>
          <a:xfrm>
            <a:off x="8359807" y="3449676"/>
            <a:ext cx="885307" cy="369332"/>
          </a:xfrm>
          <a:prstGeom prst="rect">
            <a:avLst/>
          </a:prstGeom>
        </p:spPr>
        <p:txBody>
          <a:bodyPr wrap="none">
            <a:spAutoFit/>
          </a:bodyPr>
          <a:lstStyle/>
          <a:p>
            <a:r>
              <a:rPr lang="el-GR" dirty="0"/>
              <a:t>Τελικός</a:t>
            </a:r>
            <a:endParaRPr lang="en-US" dirty="0"/>
          </a:p>
        </p:txBody>
      </p:sp>
    </p:spTree>
    <p:extLst>
      <p:ext uri="{BB962C8B-B14F-4D97-AF65-F5344CB8AC3E}">
        <p14:creationId xmlns:p14="http://schemas.microsoft.com/office/powerpoint/2010/main" val="33502184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Λονδίνο 2012</a:t>
            </a:r>
            <a:endParaRPr lang="fr-FR" b="1" dirty="0"/>
          </a:p>
        </p:txBody>
      </p:sp>
      <p:sp>
        <p:nvSpPr>
          <p:cNvPr id="3" name="2 - Θέση περιεχομένου"/>
          <p:cNvSpPr>
            <a:spLocks noGrp="1"/>
          </p:cNvSpPr>
          <p:nvPr>
            <p:ph idx="1"/>
          </p:nvPr>
        </p:nvSpPr>
        <p:spPr/>
        <p:txBody>
          <a:bodyPr/>
          <a:lstStyle/>
          <a:p>
            <a:pPr>
              <a:buNone/>
            </a:pPr>
            <a:r>
              <a:rPr lang="el-GR" dirty="0"/>
              <a:t>	Αλεξάνδρα Δημόγλου:</a:t>
            </a:r>
          </a:p>
          <a:p>
            <a:r>
              <a:rPr lang="el-GR" dirty="0"/>
              <a:t>Χάλκινο στα 400μ.</a:t>
            </a:r>
          </a:p>
          <a:p>
            <a:pPr>
              <a:buNone/>
            </a:pPr>
            <a:r>
              <a:rPr lang="el-GR" dirty="0"/>
              <a:t>	Μανώλης Στεφανουδάκης:</a:t>
            </a:r>
          </a:p>
          <a:p>
            <a:r>
              <a:rPr lang="el-GR" dirty="0"/>
              <a:t>Χάλκινο στον Ακοντισμό</a:t>
            </a:r>
          </a:p>
          <a:p>
            <a:pPr>
              <a:buNone/>
            </a:pPr>
            <a:r>
              <a:rPr lang="el-GR" dirty="0"/>
              <a:t>	Παύλος Μάμαλος:</a:t>
            </a:r>
          </a:p>
          <a:p>
            <a:r>
              <a:rPr lang="el-GR" dirty="0"/>
              <a:t>Χάλκινο σε Άρση Βαρών σε πάγκο (κατηγορία 90 κιλών)</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93889" y="1122363"/>
            <a:ext cx="11321591" cy="2387600"/>
          </a:xfrm>
        </p:spPr>
        <p:txBody>
          <a:bodyPr>
            <a:noAutofit/>
          </a:bodyPr>
          <a:lstStyle/>
          <a:p>
            <a:pPr algn="ctr"/>
            <a:r>
              <a:rPr lang="el-GR" b="1" dirty="0"/>
              <a:t>ΧΕΙΜΕΡΙΝΟΙ ΟΛΥΜΠΙΑΚΟΙ ΑΓΩΝΕΣ </a:t>
            </a:r>
            <a:br>
              <a:rPr lang="el-GR" b="1" dirty="0"/>
            </a:br>
            <a:r>
              <a:rPr lang="el-GR" b="1" dirty="0"/>
              <a:t>2018</a:t>
            </a:r>
          </a:p>
        </p:txBody>
      </p:sp>
      <p:sp>
        <p:nvSpPr>
          <p:cNvPr id="3" name="Υπότιτλος 2"/>
          <p:cNvSpPr>
            <a:spLocks noGrp="1"/>
          </p:cNvSpPr>
          <p:nvPr>
            <p:ph type="subTitle" idx="1"/>
          </p:nvPr>
        </p:nvSpPr>
        <p:spPr/>
        <p:txBody>
          <a:bodyPr>
            <a:normAutofit/>
          </a:bodyPr>
          <a:lstStyle/>
          <a:p>
            <a:pPr algn="ctr"/>
            <a:r>
              <a:rPr lang="el-GR" sz="2800" dirty="0"/>
              <a:t>ΝΟΤΙΑ ΚΑΙ ΒΟΡΕΙΑ ΚΟΡΕΑ ΜΑΖΙ</a:t>
            </a:r>
          </a:p>
        </p:txBody>
      </p:sp>
    </p:spTree>
    <p:extLst>
      <p:ext uri="{BB962C8B-B14F-4D97-AF65-F5344CB8AC3E}">
        <p14:creationId xmlns:p14="http://schemas.microsoft.com/office/powerpoint/2010/main" val="3174896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447537" y="643945"/>
            <a:ext cx="6774287" cy="2031325"/>
          </a:xfrm>
          <a:prstGeom prst="rect">
            <a:avLst/>
          </a:prstGeom>
        </p:spPr>
        <p:txBody>
          <a:bodyPr wrap="square">
            <a:spAutoFit/>
          </a:bodyPr>
          <a:lstStyle/>
          <a:p>
            <a:r>
              <a:rPr lang="el-GR" dirty="0"/>
              <a:t>Η </a:t>
            </a:r>
            <a:r>
              <a:rPr lang="el-GR" b="1" dirty="0">
                <a:solidFill>
                  <a:schemeClr val="accent2"/>
                </a:solidFill>
                <a:hlinkClick r:id="rId2" tooltip="Πιόνγκτσανγκ">
                  <a:extLst>
                    <a:ext uri="{A12FA001-AC4F-418D-AE19-62706E023703}">
                      <ahyp:hlinkClr xmlns:ahyp="http://schemas.microsoft.com/office/drawing/2018/hyperlinkcolor" val="tx"/>
                    </a:ext>
                  </a:extLst>
                </a:hlinkClick>
              </a:rPr>
              <a:t>Πιόνγκτσανγκ</a:t>
            </a:r>
            <a:r>
              <a:rPr lang="el-GR" b="1" dirty="0"/>
              <a:t> </a:t>
            </a:r>
            <a:r>
              <a:rPr lang="el-GR" dirty="0"/>
              <a:t>επιλέχθηκε ως η οικοδέσποινα πόλη στην 123η Σύνοδο της ΔΟΕ στην Νότιο Αφρική το 2011, κερδίζοντας την απαραίτητη πλειοψηφία των τουλάχιστον 48 ψήφων από τον πρώτο γύρο ψηφοφορίας, λαμβάνοντας περισσότερες ψήφους από τους υπόλοιπους συμμετέχοντες μαζί. Η </a:t>
            </a:r>
            <a:r>
              <a:rPr lang="el-GR" b="1" dirty="0">
                <a:solidFill>
                  <a:schemeClr val="accent2"/>
                </a:solidFill>
                <a:hlinkClick r:id="rId2" tooltip="Πιόνγκτσανγκ">
                  <a:extLst>
                    <a:ext uri="{A12FA001-AC4F-418D-AE19-62706E023703}">
                      <ahyp:hlinkClr xmlns:ahyp="http://schemas.microsoft.com/office/drawing/2018/hyperlinkcolor" val="tx"/>
                    </a:ext>
                  </a:extLst>
                </a:hlinkClick>
              </a:rPr>
              <a:t>Πιόνγκτσανγκ</a:t>
            </a:r>
            <a:r>
              <a:rPr lang="el-GR" b="1" dirty="0">
                <a:solidFill>
                  <a:schemeClr val="accent2"/>
                </a:solidFill>
              </a:rPr>
              <a:t> </a:t>
            </a:r>
            <a:r>
              <a:rPr lang="el-GR" dirty="0"/>
              <a:t>είναι η τρίτη ασιατική πόλη που φιλοξενεί τους Χειμερινούς Αγώνες. Οι δυο άλλες χώρες ήταν στην Ιαπωνία, στο Σάπορο (1972) και στο Ναγκάνο (1998).</a:t>
            </a:r>
          </a:p>
        </p:txBody>
      </p:sp>
      <p:pic>
        <p:nvPicPr>
          <p:cNvPr id="13314" name="Picture 2" descr="Winter 2014 Candidate City- PyeongChang Dragon Valley ski res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321" y="3062689"/>
            <a:ext cx="6413679" cy="342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9715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24032" y="1069719"/>
            <a:ext cx="9720072" cy="1499616"/>
          </a:xfrm>
        </p:spPr>
        <p:txBody>
          <a:bodyPr>
            <a:noAutofit/>
          </a:bodyPr>
          <a:lstStyle/>
          <a:p>
            <a:pPr algn="ctr"/>
            <a:r>
              <a:rPr lang="el-GR" sz="4000" b="1" dirty="0">
                <a:cs typeface="Arial" panose="020B0604020202020204" pitchFamily="34" charset="0"/>
              </a:rPr>
              <a:t>Η «</a:t>
            </a:r>
            <a:r>
              <a:rPr lang="en-US" sz="4000" b="1" dirty="0">
                <a:cs typeface="Arial" panose="020B0604020202020204" pitchFamily="34" charset="0"/>
              </a:rPr>
              <a:t>SELFIE </a:t>
            </a:r>
            <a:r>
              <a:rPr lang="el-GR" sz="4000" b="1" dirty="0">
                <a:cs typeface="Arial" panose="020B0604020202020204" pitchFamily="34" charset="0"/>
              </a:rPr>
              <a:t>ΤΗΣ ΕΙΡΗΝΗΣ» ΑΠΟ</a:t>
            </a:r>
            <a:br>
              <a:rPr lang="el-GR" sz="4000" b="1" dirty="0">
                <a:cs typeface="Arial" panose="020B0604020202020204" pitchFamily="34" charset="0"/>
              </a:rPr>
            </a:br>
            <a:r>
              <a:rPr lang="el-GR" sz="4000" b="1" dirty="0">
                <a:cs typeface="Arial" panose="020B0604020202020204" pitchFamily="34" charset="0"/>
              </a:rPr>
              <a:t> ΤΟΥΣ ΑΘΛΗΤΕΣ ΒΟΡΕΙΑΣ ΚΑΙ ΝΟΤΙΑΣ ΚΟΡΕΑΣ</a:t>
            </a:r>
            <a:br>
              <a:rPr lang="el-GR" sz="4000" dirty="0">
                <a:latin typeface="Arial" panose="020B0604020202020204" pitchFamily="34" charset="0"/>
                <a:cs typeface="Arial" panose="020B0604020202020204" pitchFamily="34" charset="0"/>
              </a:rPr>
            </a:br>
            <a:endParaRPr lang="el-GR" sz="4000" dirty="0">
              <a:latin typeface="Arial" panose="020B0604020202020204" pitchFamily="34" charset="0"/>
              <a:cs typeface="Arial" panose="020B0604020202020204" pitchFamily="34" charset="0"/>
            </a:endParaRPr>
          </a:p>
        </p:txBody>
      </p:sp>
      <p:pic>
        <p:nvPicPr>
          <p:cNvPr id="1028" name="Picture 4" descr="https://cdn.cnngreece.gr/media/com_news/galleries/2018/02/09/6122/photos/full/2018-02-09T124645Z_630568217_DEVEE290ZHXLP_RTRMADP_3_OLYMPICS-2018-OPENING.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31712" y="2387108"/>
            <a:ext cx="7154334" cy="402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95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www.ekirikas.com/wp-content/uploads/2018/02/AP18040512216782-760x4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2409" y="1442858"/>
            <a:ext cx="7239000" cy="459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6028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rot="10800000" flipV="1">
            <a:off x="759853" y="1030308"/>
            <a:ext cx="2408349" cy="4958367"/>
          </a:xfrm>
        </p:spPr>
        <p:txBody>
          <a:bodyPr>
            <a:noAutofit/>
          </a:bodyPr>
          <a:lstStyle/>
          <a:p>
            <a:pPr algn="r"/>
            <a:r>
              <a:rPr lang="el-GR" sz="2400" b="1" dirty="0">
                <a:latin typeface="+mn-lt"/>
                <a:cs typeface="Arial" panose="020B0604020202020204" pitchFamily="34" charset="0"/>
              </a:rPr>
              <a:t>ΦΙΓΟΥΡΑ ΑΝΔΡΑ ΜΕ ΠΑΓΟΠΕΔΙΛΑ ΣΤΟ ΚΕΝΤΡΟ ΣΚΙ ΠΡΙΝ ΤΗΝ ΕΝΑΡΞΗ ΤΩΝ ΧΕΙΜΕΡΙΝΩΝ ΟΛΥΜΠΙΑΚΩΝ ΑΓΩΝΩΝ ΣΤΗΝ ΠΙΟΝΓΚΤΣΑΝΓΚ</a:t>
            </a:r>
          </a:p>
        </p:txBody>
      </p:sp>
      <p:pic>
        <p:nvPicPr>
          <p:cNvPr id="8194" name="Picture 2" descr="Φιγούρα άνδρα με παγοπέδιλα στο κέντρο Σκι πριν την έναρξη των Χειμερινών Ολυμπιακών Αγώνων στην Πιονγκτσάνγκ"/>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6641" y="498668"/>
            <a:ext cx="8062454" cy="602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179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cdn.cnngreece.gr/media/com_news/galleries/2018/02/09/6122/photos/full/2018-02-09T124858Z_678396947_DEVEE290ZLMN7_RTRMADP_3_OLYMPICS-2018-OPE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553" y="1080949"/>
            <a:ext cx="7151511" cy="402272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131763" y="5103674"/>
            <a:ext cx="9453092" cy="1877437"/>
          </a:xfrm>
          <a:prstGeom prst="rect">
            <a:avLst/>
          </a:prstGeom>
        </p:spPr>
        <p:txBody>
          <a:bodyPr wrap="square">
            <a:spAutoFit/>
          </a:bodyPr>
          <a:lstStyle/>
          <a:p>
            <a:r>
              <a:rPr lang="el-GR" sz="2000" dirty="0"/>
              <a:t>Η εκκίνηση 23ων Χειμερινών Ολυμπιακών Αγώνων στην Πιονγκτσάνγκ δόθηκε με έναν εντυπωσιακό τρόπο και με ξεκάθαρο μήνυμα υπέρ της ειρήνης. Η τελετή έναρξης των Αγώνων πραγματοποιήθηκε το μεσημέρι (ώρα Ελλάδος) της Παρασκευής (09/02/2018) και όλοι απήλαυσαν ένα υπερθέαμα.</a:t>
            </a:r>
          </a:p>
          <a:p>
            <a:br>
              <a:rPr lang="el-GR" dirty="0">
                <a:latin typeface="Open Sans"/>
              </a:rPr>
            </a:br>
            <a:endParaRPr lang="el-GR" dirty="0"/>
          </a:p>
        </p:txBody>
      </p:sp>
    </p:spTree>
    <p:extLst>
      <p:ext uri="{BB962C8B-B14F-4D97-AF65-F5344CB8AC3E}">
        <p14:creationId xmlns:p14="http://schemas.microsoft.com/office/powerpoint/2010/main" val="38564144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3845" y="2894658"/>
            <a:ext cx="5705340" cy="1323439"/>
          </a:xfrm>
          <a:prstGeom prst="rect">
            <a:avLst/>
          </a:prstGeom>
        </p:spPr>
        <p:txBody>
          <a:bodyPr wrap="square">
            <a:spAutoFit/>
          </a:bodyPr>
          <a:lstStyle/>
          <a:p>
            <a:pPr algn="ctr"/>
            <a:r>
              <a:rPr lang="el-GR" sz="2000" dirty="0"/>
              <a:t>Οι διοργανωτές ένωσαν το παρελθόν το παρόν και το μέλλον χρησιμοποιώντας ως κεντρικούς πρωταγωνιστές πέντε μικρά παιδιά τα οποία συμβόλιζαν τους πέντε Ολυμπιακούς κύκλους.</a:t>
            </a:r>
          </a:p>
        </p:txBody>
      </p:sp>
      <p:pic>
        <p:nvPicPr>
          <p:cNvPr id="5124" name="Picture 4" descr="https://ipop.gr/wp-content/uploads/2018/02/olym8-730x3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855" y="1757473"/>
            <a:ext cx="5962605" cy="306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90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playbuzz.com/image/upload/f_auto,fl_lossy,q_auto:best/c_limit,w_640/v1518201629/iw46ynuq6oqwcice8a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535" y="716495"/>
            <a:ext cx="7642771" cy="509916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249252" y="5815658"/>
            <a:ext cx="8628844" cy="707886"/>
          </a:xfrm>
          <a:prstGeom prst="rect">
            <a:avLst/>
          </a:prstGeom>
        </p:spPr>
        <p:txBody>
          <a:bodyPr wrap="square">
            <a:spAutoFit/>
          </a:bodyPr>
          <a:lstStyle/>
          <a:p>
            <a:r>
              <a:rPr lang="el-GR" sz="2000" dirty="0"/>
              <a:t>Οι μικροί πρωταγωνιστές έκαναν αυτό το ταξίδι στο χρόνο έχοντας δίπλα τους περισσότερους από 2.000 καλλιτέχνες και με τη βοήθεια πλούσιων οπτικών εφέ. </a:t>
            </a:r>
          </a:p>
        </p:txBody>
      </p:sp>
    </p:spTree>
    <p:extLst>
      <p:ext uri="{BB962C8B-B14F-4D97-AF65-F5344CB8AC3E}">
        <p14:creationId xmlns:p14="http://schemas.microsoft.com/office/powerpoint/2010/main" val="36511959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mg.playbuzz.com/image/upload/f_auto,fl_lossy,q_auto:best/c_limit,w_640/v1518201659/ftomc778d83fogwvm7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90" y="856337"/>
            <a:ext cx="6096000" cy="3848101"/>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1068945" y="5252082"/>
            <a:ext cx="9156879" cy="1323439"/>
          </a:xfrm>
          <a:prstGeom prst="rect">
            <a:avLst/>
          </a:prstGeom>
        </p:spPr>
        <p:txBody>
          <a:bodyPr wrap="square">
            <a:spAutoFit/>
          </a:bodyPr>
          <a:lstStyle/>
          <a:p>
            <a:r>
              <a:rPr lang="el-GR" sz="2000" dirty="0"/>
              <a:t>Μόλις ολοκληρώθηκε το υπερθέαμα που είχαν ετοιμάσει οι διοργανωτές ξεκίνησε η καθιερωμένη παρέλαση των χωρών με την ελληνική σημαία να μπαίνει πρώτη στο στάδιο δια χειρός, Σοφίας Ράλλης. Η στιγμή που ξεχώρισε ήταν η κοινή παρέλαση Βόρειας και Νότιας Κορέας.</a:t>
            </a:r>
          </a:p>
        </p:txBody>
      </p:sp>
      <p:pic>
        <p:nvPicPr>
          <p:cNvPr id="5" name="Picture 4" descr="Αποτέλεσμα εικόνας για ΣΟΦΙΑ ΡΑΛΛ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890" y="1119013"/>
            <a:ext cx="5907110" cy="332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62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800" b="1" dirty="0"/>
              <a:t>Εντεκάδα</a:t>
            </a:r>
          </a:p>
        </p:txBody>
      </p:sp>
      <p:sp>
        <p:nvSpPr>
          <p:cNvPr id="3" name="TextBox 2"/>
          <p:cNvSpPr txBox="1"/>
          <p:nvPr/>
        </p:nvSpPr>
        <p:spPr>
          <a:xfrm>
            <a:off x="1775520" y="1916833"/>
            <a:ext cx="2915816" cy="3139321"/>
          </a:xfrm>
          <a:prstGeom prst="rect">
            <a:avLst/>
          </a:prstGeom>
          <a:noFill/>
        </p:spPr>
        <p:txBody>
          <a:bodyPr wrap="square" rtlCol="0">
            <a:spAutoFit/>
          </a:bodyPr>
          <a:lstStyle/>
          <a:p>
            <a:pPr>
              <a:buFont typeface="Wingdings" pitchFamily="2" charset="2"/>
              <a:buChar char="Ø"/>
            </a:pPr>
            <a:r>
              <a:rPr lang="el-GR" dirty="0"/>
              <a:t>Αντώνης Νικοπολίδης </a:t>
            </a:r>
          </a:p>
          <a:p>
            <a:pPr>
              <a:buFont typeface="Wingdings" pitchFamily="2" charset="2"/>
              <a:buChar char="Ø"/>
            </a:pPr>
            <a:r>
              <a:rPr lang="el-GR" dirty="0"/>
              <a:t>Γιούρκας Σεϊταρίδης </a:t>
            </a:r>
          </a:p>
          <a:p>
            <a:pPr>
              <a:buFont typeface="Wingdings" pitchFamily="2" charset="2"/>
              <a:buChar char="Ø"/>
            </a:pPr>
            <a:r>
              <a:rPr lang="el-GR" dirty="0"/>
              <a:t>Τραϊανός Δέλλας </a:t>
            </a:r>
          </a:p>
          <a:p>
            <a:pPr>
              <a:buFont typeface="Wingdings" pitchFamily="2" charset="2"/>
              <a:buChar char="Ø"/>
            </a:pPr>
            <a:r>
              <a:rPr lang="el-GR" dirty="0"/>
              <a:t>Μιχάλης Καψής </a:t>
            </a:r>
          </a:p>
          <a:p>
            <a:pPr>
              <a:buFont typeface="Wingdings" pitchFamily="2" charset="2"/>
              <a:buChar char="Ø"/>
            </a:pPr>
            <a:r>
              <a:rPr lang="el-GR" dirty="0"/>
              <a:t>Τάκης Φύσσας</a:t>
            </a:r>
          </a:p>
          <a:p>
            <a:pPr>
              <a:buFont typeface="Wingdings" pitchFamily="2" charset="2"/>
              <a:buChar char="Ø"/>
            </a:pPr>
            <a:r>
              <a:rPr lang="el-GR" dirty="0"/>
              <a:t>Στέλιος Γιαννακόπουλος </a:t>
            </a:r>
          </a:p>
          <a:p>
            <a:pPr>
              <a:buFont typeface="Wingdings" pitchFamily="2" charset="2"/>
              <a:buChar char="Ø"/>
            </a:pPr>
            <a:r>
              <a:rPr lang="el-GR" dirty="0"/>
              <a:t> Άγγελος Μπασινάς </a:t>
            </a:r>
          </a:p>
          <a:p>
            <a:pPr>
              <a:buFont typeface="Wingdings" pitchFamily="2" charset="2"/>
              <a:buChar char="Ø"/>
            </a:pPr>
            <a:r>
              <a:rPr lang="el-GR" dirty="0"/>
              <a:t>Θοδωρής Ζαγοράκης</a:t>
            </a:r>
          </a:p>
          <a:p>
            <a:pPr>
              <a:buFont typeface="Wingdings" pitchFamily="2" charset="2"/>
              <a:buChar char="Ø"/>
            </a:pPr>
            <a:r>
              <a:rPr lang="el-GR" dirty="0"/>
              <a:t>Κώστας Κατσουράνης</a:t>
            </a:r>
          </a:p>
          <a:p>
            <a:pPr>
              <a:buFont typeface="Wingdings" pitchFamily="2" charset="2"/>
              <a:buChar char="Ø"/>
            </a:pPr>
            <a:r>
              <a:rPr lang="el-GR" dirty="0"/>
              <a:t>Ζήσης Βρύζας </a:t>
            </a:r>
          </a:p>
          <a:p>
            <a:pPr>
              <a:buFont typeface="Wingdings" pitchFamily="2" charset="2"/>
              <a:buChar char="Ø"/>
            </a:pPr>
            <a:r>
              <a:rPr lang="el-GR" dirty="0"/>
              <a:t>Άγγελος Χαριστέας</a:t>
            </a:r>
          </a:p>
        </p:txBody>
      </p:sp>
      <p:pic>
        <p:nvPicPr>
          <p:cNvPr id="19458" name="Picture 2" descr="Αποτέλεσμα εικόνας για ενδεκαδα ελλαδας euro 2004"/>
          <p:cNvPicPr>
            <a:picLocks noChangeAspect="1" noChangeArrowheads="1"/>
          </p:cNvPicPr>
          <p:nvPr/>
        </p:nvPicPr>
        <p:blipFill>
          <a:blip r:embed="rId2" cstate="print"/>
          <a:srcRect/>
          <a:stretch>
            <a:fillRect/>
          </a:stretch>
        </p:blipFill>
        <p:spPr bwMode="auto">
          <a:xfrm>
            <a:off x="4439817" y="1844824"/>
            <a:ext cx="5712507" cy="3312368"/>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Ο βορειοκορεάτης Τζονκ - Σου Χιον (αριστερά) και ο Νοτιοκορεάτης Παρκ Τζονκ-αχ μεταφέρουν την ολυμπιακή φλόγα μαζί κατά την έναρξη των Ολυμπιακών Αγώνω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2408" y="1139354"/>
            <a:ext cx="6096000" cy="3990976"/>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099254" y="5362803"/>
            <a:ext cx="7263685" cy="1015663"/>
          </a:xfrm>
          <a:prstGeom prst="rect">
            <a:avLst/>
          </a:prstGeom>
        </p:spPr>
        <p:txBody>
          <a:bodyPr wrap="square">
            <a:spAutoFit/>
          </a:bodyPr>
          <a:lstStyle/>
          <a:p>
            <a:r>
              <a:rPr lang="el-GR" sz="2000" dirty="0"/>
              <a:t>Ο βορειοκορεάτης Τζονκ - Σου Χιον (αριστερά) και ο Νοτιοκορεάτης Παρκ Τζονκ-Αχ μεταφέρουν την ολυμπιακή φλόγα μαζί κατά την έναρξη των Ολυμπιακών Αγώνων</a:t>
            </a:r>
          </a:p>
        </p:txBody>
      </p:sp>
    </p:spTree>
    <p:extLst>
      <p:ext uri="{BB962C8B-B14F-4D97-AF65-F5344CB8AC3E}">
        <p14:creationId xmlns:p14="http://schemas.microsoft.com/office/powerpoint/2010/main" val="27004999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828801" y="449388"/>
            <a:ext cx="8126569" cy="1938992"/>
          </a:xfrm>
          <a:prstGeom prst="rect">
            <a:avLst/>
          </a:prstGeom>
        </p:spPr>
        <p:txBody>
          <a:bodyPr wrap="square">
            <a:spAutoFit/>
          </a:bodyPr>
          <a:lstStyle/>
          <a:p>
            <a:r>
              <a:rPr lang="el-GR" sz="2000" dirty="0"/>
              <a:t>Το τελετουργικό ολοκληρώθηκε με την αφή της Φλόγας στον ειδικό βωμό που είχε δημιουργηθεί. Δύο παίκτριες της ενοποιημένης ομάδας χόκεϊ επί πάγου της Κορέας, τη Γιονγκ Σου-</a:t>
            </a:r>
            <a:r>
              <a:rPr lang="el-GR" sz="2000" dirty="0" err="1"/>
              <a:t>Χιόν</a:t>
            </a:r>
            <a:r>
              <a:rPr lang="el-GR" sz="2000" dirty="0"/>
              <a:t> από τη Βόρεια Κορέα και την Παρκ Γιονγκ-αχ από τη Νότια ήταν οι τελευταίοι λαμπαδηδρόμοι που παρέδωσαν τη Φλόγα στην σούπερ σταρ του καλλιτεχνικού πατινάζ από τη Νότια Κορέα, Γιου-να Κιμ η οποία και άναψε με τη βοήθεια της τεχνολογίας το βωμό.</a:t>
            </a:r>
          </a:p>
        </p:txBody>
      </p:sp>
      <p:pic>
        <p:nvPicPr>
          <p:cNvPr id="3" name="Picture 2" descr="Η αφή της ολυμπιακής φλόγας μέσα από τον... πάγ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591" y="2398270"/>
            <a:ext cx="6096000" cy="435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5098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09860" y="562149"/>
            <a:ext cx="8216721" cy="1938992"/>
          </a:xfrm>
          <a:prstGeom prst="rect">
            <a:avLst/>
          </a:prstGeom>
        </p:spPr>
        <p:txBody>
          <a:bodyPr wrap="square">
            <a:spAutoFit/>
          </a:bodyPr>
          <a:lstStyle/>
          <a:p>
            <a:r>
              <a:rPr lang="el-GR" sz="2000" dirty="0"/>
              <a:t>Στην εκπληκτική τελετή είδαμε τις εθνικές ομάδες των συμμετεχόντων που παρέλασαν μπροστά στον πρόεδρο της Νότιας Κορέας, </a:t>
            </a:r>
            <a:r>
              <a:rPr lang="el-GR" sz="2000" b="1" dirty="0" err="1">
                <a:solidFill>
                  <a:srgbClr val="FF0000"/>
                </a:solidFill>
                <a:hlinkClick r:id="rId2">
                  <a:extLst>
                    <a:ext uri="{A12FA001-AC4F-418D-AE19-62706E023703}">
                      <ahyp:hlinkClr xmlns:ahyp="http://schemas.microsoft.com/office/drawing/2018/hyperlinkcolor" val="tx"/>
                    </a:ext>
                  </a:extLst>
                </a:hlinkClick>
              </a:rPr>
              <a:t>Μουν</a:t>
            </a:r>
            <a:r>
              <a:rPr lang="el-GR" sz="2000" b="1" dirty="0">
                <a:solidFill>
                  <a:srgbClr val="FF0000"/>
                </a:solidFill>
                <a:hlinkClick r:id="rId2">
                  <a:extLst>
                    <a:ext uri="{A12FA001-AC4F-418D-AE19-62706E023703}">
                      <ahyp:hlinkClr xmlns:ahyp="http://schemas.microsoft.com/office/drawing/2018/hyperlinkcolor" val="tx"/>
                    </a:ext>
                  </a:extLst>
                </a:hlinkClick>
              </a:rPr>
              <a:t> </a:t>
            </a:r>
            <a:r>
              <a:rPr lang="el-GR" sz="2000" b="1" dirty="0" err="1">
                <a:solidFill>
                  <a:srgbClr val="FF0000"/>
                </a:solidFill>
                <a:hlinkClick r:id="rId2">
                  <a:extLst>
                    <a:ext uri="{A12FA001-AC4F-418D-AE19-62706E023703}">
                      <ahyp:hlinkClr xmlns:ahyp="http://schemas.microsoft.com/office/drawing/2018/hyperlinkcolor" val="tx"/>
                    </a:ext>
                  </a:extLst>
                </a:hlinkClick>
              </a:rPr>
              <a:t>τζε-Ιν</a:t>
            </a:r>
            <a:r>
              <a:rPr lang="el-GR" sz="2000" dirty="0"/>
              <a:t> και τους υψηλούς προσκεκλημένους στο Ολυμπιακό Στάδιο της πόλης, τα εκπληκτικά εφέ με τα φώτα που εντυπωσίασαν, ακούσαμε τραγούδια από διάσημους καλλιτέχνες και παρακολουθήσαμε την</a:t>
            </a:r>
            <a:r>
              <a:rPr lang="el-GR" sz="2000" b="1" dirty="0"/>
              <a:t> ιστορική στιγμή που Νότια και Βόρεια Κορέα κράτησαν την ίδια σημαία</a:t>
            </a:r>
            <a:r>
              <a:rPr lang="el-GR" sz="2000" dirty="0"/>
              <a:t>.</a:t>
            </a:r>
          </a:p>
        </p:txBody>
      </p:sp>
      <p:pic>
        <p:nvPicPr>
          <p:cNvPr id="15362" name="Picture 2" descr="Η σημαία της μίας και ενωμένης Κορέας, κυματίζει στα χέρια εκπροσώπων της Βορείου και της Νοτίου Κορέ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934" y="2501301"/>
            <a:ext cx="5826572" cy="420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2440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Αποτέλεσμα εικόνας για τελετη ληξησ χειμερινων ολυμπιακων αγωνων"/>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Αποτέλεσμα εικόνας για τελετη ληξησ χειμερινων ολυμπιακων αγωνων"/>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6" descr="Αποτέλεσμα εικόνας για τελετη ληξησ χειμερινων ολυμπιακων αγωνων"/>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8" descr="Αποτέλεσμα εικόνας για τελετη ληξησ χειμερινων ολυμπιακων αγωνων"/>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6394" name="Picture 10" descr="https://ipop.gr/wp-content/uploads/2018/02/25closing-doug-1495-master675-v2-675x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561" y="2072202"/>
            <a:ext cx="6429375"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7522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pop.gr/wp-content/uploads/2018/02/25closing-chang-1926-master6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529" y="1870657"/>
            <a:ext cx="642937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4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pop.gr/wp-content/uploads/2018/02/olym12-730x4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894" y="2058360"/>
            <a:ext cx="6953250" cy="4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8995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pop.gr/wp-content/uploads/2018/02/olm3-730x5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055" y="1290459"/>
            <a:ext cx="6953250" cy="490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0286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pop.gr/wp-content/uploads/2018/02/olym1_0-730x4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36463"/>
            <a:ext cx="6953250" cy="425343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1973180" y="4240837"/>
            <a:ext cx="7291136" cy="2554545"/>
          </a:xfrm>
          <a:prstGeom prst="rect">
            <a:avLst/>
          </a:prstGeom>
        </p:spPr>
        <p:txBody>
          <a:bodyPr wrap="square">
            <a:spAutoFit/>
          </a:bodyPr>
          <a:lstStyle/>
          <a:p>
            <a:pPr algn="ctr"/>
            <a:r>
              <a:rPr lang="el-GR" sz="2000" dirty="0"/>
              <a:t>Ο κόσμος παρακολούθησε μέσα στις τελευταίες δύο εβδομάδες των Χειμερινών Ολυμπιακών Αγώνων, 7 αθλήματα, 15 αγωνίσματα, ενώ δόθηκαν 102 χρυσά μετάλλια.</a:t>
            </a:r>
          </a:p>
          <a:p>
            <a:pPr algn="ctr"/>
            <a:endParaRPr lang="el-GR" sz="2000" dirty="0"/>
          </a:p>
          <a:p>
            <a:pPr algn="ctr"/>
            <a:r>
              <a:rPr lang="el-GR" sz="2000" dirty="0"/>
              <a:t>Η Τελετή Λήξης τελείωσε με την παράδοση της Ολυμπιακής σημαίας στους υπεύθυνους της κινεζικής οργανωτικής επιτροπής, αφού στο Πεκίνο αναμένεται να φιλοξενηθούν οι Χειμερινοί Ολυμπιακοί Αγώνες το 2022.</a:t>
            </a:r>
          </a:p>
        </p:txBody>
      </p:sp>
    </p:spTree>
    <p:extLst>
      <p:ext uri="{BB962C8B-B14F-4D97-AF65-F5344CB8AC3E}">
        <p14:creationId xmlns:p14="http://schemas.microsoft.com/office/powerpoint/2010/main" val="10395807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58603" y="690944"/>
            <a:ext cx="6096000" cy="1323439"/>
          </a:xfrm>
          <a:prstGeom prst="rect">
            <a:avLst/>
          </a:prstGeom>
        </p:spPr>
        <p:txBody>
          <a:bodyPr>
            <a:spAutoFit/>
          </a:bodyPr>
          <a:lstStyle/>
          <a:p>
            <a:pPr algn="ctr"/>
            <a:r>
              <a:rPr lang="el-GR" sz="2000" dirty="0"/>
              <a:t>Ο κ. Μπαχ, «ισχυρός άνδρας» της ΔΟΕ, σε δηλώσεις του ανέφερε: «Οι Ολυμπιακοί Αγώνες είναι ένας φόρος τιμής στο παρελθόν και μία δράση ελπίδας για το μέλλον. Αυτοί ήταν οι Αγώνες των νέων οριζόντων».</a:t>
            </a:r>
          </a:p>
        </p:txBody>
      </p:sp>
      <p:pic>
        <p:nvPicPr>
          <p:cNvPr id="21508" name="Picture 4" descr="https://ipop.gr/wp-content/uploads/2018/02/olym4-730x4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279" y="2047092"/>
            <a:ext cx="6953250"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9262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7BC8B1-DD12-4840-A8C6-F936AF2105FD}"/>
              </a:ext>
            </a:extLst>
          </p:cNvPr>
          <p:cNvSpPr>
            <a:spLocks noGrp="1"/>
          </p:cNvSpPr>
          <p:nvPr>
            <p:ph type="ctrTitle"/>
          </p:nvPr>
        </p:nvSpPr>
        <p:spPr>
          <a:xfrm>
            <a:off x="976149" y="-1843008"/>
            <a:ext cx="6253317" cy="3686015"/>
          </a:xfrm>
        </p:spPr>
        <p:txBody>
          <a:bodyPr>
            <a:normAutofit/>
          </a:bodyPr>
          <a:lstStyle/>
          <a:p>
            <a:r>
              <a:rPr lang="el-GR" b="1" dirty="0"/>
              <a:t>ΝΒΑ</a:t>
            </a:r>
          </a:p>
        </p:txBody>
      </p:sp>
      <p:sp>
        <p:nvSpPr>
          <p:cNvPr id="3" name="Υπότιτλος 2">
            <a:extLst>
              <a:ext uri="{FF2B5EF4-FFF2-40B4-BE49-F238E27FC236}">
                <a16:creationId xmlns:a16="http://schemas.microsoft.com/office/drawing/2014/main" id="{C26BAE3F-C9A6-4A38-99A4-3DFE970A70DF}"/>
              </a:ext>
            </a:extLst>
          </p:cNvPr>
          <p:cNvSpPr>
            <a:spLocks noGrp="1"/>
          </p:cNvSpPr>
          <p:nvPr>
            <p:ph type="subTitle" idx="1"/>
          </p:nvPr>
        </p:nvSpPr>
        <p:spPr>
          <a:xfrm>
            <a:off x="643670" y="1927122"/>
            <a:ext cx="6269347" cy="4621161"/>
          </a:xfrm>
        </p:spPr>
        <p:txBody>
          <a:bodyPr>
            <a:normAutofit/>
          </a:bodyPr>
          <a:lstStyle/>
          <a:p>
            <a:pPr>
              <a:lnSpc>
                <a:spcPct val="90000"/>
              </a:lnSpc>
            </a:pPr>
            <a:r>
              <a:rPr lang="el-GR" sz="2000" dirty="0">
                <a:solidFill>
                  <a:schemeClr val="tx1">
                    <a:lumMod val="85000"/>
                    <a:lumOff val="15000"/>
                  </a:schemeClr>
                </a:solidFill>
              </a:rPr>
              <a:t>To ΝΒΑ (National Basketball Association, </a:t>
            </a:r>
            <a:r>
              <a:rPr lang="el-GR" sz="2000" dirty="0">
                <a:solidFill>
                  <a:schemeClr val="tx1">
                    <a:lumMod val="85000"/>
                    <a:lumOff val="15000"/>
                  </a:schemeClr>
                </a:solidFill>
                <a:latin typeface="Calibri" panose="020F0502020204030204" pitchFamily="34" charset="0"/>
                <a:cs typeface="Calibri" panose="020F0502020204030204" pitchFamily="34" charset="0"/>
              </a:rPr>
              <a:t>προφορά: Νάσιοναλ Μπάσκετμπολ Ασοσιέισιον, σε ελεύθερη μετάφραση: Εθνική Καλαθοσφαιρική Ομοσπονδία) είναι η διοργανώτρια αρχή[1] του ομώνυμου πρωταθλήματος καλαθοσφαίρισης των ΗΠΑ. Απαρτίζεται από 30 </a:t>
            </a:r>
            <a:r>
              <a:rPr lang="el-GR" sz="2000" dirty="0" err="1">
                <a:solidFill>
                  <a:schemeClr val="tx1">
                    <a:lumMod val="85000"/>
                    <a:lumOff val="15000"/>
                  </a:schemeClr>
                </a:solidFill>
                <a:latin typeface="Calibri" panose="020F0502020204030204" pitchFamily="34" charset="0"/>
                <a:cs typeface="Calibri" panose="020F0502020204030204" pitchFamily="34" charset="0"/>
              </a:rPr>
              <a:t>δικαιοδόχες</a:t>
            </a:r>
            <a:r>
              <a:rPr lang="el-GR" sz="2000" dirty="0">
                <a:solidFill>
                  <a:schemeClr val="tx1">
                    <a:lumMod val="85000"/>
                    <a:lumOff val="15000"/>
                  </a:schemeClr>
                </a:solidFill>
                <a:latin typeface="Calibri" panose="020F0502020204030204" pitchFamily="34" charset="0"/>
                <a:cs typeface="Calibri" panose="020F0502020204030204" pitchFamily="34" charset="0"/>
              </a:rPr>
              <a:t> ομάδες (29 με έδρα στις ΗΠΑ και 1 με έδρα στον Καναδά) και είναι μέλος της Ομοσπονδίας Καλαθοσφαίρισης των ΗΠΑ (USAB), η οποία είναι αναγνωρισμένη από τη Διεθνή Ομοσπονδία Καλαθοσφαίρισης (FIBA) ως αρμόδια για το άθλημα στις Ηνωμένες Πολιτείες. Το πρωτάθλημα του NBA αποτελεί ένα από τα τέσσερα μεγάλα πρωταθλήματα σε επίπεδο επαγγελματικού αθλητισμού στη Βόρεια Αμερική. Οι παίκτες που αγωνίζονται στο πρωτάθλημα του NBA είναι οι καλύτερα αμειβόμενοι αθλητές του κόσμου, με βάση το μέσο ετήσιο μισθό για κάθε παίκτη.</a:t>
            </a:r>
          </a:p>
        </p:txBody>
      </p:sp>
      <p:pic>
        <p:nvPicPr>
          <p:cNvPr id="21" name="Picture 3">
            <a:extLst>
              <a:ext uri="{FF2B5EF4-FFF2-40B4-BE49-F238E27FC236}">
                <a16:creationId xmlns:a16="http://schemas.microsoft.com/office/drawing/2014/main" id="{30EAB5AF-D43F-4B7A-802A-31349042526A}"/>
              </a:ext>
            </a:extLst>
          </p:cNvPr>
          <p:cNvPicPr>
            <a:picLocks noChangeAspect="1"/>
          </p:cNvPicPr>
          <p:nvPr/>
        </p:nvPicPr>
        <p:blipFill rotWithShape="1">
          <a:blip r:embed="rId2"/>
          <a:srcRect l="25865" r="29018" b="-2"/>
          <a:stretch/>
        </p:blipFill>
        <p:spPr>
          <a:xfrm>
            <a:off x="7556686" y="1"/>
            <a:ext cx="4635315" cy="6857999"/>
          </a:xfrm>
          <a:prstGeom prst="rect">
            <a:avLst/>
          </a:prstGeom>
        </p:spPr>
      </p:pic>
    </p:spTree>
    <p:extLst>
      <p:ext uri="{BB962C8B-B14F-4D97-AF65-F5344CB8AC3E}">
        <p14:creationId xmlns:p14="http://schemas.microsoft.com/office/powerpoint/2010/main" val="1339377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FA1C-887F-46B3-80C1-7BF84B6A4542}"/>
              </a:ext>
            </a:extLst>
          </p:cNvPr>
          <p:cNvSpPr>
            <a:spLocks noGrp="1"/>
          </p:cNvSpPr>
          <p:nvPr>
            <p:ph type="ctrTitle"/>
          </p:nvPr>
        </p:nvSpPr>
        <p:spPr/>
        <p:txBody>
          <a:bodyPr/>
          <a:lstStyle/>
          <a:p>
            <a:r>
              <a:rPr lang="el-GR" b="1" dirty="0"/>
              <a:t>Παραολυμπιονίκες</a:t>
            </a:r>
          </a:p>
        </p:txBody>
      </p:sp>
    </p:spTree>
    <p:extLst>
      <p:ext uri="{BB962C8B-B14F-4D97-AF65-F5344CB8AC3E}">
        <p14:creationId xmlns:p14="http://schemas.microsoft.com/office/powerpoint/2010/main" val="12080853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B982BA-00D4-4EC9-B7CA-0C250D76F223}"/>
              </a:ext>
            </a:extLst>
          </p:cNvPr>
          <p:cNvSpPr>
            <a:spLocks noGrp="1"/>
          </p:cNvSpPr>
          <p:nvPr>
            <p:ph type="title"/>
          </p:nvPr>
        </p:nvSpPr>
        <p:spPr/>
        <p:txBody>
          <a:bodyPr>
            <a:normAutofit/>
          </a:bodyPr>
          <a:lstStyle/>
          <a:p>
            <a:r>
              <a:rPr lang="el-GR" sz="6000" b="1" dirty="0"/>
              <a:t>Ιστορία</a:t>
            </a:r>
          </a:p>
        </p:txBody>
      </p:sp>
      <p:sp>
        <p:nvSpPr>
          <p:cNvPr id="3" name="Θέση περιεχομένου 2">
            <a:extLst>
              <a:ext uri="{FF2B5EF4-FFF2-40B4-BE49-F238E27FC236}">
                <a16:creationId xmlns:a16="http://schemas.microsoft.com/office/drawing/2014/main" id="{A9C6E535-5F2E-4F51-9B26-8DEA433B3054}"/>
              </a:ext>
            </a:extLst>
          </p:cNvPr>
          <p:cNvSpPr>
            <a:spLocks noGrp="1"/>
          </p:cNvSpPr>
          <p:nvPr>
            <p:ph idx="1"/>
          </p:nvPr>
        </p:nvSpPr>
        <p:spPr>
          <a:xfrm>
            <a:off x="1303757" y="2167195"/>
            <a:ext cx="10058400" cy="3760891"/>
          </a:xfrm>
        </p:spPr>
        <p:txBody>
          <a:bodyPr/>
          <a:lstStyle/>
          <a:p>
            <a:pPr algn="just"/>
            <a:r>
              <a:rPr lang="el-GR" dirty="0"/>
              <a:t>Ιδρύθηκε στη Νέα Υόρκη στις 6 Ιουνίου του 1946 με την επωνυμία </a:t>
            </a:r>
            <a:r>
              <a:rPr lang="en-GB" dirty="0"/>
              <a:t>BAA (Basketball Association of America).</a:t>
            </a:r>
            <a:r>
              <a:rPr lang="el-GR" dirty="0"/>
              <a:t> Στις 3 Αυγούστου του 1949 μετονομάστηκε σε </a:t>
            </a:r>
            <a:r>
              <a:rPr lang="en-GB" dirty="0"/>
              <a:t>NBA (National Basketball Association) </a:t>
            </a:r>
            <a:r>
              <a:rPr lang="el-GR" dirty="0"/>
              <a:t>έπειτα από τη συγχώνευση της </a:t>
            </a:r>
            <a:r>
              <a:rPr lang="en-GB" dirty="0"/>
              <a:t>BAA </a:t>
            </a:r>
            <a:r>
              <a:rPr lang="el-GR" dirty="0"/>
              <a:t>με την ανταγωνίστρια της </a:t>
            </a:r>
            <a:r>
              <a:rPr lang="en-GB" dirty="0"/>
              <a:t>NBL (National Basketball League). </a:t>
            </a:r>
            <a:endParaRPr lang="el-GR" dirty="0"/>
          </a:p>
        </p:txBody>
      </p:sp>
    </p:spTree>
    <p:extLst>
      <p:ext uri="{BB962C8B-B14F-4D97-AF65-F5344CB8AC3E}">
        <p14:creationId xmlns:p14="http://schemas.microsoft.com/office/powerpoint/2010/main" val="20778920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22E276-8A46-4DAD-BBC2-0493E294CBF7}"/>
              </a:ext>
            </a:extLst>
          </p:cNvPr>
          <p:cNvSpPr>
            <a:spLocks noGrp="1"/>
          </p:cNvSpPr>
          <p:nvPr>
            <p:ph type="title"/>
          </p:nvPr>
        </p:nvSpPr>
        <p:spPr/>
        <p:txBody>
          <a:bodyPr>
            <a:normAutofit/>
          </a:bodyPr>
          <a:lstStyle/>
          <a:p>
            <a:r>
              <a:rPr lang="el-GR" sz="6000" b="1" dirty="0"/>
              <a:t>Διαίρεση των ομάδων</a:t>
            </a:r>
          </a:p>
        </p:txBody>
      </p:sp>
      <p:sp>
        <p:nvSpPr>
          <p:cNvPr id="3" name="Θέση περιεχομένου 2">
            <a:extLst>
              <a:ext uri="{FF2B5EF4-FFF2-40B4-BE49-F238E27FC236}">
                <a16:creationId xmlns:a16="http://schemas.microsoft.com/office/drawing/2014/main" id="{405AD761-D788-47D8-8478-69FF4513F05E}"/>
              </a:ext>
            </a:extLst>
          </p:cNvPr>
          <p:cNvSpPr>
            <a:spLocks noGrp="1"/>
          </p:cNvSpPr>
          <p:nvPr>
            <p:ph idx="1"/>
          </p:nvPr>
        </p:nvSpPr>
        <p:spPr/>
        <p:txBody>
          <a:bodyPr/>
          <a:lstStyle/>
          <a:p>
            <a:r>
              <a:rPr lang="el-GR" dirty="0"/>
              <a:t>Για την καλύτερη διεξαγωγή του πρωταθλήματος οι ομάδες έχουν χωριστεί σε δύο περιφέρειες, την Ανατολική και τη Δυτική. Αυτές με την σειρά τους χωρίζονται σε τρία μικρότερα γκρουπ ομάδων (5). Η Ανατολική Περιφέρεια χωρίζεται στις Atlantic (Ατλαντική), </a:t>
            </a:r>
            <a:r>
              <a:rPr lang="el-GR" dirty="0" err="1"/>
              <a:t>Central</a:t>
            </a:r>
            <a:r>
              <a:rPr lang="el-GR" dirty="0"/>
              <a:t> (Κεντρική) και </a:t>
            </a:r>
            <a:r>
              <a:rPr lang="el-GR" dirty="0" err="1"/>
              <a:t>Southeast</a:t>
            </a:r>
            <a:r>
              <a:rPr lang="el-GR" dirty="0"/>
              <a:t> (Νοτιοανατολική) ενώ η Δυτική στις </a:t>
            </a:r>
            <a:r>
              <a:rPr lang="el-GR" dirty="0" err="1"/>
              <a:t>Southwest</a:t>
            </a:r>
            <a:r>
              <a:rPr lang="el-GR" dirty="0"/>
              <a:t> (Νοτιοδυτική), </a:t>
            </a:r>
            <a:r>
              <a:rPr lang="el-GR" dirty="0" err="1"/>
              <a:t>Northwest</a:t>
            </a:r>
            <a:r>
              <a:rPr lang="el-GR" dirty="0"/>
              <a:t> (Βορειοδυτική) και Pacific (Ειρηνικού).</a:t>
            </a:r>
          </a:p>
        </p:txBody>
      </p:sp>
    </p:spTree>
    <p:extLst>
      <p:ext uri="{BB962C8B-B14F-4D97-AF65-F5344CB8AC3E}">
        <p14:creationId xmlns:p14="http://schemas.microsoft.com/office/powerpoint/2010/main" val="7076897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734019-F625-4983-9CB9-D058504FA85D}"/>
              </a:ext>
            </a:extLst>
          </p:cNvPr>
          <p:cNvSpPr>
            <a:spLocks noGrp="1"/>
          </p:cNvSpPr>
          <p:nvPr>
            <p:ph type="title"/>
          </p:nvPr>
        </p:nvSpPr>
        <p:spPr>
          <a:xfrm>
            <a:off x="512843" y="-398653"/>
            <a:ext cx="10722606" cy="1287791"/>
          </a:xfrm>
        </p:spPr>
        <p:txBody>
          <a:bodyPr>
            <a:normAutofit/>
          </a:bodyPr>
          <a:lstStyle/>
          <a:p>
            <a:pPr algn="ctr"/>
            <a:r>
              <a:rPr lang="el-GR" sz="4000" b="1" dirty="0"/>
              <a:t>Ανατολή</a:t>
            </a:r>
          </a:p>
        </p:txBody>
      </p:sp>
      <p:graphicFrame>
        <p:nvGraphicFramePr>
          <p:cNvPr id="11" name="Πίνακας 11">
            <a:extLst>
              <a:ext uri="{FF2B5EF4-FFF2-40B4-BE49-F238E27FC236}">
                <a16:creationId xmlns:a16="http://schemas.microsoft.com/office/drawing/2014/main" id="{AA57B9F3-7B58-41E8-ACC6-6A1E7A947A3F}"/>
              </a:ext>
            </a:extLst>
          </p:cNvPr>
          <p:cNvGraphicFramePr>
            <a:graphicFrameLocks noGrp="1"/>
          </p:cNvGraphicFramePr>
          <p:nvPr>
            <p:ph idx="1"/>
            <p:extLst>
              <p:ext uri="{D42A27DB-BD31-4B8C-83A1-F6EECF244321}">
                <p14:modId xmlns:p14="http://schemas.microsoft.com/office/powerpoint/2010/main" val="2704085541"/>
              </p:ext>
            </p:extLst>
          </p:nvPr>
        </p:nvGraphicFramePr>
        <p:xfrm>
          <a:off x="512843" y="441970"/>
          <a:ext cx="10722606" cy="6217920"/>
        </p:xfrm>
        <a:graphic>
          <a:graphicData uri="http://schemas.openxmlformats.org/drawingml/2006/table">
            <a:tbl>
              <a:tblPr firstRow="1" bandRow="1">
                <a:tableStyleId>{5C22544A-7EE6-4342-B048-85BDC9FD1C3A}</a:tableStyleId>
              </a:tblPr>
              <a:tblGrid>
                <a:gridCol w="1787101">
                  <a:extLst>
                    <a:ext uri="{9D8B030D-6E8A-4147-A177-3AD203B41FA5}">
                      <a16:colId xmlns:a16="http://schemas.microsoft.com/office/drawing/2014/main" val="2700787142"/>
                    </a:ext>
                  </a:extLst>
                </a:gridCol>
                <a:gridCol w="1787101">
                  <a:extLst>
                    <a:ext uri="{9D8B030D-6E8A-4147-A177-3AD203B41FA5}">
                      <a16:colId xmlns:a16="http://schemas.microsoft.com/office/drawing/2014/main" val="2317016617"/>
                    </a:ext>
                  </a:extLst>
                </a:gridCol>
                <a:gridCol w="1787101">
                  <a:extLst>
                    <a:ext uri="{9D8B030D-6E8A-4147-A177-3AD203B41FA5}">
                      <a16:colId xmlns:a16="http://schemas.microsoft.com/office/drawing/2014/main" val="2288684964"/>
                    </a:ext>
                  </a:extLst>
                </a:gridCol>
                <a:gridCol w="1787101">
                  <a:extLst>
                    <a:ext uri="{9D8B030D-6E8A-4147-A177-3AD203B41FA5}">
                      <a16:colId xmlns:a16="http://schemas.microsoft.com/office/drawing/2014/main" val="3563305899"/>
                    </a:ext>
                  </a:extLst>
                </a:gridCol>
                <a:gridCol w="1787101">
                  <a:extLst>
                    <a:ext uri="{9D8B030D-6E8A-4147-A177-3AD203B41FA5}">
                      <a16:colId xmlns:a16="http://schemas.microsoft.com/office/drawing/2014/main" val="599177962"/>
                    </a:ext>
                  </a:extLst>
                </a:gridCol>
                <a:gridCol w="1787101">
                  <a:extLst>
                    <a:ext uri="{9D8B030D-6E8A-4147-A177-3AD203B41FA5}">
                      <a16:colId xmlns:a16="http://schemas.microsoft.com/office/drawing/2014/main" val="2927844963"/>
                    </a:ext>
                  </a:extLst>
                </a:gridCol>
              </a:tblGrid>
              <a:tr h="336080">
                <a:tc>
                  <a:txBody>
                    <a:bodyPr/>
                    <a:lstStyle/>
                    <a:p>
                      <a:r>
                        <a:rPr lang="el-GR" dirty="0"/>
                        <a:t>Κατηγορία</a:t>
                      </a:r>
                    </a:p>
                  </a:txBody>
                  <a:tcPr/>
                </a:tc>
                <a:tc>
                  <a:txBody>
                    <a:bodyPr/>
                    <a:lstStyle/>
                    <a:p>
                      <a:r>
                        <a:rPr lang="el-GR" dirty="0"/>
                        <a:t>Ομάδα</a:t>
                      </a:r>
                    </a:p>
                  </a:txBody>
                  <a:tcPr/>
                </a:tc>
                <a:tc>
                  <a:txBody>
                    <a:bodyPr/>
                    <a:lstStyle/>
                    <a:p>
                      <a:r>
                        <a:rPr lang="el-GR" dirty="0"/>
                        <a:t>Πόλη</a:t>
                      </a:r>
                    </a:p>
                  </a:txBody>
                  <a:tcPr/>
                </a:tc>
                <a:tc>
                  <a:txBody>
                    <a:bodyPr/>
                    <a:lstStyle/>
                    <a:p>
                      <a:r>
                        <a:rPr lang="el-GR" dirty="0"/>
                        <a:t>Χρώματα</a:t>
                      </a:r>
                    </a:p>
                  </a:txBody>
                  <a:tcPr/>
                </a:tc>
                <a:tc>
                  <a:txBody>
                    <a:bodyPr/>
                    <a:lstStyle/>
                    <a:p>
                      <a:r>
                        <a:rPr lang="el-GR" dirty="0"/>
                        <a:t>Γήπεδο</a:t>
                      </a:r>
                    </a:p>
                  </a:txBody>
                  <a:tcPr/>
                </a:tc>
                <a:tc>
                  <a:txBody>
                    <a:bodyPr/>
                    <a:lstStyle/>
                    <a:p>
                      <a:r>
                        <a:rPr lang="el-GR" dirty="0"/>
                        <a:t>Έτος ίδρυσης</a:t>
                      </a:r>
                    </a:p>
                  </a:txBody>
                  <a:tcPr/>
                </a:tc>
                <a:extLst>
                  <a:ext uri="{0D108BD9-81ED-4DB2-BD59-A6C34878D82A}">
                    <a16:rowId xmlns:a16="http://schemas.microsoft.com/office/drawing/2014/main" val="3178196182"/>
                  </a:ext>
                </a:extLst>
              </a:tr>
              <a:tr h="588140">
                <a:tc>
                  <a:txBody>
                    <a:bodyPr/>
                    <a:lstStyle/>
                    <a:p>
                      <a:r>
                        <a:rPr lang="en-GB" dirty="0"/>
                        <a:t>Atlantic</a:t>
                      </a:r>
                      <a:endParaRPr lang="el-GR" dirty="0"/>
                    </a:p>
                  </a:txBody>
                  <a:tcPr/>
                </a:tc>
                <a:tc>
                  <a:txBody>
                    <a:bodyPr/>
                    <a:lstStyle/>
                    <a:p>
                      <a:r>
                        <a:rPr lang="en-GB" dirty="0"/>
                        <a:t>Toronto Raptors</a:t>
                      </a:r>
                      <a:endParaRPr lang="el-GR" dirty="0"/>
                    </a:p>
                  </a:txBody>
                  <a:tcPr/>
                </a:tc>
                <a:tc>
                  <a:txBody>
                    <a:bodyPr/>
                    <a:lstStyle/>
                    <a:p>
                      <a:r>
                        <a:rPr lang="el-GR" dirty="0"/>
                        <a:t>Τορόντο, Οντάριο</a:t>
                      </a:r>
                    </a:p>
                  </a:txBody>
                  <a:tcPr/>
                </a:tc>
                <a:tc>
                  <a:txBody>
                    <a:bodyPr/>
                    <a:lstStyle/>
                    <a:p>
                      <a:r>
                        <a:rPr lang="el-GR" dirty="0"/>
                        <a:t>Κόκκινο, μωβ και άσπρο</a:t>
                      </a:r>
                    </a:p>
                  </a:txBody>
                  <a:tcPr/>
                </a:tc>
                <a:tc>
                  <a:txBody>
                    <a:bodyPr/>
                    <a:lstStyle/>
                    <a:p>
                      <a:r>
                        <a:rPr lang="en-GB" dirty="0"/>
                        <a:t>Scotiabank Arena</a:t>
                      </a:r>
                      <a:endParaRPr lang="el-GR" dirty="0"/>
                    </a:p>
                  </a:txBody>
                  <a:tcPr/>
                </a:tc>
                <a:tc>
                  <a:txBody>
                    <a:bodyPr/>
                    <a:lstStyle/>
                    <a:p>
                      <a:r>
                        <a:rPr lang="el-GR" dirty="0"/>
                        <a:t>1995</a:t>
                      </a:r>
                    </a:p>
                  </a:txBody>
                  <a:tcPr/>
                </a:tc>
                <a:extLst>
                  <a:ext uri="{0D108BD9-81ED-4DB2-BD59-A6C34878D82A}">
                    <a16:rowId xmlns:a16="http://schemas.microsoft.com/office/drawing/2014/main" val="1302135284"/>
                  </a:ext>
                </a:extLst>
              </a:tr>
              <a:tr h="588140">
                <a:tc>
                  <a:txBody>
                    <a:bodyPr/>
                    <a:lstStyle/>
                    <a:p>
                      <a:r>
                        <a:rPr lang="en-GB" dirty="0"/>
                        <a:t>Philadelphia 76ers</a:t>
                      </a:r>
                      <a:endParaRPr lang="el-GR" dirty="0"/>
                    </a:p>
                  </a:txBody>
                  <a:tcPr/>
                </a:tc>
                <a:tc>
                  <a:txBody>
                    <a:bodyPr/>
                    <a:lstStyle/>
                    <a:p>
                      <a:r>
                        <a:rPr lang="en-GB" dirty="0"/>
                        <a:t>New York Knicks</a:t>
                      </a:r>
                      <a:endParaRPr lang="el-GR" dirty="0"/>
                    </a:p>
                  </a:txBody>
                  <a:tcPr/>
                </a:tc>
                <a:tc>
                  <a:txBody>
                    <a:bodyPr/>
                    <a:lstStyle/>
                    <a:p>
                      <a:r>
                        <a:rPr lang="el-GR" dirty="0"/>
                        <a:t>Νέα Υόρκη</a:t>
                      </a:r>
                    </a:p>
                  </a:txBody>
                  <a:tcPr/>
                </a:tc>
                <a:tc>
                  <a:txBody>
                    <a:bodyPr/>
                    <a:lstStyle/>
                    <a:p>
                      <a:r>
                        <a:rPr lang="el-GR" dirty="0"/>
                        <a:t>Πορτοκαλί, άσπρο και μπλε</a:t>
                      </a:r>
                    </a:p>
                  </a:txBody>
                  <a:tcPr/>
                </a:tc>
                <a:tc>
                  <a:txBody>
                    <a:bodyPr/>
                    <a:lstStyle/>
                    <a:p>
                      <a:r>
                        <a:rPr lang="en-GB" dirty="0"/>
                        <a:t>Madison Square Garden</a:t>
                      </a:r>
                      <a:endParaRPr lang="el-GR" dirty="0"/>
                    </a:p>
                  </a:txBody>
                  <a:tcPr/>
                </a:tc>
                <a:tc>
                  <a:txBody>
                    <a:bodyPr/>
                    <a:lstStyle/>
                    <a:p>
                      <a:r>
                        <a:rPr lang="el-GR" dirty="0"/>
                        <a:t>1946</a:t>
                      </a:r>
                    </a:p>
                  </a:txBody>
                  <a:tcPr/>
                </a:tc>
                <a:extLst>
                  <a:ext uri="{0D108BD9-81ED-4DB2-BD59-A6C34878D82A}">
                    <a16:rowId xmlns:a16="http://schemas.microsoft.com/office/drawing/2014/main" val="949798150"/>
                  </a:ext>
                </a:extLst>
              </a:tr>
              <a:tr h="588140">
                <a:tc>
                  <a:txBody>
                    <a:bodyPr/>
                    <a:lstStyle/>
                    <a:p>
                      <a:r>
                        <a:rPr lang="en-GB" dirty="0"/>
                        <a:t>Brooklyn Nets</a:t>
                      </a:r>
                      <a:endParaRPr lang="el-GR" dirty="0"/>
                    </a:p>
                  </a:txBody>
                  <a:tcPr/>
                </a:tc>
                <a:tc>
                  <a:txBody>
                    <a:bodyPr/>
                    <a:lstStyle/>
                    <a:p>
                      <a:r>
                        <a:rPr lang="en-GB" dirty="0"/>
                        <a:t>Boston Celtics</a:t>
                      </a:r>
                      <a:endParaRPr lang="el-GR" dirty="0"/>
                    </a:p>
                  </a:txBody>
                  <a:tcPr/>
                </a:tc>
                <a:tc>
                  <a:txBody>
                    <a:bodyPr/>
                    <a:lstStyle/>
                    <a:p>
                      <a:r>
                        <a:rPr lang="el-GR" dirty="0"/>
                        <a:t>Βοστώνη, </a:t>
                      </a:r>
                      <a:r>
                        <a:rPr lang="el-GR" dirty="0" err="1"/>
                        <a:t>Μασσαχουσέτη</a:t>
                      </a:r>
                      <a:endParaRPr lang="el-GR" dirty="0"/>
                    </a:p>
                  </a:txBody>
                  <a:tcPr/>
                </a:tc>
                <a:tc>
                  <a:txBody>
                    <a:bodyPr/>
                    <a:lstStyle/>
                    <a:p>
                      <a:r>
                        <a:rPr lang="el-GR" dirty="0"/>
                        <a:t>Πράσινο και άσπρο </a:t>
                      </a:r>
                    </a:p>
                  </a:txBody>
                  <a:tcPr/>
                </a:tc>
                <a:tc>
                  <a:txBody>
                    <a:bodyPr/>
                    <a:lstStyle/>
                    <a:p>
                      <a:r>
                        <a:rPr lang="en-GB" dirty="0"/>
                        <a:t>TD Garden</a:t>
                      </a:r>
                      <a:endParaRPr lang="el-GR" dirty="0"/>
                    </a:p>
                  </a:txBody>
                  <a:tcPr/>
                </a:tc>
                <a:tc>
                  <a:txBody>
                    <a:bodyPr/>
                    <a:lstStyle/>
                    <a:p>
                      <a:r>
                        <a:rPr lang="el-GR" dirty="0"/>
                        <a:t>1946</a:t>
                      </a:r>
                    </a:p>
                  </a:txBody>
                  <a:tcPr/>
                </a:tc>
                <a:extLst>
                  <a:ext uri="{0D108BD9-81ED-4DB2-BD59-A6C34878D82A}">
                    <a16:rowId xmlns:a16="http://schemas.microsoft.com/office/drawing/2014/main" val="1671242196"/>
                  </a:ext>
                </a:extLst>
              </a:tr>
              <a:tr h="840201">
                <a:tc>
                  <a:txBody>
                    <a:bodyPr/>
                    <a:lstStyle/>
                    <a:p>
                      <a:r>
                        <a:rPr lang="en-GB" dirty="0"/>
                        <a:t>Central</a:t>
                      </a:r>
                      <a:endParaRPr lang="el-GR" dirty="0"/>
                    </a:p>
                  </a:txBody>
                  <a:tcPr/>
                </a:tc>
                <a:tc>
                  <a:txBody>
                    <a:bodyPr/>
                    <a:lstStyle/>
                    <a:p>
                      <a:r>
                        <a:rPr lang="en-GB" dirty="0"/>
                        <a:t>Milwaukee Bucks</a:t>
                      </a:r>
                      <a:endParaRPr lang="el-GR" dirty="0"/>
                    </a:p>
                  </a:txBody>
                  <a:tcPr/>
                </a:tc>
                <a:tc>
                  <a:txBody>
                    <a:bodyPr/>
                    <a:lstStyle/>
                    <a:p>
                      <a:r>
                        <a:rPr lang="el-GR" dirty="0"/>
                        <a:t> </a:t>
                      </a:r>
                    </a:p>
                    <a:p>
                      <a:r>
                        <a:rPr lang="el-GR" dirty="0" err="1"/>
                        <a:t>Μιλγουόκι</a:t>
                      </a:r>
                      <a:r>
                        <a:rPr lang="el-GR" dirty="0"/>
                        <a:t>, </a:t>
                      </a:r>
                      <a:r>
                        <a:rPr lang="el-GR" dirty="0" err="1"/>
                        <a:t>Ουισκόνσιν</a:t>
                      </a:r>
                      <a:r>
                        <a:rPr lang="el-GR" dirty="0"/>
                        <a:t> </a:t>
                      </a:r>
                    </a:p>
                  </a:txBody>
                  <a:tcPr/>
                </a:tc>
                <a:tc>
                  <a:txBody>
                    <a:bodyPr/>
                    <a:lstStyle/>
                    <a:p>
                      <a:r>
                        <a:rPr lang="el-GR" dirty="0"/>
                        <a:t>Πράσινο, κόκκινο και ασημί </a:t>
                      </a:r>
                    </a:p>
                  </a:txBody>
                  <a:tcPr/>
                </a:tc>
                <a:tc>
                  <a:txBody>
                    <a:bodyPr/>
                    <a:lstStyle/>
                    <a:p>
                      <a:r>
                        <a:rPr lang="en-GB" dirty="0"/>
                        <a:t>Fiserv Forum</a:t>
                      </a:r>
                      <a:endParaRPr lang="el-GR" dirty="0"/>
                    </a:p>
                  </a:txBody>
                  <a:tcPr/>
                </a:tc>
                <a:tc>
                  <a:txBody>
                    <a:bodyPr/>
                    <a:lstStyle/>
                    <a:p>
                      <a:r>
                        <a:rPr lang="el-GR" dirty="0"/>
                        <a:t>1968</a:t>
                      </a:r>
                    </a:p>
                  </a:txBody>
                  <a:tcPr/>
                </a:tc>
                <a:extLst>
                  <a:ext uri="{0D108BD9-81ED-4DB2-BD59-A6C34878D82A}">
                    <a16:rowId xmlns:a16="http://schemas.microsoft.com/office/drawing/2014/main" val="1975844714"/>
                  </a:ext>
                </a:extLst>
              </a:tr>
              <a:tr h="840201">
                <a:tc>
                  <a:txBody>
                    <a:bodyPr/>
                    <a:lstStyle/>
                    <a:p>
                      <a:r>
                        <a:rPr lang="en-GB" dirty="0"/>
                        <a:t>Indiana Pacers</a:t>
                      </a:r>
                      <a:endParaRPr lang="el-GR" dirty="0"/>
                    </a:p>
                  </a:txBody>
                  <a:tcPr/>
                </a:tc>
                <a:tc>
                  <a:txBody>
                    <a:bodyPr/>
                    <a:lstStyle/>
                    <a:p>
                      <a:r>
                        <a:rPr lang="en-GB" dirty="0"/>
                        <a:t>Detroit Pistons</a:t>
                      </a:r>
                      <a:endParaRPr lang="el-GR" dirty="0"/>
                    </a:p>
                  </a:txBody>
                  <a:tcPr/>
                </a:tc>
                <a:tc>
                  <a:txBody>
                    <a:bodyPr/>
                    <a:lstStyle/>
                    <a:p>
                      <a:r>
                        <a:rPr lang="el-GR" dirty="0"/>
                        <a:t> </a:t>
                      </a:r>
                    </a:p>
                    <a:p>
                      <a:r>
                        <a:rPr lang="el-GR" dirty="0"/>
                        <a:t>Ντιτρόιτ, Μίσιγκαν</a:t>
                      </a:r>
                    </a:p>
                  </a:txBody>
                  <a:tcPr/>
                </a:tc>
                <a:tc>
                  <a:txBody>
                    <a:bodyPr/>
                    <a:lstStyle/>
                    <a:p>
                      <a:r>
                        <a:rPr lang="el-GR" dirty="0"/>
                        <a:t>κόκκινο, μπλε και άσπρο </a:t>
                      </a:r>
                    </a:p>
                  </a:txBody>
                  <a:tcPr/>
                </a:tc>
                <a:tc>
                  <a:txBody>
                    <a:bodyPr/>
                    <a:lstStyle/>
                    <a:p>
                      <a:r>
                        <a:rPr lang="en-GB" dirty="0"/>
                        <a:t>Little Caesars Arena</a:t>
                      </a:r>
                      <a:endParaRPr lang="el-GR" dirty="0"/>
                    </a:p>
                  </a:txBody>
                  <a:tcPr/>
                </a:tc>
                <a:tc>
                  <a:txBody>
                    <a:bodyPr/>
                    <a:lstStyle/>
                    <a:p>
                      <a:r>
                        <a:rPr lang="el-GR" dirty="0"/>
                        <a:t>1941</a:t>
                      </a:r>
                    </a:p>
                  </a:txBody>
                  <a:tcPr/>
                </a:tc>
                <a:extLst>
                  <a:ext uri="{0D108BD9-81ED-4DB2-BD59-A6C34878D82A}">
                    <a16:rowId xmlns:a16="http://schemas.microsoft.com/office/drawing/2014/main" val="4254974310"/>
                  </a:ext>
                </a:extLst>
              </a:tr>
              <a:tr h="1092261">
                <a:tc>
                  <a:txBody>
                    <a:bodyPr/>
                    <a:lstStyle/>
                    <a:p>
                      <a:r>
                        <a:rPr lang="en-GB" dirty="0"/>
                        <a:t>Chicago Bulls</a:t>
                      </a:r>
                      <a:endParaRPr lang="el-GR" dirty="0"/>
                    </a:p>
                  </a:txBody>
                  <a:tcPr/>
                </a:tc>
                <a:tc>
                  <a:txBody>
                    <a:bodyPr/>
                    <a:lstStyle/>
                    <a:p>
                      <a:r>
                        <a:rPr lang="en-GB" dirty="0"/>
                        <a:t>Cleveland Cavaliers</a:t>
                      </a:r>
                      <a:endParaRPr lang="el-GR" dirty="0"/>
                    </a:p>
                  </a:txBody>
                  <a:tcPr/>
                </a:tc>
                <a:tc>
                  <a:txBody>
                    <a:bodyPr/>
                    <a:lstStyle/>
                    <a:p>
                      <a:r>
                        <a:rPr lang="el-GR" dirty="0"/>
                        <a:t> </a:t>
                      </a:r>
                    </a:p>
                    <a:p>
                      <a:endParaRPr lang="el-GR" dirty="0"/>
                    </a:p>
                    <a:p>
                      <a:r>
                        <a:rPr lang="el-GR" dirty="0" err="1"/>
                        <a:t>Κλίβελαντ</a:t>
                      </a:r>
                      <a:r>
                        <a:rPr lang="el-GR" dirty="0"/>
                        <a:t>, Οχάιο</a:t>
                      </a:r>
                    </a:p>
                  </a:txBody>
                  <a:tcPr/>
                </a:tc>
                <a:tc>
                  <a:txBody>
                    <a:bodyPr/>
                    <a:lstStyle/>
                    <a:p>
                      <a:r>
                        <a:rPr lang="el-GR" dirty="0" err="1"/>
                        <a:t>Wine</a:t>
                      </a:r>
                      <a:r>
                        <a:rPr lang="el-GR" dirty="0"/>
                        <a:t>, χρυσό, μπλε και άσπρο </a:t>
                      </a:r>
                    </a:p>
                  </a:txBody>
                  <a:tcPr/>
                </a:tc>
                <a:tc>
                  <a:txBody>
                    <a:bodyPr/>
                    <a:lstStyle/>
                    <a:p>
                      <a:r>
                        <a:rPr lang="en-GB" dirty="0"/>
                        <a:t>Quicken Loans Arena</a:t>
                      </a:r>
                      <a:endParaRPr lang="el-GR" dirty="0"/>
                    </a:p>
                  </a:txBody>
                  <a:tcPr/>
                </a:tc>
                <a:tc>
                  <a:txBody>
                    <a:bodyPr/>
                    <a:lstStyle/>
                    <a:p>
                      <a:r>
                        <a:rPr lang="el-GR" dirty="0"/>
                        <a:t>1970</a:t>
                      </a:r>
                    </a:p>
                  </a:txBody>
                  <a:tcPr/>
                </a:tc>
                <a:extLst>
                  <a:ext uri="{0D108BD9-81ED-4DB2-BD59-A6C34878D82A}">
                    <a16:rowId xmlns:a16="http://schemas.microsoft.com/office/drawing/2014/main" val="3127391464"/>
                  </a:ext>
                </a:extLst>
              </a:tr>
              <a:tr h="840201">
                <a:tc>
                  <a:txBody>
                    <a:bodyPr/>
                    <a:lstStyle/>
                    <a:p>
                      <a:r>
                        <a:rPr lang="en-GB" dirty="0"/>
                        <a:t>Southeast</a:t>
                      </a:r>
                      <a:endParaRPr lang="el-GR" dirty="0"/>
                    </a:p>
                  </a:txBody>
                  <a:tcPr/>
                </a:tc>
                <a:tc>
                  <a:txBody>
                    <a:bodyPr/>
                    <a:lstStyle/>
                    <a:p>
                      <a:r>
                        <a:rPr lang="en-GB" dirty="0"/>
                        <a:t> Golden State Warriors</a:t>
                      </a:r>
                      <a:endParaRPr lang="el-GR" dirty="0"/>
                    </a:p>
                  </a:txBody>
                  <a:tcPr/>
                </a:tc>
                <a:tc>
                  <a:txBody>
                    <a:bodyPr/>
                    <a:lstStyle/>
                    <a:p>
                      <a:r>
                        <a:rPr lang="el-GR" dirty="0"/>
                        <a:t> </a:t>
                      </a:r>
                    </a:p>
                    <a:p>
                      <a:r>
                        <a:rPr lang="el-GR" dirty="0" err="1"/>
                        <a:t>Όκλαντ</a:t>
                      </a:r>
                      <a:r>
                        <a:rPr lang="el-GR" dirty="0"/>
                        <a:t>, Καλιφόρνια</a:t>
                      </a:r>
                    </a:p>
                  </a:txBody>
                  <a:tcPr/>
                </a:tc>
                <a:tc>
                  <a:txBody>
                    <a:bodyPr/>
                    <a:lstStyle/>
                    <a:p>
                      <a:r>
                        <a:rPr lang="el-GR" dirty="0"/>
                        <a:t>Μπλε, πορτοκαλί και χρυσό </a:t>
                      </a:r>
                    </a:p>
                  </a:txBody>
                  <a:tcPr/>
                </a:tc>
                <a:tc>
                  <a:txBody>
                    <a:bodyPr/>
                    <a:lstStyle/>
                    <a:p>
                      <a:r>
                        <a:rPr lang="en-GB" dirty="0"/>
                        <a:t>Chase </a:t>
                      </a:r>
                      <a:r>
                        <a:rPr lang="en-GB" dirty="0" err="1"/>
                        <a:t>Center</a:t>
                      </a:r>
                      <a:r>
                        <a:rPr lang="en-GB" dirty="0"/>
                        <a:t> </a:t>
                      </a:r>
                      <a:endParaRPr lang="el-GR" dirty="0"/>
                    </a:p>
                  </a:txBody>
                  <a:tcPr/>
                </a:tc>
                <a:tc>
                  <a:txBody>
                    <a:bodyPr/>
                    <a:lstStyle/>
                    <a:p>
                      <a:r>
                        <a:rPr lang="el-GR" dirty="0"/>
                        <a:t>1946</a:t>
                      </a:r>
                    </a:p>
                  </a:txBody>
                  <a:tcPr/>
                </a:tc>
                <a:extLst>
                  <a:ext uri="{0D108BD9-81ED-4DB2-BD59-A6C34878D82A}">
                    <a16:rowId xmlns:a16="http://schemas.microsoft.com/office/drawing/2014/main" val="3035018336"/>
                  </a:ext>
                </a:extLst>
              </a:tr>
            </a:tbl>
          </a:graphicData>
        </a:graphic>
      </p:graphicFrame>
      <p:cxnSp>
        <p:nvCxnSpPr>
          <p:cNvPr id="14" name="Ευθύγραμμο βέλος σύνδεσης 13">
            <a:extLst>
              <a:ext uri="{FF2B5EF4-FFF2-40B4-BE49-F238E27FC236}">
                <a16:creationId xmlns:a16="http://schemas.microsoft.com/office/drawing/2014/main" id="{8A614549-2CF7-421B-AED5-EDD13EF36DDF}"/>
              </a:ext>
            </a:extLst>
          </p:cNvPr>
          <p:cNvCxnSpPr/>
          <p:nvPr/>
        </p:nvCxnSpPr>
        <p:spPr>
          <a:xfrm>
            <a:off x="3999506" y="2814762"/>
            <a:ext cx="516835" cy="159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Εικόνα 14">
            <a:extLst>
              <a:ext uri="{FF2B5EF4-FFF2-40B4-BE49-F238E27FC236}">
                <a16:creationId xmlns:a16="http://schemas.microsoft.com/office/drawing/2014/main" id="{56DC5127-AF39-471A-8CCC-F75E80BDFB4F}"/>
              </a:ext>
            </a:extLst>
          </p:cNvPr>
          <p:cNvPicPr>
            <a:picLocks noChangeAspect="1"/>
          </p:cNvPicPr>
          <p:nvPr/>
        </p:nvPicPr>
        <p:blipFill>
          <a:blip r:embed="rId2"/>
          <a:stretch>
            <a:fillRect/>
          </a:stretch>
        </p:blipFill>
        <p:spPr>
          <a:xfrm>
            <a:off x="3912785" y="3307069"/>
            <a:ext cx="603556" cy="243861"/>
          </a:xfrm>
          <a:prstGeom prst="rect">
            <a:avLst/>
          </a:prstGeom>
        </p:spPr>
      </p:pic>
      <p:pic>
        <p:nvPicPr>
          <p:cNvPr id="16" name="Εικόνα 15">
            <a:extLst>
              <a:ext uri="{FF2B5EF4-FFF2-40B4-BE49-F238E27FC236}">
                <a16:creationId xmlns:a16="http://schemas.microsoft.com/office/drawing/2014/main" id="{6DBFF939-FD59-49B2-90AD-89685F076484}"/>
              </a:ext>
            </a:extLst>
          </p:cNvPr>
          <p:cNvPicPr>
            <a:picLocks noChangeAspect="1"/>
          </p:cNvPicPr>
          <p:nvPr/>
        </p:nvPicPr>
        <p:blipFill>
          <a:blip r:embed="rId2"/>
          <a:stretch>
            <a:fillRect/>
          </a:stretch>
        </p:blipFill>
        <p:spPr>
          <a:xfrm>
            <a:off x="3912785" y="4050726"/>
            <a:ext cx="603556" cy="243861"/>
          </a:xfrm>
          <a:prstGeom prst="rect">
            <a:avLst/>
          </a:prstGeom>
        </p:spPr>
      </p:pic>
      <p:cxnSp>
        <p:nvCxnSpPr>
          <p:cNvPr id="19" name="Ευθύγραμμο βέλος σύνδεσης 18">
            <a:extLst>
              <a:ext uri="{FF2B5EF4-FFF2-40B4-BE49-F238E27FC236}">
                <a16:creationId xmlns:a16="http://schemas.microsoft.com/office/drawing/2014/main" id="{5F13014A-962D-4A17-A354-9DA4E10EC6DC}"/>
              </a:ext>
            </a:extLst>
          </p:cNvPr>
          <p:cNvCxnSpPr/>
          <p:nvPr/>
        </p:nvCxnSpPr>
        <p:spPr>
          <a:xfrm>
            <a:off x="5502303" y="2751151"/>
            <a:ext cx="5936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Εικόνα 20">
            <a:extLst>
              <a:ext uri="{FF2B5EF4-FFF2-40B4-BE49-F238E27FC236}">
                <a16:creationId xmlns:a16="http://schemas.microsoft.com/office/drawing/2014/main" id="{9560482F-017C-4F4B-A330-EC768CBBF741}"/>
              </a:ext>
            </a:extLst>
          </p:cNvPr>
          <p:cNvPicPr>
            <a:picLocks noChangeAspect="1"/>
          </p:cNvPicPr>
          <p:nvPr/>
        </p:nvPicPr>
        <p:blipFill>
          <a:blip r:embed="rId3"/>
          <a:stretch>
            <a:fillRect/>
          </a:stretch>
        </p:blipFill>
        <p:spPr>
          <a:xfrm>
            <a:off x="5291276" y="3330877"/>
            <a:ext cx="670618" cy="158510"/>
          </a:xfrm>
          <a:prstGeom prst="rect">
            <a:avLst/>
          </a:prstGeom>
        </p:spPr>
      </p:pic>
      <p:pic>
        <p:nvPicPr>
          <p:cNvPr id="22" name="Εικόνα 21">
            <a:extLst>
              <a:ext uri="{FF2B5EF4-FFF2-40B4-BE49-F238E27FC236}">
                <a16:creationId xmlns:a16="http://schemas.microsoft.com/office/drawing/2014/main" id="{6DDF6108-E25E-4EF3-849C-E4C779486D7B}"/>
              </a:ext>
            </a:extLst>
          </p:cNvPr>
          <p:cNvPicPr>
            <a:picLocks noChangeAspect="1"/>
          </p:cNvPicPr>
          <p:nvPr/>
        </p:nvPicPr>
        <p:blipFill>
          <a:blip r:embed="rId3"/>
          <a:stretch>
            <a:fillRect/>
          </a:stretch>
        </p:blipFill>
        <p:spPr>
          <a:xfrm>
            <a:off x="5291276" y="4335801"/>
            <a:ext cx="670618" cy="158510"/>
          </a:xfrm>
          <a:prstGeom prst="rect">
            <a:avLst/>
          </a:prstGeom>
        </p:spPr>
      </p:pic>
      <p:pic>
        <p:nvPicPr>
          <p:cNvPr id="23" name="Εικόνα 22">
            <a:extLst>
              <a:ext uri="{FF2B5EF4-FFF2-40B4-BE49-F238E27FC236}">
                <a16:creationId xmlns:a16="http://schemas.microsoft.com/office/drawing/2014/main" id="{08497E6B-FF84-4567-9C6E-A5393FAC444A}"/>
              </a:ext>
            </a:extLst>
          </p:cNvPr>
          <p:cNvPicPr>
            <a:picLocks noChangeAspect="1"/>
          </p:cNvPicPr>
          <p:nvPr/>
        </p:nvPicPr>
        <p:blipFill>
          <a:blip r:embed="rId2"/>
          <a:stretch>
            <a:fillRect/>
          </a:stretch>
        </p:blipFill>
        <p:spPr>
          <a:xfrm>
            <a:off x="3814348" y="4714660"/>
            <a:ext cx="603556" cy="243861"/>
          </a:xfrm>
          <a:prstGeom prst="rect">
            <a:avLst/>
          </a:prstGeom>
        </p:spPr>
      </p:pic>
      <p:pic>
        <p:nvPicPr>
          <p:cNvPr id="24" name="Εικόνα 23">
            <a:extLst>
              <a:ext uri="{FF2B5EF4-FFF2-40B4-BE49-F238E27FC236}">
                <a16:creationId xmlns:a16="http://schemas.microsoft.com/office/drawing/2014/main" id="{7E48C99D-75BA-4435-9609-5CD9512032D3}"/>
              </a:ext>
            </a:extLst>
          </p:cNvPr>
          <p:cNvPicPr>
            <a:picLocks noChangeAspect="1"/>
          </p:cNvPicPr>
          <p:nvPr/>
        </p:nvPicPr>
        <p:blipFill>
          <a:blip r:embed="rId2"/>
          <a:stretch>
            <a:fillRect/>
          </a:stretch>
        </p:blipFill>
        <p:spPr>
          <a:xfrm>
            <a:off x="3814348" y="5667613"/>
            <a:ext cx="603556" cy="243861"/>
          </a:xfrm>
          <a:prstGeom prst="rect">
            <a:avLst/>
          </a:prstGeom>
        </p:spPr>
      </p:pic>
      <p:pic>
        <p:nvPicPr>
          <p:cNvPr id="26" name="Εικόνα 25">
            <a:extLst>
              <a:ext uri="{FF2B5EF4-FFF2-40B4-BE49-F238E27FC236}">
                <a16:creationId xmlns:a16="http://schemas.microsoft.com/office/drawing/2014/main" id="{61E4836D-23EF-456B-B141-19E31620CDBC}"/>
              </a:ext>
            </a:extLst>
          </p:cNvPr>
          <p:cNvPicPr>
            <a:picLocks noChangeAspect="1"/>
          </p:cNvPicPr>
          <p:nvPr/>
        </p:nvPicPr>
        <p:blipFill>
          <a:blip r:embed="rId4"/>
          <a:stretch>
            <a:fillRect/>
          </a:stretch>
        </p:blipFill>
        <p:spPr>
          <a:xfrm>
            <a:off x="5226599" y="5317018"/>
            <a:ext cx="670618" cy="219475"/>
          </a:xfrm>
          <a:prstGeom prst="rect">
            <a:avLst/>
          </a:prstGeom>
        </p:spPr>
      </p:pic>
      <p:pic>
        <p:nvPicPr>
          <p:cNvPr id="27" name="Εικόνα 26">
            <a:extLst>
              <a:ext uri="{FF2B5EF4-FFF2-40B4-BE49-F238E27FC236}">
                <a16:creationId xmlns:a16="http://schemas.microsoft.com/office/drawing/2014/main" id="{2FFE99C1-D889-40A4-B874-B2A10F3E0F63}"/>
              </a:ext>
            </a:extLst>
          </p:cNvPr>
          <p:cNvPicPr>
            <a:picLocks noChangeAspect="1"/>
          </p:cNvPicPr>
          <p:nvPr/>
        </p:nvPicPr>
        <p:blipFill>
          <a:blip r:embed="rId2"/>
          <a:stretch>
            <a:fillRect/>
          </a:stretch>
        </p:blipFill>
        <p:spPr>
          <a:xfrm>
            <a:off x="3796861" y="6612756"/>
            <a:ext cx="603556" cy="243861"/>
          </a:xfrm>
          <a:prstGeom prst="rect">
            <a:avLst/>
          </a:prstGeom>
        </p:spPr>
      </p:pic>
      <p:pic>
        <p:nvPicPr>
          <p:cNvPr id="28" name="Εικόνα 27">
            <a:extLst>
              <a:ext uri="{FF2B5EF4-FFF2-40B4-BE49-F238E27FC236}">
                <a16:creationId xmlns:a16="http://schemas.microsoft.com/office/drawing/2014/main" id="{C74C3943-13F5-4094-A770-97521F780EED}"/>
              </a:ext>
            </a:extLst>
          </p:cNvPr>
          <p:cNvPicPr>
            <a:picLocks noChangeAspect="1"/>
          </p:cNvPicPr>
          <p:nvPr/>
        </p:nvPicPr>
        <p:blipFill>
          <a:blip r:embed="rId4"/>
          <a:stretch>
            <a:fillRect/>
          </a:stretch>
        </p:blipFill>
        <p:spPr>
          <a:xfrm>
            <a:off x="5226599" y="6359200"/>
            <a:ext cx="670618" cy="219475"/>
          </a:xfrm>
          <a:prstGeom prst="rect">
            <a:avLst/>
          </a:prstGeom>
        </p:spPr>
      </p:pic>
    </p:spTree>
    <p:extLst>
      <p:ext uri="{BB962C8B-B14F-4D97-AF65-F5344CB8AC3E}">
        <p14:creationId xmlns:p14="http://schemas.microsoft.com/office/powerpoint/2010/main" val="30081821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7A4433-2793-47ED-8153-51024F7627CE}"/>
              </a:ext>
            </a:extLst>
          </p:cNvPr>
          <p:cNvSpPr>
            <a:spLocks noGrp="1"/>
          </p:cNvSpPr>
          <p:nvPr>
            <p:ph type="title"/>
          </p:nvPr>
        </p:nvSpPr>
        <p:spPr>
          <a:xfrm>
            <a:off x="555585" y="365125"/>
            <a:ext cx="10995949" cy="1325563"/>
          </a:xfrm>
        </p:spPr>
        <p:txBody>
          <a:bodyPr>
            <a:noAutofit/>
          </a:bodyPr>
          <a:lstStyle/>
          <a:p>
            <a:pPr algn="ctr"/>
            <a:r>
              <a:rPr lang="el-GR" sz="6000" b="1" dirty="0"/>
              <a:t>Πρωταθλητές (τελευταία 7 χρόνια)</a:t>
            </a:r>
          </a:p>
        </p:txBody>
      </p:sp>
      <p:graphicFrame>
        <p:nvGraphicFramePr>
          <p:cNvPr id="4" name="Πίνακας 4">
            <a:extLst>
              <a:ext uri="{FF2B5EF4-FFF2-40B4-BE49-F238E27FC236}">
                <a16:creationId xmlns:a16="http://schemas.microsoft.com/office/drawing/2014/main" id="{A0FF36D1-A442-4B14-96F7-482507D7AC2A}"/>
              </a:ext>
            </a:extLst>
          </p:cNvPr>
          <p:cNvGraphicFramePr>
            <a:graphicFrameLocks noGrp="1"/>
          </p:cNvGraphicFramePr>
          <p:nvPr>
            <p:ph idx="1"/>
            <p:extLst>
              <p:ext uri="{D42A27DB-BD31-4B8C-83A1-F6EECF244321}">
                <p14:modId xmlns:p14="http://schemas.microsoft.com/office/powerpoint/2010/main" val="1474077351"/>
              </p:ext>
            </p:extLst>
          </p:nvPr>
        </p:nvGraphicFramePr>
        <p:xfrm>
          <a:off x="1096963" y="2108200"/>
          <a:ext cx="10058400" cy="429260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191217154"/>
                    </a:ext>
                  </a:extLst>
                </a:gridCol>
                <a:gridCol w="5029200">
                  <a:extLst>
                    <a:ext uri="{9D8B030D-6E8A-4147-A177-3AD203B41FA5}">
                      <a16:colId xmlns:a16="http://schemas.microsoft.com/office/drawing/2014/main" val="2641540827"/>
                    </a:ext>
                  </a:extLst>
                </a:gridCol>
              </a:tblGrid>
              <a:tr h="536575">
                <a:tc>
                  <a:txBody>
                    <a:bodyPr/>
                    <a:lstStyle/>
                    <a:p>
                      <a:r>
                        <a:rPr lang="el-GR" sz="1800" dirty="0"/>
                        <a:t>Σεζόν</a:t>
                      </a:r>
                    </a:p>
                  </a:txBody>
                  <a:tcPr/>
                </a:tc>
                <a:tc>
                  <a:txBody>
                    <a:bodyPr/>
                    <a:lstStyle/>
                    <a:p>
                      <a:r>
                        <a:rPr lang="el-GR" sz="1800" dirty="0"/>
                        <a:t>Πρωταθλητής</a:t>
                      </a:r>
                    </a:p>
                  </a:txBody>
                  <a:tcPr/>
                </a:tc>
                <a:extLst>
                  <a:ext uri="{0D108BD9-81ED-4DB2-BD59-A6C34878D82A}">
                    <a16:rowId xmlns:a16="http://schemas.microsoft.com/office/drawing/2014/main" val="439878240"/>
                  </a:ext>
                </a:extLst>
              </a:tr>
              <a:tr h="536575">
                <a:tc>
                  <a:txBody>
                    <a:bodyPr/>
                    <a:lstStyle/>
                    <a:p>
                      <a:r>
                        <a:rPr lang="el-GR" sz="1800" dirty="0"/>
                        <a:t>2012-13</a:t>
                      </a:r>
                    </a:p>
                  </a:txBody>
                  <a:tcPr/>
                </a:tc>
                <a:tc>
                  <a:txBody>
                    <a:bodyPr/>
                    <a:lstStyle/>
                    <a:p>
                      <a:r>
                        <a:rPr lang="el-GR" sz="1800" dirty="0"/>
                        <a:t>Μαϊάμι Χιτ</a:t>
                      </a:r>
                    </a:p>
                  </a:txBody>
                  <a:tcPr/>
                </a:tc>
                <a:extLst>
                  <a:ext uri="{0D108BD9-81ED-4DB2-BD59-A6C34878D82A}">
                    <a16:rowId xmlns:a16="http://schemas.microsoft.com/office/drawing/2014/main" val="3649976221"/>
                  </a:ext>
                </a:extLst>
              </a:tr>
              <a:tr h="536575">
                <a:tc>
                  <a:txBody>
                    <a:bodyPr/>
                    <a:lstStyle/>
                    <a:p>
                      <a:r>
                        <a:rPr lang="el-GR" sz="1800" dirty="0"/>
                        <a:t>2013-14</a:t>
                      </a:r>
                    </a:p>
                  </a:txBody>
                  <a:tcPr/>
                </a:tc>
                <a:tc>
                  <a:txBody>
                    <a:bodyPr/>
                    <a:lstStyle/>
                    <a:p>
                      <a:r>
                        <a:rPr lang="el-GR" sz="1800" dirty="0"/>
                        <a:t>Σαν Αντόνιο </a:t>
                      </a:r>
                      <a:r>
                        <a:rPr lang="el-GR" sz="1800" dirty="0" err="1"/>
                        <a:t>Σπερς</a:t>
                      </a:r>
                      <a:endParaRPr lang="el-GR" sz="1800" dirty="0"/>
                    </a:p>
                  </a:txBody>
                  <a:tcPr/>
                </a:tc>
                <a:extLst>
                  <a:ext uri="{0D108BD9-81ED-4DB2-BD59-A6C34878D82A}">
                    <a16:rowId xmlns:a16="http://schemas.microsoft.com/office/drawing/2014/main" val="851982500"/>
                  </a:ext>
                </a:extLst>
              </a:tr>
              <a:tr h="536575">
                <a:tc>
                  <a:txBody>
                    <a:bodyPr/>
                    <a:lstStyle/>
                    <a:p>
                      <a:r>
                        <a:rPr lang="el-GR" sz="1800" dirty="0"/>
                        <a:t>2014-15</a:t>
                      </a:r>
                    </a:p>
                  </a:txBody>
                  <a:tcPr/>
                </a:tc>
                <a:tc>
                  <a:txBody>
                    <a:bodyPr/>
                    <a:lstStyle/>
                    <a:p>
                      <a:r>
                        <a:rPr lang="el-GR" sz="1800" dirty="0"/>
                        <a:t>Γκόλντεν Στέιτ Γουόριορς</a:t>
                      </a:r>
                    </a:p>
                  </a:txBody>
                  <a:tcPr/>
                </a:tc>
                <a:extLst>
                  <a:ext uri="{0D108BD9-81ED-4DB2-BD59-A6C34878D82A}">
                    <a16:rowId xmlns:a16="http://schemas.microsoft.com/office/drawing/2014/main" val="3229594191"/>
                  </a:ext>
                </a:extLst>
              </a:tr>
              <a:tr h="536575">
                <a:tc>
                  <a:txBody>
                    <a:bodyPr/>
                    <a:lstStyle/>
                    <a:p>
                      <a:r>
                        <a:rPr lang="el-GR" sz="1800" dirty="0"/>
                        <a:t>2015-16</a:t>
                      </a:r>
                    </a:p>
                  </a:txBody>
                  <a:tcPr/>
                </a:tc>
                <a:tc>
                  <a:txBody>
                    <a:bodyPr/>
                    <a:lstStyle/>
                    <a:p>
                      <a:r>
                        <a:rPr lang="el-GR" sz="1800" dirty="0"/>
                        <a:t>Κλίβελαντ Καβαλίερς</a:t>
                      </a:r>
                    </a:p>
                  </a:txBody>
                  <a:tcPr/>
                </a:tc>
                <a:extLst>
                  <a:ext uri="{0D108BD9-81ED-4DB2-BD59-A6C34878D82A}">
                    <a16:rowId xmlns:a16="http://schemas.microsoft.com/office/drawing/2014/main" val="3217581397"/>
                  </a:ext>
                </a:extLst>
              </a:tr>
              <a:tr h="536575">
                <a:tc>
                  <a:txBody>
                    <a:bodyPr/>
                    <a:lstStyle/>
                    <a:p>
                      <a:r>
                        <a:rPr lang="el-GR" sz="1800" dirty="0"/>
                        <a:t>2016-17</a:t>
                      </a:r>
                    </a:p>
                  </a:txBody>
                  <a:tcPr/>
                </a:tc>
                <a:tc>
                  <a:txBody>
                    <a:bodyPr/>
                    <a:lstStyle/>
                    <a:p>
                      <a:r>
                        <a:rPr lang="el-GR" sz="1800" dirty="0" err="1"/>
                        <a:t>Γκόλντεν</a:t>
                      </a:r>
                      <a:r>
                        <a:rPr lang="el-GR" sz="1800" dirty="0"/>
                        <a:t> Στέιτ </a:t>
                      </a:r>
                      <a:r>
                        <a:rPr lang="el-GR" sz="1800" dirty="0" err="1"/>
                        <a:t>Γουόριορς</a:t>
                      </a:r>
                      <a:endParaRPr lang="el-GR" sz="1800" dirty="0"/>
                    </a:p>
                  </a:txBody>
                  <a:tcPr/>
                </a:tc>
                <a:extLst>
                  <a:ext uri="{0D108BD9-81ED-4DB2-BD59-A6C34878D82A}">
                    <a16:rowId xmlns:a16="http://schemas.microsoft.com/office/drawing/2014/main" val="3336801528"/>
                  </a:ext>
                </a:extLst>
              </a:tr>
              <a:tr h="536575">
                <a:tc>
                  <a:txBody>
                    <a:bodyPr/>
                    <a:lstStyle/>
                    <a:p>
                      <a:r>
                        <a:rPr lang="el-GR" sz="1800" dirty="0"/>
                        <a:t>2017-18</a:t>
                      </a:r>
                    </a:p>
                  </a:txBody>
                  <a:tcPr/>
                </a:tc>
                <a:tc>
                  <a:txBody>
                    <a:bodyPr/>
                    <a:lstStyle/>
                    <a:p>
                      <a:r>
                        <a:rPr lang="el-GR" sz="1800" dirty="0" err="1"/>
                        <a:t>Γκόλντεν</a:t>
                      </a:r>
                      <a:r>
                        <a:rPr lang="el-GR" sz="1800" dirty="0"/>
                        <a:t> Στέιτ </a:t>
                      </a:r>
                      <a:r>
                        <a:rPr lang="el-GR" sz="1800" dirty="0" err="1"/>
                        <a:t>Γουόριορς</a:t>
                      </a:r>
                      <a:endParaRPr lang="el-GR" sz="1800" dirty="0"/>
                    </a:p>
                  </a:txBody>
                  <a:tcPr/>
                </a:tc>
                <a:extLst>
                  <a:ext uri="{0D108BD9-81ED-4DB2-BD59-A6C34878D82A}">
                    <a16:rowId xmlns:a16="http://schemas.microsoft.com/office/drawing/2014/main" val="1094683588"/>
                  </a:ext>
                </a:extLst>
              </a:tr>
              <a:tr h="536575">
                <a:tc>
                  <a:txBody>
                    <a:bodyPr/>
                    <a:lstStyle/>
                    <a:p>
                      <a:r>
                        <a:rPr lang="el-GR" sz="1800" dirty="0"/>
                        <a:t>2018-19</a:t>
                      </a:r>
                    </a:p>
                  </a:txBody>
                  <a:tcPr/>
                </a:tc>
                <a:tc>
                  <a:txBody>
                    <a:bodyPr/>
                    <a:lstStyle/>
                    <a:p>
                      <a:r>
                        <a:rPr lang="el-GR" sz="1800" dirty="0"/>
                        <a:t>Τορόντο Ράπτορς</a:t>
                      </a:r>
                    </a:p>
                  </a:txBody>
                  <a:tcPr/>
                </a:tc>
                <a:extLst>
                  <a:ext uri="{0D108BD9-81ED-4DB2-BD59-A6C34878D82A}">
                    <a16:rowId xmlns:a16="http://schemas.microsoft.com/office/drawing/2014/main" val="881185538"/>
                  </a:ext>
                </a:extLst>
              </a:tr>
            </a:tbl>
          </a:graphicData>
        </a:graphic>
      </p:graphicFrame>
    </p:spTree>
    <p:extLst>
      <p:ext uri="{BB962C8B-B14F-4D97-AF65-F5344CB8AC3E}">
        <p14:creationId xmlns:p14="http://schemas.microsoft.com/office/powerpoint/2010/main" val="10852749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0DF885-C4A3-44AD-83BC-DF5EA6602196}"/>
              </a:ext>
            </a:extLst>
          </p:cNvPr>
          <p:cNvSpPr>
            <a:spLocks noGrp="1"/>
          </p:cNvSpPr>
          <p:nvPr>
            <p:ph type="title"/>
          </p:nvPr>
        </p:nvSpPr>
        <p:spPr>
          <a:xfrm>
            <a:off x="1114397" y="-411413"/>
            <a:ext cx="10058400" cy="1450757"/>
          </a:xfrm>
        </p:spPr>
        <p:txBody>
          <a:bodyPr>
            <a:normAutofit/>
          </a:bodyPr>
          <a:lstStyle/>
          <a:p>
            <a:pPr algn="ctr"/>
            <a:r>
              <a:rPr lang="el-GR" sz="4000" b="1" dirty="0"/>
              <a:t>Σύνολο τίτλων(1)</a:t>
            </a:r>
          </a:p>
        </p:txBody>
      </p:sp>
      <p:graphicFrame>
        <p:nvGraphicFramePr>
          <p:cNvPr id="4" name="Πίνακας 4">
            <a:extLst>
              <a:ext uri="{FF2B5EF4-FFF2-40B4-BE49-F238E27FC236}">
                <a16:creationId xmlns:a16="http://schemas.microsoft.com/office/drawing/2014/main" id="{FDF5E710-D1AB-48F2-AA65-2F2E689808E9}"/>
              </a:ext>
            </a:extLst>
          </p:cNvPr>
          <p:cNvGraphicFramePr>
            <a:graphicFrameLocks noGrp="1"/>
          </p:cNvGraphicFramePr>
          <p:nvPr>
            <p:ph idx="1"/>
          </p:nvPr>
        </p:nvGraphicFramePr>
        <p:xfrm>
          <a:off x="1152622" y="518644"/>
          <a:ext cx="10058400" cy="296672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890694129"/>
                    </a:ext>
                  </a:extLst>
                </a:gridCol>
                <a:gridCol w="5029200">
                  <a:extLst>
                    <a:ext uri="{9D8B030D-6E8A-4147-A177-3AD203B41FA5}">
                      <a16:colId xmlns:a16="http://schemas.microsoft.com/office/drawing/2014/main" val="3473448909"/>
                    </a:ext>
                  </a:extLst>
                </a:gridCol>
              </a:tblGrid>
              <a:tr h="370840">
                <a:tc>
                  <a:txBody>
                    <a:bodyPr/>
                    <a:lstStyle/>
                    <a:p>
                      <a:r>
                        <a:rPr lang="el-GR" dirty="0"/>
                        <a:t>Ομάδα</a:t>
                      </a:r>
                    </a:p>
                  </a:txBody>
                  <a:tcPr/>
                </a:tc>
                <a:tc>
                  <a:txBody>
                    <a:bodyPr/>
                    <a:lstStyle/>
                    <a:p>
                      <a:r>
                        <a:rPr lang="el-GR" dirty="0"/>
                        <a:t>Σύνολο</a:t>
                      </a:r>
                    </a:p>
                  </a:txBody>
                  <a:tcPr/>
                </a:tc>
                <a:extLst>
                  <a:ext uri="{0D108BD9-81ED-4DB2-BD59-A6C34878D82A}">
                    <a16:rowId xmlns:a16="http://schemas.microsoft.com/office/drawing/2014/main" val="3650186392"/>
                  </a:ext>
                </a:extLst>
              </a:tr>
              <a:tr h="370840">
                <a:tc>
                  <a:txBody>
                    <a:bodyPr/>
                    <a:lstStyle/>
                    <a:p>
                      <a:r>
                        <a:rPr lang="el-GR" dirty="0" err="1"/>
                        <a:t>Μπόστον</a:t>
                      </a:r>
                      <a:r>
                        <a:rPr lang="el-GR" dirty="0"/>
                        <a:t> </a:t>
                      </a:r>
                      <a:r>
                        <a:rPr lang="el-GR" dirty="0" err="1"/>
                        <a:t>Σέλτικς</a:t>
                      </a:r>
                      <a:endParaRPr lang="el-GR" dirty="0"/>
                    </a:p>
                  </a:txBody>
                  <a:tcPr/>
                </a:tc>
                <a:tc>
                  <a:txBody>
                    <a:bodyPr/>
                    <a:lstStyle/>
                    <a:p>
                      <a:r>
                        <a:rPr lang="el-GR" dirty="0"/>
                        <a:t>17</a:t>
                      </a:r>
                    </a:p>
                  </a:txBody>
                  <a:tcPr/>
                </a:tc>
                <a:extLst>
                  <a:ext uri="{0D108BD9-81ED-4DB2-BD59-A6C34878D82A}">
                    <a16:rowId xmlns:a16="http://schemas.microsoft.com/office/drawing/2014/main" val="1742270636"/>
                  </a:ext>
                </a:extLst>
              </a:tr>
              <a:tr h="370840">
                <a:tc>
                  <a:txBody>
                    <a:bodyPr/>
                    <a:lstStyle/>
                    <a:p>
                      <a:r>
                        <a:rPr lang="el-GR" dirty="0" err="1"/>
                        <a:t>Λος</a:t>
                      </a:r>
                      <a:r>
                        <a:rPr lang="el-GR" dirty="0"/>
                        <a:t> </a:t>
                      </a:r>
                      <a:r>
                        <a:rPr lang="el-GR" dirty="0" err="1"/>
                        <a:t>Άντζελες</a:t>
                      </a:r>
                      <a:r>
                        <a:rPr lang="el-GR" dirty="0"/>
                        <a:t> </a:t>
                      </a:r>
                      <a:r>
                        <a:rPr lang="el-GR" dirty="0" err="1"/>
                        <a:t>Λέικερς</a:t>
                      </a:r>
                      <a:endParaRPr lang="el-GR" dirty="0"/>
                    </a:p>
                  </a:txBody>
                  <a:tcPr/>
                </a:tc>
                <a:tc>
                  <a:txBody>
                    <a:bodyPr/>
                    <a:lstStyle/>
                    <a:p>
                      <a:r>
                        <a:rPr lang="el-GR" dirty="0"/>
                        <a:t>16</a:t>
                      </a:r>
                    </a:p>
                  </a:txBody>
                  <a:tcPr/>
                </a:tc>
                <a:extLst>
                  <a:ext uri="{0D108BD9-81ED-4DB2-BD59-A6C34878D82A}">
                    <a16:rowId xmlns:a16="http://schemas.microsoft.com/office/drawing/2014/main" val="2319804022"/>
                  </a:ext>
                </a:extLst>
              </a:tr>
              <a:tr h="370840">
                <a:tc>
                  <a:txBody>
                    <a:bodyPr/>
                    <a:lstStyle/>
                    <a:p>
                      <a:r>
                        <a:rPr lang="el-GR" dirty="0" err="1"/>
                        <a:t>Γκόλντεν</a:t>
                      </a:r>
                      <a:r>
                        <a:rPr lang="el-GR" dirty="0"/>
                        <a:t> Στέιτ </a:t>
                      </a:r>
                      <a:r>
                        <a:rPr lang="el-GR" dirty="0" err="1"/>
                        <a:t>Γουόριορς</a:t>
                      </a:r>
                      <a:endParaRPr lang="el-GR" dirty="0"/>
                    </a:p>
                  </a:txBody>
                  <a:tcPr/>
                </a:tc>
                <a:tc>
                  <a:txBody>
                    <a:bodyPr/>
                    <a:lstStyle/>
                    <a:p>
                      <a:r>
                        <a:rPr lang="el-GR" dirty="0"/>
                        <a:t>6</a:t>
                      </a:r>
                    </a:p>
                  </a:txBody>
                  <a:tcPr/>
                </a:tc>
                <a:extLst>
                  <a:ext uri="{0D108BD9-81ED-4DB2-BD59-A6C34878D82A}">
                    <a16:rowId xmlns:a16="http://schemas.microsoft.com/office/drawing/2014/main" val="1940504808"/>
                  </a:ext>
                </a:extLst>
              </a:tr>
              <a:tr h="370840">
                <a:tc>
                  <a:txBody>
                    <a:bodyPr/>
                    <a:lstStyle/>
                    <a:p>
                      <a:r>
                        <a:rPr lang="el-GR" dirty="0"/>
                        <a:t>Σικάγο </a:t>
                      </a:r>
                      <a:r>
                        <a:rPr lang="el-GR" dirty="0" err="1"/>
                        <a:t>Μπουλς</a:t>
                      </a:r>
                      <a:endParaRPr lang="el-GR" dirty="0"/>
                    </a:p>
                  </a:txBody>
                  <a:tcPr/>
                </a:tc>
                <a:tc>
                  <a:txBody>
                    <a:bodyPr/>
                    <a:lstStyle/>
                    <a:p>
                      <a:r>
                        <a:rPr lang="el-GR" dirty="0"/>
                        <a:t>6</a:t>
                      </a:r>
                    </a:p>
                  </a:txBody>
                  <a:tcPr/>
                </a:tc>
                <a:extLst>
                  <a:ext uri="{0D108BD9-81ED-4DB2-BD59-A6C34878D82A}">
                    <a16:rowId xmlns:a16="http://schemas.microsoft.com/office/drawing/2014/main" val="2865355653"/>
                  </a:ext>
                </a:extLst>
              </a:tr>
              <a:tr h="370840">
                <a:tc>
                  <a:txBody>
                    <a:bodyPr/>
                    <a:lstStyle/>
                    <a:p>
                      <a:r>
                        <a:rPr lang="el-GR" dirty="0"/>
                        <a:t>Σαν Αντόνιο </a:t>
                      </a:r>
                      <a:r>
                        <a:rPr lang="el-GR" dirty="0" err="1"/>
                        <a:t>Σπερς</a:t>
                      </a:r>
                      <a:endParaRPr lang="el-GR" dirty="0"/>
                    </a:p>
                  </a:txBody>
                  <a:tcPr/>
                </a:tc>
                <a:tc>
                  <a:txBody>
                    <a:bodyPr/>
                    <a:lstStyle/>
                    <a:p>
                      <a:r>
                        <a:rPr lang="el-GR" dirty="0"/>
                        <a:t>5</a:t>
                      </a:r>
                    </a:p>
                  </a:txBody>
                  <a:tcPr/>
                </a:tc>
                <a:extLst>
                  <a:ext uri="{0D108BD9-81ED-4DB2-BD59-A6C34878D82A}">
                    <a16:rowId xmlns:a16="http://schemas.microsoft.com/office/drawing/2014/main" val="3020850172"/>
                  </a:ext>
                </a:extLst>
              </a:tr>
              <a:tr h="370840">
                <a:tc>
                  <a:txBody>
                    <a:bodyPr/>
                    <a:lstStyle/>
                    <a:p>
                      <a:r>
                        <a:rPr lang="el-GR" dirty="0"/>
                        <a:t>Φιλαδέλφεια 76ερς</a:t>
                      </a:r>
                    </a:p>
                  </a:txBody>
                  <a:tcPr/>
                </a:tc>
                <a:tc>
                  <a:txBody>
                    <a:bodyPr/>
                    <a:lstStyle/>
                    <a:p>
                      <a:r>
                        <a:rPr lang="el-GR" dirty="0"/>
                        <a:t>3</a:t>
                      </a:r>
                    </a:p>
                  </a:txBody>
                  <a:tcPr/>
                </a:tc>
                <a:extLst>
                  <a:ext uri="{0D108BD9-81ED-4DB2-BD59-A6C34878D82A}">
                    <a16:rowId xmlns:a16="http://schemas.microsoft.com/office/drawing/2014/main" val="2193407450"/>
                  </a:ext>
                </a:extLst>
              </a:tr>
              <a:tr h="370840">
                <a:tc>
                  <a:txBody>
                    <a:bodyPr/>
                    <a:lstStyle/>
                    <a:p>
                      <a:r>
                        <a:rPr lang="el-GR" dirty="0"/>
                        <a:t>Ντιτρόιτ </a:t>
                      </a:r>
                      <a:r>
                        <a:rPr lang="el-GR" dirty="0" err="1"/>
                        <a:t>Πίστονς</a:t>
                      </a:r>
                      <a:endParaRPr lang="el-GR" dirty="0"/>
                    </a:p>
                  </a:txBody>
                  <a:tcPr/>
                </a:tc>
                <a:tc>
                  <a:txBody>
                    <a:bodyPr/>
                    <a:lstStyle/>
                    <a:p>
                      <a:r>
                        <a:rPr lang="el-GR" dirty="0"/>
                        <a:t>3</a:t>
                      </a:r>
                    </a:p>
                  </a:txBody>
                  <a:tcPr/>
                </a:tc>
                <a:extLst>
                  <a:ext uri="{0D108BD9-81ED-4DB2-BD59-A6C34878D82A}">
                    <a16:rowId xmlns:a16="http://schemas.microsoft.com/office/drawing/2014/main" val="924964065"/>
                  </a:ext>
                </a:extLst>
              </a:tr>
            </a:tbl>
          </a:graphicData>
        </a:graphic>
      </p:graphicFrame>
      <p:graphicFrame>
        <p:nvGraphicFramePr>
          <p:cNvPr id="6" name="Πίνακας 6">
            <a:extLst>
              <a:ext uri="{FF2B5EF4-FFF2-40B4-BE49-F238E27FC236}">
                <a16:creationId xmlns:a16="http://schemas.microsoft.com/office/drawing/2014/main" id="{CBD42896-0A72-4E61-8F31-DA659B891519}"/>
              </a:ext>
            </a:extLst>
          </p:cNvPr>
          <p:cNvGraphicFramePr>
            <a:graphicFrameLocks noGrp="1"/>
          </p:cNvGraphicFramePr>
          <p:nvPr>
            <p:extLst>
              <p:ext uri="{D42A27DB-BD31-4B8C-83A1-F6EECF244321}">
                <p14:modId xmlns:p14="http://schemas.microsoft.com/office/powerpoint/2010/main" val="2485045830"/>
              </p:ext>
            </p:extLst>
          </p:nvPr>
        </p:nvGraphicFramePr>
        <p:xfrm>
          <a:off x="1152622" y="3485364"/>
          <a:ext cx="10058400" cy="29616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745108103"/>
                    </a:ext>
                  </a:extLst>
                </a:gridCol>
                <a:gridCol w="5029200">
                  <a:extLst>
                    <a:ext uri="{9D8B030D-6E8A-4147-A177-3AD203B41FA5}">
                      <a16:colId xmlns:a16="http://schemas.microsoft.com/office/drawing/2014/main" val="116849729"/>
                    </a:ext>
                  </a:extLst>
                </a:gridCol>
              </a:tblGrid>
              <a:tr h="370840">
                <a:tc>
                  <a:txBody>
                    <a:bodyPr/>
                    <a:lstStyle/>
                    <a:p>
                      <a:r>
                        <a:rPr lang="el-GR" dirty="0"/>
                        <a:t>Μαϊάμι </a:t>
                      </a:r>
                      <a:r>
                        <a:rPr lang="el-GR" dirty="0" err="1"/>
                        <a:t>Χιτ</a:t>
                      </a:r>
                      <a:endParaRPr lang="el-GR" dirty="0"/>
                    </a:p>
                  </a:txBody>
                  <a:tcPr/>
                </a:tc>
                <a:tc>
                  <a:txBody>
                    <a:bodyPr/>
                    <a:lstStyle/>
                    <a:p>
                      <a:r>
                        <a:rPr lang="el-GR" dirty="0"/>
                        <a:t>3</a:t>
                      </a:r>
                    </a:p>
                  </a:txBody>
                  <a:tcPr/>
                </a:tc>
                <a:extLst>
                  <a:ext uri="{0D108BD9-81ED-4DB2-BD59-A6C34878D82A}">
                    <a16:rowId xmlns:a16="http://schemas.microsoft.com/office/drawing/2014/main" val="3659033196"/>
                  </a:ext>
                </a:extLst>
              </a:tr>
              <a:tr h="370840">
                <a:tc>
                  <a:txBody>
                    <a:bodyPr/>
                    <a:lstStyle/>
                    <a:p>
                      <a:r>
                        <a:rPr lang="el-GR" dirty="0"/>
                        <a:t>Νιού Γιορκ </a:t>
                      </a:r>
                      <a:r>
                        <a:rPr lang="el-GR" dirty="0" err="1"/>
                        <a:t>Νικς</a:t>
                      </a:r>
                      <a:endParaRPr lang="el-GR" dirty="0"/>
                    </a:p>
                  </a:txBody>
                  <a:tcPr/>
                </a:tc>
                <a:tc>
                  <a:txBody>
                    <a:bodyPr/>
                    <a:lstStyle/>
                    <a:p>
                      <a:r>
                        <a:rPr lang="el-GR" dirty="0"/>
                        <a:t>2</a:t>
                      </a:r>
                    </a:p>
                  </a:txBody>
                  <a:tcPr/>
                </a:tc>
                <a:extLst>
                  <a:ext uri="{0D108BD9-81ED-4DB2-BD59-A6C34878D82A}">
                    <a16:rowId xmlns:a16="http://schemas.microsoft.com/office/drawing/2014/main" val="595694801"/>
                  </a:ext>
                </a:extLst>
              </a:tr>
              <a:tr h="370840">
                <a:tc>
                  <a:txBody>
                    <a:bodyPr/>
                    <a:lstStyle/>
                    <a:p>
                      <a:r>
                        <a:rPr lang="el-GR" dirty="0"/>
                        <a:t>Χιούστον </a:t>
                      </a:r>
                      <a:r>
                        <a:rPr lang="el-GR" dirty="0" err="1"/>
                        <a:t>Ρόκετς</a:t>
                      </a:r>
                      <a:endParaRPr lang="el-GR" dirty="0"/>
                    </a:p>
                  </a:txBody>
                  <a:tcPr/>
                </a:tc>
                <a:tc>
                  <a:txBody>
                    <a:bodyPr/>
                    <a:lstStyle/>
                    <a:p>
                      <a:r>
                        <a:rPr lang="el-GR" dirty="0"/>
                        <a:t>2</a:t>
                      </a:r>
                    </a:p>
                  </a:txBody>
                  <a:tcPr/>
                </a:tc>
                <a:extLst>
                  <a:ext uri="{0D108BD9-81ED-4DB2-BD59-A6C34878D82A}">
                    <a16:rowId xmlns:a16="http://schemas.microsoft.com/office/drawing/2014/main" val="3594634794"/>
                  </a:ext>
                </a:extLst>
              </a:tr>
              <a:tr h="370840">
                <a:tc>
                  <a:txBody>
                    <a:bodyPr/>
                    <a:lstStyle/>
                    <a:p>
                      <a:r>
                        <a:rPr lang="el-GR" dirty="0" err="1"/>
                        <a:t>Μπάλτιμορ</a:t>
                      </a:r>
                      <a:r>
                        <a:rPr lang="el-GR" dirty="0"/>
                        <a:t> </a:t>
                      </a:r>
                      <a:r>
                        <a:rPr lang="el-GR" dirty="0" err="1"/>
                        <a:t>Μπούλετς</a:t>
                      </a:r>
                      <a:endParaRPr lang="el-GR" dirty="0"/>
                    </a:p>
                  </a:txBody>
                  <a:tcPr/>
                </a:tc>
                <a:tc>
                  <a:txBody>
                    <a:bodyPr/>
                    <a:lstStyle/>
                    <a:p>
                      <a:r>
                        <a:rPr lang="el-GR" dirty="0"/>
                        <a:t>1</a:t>
                      </a:r>
                    </a:p>
                  </a:txBody>
                  <a:tcPr/>
                </a:tc>
                <a:extLst>
                  <a:ext uri="{0D108BD9-81ED-4DB2-BD59-A6C34878D82A}">
                    <a16:rowId xmlns:a16="http://schemas.microsoft.com/office/drawing/2014/main" val="2194518205"/>
                  </a:ext>
                </a:extLst>
              </a:tr>
              <a:tr h="370840">
                <a:tc>
                  <a:txBody>
                    <a:bodyPr/>
                    <a:lstStyle/>
                    <a:p>
                      <a:r>
                        <a:rPr lang="el-GR" dirty="0" err="1"/>
                        <a:t>Ρότσεστερ</a:t>
                      </a:r>
                      <a:r>
                        <a:rPr lang="el-GR" dirty="0"/>
                        <a:t> </a:t>
                      </a:r>
                      <a:r>
                        <a:rPr lang="el-GR" dirty="0" err="1"/>
                        <a:t>Ρόγιαλς</a:t>
                      </a:r>
                      <a:endParaRPr lang="el-GR" dirty="0"/>
                    </a:p>
                  </a:txBody>
                  <a:tcPr/>
                </a:tc>
                <a:tc>
                  <a:txBody>
                    <a:bodyPr/>
                    <a:lstStyle/>
                    <a:p>
                      <a:r>
                        <a:rPr lang="el-GR" dirty="0"/>
                        <a:t>1</a:t>
                      </a:r>
                    </a:p>
                  </a:txBody>
                  <a:tcPr/>
                </a:tc>
                <a:extLst>
                  <a:ext uri="{0D108BD9-81ED-4DB2-BD59-A6C34878D82A}">
                    <a16:rowId xmlns:a16="http://schemas.microsoft.com/office/drawing/2014/main" val="1409301060"/>
                  </a:ext>
                </a:extLst>
              </a:tr>
              <a:tr h="370840">
                <a:tc>
                  <a:txBody>
                    <a:bodyPr/>
                    <a:lstStyle/>
                    <a:p>
                      <a:r>
                        <a:rPr lang="el-GR" dirty="0"/>
                        <a:t>Σαιντ Λιούις Χοκς</a:t>
                      </a:r>
                    </a:p>
                  </a:txBody>
                  <a:tcPr/>
                </a:tc>
                <a:tc>
                  <a:txBody>
                    <a:bodyPr/>
                    <a:lstStyle/>
                    <a:p>
                      <a:r>
                        <a:rPr lang="el-GR" dirty="0"/>
                        <a:t>1</a:t>
                      </a:r>
                    </a:p>
                  </a:txBody>
                  <a:tcPr/>
                </a:tc>
                <a:extLst>
                  <a:ext uri="{0D108BD9-81ED-4DB2-BD59-A6C34878D82A}">
                    <a16:rowId xmlns:a16="http://schemas.microsoft.com/office/drawing/2014/main" val="3020152194"/>
                  </a:ext>
                </a:extLst>
              </a:tr>
              <a:tr h="0">
                <a:tc>
                  <a:txBody>
                    <a:bodyPr/>
                    <a:lstStyle/>
                    <a:p>
                      <a:r>
                        <a:rPr lang="el-GR" dirty="0"/>
                        <a:t>Πόρτλαντ Τρέιλ Μπλέιζερς </a:t>
                      </a:r>
                    </a:p>
                  </a:txBody>
                  <a:tcPr/>
                </a:tc>
                <a:tc>
                  <a:txBody>
                    <a:bodyPr/>
                    <a:lstStyle/>
                    <a:p>
                      <a:r>
                        <a:rPr lang="el-GR" dirty="0"/>
                        <a:t>1</a:t>
                      </a:r>
                    </a:p>
                  </a:txBody>
                  <a:tcPr/>
                </a:tc>
                <a:extLst>
                  <a:ext uri="{0D108BD9-81ED-4DB2-BD59-A6C34878D82A}">
                    <a16:rowId xmlns:a16="http://schemas.microsoft.com/office/drawing/2014/main" val="3474103047"/>
                  </a:ext>
                </a:extLst>
              </a:tr>
              <a:tr h="370840">
                <a:tc>
                  <a:txBody>
                    <a:bodyPr/>
                    <a:lstStyle/>
                    <a:p>
                      <a:r>
                        <a:rPr lang="el-GR" dirty="0" err="1"/>
                        <a:t>Ουάσινγκτον</a:t>
                      </a:r>
                      <a:r>
                        <a:rPr lang="el-GR" dirty="0"/>
                        <a:t> </a:t>
                      </a:r>
                      <a:r>
                        <a:rPr lang="el-GR" dirty="0" err="1"/>
                        <a:t>Μπούλετς</a:t>
                      </a:r>
                      <a:endParaRPr lang="el-GR" dirty="0"/>
                    </a:p>
                  </a:txBody>
                  <a:tcPr/>
                </a:tc>
                <a:tc>
                  <a:txBody>
                    <a:bodyPr/>
                    <a:lstStyle/>
                    <a:p>
                      <a:r>
                        <a:rPr lang="el-GR" dirty="0"/>
                        <a:t>1</a:t>
                      </a:r>
                    </a:p>
                  </a:txBody>
                  <a:tcPr/>
                </a:tc>
                <a:extLst>
                  <a:ext uri="{0D108BD9-81ED-4DB2-BD59-A6C34878D82A}">
                    <a16:rowId xmlns:a16="http://schemas.microsoft.com/office/drawing/2014/main" val="367164373"/>
                  </a:ext>
                </a:extLst>
              </a:tr>
            </a:tbl>
          </a:graphicData>
        </a:graphic>
      </p:graphicFrame>
    </p:spTree>
    <p:extLst>
      <p:ext uri="{BB962C8B-B14F-4D97-AF65-F5344CB8AC3E}">
        <p14:creationId xmlns:p14="http://schemas.microsoft.com/office/powerpoint/2010/main" val="1025910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29E092-BD9A-44E6-8B37-31E4811DB2D3}"/>
              </a:ext>
            </a:extLst>
          </p:cNvPr>
          <p:cNvSpPr>
            <a:spLocks noGrp="1"/>
          </p:cNvSpPr>
          <p:nvPr>
            <p:ph type="title"/>
          </p:nvPr>
        </p:nvSpPr>
        <p:spPr>
          <a:xfrm>
            <a:off x="838200" y="365125"/>
            <a:ext cx="10515600" cy="1325563"/>
          </a:xfrm>
        </p:spPr>
        <p:txBody>
          <a:bodyPr>
            <a:normAutofit/>
          </a:bodyPr>
          <a:lstStyle/>
          <a:p>
            <a:pPr algn="ctr"/>
            <a:r>
              <a:rPr lang="el-GR" sz="4000" b="1" dirty="0"/>
              <a:t>Σύνολο τίτλων</a:t>
            </a:r>
            <a:r>
              <a:rPr lang="en-US" sz="4000" b="1" dirty="0"/>
              <a:t> </a:t>
            </a:r>
            <a:r>
              <a:rPr lang="el-GR" sz="4000" b="1" dirty="0"/>
              <a:t>(2)</a:t>
            </a:r>
          </a:p>
        </p:txBody>
      </p:sp>
      <p:graphicFrame>
        <p:nvGraphicFramePr>
          <p:cNvPr id="4" name="Πίνακας 4">
            <a:extLst>
              <a:ext uri="{FF2B5EF4-FFF2-40B4-BE49-F238E27FC236}">
                <a16:creationId xmlns:a16="http://schemas.microsoft.com/office/drawing/2014/main" id="{6C7C9254-5CC2-49C7-B534-D4FB3A3DA75C}"/>
              </a:ext>
            </a:extLst>
          </p:cNvPr>
          <p:cNvGraphicFramePr>
            <a:graphicFrameLocks noGrp="1"/>
          </p:cNvGraphicFramePr>
          <p:nvPr>
            <p:ph idx="1"/>
            <p:extLst>
              <p:ext uri="{D42A27DB-BD31-4B8C-83A1-F6EECF244321}">
                <p14:modId xmlns:p14="http://schemas.microsoft.com/office/powerpoint/2010/main" val="175910902"/>
              </p:ext>
            </p:extLst>
          </p:nvPr>
        </p:nvGraphicFramePr>
        <p:xfrm>
          <a:off x="1096963" y="2108200"/>
          <a:ext cx="10058400" cy="148336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831170015"/>
                    </a:ext>
                  </a:extLst>
                </a:gridCol>
                <a:gridCol w="5029200">
                  <a:extLst>
                    <a:ext uri="{9D8B030D-6E8A-4147-A177-3AD203B41FA5}">
                      <a16:colId xmlns:a16="http://schemas.microsoft.com/office/drawing/2014/main" val="1023256435"/>
                    </a:ext>
                  </a:extLst>
                </a:gridCol>
              </a:tblGrid>
              <a:tr h="370840">
                <a:tc>
                  <a:txBody>
                    <a:bodyPr/>
                    <a:lstStyle/>
                    <a:p>
                      <a:r>
                        <a:rPr lang="el-GR" dirty="0" err="1"/>
                        <a:t>Σιάτλ</a:t>
                      </a:r>
                      <a:r>
                        <a:rPr lang="el-GR" dirty="0"/>
                        <a:t> </a:t>
                      </a:r>
                      <a:r>
                        <a:rPr lang="el-GR" dirty="0" err="1"/>
                        <a:t>Σούπερσονικς</a:t>
                      </a:r>
                      <a:endParaRPr lang="el-GR" dirty="0"/>
                    </a:p>
                  </a:txBody>
                  <a:tcPr/>
                </a:tc>
                <a:tc>
                  <a:txBody>
                    <a:bodyPr/>
                    <a:lstStyle/>
                    <a:p>
                      <a:r>
                        <a:rPr lang="el-GR" dirty="0"/>
                        <a:t>1</a:t>
                      </a:r>
                    </a:p>
                  </a:txBody>
                  <a:tcPr/>
                </a:tc>
                <a:extLst>
                  <a:ext uri="{0D108BD9-81ED-4DB2-BD59-A6C34878D82A}">
                    <a16:rowId xmlns:a16="http://schemas.microsoft.com/office/drawing/2014/main" val="1068741193"/>
                  </a:ext>
                </a:extLst>
              </a:tr>
              <a:tr h="370840">
                <a:tc>
                  <a:txBody>
                    <a:bodyPr/>
                    <a:lstStyle/>
                    <a:p>
                      <a:r>
                        <a:rPr lang="el-GR" dirty="0"/>
                        <a:t>Ντάλας </a:t>
                      </a:r>
                      <a:r>
                        <a:rPr lang="el-GR" dirty="0" err="1"/>
                        <a:t>Μάβερικς</a:t>
                      </a:r>
                      <a:endParaRPr lang="el-GR" dirty="0"/>
                    </a:p>
                  </a:txBody>
                  <a:tcPr/>
                </a:tc>
                <a:tc>
                  <a:txBody>
                    <a:bodyPr/>
                    <a:lstStyle/>
                    <a:p>
                      <a:r>
                        <a:rPr lang="el-GR" dirty="0"/>
                        <a:t>1</a:t>
                      </a:r>
                    </a:p>
                  </a:txBody>
                  <a:tcPr/>
                </a:tc>
                <a:extLst>
                  <a:ext uri="{0D108BD9-81ED-4DB2-BD59-A6C34878D82A}">
                    <a16:rowId xmlns:a16="http://schemas.microsoft.com/office/drawing/2014/main" val="2345525861"/>
                  </a:ext>
                </a:extLst>
              </a:tr>
              <a:tr h="370840">
                <a:tc>
                  <a:txBody>
                    <a:bodyPr/>
                    <a:lstStyle/>
                    <a:p>
                      <a:r>
                        <a:rPr lang="el-GR" dirty="0" err="1"/>
                        <a:t>Κλίβελαντ</a:t>
                      </a:r>
                      <a:r>
                        <a:rPr lang="el-GR" dirty="0"/>
                        <a:t> </a:t>
                      </a:r>
                      <a:r>
                        <a:rPr lang="el-GR" dirty="0" err="1"/>
                        <a:t>Καβαλίερς</a:t>
                      </a:r>
                      <a:endParaRPr lang="el-GR" dirty="0"/>
                    </a:p>
                  </a:txBody>
                  <a:tcPr/>
                </a:tc>
                <a:tc>
                  <a:txBody>
                    <a:bodyPr/>
                    <a:lstStyle/>
                    <a:p>
                      <a:r>
                        <a:rPr lang="el-GR" dirty="0"/>
                        <a:t>1</a:t>
                      </a:r>
                    </a:p>
                  </a:txBody>
                  <a:tcPr/>
                </a:tc>
                <a:extLst>
                  <a:ext uri="{0D108BD9-81ED-4DB2-BD59-A6C34878D82A}">
                    <a16:rowId xmlns:a16="http://schemas.microsoft.com/office/drawing/2014/main" val="3229022123"/>
                  </a:ext>
                </a:extLst>
              </a:tr>
              <a:tr h="370840">
                <a:tc>
                  <a:txBody>
                    <a:bodyPr/>
                    <a:lstStyle/>
                    <a:p>
                      <a:r>
                        <a:rPr lang="el-GR" dirty="0"/>
                        <a:t>Τορόντο </a:t>
                      </a:r>
                      <a:r>
                        <a:rPr lang="el-GR" dirty="0" err="1"/>
                        <a:t>Ράπτορς</a:t>
                      </a:r>
                      <a:endParaRPr lang="el-GR" dirty="0"/>
                    </a:p>
                  </a:txBody>
                  <a:tcPr/>
                </a:tc>
                <a:tc>
                  <a:txBody>
                    <a:bodyPr/>
                    <a:lstStyle/>
                    <a:p>
                      <a:r>
                        <a:rPr lang="el-GR" dirty="0"/>
                        <a:t>1</a:t>
                      </a:r>
                    </a:p>
                  </a:txBody>
                  <a:tcPr/>
                </a:tc>
                <a:extLst>
                  <a:ext uri="{0D108BD9-81ED-4DB2-BD59-A6C34878D82A}">
                    <a16:rowId xmlns:a16="http://schemas.microsoft.com/office/drawing/2014/main" val="2994900076"/>
                  </a:ext>
                </a:extLst>
              </a:tr>
            </a:tbl>
          </a:graphicData>
        </a:graphic>
      </p:graphicFrame>
      <p:graphicFrame>
        <p:nvGraphicFramePr>
          <p:cNvPr id="6" name="Πίνακας 6">
            <a:extLst>
              <a:ext uri="{FF2B5EF4-FFF2-40B4-BE49-F238E27FC236}">
                <a16:creationId xmlns:a16="http://schemas.microsoft.com/office/drawing/2014/main" id="{416C7464-5502-43DB-B26D-59BD9C060AFB}"/>
              </a:ext>
            </a:extLst>
          </p:cNvPr>
          <p:cNvGraphicFramePr>
            <a:graphicFrameLocks noGrp="1"/>
          </p:cNvGraphicFramePr>
          <p:nvPr>
            <p:extLst>
              <p:ext uri="{D42A27DB-BD31-4B8C-83A1-F6EECF244321}">
                <p14:modId xmlns:p14="http://schemas.microsoft.com/office/powerpoint/2010/main" val="4215267255"/>
              </p:ext>
            </p:extLst>
          </p:nvPr>
        </p:nvGraphicFramePr>
        <p:xfrm>
          <a:off x="1096963" y="3591560"/>
          <a:ext cx="10058400" cy="36576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693956596"/>
                    </a:ext>
                  </a:extLst>
                </a:gridCol>
                <a:gridCol w="5029200">
                  <a:extLst>
                    <a:ext uri="{9D8B030D-6E8A-4147-A177-3AD203B41FA5}">
                      <a16:colId xmlns:a16="http://schemas.microsoft.com/office/drawing/2014/main" val="1911555882"/>
                    </a:ext>
                  </a:extLst>
                </a:gridCol>
              </a:tblGrid>
              <a:tr h="243840">
                <a:tc>
                  <a:txBody>
                    <a:bodyPr/>
                    <a:lstStyle/>
                    <a:p>
                      <a:r>
                        <a:rPr lang="el-GR" dirty="0" err="1"/>
                        <a:t>Μιλγουόκι</a:t>
                      </a:r>
                      <a:r>
                        <a:rPr lang="el-GR" dirty="0"/>
                        <a:t> </a:t>
                      </a:r>
                      <a:r>
                        <a:rPr lang="el-GR" dirty="0" err="1"/>
                        <a:t>Μπακς</a:t>
                      </a:r>
                      <a:endParaRPr lang="el-GR" dirty="0"/>
                    </a:p>
                  </a:txBody>
                  <a:tcPr/>
                </a:tc>
                <a:tc>
                  <a:txBody>
                    <a:bodyPr/>
                    <a:lstStyle/>
                    <a:p>
                      <a:r>
                        <a:rPr lang="el-GR" dirty="0"/>
                        <a:t>1</a:t>
                      </a:r>
                    </a:p>
                  </a:txBody>
                  <a:tcPr/>
                </a:tc>
                <a:extLst>
                  <a:ext uri="{0D108BD9-81ED-4DB2-BD59-A6C34878D82A}">
                    <a16:rowId xmlns:a16="http://schemas.microsoft.com/office/drawing/2014/main" val="3954604008"/>
                  </a:ext>
                </a:extLst>
              </a:tr>
            </a:tbl>
          </a:graphicData>
        </a:graphic>
      </p:graphicFrame>
    </p:spTree>
    <p:extLst>
      <p:ext uri="{BB962C8B-B14F-4D97-AF65-F5344CB8AC3E}">
        <p14:creationId xmlns:p14="http://schemas.microsoft.com/office/powerpoint/2010/main" val="42323641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6A8D98-34F5-4331-A550-7C42794976C5}"/>
              </a:ext>
            </a:extLst>
          </p:cNvPr>
          <p:cNvSpPr>
            <a:spLocks noGrp="1"/>
          </p:cNvSpPr>
          <p:nvPr>
            <p:ph type="title"/>
          </p:nvPr>
        </p:nvSpPr>
        <p:spPr/>
        <p:txBody>
          <a:bodyPr>
            <a:normAutofit/>
          </a:bodyPr>
          <a:lstStyle/>
          <a:p>
            <a:pPr algn="ctr"/>
            <a:r>
              <a:rPr lang="en-GB" sz="6000" b="1" dirty="0"/>
              <a:t>N</a:t>
            </a:r>
            <a:r>
              <a:rPr lang="el-GR" sz="6000" b="1" dirty="0"/>
              <a:t>ΒΑ</a:t>
            </a:r>
            <a:r>
              <a:rPr lang="en-GB" sz="6000" b="1" dirty="0"/>
              <a:t> Draft</a:t>
            </a:r>
            <a:endParaRPr lang="el-GR" sz="6000" b="1" dirty="0"/>
          </a:p>
        </p:txBody>
      </p:sp>
      <p:sp>
        <p:nvSpPr>
          <p:cNvPr id="3" name="Θέση περιεχομένου 2">
            <a:extLst>
              <a:ext uri="{FF2B5EF4-FFF2-40B4-BE49-F238E27FC236}">
                <a16:creationId xmlns:a16="http://schemas.microsoft.com/office/drawing/2014/main" id="{B62D4FE0-4BD2-4521-965C-F4A91F8D3D5E}"/>
              </a:ext>
            </a:extLst>
          </p:cNvPr>
          <p:cNvSpPr>
            <a:spLocks noGrp="1"/>
          </p:cNvSpPr>
          <p:nvPr>
            <p:ph idx="1"/>
          </p:nvPr>
        </p:nvSpPr>
        <p:spPr>
          <a:xfrm>
            <a:off x="838200" y="1825625"/>
            <a:ext cx="10515600" cy="4351338"/>
          </a:xfrm>
        </p:spPr>
        <p:txBody>
          <a:bodyPr>
            <a:normAutofit fontScale="77500" lnSpcReduction="20000"/>
          </a:bodyPr>
          <a:lstStyle/>
          <a:p>
            <a:r>
              <a:rPr lang="el-GR" dirty="0"/>
              <a:t>Το NBA </a:t>
            </a:r>
            <a:r>
              <a:rPr lang="el-GR" dirty="0" err="1"/>
              <a:t>Draft</a:t>
            </a:r>
            <a:r>
              <a:rPr lang="el-GR" dirty="0"/>
              <a:t> είναι ετήσιο γεγονός κατά το οποίο οι 30 ομάδες του NBA επιλέγουν νέους παίκτες (</a:t>
            </a:r>
            <a:r>
              <a:rPr lang="el-GR" dirty="0" err="1"/>
              <a:t>rookie</a:t>
            </a:r>
            <a:r>
              <a:rPr lang="el-GR" dirty="0"/>
              <a:t>) οι οποίοι είναι επιλέξιμοι ή αγωνίζονται σε ξένα πρωταθλήματα. </a:t>
            </a:r>
          </a:p>
          <a:p>
            <a:r>
              <a:rPr lang="el-GR" dirty="0"/>
              <a:t>Οι παίκτες του </a:t>
            </a:r>
            <a:r>
              <a:rPr lang="el-GR" dirty="0" err="1"/>
              <a:t>κολλεγιακού</a:t>
            </a:r>
            <a:r>
              <a:rPr lang="el-GR" dirty="0"/>
              <a:t> πρωταθλήματος οι οποίοι έχουν συμπληρώσει τα τέσσερα χρόνια στα οποία είναι επιλέξιμοι για το κολλέγιο γίνονται αυτομάτως επιλέξιμοι, όπως και διεθνείς παίκτες οι οποίοι είναι τουλάχιστον 23 ετών. Όσοι δε συμπληρώνουν αυτά τα κριτήρια πρέπει να δηλώσουν την </a:t>
            </a:r>
            <a:r>
              <a:rPr lang="el-GR" dirty="0" err="1"/>
              <a:t>επιλεξιμότητά</a:t>
            </a:r>
            <a:r>
              <a:rPr lang="el-GR" dirty="0"/>
              <a:t> τους. </a:t>
            </a:r>
            <a:endParaRPr lang="en-GB" dirty="0"/>
          </a:p>
          <a:p>
            <a:r>
              <a:rPr lang="el-GR" dirty="0"/>
              <a:t>Για να γίνει η διαδικασία του </a:t>
            </a:r>
            <a:r>
              <a:rPr lang="el-GR" dirty="0" err="1"/>
              <a:t>draft</a:t>
            </a:r>
            <a:r>
              <a:rPr lang="el-GR" dirty="0"/>
              <a:t> πιο δίκαιη και αμερόληπτη, οι ομάδες που προέρχονται από κακή χρονιά, έχουν το δικαίωμα να επιλέξουν πρώτες παίκτη από το </a:t>
            </a:r>
            <a:r>
              <a:rPr lang="el-GR" dirty="0" err="1"/>
              <a:t>draft</a:t>
            </a:r>
            <a:r>
              <a:rPr lang="el-GR" dirty="0"/>
              <a:t>. Ωστόσο, αυτό γίνεται συνήθως έπειτα από μία διαδικασία “λοταρίας”, έτσι ώστε να αποφευχθεί ο παράγοντας και να αποθαρρυνθούν οι ομάδες να χάνουν σκόπιμα. Για παράδειγμα αν μία ομάδα τερματίσει τελευταία στο NBA δεν αποκτά κατευθείαν το δικαίωμα να επιλέξει πρώτη στο </a:t>
            </a:r>
            <a:r>
              <a:rPr lang="el-GR" dirty="0" err="1"/>
              <a:t>draft</a:t>
            </a:r>
            <a:r>
              <a:rPr lang="el-GR" dirty="0"/>
              <a:t>, ούτε η προτελευταία ομάδα να επιλέξει δεύτερη παίκτη από το </a:t>
            </a:r>
            <a:r>
              <a:rPr lang="el-GR" dirty="0" err="1"/>
              <a:t>draft</a:t>
            </a:r>
            <a:r>
              <a:rPr lang="el-GR" dirty="0"/>
              <a:t>, ούτε η 3η από το τέλος, τρίτη στο </a:t>
            </a:r>
            <a:r>
              <a:rPr lang="el-GR" dirty="0" err="1"/>
              <a:t>draft</a:t>
            </a:r>
            <a:r>
              <a:rPr lang="el-GR" dirty="0"/>
              <a:t> </a:t>
            </a:r>
            <a:r>
              <a:rPr lang="el-GR" dirty="0" err="1"/>
              <a:t>κ.ο.κ.</a:t>
            </a:r>
            <a:r>
              <a:rPr lang="el-GR" dirty="0"/>
              <a:t> </a:t>
            </a:r>
          </a:p>
        </p:txBody>
      </p:sp>
    </p:spTree>
    <p:extLst>
      <p:ext uri="{BB962C8B-B14F-4D97-AF65-F5344CB8AC3E}">
        <p14:creationId xmlns:p14="http://schemas.microsoft.com/office/powerpoint/2010/main" val="2330724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5DA681-C729-4D46-B12B-17AF500F9036}"/>
              </a:ext>
            </a:extLst>
          </p:cNvPr>
          <p:cNvSpPr>
            <a:spLocks noGrp="1"/>
          </p:cNvSpPr>
          <p:nvPr>
            <p:ph type="title"/>
          </p:nvPr>
        </p:nvSpPr>
        <p:spPr>
          <a:xfrm>
            <a:off x="978010" y="-442598"/>
            <a:ext cx="10058400" cy="1450757"/>
          </a:xfrm>
        </p:spPr>
        <p:txBody>
          <a:bodyPr>
            <a:normAutofit/>
          </a:bodyPr>
          <a:lstStyle/>
          <a:p>
            <a:pPr algn="ctr"/>
            <a:r>
              <a:rPr lang="el-GR" sz="4000" b="1" dirty="0"/>
              <a:t>Κατάταξη 2019-20</a:t>
            </a:r>
          </a:p>
        </p:txBody>
      </p:sp>
      <p:graphicFrame>
        <p:nvGraphicFramePr>
          <p:cNvPr id="4" name="Πίνακας 4">
            <a:extLst>
              <a:ext uri="{FF2B5EF4-FFF2-40B4-BE49-F238E27FC236}">
                <a16:creationId xmlns:a16="http://schemas.microsoft.com/office/drawing/2014/main" id="{EE574E6E-369A-4D53-B1AE-C0FAE05A6F63}"/>
              </a:ext>
            </a:extLst>
          </p:cNvPr>
          <p:cNvGraphicFramePr>
            <a:graphicFrameLocks noGrp="1"/>
          </p:cNvGraphicFramePr>
          <p:nvPr>
            <p:ph idx="1"/>
          </p:nvPr>
        </p:nvGraphicFramePr>
        <p:xfrm>
          <a:off x="1155590" y="512859"/>
          <a:ext cx="10058400" cy="296672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505263943"/>
                    </a:ext>
                  </a:extLst>
                </a:gridCol>
                <a:gridCol w="5029200">
                  <a:extLst>
                    <a:ext uri="{9D8B030D-6E8A-4147-A177-3AD203B41FA5}">
                      <a16:colId xmlns:a16="http://schemas.microsoft.com/office/drawing/2014/main" val="1397011161"/>
                    </a:ext>
                  </a:extLst>
                </a:gridCol>
              </a:tblGrid>
              <a:tr h="370840">
                <a:tc>
                  <a:txBody>
                    <a:bodyPr/>
                    <a:lstStyle/>
                    <a:p>
                      <a:r>
                        <a:rPr lang="el-GR" dirty="0"/>
                        <a:t>Ομάδα</a:t>
                      </a:r>
                    </a:p>
                  </a:txBody>
                  <a:tcPr/>
                </a:tc>
                <a:tc>
                  <a:txBody>
                    <a:bodyPr/>
                    <a:lstStyle/>
                    <a:p>
                      <a:r>
                        <a:rPr lang="el-GR" dirty="0"/>
                        <a:t>Πόντοι</a:t>
                      </a:r>
                    </a:p>
                  </a:txBody>
                  <a:tcPr/>
                </a:tc>
                <a:extLst>
                  <a:ext uri="{0D108BD9-81ED-4DB2-BD59-A6C34878D82A}">
                    <a16:rowId xmlns:a16="http://schemas.microsoft.com/office/drawing/2014/main" val="1609813930"/>
                  </a:ext>
                </a:extLst>
              </a:tr>
              <a:tr h="370840">
                <a:tc>
                  <a:txBody>
                    <a:bodyPr/>
                    <a:lstStyle/>
                    <a:p>
                      <a:r>
                        <a:rPr lang="el-GR" dirty="0"/>
                        <a:t>1.</a:t>
                      </a:r>
                      <a:r>
                        <a:rPr lang="en-GB" dirty="0"/>
                        <a:t>Bucks</a:t>
                      </a:r>
                      <a:endParaRPr lang="el-GR" dirty="0"/>
                    </a:p>
                  </a:txBody>
                  <a:tcPr/>
                </a:tc>
                <a:tc>
                  <a:txBody>
                    <a:bodyPr/>
                    <a:lstStyle/>
                    <a:p>
                      <a:r>
                        <a:rPr lang="en-GB" dirty="0"/>
                        <a:t>50</a:t>
                      </a:r>
                      <a:endParaRPr lang="el-GR" dirty="0"/>
                    </a:p>
                  </a:txBody>
                  <a:tcPr/>
                </a:tc>
                <a:extLst>
                  <a:ext uri="{0D108BD9-81ED-4DB2-BD59-A6C34878D82A}">
                    <a16:rowId xmlns:a16="http://schemas.microsoft.com/office/drawing/2014/main" val="2627776190"/>
                  </a:ext>
                </a:extLst>
              </a:tr>
              <a:tr h="370840">
                <a:tc>
                  <a:txBody>
                    <a:bodyPr/>
                    <a:lstStyle/>
                    <a:p>
                      <a:r>
                        <a:rPr lang="en-GB" dirty="0"/>
                        <a:t>2.Raptors</a:t>
                      </a:r>
                      <a:endParaRPr lang="el-GR" dirty="0"/>
                    </a:p>
                  </a:txBody>
                  <a:tcPr/>
                </a:tc>
                <a:tc>
                  <a:txBody>
                    <a:bodyPr/>
                    <a:lstStyle/>
                    <a:p>
                      <a:r>
                        <a:rPr lang="en-GB" dirty="0"/>
                        <a:t>42</a:t>
                      </a:r>
                      <a:endParaRPr lang="el-GR" dirty="0"/>
                    </a:p>
                  </a:txBody>
                  <a:tcPr/>
                </a:tc>
                <a:extLst>
                  <a:ext uri="{0D108BD9-81ED-4DB2-BD59-A6C34878D82A}">
                    <a16:rowId xmlns:a16="http://schemas.microsoft.com/office/drawing/2014/main" val="2661526174"/>
                  </a:ext>
                </a:extLst>
              </a:tr>
              <a:tr h="370840">
                <a:tc>
                  <a:txBody>
                    <a:bodyPr/>
                    <a:lstStyle/>
                    <a:p>
                      <a:r>
                        <a:rPr lang="en-GB" dirty="0"/>
                        <a:t>3.Celtics</a:t>
                      </a:r>
                      <a:endParaRPr lang="el-GR" dirty="0"/>
                    </a:p>
                  </a:txBody>
                  <a:tcPr/>
                </a:tc>
                <a:tc>
                  <a:txBody>
                    <a:bodyPr/>
                    <a:lstStyle/>
                    <a:p>
                      <a:r>
                        <a:rPr lang="en-GB" dirty="0"/>
                        <a:t>41</a:t>
                      </a:r>
                      <a:endParaRPr lang="el-GR" dirty="0"/>
                    </a:p>
                  </a:txBody>
                  <a:tcPr/>
                </a:tc>
                <a:extLst>
                  <a:ext uri="{0D108BD9-81ED-4DB2-BD59-A6C34878D82A}">
                    <a16:rowId xmlns:a16="http://schemas.microsoft.com/office/drawing/2014/main" val="2464279457"/>
                  </a:ext>
                </a:extLst>
              </a:tr>
              <a:tr h="370840">
                <a:tc>
                  <a:txBody>
                    <a:bodyPr/>
                    <a:lstStyle/>
                    <a:p>
                      <a:r>
                        <a:rPr lang="en-GB" dirty="0"/>
                        <a:t>4.Heat</a:t>
                      </a:r>
                      <a:endParaRPr lang="el-GR" dirty="0"/>
                    </a:p>
                  </a:txBody>
                  <a:tcPr/>
                </a:tc>
                <a:tc>
                  <a:txBody>
                    <a:bodyPr/>
                    <a:lstStyle/>
                    <a:p>
                      <a:r>
                        <a:rPr lang="en-GB" dirty="0"/>
                        <a:t>36</a:t>
                      </a:r>
                      <a:endParaRPr lang="el-GR" dirty="0"/>
                    </a:p>
                  </a:txBody>
                  <a:tcPr/>
                </a:tc>
                <a:extLst>
                  <a:ext uri="{0D108BD9-81ED-4DB2-BD59-A6C34878D82A}">
                    <a16:rowId xmlns:a16="http://schemas.microsoft.com/office/drawing/2014/main" val="698839285"/>
                  </a:ext>
                </a:extLst>
              </a:tr>
              <a:tr h="370840">
                <a:tc>
                  <a:txBody>
                    <a:bodyPr/>
                    <a:lstStyle/>
                    <a:p>
                      <a:r>
                        <a:rPr lang="en-GB" dirty="0"/>
                        <a:t>5.76ers</a:t>
                      </a:r>
                      <a:endParaRPr lang="el-GR" dirty="0"/>
                    </a:p>
                  </a:txBody>
                  <a:tcPr/>
                </a:tc>
                <a:tc>
                  <a:txBody>
                    <a:bodyPr/>
                    <a:lstStyle/>
                    <a:p>
                      <a:r>
                        <a:rPr lang="en-GB" dirty="0"/>
                        <a:t>36</a:t>
                      </a:r>
                      <a:endParaRPr lang="el-GR" dirty="0"/>
                    </a:p>
                  </a:txBody>
                  <a:tcPr/>
                </a:tc>
                <a:extLst>
                  <a:ext uri="{0D108BD9-81ED-4DB2-BD59-A6C34878D82A}">
                    <a16:rowId xmlns:a16="http://schemas.microsoft.com/office/drawing/2014/main" val="3270123145"/>
                  </a:ext>
                </a:extLst>
              </a:tr>
              <a:tr h="370840">
                <a:tc>
                  <a:txBody>
                    <a:bodyPr/>
                    <a:lstStyle/>
                    <a:p>
                      <a:r>
                        <a:rPr lang="en-GB" dirty="0"/>
                        <a:t>6.Pacers</a:t>
                      </a:r>
                      <a:endParaRPr lang="el-GR" dirty="0"/>
                    </a:p>
                  </a:txBody>
                  <a:tcPr/>
                </a:tc>
                <a:tc>
                  <a:txBody>
                    <a:bodyPr/>
                    <a:lstStyle/>
                    <a:p>
                      <a:r>
                        <a:rPr lang="en-GB" dirty="0"/>
                        <a:t>34</a:t>
                      </a:r>
                      <a:endParaRPr lang="el-GR" dirty="0"/>
                    </a:p>
                  </a:txBody>
                  <a:tcPr/>
                </a:tc>
                <a:extLst>
                  <a:ext uri="{0D108BD9-81ED-4DB2-BD59-A6C34878D82A}">
                    <a16:rowId xmlns:a16="http://schemas.microsoft.com/office/drawing/2014/main" val="3523340607"/>
                  </a:ext>
                </a:extLst>
              </a:tr>
              <a:tr h="370840">
                <a:tc>
                  <a:txBody>
                    <a:bodyPr/>
                    <a:lstStyle/>
                    <a:p>
                      <a:r>
                        <a:rPr lang="en-GB" dirty="0"/>
                        <a:t>7.Nets</a:t>
                      </a:r>
                      <a:endParaRPr lang="el-GR" dirty="0"/>
                    </a:p>
                  </a:txBody>
                  <a:tcPr/>
                </a:tc>
                <a:tc>
                  <a:txBody>
                    <a:bodyPr/>
                    <a:lstStyle/>
                    <a:p>
                      <a:r>
                        <a:rPr lang="en-GB" dirty="0"/>
                        <a:t>26</a:t>
                      </a:r>
                      <a:endParaRPr lang="el-GR" dirty="0"/>
                    </a:p>
                  </a:txBody>
                  <a:tcPr/>
                </a:tc>
                <a:extLst>
                  <a:ext uri="{0D108BD9-81ED-4DB2-BD59-A6C34878D82A}">
                    <a16:rowId xmlns:a16="http://schemas.microsoft.com/office/drawing/2014/main" val="320917496"/>
                  </a:ext>
                </a:extLst>
              </a:tr>
            </a:tbl>
          </a:graphicData>
        </a:graphic>
      </p:graphicFrame>
      <p:graphicFrame>
        <p:nvGraphicFramePr>
          <p:cNvPr id="6" name="Πίνακας 6">
            <a:extLst>
              <a:ext uri="{FF2B5EF4-FFF2-40B4-BE49-F238E27FC236}">
                <a16:creationId xmlns:a16="http://schemas.microsoft.com/office/drawing/2014/main" id="{7F4C3ADC-FE40-4401-97A3-1D056DC563DC}"/>
              </a:ext>
            </a:extLst>
          </p:cNvPr>
          <p:cNvGraphicFramePr>
            <a:graphicFrameLocks noGrp="1"/>
          </p:cNvGraphicFramePr>
          <p:nvPr/>
        </p:nvGraphicFramePr>
        <p:xfrm>
          <a:off x="1155590" y="3479579"/>
          <a:ext cx="10058400" cy="296672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039205000"/>
                    </a:ext>
                  </a:extLst>
                </a:gridCol>
                <a:gridCol w="5029200">
                  <a:extLst>
                    <a:ext uri="{9D8B030D-6E8A-4147-A177-3AD203B41FA5}">
                      <a16:colId xmlns:a16="http://schemas.microsoft.com/office/drawing/2014/main" val="1915340481"/>
                    </a:ext>
                  </a:extLst>
                </a:gridCol>
              </a:tblGrid>
              <a:tr h="370840">
                <a:tc>
                  <a:txBody>
                    <a:bodyPr/>
                    <a:lstStyle/>
                    <a:p>
                      <a:r>
                        <a:rPr lang="en-GB" dirty="0"/>
                        <a:t>8.Magic</a:t>
                      </a:r>
                      <a:endParaRPr lang="el-GR" dirty="0"/>
                    </a:p>
                  </a:txBody>
                  <a:tcPr/>
                </a:tc>
                <a:tc>
                  <a:txBody>
                    <a:bodyPr/>
                    <a:lstStyle/>
                    <a:p>
                      <a:r>
                        <a:rPr lang="en-GB" dirty="0"/>
                        <a:t>26</a:t>
                      </a:r>
                      <a:endParaRPr lang="el-GR" dirty="0"/>
                    </a:p>
                  </a:txBody>
                  <a:tcPr/>
                </a:tc>
                <a:extLst>
                  <a:ext uri="{0D108BD9-81ED-4DB2-BD59-A6C34878D82A}">
                    <a16:rowId xmlns:a16="http://schemas.microsoft.com/office/drawing/2014/main" val="4255101508"/>
                  </a:ext>
                </a:extLst>
              </a:tr>
              <a:tr h="370840">
                <a:tc>
                  <a:txBody>
                    <a:bodyPr/>
                    <a:lstStyle/>
                    <a:p>
                      <a:r>
                        <a:rPr lang="en-GB" dirty="0"/>
                        <a:t>9.Wizards</a:t>
                      </a:r>
                      <a:endParaRPr lang="el-GR" dirty="0"/>
                    </a:p>
                  </a:txBody>
                  <a:tcPr/>
                </a:tc>
                <a:tc>
                  <a:txBody>
                    <a:bodyPr/>
                    <a:lstStyle/>
                    <a:p>
                      <a:r>
                        <a:rPr lang="en-GB" dirty="0"/>
                        <a:t>21</a:t>
                      </a:r>
                      <a:endParaRPr lang="el-GR" dirty="0"/>
                    </a:p>
                  </a:txBody>
                  <a:tcPr/>
                </a:tc>
                <a:extLst>
                  <a:ext uri="{0D108BD9-81ED-4DB2-BD59-A6C34878D82A}">
                    <a16:rowId xmlns:a16="http://schemas.microsoft.com/office/drawing/2014/main" val="556141212"/>
                  </a:ext>
                </a:extLst>
              </a:tr>
              <a:tr h="370840">
                <a:tc>
                  <a:txBody>
                    <a:bodyPr/>
                    <a:lstStyle/>
                    <a:p>
                      <a:r>
                        <a:rPr lang="en-GB" dirty="0"/>
                        <a:t>10.Hornets</a:t>
                      </a:r>
                      <a:endParaRPr lang="el-GR" dirty="0"/>
                    </a:p>
                  </a:txBody>
                  <a:tcPr/>
                </a:tc>
                <a:tc>
                  <a:txBody>
                    <a:bodyPr/>
                    <a:lstStyle/>
                    <a:p>
                      <a:r>
                        <a:rPr lang="en-GB" dirty="0"/>
                        <a:t>20</a:t>
                      </a:r>
                      <a:endParaRPr lang="el-GR" dirty="0"/>
                    </a:p>
                  </a:txBody>
                  <a:tcPr/>
                </a:tc>
                <a:extLst>
                  <a:ext uri="{0D108BD9-81ED-4DB2-BD59-A6C34878D82A}">
                    <a16:rowId xmlns:a16="http://schemas.microsoft.com/office/drawing/2014/main" val="1219826793"/>
                  </a:ext>
                </a:extLst>
              </a:tr>
              <a:tr h="370840">
                <a:tc>
                  <a:txBody>
                    <a:bodyPr/>
                    <a:lstStyle/>
                    <a:p>
                      <a:r>
                        <a:rPr lang="en-GB" dirty="0"/>
                        <a:t>11.Bulls</a:t>
                      </a:r>
                      <a:endParaRPr lang="el-GR" dirty="0"/>
                    </a:p>
                  </a:txBody>
                  <a:tcPr/>
                </a:tc>
                <a:tc>
                  <a:txBody>
                    <a:bodyPr/>
                    <a:lstStyle/>
                    <a:p>
                      <a:r>
                        <a:rPr lang="en-GB" dirty="0"/>
                        <a:t>20</a:t>
                      </a:r>
                      <a:endParaRPr lang="el-GR" dirty="0"/>
                    </a:p>
                  </a:txBody>
                  <a:tcPr/>
                </a:tc>
                <a:extLst>
                  <a:ext uri="{0D108BD9-81ED-4DB2-BD59-A6C34878D82A}">
                    <a16:rowId xmlns:a16="http://schemas.microsoft.com/office/drawing/2014/main" val="799604984"/>
                  </a:ext>
                </a:extLst>
              </a:tr>
              <a:tr h="370840">
                <a:tc>
                  <a:txBody>
                    <a:bodyPr/>
                    <a:lstStyle/>
                    <a:p>
                      <a:r>
                        <a:rPr lang="en-GB" dirty="0"/>
                        <a:t>12.Pistons</a:t>
                      </a:r>
                      <a:endParaRPr lang="el-GR" dirty="0"/>
                    </a:p>
                  </a:txBody>
                  <a:tcPr/>
                </a:tc>
                <a:tc>
                  <a:txBody>
                    <a:bodyPr/>
                    <a:lstStyle/>
                    <a:p>
                      <a:r>
                        <a:rPr lang="en-GB" dirty="0"/>
                        <a:t>19</a:t>
                      </a:r>
                      <a:endParaRPr lang="el-GR" dirty="0"/>
                    </a:p>
                  </a:txBody>
                  <a:tcPr/>
                </a:tc>
                <a:extLst>
                  <a:ext uri="{0D108BD9-81ED-4DB2-BD59-A6C34878D82A}">
                    <a16:rowId xmlns:a16="http://schemas.microsoft.com/office/drawing/2014/main" val="651385227"/>
                  </a:ext>
                </a:extLst>
              </a:tr>
              <a:tr h="370840">
                <a:tc>
                  <a:txBody>
                    <a:bodyPr/>
                    <a:lstStyle/>
                    <a:p>
                      <a:r>
                        <a:rPr lang="en-GB" dirty="0"/>
                        <a:t>13.Knicks</a:t>
                      </a:r>
                      <a:endParaRPr lang="el-GR" dirty="0"/>
                    </a:p>
                  </a:txBody>
                  <a:tcPr/>
                </a:tc>
                <a:tc>
                  <a:txBody>
                    <a:bodyPr/>
                    <a:lstStyle/>
                    <a:p>
                      <a:r>
                        <a:rPr lang="en-GB" dirty="0"/>
                        <a:t>17</a:t>
                      </a:r>
                      <a:endParaRPr lang="el-GR" dirty="0"/>
                    </a:p>
                  </a:txBody>
                  <a:tcPr/>
                </a:tc>
                <a:extLst>
                  <a:ext uri="{0D108BD9-81ED-4DB2-BD59-A6C34878D82A}">
                    <a16:rowId xmlns:a16="http://schemas.microsoft.com/office/drawing/2014/main" val="2139583246"/>
                  </a:ext>
                </a:extLst>
              </a:tr>
              <a:tr h="370840">
                <a:tc>
                  <a:txBody>
                    <a:bodyPr/>
                    <a:lstStyle/>
                    <a:p>
                      <a:r>
                        <a:rPr lang="en-GB" dirty="0"/>
                        <a:t>14.Cavaliers</a:t>
                      </a:r>
                      <a:endParaRPr lang="el-GR" dirty="0"/>
                    </a:p>
                  </a:txBody>
                  <a:tcPr/>
                </a:tc>
                <a:tc>
                  <a:txBody>
                    <a:bodyPr/>
                    <a:lstStyle/>
                    <a:p>
                      <a:r>
                        <a:rPr lang="en-GB" dirty="0"/>
                        <a:t>17</a:t>
                      </a:r>
                      <a:endParaRPr lang="el-GR" dirty="0"/>
                    </a:p>
                  </a:txBody>
                  <a:tcPr/>
                </a:tc>
                <a:extLst>
                  <a:ext uri="{0D108BD9-81ED-4DB2-BD59-A6C34878D82A}">
                    <a16:rowId xmlns:a16="http://schemas.microsoft.com/office/drawing/2014/main" val="3587843288"/>
                  </a:ext>
                </a:extLst>
              </a:tr>
              <a:tr h="370840">
                <a:tc>
                  <a:txBody>
                    <a:bodyPr/>
                    <a:lstStyle/>
                    <a:p>
                      <a:r>
                        <a:rPr lang="en-GB" dirty="0"/>
                        <a:t>15.Hawks</a:t>
                      </a:r>
                      <a:endParaRPr lang="el-GR" dirty="0"/>
                    </a:p>
                  </a:txBody>
                  <a:tcPr/>
                </a:tc>
                <a:tc>
                  <a:txBody>
                    <a:bodyPr/>
                    <a:lstStyle/>
                    <a:p>
                      <a:r>
                        <a:rPr lang="en-GB" dirty="0"/>
                        <a:t>17</a:t>
                      </a:r>
                      <a:endParaRPr lang="el-GR" dirty="0"/>
                    </a:p>
                  </a:txBody>
                  <a:tcPr/>
                </a:tc>
                <a:extLst>
                  <a:ext uri="{0D108BD9-81ED-4DB2-BD59-A6C34878D82A}">
                    <a16:rowId xmlns:a16="http://schemas.microsoft.com/office/drawing/2014/main" val="3415787595"/>
                  </a:ext>
                </a:extLst>
              </a:tr>
            </a:tbl>
          </a:graphicData>
        </a:graphic>
      </p:graphicFrame>
    </p:spTree>
    <p:extLst>
      <p:ext uri="{BB962C8B-B14F-4D97-AF65-F5344CB8AC3E}">
        <p14:creationId xmlns:p14="http://schemas.microsoft.com/office/powerpoint/2010/main" val="15091839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53FD9E-B0B8-4C29-868F-BE0E4768C7B0}"/>
              </a:ext>
            </a:extLst>
          </p:cNvPr>
          <p:cNvSpPr>
            <a:spLocks noGrp="1"/>
          </p:cNvSpPr>
          <p:nvPr>
            <p:ph type="title"/>
          </p:nvPr>
        </p:nvSpPr>
        <p:spPr/>
        <p:txBody>
          <a:bodyPr>
            <a:normAutofit/>
          </a:bodyPr>
          <a:lstStyle/>
          <a:p>
            <a:pPr algn="ctr"/>
            <a:r>
              <a:rPr lang="el-GR" sz="4000" b="1" dirty="0"/>
              <a:t>5 καλύτεροι σκόρερς όλων των εποχών (βίντεο)</a:t>
            </a:r>
          </a:p>
        </p:txBody>
      </p:sp>
      <p:sp>
        <p:nvSpPr>
          <p:cNvPr id="3" name="Θέση περιεχομένου 2">
            <a:extLst>
              <a:ext uri="{FF2B5EF4-FFF2-40B4-BE49-F238E27FC236}">
                <a16:creationId xmlns:a16="http://schemas.microsoft.com/office/drawing/2014/main" id="{180ADD46-AEB7-4879-83C1-1B13B7DF9CF9}"/>
              </a:ext>
            </a:extLst>
          </p:cNvPr>
          <p:cNvSpPr>
            <a:spLocks noGrp="1"/>
          </p:cNvSpPr>
          <p:nvPr>
            <p:ph idx="1"/>
          </p:nvPr>
        </p:nvSpPr>
        <p:spPr/>
        <p:txBody>
          <a:bodyPr>
            <a:normAutofit/>
          </a:bodyPr>
          <a:lstStyle/>
          <a:p>
            <a:pPr marL="0" indent="0" algn="ctr">
              <a:buNone/>
            </a:pPr>
            <a:r>
              <a:rPr lang="en-US" sz="2400" b="1" dirty="0"/>
              <a:t>The NBA’s Top 5 All-Time Leading Scorers </a:t>
            </a:r>
          </a:p>
          <a:p>
            <a:pPr marL="0" indent="0" algn="ctr">
              <a:buNone/>
            </a:pPr>
            <a:r>
              <a:rPr lang="en-US" sz="2400" b="1" dirty="0"/>
              <a:t>LeBron, Jordan, Kobe, Malone, Kareem</a:t>
            </a:r>
          </a:p>
          <a:p>
            <a:pPr marL="0" indent="0" algn="ctr">
              <a:buNone/>
            </a:pPr>
            <a:r>
              <a:rPr lang="en-GB" sz="2400" dirty="0">
                <a:hlinkClick r:id="rId2"/>
              </a:rPr>
              <a:t>https://youtu.be/Xal4zjjglCU</a:t>
            </a:r>
            <a:endParaRPr lang="el-GR" sz="2400" dirty="0"/>
          </a:p>
        </p:txBody>
      </p:sp>
      <p:pic>
        <p:nvPicPr>
          <p:cNvPr id="4" name="Picture 3">
            <a:extLst>
              <a:ext uri="{FF2B5EF4-FFF2-40B4-BE49-F238E27FC236}">
                <a16:creationId xmlns:a16="http://schemas.microsoft.com/office/drawing/2014/main" id="{D895E22C-D89B-49FC-A93C-D1BC5DA18D02}"/>
              </a:ext>
            </a:extLst>
          </p:cNvPr>
          <p:cNvPicPr>
            <a:picLocks noChangeAspect="1"/>
          </p:cNvPicPr>
          <p:nvPr/>
        </p:nvPicPr>
        <p:blipFill>
          <a:blip r:embed="rId3"/>
          <a:stretch>
            <a:fillRect/>
          </a:stretch>
        </p:blipFill>
        <p:spPr>
          <a:xfrm>
            <a:off x="1248697" y="3429000"/>
            <a:ext cx="10105104" cy="2910605"/>
          </a:xfrm>
          <a:prstGeom prst="rect">
            <a:avLst/>
          </a:prstGeom>
        </p:spPr>
      </p:pic>
    </p:spTree>
    <p:extLst>
      <p:ext uri="{BB962C8B-B14F-4D97-AF65-F5344CB8AC3E}">
        <p14:creationId xmlns:p14="http://schemas.microsoft.com/office/powerpoint/2010/main" val="20862218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sz="6000" b="1" dirty="0">
                <a:solidFill>
                  <a:srgbClr val="006600"/>
                </a:solidFill>
              </a:rPr>
              <a:t>Πηγές</a:t>
            </a:r>
          </a:p>
        </p:txBody>
      </p:sp>
      <p:sp>
        <p:nvSpPr>
          <p:cNvPr id="6" name="Content Placeholder 5"/>
          <p:cNvSpPr>
            <a:spLocks noGrp="1"/>
          </p:cNvSpPr>
          <p:nvPr>
            <p:ph idx="1"/>
          </p:nvPr>
        </p:nvSpPr>
        <p:spPr/>
        <p:txBody>
          <a:bodyPr>
            <a:normAutofit lnSpcReduction="10000"/>
          </a:bodyPr>
          <a:lstStyle/>
          <a:p>
            <a:r>
              <a:rPr lang="en-US" sz="2000" dirty="0">
                <a:hlinkClick r:id="rId2"/>
              </a:rPr>
              <a:t>https://el.wikipedia.org/wiki/%CE%95%CF%85%CF%81%CF%89%CF%80%CE%B1%CF%8A%CE%BA%CF%8C_%CE%A0%CF%81%CF%89%CF%84%CE%AC%CE%B8%CE%BB%CE%B7%CE%BC%CE%B1_%CF%80%CE%BF%CE%B4%CE%BF%CF%83%CF%86%CE%B1%CE%AF%CF%81%CE%BF%CF%85</a:t>
            </a:r>
            <a:endParaRPr lang="el-GR" sz="2000" dirty="0"/>
          </a:p>
          <a:p>
            <a:r>
              <a:rPr lang="el-GR" sz="2000" dirty="0">
                <a:hlinkClick r:id="rId3"/>
              </a:rPr>
              <a:t>https://www.sansimera.gr/articles/528</a:t>
            </a:r>
            <a:endParaRPr lang="el-GR" sz="2000" dirty="0"/>
          </a:p>
          <a:p>
            <a:r>
              <a:rPr lang="en-US" sz="2000" dirty="0">
                <a:hlinkClick r:id="rId4"/>
              </a:rPr>
              <a:t>https://el.wikipedia.org/wiki/%CE%95%CF%85%CF%81%CF%89%CF%80%CE%B1%CF%8A%CE%BA%CF%8C_%CE%A0%CF%81%CF%89%CF%84%CE%AC%CE%B8%CE%BB%CE%B7%CE%BC%CE%B1_%CE%A0%CE%BF%CE%B4%CE%BF%CF%83%CF%86%CE%B1%CE%AF%CF%81%CE%BF%CF%85_2004</a:t>
            </a:r>
            <a:endParaRPr lang="el-GR" sz="2000" dirty="0"/>
          </a:p>
          <a:p>
            <a:r>
              <a:rPr lang="en-US" sz="2000" dirty="0">
                <a:hlinkClick r:id="rId5"/>
              </a:rPr>
              <a:t>https://www.sport24.gr/stiles/erotisi-evdomadas/h-agaphmenh-mas-ethnikh-endekada.2285837.html</a:t>
            </a:r>
            <a:endParaRPr lang="el-GR" sz="2000" dirty="0"/>
          </a:p>
          <a:p>
            <a:r>
              <a:rPr lang="en-US" sz="2000" dirty="0">
                <a:hlinkClick r:id="rId6"/>
              </a:rPr>
              <a:t>https://www.in.gr/2019/10/23/plus/features/marike-vervoort-xrysi-paraolympionikis-pou-esvise-meta-apo-eythanasia/</a:t>
            </a:r>
            <a:endParaRPr lang="el-GR" sz="2000" dirty="0"/>
          </a:p>
          <a:p>
            <a:r>
              <a:rPr lang="en-US" sz="2000" dirty="0">
                <a:hlinkClick r:id="rId7"/>
              </a:rPr>
              <a:t>https://www.dailythess.gr/paraolybiaki-agones-tou-rio-chirokrotima-gia-tous-athlites-apodokimasies-gia-ton-vraziliano-proedro/</a:t>
            </a:r>
            <a:endParaRPr lang="el-GR" sz="2000" dirty="0"/>
          </a:p>
          <a:p>
            <a:endParaRPr lang="el-GR" sz="2000" dirty="0"/>
          </a:p>
          <a:p>
            <a:endParaRPr lang="el-GR" sz="2000" dirty="0"/>
          </a:p>
        </p:txBody>
      </p:sp>
    </p:spTree>
    <p:extLst>
      <p:ext uri="{BB962C8B-B14F-4D97-AF65-F5344CB8AC3E}">
        <p14:creationId xmlns:p14="http://schemas.microsoft.com/office/powerpoint/2010/main" val="1448500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7FF07-76A2-4D5E-8935-3C30B70033A0}"/>
              </a:ext>
            </a:extLst>
          </p:cNvPr>
          <p:cNvSpPr>
            <a:spLocks noGrp="1"/>
          </p:cNvSpPr>
          <p:nvPr>
            <p:ph type="title"/>
          </p:nvPr>
        </p:nvSpPr>
        <p:spPr/>
        <p:txBody>
          <a:bodyPr/>
          <a:lstStyle/>
          <a:p>
            <a:r>
              <a:rPr lang="el-GR" b="1" dirty="0"/>
              <a:t>Μαρίκε Βερβόορτ</a:t>
            </a:r>
          </a:p>
        </p:txBody>
      </p:sp>
      <p:sp>
        <p:nvSpPr>
          <p:cNvPr id="3" name="Content Placeholder 2">
            <a:extLst>
              <a:ext uri="{FF2B5EF4-FFF2-40B4-BE49-F238E27FC236}">
                <a16:creationId xmlns:a16="http://schemas.microsoft.com/office/drawing/2014/main" id="{01850F19-1A16-411B-8C76-11813D3400F2}"/>
              </a:ext>
            </a:extLst>
          </p:cNvPr>
          <p:cNvSpPr>
            <a:spLocks noGrp="1"/>
          </p:cNvSpPr>
          <p:nvPr>
            <p:ph sz="half" idx="1"/>
          </p:nvPr>
        </p:nvSpPr>
        <p:spPr>
          <a:xfrm>
            <a:off x="838200" y="1565566"/>
            <a:ext cx="10515599" cy="4351338"/>
          </a:xfrm>
        </p:spPr>
        <p:txBody>
          <a:bodyPr/>
          <a:lstStyle/>
          <a:p>
            <a:r>
              <a:rPr lang="el-GR" dirty="0"/>
              <a:t>Διαγνώστηκε με μία ανίατη ασθένεια του νωτιαίου μυελού στα 21 της</a:t>
            </a:r>
          </a:p>
          <a:p>
            <a:r>
              <a:rPr lang="el-GR" dirty="0"/>
              <a:t>Το 2013 χτύπησε τον ώμο της σε ένα αγωνιστικό ατύχημα τόσο άσχημα που ο γιατρός της είπε πως δεν θα κατάφερνε να ξαναφτάσει στην κορυφή</a:t>
            </a:r>
          </a:p>
          <a:p>
            <a:r>
              <a:rPr lang="el-GR" dirty="0"/>
              <a:t>Απάντηση της ήταν μία προκλητική χειρονομία, και αργότερα τα δύο μετάλλια που κέρδισε στους Παραολυμπιακούς Αγώνες του Ρίο ντε Ζανέιρο στα αγωνίσματα των 400 και 100 μέτρων</a:t>
            </a:r>
          </a:p>
          <a:p>
            <a:r>
              <a:rPr lang="el-GR" dirty="0"/>
              <a:t>Έδωσε τέλος στη ζωή της με ευθανασία στο Βέλγιο, την πατρίδα της, όπου η ευθανασία ήταν νόμιμη</a:t>
            </a:r>
          </a:p>
        </p:txBody>
      </p:sp>
    </p:spTree>
    <p:extLst>
      <p:ext uri="{BB962C8B-B14F-4D97-AF65-F5344CB8AC3E}">
        <p14:creationId xmlns:p14="http://schemas.microsoft.com/office/powerpoint/2010/main" val="14819018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A8F9-F75C-46E7-8697-C1018D7FC09E}"/>
              </a:ext>
            </a:extLst>
          </p:cNvPr>
          <p:cNvSpPr>
            <a:spLocks noGrp="1"/>
          </p:cNvSpPr>
          <p:nvPr>
            <p:ph type="title"/>
          </p:nvPr>
        </p:nvSpPr>
        <p:spPr/>
        <p:txBody>
          <a:bodyPr>
            <a:normAutofit/>
          </a:bodyPr>
          <a:lstStyle/>
          <a:p>
            <a:r>
              <a:rPr lang="el-GR" sz="6000" b="1" dirty="0"/>
              <a:t>Πηγές</a:t>
            </a:r>
          </a:p>
        </p:txBody>
      </p:sp>
      <p:sp>
        <p:nvSpPr>
          <p:cNvPr id="3" name="Content Placeholder 2">
            <a:extLst>
              <a:ext uri="{FF2B5EF4-FFF2-40B4-BE49-F238E27FC236}">
                <a16:creationId xmlns:a16="http://schemas.microsoft.com/office/drawing/2014/main" id="{3F862FFB-8CCC-4211-89DC-FEFA8BD6A96A}"/>
              </a:ext>
            </a:extLst>
          </p:cNvPr>
          <p:cNvSpPr>
            <a:spLocks noGrp="1"/>
          </p:cNvSpPr>
          <p:nvPr>
            <p:ph idx="1"/>
          </p:nvPr>
        </p:nvSpPr>
        <p:spPr/>
        <p:txBody>
          <a:bodyPr>
            <a:normAutofit/>
          </a:bodyPr>
          <a:lstStyle/>
          <a:p>
            <a:r>
              <a:rPr lang="en-US" sz="2000" dirty="0">
                <a:hlinkClick r:id="rId2"/>
              </a:rPr>
              <a:t>https://www.newsit.gr/athlitika/paraolympiakoi-agones-etoimoi-gia-to-3-sta-3/1172453/</a:t>
            </a:r>
            <a:endParaRPr lang="el-GR" sz="2000" dirty="0"/>
          </a:p>
          <a:p>
            <a:r>
              <a:rPr lang="en-US" sz="2000" dirty="0">
                <a:hlinkClick r:id="rId3"/>
              </a:rPr>
              <a:t>https://www.novasports.gr/paraolympiaki_omada/article/1538540/mageuei_o_zefinio_(video)</a:t>
            </a:r>
            <a:endParaRPr lang="el-GR" sz="2000" dirty="0"/>
          </a:p>
          <a:p>
            <a:r>
              <a:rPr lang="en-US" sz="2000" dirty="0">
                <a:hlinkClick r:id="rId4"/>
              </a:rPr>
              <a:t>https://4dimkamat14.weebly.com/taualpha-pialpharhoalphaomicronlambdaupsilonmupiiotaalphakappa940-alphathetalambda942mualphataualpha.html</a:t>
            </a:r>
            <a:endParaRPr lang="el-GR" sz="2000" dirty="0"/>
          </a:p>
          <a:p>
            <a:r>
              <a:rPr lang="en-US" sz="2000" dirty="0">
                <a:hlinkClick r:id="rId5"/>
              </a:rPr>
              <a:t>http://www.paralympic.gr/category/%ce%b1%ce%b8%ce%bb%ce%ae%ce%bc%ce%b1%cf%84%ce%b1/</a:t>
            </a:r>
            <a:endParaRPr lang="el-GR" sz="2000" dirty="0"/>
          </a:p>
          <a:p>
            <a:r>
              <a:rPr lang="en-US" sz="2000" dirty="0">
                <a:hlinkClick r:id="rId6"/>
              </a:rPr>
              <a:t>https://slideplayer.gr/slide/12780821/</a:t>
            </a:r>
            <a:endParaRPr lang="el-GR" sz="2000" dirty="0"/>
          </a:p>
          <a:p>
            <a:r>
              <a:rPr lang="en-US" sz="2000" dirty="0">
                <a:hlinkClick r:id="rId7"/>
              </a:rPr>
              <a:t>https://www.noesi.gr/h-istoria-ton-paraolympiakon-agonon</a:t>
            </a:r>
            <a:endParaRPr lang="el-GR" sz="2000" dirty="0"/>
          </a:p>
          <a:p>
            <a:r>
              <a:rPr lang="en-US" sz="2000" dirty="0">
                <a:hlinkClick r:id="rId8"/>
              </a:rPr>
              <a:t>https://www.greecejapan.com/i-iaponia-paroysiase-ta-metallia-ton-paraolympiakon-agonon-toy-tokio-2020/</a:t>
            </a:r>
            <a:endParaRPr lang="el-GR" sz="2000" dirty="0"/>
          </a:p>
          <a:p>
            <a:r>
              <a:rPr lang="en-US" sz="2000" dirty="0">
                <a:hlinkClick r:id="rId9"/>
              </a:rPr>
              <a:t>https://www.maxmag.gr/eidiki-agogi/paraolympiakoi-agones-stin-ellada-enas-agonas-gia-oloys/</a:t>
            </a:r>
            <a:endParaRPr lang="el-GR" sz="2000" dirty="0"/>
          </a:p>
          <a:p>
            <a:endParaRPr lang="el-GR" sz="2000" dirty="0"/>
          </a:p>
        </p:txBody>
      </p:sp>
    </p:spTree>
    <p:extLst>
      <p:ext uri="{BB962C8B-B14F-4D97-AF65-F5344CB8AC3E}">
        <p14:creationId xmlns:p14="http://schemas.microsoft.com/office/powerpoint/2010/main" val="25952706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6000" b="1" dirty="0"/>
              <a:t>Πηγές</a:t>
            </a:r>
          </a:p>
        </p:txBody>
      </p:sp>
      <p:sp>
        <p:nvSpPr>
          <p:cNvPr id="3" name="2 - Θέση περιεχομένου"/>
          <p:cNvSpPr>
            <a:spLocks noGrp="1"/>
          </p:cNvSpPr>
          <p:nvPr>
            <p:ph idx="1"/>
          </p:nvPr>
        </p:nvSpPr>
        <p:spPr/>
        <p:txBody>
          <a:bodyPr/>
          <a:lstStyle/>
          <a:p>
            <a:pPr marL="285750" indent="-285750"/>
            <a:r>
              <a:rPr lang="en-US" sz="2000" dirty="0">
                <a:hlinkClick r:id="rId2"/>
              </a:rPr>
              <a:t>https://el.m.wikipedia.org/wiki/</a:t>
            </a:r>
            <a:r>
              <a:rPr lang="el-GR" sz="2000" dirty="0">
                <a:hlinkClick r:id="rId2"/>
              </a:rPr>
              <a:t>Θερινοί_Ολυμπιακοί_Αγώνες_2012#/</a:t>
            </a:r>
            <a:r>
              <a:rPr lang="en-US" sz="2000" dirty="0">
                <a:hlinkClick r:id="rId2"/>
              </a:rPr>
              <a:t>media/%CE%91%CF%81%CF%87%CE%B5%CE%AF%CE%BF%3ALondon_Olympics_2012_logo.svg</a:t>
            </a:r>
            <a:endParaRPr lang="el-GR" sz="2000" dirty="0"/>
          </a:p>
          <a:p>
            <a:pPr marL="285750" indent="-285750"/>
            <a:r>
              <a:rPr lang="en-US" sz="2000" dirty="0">
                <a:hlinkClick r:id="rId2"/>
              </a:rPr>
              <a:t>https://el.m.wikipedia.org/wiki/</a:t>
            </a:r>
            <a:r>
              <a:rPr lang="el-GR" sz="2000" dirty="0">
                <a:hlinkClick r:id="rId2"/>
              </a:rPr>
              <a:t>Θερινοί_Ολυμπιακοί_Αγώνες_2012#%</a:t>
            </a:r>
            <a:r>
              <a:rPr lang="en-US" sz="2000" dirty="0">
                <a:hlinkClick r:id="rId2"/>
              </a:rPr>
              <a:t>CE%A3%CF%85%CE%BC%CE%BC%CE%B5%CF%84%CE%AD%CF%87%CE%BF%CF%85%CF%83%CE%B5%CF%82_%CF%87%CF%8E%CF%81%CE%B5%CF%82</a:t>
            </a:r>
            <a:endParaRPr lang="el-GR" sz="2000" dirty="0"/>
          </a:p>
          <a:p>
            <a:pPr marL="285750" indent="-285750"/>
            <a:r>
              <a:rPr lang="en-US" sz="2000" dirty="0">
                <a:hlinkClick r:id="rId3"/>
              </a:rPr>
              <a:t>https://www.cnn.gr/news/sports/story/45467/paraolympiakoi-agones-2016-anavei-i-floga-sto-rio-simaioforos-o-polyxronidis</a:t>
            </a:r>
            <a:endParaRPr lang="el-GR" sz="2000" dirty="0"/>
          </a:p>
          <a:p>
            <a:r>
              <a:rPr lang="en-US" sz="2000" dirty="0">
                <a:hlinkClick r:id="rId4"/>
              </a:rPr>
              <a:t>http://www.paralympic.gr/%CE%BF%CE%B9-%CE%AD%CE%BB%CE%BB%CE%B7%CE%BD%CE%B5%CF%82-%CE%BC%CE%B5%CF%84%CE%B1%CE%BB%CE%BB%CE%B9%CE%BF%CF%8D%CF%87%CE%BF%CE%B9/</a:t>
            </a:r>
            <a:endParaRPr lang="fr-FR" sz="2000" dirty="0"/>
          </a:p>
          <a:p>
            <a:endParaRPr lang="el-GR" dirty="0"/>
          </a:p>
        </p:txBody>
      </p:sp>
    </p:spTree>
    <p:extLst>
      <p:ext uri="{BB962C8B-B14F-4D97-AF65-F5344CB8AC3E}">
        <p14:creationId xmlns:p14="http://schemas.microsoft.com/office/powerpoint/2010/main" val="4538734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5579" y="0"/>
            <a:ext cx="7920842" cy="830997"/>
          </a:xfrm>
          <a:prstGeom prst="rect">
            <a:avLst/>
          </a:prstGeom>
          <a:noFill/>
        </p:spPr>
        <p:txBody>
          <a:bodyPr wrap="square" rtlCol="0">
            <a:spAutoFit/>
          </a:bodyPr>
          <a:lstStyle/>
          <a:p>
            <a:pPr algn="ctr"/>
            <a:endParaRPr lang="el-GR" sz="4800" dirty="0"/>
          </a:p>
        </p:txBody>
      </p:sp>
      <p:sp>
        <p:nvSpPr>
          <p:cNvPr id="5" name="TextBox 4"/>
          <p:cNvSpPr txBox="1"/>
          <p:nvPr/>
        </p:nvSpPr>
        <p:spPr>
          <a:xfrm>
            <a:off x="-12892736" y="2413392"/>
            <a:ext cx="11417135" cy="1692771"/>
          </a:xfrm>
          <a:prstGeom prst="rect">
            <a:avLst/>
          </a:prstGeom>
          <a:noFill/>
        </p:spPr>
        <p:txBody>
          <a:bodyPr wrap="square" rtlCol="0" anchor="ctr">
            <a:spAutoFit/>
          </a:bodyPr>
          <a:lstStyle/>
          <a:p>
            <a:pPr algn="ctr"/>
            <a:r>
              <a:rPr lang="el-GR" sz="4400" b="1" dirty="0">
                <a:latin typeface="+mj-lt"/>
              </a:rPr>
              <a:t>… Ευχαριστούμε για την προσοχή σας! … </a:t>
            </a:r>
          </a:p>
          <a:p>
            <a:endParaRPr lang="el-GR" dirty="0"/>
          </a:p>
          <a:p>
            <a:endParaRPr lang="el-GR" dirty="0"/>
          </a:p>
          <a:p>
            <a:endParaRPr lang="el-GR" sz="2400" dirty="0"/>
          </a:p>
        </p:txBody>
      </p:sp>
      <p:sp>
        <p:nvSpPr>
          <p:cNvPr id="2" name="TextBox 1">
            <a:extLst>
              <a:ext uri="{FF2B5EF4-FFF2-40B4-BE49-F238E27FC236}">
                <a16:creationId xmlns:a16="http://schemas.microsoft.com/office/drawing/2014/main" id="{32C0E5F1-CCB0-4EAA-81F8-82CA55B678C2}"/>
              </a:ext>
            </a:extLst>
          </p:cNvPr>
          <p:cNvSpPr txBox="1"/>
          <p:nvPr/>
        </p:nvSpPr>
        <p:spPr>
          <a:xfrm>
            <a:off x="3775587" y="4581832"/>
            <a:ext cx="4532671" cy="461665"/>
          </a:xfrm>
          <a:prstGeom prst="rect">
            <a:avLst/>
          </a:prstGeom>
          <a:noFill/>
        </p:spPr>
        <p:txBody>
          <a:bodyPr wrap="square" rtlCol="0">
            <a:spAutoFit/>
          </a:bodyPr>
          <a:lstStyle/>
          <a:p>
            <a:pPr algn="ctr"/>
            <a:r>
              <a:rPr lang="el-GR" sz="2400" b="1" dirty="0"/>
              <a:t>Οι μαθητές του Β1</a:t>
            </a:r>
          </a:p>
        </p:txBody>
      </p:sp>
      <p:sp>
        <p:nvSpPr>
          <p:cNvPr id="6" name="TextBox 5">
            <a:extLst>
              <a:ext uri="{FF2B5EF4-FFF2-40B4-BE49-F238E27FC236}">
                <a16:creationId xmlns:a16="http://schemas.microsoft.com/office/drawing/2014/main" id="{AA766515-3D14-4ECC-8CB2-06E560DC79C7}"/>
              </a:ext>
            </a:extLst>
          </p:cNvPr>
          <p:cNvSpPr txBox="1"/>
          <p:nvPr/>
        </p:nvSpPr>
        <p:spPr>
          <a:xfrm>
            <a:off x="-12892737" y="2413392"/>
            <a:ext cx="11417135" cy="1692771"/>
          </a:xfrm>
          <a:prstGeom prst="rect">
            <a:avLst/>
          </a:prstGeom>
          <a:noFill/>
        </p:spPr>
        <p:txBody>
          <a:bodyPr wrap="square" rtlCol="0" anchor="ctr">
            <a:spAutoFit/>
          </a:bodyPr>
          <a:lstStyle/>
          <a:p>
            <a:pPr algn="ctr"/>
            <a:r>
              <a:rPr lang="el-GR" sz="4400" b="1" dirty="0">
                <a:latin typeface="+mj-lt"/>
              </a:rPr>
              <a:t>… Ευχαριστούμε για την προσοχή σας! … </a:t>
            </a:r>
          </a:p>
          <a:p>
            <a:endParaRPr lang="el-GR" dirty="0"/>
          </a:p>
          <a:p>
            <a:endParaRPr lang="el-GR" dirty="0"/>
          </a:p>
          <a:p>
            <a:endParaRPr lang="el-GR" sz="2400" dirty="0"/>
          </a:p>
        </p:txBody>
      </p:sp>
    </p:spTree>
    <p:extLst>
      <p:ext uri="{BB962C8B-B14F-4D97-AF65-F5344CB8AC3E}">
        <p14:creationId xmlns:p14="http://schemas.microsoft.com/office/powerpoint/2010/main" val="350408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0" fill="hold"/>
                                        <p:tgtEl>
                                          <p:spTgt spid="5"/>
                                        </p:tgtEl>
                                        <p:attrNameLst>
                                          <p:attrName>ppt_x</p:attrName>
                                        </p:attrNameLst>
                                      </p:cBhvr>
                                      <p:tavLst>
                                        <p:tav tm="0">
                                          <p:val>
                                            <p:strVal val="1+#ppt_w/2"/>
                                          </p:val>
                                        </p:tav>
                                        <p:tav tm="100000">
                                          <p:val>
                                            <p:strVal val="#ppt_x"/>
                                          </p:val>
                                        </p:tav>
                                      </p:tavLst>
                                    </p:anim>
                                    <p:anim calcmode="lin" valueType="num">
                                      <p:cBhvr additive="base">
                                        <p:cTn id="8" dur="10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grpId="0" nodeType="withEffect">
                                  <p:stCondLst>
                                    <p:cond delay="5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0" fill="hold"/>
                                        <p:tgtEl>
                                          <p:spTgt spid="6"/>
                                        </p:tgtEl>
                                        <p:attrNameLst>
                                          <p:attrName>ppt_x</p:attrName>
                                        </p:attrNameLst>
                                      </p:cBhvr>
                                      <p:tavLst>
                                        <p:tav tm="0">
                                          <p:val>
                                            <p:strVal val="1+#ppt_w/2"/>
                                          </p:val>
                                        </p:tav>
                                        <p:tav tm="100000">
                                          <p:val>
                                            <p:strVal val="#ppt_x"/>
                                          </p:val>
                                        </p:tav>
                                      </p:tavLst>
                                    </p:anim>
                                    <p:anim calcmode="lin" valueType="num">
                                      <p:cBhvr additive="base">
                                        <p:cTn id="12" dur="10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4013</Words>
  <Application>Microsoft Office PowerPoint</Application>
  <PresentationFormat>Ευρεία οθόνη</PresentationFormat>
  <Paragraphs>401</Paragraphs>
  <Slides>92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92</vt:i4>
      </vt:variant>
    </vt:vector>
  </HeadingPairs>
  <TitlesOfParts>
    <vt:vector size="98" baseType="lpstr">
      <vt:lpstr>Arial</vt:lpstr>
      <vt:lpstr>Calibri</vt:lpstr>
      <vt:lpstr>Calibri Light</vt:lpstr>
      <vt:lpstr>Open Sans</vt:lpstr>
      <vt:lpstr>Wingdings</vt:lpstr>
      <vt:lpstr>Θέμα του Office</vt:lpstr>
      <vt:lpstr>ΕΡΓΑΣΙΑ ΣΤΗΝ ΦΥΣΙΚΗ ΑΓΩΓΗ: ΣΗΜΑΝΤΙΚΑ ΑΘΛΗΤΙΚΑ ΓΕΓΟΝΟΤΑ</vt:lpstr>
      <vt:lpstr>Ευρωπαϊκό Πρωτάθλημα Ποδοσφαίρου </vt:lpstr>
      <vt:lpstr>Παρουσίαση του PowerPoint</vt:lpstr>
      <vt:lpstr>Παρουσίαση του PowerPoint</vt:lpstr>
      <vt:lpstr>Euro 2004</vt:lpstr>
      <vt:lpstr>Παρουσίαση του PowerPoint</vt:lpstr>
      <vt:lpstr>Εντεκάδα</vt:lpstr>
      <vt:lpstr>Παραολυμπιονίκες</vt:lpstr>
      <vt:lpstr>Μαρίκε Βερβόορτ</vt:lpstr>
      <vt:lpstr>Παρουσίαση του PowerPoint</vt:lpstr>
      <vt:lpstr>Ντάνιελ Ντίας</vt:lpstr>
      <vt:lpstr>Τζέισον Σμιθ</vt:lpstr>
      <vt:lpstr>Ζεφίνιο</vt:lpstr>
      <vt:lpstr>Τζέσικα Λονγκ</vt:lpstr>
      <vt:lpstr>ΘΕΡΙΝΑ ΑΘΛΗΜΑΤΑ</vt:lpstr>
      <vt:lpstr>Αντισφαίριση με αμαξίδιο</vt:lpstr>
      <vt:lpstr>Άρση βαρών σε πάγκο</vt:lpstr>
      <vt:lpstr>Γκόλμπολ</vt:lpstr>
      <vt:lpstr>Επιτραπέζια αντισφαίριση</vt:lpstr>
      <vt:lpstr>Ιππασία</vt:lpstr>
      <vt:lpstr>Στίβος</vt:lpstr>
      <vt:lpstr> Ιστιοπλοΐα</vt:lpstr>
      <vt:lpstr>Καλαθοσφαίριση με αμαξίδιο</vt:lpstr>
      <vt:lpstr>Κολύμβηση</vt:lpstr>
      <vt:lpstr>Κωπηλασία</vt:lpstr>
      <vt:lpstr>Μπότσια</vt:lpstr>
      <vt:lpstr>Ξιφασκία με αμαξίδιο</vt:lpstr>
      <vt:lpstr>Πετοσφαίριση</vt:lpstr>
      <vt:lpstr>Ποδηλασία δρόμου</vt:lpstr>
      <vt:lpstr>Ποδηλασία πίστας</vt:lpstr>
      <vt:lpstr>Ποδόσφαιρο 5x5</vt:lpstr>
      <vt:lpstr>Τζούντο</vt:lpstr>
      <vt:lpstr>Τοξοβολία</vt:lpstr>
      <vt:lpstr>Κανόε</vt:lpstr>
      <vt:lpstr>Τρίαθλο (Κολύμβηση, ποδηλασία και δρόμος)</vt:lpstr>
      <vt:lpstr>ΧΕΙΜΕΡΙΝΑ ΑΘΛΗΜΑΤΑ</vt:lpstr>
      <vt:lpstr>Αλπικό σκι</vt:lpstr>
      <vt:lpstr>Δίαθλο (Σκι αντοχής και σκοποβολή)</vt:lpstr>
      <vt:lpstr>Ιστορία </vt:lpstr>
      <vt:lpstr>Παραολυμπιακοί Αγώνες: Πού, πώς, πότε; </vt:lpstr>
      <vt:lpstr>Παρουσίαση του PowerPoint</vt:lpstr>
      <vt:lpstr>Αγώνες πλάι στους Ολυμπιακούς </vt:lpstr>
      <vt:lpstr>Παρουσίαση του PowerPoint</vt:lpstr>
      <vt:lpstr>H ιστορία των Παραολυμπιακών Αγώνων </vt:lpstr>
      <vt:lpstr>Παρουσίαση του PowerPoint</vt:lpstr>
      <vt:lpstr>H ιστορία των Παραολυμπιακών Αγώνων </vt:lpstr>
      <vt:lpstr>Παρουσίαση του PowerPoint</vt:lpstr>
      <vt:lpstr>H ιστορία των Παραολυμπιακών Αγώνων </vt:lpstr>
      <vt:lpstr>H ιστορία των Παραολυμπιακών Αγώνων </vt:lpstr>
      <vt:lpstr>H ιστορία των Παραολυμπιακών Αγώνων </vt:lpstr>
      <vt:lpstr>Ελληνική συμμετοχή σε παραολυμπιακούς αγώνες</vt:lpstr>
      <vt:lpstr>Οι Παραολυμπιακοί σήμερα</vt:lpstr>
      <vt:lpstr>2016: Ρίο Ντε Τζανέιρο</vt:lpstr>
      <vt:lpstr>Μέρος 2ο </vt:lpstr>
      <vt:lpstr>2012: Λονδίνο, Αγγλία</vt:lpstr>
      <vt:lpstr>Μετταλιούχοι Έλληνες  Παραολυμπιονίκες</vt:lpstr>
      <vt:lpstr>Σύδνεϋ 2000</vt:lpstr>
      <vt:lpstr>Αθήνα 2004</vt:lpstr>
      <vt:lpstr>Πεκίνο 2008</vt:lpstr>
      <vt:lpstr>Λονδίνο 2012</vt:lpstr>
      <vt:lpstr>ΧΕΙΜΕΡΙΝΟΙ ΟΛΥΜΠΙΑΚΟΙ ΑΓΩΝΕΣ  2018</vt:lpstr>
      <vt:lpstr>Παρουσίαση του PowerPoint</vt:lpstr>
      <vt:lpstr>Η «SELFIE ΤΗΣ ΕΙΡΗΝΗΣ» ΑΠΟ  ΤΟΥΣ ΑΘΛΗΤΕΣ ΒΟΡΕΙΑΣ ΚΑΙ ΝΟΤΙΑΣ ΚΟΡΕΑΣ </vt:lpstr>
      <vt:lpstr>Παρουσίαση του PowerPoint</vt:lpstr>
      <vt:lpstr>ΦΙΓΟΥΡΑ ΑΝΔΡΑ ΜΕ ΠΑΓΟΠΕΔΙΛΑ ΣΤΟ ΚΕΝΤΡΟ ΣΚΙ ΠΡΙΝ ΤΗΝ ΕΝΑΡΞΗ ΤΩΝ ΧΕΙΜΕΡΙΝΩΝ ΟΛΥΜΠΙΑΚΩΝ ΑΓΩΝΩΝ ΣΤΗΝ ΠΙΟΝΓΚΤΣΑΝΓΚ</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ΝΒΑ</vt:lpstr>
      <vt:lpstr>Ιστορία</vt:lpstr>
      <vt:lpstr>Διαίρεση των ομάδων</vt:lpstr>
      <vt:lpstr>Ανατολή</vt:lpstr>
      <vt:lpstr>Πρωταθλητές (τελευταία 7 χρόνια)</vt:lpstr>
      <vt:lpstr>Σύνολο τίτλων(1)</vt:lpstr>
      <vt:lpstr>Σύνολο τίτλων (2)</vt:lpstr>
      <vt:lpstr>NΒΑ Draft</vt:lpstr>
      <vt:lpstr>Κατάταξη 2019-20</vt:lpstr>
      <vt:lpstr>5 καλύτεροι σκόρερς όλων των εποχών (βίντεο)</vt:lpstr>
      <vt:lpstr>Πηγές</vt:lpstr>
      <vt:lpstr>Πηγές</vt:lpstr>
      <vt:lpstr>Πηγές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ΕΡΓΑΣΙΑ ΣΤΗΝ ΦΥΣΙΚΗ ΑΓΩΓΗ: ΣΗΜΑΝΤΙΚΑ ΑΘΛΗΤΙΚΑ ΓΕΓΟΝΟΤΑ</dc:title>
  <dc:creator>user</dc:creator>
  <cp:lastModifiedBy>Thanos</cp:lastModifiedBy>
  <cp:revision>97</cp:revision>
  <dcterms:created xsi:type="dcterms:W3CDTF">2020-02-23T19:06:39Z</dcterms:created>
  <dcterms:modified xsi:type="dcterms:W3CDTF">2020-02-27T21:30:48Z</dcterms:modified>
</cp:coreProperties>
</file>