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66" r:id="rId2"/>
    <p:sldId id="267" r:id="rId3"/>
    <p:sldId id="256" r:id="rId4"/>
    <p:sldId id="257" r:id="rId5"/>
    <p:sldId id="258" r:id="rId6"/>
    <p:sldId id="259" r:id="rId7"/>
    <p:sldId id="260" r:id="rId8"/>
    <p:sldId id="261" r:id="rId9"/>
    <p:sldId id="262" r:id="rId10"/>
    <p:sldId id="263" r:id="rId11"/>
    <p:sldId id="264" r:id="rId12"/>
    <p:sldId id="265" r:id="rId13"/>
    <p:sldId id="271" r:id="rId14"/>
    <p:sldId id="272" r:id="rId15"/>
    <p:sldId id="275" r:id="rId16"/>
    <p:sldId id="273" r:id="rId17"/>
    <p:sldId id="274" r:id="rId18"/>
    <p:sldId id="276" r:id="rId19"/>
    <p:sldId id="279" r:id="rId20"/>
    <p:sldId id="280" r:id="rId21"/>
    <p:sldId id="283" r:id="rId22"/>
    <p:sldId id="284" r:id="rId23"/>
    <p:sldId id="268" r:id="rId24"/>
    <p:sldId id="269" r:id="rId25"/>
    <p:sldId id="27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43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fe899910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fe899910d_1_0:notes"/>
          <p:cNvSpPr txBox="1">
            <a:spLocks noGrp="1"/>
          </p:cNvSpPr>
          <p:nvPr>
            <p:ph type="body" idx="1"/>
          </p:nvPr>
        </p:nvSpPr>
        <p:spPr>
          <a:xfrm>
            <a:off x="685784" y="4343390"/>
            <a:ext cx="5486364" cy="4114872"/>
          </a:xfrm>
          <a:prstGeom prst="rect">
            <a:avLst/>
          </a:prstGeom>
        </p:spPr>
        <p:txBody>
          <a:bodyPr spcFirstLastPara="1" wrap="square" lIns="80152" tIns="80152" rIns="80152" bIns="8015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01999513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01999513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01999513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01999513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fe899910d_2_0:notes"/>
          <p:cNvSpPr>
            <a:spLocks noGrp="1" noRot="1" noChangeAspect="1"/>
          </p:cNvSpPr>
          <p:nvPr>
            <p:ph type="sldImg" idx="2"/>
          </p:nvPr>
        </p:nvSpPr>
        <p:spPr>
          <a:xfrm>
            <a:off x="1143208" y="685791"/>
            <a:ext cx="4572197" cy="342906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fe899910d_2_0:notes"/>
          <p:cNvSpPr txBox="1">
            <a:spLocks noGrp="1"/>
          </p:cNvSpPr>
          <p:nvPr>
            <p:ph type="body" idx="1"/>
          </p:nvPr>
        </p:nvSpPr>
        <p:spPr>
          <a:xfrm>
            <a:off x="685784" y="4343390"/>
            <a:ext cx="5486364" cy="4114872"/>
          </a:xfrm>
          <a:prstGeom prst="rect">
            <a:avLst/>
          </a:prstGeom>
        </p:spPr>
        <p:txBody>
          <a:bodyPr spcFirstLastPara="1" wrap="square" lIns="80152" tIns="80152" rIns="80152" bIns="80152"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fe899910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fe899910d_1_7:notes"/>
          <p:cNvSpPr txBox="1">
            <a:spLocks noGrp="1"/>
          </p:cNvSpPr>
          <p:nvPr>
            <p:ph type="body" idx="1"/>
          </p:nvPr>
        </p:nvSpPr>
        <p:spPr>
          <a:xfrm>
            <a:off x="685784" y="4343390"/>
            <a:ext cx="5486364" cy="4114872"/>
          </a:xfrm>
          <a:prstGeom prst="rect">
            <a:avLst/>
          </a:prstGeom>
        </p:spPr>
        <p:txBody>
          <a:bodyPr spcFirstLastPara="1" wrap="square" lIns="80152" tIns="80152" rIns="80152" bIns="8015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785" y="4343391"/>
            <a:ext cx="5486386" cy="4114786"/>
          </a:xfrm>
          <a:prstGeom prst="rect">
            <a:avLst/>
          </a:prstGeom>
        </p:spPr>
        <p:txBody>
          <a:bodyPr spcFirstLastPara="1" wrap="square" lIns="80152" tIns="80152" rIns="80152" bIns="80152" anchor="t" anchorCtr="0">
            <a:noAutofit/>
          </a:bodyPr>
          <a:lstStyle/>
          <a:p>
            <a:pPr marL="0" indent="0">
              <a:buNone/>
            </a:pPr>
            <a:endParaRPr dirty="0"/>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e64748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e64748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e647480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e64748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e647480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e647480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e647480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e647480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p:cNvGrpSpPr>
            <a:grpSpLocks/>
          </p:cNvGrpSpPr>
          <p:nvPr/>
        </p:nvGrpSpPr>
        <p:grpSpPr bwMode="auto">
          <a:xfrm>
            <a:off x="1" y="0"/>
            <a:ext cx="9140825" cy="5138738"/>
            <a:chOff x="0" y="0"/>
            <a:chExt cx="5758" cy="4316"/>
          </a:xfrm>
        </p:grpSpPr>
        <p:sp>
          <p:nvSpPr>
            <p:cNvPr id="15769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l-GR"/>
            </a:p>
          </p:txBody>
        </p:sp>
        <p:sp>
          <p:nvSpPr>
            <p:cNvPr id="15770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0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l-GR"/>
            </a:p>
          </p:txBody>
        </p:sp>
        <p:sp>
          <p:nvSpPr>
            <p:cNvPr id="15770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l-GR"/>
            </a:p>
          </p:txBody>
        </p:sp>
        <p:sp>
          <p:nvSpPr>
            <p:cNvPr id="15771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l-GR"/>
            </a:p>
          </p:txBody>
        </p:sp>
        <p:grpSp>
          <p:nvGrpSpPr>
            <p:cNvPr id="3" name="Group 15"/>
            <p:cNvGrpSpPr>
              <a:grpSpLocks/>
            </p:cNvGrpSpPr>
            <p:nvPr/>
          </p:nvGrpSpPr>
          <p:grpSpPr bwMode="auto">
            <a:xfrm>
              <a:off x="192" y="2284"/>
              <a:ext cx="1254" cy="923"/>
              <a:chOff x="192" y="2284"/>
              <a:chExt cx="1254" cy="923"/>
            </a:xfrm>
          </p:grpSpPr>
          <p:sp>
            <p:nvSpPr>
              <p:cNvPr id="15771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l-GR"/>
              </a:p>
            </p:txBody>
          </p:sp>
          <p:sp>
            <p:nvSpPr>
              <p:cNvPr id="15771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1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l-GR"/>
              </a:p>
            </p:txBody>
          </p:sp>
          <p:sp>
            <p:nvSpPr>
              <p:cNvPr id="15771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1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1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1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1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2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3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3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5773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l-GR"/>
              </a:p>
            </p:txBody>
          </p:sp>
          <p:sp>
            <p:nvSpPr>
              <p:cNvPr id="15773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l-GR"/>
              </a:p>
            </p:txBody>
          </p:sp>
          <p:sp>
            <p:nvSpPr>
              <p:cNvPr id="15773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l-GR"/>
              </a:p>
            </p:txBody>
          </p:sp>
          <p:sp>
            <p:nvSpPr>
              <p:cNvPr id="15773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l-GR"/>
              </a:p>
            </p:txBody>
          </p:sp>
          <p:sp>
            <p:nvSpPr>
              <p:cNvPr id="15773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l-GR"/>
              </a:p>
            </p:txBody>
          </p:sp>
        </p:grpSp>
      </p:grpSp>
      <p:sp>
        <p:nvSpPr>
          <p:cNvPr id="157737" name="Rectangle 41"/>
          <p:cNvSpPr>
            <a:spLocks noGrp="1" noChangeArrowheads="1"/>
          </p:cNvSpPr>
          <p:nvPr>
            <p:ph type="ctrTitle"/>
          </p:nvPr>
        </p:nvSpPr>
        <p:spPr>
          <a:xfrm>
            <a:off x="685800" y="1085850"/>
            <a:ext cx="7772400" cy="1102519"/>
          </a:xfrm>
        </p:spPr>
        <p:txBody>
          <a:bodyPr/>
          <a:lstStyle>
            <a:lvl1pPr>
              <a:defRPr/>
            </a:lvl1pPr>
          </a:lstStyle>
          <a:p>
            <a:r>
              <a:rPr lang="el-GR" smtClean="0"/>
              <a:t>Kλικ για επεξεργασία του τίτλου</a:t>
            </a:r>
            <a:endParaRPr lang="el-GR"/>
          </a:p>
        </p:txBody>
      </p:sp>
      <p:sp>
        <p:nvSpPr>
          <p:cNvPr id="157738" name="Rectangle 42"/>
          <p:cNvSpPr>
            <a:spLocks noGrp="1" noChangeArrowheads="1"/>
          </p:cNvSpPr>
          <p:nvPr>
            <p:ph type="subTitle" idx="1"/>
          </p:nvPr>
        </p:nvSpPr>
        <p:spPr>
          <a:xfrm>
            <a:off x="1371600" y="2402681"/>
            <a:ext cx="6400800" cy="1314450"/>
          </a:xfrm>
        </p:spPr>
        <p:txBody>
          <a:bodyPr/>
          <a:lstStyle>
            <a:lvl1pPr marL="0" indent="0" algn="ctr">
              <a:buFont typeface="Wingdings" pitchFamily="2" charset="2"/>
              <a:buNone/>
              <a:defRPr/>
            </a:lvl1pPr>
          </a:lstStyle>
          <a:p>
            <a:r>
              <a:rPr lang="el-GR" smtClean="0"/>
              <a:t>Κάντε κλικ για να επεξεργαστείτε τον υπότιτλο του υποδείγματος</a:t>
            </a:r>
            <a:endParaRPr lang="el-GR"/>
          </a:p>
        </p:txBody>
      </p:sp>
      <p:sp>
        <p:nvSpPr>
          <p:cNvPr id="157739" name="Rectangle 43"/>
          <p:cNvSpPr>
            <a:spLocks noGrp="1" noChangeArrowheads="1"/>
          </p:cNvSpPr>
          <p:nvPr>
            <p:ph type="dt" sz="half" idx="2"/>
          </p:nvPr>
        </p:nvSpPr>
        <p:spPr>
          <a:xfrm>
            <a:off x="457200" y="4683919"/>
            <a:ext cx="2133600" cy="357188"/>
          </a:xfrm>
        </p:spPr>
        <p:txBody>
          <a:bodyPr/>
          <a:lstStyle>
            <a:lvl1pPr>
              <a:defRPr/>
            </a:lvl1pPr>
          </a:lstStyle>
          <a:p>
            <a:endParaRPr lang="el-GR"/>
          </a:p>
        </p:txBody>
      </p:sp>
      <p:sp>
        <p:nvSpPr>
          <p:cNvPr id="157740" name="Rectangle 44"/>
          <p:cNvSpPr>
            <a:spLocks noGrp="1" noChangeArrowheads="1"/>
          </p:cNvSpPr>
          <p:nvPr>
            <p:ph type="ftr" sz="quarter" idx="3"/>
          </p:nvPr>
        </p:nvSpPr>
        <p:spPr>
          <a:xfrm>
            <a:off x="3124200" y="4683919"/>
            <a:ext cx="2895600" cy="357188"/>
          </a:xfrm>
        </p:spPr>
        <p:txBody>
          <a:bodyPr/>
          <a:lstStyle>
            <a:lvl1pPr>
              <a:defRPr/>
            </a:lvl1pPr>
          </a:lstStyle>
          <a:p>
            <a:endParaRPr lang="el-GR"/>
          </a:p>
        </p:txBody>
      </p:sp>
      <p:sp>
        <p:nvSpPr>
          <p:cNvPr id="157741" name="Rectangle 45"/>
          <p:cNvSpPr>
            <a:spLocks noGrp="1" noChangeArrowheads="1"/>
          </p:cNvSpPr>
          <p:nvPr>
            <p:ph type="sldNum" sz="quarter" idx="4"/>
          </p:nvPr>
        </p:nvSpPr>
        <p:spPr>
          <a:xfrm>
            <a:off x="6553200" y="4683919"/>
            <a:ext cx="2133600" cy="357188"/>
          </a:xfrm>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119063"/>
            <a:ext cx="2057400" cy="4479131"/>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19063"/>
            <a:ext cx="6019800" cy="4479131"/>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 y="0"/>
            <a:ext cx="9140825" cy="5138738"/>
            <a:chOff x="0" y="0"/>
            <a:chExt cx="5758" cy="4316"/>
          </a:xfrm>
        </p:grpSpPr>
        <p:sp>
          <p:nvSpPr>
            <p:cNvPr id="12800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0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0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0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l-GR"/>
            </a:p>
          </p:txBody>
        </p:sp>
        <p:sp>
          <p:nvSpPr>
            <p:cNvPr id="12800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0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0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1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1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1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l-GR"/>
            </a:p>
          </p:txBody>
        </p:sp>
        <p:sp>
          <p:nvSpPr>
            <p:cNvPr id="12801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l-GR"/>
            </a:p>
          </p:txBody>
        </p:sp>
        <p:sp>
          <p:nvSpPr>
            <p:cNvPr id="12801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l-GR"/>
            </a:p>
          </p:txBody>
        </p:sp>
        <p:grpSp>
          <p:nvGrpSpPr>
            <p:cNvPr id="3" name="Group 15"/>
            <p:cNvGrpSpPr>
              <a:grpSpLocks/>
            </p:cNvGrpSpPr>
            <p:nvPr/>
          </p:nvGrpSpPr>
          <p:grpSpPr bwMode="auto">
            <a:xfrm>
              <a:off x="192" y="2284"/>
              <a:ext cx="1254" cy="923"/>
              <a:chOff x="192" y="2284"/>
              <a:chExt cx="1254" cy="923"/>
            </a:xfrm>
          </p:grpSpPr>
          <p:sp>
            <p:nvSpPr>
              <p:cNvPr id="12801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l-GR"/>
              </a:p>
            </p:txBody>
          </p:sp>
          <p:sp>
            <p:nvSpPr>
              <p:cNvPr id="12801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1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l-GR"/>
              </a:p>
            </p:txBody>
          </p:sp>
          <p:sp>
            <p:nvSpPr>
              <p:cNvPr id="12801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2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3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3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3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3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3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3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l-GR"/>
              </a:p>
            </p:txBody>
          </p:sp>
          <p:sp>
            <p:nvSpPr>
              <p:cNvPr id="12803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l-GR"/>
              </a:p>
            </p:txBody>
          </p:sp>
          <p:sp>
            <p:nvSpPr>
              <p:cNvPr id="12803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l-GR"/>
              </a:p>
            </p:txBody>
          </p:sp>
          <p:sp>
            <p:nvSpPr>
              <p:cNvPr id="12803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l-GR"/>
              </a:p>
            </p:txBody>
          </p:sp>
          <p:sp>
            <p:nvSpPr>
              <p:cNvPr id="12803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l-GR"/>
              </a:p>
            </p:txBody>
          </p:sp>
          <p:sp>
            <p:nvSpPr>
              <p:cNvPr id="12804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l-GR"/>
              </a:p>
            </p:txBody>
          </p:sp>
        </p:grpSp>
      </p:grpSp>
      <p:sp>
        <p:nvSpPr>
          <p:cNvPr id="128041" name="Rectangle 41"/>
          <p:cNvSpPr>
            <a:spLocks noGrp="1" noChangeArrowheads="1"/>
          </p:cNvSpPr>
          <p:nvPr>
            <p:ph type="title"/>
          </p:nvPr>
        </p:nvSpPr>
        <p:spPr bwMode="auto">
          <a:xfrm>
            <a:off x="457200" y="119063"/>
            <a:ext cx="8229600" cy="9441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p>
        </p:txBody>
      </p:sp>
      <p:sp>
        <p:nvSpPr>
          <p:cNvPr id="128042" name="Rectangle 42"/>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28043" name="Rectangle 43"/>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l-GR"/>
          </a:p>
        </p:txBody>
      </p:sp>
      <p:sp>
        <p:nvSpPr>
          <p:cNvPr id="128044" name="Rectangle 44"/>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l-GR"/>
          </a:p>
        </p:txBody>
      </p:sp>
      <p:sp>
        <p:nvSpPr>
          <p:cNvPr id="128045" name="Rectangle 45"/>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marL="0" lvl="0" indent="0" algn="r" rtl="0">
              <a:spcBef>
                <a:spcPts val="0"/>
              </a:spcBef>
              <a:spcAft>
                <a:spcPts val="0"/>
              </a:spcAft>
              <a:buNone/>
            </a:pPr>
            <a:fld id="{00000000-1234-1234-1234-123412341234}" type="slidenum">
              <a:rPr lang="el" smtClean="0"/>
              <a:pPr marL="0" lvl="0" indent="0" algn="r" rtl="0">
                <a:spcBef>
                  <a:spcPts val="0"/>
                </a:spcBef>
                <a:spcAft>
                  <a:spcPts val="0"/>
                </a:spcAft>
                <a:buNone/>
              </a:pPr>
              <a:t>‹#›</a:t>
            </a:fld>
            <a:endParaRPr lang="el"/>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33780" y="400051"/>
            <a:ext cx="8228818" cy="1905000"/>
          </a:xfrm>
          <a:prstGeom prst="rect">
            <a:avLst/>
          </a:prstGeom>
        </p:spPr>
        <p:txBody>
          <a:bodyPr spcFirstLastPara="1" wrap="square" lIns="0" tIns="0" rIns="0" bIns="0" anchor="ctr" anchorCtr="0">
            <a:noAutofit/>
          </a:bodyPr>
          <a:lstStyle/>
          <a:p>
            <a:pPr marL="0" indent="0" algn="ctr">
              <a:buNone/>
            </a:pPr>
            <a:r>
              <a:rPr lang="el-GR" sz="4400" dirty="0" smtClean="0">
                <a:solidFill>
                  <a:schemeClr val="tx2"/>
                </a:solidFill>
                <a:latin typeface="+mj-lt"/>
                <a:ea typeface="+mj-ea"/>
                <a:cs typeface="+mj-cs"/>
                <a:sym typeface="GFS Didot"/>
              </a:rPr>
              <a:t>Άσχημα γεγονότα στην ιστορία του αθλητισμού </a:t>
            </a:r>
          </a:p>
        </p:txBody>
      </p:sp>
      <p:sp>
        <p:nvSpPr>
          <p:cNvPr id="64" name="Google Shape;64;p14"/>
          <p:cNvSpPr txBox="1"/>
          <p:nvPr/>
        </p:nvSpPr>
        <p:spPr>
          <a:xfrm>
            <a:off x="457580" y="2142069"/>
            <a:ext cx="6446392" cy="2721165"/>
          </a:xfrm>
          <a:prstGeom prst="rect">
            <a:avLst/>
          </a:prstGeom>
          <a:noFill/>
          <a:ln>
            <a:noFill/>
          </a:ln>
        </p:spPr>
        <p:txBody>
          <a:bodyPr spcFirstLastPara="1" wrap="square" lIns="82922" tIns="82922" rIns="82922" bIns="82922" anchor="t" anchorCtr="0">
            <a:noAutofit/>
          </a:bodyPr>
          <a:lstStyle/>
          <a:p>
            <a:endParaRPr lang="el-GR" b="1" dirty="0">
              <a:solidFill>
                <a:srgbClr val="FFFF00"/>
              </a:solidFill>
              <a:effectLst>
                <a:outerShdw blurRad="38100" dist="38100" dir="2700000" algn="tl">
                  <a:srgbClr val="000000">
                    <a:alpha val="43137"/>
                  </a:srgbClr>
                </a:outerShdw>
              </a:effectLst>
              <a:latin typeface="+mn-lt"/>
              <a:ea typeface="+mn-ea"/>
              <a:cs typeface="+mn-cs"/>
              <a:sym typeface="GFS Didot"/>
            </a:endParaRPr>
          </a:p>
        </p:txBody>
      </p:sp>
      <p:sp>
        <p:nvSpPr>
          <p:cNvPr id="4" name="3 - TextBox"/>
          <p:cNvSpPr txBox="1"/>
          <p:nvPr/>
        </p:nvSpPr>
        <p:spPr>
          <a:xfrm>
            <a:off x="723900" y="2505074"/>
            <a:ext cx="7153275" cy="1323439"/>
          </a:xfrm>
          <a:prstGeom prst="rect">
            <a:avLst/>
          </a:prstGeom>
          <a:noFill/>
        </p:spPr>
        <p:txBody>
          <a:bodyPr wrap="square" rtlCol="0">
            <a:spAutoFit/>
          </a:bodyPr>
          <a:lstStyle/>
          <a:p>
            <a:pPr algn="ctr"/>
            <a:r>
              <a:rPr lang="el-GR" sz="2000" b="1" dirty="0" smtClean="0">
                <a:solidFill>
                  <a:srgbClr val="FFFF00"/>
                </a:solidFill>
                <a:effectLst>
                  <a:outerShdw blurRad="38100" dist="38100" dir="2700000" algn="tl">
                    <a:srgbClr val="000000">
                      <a:alpha val="43137"/>
                    </a:srgbClr>
                  </a:outerShdw>
                </a:effectLst>
                <a:latin typeface="+mn-lt"/>
                <a:ea typeface="+mn-ea"/>
                <a:cs typeface="+mn-cs"/>
              </a:rPr>
              <a:t>ΠΡΟΤΥΠΟ ΓΥΜΝΑΣΙΟ ΕΥΑΓΓΕΛΙΚΗΣ ΣΧΟΛΗΣ ΣΜΥΡΝΗΣ </a:t>
            </a:r>
          </a:p>
          <a:p>
            <a:pPr algn="ctr"/>
            <a:r>
              <a:rPr lang="el-GR" sz="2000" b="1" dirty="0" smtClean="0">
                <a:solidFill>
                  <a:srgbClr val="FFFF00"/>
                </a:solidFill>
                <a:effectLst>
                  <a:outerShdw blurRad="38100" dist="38100" dir="2700000" algn="tl">
                    <a:srgbClr val="000000">
                      <a:alpha val="43137"/>
                    </a:srgbClr>
                  </a:outerShdw>
                </a:effectLst>
                <a:latin typeface="+mn-lt"/>
                <a:ea typeface="+mn-ea"/>
                <a:cs typeface="+mn-cs"/>
              </a:rPr>
              <a:t>Σχολικό Έτος 2018-2019</a:t>
            </a:r>
          </a:p>
          <a:p>
            <a:pPr algn="ctr"/>
            <a:r>
              <a:rPr lang="el-GR" sz="2000" b="1" dirty="0" smtClean="0">
                <a:solidFill>
                  <a:srgbClr val="FFFF00"/>
                </a:solidFill>
                <a:effectLst>
                  <a:outerShdw blurRad="38100" dist="38100" dir="2700000" algn="tl">
                    <a:srgbClr val="000000">
                      <a:alpha val="43137"/>
                    </a:srgbClr>
                  </a:outerShdw>
                </a:effectLst>
                <a:latin typeface="+mn-lt"/>
                <a:ea typeface="+mn-ea"/>
                <a:cs typeface="+mn-cs"/>
              </a:rPr>
              <a:t>Γ΄1 Γυμνασίου</a:t>
            </a:r>
            <a:endParaRPr lang="el-GR" sz="2000" b="1" dirty="0">
              <a:solidFill>
                <a:srgbClr val="FFFF00"/>
              </a:solidFill>
              <a:effectLst>
                <a:outerShdw blurRad="38100" dist="38100" dir="2700000" algn="tl">
                  <a:srgbClr val="000000">
                    <a:alpha val="43137"/>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E2E883B-6328-4625-8D21-B4C9535CB324}"/>
              </a:ext>
            </a:extLst>
          </p:cNvPr>
          <p:cNvSpPr>
            <a:spLocks noGrp="1"/>
          </p:cNvSpPr>
          <p:nvPr>
            <p:ph type="title"/>
          </p:nvPr>
        </p:nvSpPr>
        <p:spPr>
          <a:xfrm>
            <a:off x="457200" y="644580"/>
            <a:ext cx="8229600" cy="944166"/>
          </a:xfrm>
        </p:spPr>
        <p:txBody>
          <a:bodyPr/>
          <a:lstStyle/>
          <a:p>
            <a:pPr algn="ctr"/>
            <a:r>
              <a:rPr lang="en-US" dirty="0"/>
              <a:t>Lance Armstrong</a:t>
            </a:r>
            <a:br>
              <a:rPr lang="en-US" dirty="0"/>
            </a:br>
            <a:endParaRPr lang="el-GR" dirty="0"/>
          </a:p>
        </p:txBody>
      </p:sp>
      <p:sp>
        <p:nvSpPr>
          <p:cNvPr id="3" name="Θέση περιεχομένου 2">
            <a:extLst>
              <a:ext uri="{FF2B5EF4-FFF2-40B4-BE49-F238E27FC236}">
                <a16:creationId xmlns="" xmlns:a16="http://schemas.microsoft.com/office/drawing/2014/main" id="{8A9CE782-CB47-49E1-A3CF-948032D4A0B4}"/>
              </a:ext>
            </a:extLst>
          </p:cNvPr>
          <p:cNvSpPr>
            <a:spLocks noGrp="1"/>
          </p:cNvSpPr>
          <p:nvPr>
            <p:ph idx="1"/>
          </p:nvPr>
        </p:nvSpPr>
        <p:spPr>
          <a:xfrm>
            <a:off x="615749" y="1108363"/>
            <a:ext cx="4137314" cy="3941618"/>
          </a:xfrm>
        </p:spPr>
        <p:txBody>
          <a:bodyPr>
            <a:normAutofit fontScale="55000" lnSpcReduction="20000"/>
          </a:bodyPr>
          <a:lstStyle/>
          <a:p>
            <a:pPr>
              <a:buNone/>
            </a:pPr>
            <a:r>
              <a:rPr lang="el-GR" dirty="0">
                <a:solidFill>
                  <a:srgbClr val="FFFF00"/>
                </a:solidFill>
                <a:latin typeface="+mj-lt"/>
              </a:rPr>
              <a:t>Γεννήθηκε το 1971 στο </a:t>
            </a:r>
            <a:r>
              <a:rPr lang="en-US" dirty="0">
                <a:solidFill>
                  <a:srgbClr val="FFFF00"/>
                </a:solidFill>
                <a:latin typeface="+mj-lt"/>
              </a:rPr>
              <a:t>Texas</a:t>
            </a:r>
            <a:r>
              <a:rPr lang="el-GR" dirty="0">
                <a:solidFill>
                  <a:srgbClr val="FFFF00"/>
                </a:solidFill>
                <a:latin typeface="+mj-lt"/>
              </a:rPr>
              <a:t> </a:t>
            </a:r>
            <a:r>
              <a:rPr lang="el-GR" dirty="0" smtClean="0">
                <a:solidFill>
                  <a:srgbClr val="FFFF00"/>
                </a:solidFill>
                <a:latin typeface="+mj-lt"/>
              </a:rPr>
              <a:t>της</a:t>
            </a:r>
            <a:endParaRPr lang="en-US" dirty="0" smtClean="0">
              <a:solidFill>
                <a:srgbClr val="FFFF00"/>
              </a:solidFill>
              <a:latin typeface="+mj-lt"/>
            </a:endParaRPr>
          </a:p>
          <a:p>
            <a:pPr>
              <a:buNone/>
            </a:pPr>
            <a:r>
              <a:rPr lang="el-GR" dirty="0" smtClean="0">
                <a:solidFill>
                  <a:srgbClr val="FFFF00"/>
                </a:solidFill>
                <a:latin typeface="+mj-lt"/>
              </a:rPr>
              <a:t>Αμερικής</a:t>
            </a:r>
            <a:r>
              <a:rPr lang="en-US" dirty="0">
                <a:solidFill>
                  <a:srgbClr val="FFFF00"/>
                </a:solidFill>
                <a:latin typeface="+mj-lt"/>
              </a:rPr>
              <a:t>. </a:t>
            </a:r>
            <a:r>
              <a:rPr lang="el-GR" dirty="0">
                <a:solidFill>
                  <a:srgbClr val="FFFF00"/>
                </a:solidFill>
                <a:latin typeface="+mj-lt"/>
              </a:rPr>
              <a:t> Η μητέρα του </a:t>
            </a:r>
            <a:r>
              <a:rPr lang="el-GR" dirty="0" smtClean="0">
                <a:solidFill>
                  <a:srgbClr val="FFFF00"/>
                </a:solidFill>
                <a:latin typeface="+mj-lt"/>
              </a:rPr>
              <a:t>χώρισε</a:t>
            </a:r>
            <a:endParaRPr lang="en-US" dirty="0" smtClean="0">
              <a:solidFill>
                <a:srgbClr val="FFFF00"/>
              </a:solidFill>
              <a:latin typeface="+mj-lt"/>
            </a:endParaRPr>
          </a:p>
          <a:p>
            <a:pPr>
              <a:buNone/>
            </a:pPr>
            <a:r>
              <a:rPr lang="el-GR" dirty="0" smtClean="0">
                <a:solidFill>
                  <a:srgbClr val="FFFF00"/>
                </a:solidFill>
                <a:latin typeface="+mj-lt"/>
              </a:rPr>
              <a:t>από</a:t>
            </a:r>
            <a:r>
              <a:rPr lang="en-US" dirty="0" smtClean="0">
                <a:solidFill>
                  <a:srgbClr val="FFFF00"/>
                </a:solidFill>
                <a:latin typeface="+mj-lt"/>
              </a:rPr>
              <a:t> </a:t>
            </a:r>
            <a:r>
              <a:rPr lang="el-GR" dirty="0" smtClean="0">
                <a:solidFill>
                  <a:srgbClr val="FFFF00"/>
                </a:solidFill>
                <a:latin typeface="+mj-lt"/>
              </a:rPr>
              <a:t>τον</a:t>
            </a:r>
            <a:r>
              <a:rPr lang="en-US" dirty="0" smtClean="0">
                <a:solidFill>
                  <a:srgbClr val="FFFF00"/>
                </a:solidFill>
                <a:latin typeface="+mj-lt"/>
              </a:rPr>
              <a:t> </a:t>
            </a:r>
            <a:r>
              <a:rPr lang="el-GR" dirty="0" smtClean="0">
                <a:solidFill>
                  <a:srgbClr val="FFFF00"/>
                </a:solidFill>
                <a:latin typeface="+mj-lt"/>
              </a:rPr>
              <a:t>πατέρα</a:t>
            </a:r>
            <a:r>
              <a:rPr lang="en-US" dirty="0" smtClean="0">
                <a:solidFill>
                  <a:srgbClr val="FFFF00"/>
                </a:solidFill>
                <a:latin typeface="+mj-lt"/>
              </a:rPr>
              <a:t> </a:t>
            </a:r>
            <a:r>
              <a:rPr lang="el-GR" dirty="0" smtClean="0">
                <a:solidFill>
                  <a:srgbClr val="FFFF00"/>
                </a:solidFill>
                <a:latin typeface="+mj-lt"/>
              </a:rPr>
              <a:t>του και</a:t>
            </a:r>
            <a:endParaRPr lang="en-US" dirty="0" smtClean="0">
              <a:solidFill>
                <a:srgbClr val="FFFF00"/>
              </a:solidFill>
              <a:latin typeface="+mj-lt"/>
            </a:endParaRPr>
          </a:p>
          <a:p>
            <a:pPr>
              <a:buNone/>
            </a:pPr>
            <a:r>
              <a:rPr lang="el-GR" dirty="0" smtClean="0">
                <a:solidFill>
                  <a:srgbClr val="FFFF00"/>
                </a:solidFill>
                <a:latin typeface="+mj-lt"/>
              </a:rPr>
              <a:t>παντρεύτηκε </a:t>
            </a:r>
            <a:r>
              <a:rPr lang="el-GR" dirty="0">
                <a:solidFill>
                  <a:srgbClr val="FFFF00"/>
                </a:solidFill>
                <a:latin typeface="+mj-lt"/>
              </a:rPr>
              <a:t>τον </a:t>
            </a:r>
            <a:r>
              <a:rPr lang="el-GR" dirty="0" err="1">
                <a:solidFill>
                  <a:srgbClr val="FFFF00"/>
                </a:solidFill>
                <a:latin typeface="+mj-lt"/>
              </a:rPr>
              <a:t>Τέρι</a:t>
            </a:r>
            <a:r>
              <a:rPr lang="el-GR" dirty="0">
                <a:solidFill>
                  <a:srgbClr val="FFFF00"/>
                </a:solidFill>
                <a:latin typeface="+mj-lt"/>
              </a:rPr>
              <a:t> </a:t>
            </a:r>
            <a:r>
              <a:rPr lang="el-GR" dirty="0" err="1" smtClean="0">
                <a:solidFill>
                  <a:srgbClr val="FFFF00"/>
                </a:solidFill>
                <a:latin typeface="+mj-lt"/>
              </a:rPr>
              <a:t>Κιθ</a:t>
            </a:r>
            <a:endParaRPr lang="en-US" dirty="0" smtClean="0">
              <a:solidFill>
                <a:srgbClr val="FFFF00"/>
              </a:solidFill>
              <a:latin typeface="+mj-lt"/>
            </a:endParaRPr>
          </a:p>
          <a:p>
            <a:pPr>
              <a:buNone/>
            </a:pPr>
            <a:r>
              <a:rPr lang="el-GR" dirty="0" smtClean="0">
                <a:solidFill>
                  <a:srgbClr val="FFFF00"/>
                </a:solidFill>
                <a:latin typeface="+mj-lt"/>
              </a:rPr>
              <a:t>Άρμστρονγκ</a:t>
            </a:r>
            <a:r>
              <a:rPr lang="el-GR" dirty="0">
                <a:solidFill>
                  <a:srgbClr val="FFFF00"/>
                </a:solidFill>
                <a:latin typeface="+mj-lt"/>
              </a:rPr>
              <a:t>, που τον </a:t>
            </a:r>
            <a:r>
              <a:rPr lang="el-GR" dirty="0" smtClean="0">
                <a:solidFill>
                  <a:srgbClr val="FFFF00"/>
                </a:solidFill>
                <a:latin typeface="+mj-lt"/>
              </a:rPr>
              <a:t>υιοθέτησε.</a:t>
            </a:r>
            <a:endParaRPr lang="en-US" dirty="0" smtClean="0">
              <a:solidFill>
                <a:srgbClr val="FFFF00"/>
              </a:solidFill>
              <a:latin typeface="+mj-lt"/>
            </a:endParaRPr>
          </a:p>
          <a:p>
            <a:pPr>
              <a:buNone/>
            </a:pPr>
            <a:r>
              <a:rPr lang="el-GR" dirty="0" smtClean="0">
                <a:solidFill>
                  <a:srgbClr val="FFFF00"/>
                </a:solidFill>
                <a:latin typeface="+mj-lt"/>
              </a:rPr>
              <a:t>Άρχισε </a:t>
            </a:r>
            <a:r>
              <a:rPr lang="el-GR" dirty="0">
                <a:solidFill>
                  <a:srgbClr val="FFFF00"/>
                </a:solidFill>
                <a:latin typeface="+mj-lt"/>
              </a:rPr>
              <a:t>με το </a:t>
            </a:r>
            <a:r>
              <a:rPr lang="el-GR" dirty="0" err="1">
                <a:solidFill>
                  <a:srgbClr val="FFFF00"/>
                </a:solidFill>
                <a:latin typeface="+mj-lt"/>
              </a:rPr>
              <a:t>τρίαθλο</a:t>
            </a:r>
            <a:r>
              <a:rPr lang="en-US" dirty="0">
                <a:solidFill>
                  <a:srgbClr val="FFFF00"/>
                </a:solidFill>
                <a:latin typeface="+mj-lt"/>
              </a:rPr>
              <a:t> </a:t>
            </a:r>
            <a:r>
              <a:rPr lang="el-GR" dirty="0" smtClean="0">
                <a:solidFill>
                  <a:srgbClr val="FFFF00"/>
                </a:solidFill>
                <a:latin typeface="+mj-lt"/>
              </a:rPr>
              <a:t>αλλά</a:t>
            </a:r>
            <a:endParaRPr lang="en-US" dirty="0" smtClean="0">
              <a:solidFill>
                <a:srgbClr val="FFFF00"/>
              </a:solidFill>
              <a:latin typeface="+mj-lt"/>
            </a:endParaRPr>
          </a:p>
          <a:p>
            <a:pPr>
              <a:buNone/>
            </a:pPr>
            <a:r>
              <a:rPr lang="el-GR" dirty="0" err="1" smtClean="0">
                <a:solidFill>
                  <a:srgbClr val="FFFF00"/>
                </a:solidFill>
                <a:latin typeface="+mj-lt"/>
              </a:rPr>
              <a:t>κατέλειξε</a:t>
            </a:r>
            <a:r>
              <a:rPr lang="el-GR" dirty="0" smtClean="0">
                <a:solidFill>
                  <a:srgbClr val="FFFF00"/>
                </a:solidFill>
                <a:latin typeface="+mj-lt"/>
              </a:rPr>
              <a:t> </a:t>
            </a:r>
            <a:r>
              <a:rPr lang="el-GR" dirty="0">
                <a:solidFill>
                  <a:srgbClr val="FFFF00"/>
                </a:solidFill>
                <a:latin typeface="+mj-lt"/>
              </a:rPr>
              <a:t>στην ποδηλασία. το </a:t>
            </a:r>
            <a:r>
              <a:rPr lang="el-GR" dirty="0" smtClean="0">
                <a:solidFill>
                  <a:srgbClr val="FFFF00"/>
                </a:solidFill>
                <a:latin typeface="+mj-lt"/>
              </a:rPr>
              <a:t>1990</a:t>
            </a:r>
            <a:endParaRPr lang="en-US" dirty="0" smtClean="0">
              <a:solidFill>
                <a:srgbClr val="FFFF00"/>
              </a:solidFill>
              <a:latin typeface="+mj-lt"/>
            </a:endParaRPr>
          </a:p>
          <a:p>
            <a:pPr>
              <a:buNone/>
            </a:pPr>
            <a:r>
              <a:rPr lang="el-GR" dirty="0" smtClean="0">
                <a:solidFill>
                  <a:srgbClr val="FFFF00"/>
                </a:solidFill>
                <a:latin typeface="+mj-lt"/>
              </a:rPr>
              <a:t>κλήθηκε </a:t>
            </a:r>
            <a:r>
              <a:rPr lang="el-GR" dirty="0">
                <a:solidFill>
                  <a:srgbClr val="FFFF00"/>
                </a:solidFill>
                <a:latin typeface="+mj-lt"/>
              </a:rPr>
              <a:t>να δοκιμαστεί για </a:t>
            </a:r>
            <a:r>
              <a:rPr lang="el-GR" dirty="0" smtClean="0">
                <a:solidFill>
                  <a:srgbClr val="FFFF00"/>
                </a:solidFill>
                <a:latin typeface="+mj-lt"/>
              </a:rPr>
              <a:t>την</a:t>
            </a:r>
            <a:endParaRPr lang="en-US" dirty="0" smtClean="0">
              <a:solidFill>
                <a:srgbClr val="FFFF00"/>
              </a:solidFill>
              <a:latin typeface="+mj-lt"/>
            </a:endParaRPr>
          </a:p>
          <a:p>
            <a:pPr>
              <a:buNone/>
            </a:pPr>
            <a:r>
              <a:rPr lang="el-GR" dirty="0" smtClean="0">
                <a:solidFill>
                  <a:srgbClr val="FFFF00"/>
                </a:solidFill>
                <a:latin typeface="+mj-lt"/>
              </a:rPr>
              <a:t>εθνική </a:t>
            </a:r>
            <a:r>
              <a:rPr lang="el-GR" dirty="0">
                <a:solidFill>
                  <a:srgbClr val="FFFF00"/>
                </a:solidFill>
                <a:latin typeface="+mj-lt"/>
              </a:rPr>
              <a:t>ομάδα των ΗΠΑ. Με </a:t>
            </a:r>
            <a:r>
              <a:rPr lang="el-GR" dirty="0" smtClean="0">
                <a:solidFill>
                  <a:srgbClr val="FFFF00"/>
                </a:solidFill>
                <a:latin typeface="+mj-lt"/>
              </a:rPr>
              <a:t>λίγη</a:t>
            </a:r>
            <a:endParaRPr lang="en-US" dirty="0" smtClean="0">
              <a:solidFill>
                <a:srgbClr val="FFFF00"/>
              </a:solidFill>
              <a:latin typeface="+mj-lt"/>
            </a:endParaRPr>
          </a:p>
          <a:p>
            <a:pPr>
              <a:buNone/>
            </a:pPr>
            <a:r>
              <a:rPr lang="el-GR" dirty="0" smtClean="0">
                <a:solidFill>
                  <a:srgbClr val="FFFF00"/>
                </a:solidFill>
                <a:latin typeface="+mj-lt"/>
              </a:rPr>
              <a:t>προετοιμασία </a:t>
            </a:r>
            <a:r>
              <a:rPr lang="el-GR" dirty="0">
                <a:solidFill>
                  <a:srgbClr val="FFFF00"/>
                </a:solidFill>
                <a:latin typeface="+mj-lt"/>
              </a:rPr>
              <a:t>τελείωσε 11ος </a:t>
            </a:r>
            <a:r>
              <a:rPr lang="el-GR" dirty="0" smtClean="0">
                <a:solidFill>
                  <a:srgbClr val="FFFF00"/>
                </a:solidFill>
                <a:latin typeface="+mj-lt"/>
              </a:rPr>
              <a:t>στο</a:t>
            </a:r>
            <a:endParaRPr lang="en-US" dirty="0" smtClean="0">
              <a:solidFill>
                <a:srgbClr val="FFFF00"/>
              </a:solidFill>
              <a:latin typeface="+mj-lt"/>
            </a:endParaRPr>
          </a:p>
          <a:p>
            <a:pPr>
              <a:buNone/>
            </a:pPr>
            <a:r>
              <a:rPr lang="el-GR" dirty="0" smtClean="0">
                <a:solidFill>
                  <a:srgbClr val="FFFF00"/>
                </a:solidFill>
                <a:latin typeface="+mj-lt"/>
              </a:rPr>
              <a:t>παγκόσμιο ερασιτεχνικό</a:t>
            </a:r>
            <a:endParaRPr lang="en-US" dirty="0" smtClean="0">
              <a:solidFill>
                <a:srgbClr val="FFFF00"/>
              </a:solidFill>
              <a:latin typeface="+mj-lt"/>
            </a:endParaRPr>
          </a:p>
          <a:p>
            <a:pPr>
              <a:buNone/>
            </a:pPr>
            <a:r>
              <a:rPr lang="el-GR" dirty="0" smtClean="0">
                <a:solidFill>
                  <a:srgbClr val="FFFF00"/>
                </a:solidFill>
                <a:latin typeface="+mj-lt"/>
              </a:rPr>
              <a:t>πρωτάθλημα </a:t>
            </a:r>
            <a:r>
              <a:rPr lang="el-GR" dirty="0">
                <a:solidFill>
                  <a:srgbClr val="FFFF00"/>
                </a:solidFill>
                <a:latin typeface="+mj-lt"/>
              </a:rPr>
              <a:t>ποδηλασίας </a:t>
            </a:r>
            <a:r>
              <a:rPr lang="el-GR" dirty="0" smtClean="0">
                <a:solidFill>
                  <a:srgbClr val="FFFF00"/>
                </a:solidFill>
                <a:latin typeface="+mj-lt"/>
              </a:rPr>
              <a:t>του</a:t>
            </a:r>
            <a:endParaRPr lang="en-US" dirty="0" smtClean="0">
              <a:solidFill>
                <a:srgbClr val="FFFF00"/>
              </a:solidFill>
              <a:latin typeface="+mj-lt"/>
            </a:endParaRPr>
          </a:p>
          <a:p>
            <a:pPr>
              <a:buNone/>
            </a:pPr>
            <a:r>
              <a:rPr lang="el-GR" dirty="0" smtClean="0">
                <a:solidFill>
                  <a:srgbClr val="FFFF00"/>
                </a:solidFill>
                <a:latin typeface="+mj-lt"/>
              </a:rPr>
              <a:t>1990 </a:t>
            </a:r>
            <a:r>
              <a:rPr lang="el-GR" dirty="0">
                <a:solidFill>
                  <a:srgbClr val="FFFF00"/>
                </a:solidFill>
                <a:latin typeface="+mj-lt"/>
              </a:rPr>
              <a:t>στην Ιαπωνία.</a:t>
            </a:r>
          </a:p>
        </p:txBody>
      </p:sp>
    </p:spTree>
    <p:extLst>
      <p:ext uri="{BB962C8B-B14F-4D97-AF65-F5344CB8AC3E}">
        <p14:creationId xmlns="" xmlns:p14="http://schemas.microsoft.com/office/powerpoint/2010/main" val="423069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56EACAE-8F28-4002-9615-A322D6F7B0AF}"/>
              </a:ext>
            </a:extLst>
          </p:cNvPr>
          <p:cNvSpPr>
            <a:spLocks noGrp="1"/>
          </p:cNvSpPr>
          <p:nvPr>
            <p:ph type="title"/>
          </p:nvPr>
        </p:nvSpPr>
        <p:spPr>
          <a:xfrm>
            <a:off x="436180" y="665601"/>
            <a:ext cx="8229600" cy="944166"/>
          </a:xfrm>
        </p:spPr>
        <p:txBody>
          <a:bodyPr/>
          <a:lstStyle/>
          <a:p>
            <a:pPr algn="ctr"/>
            <a:r>
              <a:rPr lang="en-US" dirty="0"/>
              <a:t>Lance Armstrong</a:t>
            </a:r>
            <a:br>
              <a:rPr lang="en-US" dirty="0"/>
            </a:br>
            <a:endParaRPr lang="el-GR" dirty="0"/>
          </a:p>
        </p:txBody>
      </p:sp>
      <p:sp>
        <p:nvSpPr>
          <p:cNvPr id="3" name="Θέση περιεχομένου 2">
            <a:extLst>
              <a:ext uri="{FF2B5EF4-FFF2-40B4-BE49-F238E27FC236}">
                <a16:creationId xmlns="" xmlns:a16="http://schemas.microsoft.com/office/drawing/2014/main" id="{31C3A7B1-23C2-455E-B753-893B7D683EB2}"/>
              </a:ext>
            </a:extLst>
          </p:cNvPr>
          <p:cNvSpPr>
            <a:spLocks noGrp="1"/>
          </p:cNvSpPr>
          <p:nvPr>
            <p:ph idx="1"/>
          </p:nvPr>
        </p:nvSpPr>
        <p:spPr>
          <a:xfrm>
            <a:off x="576101" y="1095950"/>
            <a:ext cx="4296641" cy="3263504"/>
          </a:xfrm>
        </p:spPr>
        <p:txBody>
          <a:bodyPr>
            <a:normAutofit fontScale="55000" lnSpcReduction="20000"/>
          </a:bodyPr>
          <a:lstStyle/>
          <a:p>
            <a:pPr>
              <a:buNone/>
            </a:pPr>
            <a:r>
              <a:rPr lang="el-GR" dirty="0">
                <a:solidFill>
                  <a:srgbClr val="FFFF00"/>
                </a:solidFill>
                <a:latin typeface="+mj-lt"/>
              </a:rPr>
              <a:t>Ο Άρμστρονγκ ανήγγειλε </a:t>
            </a:r>
            <a:r>
              <a:rPr lang="el-GR" dirty="0" smtClean="0">
                <a:solidFill>
                  <a:srgbClr val="FFFF00"/>
                </a:solidFill>
                <a:latin typeface="+mj-lt"/>
              </a:rPr>
              <a:t>την</a:t>
            </a:r>
            <a:endParaRPr lang="en-US" dirty="0" smtClean="0">
              <a:solidFill>
                <a:srgbClr val="FFFF00"/>
              </a:solidFill>
              <a:latin typeface="+mj-lt"/>
            </a:endParaRPr>
          </a:p>
          <a:p>
            <a:pPr>
              <a:buNone/>
            </a:pPr>
            <a:r>
              <a:rPr lang="el-GR" dirty="0" smtClean="0">
                <a:solidFill>
                  <a:srgbClr val="FFFF00"/>
                </a:solidFill>
                <a:latin typeface="+mj-lt"/>
              </a:rPr>
              <a:t>αποχώρησή </a:t>
            </a:r>
            <a:r>
              <a:rPr lang="el-GR" dirty="0">
                <a:solidFill>
                  <a:srgbClr val="FFFF00"/>
                </a:solidFill>
                <a:latin typeface="+mj-lt"/>
              </a:rPr>
              <a:t>του από το </a:t>
            </a:r>
            <a:r>
              <a:rPr lang="el-GR" dirty="0" smtClean="0">
                <a:solidFill>
                  <a:srgbClr val="FFFF00"/>
                </a:solidFill>
                <a:latin typeface="+mj-lt"/>
              </a:rPr>
              <a:t>επαγγελματικό</a:t>
            </a:r>
            <a:endParaRPr lang="en-US" dirty="0" smtClean="0">
              <a:solidFill>
                <a:srgbClr val="FFFF00"/>
              </a:solidFill>
              <a:latin typeface="+mj-lt"/>
            </a:endParaRPr>
          </a:p>
          <a:p>
            <a:pPr>
              <a:buNone/>
            </a:pPr>
            <a:r>
              <a:rPr lang="el-GR" dirty="0" smtClean="0">
                <a:solidFill>
                  <a:srgbClr val="FFFF00"/>
                </a:solidFill>
                <a:latin typeface="+mj-lt"/>
              </a:rPr>
              <a:t>αθλητισμό </a:t>
            </a:r>
            <a:r>
              <a:rPr lang="el-GR" dirty="0">
                <a:solidFill>
                  <a:srgbClr val="FFFF00"/>
                </a:solidFill>
                <a:latin typeface="+mj-lt"/>
              </a:rPr>
              <a:t>μετά την έβδομη </a:t>
            </a:r>
            <a:r>
              <a:rPr lang="el-GR" dirty="0" smtClean="0">
                <a:solidFill>
                  <a:srgbClr val="FFFF00"/>
                </a:solidFill>
                <a:latin typeface="+mj-lt"/>
              </a:rPr>
              <a:t>διαδοχική</a:t>
            </a:r>
            <a:endParaRPr lang="en-US" dirty="0" smtClean="0">
              <a:solidFill>
                <a:srgbClr val="FFFF00"/>
              </a:solidFill>
              <a:latin typeface="+mj-lt"/>
            </a:endParaRPr>
          </a:p>
          <a:p>
            <a:pPr>
              <a:buNone/>
            </a:pPr>
            <a:r>
              <a:rPr lang="el-GR" dirty="0" smtClean="0">
                <a:solidFill>
                  <a:srgbClr val="FFFF00"/>
                </a:solidFill>
                <a:latin typeface="+mj-lt"/>
              </a:rPr>
              <a:t>νίκη </a:t>
            </a:r>
            <a:r>
              <a:rPr lang="el-GR" dirty="0">
                <a:solidFill>
                  <a:srgbClr val="FFFF00"/>
                </a:solidFill>
                <a:latin typeface="+mj-lt"/>
              </a:rPr>
              <a:t>του στο γύρο της Γαλλίας το </a:t>
            </a:r>
            <a:r>
              <a:rPr lang="el-GR" dirty="0" smtClean="0">
                <a:solidFill>
                  <a:srgbClr val="FFFF00"/>
                </a:solidFill>
                <a:latin typeface="+mj-lt"/>
              </a:rPr>
              <a:t>2005,</a:t>
            </a:r>
            <a:endParaRPr lang="en-US" dirty="0" smtClean="0">
              <a:solidFill>
                <a:srgbClr val="FFFF00"/>
              </a:solidFill>
              <a:latin typeface="+mj-lt"/>
            </a:endParaRPr>
          </a:p>
          <a:p>
            <a:pPr>
              <a:buNone/>
            </a:pPr>
            <a:r>
              <a:rPr lang="el-GR" dirty="0" smtClean="0">
                <a:solidFill>
                  <a:srgbClr val="FFFF00"/>
                </a:solidFill>
                <a:latin typeface="+mj-lt"/>
              </a:rPr>
              <a:t>αλλά </a:t>
            </a:r>
            <a:r>
              <a:rPr lang="el-GR" dirty="0">
                <a:solidFill>
                  <a:srgbClr val="FFFF00"/>
                </a:solidFill>
                <a:latin typeface="+mj-lt"/>
              </a:rPr>
              <a:t>τον Σεπτέμβριο του 2008 είπε </a:t>
            </a:r>
            <a:r>
              <a:rPr lang="el-GR" dirty="0" smtClean="0">
                <a:solidFill>
                  <a:srgbClr val="FFFF00"/>
                </a:solidFill>
                <a:latin typeface="+mj-lt"/>
              </a:rPr>
              <a:t>ότι</a:t>
            </a:r>
            <a:endParaRPr lang="en-US" dirty="0" smtClean="0">
              <a:solidFill>
                <a:srgbClr val="FFFF00"/>
              </a:solidFill>
              <a:latin typeface="+mj-lt"/>
            </a:endParaRPr>
          </a:p>
          <a:p>
            <a:pPr>
              <a:buNone/>
            </a:pPr>
            <a:r>
              <a:rPr lang="el-GR" dirty="0" smtClean="0">
                <a:solidFill>
                  <a:srgbClr val="FFFF00"/>
                </a:solidFill>
                <a:latin typeface="+mj-lt"/>
              </a:rPr>
              <a:t>θα </a:t>
            </a:r>
            <a:r>
              <a:rPr lang="el-GR" dirty="0">
                <a:solidFill>
                  <a:srgbClr val="FFFF00"/>
                </a:solidFill>
                <a:latin typeface="+mj-lt"/>
              </a:rPr>
              <a:t>έβγαινε από την </a:t>
            </a:r>
            <a:r>
              <a:rPr lang="el-GR" i="1" dirty="0">
                <a:solidFill>
                  <a:srgbClr val="FFFF00"/>
                </a:solidFill>
                <a:latin typeface="+mj-lt"/>
              </a:rPr>
              <a:t>σύνταξη</a:t>
            </a:r>
            <a:r>
              <a:rPr lang="el-GR" dirty="0">
                <a:solidFill>
                  <a:srgbClr val="FFFF00"/>
                </a:solidFill>
                <a:latin typeface="+mj-lt"/>
              </a:rPr>
              <a:t> για </a:t>
            </a:r>
            <a:r>
              <a:rPr lang="el-GR" dirty="0" smtClean="0">
                <a:solidFill>
                  <a:srgbClr val="FFFF00"/>
                </a:solidFill>
                <a:latin typeface="+mj-lt"/>
              </a:rPr>
              <a:t>να</a:t>
            </a:r>
            <a:endParaRPr lang="en-US" dirty="0" smtClean="0">
              <a:solidFill>
                <a:srgbClr val="FFFF00"/>
              </a:solidFill>
              <a:latin typeface="+mj-lt"/>
            </a:endParaRPr>
          </a:p>
          <a:p>
            <a:pPr>
              <a:buNone/>
            </a:pPr>
            <a:r>
              <a:rPr lang="el-GR" dirty="0" smtClean="0">
                <a:solidFill>
                  <a:srgbClr val="FFFF00"/>
                </a:solidFill>
                <a:latin typeface="+mj-lt"/>
              </a:rPr>
              <a:t>πάρει </a:t>
            </a:r>
            <a:r>
              <a:rPr lang="el-GR" dirty="0">
                <a:solidFill>
                  <a:srgbClr val="FFFF00"/>
                </a:solidFill>
                <a:latin typeface="+mj-lt"/>
              </a:rPr>
              <a:t>μέρος στο Γύρο της Γαλλίας </a:t>
            </a:r>
            <a:r>
              <a:rPr lang="el-GR" dirty="0" smtClean="0">
                <a:solidFill>
                  <a:srgbClr val="FFFF00"/>
                </a:solidFill>
                <a:latin typeface="+mj-lt"/>
              </a:rPr>
              <a:t>το</a:t>
            </a:r>
            <a:endParaRPr lang="en-US" dirty="0" smtClean="0">
              <a:solidFill>
                <a:srgbClr val="FFFF00"/>
              </a:solidFill>
              <a:latin typeface="+mj-lt"/>
            </a:endParaRPr>
          </a:p>
          <a:p>
            <a:pPr>
              <a:buNone/>
            </a:pPr>
            <a:r>
              <a:rPr lang="el-GR" dirty="0" smtClean="0">
                <a:solidFill>
                  <a:srgbClr val="FFFF00"/>
                </a:solidFill>
                <a:latin typeface="+mj-lt"/>
              </a:rPr>
              <a:t>2009 </a:t>
            </a:r>
            <a:r>
              <a:rPr lang="el-GR" dirty="0">
                <a:solidFill>
                  <a:srgbClr val="FFFF00"/>
                </a:solidFill>
                <a:latin typeface="+mj-lt"/>
              </a:rPr>
              <a:t>και θα προσπαθούσε να </a:t>
            </a:r>
            <a:r>
              <a:rPr lang="el-GR" dirty="0" smtClean="0">
                <a:solidFill>
                  <a:srgbClr val="FFFF00"/>
                </a:solidFill>
                <a:latin typeface="+mj-lt"/>
              </a:rPr>
              <a:t>κερδίσει</a:t>
            </a:r>
            <a:endParaRPr lang="en-US" dirty="0" smtClean="0">
              <a:solidFill>
                <a:srgbClr val="FFFF00"/>
              </a:solidFill>
              <a:latin typeface="+mj-lt"/>
            </a:endParaRPr>
          </a:p>
          <a:p>
            <a:pPr>
              <a:buNone/>
            </a:pPr>
            <a:r>
              <a:rPr lang="el-GR" dirty="0" smtClean="0">
                <a:solidFill>
                  <a:srgbClr val="FFFF00"/>
                </a:solidFill>
                <a:latin typeface="+mj-lt"/>
              </a:rPr>
              <a:t>τον </a:t>
            </a:r>
            <a:r>
              <a:rPr lang="el-GR" dirty="0">
                <a:solidFill>
                  <a:srgbClr val="FFFF00"/>
                </a:solidFill>
                <a:latin typeface="+mj-lt"/>
              </a:rPr>
              <a:t>όγδοο Γύρο της Γαλλίας για </a:t>
            </a:r>
            <a:r>
              <a:rPr lang="el-GR" dirty="0" smtClean="0">
                <a:solidFill>
                  <a:srgbClr val="FFFF00"/>
                </a:solidFill>
                <a:latin typeface="+mj-lt"/>
              </a:rPr>
              <a:t>να</a:t>
            </a:r>
            <a:endParaRPr lang="en-US" dirty="0" smtClean="0">
              <a:solidFill>
                <a:srgbClr val="FFFF00"/>
              </a:solidFill>
              <a:latin typeface="+mj-lt"/>
            </a:endParaRPr>
          </a:p>
          <a:p>
            <a:pPr>
              <a:buNone/>
            </a:pPr>
            <a:r>
              <a:rPr lang="el-GR" dirty="0" smtClean="0">
                <a:solidFill>
                  <a:srgbClr val="FFFF00"/>
                </a:solidFill>
                <a:latin typeface="+mj-lt"/>
              </a:rPr>
              <a:t>βοηθήσει </a:t>
            </a:r>
            <a:r>
              <a:rPr lang="el-GR" dirty="0">
                <a:solidFill>
                  <a:srgbClr val="FFFF00"/>
                </a:solidFill>
                <a:latin typeface="+mj-lt"/>
              </a:rPr>
              <a:t>και τις </a:t>
            </a:r>
            <a:r>
              <a:rPr lang="el-GR" dirty="0" smtClean="0">
                <a:solidFill>
                  <a:srgbClr val="FFFF00"/>
                </a:solidFill>
                <a:latin typeface="+mj-lt"/>
              </a:rPr>
              <a:t>αντικαρκινικές</a:t>
            </a:r>
            <a:endParaRPr lang="en-US" dirty="0" smtClean="0">
              <a:solidFill>
                <a:srgbClr val="FFFF00"/>
              </a:solidFill>
              <a:latin typeface="+mj-lt"/>
            </a:endParaRPr>
          </a:p>
          <a:p>
            <a:pPr>
              <a:buNone/>
            </a:pPr>
            <a:r>
              <a:rPr lang="el-GR" dirty="0" smtClean="0">
                <a:solidFill>
                  <a:srgbClr val="FFFF00"/>
                </a:solidFill>
                <a:latin typeface="+mj-lt"/>
              </a:rPr>
              <a:t>οργανώσεις </a:t>
            </a:r>
            <a:r>
              <a:rPr lang="el-GR" dirty="0">
                <a:solidFill>
                  <a:srgbClr val="FFFF00"/>
                </a:solidFill>
                <a:latin typeface="+mj-lt"/>
              </a:rPr>
              <a:t>που υποστηρίζει.</a:t>
            </a:r>
          </a:p>
          <a:p>
            <a:endParaRPr lang="el-GR" dirty="0">
              <a:solidFill>
                <a:srgbClr val="FFFF00"/>
              </a:solidFill>
            </a:endParaRPr>
          </a:p>
        </p:txBody>
      </p:sp>
      <p:pic>
        <p:nvPicPr>
          <p:cNvPr id="4" name="Εικόνα 3">
            <a:extLst>
              <a:ext uri="{FF2B5EF4-FFF2-40B4-BE49-F238E27FC236}">
                <a16:creationId xmlns="" xmlns:a16="http://schemas.microsoft.com/office/drawing/2014/main" id="{82C39FC1-A311-4DB9-B59D-732814072182}"/>
              </a:ext>
            </a:extLst>
          </p:cNvPr>
          <p:cNvPicPr>
            <a:picLocks noChangeAspect="1"/>
          </p:cNvPicPr>
          <p:nvPr/>
        </p:nvPicPr>
        <p:blipFill>
          <a:blip r:embed="rId2"/>
          <a:stretch>
            <a:fillRect/>
          </a:stretch>
        </p:blipFill>
        <p:spPr>
          <a:xfrm>
            <a:off x="5292437" y="1268017"/>
            <a:ext cx="3322376" cy="2719157"/>
          </a:xfrm>
          <a:prstGeom prst="rect">
            <a:avLst/>
          </a:prstGeom>
        </p:spPr>
      </p:pic>
    </p:spTree>
    <p:extLst>
      <p:ext uri="{BB962C8B-B14F-4D97-AF65-F5344CB8AC3E}">
        <p14:creationId xmlns="" xmlns:p14="http://schemas.microsoft.com/office/powerpoint/2010/main" val="107703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3982D88-67CD-4001-86E6-4D00FAF5EA5C}"/>
              </a:ext>
            </a:extLst>
          </p:cNvPr>
          <p:cNvSpPr>
            <a:spLocks noGrp="1"/>
          </p:cNvSpPr>
          <p:nvPr>
            <p:ph type="title"/>
          </p:nvPr>
        </p:nvSpPr>
        <p:spPr>
          <a:xfrm>
            <a:off x="436180" y="571007"/>
            <a:ext cx="8229600" cy="944166"/>
          </a:xfrm>
        </p:spPr>
        <p:txBody>
          <a:bodyPr/>
          <a:lstStyle/>
          <a:p>
            <a:pPr algn="ctr"/>
            <a:r>
              <a:rPr lang="en-US" dirty="0"/>
              <a:t>Lance Armstrong</a:t>
            </a:r>
            <a:br>
              <a:rPr lang="en-US" dirty="0"/>
            </a:br>
            <a:endParaRPr lang="el-GR" dirty="0"/>
          </a:p>
        </p:txBody>
      </p:sp>
      <p:sp>
        <p:nvSpPr>
          <p:cNvPr id="3" name="Θέση περιεχομένου 2">
            <a:extLst>
              <a:ext uri="{FF2B5EF4-FFF2-40B4-BE49-F238E27FC236}">
                <a16:creationId xmlns="" xmlns:a16="http://schemas.microsoft.com/office/drawing/2014/main" id="{21FCC1BB-4B5F-4CBE-9D6B-459971D8C949}"/>
              </a:ext>
            </a:extLst>
          </p:cNvPr>
          <p:cNvSpPr>
            <a:spLocks noGrp="1"/>
          </p:cNvSpPr>
          <p:nvPr>
            <p:ph idx="1"/>
          </p:nvPr>
        </p:nvSpPr>
        <p:spPr>
          <a:xfrm>
            <a:off x="607630" y="1060450"/>
            <a:ext cx="4356100" cy="3572273"/>
          </a:xfrm>
        </p:spPr>
        <p:txBody>
          <a:bodyPr>
            <a:normAutofit fontScale="55000" lnSpcReduction="20000"/>
          </a:bodyPr>
          <a:lstStyle/>
          <a:p>
            <a:pPr>
              <a:buNone/>
            </a:pPr>
            <a:r>
              <a:rPr lang="el-GR" dirty="0">
                <a:solidFill>
                  <a:srgbClr val="FFFF00"/>
                </a:solidFill>
                <a:latin typeface="+mj-lt"/>
              </a:rPr>
              <a:t>Το 2012 σηματοδότησε τη δύση </a:t>
            </a:r>
            <a:r>
              <a:rPr lang="el-GR" dirty="0" smtClean="0">
                <a:solidFill>
                  <a:srgbClr val="FFFF00"/>
                </a:solidFill>
                <a:latin typeface="+mj-lt"/>
              </a:rPr>
              <a:t>της</a:t>
            </a:r>
            <a:endParaRPr lang="en-US" dirty="0" smtClean="0">
              <a:solidFill>
                <a:srgbClr val="FFFF00"/>
              </a:solidFill>
              <a:latin typeface="+mj-lt"/>
            </a:endParaRPr>
          </a:p>
          <a:p>
            <a:pPr>
              <a:buNone/>
            </a:pPr>
            <a:r>
              <a:rPr lang="el-GR" dirty="0" smtClean="0">
                <a:solidFill>
                  <a:srgbClr val="FFFF00"/>
                </a:solidFill>
                <a:latin typeface="+mj-lt"/>
              </a:rPr>
              <a:t>καριέρας </a:t>
            </a:r>
            <a:r>
              <a:rPr lang="el-GR" dirty="0">
                <a:solidFill>
                  <a:srgbClr val="FFFF00"/>
                </a:solidFill>
                <a:latin typeface="+mj-lt"/>
              </a:rPr>
              <a:t>του Άρμστρονγκ, μετά </a:t>
            </a:r>
            <a:r>
              <a:rPr lang="el-GR" dirty="0" smtClean="0">
                <a:solidFill>
                  <a:srgbClr val="FFFF00"/>
                </a:solidFill>
                <a:latin typeface="+mj-lt"/>
              </a:rPr>
              <a:t>την</a:t>
            </a:r>
            <a:endParaRPr lang="en-US" dirty="0" smtClean="0">
              <a:solidFill>
                <a:srgbClr val="FFFF00"/>
              </a:solidFill>
              <a:latin typeface="+mj-lt"/>
            </a:endParaRPr>
          </a:p>
          <a:p>
            <a:pPr>
              <a:buNone/>
            </a:pPr>
            <a:r>
              <a:rPr lang="el-GR" dirty="0" smtClean="0">
                <a:solidFill>
                  <a:srgbClr val="FFFF00"/>
                </a:solidFill>
                <a:latin typeface="+mj-lt"/>
              </a:rPr>
              <a:t>αποκάλυψη </a:t>
            </a:r>
            <a:r>
              <a:rPr lang="el-GR" dirty="0">
                <a:solidFill>
                  <a:srgbClr val="FFFF00"/>
                </a:solidFill>
                <a:latin typeface="+mj-lt"/>
              </a:rPr>
              <a:t>ότι έπαιρνε </a:t>
            </a:r>
            <a:r>
              <a:rPr lang="el-GR" dirty="0" smtClean="0">
                <a:solidFill>
                  <a:srgbClr val="FFFF00"/>
                </a:solidFill>
                <a:latin typeface="+mj-lt"/>
              </a:rPr>
              <a:t>αναβολικά.</a:t>
            </a:r>
            <a:endParaRPr lang="en-US" dirty="0" smtClean="0">
              <a:solidFill>
                <a:srgbClr val="FFFF00"/>
              </a:solidFill>
              <a:latin typeface="+mj-lt"/>
            </a:endParaRPr>
          </a:p>
          <a:p>
            <a:pPr>
              <a:buNone/>
            </a:pPr>
            <a:r>
              <a:rPr lang="el-GR" dirty="0" smtClean="0">
                <a:solidFill>
                  <a:srgbClr val="FFFF00"/>
                </a:solidFill>
                <a:latin typeface="+mj-lt"/>
              </a:rPr>
              <a:t>Κατά </a:t>
            </a:r>
            <a:r>
              <a:rPr lang="el-GR" dirty="0">
                <a:solidFill>
                  <a:srgbClr val="FFFF00"/>
                </a:solidFill>
                <a:latin typeface="+mj-lt"/>
              </a:rPr>
              <a:t>συνέπεια, η </a:t>
            </a:r>
            <a:r>
              <a:rPr lang="el-GR" dirty="0" smtClean="0">
                <a:solidFill>
                  <a:srgbClr val="FFFF00"/>
                </a:solidFill>
                <a:latin typeface="+mj-lt"/>
              </a:rPr>
              <a:t>Διεθνής</a:t>
            </a:r>
            <a:endParaRPr lang="en-US" dirty="0" smtClean="0">
              <a:solidFill>
                <a:srgbClr val="FFFF00"/>
              </a:solidFill>
              <a:latin typeface="+mj-lt"/>
            </a:endParaRPr>
          </a:p>
          <a:p>
            <a:pPr>
              <a:buNone/>
            </a:pPr>
            <a:r>
              <a:rPr lang="el-GR" dirty="0" smtClean="0">
                <a:solidFill>
                  <a:srgbClr val="FFFF00"/>
                </a:solidFill>
                <a:latin typeface="+mj-lt"/>
              </a:rPr>
              <a:t>Ομοσπονδία </a:t>
            </a:r>
            <a:r>
              <a:rPr lang="el-GR" dirty="0">
                <a:solidFill>
                  <a:srgbClr val="FFFF00"/>
                </a:solidFill>
                <a:latin typeface="+mj-lt"/>
              </a:rPr>
              <a:t>Ποδηλασίας </a:t>
            </a:r>
            <a:r>
              <a:rPr lang="el-GR" dirty="0" smtClean="0">
                <a:solidFill>
                  <a:srgbClr val="FFFF00"/>
                </a:solidFill>
                <a:latin typeface="+mj-lt"/>
              </a:rPr>
              <a:t>τον</a:t>
            </a:r>
            <a:endParaRPr lang="en-US" dirty="0" smtClean="0">
              <a:solidFill>
                <a:srgbClr val="FFFF00"/>
              </a:solidFill>
              <a:latin typeface="+mj-lt"/>
            </a:endParaRPr>
          </a:p>
          <a:p>
            <a:pPr>
              <a:buNone/>
            </a:pPr>
            <a:r>
              <a:rPr lang="el-GR" dirty="0" smtClean="0">
                <a:solidFill>
                  <a:srgbClr val="FFFF00"/>
                </a:solidFill>
                <a:latin typeface="+mj-lt"/>
              </a:rPr>
              <a:t>τιμώρησε </a:t>
            </a:r>
            <a:r>
              <a:rPr lang="el-GR" dirty="0">
                <a:solidFill>
                  <a:srgbClr val="FFFF00"/>
                </a:solidFill>
                <a:latin typeface="+mj-lt"/>
              </a:rPr>
              <a:t>με την αφαίρεση όλων </a:t>
            </a:r>
            <a:r>
              <a:rPr lang="el-GR" dirty="0" smtClean="0">
                <a:solidFill>
                  <a:srgbClr val="FFFF00"/>
                </a:solidFill>
                <a:latin typeface="+mj-lt"/>
              </a:rPr>
              <a:t>των</a:t>
            </a:r>
            <a:endParaRPr lang="en-US" dirty="0" smtClean="0">
              <a:solidFill>
                <a:srgbClr val="FFFF00"/>
              </a:solidFill>
              <a:latin typeface="+mj-lt"/>
            </a:endParaRPr>
          </a:p>
          <a:p>
            <a:pPr>
              <a:buNone/>
            </a:pPr>
            <a:r>
              <a:rPr lang="el-GR" dirty="0" smtClean="0">
                <a:solidFill>
                  <a:srgbClr val="FFFF00"/>
                </a:solidFill>
                <a:latin typeface="+mj-lt"/>
              </a:rPr>
              <a:t>τίτλων </a:t>
            </a:r>
            <a:r>
              <a:rPr lang="el-GR" dirty="0">
                <a:solidFill>
                  <a:srgbClr val="FFFF00"/>
                </a:solidFill>
                <a:latin typeface="+mj-lt"/>
              </a:rPr>
              <a:t>του (</a:t>
            </a:r>
            <a:r>
              <a:rPr lang="el-GR" dirty="0" smtClean="0">
                <a:solidFill>
                  <a:srgbClr val="FFFF00"/>
                </a:solidFill>
                <a:latin typeface="+mj-lt"/>
              </a:rPr>
              <a:t>συμπεριλαμβανομένων</a:t>
            </a:r>
            <a:endParaRPr lang="en-US" dirty="0" smtClean="0">
              <a:solidFill>
                <a:srgbClr val="FFFF00"/>
              </a:solidFill>
              <a:latin typeface="+mj-lt"/>
            </a:endParaRPr>
          </a:p>
          <a:p>
            <a:pPr>
              <a:buNone/>
            </a:pPr>
            <a:r>
              <a:rPr lang="el-GR" dirty="0" smtClean="0">
                <a:solidFill>
                  <a:srgbClr val="FFFF00"/>
                </a:solidFill>
                <a:latin typeface="+mj-lt"/>
              </a:rPr>
              <a:t>και </a:t>
            </a:r>
            <a:r>
              <a:rPr lang="el-GR" dirty="0">
                <a:solidFill>
                  <a:srgbClr val="FFFF00"/>
                </a:solidFill>
                <a:latin typeface="+mj-lt"/>
              </a:rPr>
              <a:t>των 7 νικών στο Γύρο </a:t>
            </a:r>
            <a:r>
              <a:rPr lang="el-GR" dirty="0" smtClean="0">
                <a:solidFill>
                  <a:srgbClr val="FFFF00"/>
                </a:solidFill>
                <a:latin typeface="+mj-lt"/>
              </a:rPr>
              <a:t>της</a:t>
            </a:r>
            <a:endParaRPr lang="en-US" dirty="0" smtClean="0">
              <a:solidFill>
                <a:srgbClr val="FFFF00"/>
              </a:solidFill>
              <a:latin typeface="+mj-lt"/>
            </a:endParaRPr>
          </a:p>
          <a:p>
            <a:pPr>
              <a:buNone/>
            </a:pPr>
            <a:r>
              <a:rPr lang="el-GR" dirty="0" smtClean="0">
                <a:solidFill>
                  <a:srgbClr val="FFFF00"/>
                </a:solidFill>
                <a:latin typeface="+mj-lt"/>
              </a:rPr>
              <a:t>Γαλλίας</a:t>
            </a:r>
            <a:r>
              <a:rPr lang="el-GR" dirty="0">
                <a:solidFill>
                  <a:srgbClr val="FFFF00"/>
                </a:solidFill>
                <a:latin typeface="+mj-lt"/>
              </a:rPr>
              <a:t>) και με ισόβιο </a:t>
            </a:r>
            <a:r>
              <a:rPr lang="el-GR" dirty="0" smtClean="0">
                <a:solidFill>
                  <a:srgbClr val="FFFF00"/>
                </a:solidFill>
                <a:latin typeface="+mj-lt"/>
              </a:rPr>
              <a:t>αποκλεισμό</a:t>
            </a:r>
            <a:endParaRPr lang="en-US" dirty="0" smtClean="0">
              <a:solidFill>
                <a:srgbClr val="FFFF00"/>
              </a:solidFill>
              <a:latin typeface="+mj-lt"/>
            </a:endParaRPr>
          </a:p>
          <a:p>
            <a:pPr>
              <a:buNone/>
            </a:pPr>
            <a:r>
              <a:rPr lang="el-GR" dirty="0" smtClean="0">
                <a:solidFill>
                  <a:srgbClr val="FFFF00"/>
                </a:solidFill>
                <a:latin typeface="+mj-lt"/>
              </a:rPr>
              <a:t>από </a:t>
            </a:r>
            <a:r>
              <a:rPr lang="el-GR" dirty="0">
                <a:solidFill>
                  <a:srgbClr val="FFFF00"/>
                </a:solidFill>
                <a:latin typeface="+mj-lt"/>
              </a:rPr>
              <a:t>το άθλημα. Τρεις </a:t>
            </a:r>
            <a:r>
              <a:rPr lang="el-GR" dirty="0" smtClean="0">
                <a:solidFill>
                  <a:srgbClr val="FFFF00"/>
                </a:solidFill>
                <a:latin typeface="+mj-lt"/>
              </a:rPr>
              <a:t>μήνες</a:t>
            </a:r>
            <a:endParaRPr lang="en-US" dirty="0" smtClean="0">
              <a:solidFill>
                <a:srgbClr val="FFFF00"/>
              </a:solidFill>
              <a:latin typeface="+mj-lt"/>
            </a:endParaRPr>
          </a:p>
          <a:p>
            <a:pPr>
              <a:buNone/>
            </a:pPr>
            <a:r>
              <a:rPr lang="el-GR" dirty="0" smtClean="0">
                <a:solidFill>
                  <a:srgbClr val="FFFF00"/>
                </a:solidFill>
                <a:latin typeface="+mj-lt"/>
              </a:rPr>
              <a:t>αργότερα</a:t>
            </a:r>
            <a:r>
              <a:rPr lang="el-GR" dirty="0">
                <a:solidFill>
                  <a:srgbClr val="FFFF00"/>
                </a:solidFill>
                <a:latin typeface="+mj-lt"/>
              </a:rPr>
              <a:t>, το αποδέχτηκε και ο </a:t>
            </a:r>
            <a:r>
              <a:rPr lang="el-GR" dirty="0" smtClean="0">
                <a:solidFill>
                  <a:srgbClr val="FFFF00"/>
                </a:solidFill>
                <a:latin typeface="+mj-lt"/>
              </a:rPr>
              <a:t>ίδιος</a:t>
            </a:r>
            <a:endParaRPr lang="en-US" dirty="0" smtClean="0">
              <a:solidFill>
                <a:srgbClr val="FFFF00"/>
              </a:solidFill>
              <a:latin typeface="+mj-lt"/>
            </a:endParaRPr>
          </a:p>
          <a:p>
            <a:pPr>
              <a:buNone/>
            </a:pPr>
            <a:r>
              <a:rPr lang="el-GR" dirty="0" smtClean="0">
                <a:solidFill>
                  <a:srgbClr val="FFFF00"/>
                </a:solidFill>
                <a:latin typeface="+mj-lt"/>
              </a:rPr>
              <a:t>δημόσια</a:t>
            </a:r>
            <a:r>
              <a:rPr lang="el-GR" dirty="0">
                <a:solidFill>
                  <a:srgbClr val="FFFF00"/>
                </a:solidFill>
                <a:latin typeface="+mj-lt"/>
              </a:rPr>
              <a:t>.</a:t>
            </a:r>
          </a:p>
        </p:txBody>
      </p:sp>
      <p:pic>
        <p:nvPicPr>
          <p:cNvPr id="4" name="Εικόνα 3">
            <a:extLst>
              <a:ext uri="{FF2B5EF4-FFF2-40B4-BE49-F238E27FC236}">
                <a16:creationId xmlns="" xmlns:a16="http://schemas.microsoft.com/office/drawing/2014/main" id="{8BEF2B91-0ACE-4AB4-9873-04DAF0AB09FB}"/>
              </a:ext>
            </a:extLst>
          </p:cNvPr>
          <p:cNvPicPr>
            <a:picLocks noChangeAspect="1"/>
          </p:cNvPicPr>
          <p:nvPr/>
        </p:nvPicPr>
        <p:blipFill>
          <a:blip r:embed="rId2"/>
          <a:stretch>
            <a:fillRect/>
          </a:stretch>
        </p:blipFill>
        <p:spPr>
          <a:xfrm>
            <a:off x="5686027" y="1084064"/>
            <a:ext cx="2975372" cy="2975372"/>
          </a:xfrm>
          <a:prstGeom prst="rect">
            <a:avLst/>
          </a:prstGeom>
        </p:spPr>
      </p:pic>
    </p:spTree>
    <p:extLst>
      <p:ext uri="{BB962C8B-B14F-4D97-AF65-F5344CB8AC3E}">
        <p14:creationId xmlns="" xmlns:p14="http://schemas.microsoft.com/office/powerpoint/2010/main" val="72310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76275" y="2809875"/>
            <a:ext cx="7772400" cy="1102519"/>
          </a:xfrm>
        </p:spPr>
        <p:txBody>
          <a:bodyPr/>
          <a:lstStyle/>
          <a:p>
            <a:r>
              <a:rPr lang="el-GR" dirty="0" smtClean="0"/>
              <a:t>Εμπορευματοποίηση Αθλητισμού</a:t>
            </a:r>
            <a:br>
              <a:rPr lang="el-GR" dirty="0" smtClean="0"/>
            </a:br>
            <a:r>
              <a:rPr lang="el-GR" dirty="0" smtClean="0"/>
              <a:t>«Σκάνδαλο Στημένων Αγώνων του 2011»</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smtClean="0"/>
              <a:t>Το Σκάνδαλο</a:t>
            </a:r>
            <a:endParaRPr lang="el-GR" dirty="0"/>
          </a:p>
        </p:txBody>
      </p:sp>
      <p:sp>
        <p:nvSpPr>
          <p:cNvPr id="3" name="2 - Θέση περιεχομένου"/>
          <p:cNvSpPr>
            <a:spLocks noGrp="1"/>
          </p:cNvSpPr>
          <p:nvPr>
            <p:ph idx="1"/>
          </p:nvPr>
        </p:nvSpPr>
        <p:spPr/>
        <p:txBody>
          <a:bodyPr>
            <a:noAutofit/>
          </a:bodyPr>
          <a:lstStyle/>
          <a:p>
            <a:pPr>
              <a:buNone/>
            </a:pPr>
            <a:r>
              <a:rPr lang="el-GR" sz="1400" dirty="0" smtClean="0">
                <a:solidFill>
                  <a:srgbClr val="FFFF00"/>
                </a:solidFill>
                <a:latin typeface="+mj-lt"/>
              </a:rPr>
              <a:t>Το</a:t>
            </a:r>
            <a:r>
              <a:rPr lang="en-US" sz="1400" dirty="0" smtClean="0">
                <a:solidFill>
                  <a:srgbClr val="FFFF00"/>
                </a:solidFill>
                <a:latin typeface="+mj-lt"/>
              </a:rPr>
              <a:t> </a:t>
            </a:r>
            <a:r>
              <a:rPr lang="el-GR" sz="1400" dirty="0" smtClean="0">
                <a:solidFill>
                  <a:srgbClr val="FFFF00"/>
                </a:solidFill>
                <a:latin typeface="+mj-lt"/>
              </a:rPr>
              <a:t>Σκάνδαλο Στημένων Αγώνων του 2011 είναι ποδοσφαιρικό σκάνδαλο που ήρθε στο φώς τον</a:t>
            </a:r>
          </a:p>
          <a:p>
            <a:pPr>
              <a:buNone/>
            </a:pPr>
            <a:r>
              <a:rPr lang="el-GR" sz="1400" dirty="0" smtClean="0">
                <a:solidFill>
                  <a:srgbClr val="FFFF00"/>
                </a:solidFill>
                <a:latin typeface="+mj-lt"/>
              </a:rPr>
              <a:t>Ιούνιο του 2011 στην Ελλάδα. Με τη συνδρομή της UEFA και της ΕΥΠ, οι δικαστικές αρχές εντόπισαν</a:t>
            </a:r>
          </a:p>
          <a:p>
            <a:pPr>
              <a:buNone/>
            </a:pPr>
            <a:r>
              <a:rPr lang="el-GR" sz="1400" dirty="0" smtClean="0">
                <a:solidFill>
                  <a:srgbClr val="FFFF00"/>
                </a:solidFill>
                <a:latin typeface="+mj-lt"/>
              </a:rPr>
              <a:t>68 υπόπτους, ανάμεσα στους οποίους ποδοσφαιρικούς παράγοντες, διαιτητές, παίκτες και</a:t>
            </a:r>
          </a:p>
          <a:p>
            <a:pPr>
              <a:buNone/>
            </a:pPr>
            <a:r>
              <a:rPr lang="el-GR" sz="1400" dirty="0" smtClean="0">
                <a:solidFill>
                  <a:srgbClr val="FFFF00"/>
                </a:solidFill>
                <a:latin typeface="+mj-lt"/>
              </a:rPr>
              <a:t>αστυνομικούς υπαλλήλους, στους οποίους επιβλήθηκε απαγόρευση εξόδου από τη χώρα.</a:t>
            </a:r>
          </a:p>
          <a:p>
            <a:pPr>
              <a:buNone/>
            </a:pPr>
            <a:r>
              <a:rPr lang="el-GR" sz="1400" dirty="0" smtClean="0">
                <a:solidFill>
                  <a:srgbClr val="FFFF00"/>
                </a:solidFill>
                <a:latin typeface="+mj-lt"/>
              </a:rPr>
              <a:t>Στις απομαγνητοφωνημένες συνομιλίες περιλαμβάνονταν αδικήματα δωροδοκίας, εξαγοράς,</a:t>
            </a:r>
          </a:p>
          <a:p>
            <a:pPr>
              <a:buNone/>
            </a:pPr>
            <a:r>
              <a:rPr lang="el-GR" sz="1400" dirty="0" smtClean="0">
                <a:solidFill>
                  <a:srgbClr val="FFFF00"/>
                </a:solidFill>
                <a:latin typeface="+mj-lt"/>
              </a:rPr>
              <a:t>νόθευσης ανταγωνισμού, καθώς και απειλής χρήσης βίας. </a:t>
            </a:r>
          </a:p>
          <a:p>
            <a:pPr>
              <a:buNone/>
            </a:pPr>
            <a:endParaRPr lang="el-GR" sz="1400" dirty="0" smtClean="0">
              <a:solidFill>
                <a:srgbClr val="FFFF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smtClean="0"/>
              <a:t>Πρόσωπα που Ενεπλάκησαν</a:t>
            </a:r>
            <a:endParaRPr lang="el-GR" dirty="0"/>
          </a:p>
        </p:txBody>
      </p:sp>
      <p:sp>
        <p:nvSpPr>
          <p:cNvPr id="3" name="2 - Θέση περιεχομένου"/>
          <p:cNvSpPr>
            <a:spLocks noGrp="1"/>
          </p:cNvSpPr>
          <p:nvPr>
            <p:ph idx="1"/>
          </p:nvPr>
        </p:nvSpPr>
        <p:spPr/>
        <p:txBody>
          <a:bodyPr/>
          <a:lstStyle/>
          <a:p>
            <a:pPr>
              <a:buNone/>
            </a:pPr>
            <a:r>
              <a:rPr lang="el-GR" sz="1400" dirty="0" smtClean="0">
                <a:solidFill>
                  <a:srgbClr val="FFFF00"/>
                </a:solidFill>
                <a:latin typeface="+mj-lt"/>
              </a:rPr>
              <a:t>Ανάμεσα στα πρόσωπα που ενεπλάκησαν στην υπόθεση ήταν οι Αχιλλέας </a:t>
            </a:r>
            <a:r>
              <a:rPr lang="el-GR" sz="1400" dirty="0" err="1" smtClean="0">
                <a:solidFill>
                  <a:srgbClr val="FFFF00"/>
                </a:solidFill>
                <a:latin typeface="+mj-lt"/>
              </a:rPr>
              <a:t>Μπέος</a:t>
            </a:r>
            <a:r>
              <a:rPr lang="el-GR" sz="1400" dirty="0" smtClean="0">
                <a:solidFill>
                  <a:srgbClr val="FFFF00"/>
                </a:solidFill>
                <a:latin typeface="+mj-lt"/>
              </a:rPr>
              <a:t> (πρόεδρος του</a:t>
            </a:r>
          </a:p>
          <a:p>
            <a:pPr>
              <a:buNone/>
            </a:pPr>
            <a:r>
              <a:rPr lang="el-GR" sz="1400" dirty="0" smtClean="0">
                <a:solidFill>
                  <a:srgbClr val="FFFF00"/>
                </a:solidFill>
                <a:latin typeface="+mj-lt"/>
              </a:rPr>
              <a:t>Ολυμπιακού Βόλου), Μάκης </a:t>
            </a:r>
            <a:r>
              <a:rPr lang="el-GR" sz="1400" dirty="0" err="1" smtClean="0">
                <a:solidFill>
                  <a:srgbClr val="FFFF00"/>
                </a:solidFill>
                <a:latin typeface="+mj-lt"/>
              </a:rPr>
              <a:t>Ψωμιάδης</a:t>
            </a:r>
            <a:r>
              <a:rPr lang="el-GR" sz="1400" dirty="0" smtClean="0">
                <a:solidFill>
                  <a:srgbClr val="FFFF00"/>
                </a:solidFill>
                <a:latin typeface="+mj-lt"/>
              </a:rPr>
              <a:t> (πρόεδρος της Καβάλας), Βαγγέλης </a:t>
            </a:r>
            <a:r>
              <a:rPr lang="el-GR" sz="1400" dirty="0" err="1" smtClean="0">
                <a:solidFill>
                  <a:srgbClr val="FFFF00"/>
                </a:solidFill>
                <a:latin typeface="+mj-lt"/>
              </a:rPr>
              <a:t>Μαρινάκης</a:t>
            </a:r>
            <a:r>
              <a:rPr lang="el-GR" sz="1400" dirty="0" smtClean="0">
                <a:solidFill>
                  <a:srgbClr val="FFFF00"/>
                </a:solidFill>
                <a:latin typeface="+mj-lt"/>
              </a:rPr>
              <a:t> (πρόεδρος</a:t>
            </a:r>
          </a:p>
          <a:p>
            <a:pPr>
              <a:buNone/>
            </a:pPr>
            <a:r>
              <a:rPr lang="el-GR" sz="1400" dirty="0" smtClean="0">
                <a:solidFill>
                  <a:srgbClr val="FFFF00"/>
                </a:solidFill>
                <a:latin typeface="+mj-lt"/>
              </a:rPr>
              <a:t>του Ολυμπιακού Πειραιώς) που αθωώθηκε, καθώς και οι διεθνείς ποδοσφαιριστές Αβραάμ</a:t>
            </a:r>
          </a:p>
          <a:p>
            <a:pPr>
              <a:buNone/>
            </a:pPr>
            <a:r>
              <a:rPr lang="el-GR" sz="1400" dirty="0" smtClean="0">
                <a:solidFill>
                  <a:srgbClr val="FFFF00"/>
                </a:solidFill>
                <a:latin typeface="+mj-lt"/>
              </a:rPr>
              <a:t>Παπαδόπουλος και Κώστας </a:t>
            </a:r>
            <a:r>
              <a:rPr lang="el-GR" sz="1400" dirty="0" err="1" smtClean="0">
                <a:solidFill>
                  <a:srgbClr val="FFFF00"/>
                </a:solidFill>
                <a:latin typeface="+mj-lt"/>
              </a:rPr>
              <a:t>Μενδρινός</a:t>
            </a:r>
            <a:r>
              <a:rPr lang="el-GR" sz="1400" dirty="0" smtClean="0">
                <a:solidFill>
                  <a:srgbClr val="FFFF00"/>
                </a:solidFill>
                <a:latin typeface="+mj-lt"/>
              </a:rPr>
              <a:t>. Λοιποί εμπλεκόμενοι για δωροδοκία και αλλοίωση</a:t>
            </a:r>
          </a:p>
          <a:p>
            <a:pPr>
              <a:buNone/>
            </a:pPr>
            <a:r>
              <a:rPr lang="el-GR" sz="1400" dirty="0" smtClean="0">
                <a:solidFill>
                  <a:srgbClr val="FFFF00"/>
                </a:solidFill>
                <a:latin typeface="+mj-lt"/>
              </a:rPr>
              <a:t>αποτελέσματος αγώνα ήταν οι Θωμάς Μητρόπουλος, Ιωάννης </a:t>
            </a:r>
            <a:r>
              <a:rPr lang="el-GR" sz="1400" dirty="0" err="1" smtClean="0">
                <a:solidFill>
                  <a:srgbClr val="FFFF00"/>
                </a:solidFill>
                <a:latin typeface="+mj-lt"/>
              </a:rPr>
              <a:t>Κομπότης</a:t>
            </a:r>
            <a:r>
              <a:rPr lang="el-GR" sz="1400" dirty="0" smtClean="0">
                <a:solidFill>
                  <a:srgbClr val="FFFF00"/>
                </a:solidFill>
                <a:latin typeface="+mj-lt"/>
              </a:rPr>
              <a:t> (ιδιοκτήτης του</a:t>
            </a:r>
          </a:p>
          <a:p>
            <a:pPr>
              <a:buNone/>
            </a:pPr>
            <a:r>
              <a:rPr lang="el-GR" sz="1400" dirty="0" err="1" smtClean="0">
                <a:solidFill>
                  <a:srgbClr val="FFFF00"/>
                </a:solidFill>
                <a:latin typeface="+mj-lt"/>
              </a:rPr>
              <a:t>Λεβαδειακού</a:t>
            </a:r>
            <a:r>
              <a:rPr lang="el-GR" sz="1400" dirty="0" smtClean="0">
                <a:solidFill>
                  <a:srgbClr val="FFFF00"/>
                </a:solidFill>
                <a:latin typeface="+mj-lt"/>
              </a:rPr>
              <a:t>), Γιώργος </a:t>
            </a:r>
            <a:r>
              <a:rPr lang="el-GR" sz="1400" dirty="0" err="1" smtClean="0">
                <a:solidFill>
                  <a:srgbClr val="FFFF00"/>
                </a:solidFill>
                <a:latin typeface="+mj-lt"/>
              </a:rPr>
              <a:t>Μποροβίλος</a:t>
            </a:r>
            <a:r>
              <a:rPr lang="el-GR" sz="1400" dirty="0" smtClean="0">
                <a:solidFill>
                  <a:srgbClr val="FFFF00"/>
                </a:solidFill>
                <a:latin typeface="+mj-lt"/>
              </a:rPr>
              <a:t> (πρόεδρος του Αστέρα Τρίπολης), Δημήτρης </a:t>
            </a:r>
            <a:r>
              <a:rPr lang="el-GR" sz="1400" dirty="0" err="1" smtClean="0">
                <a:solidFill>
                  <a:srgbClr val="FFFF00"/>
                </a:solidFill>
                <a:latin typeface="+mj-lt"/>
              </a:rPr>
              <a:t>Μπάκος</a:t>
            </a:r>
            <a:r>
              <a:rPr lang="el-GR" sz="1400" dirty="0" smtClean="0">
                <a:solidFill>
                  <a:srgbClr val="FFFF00"/>
                </a:solidFill>
                <a:latin typeface="+mj-lt"/>
              </a:rPr>
              <a:t> (ιδιοκτήτης</a:t>
            </a:r>
          </a:p>
          <a:p>
            <a:pPr>
              <a:buNone/>
            </a:pPr>
            <a:r>
              <a:rPr lang="el-GR" sz="1400" dirty="0" smtClean="0">
                <a:solidFill>
                  <a:srgbClr val="FFFF00"/>
                </a:solidFill>
                <a:latin typeface="+mj-lt"/>
              </a:rPr>
              <a:t>του Αστέρα Τρίπολης), οι διαιτητές </a:t>
            </a:r>
            <a:r>
              <a:rPr lang="el-GR" sz="1400" dirty="0" err="1" smtClean="0">
                <a:solidFill>
                  <a:srgbClr val="FFFF00"/>
                </a:solidFill>
                <a:latin typeface="+mj-lt"/>
              </a:rPr>
              <a:t>Γιάχος</a:t>
            </a:r>
            <a:r>
              <a:rPr lang="el-GR" sz="1400" dirty="0" smtClean="0">
                <a:solidFill>
                  <a:srgbClr val="FFFF00"/>
                </a:solidFill>
                <a:latin typeface="+mj-lt"/>
              </a:rPr>
              <a:t>, </a:t>
            </a:r>
            <a:r>
              <a:rPr lang="el-GR" sz="1400" dirty="0" err="1" smtClean="0">
                <a:solidFill>
                  <a:srgbClr val="FFFF00"/>
                </a:solidFill>
                <a:latin typeface="+mj-lt"/>
              </a:rPr>
              <a:t>Καλόπουλος</a:t>
            </a:r>
            <a:r>
              <a:rPr lang="el-GR" sz="1400" dirty="0" smtClean="0">
                <a:solidFill>
                  <a:srgbClr val="FFFF00"/>
                </a:solidFill>
                <a:latin typeface="+mj-lt"/>
              </a:rPr>
              <a:t>, Τρύφωνας, Σπάθας και πολλοί άλλοι.</a:t>
            </a:r>
          </a:p>
          <a:p>
            <a:endParaRPr lang="el-GR"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smtClean="0"/>
              <a:t>Ποινές</a:t>
            </a:r>
            <a:endParaRPr lang="el-GR" dirty="0"/>
          </a:p>
        </p:txBody>
      </p:sp>
      <p:sp>
        <p:nvSpPr>
          <p:cNvPr id="3" name="2 - Θέση περιεχομένου"/>
          <p:cNvSpPr>
            <a:spLocks noGrp="1"/>
          </p:cNvSpPr>
          <p:nvPr>
            <p:ph idx="1"/>
          </p:nvPr>
        </p:nvSpPr>
        <p:spPr/>
        <p:txBody>
          <a:bodyPr>
            <a:normAutofit/>
          </a:bodyPr>
          <a:lstStyle/>
          <a:p>
            <a:pPr>
              <a:buNone/>
            </a:pPr>
            <a:r>
              <a:rPr lang="el-GR" sz="1400" dirty="0" smtClean="0">
                <a:solidFill>
                  <a:srgbClr val="FFFF00"/>
                </a:solidFill>
                <a:latin typeface="+mj-lt"/>
              </a:rPr>
              <a:t>Στις 28 Ιουλίου 2011 αποφασίστηκε από την Πειθαρχική Επιτροπή της </a:t>
            </a:r>
            <a:r>
              <a:rPr lang="en-US" sz="1400" dirty="0" smtClean="0">
                <a:solidFill>
                  <a:srgbClr val="FFFF00"/>
                </a:solidFill>
                <a:latin typeface="+mj-lt"/>
              </a:rPr>
              <a:t>Super League</a:t>
            </a:r>
            <a:r>
              <a:rPr lang="el-GR" sz="1400" dirty="0" smtClean="0">
                <a:solidFill>
                  <a:srgbClr val="FFFF00"/>
                </a:solidFill>
                <a:latin typeface="+mj-lt"/>
              </a:rPr>
              <a:t>, ο υποβιβασμός</a:t>
            </a:r>
          </a:p>
          <a:p>
            <a:pPr>
              <a:buNone/>
            </a:pPr>
            <a:r>
              <a:rPr lang="el-GR" sz="1400" dirty="0" smtClean="0">
                <a:solidFill>
                  <a:srgbClr val="FFFF00"/>
                </a:solidFill>
                <a:latin typeface="+mj-lt"/>
              </a:rPr>
              <a:t>του Ολυμπιακού Βόλου και της Καβάλας στη Β' Εθνική. Μετά από έφεση των ομάδων, αποφασίστηκε</a:t>
            </a:r>
          </a:p>
          <a:p>
            <a:pPr>
              <a:buNone/>
            </a:pPr>
            <a:r>
              <a:rPr lang="el-GR" sz="1400" dirty="0" smtClean="0">
                <a:solidFill>
                  <a:srgbClr val="FFFF00"/>
                </a:solidFill>
                <a:latin typeface="+mj-lt"/>
              </a:rPr>
              <a:t>η παραμονή τους στην πρώτη κατηγορία, αλλά με αφαίρεση βαθμών από την επόμενη</a:t>
            </a:r>
            <a:endParaRPr lang="en-US" sz="1400" dirty="0" smtClean="0">
              <a:solidFill>
                <a:srgbClr val="FFFF00"/>
              </a:solidFill>
              <a:latin typeface="+mj-lt"/>
            </a:endParaRPr>
          </a:p>
          <a:p>
            <a:pPr>
              <a:buNone/>
            </a:pPr>
            <a:r>
              <a:rPr lang="el-GR" sz="1400" dirty="0" smtClean="0">
                <a:solidFill>
                  <a:srgbClr val="FFFF00"/>
                </a:solidFill>
                <a:latin typeface="+mj-lt"/>
              </a:rPr>
              <a:t>χρονιά.</a:t>
            </a:r>
          </a:p>
          <a:p>
            <a:pPr>
              <a:buNone/>
            </a:pPr>
            <a:r>
              <a:rPr lang="el-GR" sz="1400" dirty="0" smtClean="0">
                <a:solidFill>
                  <a:srgbClr val="FFFF00"/>
                </a:solidFill>
                <a:latin typeface="+mj-lt"/>
              </a:rPr>
              <a:t>Στις 11 Αυγούστου 2011, η ΟΥΕΦΑ αποφάσισε τον αποκλεισμό του Ολυμπιακού Βόλου από το </a:t>
            </a:r>
            <a:r>
              <a:rPr lang="en-US" sz="1400" dirty="0" smtClean="0">
                <a:solidFill>
                  <a:srgbClr val="FFFF00"/>
                </a:solidFill>
                <a:latin typeface="+mj-lt"/>
              </a:rPr>
              <a:t>UEFA</a:t>
            </a:r>
            <a:endParaRPr lang="el-GR" sz="1400" dirty="0" smtClean="0">
              <a:solidFill>
                <a:srgbClr val="FFFF00"/>
              </a:solidFill>
              <a:latin typeface="+mj-lt"/>
            </a:endParaRPr>
          </a:p>
          <a:p>
            <a:pPr>
              <a:buNone/>
            </a:pPr>
            <a:r>
              <a:rPr lang="en-US" sz="1400" dirty="0" err="1" smtClean="0">
                <a:solidFill>
                  <a:srgbClr val="FFFF00"/>
                </a:solidFill>
                <a:latin typeface="+mj-lt"/>
              </a:rPr>
              <a:t>Europa</a:t>
            </a:r>
            <a:r>
              <a:rPr lang="en-US" sz="1400" dirty="0" smtClean="0">
                <a:solidFill>
                  <a:srgbClr val="FFFF00"/>
                </a:solidFill>
                <a:latin typeface="+mj-lt"/>
              </a:rPr>
              <a:t> League</a:t>
            </a:r>
            <a:r>
              <a:rPr lang="el-GR" sz="1400" dirty="0" smtClean="0">
                <a:solidFill>
                  <a:srgbClr val="FFFF00"/>
                </a:solidFill>
                <a:latin typeface="+mj-lt"/>
              </a:rPr>
              <a:t> εξαιτίας της εμπλοκής του στο σκάνδαλο. Η έφεση της ομάδας απορρίφθηκε. Στις 23</a:t>
            </a:r>
          </a:p>
          <a:p>
            <a:pPr>
              <a:buNone/>
            </a:pPr>
            <a:r>
              <a:rPr lang="el-GR" sz="1400" dirty="0" smtClean="0">
                <a:solidFill>
                  <a:srgbClr val="FFFF00"/>
                </a:solidFill>
                <a:latin typeface="+mj-lt"/>
              </a:rPr>
              <a:t>Αυγούστου, τελικώς, η Επιτροπή Επαγγελματικού Αθλητισμού (ΕΕΑ) ανακοίνωσε πως δεν χορηγεί</a:t>
            </a:r>
          </a:p>
          <a:p>
            <a:pPr>
              <a:buNone/>
            </a:pPr>
            <a:r>
              <a:rPr lang="el-GR" sz="1400" dirty="0" smtClean="0">
                <a:solidFill>
                  <a:srgbClr val="FFFF00"/>
                </a:solidFill>
                <a:latin typeface="+mj-lt"/>
              </a:rPr>
              <a:t>πιστοποιητικό για την συμμετοχή τόσο του Ολυμπιακού</a:t>
            </a:r>
            <a:r>
              <a:rPr lang="en-US" sz="1400" dirty="0" smtClean="0">
                <a:solidFill>
                  <a:srgbClr val="FFFF00"/>
                </a:solidFill>
                <a:latin typeface="+mj-lt"/>
              </a:rPr>
              <a:t> </a:t>
            </a:r>
            <a:r>
              <a:rPr lang="el-GR" sz="1400" dirty="0" smtClean="0">
                <a:solidFill>
                  <a:srgbClr val="FFFF00"/>
                </a:solidFill>
                <a:latin typeface="+mj-lt"/>
              </a:rPr>
              <a:t>Βόλου όσο και της ομάδας της Καβάλας στο</a:t>
            </a:r>
          </a:p>
          <a:p>
            <a:pPr>
              <a:buNone/>
            </a:pPr>
            <a:r>
              <a:rPr lang="el-GR" sz="1400" dirty="0" smtClean="0">
                <a:solidFill>
                  <a:srgbClr val="FFFF00"/>
                </a:solidFill>
                <a:latin typeface="+mj-lt"/>
              </a:rPr>
              <a:t>πρωτάθλημα της </a:t>
            </a:r>
            <a:r>
              <a:rPr lang="en-US" sz="1400" dirty="0" smtClean="0">
                <a:solidFill>
                  <a:srgbClr val="FFFF00"/>
                </a:solidFill>
                <a:latin typeface="+mj-lt"/>
              </a:rPr>
              <a:t>Super</a:t>
            </a:r>
            <a:r>
              <a:rPr lang="el-GR" sz="1400" dirty="0" smtClean="0">
                <a:solidFill>
                  <a:srgbClr val="FFFF00"/>
                </a:solidFill>
                <a:latin typeface="+mj-lt"/>
              </a:rPr>
              <a:t> </a:t>
            </a:r>
            <a:r>
              <a:rPr lang="en-US" sz="1400" dirty="0" smtClean="0">
                <a:solidFill>
                  <a:srgbClr val="FFFF00"/>
                </a:solidFill>
                <a:latin typeface="+mj-lt"/>
              </a:rPr>
              <a:t>League </a:t>
            </a:r>
            <a:r>
              <a:rPr lang="el-GR" sz="1400" dirty="0" smtClean="0">
                <a:solidFill>
                  <a:srgbClr val="FFFF00"/>
                </a:solidFill>
                <a:latin typeface="+mj-lt"/>
              </a:rPr>
              <a:t>και έτσι οι δύο ομάδες υποβιβάστηκαν στην ερασιτεχνική Δ΄</a:t>
            </a:r>
          </a:p>
          <a:p>
            <a:pPr>
              <a:buNone/>
            </a:pPr>
            <a:r>
              <a:rPr lang="el-GR" sz="1400" dirty="0" smtClean="0">
                <a:solidFill>
                  <a:srgbClr val="FFFF00"/>
                </a:solidFill>
                <a:latin typeface="+mj-lt"/>
              </a:rPr>
              <a:t>Κατηγορία.</a:t>
            </a:r>
          </a:p>
          <a:p>
            <a:endParaRPr lang="el-G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smtClean="0"/>
              <a:t>Ποινές</a:t>
            </a:r>
            <a:endParaRPr lang="el-GR" dirty="0"/>
          </a:p>
        </p:txBody>
      </p:sp>
      <p:sp>
        <p:nvSpPr>
          <p:cNvPr id="3" name="2 - Θέση περιεχομένου"/>
          <p:cNvSpPr>
            <a:spLocks noGrp="1"/>
          </p:cNvSpPr>
          <p:nvPr>
            <p:ph idx="1"/>
          </p:nvPr>
        </p:nvSpPr>
        <p:spPr/>
        <p:txBody>
          <a:bodyPr>
            <a:normAutofit/>
          </a:bodyPr>
          <a:lstStyle/>
          <a:p>
            <a:pPr>
              <a:buNone/>
            </a:pPr>
            <a:r>
              <a:rPr lang="el-GR" sz="1400" dirty="0" smtClean="0">
                <a:solidFill>
                  <a:srgbClr val="FFFF00"/>
                </a:solidFill>
                <a:latin typeface="+mj-lt"/>
              </a:rPr>
              <a:t>Τον Φεβρουάριο του 2012 οι ποδοσφαιρικοί εισαγγελείς </a:t>
            </a:r>
            <a:r>
              <a:rPr lang="el-GR" sz="1400" dirty="0" err="1" smtClean="0">
                <a:solidFill>
                  <a:srgbClr val="FFFF00"/>
                </a:solidFill>
                <a:latin typeface="+mj-lt"/>
              </a:rPr>
              <a:t>Φάκος</a:t>
            </a:r>
            <a:r>
              <a:rPr lang="el-GR" sz="1400" dirty="0" smtClean="0">
                <a:solidFill>
                  <a:srgbClr val="FFFF00"/>
                </a:solidFill>
                <a:latin typeface="+mj-lt"/>
              </a:rPr>
              <a:t> και </a:t>
            </a:r>
            <a:r>
              <a:rPr lang="el-GR" sz="1400" dirty="0" err="1" smtClean="0">
                <a:solidFill>
                  <a:srgbClr val="FFFF00"/>
                </a:solidFill>
                <a:latin typeface="+mj-lt"/>
              </a:rPr>
              <a:t>Αντωνακάκος</a:t>
            </a:r>
            <a:r>
              <a:rPr lang="el-GR" sz="1400" dirty="0" smtClean="0">
                <a:solidFill>
                  <a:srgbClr val="FFFF00"/>
                </a:solidFill>
                <a:latin typeface="+mj-lt"/>
              </a:rPr>
              <a:t> αντικαταστάθηκαν</a:t>
            </a:r>
          </a:p>
          <a:p>
            <a:pPr>
              <a:buNone/>
            </a:pPr>
            <a:r>
              <a:rPr lang="el-GR" sz="1400" dirty="0" smtClean="0">
                <a:solidFill>
                  <a:srgbClr val="FFFF00"/>
                </a:solidFill>
                <a:latin typeface="+mj-lt"/>
              </a:rPr>
              <a:t>από τους Πετρόπουλο και Καρρά. Το Σεπτέμβριο του 2012, ο Ολυμπιακός Βόλου και η Καβάλα</a:t>
            </a:r>
          </a:p>
          <a:p>
            <a:pPr>
              <a:buNone/>
            </a:pPr>
            <a:r>
              <a:rPr lang="el-GR" sz="1400" dirty="0" smtClean="0">
                <a:solidFill>
                  <a:srgbClr val="FFFF00"/>
                </a:solidFill>
                <a:latin typeface="+mj-lt"/>
              </a:rPr>
              <a:t>επέστρεψαν στη Β' Εθνική με απόφαση της ΕΠΟ.</a:t>
            </a:r>
          </a:p>
          <a:p>
            <a:pPr>
              <a:buNone/>
            </a:pPr>
            <a:r>
              <a:rPr lang="el-GR" sz="1400" dirty="0" smtClean="0">
                <a:solidFill>
                  <a:srgbClr val="FFFF00"/>
                </a:solidFill>
                <a:latin typeface="+mj-lt"/>
              </a:rPr>
              <a:t>Όσον αφορά μεμονωμένα άτομα, οι Αχιλλέας </a:t>
            </a:r>
            <a:r>
              <a:rPr lang="el-GR" sz="1400" dirty="0" err="1" smtClean="0">
                <a:solidFill>
                  <a:srgbClr val="FFFF00"/>
                </a:solidFill>
                <a:latin typeface="+mj-lt"/>
              </a:rPr>
              <a:t>Μπέος</a:t>
            </a:r>
            <a:r>
              <a:rPr lang="el-GR" sz="1400" dirty="0" smtClean="0">
                <a:solidFill>
                  <a:srgbClr val="FFFF00"/>
                </a:solidFill>
                <a:latin typeface="+mj-lt"/>
              </a:rPr>
              <a:t> και Μάκης </a:t>
            </a:r>
            <a:r>
              <a:rPr lang="el-GR" sz="1400" dirty="0" err="1" smtClean="0">
                <a:solidFill>
                  <a:srgbClr val="FFFF00"/>
                </a:solidFill>
                <a:latin typeface="+mj-lt"/>
              </a:rPr>
              <a:t>Ψωμιάδης</a:t>
            </a:r>
            <a:r>
              <a:rPr lang="el-GR" sz="1400" dirty="0" smtClean="0">
                <a:solidFill>
                  <a:srgbClr val="FFFF00"/>
                </a:solidFill>
                <a:latin typeface="+mj-lt"/>
              </a:rPr>
              <a:t> τιμωρήθηκαν με διά βίου</a:t>
            </a:r>
          </a:p>
          <a:p>
            <a:pPr>
              <a:buNone/>
            </a:pPr>
            <a:r>
              <a:rPr lang="el-GR" sz="1400" dirty="0" smtClean="0">
                <a:solidFill>
                  <a:srgbClr val="FFFF00"/>
                </a:solidFill>
                <a:latin typeface="+mj-lt"/>
              </a:rPr>
              <a:t>αποκλεισμό από το χώρο του ποδοσφαίρου και ο Θωμάς Μητρόπουλος με ποινή φυλάκισης τριών</a:t>
            </a:r>
          </a:p>
          <a:p>
            <a:pPr>
              <a:buNone/>
            </a:pPr>
            <a:r>
              <a:rPr lang="el-GR" sz="1400" dirty="0" smtClean="0">
                <a:solidFill>
                  <a:srgbClr val="FFFF00"/>
                </a:solidFill>
                <a:latin typeface="+mj-lt"/>
              </a:rPr>
              <a:t>ετών από τα ποινικά δικαστήρια.</a:t>
            </a:r>
          </a:p>
          <a:p>
            <a:pPr>
              <a:buNone/>
            </a:pPr>
            <a:r>
              <a:rPr lang="el-GR" sz="1400" dirty="0" smtClean="0">
                <a:solidFill>
                  <a:srgbClr val="FFFF00"/>
                </a:solidFill>
                <a:latin typeface="+mj-lt"/>
              </a:rPr>
              <a:t>Η υπόθεση σε επίπεδο αθλητικής δικαιοσύνης δε σημείωσε κάποια ουσιαστική πρόοδο, ενώ σε</a:t>
            </a:r>
          </a:p>
          <a:p>
            <a:pPr>
              <a:buNone/>
            </a:pPr>
            <a:r>
              <a:rPr lang="el-GR" sz="1400" dirty="0" smtClean="0">
                <a:solidFill>
                  <a:srgbClr val="FFFF00"/>
                </a:solidFill>
                <a:latin typeface="+mj-lt"/>
              </a:rPr>
              <a:t>ποινικό επίπεδο το 2015 παραπέμφθηκαν σε δίκη οι ποδοσφαιριστές Αβραάμ Παπαδόπουλος</a:t>
            </a:r>
          </a:p>
          <a:p>
            <a:pPr>
              <a:buNone/>
            </a:pPr>
            <a:r>
              <a:rPr lang="el-GR" sz="1400" dirty="0" smtClean="0">
                <a:solidFill>
                  <a:srgbClr val="FFFF00"/>
                </a:solidFill>
                <a:latin typeface="+mj-lt"/>
              </a:rPr>
              <a:t>και Κώστας </a:t>
            </a:r>
            <a:r>
              <a:rPr lang="el-GR" sz="1400" dirty="0" err="1" smtClean="0">
                <a:solidFill>
                  <a:srgbClr val="FFFF00"/>
                </a:solidFill>
                <a:latin typeface="+mj-lt"/>
              </a:rPr>
              <a:t>Μενδρινός</a:t>
            </a:r>
            <a:r>
              <a:rPr lang="el-GR" sz="1400" dirty="0" smtClean="0">
                <a:solidFill>
                  <a:srgbClr val="FFFF00"/>
                </a:solidFill>
                <a:latin typeface="+mj-lt"/>
              </a:rPr>
              <a:t>, οι παράγοντες Αχιλλέας </a:t>
            </a:r>
            <a:r>
              <a:rPr lang="el-GR" sz="1400" dirty="0" err="1" smtClean="0">
                <a:solidFill>
                  <a:srgbClr val="FFFF00"/>
                </a:solidFill>
                <a:latin typeface="+mj-lt"/>
              </a:rPr>
              <a:t>Μπέος</a:t>
            </a:r>
            <a:r>
              <a:rPr lang="el-GR" sz="1400" dirty="0" smtClean="0">
                <a:solidFill>
                  <a:srgbClr val="FFFF00"/>
                </a:solidFill>
                <a:latin typeface="+mj-lt"/>
              </a:rPr>
              <a:t>, Γιώργος </a:t>
            </a:r>
            <a:r>
              <a:rPr lang="el-GR" sz="1400" dirty="0" err="1" smtClean="0">
                <a:solidFill>
                  <a:srgbClr val="FFFF00"/>
                </a:solidFill>
                <a:latin typeface="+mj-lt"/>
              </a:rPr>
              <a:t>Τσακογιάννης</a:t>
            </a:r>
            <a:r>
              <a:rPr lang="el-GR" sz="1400" dirty="0" smtClean="0">
                <a:solidFill>
                  <a:srgbClr val="FFFF00"/>
                </a:solidFill>
                <a:latin typeface="+mj-lt"/>
              </a:rPr>
              <a:t>, Ιωάννης </a:t>
            </a:r>
            <a:r>
              <a:rPr lang="el-GR" sz="1400" dirty="0" err="1" smtClean="0">
                <a:solidFill>
                  <a:srgbClr val="FFFF00"/>
                </a:solidFill>
                <a:latin typeface="+mj-lt"/>
              </a:rPr>
              <a:t>Κομπότης</a:t>
            </a:r>
            <a:r>
              <a:rPr lang="el-GR" sz="1400" dirty="0" smtClean="0">
                <a:solidFill>
                  <a:srgbClr val="FFFF00"/>
                </a:solidFill>
                <a:latin typeface="+mj-lt"/>
              </a:rPr>
              <a:t>,</a:t>
            </a:r>
          </a:p>
          <a:p>
            <a:pPr>
              <a:buNone/>
            </a:pPr>
            <a:r>
              <a:rPr lang="el-GR" sz="1400" dirty="0" smtClean="0">
                <a:solidFill>
                  <a:srgbClr val="FFFF00"/>
                </a:solidFill>
                <a:latin typeface="+mj-lt"/>
              </a:rPr>
              <a:t>Γιώργος </a:t>
            </a:r>
            <a:r>
              <a:rPr lang="el-GR" sz="1400" dirty="0" err="1" smtClean="0">
                <a:solidFill>
                  <a:srgbClr val="FFFF00"/>
                </a:solidFill>
                <a:latin typeface="+mj-lt"/>
              </a:rPr>
              <a:t>Μποροβήλος</a:t>
            </a:r>
            <a:r>
              <a:rPr lang="el-GR" sz="1400" dirty="0" smtClean="0">
                <a:solidFill>
                  <a:srgbClr val="FFFF00"/>
                </a:solidFill>
                <a:latin typeface="+mj-lt"/>
              </a:rPr>
              <a:t> (πρόεδρος του Αστέρα Τρίπολης), Δημήτρης </a:t>
            </a:r>
            <a:r>
              <a:rPr lang="el-GR" sz="1400" dirty="0" err="1" smtClean="0">
                <a:solidFill>
                  <a:srgbClr val="FFFF00"/>
                </a:solidFill>
                <a:latin typeface="+mj-lt"/>
              </a:rPr>
              <a:t>Μπάκος</a:t>
            </a:r>
            <a:r>
              <a:rPr lang="el-GR" sz="1400" dirty="0" smtClean="0">
                <a:solidFill>
                  <a:srgbClr val="FFFF00"/>
                </a:solidFill>
                <a:latin typeface="+mj-lt"/>
              </a:rPr>
              <a:t> (ιδιοκτήτης του Αστέρα</a:t>
            </a:r>
          </a:p>
          <a:p>
            <a:pPr>
              <a:buNone/>
            </a:pPr>
            <a:r>
              <a:rPr lang="el-GR" sz="1400" dirty="0" smtClean="0">
                <a:solidFill>
                  <a:srgbClr val="FFFF00"/>
                </a:solidFill>
                <a:latin typeface="+mj-lt"/>
              </a:rPr>
              <a:t>Τρίπολης), Μιχάλης</a:t>
            </a:r>
            <a:r>
              <a:rPr lang="en-US" sz="1400" dirty="0" smtClean="0">
                <a:solidFill>
                  <a:srgbClr val="FFFF00"/>
                </a:solidFill>
                <a:latin typeface="+mj-lt"/>
              </a:rPr>
              <a:t> </a:t>
            </a:r>
            <a:r>
              <a:rPr lang="el-GR" sz="1400" dirty="0" err="1" smtClean="0">
                <a:solidFill>
                  <a:srgbClr val="FFFF00"/>
                </a:solidFill>
                <a:latin typeface="+mj-lt"/>
              </a:rPr>
              <a:t>Κουντούρης</a:t>
            </a:r>
            <a:r>
              <a:rPr lang="el-GR" sz="1400" dirty="0" smtClean="0">
                <a:solidFill>
                  <a:srgbClr val="FFFF00"/>
                </a:solidFill>
                <a:latin typeface="+mj-lt"/>
              </a:rPr>
              <a:t> (πρόεδρος του ερασιτέχνη Ολυμπιακού) και πολλοί άλλοι.</a:t>
            </a:r>
          </a:p>
          <a:p>
            <a:endParaRPr lang="el-GR"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l-GR" dirty="0"/>
              <a:t>Η σφαγή του </a:t>
            </a:r>
            <a:r>
              <a:rPr lang="el-GR" dirty="0" err="1"/>
              <a:t>Μόναχου</a:t>
            </a:r>
            <a:endParaRPr dirty="0"/>
          </a:p>
        </p:txBody>
      </p:sp>
      <p:sp>
        <p:nvSpPr>
          <p:cNvPr id="4" name="3 - Υπότιτλος"/>
          <p:cNvSpPr>
            <a:spLocks noGrp="1"/>
          </p:cNvSpPr>
          <p:nvPr>
            <p:ph type="subTitle" idx="1"/>
          </p:nvPr>
        </p:nvSpPr>
        <p:spPr/>
        <p:txBody>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l-GR" dirty="0" smtClean="0"/>
              <a:t>Το Γεγονός</a:t>
            </a:r>
            <a:endParaRPr dirty="0"/>
          </a:p>
        </p:txBody>
      </p:sp>
      <p:sp>
        <p:nvSpPr>
          <p:cNvPr id="101" name="Google Shape;101;p16"/>
          <p:cNvSpPr txBox="1">
            <a:spLocks noGrp="1"/>
          </p:cNvSpPr>
          <p:nvPr>
            <p:ph type="body" idx="1"/>
          </p:nvPr>
        </p:nvSpPr>
        <p:spPr>
          <a:xfrm>
            <a:off x="443552" y="1393125"/>
            <a:ext cx="8229600" cy="3394575"/>
          </a:xfrm>
          <a:prstGeom prst="rect">
            <a:avLst/>
          </a:prstGeom>
          <a:noFill/>
          <a:ln>
            <a:noFill/>
          </a:ln>
        </p:spPr>
        <p:txBody>
          <a:bodyPr spcFirstLastPara="1" wrap="square" lIns="91425" tIns="45700" rIns="91425" bIns="45700" anchor="t" anchorCtr="0">
            <a:noAutofit/>
          </a:bodyPr>
          <a:lstStyle/>
          <a:p>
            <a:pPr marL="0" indent="0" algn="just">
              <a:spcBef>
                <a:spcPts val="0"/>
              </a:spcBef>
              <a:spcAft>
                <a:spcPts val="0"/>
              </a:spcAft>
              <a:buNone/>
            </a:pPr>
            <a:r>
              <a:rPr lang="el-GR" sz="1400" dirty="0" smtClean="0">
                <a:solidFill>
                  <a:srgbClr val="FFFF00"/>
                </a:solidFill>
              </a:rPr>
              <a:t>«Η σφαγή του Μόναχο» αναφέρεται στην τρομοκρατική ενέργεια που οδήγησε σε αιματοκύλισμα και αποτελεί ένα γεγονός που ακόμη στοιχειώνει τους Ολυμπιακούς Αγώνες και βεβήλωσε την εικόνα και το ιδεώδες τους.</a:t>
            </a:r>
          </a:p>
          <a:p>
            <a:pPr marL="0" indent="0" algn="just">
              <a:spcBef>
                <a:spcPts val="0"/>
              </a:spcBef>
              <a:spcAft>
                <a:spcPts val="0"/>
              </a:spcAft>
              <a:buNone/>
            </a:pPr>
            <a:r>
              <a:rPr lang="el-GR" sz="1400" dirty="0" smtClean="0">
                <a:solidFill>
                  <a:srgbClr val="FFFF00"/>
                </a:solidFill>
              </a:rPr>
              <a:t>Πρόκειται για ένα γεγονός που έλαβε μέρος στις  5 Σεπτεμβρίου 1972 κι ενώ οι Ολυμπιακοί Αγώνες του Μονάχου βρίσκονταν σε πλήρη εξέλιξη, διανύοντας την ενδέκατη μέρα διεξαγωγής τους. Οι Γερμανοί διοργανωτές ήθελαν να σβήσουν τις μνήμες από την τραγική εικόνα  που είχαν δημιουργήσει για τη χώρα τους οι Ολυμπιακοί του 1936 στο Βερολίνο οι οποίοι είχαν γίνει αντικείμενο εκμετάλλευσης από τον δικτάτορα των Ναζί, Αδόλφο Χίτλερ, για λόγους προπαγάνδας.</a:t>
            </a:r>
            <a:endParaRPr lang="en-US" sz="1400" dirty="0" smtClean="0">
              <a:solidFill>
                <a:srgbClr val="FFFF00"/>
              </a:solidFill>
              <a:latin typeface="+mj-lt"/>
            </a:endParaRPr>
          </a:p>
          <a:p>
            <a:pPr marL="0" lvl="0" indent="0" algn="just" rtl="0">
              <a:spcBef>
                <a:spcPts val="0"/>
              </a:spcBef>
              <a:spcAft>
                <a:spcPts val="0"/>
              </a:spcAft>
              <a:buNone/>
            </a:pPr>
            <a:r>
              <a:rPr lang="el-GR" sz="1400" dirty="0" smtClean="0">
                <a:solidFill>
                  <a:srgbClr val="FFFF00"/>
                </a:solidFill>
                <a:latin typeface="+mj-lt"/>
              </a:rPr>
              <a:t>Έτσι</a:t>
            </a:r>
            <a:r>
              <a:rPr lang="el-GR" sz="1400" dirty="0">
                <a:solidFill>
                  <a:srgbClr val="FFFF00"/>
                </a:solidFill>
                <a:latin typeface="+mj-lt"/>
              </a:rPr>
              <a:t>, λοιπόν, προσπαθώντας να διορθώσουν την εικόνα της χώρας του και να προωθήσουν την ιδέα των «Χαλαρών Ολυμπιακών», τα μέτρα ασφαλείας που είχαν πάρει, ήταν υπερβολικά χαλαρά, ιδίως στο Ολυμπιακό Χωριό, παρ’ όλο που είχαν προειδοποιηθεί για πιθανό τρομοκρατικό χτύπημα</a:t>
            </a:r>
            <a:r>
              <a:rPr lang="el-GR" sz="1400" dirty="0" smtClean="0">
                <a:solidFill>
                  <a:srgbClr val="FFFF00"/>
                </a:solidFill>
                <a:latin typeface="+mj-lt"/>
              </a:rPr>
              <a:t>.</a:t>
            </a:r>
            <a:endParaRPr lang="el-GR" sz="1400" dirty="0">
              <a:solidFill>
                <a:srgbClr val="FFFF00"/>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495425" y="286694"/>
            <a:ext cx="8228818" cy="858527"/>
          </a:xfrm>
          <a:prstGeom prst="rect">
            <a:avLst/>
          </a:prstGeom>
          <a:noFill/>
          <a:ln>
            <a:noFill/>
          </a:ln>
        </p:spPr>
        <p:txBody>
          <a:bodyPr spcFirstLastPara="1" wrap="square" lIns="0" tIns="0" rIns="0" bIns="0" anchor="ctr" anchorCtr="0">
            <a:noAutofit/>
          </a:bodyPr>
          <a:lstStyle/>
          <a:p>
            <a:r>
              <a:rPr lang="el-GR" sz="4400" dirty="0" smtClean="0">
                <a:solidFill>
                  <a:schemeClr val="tx2"/>
                </a:solidFill>
                <a:effectLst>
                  <a:outerShdw blurRad="38100" dist="38100" dir="2700000" algn="tl">
                    <a:srgbClr val="000000"/>
                  </a:outerShdw>
                </a:effectLst>
                <a:latin typeface="+mj-lt"/>
                <a:ea typeface="+mj-ea"/>
                <a:cs typeface="+mj-cs"/>
                <a:sym typeface="GFS Didot"/>
              </a:rPr>
              <a:t>Πρόλογος</a:t>
            </a:r>
          </a:p>
        </p:txBody>
      </p:sp>
      <p:sp>
        <p:nvSpPr>
          <p:cNvPr id="70" name="Google Shape;70;p15"/>
          <p:cNvSpPr txBox="1"/>
          <p:nvPr/>
        </p:nvSpPr>
        <p:spPr>
          <a:xfrm>
            <a:off x="485775" y="545142"/>
            <a:ext cx="8220075" cy="3863237"/>
          </a:xfrm>
          <a:prstGeom prst="rect">
            <a:avLst/>
          </a:prstGeom>
          <a:noFill/>
          <a:ln w="9525" cap="flat" cmpd="sng">
            <a:noFill/>
            <a:prstDash val="solid"/>
            <a:round/>
            <a:headEnd type="none" w="sm" len="sm"/>
            <a:tailEnd type="none" w="sm" len="sm"/>
          </a:ln>
        </p:spPr>
        <p:txBody>
          <a:bodyPr spcFirstLastPara="1" wrap="square" lIns="0" tIns="0" rIns="0" bIns="0" anchor="ctr" anchorCtr="0">
            <a:noAutofit/>
          </a:bodyPr>
          <a:lstStyle/>
          <a:p>
            <a:pPr algn="just"/>
            <a:r>
              <a:rPr lang="el-GR" dirty="0">
                <a:solidFill>
                  <a:srgbClr val="FFFF00"/>
                </a:solidFill>
                <a:effectLst>
                  <a:outerShdw blurRad="38100" dist="38100" dir="2700000" algn="tl">
                    <a:srgbClr val="000000">
                      <a:alpha val="43137"/>
                    </a:srgbClr>
                  </a:outerShdw>
                </a:effectLst>
                <a:latin typeface="+mn-lt"/>
                <a:ea typeface="+mn-ea"/>
                <a:cs typeface="+mn-cs"/>
                <a:sym typeface="GFS Didot"/>
              </a:rPr>
              <a:t>Ο αθλητισμός παίζει πολύ σημαντικό ρόλο στη ζωή όλων μας. Μας προσφέρει χαρά, ψυχαγωγία και παίζει σημαντικό ρόλο στην απόκτηση καλής φυσικής κατάστασης</a:t>
            </a:r>
            <a:r>
              <a:rPr lang="el-GR" dirty="0" smtClean="0">
                <a:solidFill>
                  <a:srgbClr val="FFFF00"/>
                </a:solidFill>
                <a:effectLst>
                  <a:outerShdw blurRad="38100" dist="38100" dir="2700000" algn="tl">
                    <a:srgbClr val="000000">
                      <a:alpha val="43137"/>
                    </a:srgbClr>
                  </a:outerShdw>
                </a:effectLst>
                <a:latin typeface="+mn-lt"/>
                <a:ea typeface="+mn-ea"/>
                <a:cs typeface="+mn-cs"/>
                <a:sym typeface="GFS Didot"/>
              </a:rPr>
              <a:t>.</a:t>
            </a:r>
            <a:endParaRPr lang="el" dirty="0" smtClean="0">
              <a:solidFill>
                <a:srgbClr val="FFFF00"/>
              </a:solidFill>
              <a:effectLst>
                <a:outerShdw blurRad="38100" dist="38100" dir="2700000" algn="tl">
                  <a:srgbClr val="000000">
                    <a:alpha val="43137"/>
                  </a:srgbClr>
                </a:outerShdw>
              </a:effectLst>
              <a:latin typeface="+mn-lt"/>
              <a:ea typeface="+mn-ea"/>
              <a:cs typeface="+mn-cs"/>
              <a:sym typeface="GFS Didot"/>
            </a:endParaRPr>
          </a:p>
          <a:p>
            <a:pPr algn="just"/>
            <a:r>
              <a:rPr lang="el-GR" dirty="0" smtClean="0">
                <a:solidFill>
                  <a:srgbClr val="FFFF00"/>
                </a:solidFill>
                <a:effectLst>
                  <a:outerShdw blurRad="38100" dist="38100" dir="2700000" algn="tl">
                    <a:srgbClr val="000000">
                      <a:alpha val="43137"/>
                    </a:srgbClr>
                  </a:outerShdw>
                </a:effectLst>
                <a:latin typeface="+mn-lt"/>
                <a:ea typeface="+mn-ea"/>
                <a:cs typeface="+mn-cs"/>
                <a:sym typeface="GFS Didot"/>
              </a:rPr>
              <a:t>Ήδη </a:t>
            </a:r>
            <a:r>
              <a:rPr lang="el-GR" dirty="0">
                <a:solidFill>
                  <a:srgbClr val="FFFF00"/>
                </a:solidFill>
                <a:effectLst>
                  <a:outerShdw blurRad="38100" dist="38100" dir="2700000" algn="tl">
                    <a:srgbClr val="000000">
                      <a:alpha val="43137"/>
                    </a:srgbClr>
                  </a:outerShdw>
                </a:effectLst>
                <a:latin typeface="+mn-lt"/>
                <a:ea typeface="+mn-ea"/>
                <a:cs typeface="+mn-cs"/>
                <a:sym typeface="GFS Didot"/>
              </a:rPr>
              <a:t>από τα αρχαία χρόνια, η σωματική άσκηση θεωρείτο πολύ σημαντική και από τότε ο αθλητισμός έχει διανύσει μια μακρά πορεία, στην οποία, όμως, πέρα από τις πολλές καλές στιγμές, παρουσιάστηκαν και ορισμένα άσχημα και τραγικά γεγονότα. </a:t>
            </a:r>
            <a:endParaRPr lang="el" dirty="0" smtClean="0">
              <a:solidFill>
                <a:srgbClr val="FFFF00"/>
              </a:solidFill>
              <a:effectLst>
                <a:outerShdw blurRad="38100" dist="38100" dir="2700000" algn="tl">
                  <a:srgbClr val="000000">
                    <a:alpha val="43137"/>
                  </a:srgbClr>
                </a:outerShdw>
              </a:effectLst>
              <a:latin typeface="+mn-lt"/>
              <a:ea typeface="+mn-ea"/>
              <a:cs typeface="+mn-cs"/>
              <a:sym typeface="GFS Didot"/>
            </a:endParaRPr>
          </a:p>
          <a:p>
            <a:pPr algn="just"/>
            <a:r>
              <a:rPr lang="el-GR" dirty="0" smtClean="0">
                <a:solidFill>
                  <a:srgbClr val="FFFF00"/>
                </a:solidFill>
                <a:effectLst>
                  <a:outerShdw blurRad="38100" dist="38100" dir="2700000" algn="tl">
                    <a:srgbClr val="000000">
                      <a:alpha val="43137"/>
                    </a:srgbClr>
                  </a:outerShdw>
                </a:effectLst>
                <a:latin typeface="+mn-lt"/>
                <a:ea typeface="+mn-ea"/>
                <a:cs typeface="+mn-cs"/>
                <a:sym typeface="GFS Didot"/>
              </a:rPr>
              <a:t>Πολλά </a:t>
            </a:r>
            <a:r>
              <a:rPr lang="el-GR" dirty="0">
                <a:solidFill>
                  <a:srgbClr val="FFFF00"/>
                </a:solidFill>
                <a:effectLst>
                  <a:outerShdw blurRad="38100" dist="38100" dir="2700000" algn="tl">
                    <a:srgbClr val="000000">
                      <a:alpha val="43137"/>
                    </a:srgbClr>
                  </a:outerShdw>
                </a:effectLst>
                <a:latin typeface="+mn-lt"/>
                <a:ea typeface="+mn-ea"/>
                <a:cs typeface="+mn-cs"/>
                <a:sym typeface="GFS Didot"/>
              </a:rPr>
              <a:t>από τα γεγονότα αυτά, άλλαξαν τον αθλητισμό και θα μείνουν για πάντα στις μελανές σελίδες της αθλητικής ιστορίας, θυμίζοντάς μας το κακό που μπορεί να προξενήσει η υπέρβαση των ορίων. Μερικά από αυτά τα γεγονότα είναι η </a:t>
            </a:r>
            <a:r>
              <a:rPr lang="el-GR" dirty="0" err="1">
                <a:solidFill>
                  <a:srgbClr val="FFFF00"/>
                </a:solidFill>
                <a:effectLst>
                  <a:outerShdw blurRad="38100" dist="38100" dir="2700000" algn="tl">
                    <a:srgbClr val="000000">
                      <a:alpha val="43137"/>
                    </a:srgbClr>
                  </a:outerShdw>
                </a:effectLst>
                <a:latin typeface="+mn-lt"/>
                <a:ea typeface="+mn-ea"/>
                <a:cs typeface="+mn-cs"/>
                <a:sym typeface="GFS Didot"/>
              </a:rPr>
              <a:t>φαρμακοδιέγερση</a:t>
            </a:r>
            <a:r>
              <a:rPr lang="el-GR" dirty="0">
                <a:solidFill>
                  <a:srgbClr val="FFFF00"/>
                </a:solidFill>
                <a:effectLst>
                  <a:outerShdw blurRad="38100" dist="38100" dir="2700000" algn="tl">
                    <a:srgbClr val="000000">
                      <a:alpha val="43137"/>
                    </a:srgbClr>
                  </a:outerShdw>
                </a:effectLst>
                <a:latin typeface="+mn-lt"/>
                <a:ea typeface="+mn-ea"/>
                <a:cs typeface="+mn-cs"/>
                <a:sym typeface="GFS Didot"/>
              </a:rPr>
              <a:t>, η βία, ο χρηματισμός, η υπερβολική εμπορευματοποίηση και η σημαντική έλλειψη της ευγενούς άμιλλας</a:t>
            </a:r>
            <a:r>
              <a:rPr lang="el-GR" dirty="0" smtClean="0">
                <a:solidFill>
                  <a:srgbClr val="FFFF00"/>
                </a:solidFill>
                <a:effectLst>
                  <a:outerShdw blurRad="38100" dist="38100" dir="2700000" algn="tl">
                    <a:srgbClr val="000000">
                      <a:alpha val="43137"/>
                    </a:srgbClr>
                  </a:outerShdw>
                </a:effectLst>
                <a:latin typeface="+mn-lt"/>
                <a:ea typeface="+mn-ea"/>
                <a:cs typeface="+mn-cs"/>
                <a:sym typeface="GFS Didot"/>
              </a:rPr>
              <a:t>.</a:t>
            </a:r>
            <a:endParaRPr lang="el" dirty="0">
              <a:solidFill>
                <a:srgbClr val="FFFF00"/>
              </a:solidFill>
              <a:effectLst>
                <a:outerShdw blurRad="38100" dist="38100" dir="2700000" algn="tl">
                  <a:srgbClr val="000000">
                    <a:alpha val="43137"/>
                  </a:srgbClr>
                </a:outerShdw>
              </a:effectLst>
              <a:latin typeface="+mn-lt"/>
              <a:ea typeface="+mn-ea"/>
              <a:cs typeface="+mn-cs"/>
              <a:sym typeface="GFS Dido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7"/>
          <p:cNvSpPr txBox="1">
            <a:spLocks noGrp="1"/>
          </p:cNvSpPr>
          <p:nvPr>
            <p:ph type="body" idx="1"/>
          </p:nvPr>
        </p:nvSpPr>
        <p:spPr>
          <a:xfrm>
            <a:off x="436728" y="1337480"/>
            <a:ext cx="8297839" cy="2863366"/>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l-GR" sz="1400" dirty="0">
                <a:solidFill>
                  <a:srgbClr val="FFFF00"/>
                </a:solidFill>
                <a:latin typeface="+mj-lt"/>
              </a:rPr>
              <a:t>Η απουσία ένοπλου προσωπικού είχε ανησυχήσει τον αρχηγό της αποστολής του Ισραήλ, </a:t>
            </a:r>
            <a:r>
              <a:rPr lang="el-GR" sz="1400" dirty="0" err="1">
                <a:solidFill>
                  <a:srgbClr val="FFFF00"/>
                </a:solidFill>
                <a:latin typeface="+mj-lt"/>
              </a:rPr>
              <a:t>Σμουελ</a:t>
            </a:r>
            <a:r>
              <a:rPr lang="el-GR" sz="1400" dirty="0">
                <a:solidFill>
                  <a:srgbClr val="FFFF00"/>
                </a:solidFill>
                <a:latin typeface="+mj-lt"/>
              </a:rPr>
              <a:t> </a:t>
            </a:r>
            <a:r>
              <a:rPr lang="el-GR" sz="1400" dirty="0" err="1">
                <a:solidFill>
                  <a:srgbClr val="FFFF00"/>
                </a:solidFill>
                <a:latin typeface="+mj-lt"/>
              </a:rPr>
              <a:t>Λάλκιν</a:t>
            </a:r>
            <a:r>
              <a:rPr lang="el-GR" sz="1400" dirty="0">
                <a:solidFill>
                  <a:srgbClr val="FFFF00"/>
                </a:solidFill>
                <a:latin typeface="+mj-lt"/>
              </a:rPr>
              <a:t>, πριν ακόμα η ομάδα του καταφτάσει στο </a:t>
            </a:r>
            <a:r>
              <a:rPr lang="el-GR" sz="1400" dirty="0" err="1">
                <a:solidFill>
                  <a:srgbClr val="FFFF00"/>
                </a:solidFill>
                <a:latin typeface="+mj-lt"/>
              </a:rPr>
              <a:t>Μόναχο.Φιλοξενήθηκαν</a:t>
            </a:r>
            <a:r>
              <a:rPr lang="el-GR" sz="1400" dirty="0">
                <a:solidFill>
                  <a:srgbClr val="FFFF00"/>
                </a:solidFill>
                <a:latin typeface="+mj-lt"/>
              </a:rPr>
              <a:t> σε ένα σχετικά απομονωμένο τμήμα του Ολυμπιακού Χωριού, σε ένα μικρό κτήριο κοντά στην πύλη, το οποίο αισθανόταν πως έκανε την ομάδα του ιδιαίτερα ευάλωτη σε ενδεχόμενη εξωτερική επίθεση. </a:t>
            </a:r>
            <a:endParaRPr lang="en-US" sz="1400" dirty="0" smtClean="0">
              <a:solidFill>
                <a:srgbClr val="FFFF00"/>
              </a:solidFill>
              <a:latin typeface="+mj-lt"/>
            </a:endParaRPr>
          </a:p>
          <a:p>
            <a:pPr marL="0" indent="0" algn="just">
              <a:spcBef>
                <a:spcPts val="0"/>
              </a:spcBef>
              <a:spcAft>
                <a:spcPts val="0"/>
              </a:spcAft>
              <a:buNone/>
            </a:pPr>
            <a:r>
              <a:rPr lang="el-GR" sz="1400" dirty="0" smtClean="0">
                <a:solidFill>
                  <a:srgbClr val="FFFF00"/>
                </a:solidFill>
              </a:rPr>
              <a:t>Και δυστυχώς, οι φόβοι του επιβεβαιώθηκαν. Στις 4:10 το πρωί, οκτώ Παλαιστίνιοι κουκουλοφόροι, μέλη του «Μαύρου Σεπτέμβρη», διεισδύουν οπλισμένοι στο Ολυμπιακό Χωριό, μπαίνουν στο κτίριο 31, όπου βρίσκεται η αποστολή του Ισραήλ και εισβάλλουν στο διαμέρισμά τους. Σκοτώνουν εν ψυχρώ δυο από τους αθλητές που αντιλαμβάνονται τι συμβαίνει και προσπαθούν να αποδράσουν, ενώ άλλοι δυο τα καταφέρνουν. Οι υπόλοιποι εννέα πιάνονται όμηροι.</a:t>
            </a:r>
            <a:endParaRPr lang="en-US" sz="1400" dirty="0" smtClean="0">
              <a:solidFill>
                <a:srgbClr val="FFFF00"/>
              </a:solidFill>
            </a:endParaRPr>
          </a:p>
          <a:p>
            <a:pPr marL="0" indent="0" algn="just">
              <a:spcBef>
                <a:spcPts val="0"/>
              </a:spcBef>
              <a:spcAft>
                <a:spcPts val="0"/>
              </a:spcAft>
              <a:buNone/>
            </a:pPr>
            <a:endParaRPr lang="el-GR" sz="1400" dirty="0" smtClean="0">
              <a:solidFill>
                <a:srgbClr val="FFFF00"/>
              </a:solidFill>
            </a:endParaRPr>
          </a:p>
          <a:p>
            <a:pPr marL="0" lvl="0" indent="0" algn="just" rtl="0">
              <a:spcBef>
                <a:spcPts val="0"/>
              </a:spcBef>
              <a:spcAft>
                <a:spcPts val="0"/>
              </a:spcAft>
              <a:buNone/>
            </a:pPr>
            <a:endParaRPr lang="el-GR" sz="1400" dirty="0">
              <a:solidFill>
                <a:srgbClr val="FFFF00"/>
              </a:solidFill>
              <a:latin typeface="+mj-lt"/>
            </a:endParaRPr>
          </a:p>
        </p:txBody>
      </p:sp>
      <p:sp>
        <p:nvSpPr>
          <p:cNvPr id="4" name="Google Shape;100;p1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l-GR" dirty="0" smtClean="0"/>
              <a:t>Το Γεγονός</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body" idx="1"/>
          </p:nvPr>
        </p:nvSpPr>
        <p:spPr>
          <a:xfrm>
            <a:off x="300251" y="1160059"/>
            <a:ext cx="8392913" cy="3138420"/>
          </a:xfrm>
          <a:prstGeom prst="rect">
            <a:avLst/>
          </a:prstGeom>
        </p:spPr>
        <p:txBody>
          <a:bodyPr spcFirstLastPara="1" wrap="square" lIns="91425" tIns="45700" rIns="91425" bIns="45700" anchor="t" anchorCtr="0">
            <a:noAutofit/>
          </a:bodyPr>
          <a:lstStyle/>
          <a:p>
            <a:pPr marL="0" indent="0" algn="just">
              <a:spcBef>
                <a:spcPts val="360"/>
              </a:spcBef>
              <a:spcAft>
                <a:spcPts val="0"/>
              </a:spcAft>
              <a:buClr>
                <a:schemeClr val="dk1"/>
              </a:buClr>
              <a:buSzPts val="1100"/>
              <a:buNone/>
            </a:pPr>
            <a:r>
              <a:rPr lang="el-GR" sz="1400" dirty="0" smtClean="0">
                <a:solidFill>
                  <a:srgbClr val="FFFF00"/>
                </a:solidFill>
              </a:rPr>
              <a:t>Από ένα σημείωμα που πέταξαν οι τρομοκράτες από το μπαλκόνι, οι Αρχές έμαθαν τι ζητούσαν ως </a:t>
            </a:r>
            <a:r>
              <a:rPr lang="el-GR" sz="1400" dirty="0" err="1" smtClean="0">
                <a:solidFill>
                  <a:srgbClr val="FFFF00"/>
                </a:solidFill>
              </a:rPr>
              <a:t>λύτρα:την</a:t>
            </a:r>
            <a:r>
              <a:rPr lang="el-GR" sz="1400" dirty="0" smtClean="0">
                <a:solidFill>
                  <a:srgbClr val="FFFF00"/>
                </a:solidFill>
              </a:rPr>
              <a:t> </a:t>
            </a:r>
            <a:r>
              <a:rPr lang="el-GR" sz="1400" dirty="0" err="1" smtClean="0">
                <a:solidFill>
                  <a:srgbClr val="FFFF00"/>
                </a:solidFill>
              </a:rPr>
              <a:t>αμέση</a:t>
            </a:r>
            <a:r>
              <a:rPr lang="el-GR" sz="1400" dirty="0" smtClean="0">
                <a:solidFill>
                  <a:srgbClr val="FFFF00"/>
                </a:solidFill>
              </a:rPr>
              <a:t> απελευθέρωση 234 Παλαιστινίων </a:t>
            </a:r>
            <a:r>
              <a:rPr lang="el-GR" sz="1400" dirty="0" err="1" smtClean="0">
                <a:solidFill>
                  <a:srgbClr val="FFFF00"/>
                </a:solidFill>
              </a:rPr>
              <a:t>απο</a:t>
            </a:r>
            <a:r>
              <a:rPr lang="el-GR" sz="1400" dirty="0" smtClean="0">
                <a:solidFill>
                  <a:srgbClr val="FFFF00"/>
                </a:solidFill>
              </a:rPr>
              <a:t> τις Ισραηλινές φυλακές, και την απελευθέρωση των Γερμανών τρομοκρατών Αντρέας </a:t>
            </a:r>
            <a:r>
              <a:rPr lang="el-GR" sz="1400" dirty="0" err="1" smtClean="0">
                <a:solidFill>
                  <a:srgbClr val="FFFF00"/>
                </a:solidFill>
              </a:rPr>
              <a:t>Μπάαντερ</a:t>
            </a:r>
            <a:r>
              <a:rPr lang="el-GR" sz="1400" dirty="0" smtClean="0">
                <a:solidFill>
                  <a:srgbClr val="FFFF00"/>
                </a:solidFill>
              </a:rPr>
              <a:t> και </a:t>
            </a:r>
            <a:r>
              <a:rPr lang="el-GR" sz="1400" dirty="0" err="1" smtClean="0">
                <a:solidFill>
                  <a:srgbClr val="FFFF00"/>
                </a:solidFill>
              </a:rPr>
              <a:t>Ούλρικε</a:t>
            </a:r>
            <a:r>
              <a:rPr lang="el-GR" sz="1400" dirty="0" smtClean="0">
                <a:solidFill>
                  <a:srgbClr val="FFFF00"/>
                </a:solidFill>
              </a:rPr>
              <a:t> </a:t>
            </a:r>
            <a:r>
              <a:rPr lang="el-GR" sz="1400" dirty="0" err="1" smtClean="0">
                <a:solidFill>
                  <a:srgbClr val="FFFF00"/>
                </a:solidFill>
              </a:rPr>
              <a:t>Μάινχοφ</a:t>
            </a:r>
            <a:r>
              <a:rPr lang="el-GR" sz="1400" dirty="0" smtClean="0">
                <a:solidFill>
                  <a:srgbClr val="FFFF00"/>
                </a:solidFill>
              </a:rPr>
              <a:t>, καθώς και την ασφαλή διαφυγή των ίδιων </a:t>
            </a:r>
            <a:r>
              <a:rPr lang="el-GR" sz="1400" dirty="0" err="1" smtClean="0">
                <a:solidFill>
                  <a:srgbClr val="FFFF00"/>
                </a:solidFill>
              </a:rPr>
              <a:t>απο</a:t>
            </a:r>
            <a:r>
              <a:rPr lang="el-GR" sz="1400" dirty="0" smtClean="0">
                <a:solidFill>
                  <a:srgbClr val="FFFF00"/>
                </a:solidFill>
              </a:rPr>
              <a:t> τη </a:t>
            </a:r>
            <a:r>
              <a:rPr lang="el-GR" sz="1400" dirty="0" err="1" smtClean="0">
                <a:solidFill>
                  <a:srgbClr val="FFFF00"/>
                </a:solidFill>
              </a:rPr>
              <a:t>Δυτικη</a:t>
            </a:r>
            <a:r>
              <a:rPr lang="el-GR" sz="1400" dirty="0" smtClean="0">
                <a:solidFill>
                  <a:srgbClr val="FFFF00"/>
                </a:solidFill>
              </a:rPr>
              <a:t> Γερμανία. Τα αιτήματα δεν έγιναν δεκτά ούτε από το γερμανό ούτε από την ισραηλινή πρωθυπουργό. Ωστόσο, πρότειναν να τους παραδώσουν ένα μεγάλο χρηματικό ποσό, όμως οι τρομοκράτες δε δέχτηκαν. </a:t>
            </a:r>
            <a:endParaRPr lang="el-GR" sz="1400" dirty="0" smtClean="0">
              <a:solidFill>
                <a:srgbClr val="FFFF00"/>
              </a:solidFill>
              <a:latin typeface="+mj-lt"/>
              <a:sym typeface="Open Sans"/>
            </a:endParaRPr>
          </a:p>
          <a:p>
            <a:pPr marL="0" lvl="0" indent="0" algn="just" rtl="0">
              <a:spcBef>
                <a:spcPts val="360"/>
              </a:spcBef>
              <a:spcAft>
                <a:spcPts val="0"/>
              </a:spcAft>
              <a:buClr>
                <a:schemeClr val="dk1"/>
              </a:buClr>
              <a:buSzPts val="1100"/>
              <a:buFont typeface="Arial"/>
              <a:buNone/>
            </a:pPr>
            <a:r>
              <a:rPr lang="el-GR" sz="1400" dirty="0" smtClean="0">
                <a:solidFill>
                  <a:srgbClr val="FFFF00"/>
                </a:solidFill>
                <a:latin typeface="+mj-lt"/>
                <a:sym typeface="Open Sans"/>
              </a:rPr>
              <a:t>Στις </a:t>
            </a:r>
            <a:r>
              <a:rPr lang="el-GR" sz="1400" dirty="0">
                <a:solidFill>
                  <a:srgbClr val="FFFF00"/>
                </a:solidFill>
                <a:latin typeface="+mj-lt"/>
                <a:sym typeface="Open Sans"/>
              </a:rPr>
              <a:t>10:30 το βράδυ, οι οπλισμένοι τρομοκράτες και οι όμηροι, επιβαίνουν σε δύο ελικόπτερα και φτάνουν στο αεροδρόμιο, όπου έχουν διασκορπιστεί ισχυρές αστυνομικές δυνάμεις και έχουν ακροβολιστεί ελεύθεροι σκοπευτές. Όμως με το που προσγειώνονται τα ελικόπτερα, οι τρομοκράτες βλέπουν ύποπτες κινήσεις μέσα στο αεροπλάνο, που περίμενε για να τους παραλάβει. </a:t>
            </a:r>
            <a:endParaRPr lang="el-GR" sz="1400" dirty="0" smtClean="0">
              <a:solidFill>
                <a:srgbClr val="FFFF00"/>
              </a:solidFill>
              <a:latin typeface="+mj-lt"/>
              <a:sym typeface="Arial"/>
            </a:endParaRPr>
          </a:p>
          <a:p>
            <a:pPr marL="0" lvl="0" indent="0" algn="just" rtl="0">
              <a:spcBef>
                <a:spcPts val="360"/>
              </a:spcBef>
              <a:spcAft>
                <a:spcPts val="0"/>
              </a:spcAft>
              <a:buClr>
                <a:schemeClr val="dk1"/>
              </a:buClr>
              <a:buSzPts val="1100"/>
              <a:buFont typeface="Arial"/>
              <a:buNone/>
            </a:pPr>
            <a:r>
              <a:rPr lang="el-GR" sz="1400" dirty="0" smtClean="0">
                <a:solidFill>
                  <a:srgbClr val="FFFF00"/>
                </a:solidFill>
                <a:latin typeface="+mj-lt"/>
                <a:sym typeface="Open Sans"/>
              </a:rPr>
              <a:t>Πρόκειται </a:t>
            </a:r>
            <a:r>
              <a:rPr lang="el-GR" sz="1400" dirty="0">
                <a:solidFill>
                  <a:srgbClr val="FFFF00"/>
                </a:solidFill>
                <a:latin typeface="+mj-lt"/>
                <a:sym typeface="Open Sans"/>
              </a:rPr>
              <a:t>για αστυνομικούς που είχαν πάρει εντολή να κρυφτούν μέσα στο Μπόινγκ 727 και κάποιους άλλους που μεταμφιέστηκαν σε κυβερνήτη και πλήρωμα. Αμέσως τα μέλη του «Μαύρου Σεπτέμβρη» αντιλαμβάνονται ότι έχει στηθεί παγίδα. Και τότε ακριβώς αρχίζει το αιματοκύλισμα. </a:t>
            </a:r>
            <a:endParaRPr lang="en-US" sz="1400" dirty="0" smtClean="0">
              <a:solidFill>
                <a:srgbClr val="FFFF00"/>
              </a:solidFill>
              <a:latin typeface="+mj-lt"/>
              <a:sym typeface="Open Sans"/>
            </a:endParaRPr>
          </a:p>
          <a:p>
            <a:pPr marL="0" lvl="0" indent="0" algn="just" rtl="0">
              <a:spcBef>
                <a:spcPts val="360"/>
              </a:spcBef>
              <a:spcAft>
                <a:spcPts val="0"/>
              </a:spcAft>
              <a:buClr>
                <a:schemeClr val="dk1"/>
              </a:buClr>
              <a:buSzPts val="1100"/>
              <a:buFont typeface="Arial"/>
              <a:buNone/>
            </a:pPr>
            <a:endParaRPr lang="el-GR" sz="1400" dirty="0" smtClean="0">
              <a:solidFill>
                <a:srgbClr val="FFFF00"/>
              </a:solidFill>
              <a:latin typeface="+mj-lt"/>
              <a:sym typeface="Open Sans"/>
            </a:endParaRPr>
          </a:p>
          <a:p>
            <a:pPr marL="0" lvl="0" indent="0" algn="just" rtl="0">
              <a:spcBef>
                <a:spcPts val="360"/>
              </a:spcBef>
              <a:spcAft>
                <a:spcPts val="0"/>
              </a:spcAft>
              <a:buClr>
                <a:schemeClr val="dk1"/>
              </a:buClr>
              <a:buSzPts val="1100"/>
              <a:buFont typeface="Arial"/>
              <a:buNone/>
            </a:pPr>
            <a:endParaRPr sz="1600" dirty="0">
              <a:latin typeface="Arial"/>
              <a:ea typeface="Arial"/>
              <a:cs typeface="Arial"/>
              <a:sym typeface="Arial"/>
            </a:endParaRPr>
          </a:p>
          <a:p>
            <a:pPr marL="0" lvl="0" indent="0" algn="just" rtl="0">
              <a:spcBef>
                <a:spcPts val="360"/>
              </a:spcBef>
              <a:spcAft>
                <a:spcPts val="0"/>
              </a:spcAft>
              <a:buNone/>
            </a:pPr>
            <a:endParaRPr sz="1600" dirty="0"/>
          </a:p>
        </p:txBody>
      </p:sp>
      <p:sp>
        <p:nvSpPr>
          <p:cNvPr id="4" name="Google Shape;100;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l-GR" dirty="0" smtClean="0"/>
              <a:t>Το Γεγονός</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body" idx="1"/>
          </p:nvPr>
        </p:nvSpPr>
        <p:spPr>
          <a:xfrm>
            <a:off x="382135" y="1201639"/>
            <a:ext cx="8188657" cy="3405600"/>
          </a:xfrm>
          <a:prstGeom prst="rect">
            <a:avLst/>
          </a:prstGeom>
        </p:spPr>
        <p:txBody>
          <a:bodyPr spcFirstLastPara="1" wrap="square" lIns="91425" tIns="45700" rIns="91425" bIns="45700" anchor="t" anchorCtr="0">
            <a:noAutofit/>
          </a:bodyPr>
          <a:lstStyle/>
          <a:p>
            <a:pPr marL="0" indent="0">
              <a:spcBef>
                <a:spcPts val="360"/>
              </a:spcBef>
              <a:spcAft>
                <a:spcPts val="0"/>
              </a:spcAft>
              <a:buNone/>
            </a:pPr>
            <a:r>
              <a:rPr lang="el-GR" sz="1400" dirty="0" smtClean="0">
                <a:solidFill>
                  <a:srgbClr val="FFFF00"/>
                </a:solidFill>
                <a:sym typeface="Open Sans"/>
              </a:rPr>
              <a:t>Στις πρώτες ανταλλαγές πυροβολισμών σκοτώνονται δύο τρομοκράτες κι ένας αστυνομικός. Οι ενισχύσεις της Αστυνομίας καθυστερούν να αναπτυχθούν κι έτσι βρίσκουν την ευκαιρία τα μέλη του «Μαύρου Σεπτέμβρη» να «ταμπουρωθούν». Ο αιφνιδιασμός, που είχαν στήσει οι γερμανικές Αρχές, έχει αποτύχει παταγωδώς. </a:t>
            </a:r>
          </a:p>
          <a:p>
            <a:pPr marL="0" lvl="0" indent="0">
              <a:spcBef>
                <a:spcPts val="360"/>
              </a:spcBef>
              <a:spcAft>
                <a:spcPts val="0"/>
              </a:spcAft>
              <a:buNone/>
            </a:pPr>
            <a:r>
              <a:rPr lang="el-GR" sz="1400" dirty="0" smtClean="0">
                <a:solidFill>
                  <a:srgbClr val="FFFF00"/>
                </a:solidFill>
                <a:sym typeface="Open Sans"/>
              </a:rPr>
              <a:t>Όταν πλέον καταφτάνουν τα θωρακισμένα οχήματα της Αστυνομίας και οι τρομοκράτες καταλαβαίνουν πως όλα θα τελειώσουν, επιχειρούν να δώσουν αυτοί το τέλος της δικής τους επιλογής. Ο ένας ορμάει στο πρώτο ελικόπτερο και γαζώνει τους τέσσερις ομήρους και αμέσως μετά πετά μια χειροβομβίδα στο εσωτερικό του. Ο άλλος μπαίνει στο δεύτερο ελικόπτερο και εκτελεί τους υπόλοιπους πέντε Ισραηλινούς. Από την δική της μεριά η Αστυνομία απαντάει με καταιγισμό πυρών, σκοτώνει τρεις τρομοκράτες και συλλαμβάνει τους άλλους τρεις. Κάπου εκεί το μακελειό έφτασε στο τραγικό τέλος του, με 17 νεκρούς συνολικά και η μέρα αυτή θα περάσει στην ιστορία ως «Η σφαγή του Μονάχου». </a:t>
            </a:r>
          </a:p>
          <a:p>
            <a:pPr marL="0" indent="0">
              <a:spcBef>
                <a:spcPts val="360"/>
              </a:spcBef>
              <a:spcAft>
                <a:spcPts val="0"/>
              </a:spcAft>
              <a:buNone/>
            </a:pPr>
            <a:r>
              <a:rPr lang="el-GR" sz="1400" dirty="0" smtClean="0">
                <a:solidFill>
                  <a:srgbClr val="FFFF00"/>
                </a:solidFill>
                <a:sym typeface="Open Sans"/>
              </a:rPr>
              <a:t>Παρ’ όλο την αιματοχυσία, η ΔΟΕ αποφάσισε τη συνέχεια των Αγώνων, απόφαση η οποία προκάλεσε θύελλα αντιδράσεων.   </a:t>
            </a:r>
          </a:p>
          <a:p>
            <a:pPr marL="0" lvl="0" indent="0" algn="l" rtl="0">
              <a:spcBef>
                <a:spcPts val="360"/>
              </a:spcBef>
              <a:spcAft>
                <a:spcPts val="0"/>
              </a:spcAft>
              <a:buNone/>
            </a:pPr>
            <a:endParaRPr sz="1400" dirty="0"/>
          </a:p>
        </p:txBody>
      </p:sp>
      <p:sp>
        <p:nvSpPr>
          <p:cNvPr id="4" name="Google Shape;100;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l-GR" dirty="0" smtClean="0"/>
              <a:t>Το Γεγονός</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57171" y="205067"/>
            <a:ext cx="8228818" cy="858527"/>
          </a:xfrm>
          <a:prstGeom prst="rect">
            <a:avLst/>
          </a:prstGeom>
        </p:spPr>
        <p:txBody>
          <a:bodyPr spcFirstLastPara="1" wrap="square" lIns="0" tIns="0" rIns="0" bIns="0" anchor="ctr" anchorCtr="0">
            <a:noAutofit/>
          </a:bodyPr>
          <a:lstStyle/>
          <a:p>
            <a:pPr algn="l"/>
            <a:r>
              <a:rPr lang="el-GR" sz="2700" dirty="0">
                <a:latin typeface="GFS Didot"/>
                <a:ea typeface="GFS Didot"/>
                <a:cs typeface="GFS Didot"/>
                <a:sym typeface="GFS Didot"/>
              </a:rPr>
              <a:t>Εικόνες</a:t>
            </a:r>
            <a:endParaRPr sz="2700" dirty="0">
              <a:latin typeface="GFS Didot"/>
              <a:ea typeface="GFS Didot"/>
              <a:cs typeface="GFS Didot"/>
              <a:sym typeface="GFS Didot"/>
            </a:endParaRPr>
          </a:p>
        </p:txBody>
      </p:sp>
      <p:pic>
        <p:nvPicPr>
          <p:cNvPr id="76" name="Google Shape;76;p16"/>
          <p:cNvPicPr preferRelativeResize="0"/>
          <p:nvPr/>
        </p:nvPicPr>
        <p:blipFill>
          <a:blip r:embed="rId3">
            <a:alphaModFix/>
          </a:blip>
          <a:stretch>
            <a:fillRect/>
          </a:stretch>
        </p:blipFill>
        <p:spPr>
          <a:xfrm>
            <a:off x="1045304" y="1063590"/>
            <a:ext cx="2537688" cy="1671657"/>
          </a:xfrm>
          <a:prstGeom prst="rect">
            <a:avLst/>
          </a:prstGeom>
          <a:noFill/>
          <a:ln>
            <a:noFill/>
          </a:ln>
        </p:spPr>
      </p:pic>
      <p:pic>
        <p:nvPicPr>
          <p:cNvPr id="77" name="Google Shape;77;p16"/>
          <p:cNvPicPr preferRelativeResize="0"/>
          <p:nvPr/>
        </p:nvPicPr>
        <p:blipFill>
          <a:blip r:embed="rId4">
            <a:alphaModFix/>
          </a:blip>
          <a:stretch>
            <a:fillRect/>
          </a:stretch>
        </p:blipFill>
        <p:spPr>
          <a:xfrm>
            <a:off x="4486541" y="504550"/>
            <a:ext cx="3814051" cy="2203168"/>
          </a:xfrm>
          <a:prstGeom prst="rect">
            <a:avLst/>
          </a:prstGeom>
          <a:noFill/>
          <a:ln>
            <a:noFill/>
          </a:ln>
        </p:spPr>
      </p:pic>
      <p:pic>
        <p:nvPicPr>
          <p:cNvPr id="78" name="Google Shape;78;p16"/>
          <p:cNvPicPr preferRelativeResize="0"/>
          <p:nvPr/>
        </p:nvPicPr>
        <p:blipFill>
          <a:blip r:embed="rId5">
            <a:alphaModFix/>
          </a:blip>
          <a:stretch>
            <a:fillRect/>
          </a:stretch>
        </p:blipFill>
        <p:spPr>
          <a:xfrm>
            <a:off x="3791577" y="3087230"/>
            <a:ext cx="1537742" cy="1912548"/>
          </a:xfrm>
          <a:prstGeom prst="rect">
            <a:avLst/>
          </a:prstGeom>
          <a:noFill/>
          <a:ln>
            <a:noFill/>
          </a:ln>
        </p:spPr>
      </p:pic>
      <p:pic>
        <p:nvPicPr>
          <p:cNvPr id="79" name="Google Shape;79;p16"/>
          <p:cNvPicPr preferRelativeResize="0"/>
          <p:nvPr/>
        </p:nvPicPr>
        <p:blipFill>
          <a:blip r:embed="rId6">
            <a:alphaModFix/>
          </a:blip>
          <a:stretch>
            <a:fillRect/>
          </a:stretch>
        </p:blipFill>
        <p:spPr>
          <a:xfrm>
            <a:off x="6086098" y="3201065"/>
            <a:ext cx="2214493" cy="1409994"/>
          </a:xfrm>
          <a:prstGeom prst="rect">
            <a:avLst/>
          </a:prstGeom>
          <a:noFill/>
          <a:ln>
            <a:noFill/>
          </a:ln>
        </p:spPr>
      </p:pic>
      <p:pic>
        <p:nvPicPr>
          <p:cNvPr id="80" name="Google Shape;80;p16"/>
          <p:cNvPicPr preferRelativeResize="0"/>
          <p:nvPr/>
        </p:nvPicPr>
        <p:blipFill>
          <a:blip r:embed="rId7">
            <a:alphaModFix/>
          </a:blip>
          <a:stretch>
            <a:fillRect/>
          </a:stretch>
        </p:blipFill>
        <p:spPr>
          <a:xfrm>
            <a:off x="1045304" y="3283584"/>
            <a:ext cx="2292264" cy="1519818"/>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4716" y="183352"/>
            <a:ext cx="8228818" cy="858527"/>
          </a:xfrm>
          <a:prstGeom prst="rect">
            <a:avLst/>
          </a:prstGeom>
        </p:spPr>
        <p:txBody>
          <a:bodyPr spcFirstLastPara="1" wrap="square" lIns="0" tIns="0" rIns="0" bIns="0" anchor="ctr" anchorCtr="0">
            <a:noAutofit/>
          </a:bodyPr>
          <a:lstStyle/>
          <a:p>
            <a:pPr algn="l"/>
            <a:r>
              <a:rPr lang="el-GR" dirty="0" smtClean="0">
                <a:sym typeface="GFS Didot"/>
              </a:rPr>
              <a:t>Επίλογος</a:t>
            </a:r>
            <a:endParaRPr lang="en-US" dirty="0">
              <a:sym typeface="GFS Didot"/>
            </a:endParaRPr>
          </a:p>
        </p:txBody>
      </p:sp>
      <p:sp>
        <p:nvSpPr>
          <p:cNvPr id="86" name="Google Shape;86;p17"/>
          <p:cNvSpPr txBox="1">
            <a:spLocks noGrp="1"/>
          </p:cNvSpPr>
          <p:nvPr>
            <p:ph type="subTitle" idx="1"/>
          </p:nvPr>
        </p:nvSpPr>
        <p:spPr>
          <a:xfrm>
            <a:off x="371476" y="600053"/>
            <a:ext cx="8229600" cy="3747588"/>
          </a:xfrm>
          <a:prstGeom prst="rect">
            <a:avLst/>
          </a:prstGeom>
        </p:spPr>
        <p:txBody>
          <a:bodyPr spcFirstLastPara="1" wrap="square" lIns="0" tIns="0" rIns="0" bIns="0" anchor="ctr" anchorCtr="0">
            <a:noAutofit/>
          </a:bodyPr>
          <a:lstStyle/>
          <a:p>
            <a:pPr marL="0" indent="0" algn="just">
              <a:buNone/>
            </a:pPr>
            <a:endParaRPr sz="1400" dirty="0">
              <a:latin typeface="GFS Didot"/>
              <a:ea typeface="GFS Didot"/>
              <a:cs typeface="GFS Didot"/>
              <a:sym typeface="GFS Didot"/>
            </a:endParaRPr>
          </a:p>
          <a:p>
            <a:pPr marL="0" indent="0" algn="just">
              <a:buNone/>
            </a:pPr>
            <a:r>
              <a:rPr lang="el-GR" sz="1400" dirty="0">
                <a:solidFill>
                  <a:srgbClr val="FFFF00"/>
                </a:solidFill>
                <a:latin typeface="+mj-lt"/>
                <a:sym typeface="GFS Didot"/>
              </a:rPr>
              <a:t>Τα </a:t>
            </a:r>
            <a:r>
              <a:rPr lang="el-GR" sz="1400" dirty="0" smtClean="0">
                <a:solidFill>
                  <a:srgbClr val="FFFF00"/>
                </a:solidFill>
                <a:latin typeface="+mj-lt"/>
                <a:sym typeface="GFS Didot"/>
              </a:rPr>
              <a:t>παραπάνω </a:t>
            </a:r>
            <a:r>
              <a:rPr lang="el-GR" sz="1400" dirty="0">
                <a:solidFill>
                  <a:srgbClr val="FFFF00"/>
                </a:solidFill>
                <a:latin typeface="+mj-lt"/>
                <a:sym typeface="GFS Didot"/>
              </a:rPr>
              <a:t>γεγονότα, είναι μόνο μερικά από όλα όσα συνέβησαν στην πορεία του αθλητισμού ανά τα έτη. Εμείς, θα πρέπει να θυμόμαστε όλες αυτές τις δυσάρεστες στιγμές, χωρίς να μας απασχολεί ποιος έφταιγε ή πως συνέβησαν, αλλά ως παραδείγματα διδακτικά, από τα οποία θα προσπαθήσουμε να βελτιώσουμε τους εαυτούς, να σημειώσουμε πρόοδο και να δούμε την πραγματική σημασία του αθλητικού πνεύματος και όχι την σημερινή, διεστραμμένη μετάφρασή της</a:t>
            </a:r>
            <a:r>
              <a:rPr lang="el-GR" sz="1400" dirty="0" smtClean="0">
                <a:solidFill>
                  <a:srgbClr val="FFFF00"/>
                </a:solidFill>
                <a:latin typeface="+mj-lt"/>
                <a:sym typeface="GFS Didot"/>
              </a:rPr>
              <a:t>.</a:t>
            </a:r>
          </a:p>
          <a:p>
            <a:pPr marL="0" indent="0" algn="just">
              <a:buNone/>
            </a:pPr>
            <a:r>
              <a:rPr lang="el-GR" sz="1400" dirty="0" smtClean="0">
                <a:solidFill>
                  <a:srgbClr val="FFFF00"/>
                </a:solidFill>
                <a:latin typeface="+mj-lt"/>
                <a:sym typeface="GFS Didot"/>
              </a:rPr>
              <a:t>Τέλος</a:t>
            </a:r>
            <a:r>
              <a:rPr lang="el-GR" sz="1400" dirty="0">
                <a:solidFill>
                  <a:srgbClr val="FFFF00"/>
                </a:solidFill>
                <a:latin typeface="+mj-lt"/>
                <a:sym typeface="GFS Didot"/>
              </a:rPr>
              <a:t>, δεν πρέπει να ξεχνάμε πως ο αθλητισμός είναι ένα αναπόσπαστο κομμάτι του πολιτισμού μας. Έτσι, όλα τα άσχημα γεγονότα, δεν αμαυρώνουν μόνο τις σελίδες της ιστορίας, αλλά στιγματίζουν και την κοινωνία και την πολιτισμική κληρονομιά της κάθε γενιάς και χώρας. Είναι καθήκον μας να προσπαθήσουμε συλλογικά, ώστε αυτά τα δυστυχή περιστατικά να μην επαναληφθούν στο μέλλον. Έτσι, θα βελτιώσουμε την εικόνα αυτού του κόσμου, και θα δημιουργήσουμε έναν νέο, όπου όλοι θα είναι ελεύθεροι να απολαύσουν το μεγαλείο του αθλητισμού</a:t>
            </a:r>
            <a:r>
              <a:rPr lang="el-GR" sz="1400" dirty="0" smtClean="0">
                <a:solidFill>
                  <a:srgbClr val="FFFF00"/>
                </a:solidFill>
                <a:latin typeface="+mj-lt"/>
                <a:sym typeface="GFS Didot"/>
              </a:rPr>
              <a:t>.</a:t>
            </a:r>
          </a:p>
          <a:p>
            <a:pPr marL="0" indent="0" algn="just">
              <a:buNone/>
            </a:pPr>
            <a:endParaRPr sz="1400" dirty="0">
              <a:latin typeface="GFS Didot"/>
              <a:ea typeface="GFS Didot"/>
              <a:cs typeface="GFS Didot"/>
              <a:sym typeface="GFS Didot"/>
            </a:endParaRPr>
          </a:p>
          <a:p>
            <a:pPr marL="0" indent="0" algn="just">
              <a:buNone/>
            </a:pPr>
            <a:r>
              <a:rPr lang="el-GR" sz="1400" dirty="0">
                <a:latin typeface="GFS Didot"/>
                <a:ea typeface="GFS Didot"/>
                <a:cs typeface="GFS Didot"/>
                <a:sym typeface="GFS Didot"/>
              </a:rPr>
              <a:t> </a:t>
            </a:r>
            <a:endParaRPr sz="1400" dirty="0">
              <a:latin typeface="GFS Didot"/>
              <a:ea typeface="GFS Didot"/>
              <a:cs typeface="GFS Didot"/>
              <a:sym typeface="GFS Dido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9800" y="273575"/>
            <a:ext cx="8520600" cy="572700"/>
          </a:xfrm>
        </p:spPr>
        <p:txBody>
          <a:bodyPr/>
          <a:lstStyle/>
          <a:p>
            <a:r>
              <a:rPr lang="el-GR" dirty="0" smtClean="0"/>
              <a:t>Κομμάτι Κάθε Ομάδας</a:t>
            </a:r>
            <a:endParaRPr lang="el-GR" dirty="0"/>
          </a:p>
        </p:txBody>
      </p:sp>
      <p:sp>
        <p:nvSpPr>
          <p:cNvPr id="3" name="2 - Θέση κειμένου"/>
          <p:cNvSpPr>
            <a:spLocks noGrp="1"/>
          </p:cNvSpPr>
          <p:nvPr>
            <p:ph type="body" idx="1"/>
          </p:nvPr>
        </p:nvSpPr>
        <p:spPr>
          <a:xfrm>
            <a:off x="325348" y="1152474"/>
            <a:ext cx="8520600" cy="3416400"/>
          </a:xfrm>
        </p:spPr>
        <p:txBody>
          <a:bodyPr/>
          <a:lstStyle/>
          <a:p>
            <a:r>
              <a:rPr lang="el-GR" sz="1800" b="1" u="sng" dirty="0" smtClean="0">
                <a:solidFill>
                  <a:srgbClr val="FFFF00"/>
                </a:solidFill>
                <a:latin typeface="+mj-lt"/>
                <a:sym typeface="GFS Didot"/>
              </a:rPr>
              <a:t>Πρόλογος-Επίλογος</a:t>
            </a:r>
            <a:r>
              <a:rPr lang="el-GR" sz="1800" dirty="0" smtClean="0">
                <a:solidFill>
                  <a:srgbClr val="FFFF00"/>
                </a:solidFill>
                <a:latin typeface="+mj-lt"/>
                <a:sym typeface="GFS Didot"/>
              </a:rPr>
              <a:t>: Ιφιγένεια </a:t>
            </a:r>
            <a:r>
              <a:rPr lang="el-GR" sz="1800" dirty="0" err="1" smtClean="0">
                <a:solidFill>
                  <a:srgbClr val="FFFF00"/>
                </a:solidFill>
                <a:latin typeface="+mj-lt"/>
                <a:sym typeface="GFS Didot"/>
              </a:rPr>
              <a:t>Αλεξάκη</a:t>
            </a:r>
            <a:r>
              <a:rPr lang="el-GR" sz="1800" dirty="0" smtClean="0">
                <a:solidFill>
                  <a:srgbClr val="FFFF00"/>
                </a:solidFill>
                <a:latin typeface="+mj-lt"/>
                <a:sym typeface="GFS Didot"/>
              </a:rPr>
              <a:t>, Ελένη </a:t>
            </a:r>
            <a:r>
              <a:rPr lang="el-GR" sz="1800" dirty="0" err="1" smtClean="0">
                <a:solidFill>
                  <a:srgbClr val="FFFF00"/>
                </a:solidFill>
                <a:latin typeface="+mj-lt"/>
                <a:sym typeface="GFS Didot"/>
              </a:rPr>
              <a:t>Γεράση</a:t>
            </a:r>
            <a:r>
              <a:rPr lang="el-GR" sz="1800" dirty="0" smtClean="0">
                <a:solidFill>
                  <a:srgbClr val="FFFF00"/>
                </a:solidFill>
                <a:latin typeface="+mj-lt"/>
                <a:sym typeface="GFS Didot"/>
              </a:rPr>
              <a:t>, Κωνσταντίνος Γιαννιτσιώτης, Βασίλης Διαμαντόπουλος, </a:t>
            </a:r>
            <a:r>
              <a:rPr lang="el-GR" sz="1800" dirty="0" err="1" smtClean="0">
                <a:solidFill>
                  <a:srgbClr val="FFFF00"/>
                </a:solidFill>
                <a:latin typeface="+mj-lt"/>
                <a:sym typeface="GFS Didot"/>
              </a:rPr>
              <a:t>Ελισσάβετ</a:t>
            </a:r>
            <a:r>
              <a:rPr lang="el-GR" sz="1800" dirty="0" smtClean="0">
                <a:solidFill>
                  <a:srgbClr val="FFFF00"/>
                </a:solidFill>
                <a:latin typeface="+mj-lt"/>
                <a:sym typeface="GFS Didot"/>
              </a:rPr>
              <a:t> </a:t>
            </a:r>
            <a:r>
              <a:rPr lang="el-GR" sz="1800" dirty="0" err="1" smtClean="0">
                <a:solidFill>
                  <a:srgbClr val="FFFF00"/>
                </a:solidFill>
                <a:latin typeface="+mj-lt"/>
                <a:sym typeface="GFS Didot"/>
              </a:rPr>
              <a:t>Καλογιαννίδου</a:t>
            </a:r>
            <a:r>
              <a:rPr lang="el-GR" sz="1800" dirty="0" smtClean="0">
                <a:solidFill>
                  <a:srgbClr val="FFFF00"/>
                </a:solidFill>
                <a:latin typeface="+mj-lt"/>
                <a:sym typeface="GFS Didot"/>
              </a:rPr>
              <a:t>, Παναγιώτης Καλύβας</a:t>
            </a:r>
          </a:p>
          <a:p>
            <a:r>
              <a:rPr lang="el" sz="1800" b="1" u="sng" dirty="0" smtClean="0">
                <a:solidFill>
                  <a:srgbClr val="FFFF00"/>
                </a:solidFill>
                <a:latin typeface="+mj-lt"/>
                <a:sym typeface="GFS Didot"/>
              </a:rPr>
              <a:t>Τραγωδία της Θύρας 7 8/2/1981</a:t>
            </a:r>
            <a:r>
              <a:rPr lang="el" sz="1800" dirty="0" smtClean="0">
                <a:solidFill>
                  <a:srgbClr val="FFFF00"/>
                </a:solidFill>
                <a:latin typeface="+mj-lt"/>
                <a:sym typeface="GFS Didot"/>
              </a:rPr>
              <a:t>: Εξαρχάκος Αργύρης, Ζούνης Όμηρος, Ακρίβος Χρήστος-Εμμανουήλ, Καραβάς Χρήστος, Δαληβήγκας Ρωμανός</a:t>
            </a:r>
          </a:p>
          <a:p>
            <a:r>
              <a:rPr lang="en-US" sz="1800" b="1" u="sng" dirty="0" smtClean="0">
                <a:solidFill>
                  <a:srgbClr val="FFFF00"/>
                </a:solidFill>
              </a:rPr>
              <a:t>Lance Armstrong</a:t>
            </a:r>
            <a:r>
              <a:rPr lang="el-GR" sz="1800" dirty="0" smtClean="0">
                <a:solidFill>
                  <a:srgbClr val="FFFF00"/>
                </a:solidFill>
              </a:rPr>
              <a:t>: Φάνης </a:t>
            </a:r>
            <a:r>
              <a:rPr lang="el-GR" sz="1800" dirty="0" err="1" smtClean="0">
                <a:solidFill>
                  <a:srgbClr val="FFFF00"/>
                </a:solidFill>
              </a:rPr>
              <a:t>Καπαραλιώτης</a:t>
            </a:r>
            <a:r>
              <a:rPr lang="el-GR" sz="1800" dirty="0" smtClean="0">
                <a:solidFill>
                  <a:srgbClr val="FFFF00"/>
                </a:solidFill>
              </a:rPr>
              <a:t>, Θοδωρής Γεράσης, Βασίλης </a:t>
            </a:r>
            <a:r>
              <a:rPr lang="el-GR" sz="1800" dirty="0" err="1" smtClean="0">
                <a:solidFill>
                  <a:srgbClr val="FFFF00"/>
                </a:solidFill>
              </a:rPr>
              <a:t>Αφεντουλίδης</a:t>
            </a:r>
            <a:r>
              <a:rPr lang="el-GR" sz="1800" dirty="0" smtClean="0">
                <a:solidFill>
                  <a:srgbClr val="FFFF00"/>
                </a:solidFill>
              </a:rPr>
              <a:t>, Αλέξανδρος Γεωργιάδης, Ορέστης </a:t>
            </a:r>
            <a:r>
              <a:rPr lang="el-GR" sz="1800" dirty="0" err="1" smtClean="0">
                <a:solidFill>
                  <a:srgbClr val="FFFF00"/>
                </a:solidFill>
              </a:rPr>
              <a:t>Γομάτος</a:t>
            </a:r>
            <a:endParaRPr lang="el-GR" sz="1800" dirty="0" smtClean="0">
              <a:solidFill>
                <a:srgbClr val="FFFF00"/>
              </a:solidFill>
            </a:endParaRPr>
          </a:p>
          <a:p>
            <a:r>
              <a:rPr lang="el-GR" sz="1800" b="1" u="sng" dirty="0" smtClean="0">
                <a:solidFill>
                  <a:srgbClr val="FFFF00"/>
                </a:solidFill>
              </a:rPr>
              <a:t>Εμπορευματοποίηση Αθλητισμού «Σκάνδαλο Στημένων Αγώνων του 2011»</a:t>
            </a:r>
            <a:r>
              <a:rPr lang="el-GR" sz="1800" dirty="0" smtClean="0">
                <a:solidFill>
                  <a:srgbClr val="FFFF00"/>
                </a:solidFill>
              </a:rPr>
              <a:t>: Καντιάνης Παντελής, </a:t>
            </a:r>
            <a:r>
              <a:rPr lang="el-GR" sz="1800" dirty="0" err="1" smtClean="0">
                <a:solidFill>
                  <a:srgbClr val="FFFF00"/>
                </a:solidFill>
              </a:rPr>
              <a:t>Βασάλος</a:t>
            </a:r>
            <a:r>
              <a:rPr lang="el-GR" sz="1800" dirty="0" smtClean="0">
                <a:solidFill>
                  <a:srgbClr val="FFFF00"/>
                </a:solidFill>
              </a:rPr>
              <a:t> Δημήτρης, </a:t>
            </a:r>
            <a:r>
              <a:rPr lang="el-GR" sz="1800" dirty="0" err="1" smtClean="0">
                <a:solidFill>
                  <a:srgbClr val="FFFF00"/>
                </a:solidFill>
              </a:rPr>
              <a:t>Αλωνιστιώτης</a:t>
            </a:r>
            <a:r>
              <a:rPr lang="el-GR" sz="1800" dirty="0" smtClean="0">
                <a:solidFill>
                  <a:srgbClr val="FFFF00"/>
                </a:solidFill>
              </a:rPr>
              <a:t> Αστέριος, Αντωνοπούλου Άριστη-Αντωνία, </a:t>
            </a:r>
            <a:r>
              <a:rPr lang="el-GR" sz="1800" dirty="0" err="1" smtClean="0">
                <a:solidFill>
                  <a:srgbClr val="FFFF00"/>
                </a:solidFill>
              </a:rPr>
              <a:t>Καρτσοπούλου</a:t>
            </a:r>
            <a:r>
              <a:rPr lang="el-GR" sz="1800" dirty="0" smtClean="0">
                <a:solidFill>
                  <a:srgbClr val="FFFF00"/>
                </a:solidFill>
              </a:rPr>
              <a:t> Ελένη-Μαρίνα</a:t>
            </a:r>
          </a:p>
          <a:p>
            <a:r>
              <a:rPr lang="el-GR" sz="1800" b="1" u="sng" dirty="0" smtClean="0">
                <a:solidFill>
                  <a:srgbClr val="FFFF00"/>
                </a:solidFill>
              </a:rPr>
              <a:t>Η σφαγή του </a:t>
            </a:r>
            <a:r>
              <a:rPr lang="el-GR" sz="1800" b="1" u="sng" dirty="0" err="1" smtClean="0">
                <a:solidFill>
                  <a:srgbClr val="FFFF00"/>
                </a:solidFill>
              </a:rPr>
              <a:t>Μόναχου</a:t>
            </a:r>
            <a:r>
              <a:rPr lang="el-GR" sz="1800" dirty="0" smtClean="0">
                <a:solidFill>
                  <a:srgbClr val="FFFF00"/>
                </a:solidFill>
              </a:rPr>
              <a:t>: </a:t>
            </a:r>
            <a:r>
              <a:rPr lang="el-GR" sz="1800" dirty="0" err="1" smtClean="0">
                <a:solidFill>
                  <a:srgbClr val="FFFF00"/>
                </a:solidFill>
              </a:rPr>
              <a:t>Αλιφτήρα</a:t>
            </a:r>
            <a:r>
              <a:rPr lang="el-GR" sz="1800" dirty="0" smtClean="0">
                <a:solidFill>
                  <a:srgbClr val="FFFF00"/>
                </a:solidFill>
              </a:rPr>
              <a:t> Ιωάννα, </a:t>
            </a:r>
            <a:r>
              <a:rPr lang="el-GR" sz="1800" dirty="0" err="1" smtClean="0">
                <a:solidFill>
                  <a:srgbClr val="FFFF00"/>
                </a:solidFill>
              </a:rPr>
              <a:t>Ασκούνης</a:t>
            </a:r>
            <a:r>
              <a:rPr lang="el-GR" sz="1800" dirty="0" smtClean="0">
                <a:solidFill>
                  <a:srgbClr val="FFFF00"/>
                </a:solidFill>
              </a:rPr>
              <a:t> Αποστόλης, Βουγιουκλάκη Φωτεινή, Γεράσης </a:t>
            </a:r>
            <a:r>
              <a:rPr lang="el-GR" sz="1800" dirty="0" err="1" smtClean="0">
                <a:solidFill>
                  <a:srgbClr val="FFFF00"/>
                </a:solidFill>
              </a:rPr>
              <a:t>Τασος</a:t>
            </a:r>
            <a:r>
              <a:rPr lang="el-GR" sz="1800" dirty="0" smtClean="0">
                <a:solidFill>
                  <a:srgbClr val="FFFF00"/>
                </a:solidFill>
              </a:rPr>
              <a:t>, Κανταρτζής Σπύρος</a:t>
            </a:r>
            <a:endParaRPr lang="el-GR" sz="1800" dirty="0" smtClean="0">
              <a:solidFill>
                <a:srgbClr val="FFFF00"/>
              </a:solidFill>
              <a:sym typeface="GFS Didot"/>
            </a:endParaRPr>
          </a:p>
          <a:p>
            <a:endParaRPr lang="el-GR" sz="1800" dirty="0" smtClean="0">
              <a:solidFill>
                <a:srgbClr val="FFFF00"/>
              </a:solidFill>
              <a:latin typeface="+mj-lt"/>
              <a:sym typeface="GFS Didot"/>
            </a:endParaRP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74077" y="1965081"/>
            <a:ext cx="7772400" cy="11025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 dirty="0"/>
              <a:t>Τραγωδία της Θύρας 7 8/2/1981</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Λίγα Λόγια...</a:t>
            </a: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l" sz="1400" dirty="0">
                <a:solidFill>
                  <a:srgbClr val="FFFF00"/>
                </a:solidFill>
                <a:effectLst>
                  <a:outerShdw blurRad="38100" dist="38100" dir="2700000" algn="tl">
                    <a:srgbClr val="000000">
                      <a:alpha val="43137"/>
                    </a:srgbClr>
                  </a:outerShdw>
                </a:effectLst>
              </a:rPr>
              <a:t>Η Τραγωδία της Θύρας 7 ήταν περιστατικό που συνέβη στις 8 Φεβρουαρίου 1981 στο Στάδιο Γεώργιος Καραϊσκάκης στο Νέο Φάληρο μετά το τέλος της ποδοσφαιρικής αναμέτρησης ανάμεσα στον Ολυμπιακό και την ΑΕΚ. Είναι η μεγαλύτερη τραγωδία των ελληνικών γηπέδων και μία από τις χειρότερες στην ιστορία του αθλητισμού.</a:t>
            </a:r>
            <a:endParaRPr sz="1400" dirty="0">
              <a:solidFill>
                <a:srgbClr val="FFFF00"/>
              </a:solidFill>
              <a:effectLst>
                <a:outerShdw blurRad="38100" dist="38100" dir="2700000" algn="tl">
                  <a:srgbClr val="000000">
                    <a:alpha val="43137"/>
                  </a:srgbClr>
                </a:outerShdw>
              </a:effectLst>
            </a:endParaRPr>
          </a:p>
          <a:p>
            <a:pPr marL="0" lvl="0" indent="0" algn="l" rtl="0">
              <a:spcBef>
                <a:spcPts val="600"/>
              </a:spcBef>
              <a:spcAft>
                <a:spcPts val="0"/>
              </a:spcAft>
              <a:buClr>
                <a:schemeClr val="dk1"/>
              </a:buClr>
              <a:buSzPts val="1100"/>
              <a:buFont typeface="Arial"/>
              <a:buNone/>
            </a:pPr>
            <a:r>
              <a:rPr lang="el" sz="1400" dirty="0">
                <a:solidFill>
                  <a:srgbClr val="FFFF00"/>
                </a:solidFill>
                <a:effectLst>
                  <a:outerShdw blurRad="38100" dist="38100" dir="2700000" algn="tl">
                    <a:srgbClr val="000000">
                      <a:alpha val="43137"/>
                    </a:srgbClr>
                  </a:outerShdw>
                </a:effectLst>
              </a:rPr>
              <a:t>Συνολικά, 21 φίλαθλοι έχασαν τη ζωή τους και 54 τραυματίστηκαν καθώς προσπαθούσαν να βγουν από το γήπεδο για να γιορτάσουν τη μεγάλη νίκη του Ολυμπιακού με 6-0. Το ατύχημα συνέβη στην ιστορική -πλέον- Θύρα 7.</a:t>
            </a:r>
            <a:endParaRPr sz="1400" dirty="0">
              <a:solidFill>
                <a:srgbClr val="FFFF00"/>
              </a:solidFill>
              <a:effectLst>
                <a:outerShdw blurRad="38100" dist="38100" dir="2700000" algn="tl">
                  <a:srgbClr val="000000">
                    <a:alpha val="43137"/>
                  </a:srgbClr>
                </a:outerShdw>
              </a:effectLst>
            </a:endParaRPr>
          </a:p>
          <a:p>
            <a:pPr marL="0" lvl="0" indent="0" algn="l" rtl="0">
              <a:spcBef>
                <a:spcPts val="600"/>
              </a:spcBef>
              <a:spcAft>
                <a:spcPts val="1600"/>
              </a:spcAft>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Η Τραγωδία...</a:t>
            </a: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l" sz="1400" dirty="0">
                <a:solidFill>
                  <a:srgbClr val="FFFF00"/>
                </a:solidFill>
                <a:effectLst>
                  <a:outerShdw blurRad="38100" dist="38100" dir="2700000" algn="tl">
                    <a:srgbClr val="000000">
                      <a:alpha val="43137"/>
                    </a:srgbClr>
                  </a:outerShdw>
                </a:effectLst>
              </a:rPr>
              <a:t>Λίγο πριν το σφύριγμα της λήξης του αγώνα, οι φανατικοί οπαδοί που βρίσκονταν στη θύρα 7 προσπάθησαν να φθάσουν στη θύρα 1 για να αποθεώσουν τους νικητές, καθώς βρισκόταν δίπλα στον διάδρομο των αποδυτηρίων.</a:t>
            </a:r>
            <a:endParaRPr sz="1400" dirty="0">
              <a:solidFill>
                <a:srgbClr val="FFFF00"/>
              </a:solidFill>
              <a:effectLst>
                <a:outerShdw blurRad="38100" dist="38100" dir="2700000" algn="tl">
                  <a:srgbClr val="000000">
                    <a:alpha val="43137"/>
                  </a:srgbClr>
                </a:outerShdw>
              </a:effectLst>
            </a:endParaRPr>
          </a:p>
          <a:p>
            <a:pPr marL="0" lvl="0" indent="0" algn="l" rtl="0">
              <a:spcBef>
                <a:spcPts val="600"/>
              </a:spcBef>
              <a:spcAft>
                <a:spcPts val="0"/>
              </a:spcAft>
              <a:buClr>
                <a:schemeClr val="dk1"/>
              </a:buClr>
              <a:buSzPts val="1100"/>
              <a:buFont typeface="Arial"/>
              <a:buNone/>
            </a:pPr>
            <a:r>
              <a:rPr lang="el" sz="1400" dirty="0">
                <a:solidFill>
                  <a:srgbClr val="FFFF00"/>
                </a:solidFill>
                <a:effectLst>
                  <a:outerShdw blurRad="38100" dist="38100" dir="2700000" algn="tl">
                    <a:srgbClr val="000000">
                      <a:alpha val="43137"/>
                    </a:srgbClr>
                  </a:outerShdw>
                </a:effectLst>
              </a:rPr>
              <a:t>Με την ξαφνική μετακίνηση τόσο μεγάλου αριθμού οπαδών, το κακό δεν άργησε να συμβεί. Κάποιος από τους προπορευόμενους γλίστρησε στα σκαλοπάτια, παρασύροντας και άλλους που ήταν ήδη εκεί. Οι υπεύθυνοι δεν είχαν ανοίξει τις πόρτες και όσοι ακολουθούσαν δεν γνώριζαν τι συνέβαινε μπροστά τους, καταπατώντας τους μπροστινούς. Τότε άρχισε να επικρατεί συνωστισμός και ασφυξία, με μόνη διέξοδο κάποιο τουρνικέ που ξήλωσε η αστυνομία. Δεκαεννιά άτομα δεν τα κατάφεραν, καθώς είχαν ήδη χάσει τη ζωή τους. Λίγο αργότερα θα υποκύψει ακόμη ένας στο «Τζάνειο» Νοσοκομείο του Πειραιά, όπου μεταφέρονταν οι σοβαρά τραυματισμένοι. Έξι μήνες αργότερα θα προστεθεί ακόμη ένας άνθρωπος στον τραγικό κατάλογο των νεκρών, καθώς δεν κατόρθωσε να ξυπνήσει ποτέ από το κώμα στο οποίο έπεσε. Ο αριθμός των θυμάτων σταματά στους 21, ενώ οι τραυματίες πολλοί περισσότεροι.</a:t>
            </a:r>
            <a:endParaRPr sz="1400" dirty="0">
              <a:solidFill>
                <a:srgbClr val="FFFF00"/>
              </a:solidFill>
              <a:effectLst>
                <a:outerShdw blurRad="38100" dist="38100" dir="2700000" algn="tl">
                  <a:srgbClr val="000000">
                    <a:alpha val="43137"/>
                  </a:srgbClr>
                </a:outerShdw>
              </a:effectLst>
            </a:endParaRPr>
          </a:p>
          <a:p>
            <a:pPr marL="0" lvl="0" indent="0" algn="l" rtl="0">
              <a:spcBef>
                <a:spcPts val="600"/>
              </a:spcBef>
              <a:spcAft>
                <a:spcPts val="1600"/>
              </a:spcAft>
              <a:buNone/>
            </a:pPr>
            <a:endParaRP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Η Κυριακή 8/2/1981...</a:t>
            </a:r>
            <a:endParaRPr dirty="0"/>
          </a:p>
        </p:txBody>
      </p:sp>
      <p:sp>
        <p:nvSpPr>
          <p:cNvPr id="73" name="Google Shape;73;p16"/>
          <p:cNvSpPr txBox="1"/>
          <p:nvPr/>
        </p:nvSpPr>
        <p:spPr>
          <a:xfrm>
            <a:off x="311700" y="1019100"/>
            <a:ext cx="8520600" cy="310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l" dirty="0">
                <a:solidFill>
                  <a:srgbClr val="FFFF00"/>
                </a:solidFill>
                <a:effectLst>
                  <a:outerShdw blurRad="38100" dist="38100" dir="2700000" algn="tl">
                    <a:srgbClr val="000000">
                      <a:alpha val="43137"/>
                    </a:srgbClr>
                  </a:outerShdw>
                </a:effectLst>
              </a:rPr>
              <a:t>Για τους φιλάθλους του Ολυμπιακού η 8/2/1981, αποτυπώνει την πιο μαύρη και λυπητερή στιγμή στην Ιστορία του συλλόγου, αλλά και για κάθε φίλαθλο, είναι και θα πρέπει να είναι μία ημέρα πένθους.</a:t>
            </a:r>
            <a:endParaRPr dirty="0">
              <a:solidFill>
                <a:srgbClr val="FFFF00"/>
              </a:solidFill>
              <a:effectLst>
                <a:outerShdw blurRad="38100" dist="38100" dir="2700000" algn="tl">
                  <a:srgbClr val="000000">
                    <a:alpha val="43137"/>
                  </a:srgbClr>
                </a:outerShdw>
              </a:effectLst>
            </a:endParaRPr>
          </a:p>
          <a:p>
            <a:pPr marL="0" lvl="0" indent="0" algn="l" rtl="0">
              <a:lnSpc>
                <a:spcPct val="115000"/>
              </a:lnSpc>
              <a:spcBef>
                <a:spcPts val="1800"/>
              </a:spcBef>
              <a:spcAft>
                <a:spcPts val="0"/>
              </a:spcAft>
              <a:buClr>
                <a:schemeClr val="dk1"/>
              </a:buClr>
              <a:buSzPts val="1100"/>
              <a:buFont typeface="Arial"/>
              <a:buNone/>
            </a:pPr>
            <a:r>
              <a:rPr lang="el" dirty="0">
                <a:solidFill>
                  <a:srgbClr val="FFFF00"/>
                </a:solidFill>
                <a:effectLst>
                  <a:outerShdw blurRad="38100" dist="38100" dir="2700000" algn="tl">
                    <a:srgbClr val="000000">
                      <a:alpha val="43137"/>
                    </a:srgbClr>
                  </a:outerShdw>
                </a:effectLst>
              </a:rPr>
              <a:t>Η ημέρα ήταν Κυριακή, και όπως πολλοί είπαν, την ημέρα αυτή, ακόμη και ο Θεός έκλαψε. Στις 15:00 το μεσημέρι ακούστηκε το σφύριγμα του διαιτητή για το εναρκτήριο λάκτισμα ενός εκ των πολυαναμενομένων ντέρμπυ της χρονιάς. Ολυμπιακός και ΑΕΚ αναμετρούντο σε ένα δύσκολο όπως φαινόταν παιχνίδι, το οποίο όμως μετετράπη σε περίπατο για την ομάδα του Πειραιά ο οποίος επικράτησε 6-0, με τον τότε αστέρα της ομάδας Μάικ Γαλάκο, να πετυχαίνει χάτ τρικ.</a:t>
            </a:r>
            <a:endParaRPr dirty="0">
              <a:solidFill>
                <a:srgbClr val="FFFF00"/>
              </a:solidFill>
              <a:effectLst>
                <a:outerShdw blurRad="38100" dist="38100" dir="2700000" algn="tl">
                  <a:srgbClr val="000000">
                    <a:alpha val="43137"/>
                  </a:srgbClr>
                </a:outerShdw>
              </a:effectLst>
            </a:endParaRPr>
          </a:p>
          <a:p>
            <a:pPr marL="0" lvl="0" indent="0" algn="l" rtl="0">
              <a:spcBef>
                <a:spcPts val="1800"/>
              </a:spcBef>
              <a:spcAft>
                <a:spcPts val="0"/>
              </a:spcAft>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7539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a:t>Τα 21 Θύματα με Αλφαβητική σειρά...</a:t>
            </a:r>
            <a:endParaRPr dirty="0"/>
          </a:p>
        </p:txBody>
      </p:sp>
      <p:sp>
        <p:nvSpPr>
          <p:cNvPr id="79" name="Google Shape;79;p17"/>
          <p:cNvSpPr txBox="1"/>
          <p:nvPr/>
        </p:nvSpPr>
        <p:spPr>
          <a:xfrm>
            <a:off x="335271" y="1617000"/>
            <a:ext cx="4260300" cy="3526500"/>
          </a:xfrm>
          <a:prstGeom prst="rect">
            <a:avLst/>
          </a:prstGeom>
          <a:noFill/>
          <a:ln>
            <a:noFill/>
          </a:ln>
        </p:spPr>
        <p:txBody>
          <a:bodyPr spcFirstLastPara="1" wrap="square" lIns="91425" tIns="91425" rIns="91425" bIns="91425" anchor="t" anchorCtr="0">
            <a:noAutofit/>
          </a:bodyPr>
          <a:lstStyle/>
          <a:p>
            <a:pPr marL="673100" marR="190500" lvl="0" indent="-317500" algn="l" rtl="0">
              <a:lnSpc>
                <a:spcPct val="115000"/>
              </a:lnSpc>
              <a:spcBef>
                <a:spcPts val="60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Παναγιώτης Τουμανίδης (14 ετών)</a:t>
            </a:r>
            <a:endParaRPr dirty="0">
              <a:solidFill>
                <a:srgbClr val="FFFF00"/>
              </a:solidFill>
              <a:effectLst>
                <a:outerShdw blurRad="38100" dist="38100" dir="2700000" algn="tl">
                  <a:srgbClr val="000000">
                    <a:alpha val="43137"/>
                  </a:srgbClr>
                </a:outerShdw>
              </a:effectLst>
            </a:endParaRPr>
          </a:p>
          <a:p>
            <a:pPr marL="673100" marR="1905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Κώστας Σκλαβούνης (16 ετών)</a:t>
            </a:r>
            <a:endParaRPr dirty="0">
              <a:solidFill>
                <a:srgbClr val="FFFF00"/>
              </a:solidFill>
              <a:effectLst>
                <a:outerShdw blurRad="38100" dist="38100" dir="2700000" algn="tl">
                  <a:srgbClr val="000000">
                    <a:alpha val="43137"/>
                  </a:srgbClr>
                </a:outerShdw>
              </a:effectLst>
            </a:endParaRPr>
          </a:p>
          <a:p>
            <a:pPr marL="673100" marR="1905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Ηλίας Παναγούλης (17 ετών)</a:t>
            </a:r>
            <a:endParaRPr dirty="0">
              <a:solidFill>
                <a:srgbClr val="FFFF00"/>
              </a:solidFill>
              <a:effectLst>
                <a:outerShdw blurRad="38100" dist="38100" dir="2700000" algn="tl">
                  <a:srgbClr val="000000">
                    <a:alpha val="43137"/>
                  </a:srgbClr>
                </a:outerShdw>
              </a:effectLst>
            </a:endParaRPr>
          </a:p>
          <a:p>
            <a:pPr marL="673100" marR="1905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Γεράσιμος Αμίτσης (18 ετών-οπαδός της ΑΕΚ)</a:t>
            </a:r>
            <a:endParaRPr dirty="0">
              <a:solidFill>
                <a:srgbClr val="FFFF00"/>
              </a:solidFill>
              <a:effectLst>
                <a:outerShdw blurRad="38100" dist="38100" dir="2700000" algn="tl">
                  <a:srgbClr val="000000">
                    <a:alpha val="43137"/>
                  </a:srgbClr>
                </a:outerShdw>
              </a:effectLst>
            </a:endParaRPr>
          </a:p>
          <a:p>
            <a:pPr marL="673100" marR="1905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Γιάννης Κανελλόπουλος (18 ετών)</a:t>
            </a:r>
            <a:endParaRPr dirty="0">
              <a:solidFill>
                <a:srgbClr val="FFFF00"/>
              </a:solidFill>
              <a:effectLst>
                <a:outerShdw blurRad="38100" dist="38100" dir="2700000" algn="tl">
                  <a:srgbClr val="000000">
                    <a:alpha val="43137"/>
                  </a:srgbClr>
                </a:outerShdw>
              </a:effectLst>
            </a:endParaRPr>
          </a:p>
          <a:p>
            <a:pPr marL="673100" marR="1905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Σπύρος Λεωνιδάκης (18 ετών)</a:t>
            </a:r>
            <a:endParaRPr dirty="0">
              <a:solidFill>
                <a:srgbClr val="FFFF00"/>
              </a:solidFill>
              <a:effectLst>
                <a:outerShdw blurRad="38100" dist="38100" dir="2700000" algn="tl">
                  <a:srgbClr val="000000">
                    <a:alpha val="43137"/>
                  </a:srgbClr>
                </a:outerShdw>
              </a:effectLst>
            </a:endParaRPr>
          </a:p>
          <a:p>
            <a:pPr marL="673100" marR="1905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Γιάννης Σπηλιόπουλος (19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Νίκος Φίλος (19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Γιάννης Διαλυνάς (20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Βασίλης Μάχας (20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Ευστράτιος Πούπος (20 ετών)</a:t>
            </a:r>
            <a:endParaRPr dirty="0">
              <a:solidFill>
                <a:srgbClr val="FFFF00"/>
              </a:solidFill>
              <a:effectLst>
                <a:outerShdw blurRad="38100" dist="38100" dir="2700000" algn="tl">
                  <a:srgbClr val="000000">
                    <a:alpha val="43137"/>
                  </a:srgbClr>
                </a:outerShdw>
              </a:effectLst>
            </a:endParaRPr>
          </a:p>
          <a:p>
            <a:pPr marL="0" lvl="0" indent="0" algn="l" rtl="0">
              <a:spcBef>
                <a:spcPts val="100"/>
              </a:spcBef>
              <a:spcAft>
                <a:spcPts val="0"/>
              </a:spcAft>
              <a:buBlip>
                <a:blip r:embed="rId3"/>
              </a:buBlip>
            </a:pPr>
            <a:endParaRPr dirty="0"/>
          </a:p>
        </p:txBody>
      </p:sp>
      <p:sp>
        <p:nvSpPr>
          <p:cNvPr id="80" name="Google Shape;80;p17"/>
          <p:cNvSpPr txBox="1"/>
          <p:nvPr/>
        </p:nvSpPr>
        <p:spPr>
          <a:xfrm>
            <a:off x="4548554" y="1617000"/>
            <a:ext cx="4260300" cy="3526500"/>
          </a:xfrm>
          <a:prstGeom prst="rect">
            <a:avLst/>
          </a:prstGeom>
          <a:noFill/>
          <a:ln>
            <a:noFill/>
          </a:ln>
        </p:spPr>
        <p:txBody>
          <a:bodyPr spcFirstLastPara="1" wrap="square" lIns="91425" tIns="91425" rIns="91425" bIns="91425" anchor="t" anchorCtr="0">
            <a:noAutofit/>
          </a:bodyPr>
          <a:lstStyle/>
          <a:p>
            <a:pPr marL="673100" lvl="0" indent="-317500" algn="l" rtl="0">
              <a:lnSpc>
                <a:spcPct val="115000"/>
              </a:lnSpc>
              <a:spcBef>
                <a:spcPts val="60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Μιχάλης Κωστόπουλος (21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Ζωγραφούλα Χαϊρατίδου (23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Σπύρος Ανδριώτης (24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smtClean="0">
                <a:solidFill>
                  <a:srgbClr val="FFFF00"/>
                </a:solidFill>
                <a:effectLst>
                  <a:outerShdw blurRad="38100" dist="38100" dir="2700000" algn="tl">
                    <a:srgbClr val="000000">
                      <a:alpha val="43137"/>
                    </a:srgbClr>
                  </a:outerShdw>
                </a:effectLst>
              </a:rPr>
              <a:t>Κώστας </a:t>
            </a:r>
            <a:r>
              <a:rPr lang="el" dirty="0">
                <a:solidFill>
                  <a:srgbClr val="FFFF00"/>
                </a:solidFill>
                <a:effectLst>
                  <a:outerShdw blurRad="38100" dist="38100" dir="2700000" algn="tl">
                    <a:srgbClr val="000000">
                      <a:alpha val="43137"/>
                    </a:srgbClr>
                  </a:outerShdw>
                </a:effectLst>
              </a:rPr>
              <a:t>Καρανικόλας (26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Μιχάλης Μάρκου (27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Κώστας Μπίλας (28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Αναστάσιος Πιτσόλης (30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Αντώνης Κουρουπάκης (34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Χρήστος Χατζηγεωργίου (34 ετών)</a:t>
            </a:r>
            <a:endParaRPr dirty="0">
              <a:solidFill>
                <a:srgbClr val="FFFF00"/>
              </a:solidFill>
              <a:effectLst>
                <a:outerShdw blurRad="38100" dist="38100" dir="2700000" algn="tl">
                  <a:srgbClr val="000000">
                    <a:alpha val="43137"/>
                  </a:srgbClr>
                </a:outerShdw>
              </a:effectLst>
            </a:endParaRPr>
          </a:p>
          <a:p>
            <a:pPr marL="673100" lvl="0" indent="-317500" algn="l" rtl="0">
              <a:lnSpc>
                <a:spcPct val="115000"/>
              </a:lnSpc>
              <a:spcBef>
                <a:spcPts val="0"/>
              </a:spcBef>
              <a:spcAft>
                <a:spcPts val="0"/>
              </a:spcAft>
              <a:buClr>
                <a:srgbClr val="FFFF00"/>
              </a:buClr>
              <a:buSzPts val="1400"/>
              <a:buBlip>
                <a:blip r:embed="rId3"/>
              </a:buBlip>
            </a:pPr>
            <a:r>
              <a:rPr lang="el" dirty="0">
                <a:solidFill>
                  <a:srgbClr val="FFFF00"/>
                </a:solidFill>
                <a:effectLst>
                  <a:outerShdw blurRad="38100" dist="38100" dir="2700000" algn="tl">
                    <a:srgbClr val="000000">
                      <a:alpha val="43137"/>
                    </a:srgbClr>
                  </a:outerShdw>
                </a:effectLst>
              </a:rPr>
              <a:t>Δημήτριος Αδαμόπουλος (40 ετών)</a:t>
            </a:r>
            <a:endParaRPr dirty="0">
              <a:solidFill>
                <a:srgbClr val="FFFF00"/>
              </a:solidFill>
              <a:effectLst>
                <a:outerShdw blurRad="38100" dist="38100" dir="2700000" algn="tl">
                  <a:srgbClr val="000000">
                    <a:alpha val="43137"/>
                  </a:srgbClr>
                </a:outerShdw>
              </a:effectLst>
            </a:endParaRPr>
          </a:p>
          <a:p>
            <a:pPr marL="0" lvl="0" indent="0" algn="l" rtl="0">
              <a:spcBef>
                <a:spcPts val="100"/>
              </a:spcBef>
              <a:spcAft>
                <a:spcPts val="0"/>
              </a:spcAft>
              <a:buClr>
                <a:schemeClr val="dk1"/>
              </a:buClr>
              <a:buSzPts val="1100"/>
              <a:buBlip>
                <a:blip r:embed="rId3"/>
              </a:buBlip>
            </a:pPr>
            <a:endParaRPr dirty="0">
              <a:solidFill>
                <a:schemeClr val="dk1"/>
              </a:solidFill>
            </a:endParaRPr>
          </a:p>
          <a:p>
            <a:pPr marL="0" lvl="0" indent="0" algn="l" rtl="0">
              <a:spcBef>
                <a:spcPts val="0"/>
              </a:spcBef>
              <a:spcAft>
                <a:spcPts val="0"/>
              </a:spcAft>
              <a:buBlip>
                <a:blip r:embed="rId3"/>
              </a:buBlip>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12E98E-127A-491A-BA34-DC253EEAF4DF}"/>
              </a:ext>
            </a:extLst>
          </p:cNvPr>
          <p:cNvSpPr>
            <a:spLocks noGrp="1"/>
          </p:cNvSpPr>
          <p:nvPr>
            <p:ph type="ctrTitle"/>
          </p:nvPr>
        </p:nvSpPr>
        <p:spPr>
          <a:xfrm>
            <a:off x="1123950" y="1685926"/>
            <a:ext cx="6858000" cy="1562100"/>
          </a:xfrm>
        </p:spPr>
        <p:txBody>
          <a:bodyPr/>
          <a:lstStyle/>
          <a:p>
            <a:r>
              <a:rPr lang="en-US" dirty="0" smtClean="0"/>
              <a:t>Doping</a:t>
            </a:r>
            <a:r>
              <a:rPr lang="el-GR" dirty="0" smtClean="0"/>
              <a:t/>
            </a:r>
            <a:br>
              <a:rPr lang="el-GR" dirty="0" smtClean="0"/>
            </a:br>
            <a:r>
              <a:rPr lang="el-GR" dirty="0" smtClean="0"/>
              <a:t>«</a:t>
            </a:r>
            <a:r>
              <a:rPr lang="en-US" dirty="0" smtClean="0"/>
              <a:t>Lance Armstrong</a:t>
            </a:r>
            <a:r>
              <a:rPr lang="el-GR" dirty="0" smtClean="0"/>
              <a:t>»</a:t>
            </a:r>
            <a:r>
              <a:rPr lang="en-US" dirty="0" smtClean="0"/>
              <a:t> </a:t>
            </a:r>
            <a:r>
              <a:rPr lang="en-US" dirty="0"/>
              <a:t/>
            </a:r>
            <a:br>
              <a:rPr lang="en-US" dirty="0"/>
            </a:br>
            <a:endParaRPr lang="el-GR" dirty="0"/>
          </a:p>
        </p:txBody>
      </p:sp>
    </p:spTree>
    <p:extLst>
      <p:ext uri="{BB962C8B-B14F-4D97-AF65-F5344CB8AC3E}">
        <p14:creationId xmlns="" xmlns:p14="http://schemas.microsoft.com/office/powerpoint/2010/main" val="4212175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136A183-3061-4E22-B706-B3209033AA5F}"/>
              </a:ext>
            </a:extLst>
          </p:cNvPr>
          <p:cNvSpPr>
            <a:spLocks noGrp="1"/>
          </p:cNvSpPr>
          <p:nvPr>
            <p:ph type="title"/>
          </p:nvPr>
        </p:nvSpPr>
        <p:spPr>
          <a:xfrm>
            <a:off x="457200" y="644580"/>
            <a:ext cx="8229600" cy="944166"/>
          </a:xfrm>
        </p:spPr>
        <p:txBody>
          <a:bodyPr/>
          <a:lstStyle/>
          <a:p>
            <a:pPr algn="ctr"/>
            <a:r>
              <a:rPr lang="en-US" dirty="0"/>
              <a:t>Lance Armstrong</a:t>
            </a:r>
            <a:br>
              <a:rPr lang="en-US" dirty="0"/>
            </a:br>
            <a:endParaRPr lang="el-GR" dirty="0"/>
          </a:p>
        </p:txBody>
      </p:sp>
      <p:sp>
        <p:nvSpPr>
          <p:cNvPr id="3" name="Θέση περιεχομένου 2">
            <a:extLst>
              <a:ext uri="{FF2B5EF4-FFF2-40B4-BE49-F238E27FC236}">
                <a16:creationId xmlns="" xmlns:a16="http://schemas.microsoft.com/office/drawing/2014/main" id="{180019AA-3B90-4B38-9FA0-9F4A3F0EB966}"/>
              </a:ext>
            </a:extLst>
          </p:cNvPr>
          <p:cNvSpPr>
            <a:spLocks noGrp="1"/>
          </p:cNvSpPr>
          <p:nvPr>
            <p:ph idx="1"/>
          </p:nvPr>
        </p:nvSpPr>
        <p:spPr>
          <a:xfrm>
            <a:off x="523548" y="1085439"/>
            <a:ext cx="3695700" cy="3263504"/>
          </a:xfrm>
        </p:spPr>
        <p:txBody>
          <a:bodyPr>
            <a:normAutofit fontScale="77500" lnSpcReduction="20000"/>
          </a:bodyPr>
          <a:lstStyle/>
          <a:p>
            <a:pPr>
              <a:buNone/>
            </a:pPr>
            <a:r>
              <a:rPr lang="el-GR" sz="2200" dirty="0">
                <a:solidFill>
                  <a:srgbClr val="FFFF00"/>
                </a:solidFill>
                <a:effectLst>
                  <a:outerShdw blurRad="38100" dist="38100" dir="2700000" algn="tl">
                    <a:srgbClr val="000000">
                      <a:alpha val="43137"/>
                    </a:srgbClr>
                  </a:outerShdw>
                </a:effectLst>
                <a:latin typeface="+mj-lt"/>
              </a:rPr>
              <a:t>Ο </a:t>
            </a:r>
            <a:r>
              <a:rPr lang="el-GR" sz="2200" b="1" dirty="0" err="1">
                <a:solidFill>
                  <a:srgbClr val="FFFF00"/>
                </a:solidFill>
                <a:effectLst>
                  <a:outerShdw blurRad="38100" dist="38100" dir="2700000" algn="tl">
                    <a:srgbClr val="000000">
                      <a:alpha val="43137"/>
                    </a:srgbClr>
                  </a:outerShdw>
                </a:effectLst>
                <a:latin typeface="+mj-lt"/>
              </a:rPr>
              <a:t>Λανς</a:t>
            </a:r>
            <a:r>
              <a:rPr lang="el-GR" sz="2200" b="1" dirty="0">
                <a:solidFill>
                  <a:srgbClr val="FFFF00"/>
                </a:solidFill>
                <a:effectLst>
                  <a:outerShdw blurRad="38100" dist="38100" dir="2700000" algn="tl">
                    <a:srgbClr val="000000">
                      <a:alpha val="43137"/>
                    </a:srgbClr>
                  </a:outerShdw>
                </a:effectLst>
                <a:latin typeface="+mj-lt"/>
              </a:rPr>
              <a:t> </a:t>
            </a:r>
            <a:r>
              <a:rPr lang="el-GR" sz="2200" b="1" dirty="0" smtClean="0">
                <a:solidFill>
                  <a:srgbClr val="FFFF00"/>
                </a:solidFill>
                <a:effectLst>
                  <a:outerShdw blurRad="38100" dist="38100" dir="2700000" algn="tl">
                    <a:srgbClr val="000000">
                      <a:alpha val="43137"/>
                    </a:srgbClr>
                  </a:outerShdw>
                </a:effectLst>
                <a:latin typeface="+mj-lt"/>
              </a:rPr>
              <a:t>Άρμστρονγκ</a:t>
            </a:r>
            <a:r>
              <a:rPr lang="en-US" sz="2200" b="1" dirty="0" smtClean="0">
                <a:solidFill>
                  <a:srgbClr val="FFFF00"/>
                </a:solidFill>
                <a:effectLst>
                  <a:outerShdw blurRad="38100" dist="38100" dir="2700000" algn="tl">
                    <a:srgbClr val="000000">
                      <a:alpha val="43137"/>
                    </a:srgbClr>
                  </a:outerShdw>
                </a:effectLst>
                <a:latin typeface="+mj-lt"/>
              </a:rPr>
              <a:t> </a:t>
            </a:r>
            <a:r>
              <a:rPr lang="el-GR" sz="2200" dirty="0" smtClean="0">
                <a:solidFill>
                  <a:srgbClr val="FFFF00"/>
                </a:solidFill>
                <a:effectLst>
                  <a:outerShdw blurRad="38100" dist="38100" dir="2700000" algn="tl">
                    <a:srgbClr val="000000">
                      <a:alpha val="43137"/>
                    </a:srgbClr>
                  </a:outerShdw>
                </a:effectLst>
                <a:latin typeface="+mj-lt"/>
              </a:rPr>
              <a:t>είναι</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Αμερικανός</a:t>
            </a:r>
            <a:r>
              <a:rPr lang="en-US" sz="2200" dirty="0" smtClean="0">
                <a:solidFill>
                  <a:srgbClr val="FFFF00"/>
                </a:solidFill>
                <a:effectLst>
                  <a:outerShdw blurRad="38100" dist="38100" dir="2700000" algn="tl">
                    <a:srgbClr val="000000">
                      <a:alpha val="43137"/>
                    </a:srgbClr>
                  </a:outerShdw>
                </a:effectLst>
                <a:latin typeface="+mj-lt"/>
              </a:rPr>
              <a:t> </a:t>
            </a:r>
            <a:r>
              <a:rPr lang="el-GR" sz="2200" dirty="0" smtClean="0">
                <a:solidFill>
                  <a:srgbClr val="FFFF00"/>
                </a:solidFill>
                <a:effectLst>
                  <a:outerShdw blurRad="38100" dist="38100" dir="2700000" algn="tl">
                    <a:srgbClr val="000000">
                      <a:alpha val="43137"/>
                    </a:srgbClr>
                  </a:outerShdw>
                </a:effectLst>
                <a:latin typeface="+mj-lt"/>
              </a:rPr>
              <a:t>ποδηλάτης.</a:t>
            </a:r>
            <a:r>
              <a:rPr lang="en-US" sz="2200" dirty="0" smtClean="0">
                <a:solidFill>
                  <a:srgbClr val="FFFF00"/>
                </a:solidFill>
                <a:effectLst>
                  <a:outerShdw blurRad="38100" dist="38100" dir="2700000" algn="tl">
                    <a:srgbClr val="000000">
                      <a:alpha val="43137"/>
                    </a:srgbClr>
                  </a:outerShdw>
                </a:effectLst>
                <a:latin typeface="+mj-lt"/>
              </a:rPr>
              <a:t> </a:t>
            </a:r>
            <a:r>
              <a:rPr lang="el-GR" sz="2200" dirty="0" smtClean="0">
                <a:solidFill>
                  <a:srgbClr val="FFFF00"/>
                </a:solidFill>
                <a:effectLst>
                  <a:outerShdw blurRad="38100" dist="38100" dir="2700000" algn="tl">
                    <a:srgbClr val="000000">
                      <a:alpha val="43137"/>
                    </a:srgbClr>
                  </a:outerShdw>
                </a:effectLst>
                <a:latin typeface="+mj-lt"/>
              </a:rPr>
              <a:t>Αναδείχτηκε</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νικητής </a:t>
            </a:r>
            <a:r>
              <a:rPr lang="el-GR" sz="2200" dirty="0">
                <a:solidFill>
                  <a:srgbClr val="FFFF00"/>
                </a:solidFill>
                <a:effectLst>
                  <a:outerShdw blurRad="38100" dist="38100" dir="2700000" algn="tl">
                    <a:srgbClr val="000000">
                      <a:alpha val="43137"/>
                    </a:srgbClr>
                  </a:outerShdw>
                </a:effectLst>
                <a:latin typeface="+mj-lt"/>
              </a:rPr>
              <a:t>του </a:t>
            </a:r>
            <a:r>
              <a:rPr lang="el-GR" sz="2200" dirty="0" err="1">
                <a:solidFill>
                  <a:srgbClr val="FFFF00"/>
                </a:solidFill>
                <a:effectLst>
                  <a:outerShdw blurRad="38100" dist="38100" dir="2700000" algn="tl">
                    <a:srgbClr val="000000">
                      <a:alpha val="43137"/>
                    </a:srgbClr>
                  </a:outerShdw>
                </a:effectLst>
                <a:latin typeface="+mj-lt"/>
              </a:rPr>
              <a:t>Tour</a:t>
            </a:r>
            <a:r>
              <a:rPr lang="el-GR" sz="2200" dirty="0">
                <a:solidFill>
                  <a:srgbClr val="FFFF00"/>
                </a:solidFill>
                <a:effectLst>
                  <a:outerShdw blurRad="38100" dist="38100" dir="2700000" algn="tl">
                    <a:srgbClr val="000000">
                      <a:alpha val="43137"/>
                    </a:srgbClr>
                  </a:outerShdw>
                </a:effectLst>
                <a:latin typeface="+mj-lt"/>
              </a:rPr>
              <a:t> De </a:t>
            </a:r>
            <a:r>
              <a:rPr lang="el-GR" sz="2200" dirty="0" err="1">
                <a:solidFill>
                  <a:srgbClr val="FFFF00"/>
                </a:solidFill>
                <a:effectLst>
                  <a:outerShdw blurRad="38100" dist="38100" dir="2700000" algn="tl">
                    <a:srgbClr val="000000">
                      <a:alpha val="43137"/>
                    </a:srgbClr>
                  </a:outerShdw>
                </a:effectLst>
                <a:latin typeface="+mj-lt"/>
              </a:rPr>
              <a:t>France</a:t>
            </a:r>
            <a:r>
              <a:rPr lang="el-GR" sz="2200" dirty="0">
                <a:solidFill>
                  <a:srgbClr val="FFFF00"/>
                </a:solidFill>
                <a:effectLst>
                  <a:outerShdw blurRad="38100" dist="38100" dir="2700000" algn="tl">
                    <a:srgbClr val="000000">
                      <a:alpha val="43137"/>
                    </a:srgbClr>
                  </a:outerShdw>
                </a:effectLst>
                <a:latin typeface="+mj-lt"/>
              </a:rPr>
              <a:t> </a:t>
            </a:r>
            <a:r>
              <a:rPr lang="el-GR" sz="2200" dirty="0" smtClean="0">
                <a:solidFill>
                  <a:srgbClr val="FFFF00"/>
                </a:solidFill>
                <a:effectLst>
                  <a:outerShdw blurRad="38100" dist="38100" dir="2700000" algn="tl">
                    <a:srgbClr val="000000">
                      <a:alpha val="43137"/>
                    </a:srgbClr>
                  </a:outerShdw>
                </a:effectLst>
                <a:latin typeface="+mj-lt"/>
              </a:rPr>
              <a:t>του</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μεγαλύτερου </a:t>
            </a:r>
            <a:r>
              <a:rPr lang="el-GR" sz="2200" dirty="0">
                <a:solidFill>
                  <a:srgbClr val="FFFF00"/>
                </a:solidFill>
                <a:effectLst>
                  <a:outerShdw blurRad="38100" dist="38100" dir="2700000" algn="tl">
                    <a:srgbClr val="000000">
                      <a:alpha val="43137"/>
                    </a:srgbClr>
                  </a:outerShdw>
                </a:effectLst>
                <a:latin typeface="+mj-lt"/>
              </a:rPr>
              <a:t>αγώνα </a:t>
            </a:r>
            <a:r>
              <a:rPr lang="el-GR" sz="2200" dirty="0" smtClean="0">
                <a:solidFill>
                  <a:srgbClr val="FFFF00"/>
                </a:solidFill>
                <a:effectLst>
                  <a:outerShdw blurRad="38100" dist="38100" dir="2700000" algn="tl">
                    <a:srgbClr val="000000">
                      <a:alpha val="43137"/>
                    </a:srgbClr>
                  </a:outerShdw>
                </a:effectLst>
                <a:latin typeface="+mj-lt"/>
              </a:rPr>
              <a:t>ποδηλασίας</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στον </a:t>
            </a:r>
            <a:r>
              <a:rPr lang="el-GR" sz="2200" dirty="0">
                <a:solidFill>
                  <a:srgbClr val="FFFF00"/>
                </a:solidFill>
                <a:effectLst>
                  <a:outerShdw blurRad="38100" dist="38100" dir="2700000" algn="tl">
                    <a:srgbClr val="000000">
                      <a:alpha val="43137"/>
                    </a:srgbClr>
                  </a:outerShdw>
                </a:effectLst>
                <a:latin typeface="+mj-lt"/>
              </a:rPr>
              <a:t>κόσμο επτά διαδοχικές </a:t>
            </a:r>
            <a:r>
              <a:rPr lang="el-GR" sz="2200" dirty="0" smtClean="0">
                <a:solidFill>
                  <a:srgbClr val="FFFF00"/>
                </a:solidFill>
                <a:effectLst>
                  <a:outerShdw blurRad="38100" dist="38100" dir="2700000" algn="tl">
                    <a:srgbClr val="000000">
                      <a:alpha val="43137"/>
                    </a:srgbClr>
                  </a:outerShdw>
                </a:effectLst>
                <a:latin typeface="+mj-lt"/>
              </a:rPr>
              <a:t>φορές.</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Παραδέχθηκε </a:t>
            </a:r>
            <a:r>
              <a:rPr lang="el-GR" sz="2200" dirty="0">
                <a:solidFill>
                  <a:srgbClr val="FFFF00"/>
                </a:solidFill>
                <a:effectLst>
                  <a:outerShdw blurRad="38100" dist="38100" dir="2700000" algn="tl">
                    <a:srgbClr val="000000">
                      <a:alpha val="43137"/>
                    </a:srgbClr>
                  </a:outerShdw>
                </a:effectLst>
                <a:latin typeface="+mj-lt"/>
              </a:rPr>
              <a:t>ότι έπαιρνε </a:t>
            </a:r>
            <a:r>
              <a:rPr lang="el-GR" sz="2200" dirty="0" smtClean="0">
                <a:solidFill>
                  <a:srgbClr val="FFFF00"/>
                </a:solidFill>
                <a:effectLst>
                  <a:outerShdw blurRad="38100" dist="38100" dir="2700000" algn="tl">
                    <a:srgbClr val="000000">
                      <a:alpha val="43137"/>
                    </a:srgbClr>
                  </a:outerShdw>
                </a:effectLst>
                <a:latin typeface="+mj-lt"/>
              </a:rPr>
              <a:t>αναβολικά</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και</a:t>
            </a:r>
            <a:r>
              <a:rPr lang="el-GR" sz="2200" dirty="0">
                <a:solidFill>
                  <a:srgbClr val="FFFF00"/>
                </a:solidFill>
                <a:effectLst>
                  <a:outerShdw blurRad="38100" dist="38100" dir="2700000" algn="tl">
                    <a:srgbClr val="000000">
                      <a:alpha val="43137"/>
                    </a:srgbClr>
                  </a:outerShdw>
                </a:effectLst>
                <a:latin typeface="+mj-lt"/>
              </a:rPr>
              <a:t>, το 2012, του επιβλήθηκε </a:t>
            </a:r>
            <a:r>
              <a:rPr lang="el-GR" sz="2200" dirty="0" smtClean="0">
                <a:solidFill>
                  <a:srgbClr val="FFFF00"/>
                </a:solidFill>
                <a:effectLst>
                  <a:outerShdw blurRad="38100" dist="38100" dir="2700000" algn="tl">
                    <a:srgbClr val="000000">
                      <a:alpha val="43137"/>
                    </a:srgbClr>
                  </a:outerShdw>
                </a:effectLst>
                <a:latin typeface="+mj-lt"/>
              </a:rPr>
              <a:t>ισόβιος</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αποκλεισμός </a:t>
            </a:r>
            <a:r>
              <a:rPr lang="el-GR" sz="2200" dirty="0">
                <a:solidFill>
                  <a:srgbClr val="FFFF00"/>
                </a:solidFill>
                <a:effectLst>
                  <a:outerShdw blurRad="38100" dist="38100" dir="2700000" algn="tl">
                    <a:srgbClr val="000000">
                      <a:alpha val="43137"/>
                    </a:srgbClr>
                  </a:outerShdw>
                </a:effectLst>
                <a:latin typeface="+mj-lt"/>
              </a:rPr>
              <a:t>από το άθλημα και </a:t>
            </a:r>
            <a:r>
              <a:rPr lang="el-GR" sz="2200" dirty="0" smtClean="0">
                <a:solidFill>
                  <a:srgbClr val="FFFF00"/>
                </a:solidFill>
                <a:effectLst>
                  <a:outerShdw blurRad="38100" dist="38100" dir="2700000" algn="tl">
                    <a:srgbClr val="000000">
                      <a:alpha val="43137"/>
                    </a:srgbClr>
                  </a:outerShdw>
                </a:effectLst>
                <a:latin typeface="+mj-lt"/>
              </a:rPr>
              <a:t>η</a:t>
            </a:r>
            <a:endParaRPr lang="en-US" sz="2200" dirty="0" smtClean="0">
              <a:solidFill>
                <a:srgbClr val="FFFF00"/>
              </a:solidFill>
              <a:effectLst>
                <a:outerShdw blurRad="38100" dist="38100" dir="2700000" algn="tl">
                  <a:srgbClr val="000000">
                    <a:alpha val="43137"/>
                  </a:srgbClr>
                </a:outerShdw>
              </a:effectLst>
              <a:latin typeface="+mj-lt"/>
            </a:endParaRPr>
          </a:p>
          <a:p>
            <a:pPr>
              <a:buNone/>
            </a:pPr>
            <a:r>
              <a:rPr lang="el-GR" sz="2200" dirty="0" smtClean="0">
                <a:solidFill>
                  <a:srgbClr val="FFFF00"/>
                </a:solidFill>
                <a:effectLst>
                  <a:outerShdw blurRad="38100" dist="38100" dir="2700000" algn="tl">
                    <a:srgbClr val="000000">
                      <a:alpha val="43137"/>
                    </a:srgbClr>
                  </a:outerShdw>
                </a:effectLst>
                <a:latin typeface="+mj-lt"/>
              </a:rPr>
              <a:t>αφαίρεση </a:t>
            </a:r>
            <a:r>
              <a:rPr lang="el-GR" sz="2200" dirty="0">
                <a:solidFill>
                  <a:srgbClr val="FFFF00"/>
                </a:solidFill>
                <a:effectLst>
                  <a:outerShdw blurRad="38100" dist="38100" dir="2700000" algn="tl">
                    <a:srgbClr val="000000">
                      <a:alpha val="43137"/>
                    </a:srgbClr>
                  </a:outerShdw>
                </a:effectLst>
                <a:latin typeface="+mj-lt"/>
              </a:rPr>
              <a:t>και των 7 τίτλων του.</a:t>
            </a:r>
          </a:p>
          <a:p>
            <a:pPr marL="0" indent="0">
              <a:buNone/>
            </a:pPr>
            <a:r>
              <a:rPr lang="el-GR" dirty="0">
                <a:effectLst>
                  <a:outerShdw blurRad="38100" dist="38100" dir="2700000" algn="tl">
                    <a:srgbClr val="000000">
                      <a:alpha val="43137"/>
                    </a:srgbClr>
                  </a:outerShdw>
                </a:effectLst>
                <a:latin typeface="+mj-lt"/>
              </a:rPr>
              <a:t> </a:t>
            </a:r>
          </a:p>
        </p:txBody>
      </p:sp>
      <p:sp>
        <p:nvSpPr>
          <p:cNvPr id="5" name="AutoShape 2" descr="ÎÏÎ¿ÏÎ­Î»ÎµÏÎ¼Î± ÎµÎ¹ÎºÏÎ½Î±Ï Î³Î¹Î± lance armstrong">
            <a:extLst>
              <a:ext uri="{FF2B5EF4-FFF2-40B4-BE49-F238E27FC236}">
                <a16:creationId xmlns="" xmlns:a16="http://schemas.microsoft.com/office/drawing/2014/main" id="{48C5FC23-F20B-4188-B449-5CF71EF5AC40}"/>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GR"/>
          </a:p>
        </p:txBody>
      </p:sp>
      <p:pic>
        <p:nvPicPr>
          <p:cNvPr id="6" name="Εικόνα 5">
            <a:extLst>
              <a:ext uri="{FF2B5EF4-FFF2-40B4-BE49-F238E27FC236}">
                <a16:creationId xmlns="" xmlns:a16="http://schemas.microsoft.com/office/drawing/2014/main" id="{466DC84D-7DF1-4B29-8D5A-DAFA45979A8F}"/>
              </a:ext>
            </a:extLst>
          </p:cNvPr>
          <p:cNvPicPr>
            <a:picLocks noChangeAspect="1"/>
          </p:cNvPicPr>
          <p:nvPr/>
        </p:nvPicPr>
        <p:blipFill>
          <a:blip r:embed="rId2"/>
          <a:stretch>
            <a:fillRect/>
          </a:stretch>
        </p:blipFill>
        <p:spPr>
          <a:xfrm>
            <a:off x="4277122" y="1228725"/>
            <a:ext cx="4793456" cy="2686050"/>
          </a:xfrm>
          <a:prstGeom prst="rect">
            <a:avLst/>
          </a:prstGeom>
        </p:spPr>
      </p:pic>
    </p:spTree>
    <p:extLst>
      <p:ext uri="{BB962C8B-B14F-4D97-AF65-F5344CB8AC3E}">
        <p14:creationId xmlns="" xmlns:p14="http://schemas.microsoft.com/office/powerpoint/2010/main" val="667048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gym">
  <a:themeElements>
    <a:clrScheme name="Θέμα του Office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Θέμα του Offic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Θέμα του Office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Θέμα του Office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Θέμα του Office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Θέμα του Office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Θέμα του Office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Θέμα του Office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Θέμα του Office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Θέμα του Office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gym</Template>
  <TotalTime>143</TotalTime>
  <Words>1797</Words>
  <Application>Microsoft Office PowerPoint</Application>
  <PresentationFormat>Προβολή στην οθόνη (16:9)</PresentationFormat>
  <Paragraphs>160</Paragraphs>
  <Slides>25</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gym</vt:lpstr>
      <vt:lpstr>Διαφάνεια 1</vt:lpstr>
      <vt:lpstr>Διαφάνεια 2</vt:lpstr>
      <vt:lpstr>Τραγωδία της Θύρας 7 8/2/1981</vt:lpstr>
      <vt:lpstr>Λίγα Λόγια...</vt:lpstr>
      <vt:lpstr>Η Τραγωδία...</vt:lpstr>
      <vt:lpstr>Η Κυριακή 8/2/1981...</vt:lpstr>
      <vt:lpstr>Τα 21 Θύματα με Αλφαβητική σειρά...</vt:lpstr>
      <vt:lpstr>Doping «Lance Armstrong»  </vt:lpstr>
      <vt:lpstr>Lance Armstrong </vt:lpstr>
      <vt:lpstr>Lance Armstrong </vt:lpstr>
      <vt:lpstr>Lance Armstrong </vt:lpstr>
      <vt:lpstr>Lance Armstrong </vt:lpstr>
      <vt:lpstr>Εμπορευματοποίηση Αθλητισμού «Σκάνδαλο Στημένων Αγώνων του 2011»</vt:lpstr>
      <vt:lpstr>Το Σκάνδαλο</vt:lpstr>
      <vt:lpstr>Πρόσωπα που Ενεπλάκησαν</vt:lpstr>
      <vt:lpstr>Ποινές</vt:lpstr>
      <vt:lpstr>Ποινές</vt:lpstr>
      <vt:lpstr>Η σφαγή του Μόναχου</vt:lpstr>
      <vt:lpstr>Το Γεγονός</vt:lpstr>
      <vt:lpstr>Το Γεγονός</vt:lpstr>
      <vt:lpstr>Το Γεγονός</vt:lpstr>
      <vt:lpstr>Το Γεγονός</vt:lpstr>
      <vt:lpstr>Εικόνες</vt:lpstr>
      <vt:lpstr>Επίλογος</vt:lpstr>
      <vt:lpstr>Κομμάτι Κάθε Ομάδας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Τραγωδία της Θύρας 7 8/2/1981</dc:title>
  <dc:creator>Argyris</dc:creator>
  <cp:lastModifiedBy>Argyris</cp:lastModifiedBy>
  <cp:revision>30</cp:revision>
  <dcterms:modified xsi:type="dcterms:W3CDTF">2019-02-28T22:27:58Z</dcterms:modified>
</cp:coreProperties>
</file>