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sldIdLst>
    <p:sldId id="256" r:id="rId2"/>
    <p:sldId id="257" r:id="rId3"/>
    <p:sldId id="260" r:id="rId4"/>
    <p:sldId id="262" r:id="rId5"/>
    <p:sldId id="263" r:id="rId6"/>
    <p:sldId id="273" r:id="rId7"/>
    <p:sldId id="274" r:id="rId8"/>
    <p:sldId id="275" r:id="rId9"/>
    <p:sldId id="276" r:id="rId10"/>
    <p:sldId id="264" r:id="rId11"/>
    <p:sldId id="265" r:id="rId12"/>
    <p:sldId id="266" r:id="rId13"/>
    <p:sldId id="267" r:id="rId14"/>
    <p:sldId id="268" r:id="rId15"/>
    <p:sldId id="269" r:id="rId16"/>
    <p:sldId id="278" r:id="rId17"/>
    <p:sldId id="279" r:id="rId18"/>
    <p:sldId id="280" r:id="rId19"/>
    <p:sldId id="281" r:id="rId20"/>
    <p:sldId id="282" r:id="rId21"/>
    <p:sldId id="283" r:id="rId22"/>
    <p:sldId id="284" r:id="rId23"/>
    <p:sldId id="285" r:id="rId24"/>
    <p:sldId id="270" r:id="rId25"/>
    <p:sldId id="271" r:id="rId26"/>
    <p:sldId id="272" r:id="rId27"/>
    <p:sldId id="277"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48" y="83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3BF03-1A4E-4CC3-8228-1B657BACD56F}" type="datetimeFigureOut">
              <a:rPr lang="el-GR" smtClean="0"/>
              <a:pPr/>
              <a:t>27/2/2019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3A4C2-979D-43D4-8305-4B45B1A4EB0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FC3A4C2-979D-43D4-8305-4B45B1A4EB0B}"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D1D5D44-CC5B-40DD-971B-358692F753FC}" type="datetimeFigureOut">
              <a:rPr lang="el-GR" smtClean="0"/>
              <a:pPr/>
              <a:t>27/2/2019</a:t>
            </a:fld>
            <a:endParaRPr lang="el-GR"/>
          </a:p>
        </p:txBody>
      </p:sp>
      <p:sp>
        <p:nvSpPr>
          <p:cNvPr id="16" name="Slide Number Placeholder 15"/>
          <p:cNvSpPr>
            <a:spLocks noGrp="1"/>
          </p:cNvSpPr>
          <p:nvPr>
            <p:ph type="sldNum" sz="quarter" idx="11"/>
          </p:nvPr>
        </p:nvSpPr>
        <p:spPr/>
        <p:txBody>
          <a:bodyPr/>
          <a:lstStyle/>
          <a:p>
            <a:fld id="{6FD15A05-AF60-4FCB-B6FF-3D867EFE6CCE}"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1D5D44-CC5B-40DD-971B-358692F753FC}" type="datetimeFigureOut">
              <a:rPr lang="el-GR" smtClean="0"/>
              <a:pPr/>
              <a:t>27/2/2019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FD15A05-AF60-4FCB-B6FF-3D867EFE6CC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1D5D44-CC5B-40DD-971B-358692F753FC}" type="datetimeFigureOut">
              <a:rPr lang="el-GR" smtClean="0"/>
              <a:pPr/>
              <a:t>27/2/2019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FD15A05-AF60-4FCB-B6FF-3D867EFE6CC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D1D5D44-CC5B-40DD-971B-358692F753FC}" type="datetimeFigureOut">
              <a:rPr lang="el-GR" smtClean="0"/>
              <a:pPr/>
              <a:t>27/2/2019</a:t>
            </a:fld>
            <a:endParaRPr lang="el-GR"/>
          </a:p>
        </p:txBody>
      </p:sp>
      <p:sp>
        <p:nvSpPr>
          <p:cNvPr id="15" name="Slide Number Placeholder 14"/>
          <p:cNvSpPr>
            <a:spLocks noGrp="1"/>
          </p:cNvSpPr>
          <p:nvPr>
            <p:ph type="sldNum" sz="quarter" idx="15"/>
          </p:nvPr>
        </p:nvSpPr>
        <p:spPr/>
        <p:txBody>
          <a:bodyPr/>
          <a:lstStyle>
            <a:lvl1pPr algn="ctr">
              <a:defRPr/>
            </a:lvl1pPr>
          </a:lstStyle>
          <a:p>
            <a:fld id="{6FD15A05-AF60-4FCB-B6FF-3D867EFE6CCE}" type="slidenum">
              <a:rPr lang="el-GR" smtClean="0"/>
              <a:pPr/>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1D5D44-CC5B-40DD-971B-358692F753FC}" type="datetimeFigureOut">
              <a:rPr lang="el-GR" smtClean="0"/>
              <a:pPr/>
              <a:t>27/2/2019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FD15A05-AF60-4FCB-B6FF-3D867EFE6CCE}"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1D5D44-CC5B-40DD-971B-358692F753FC}" type="datetimeFigureOut">
              <a:rPr lang="el-GR" smtClean="0"/>
              <a:pPr/>
              <a:t>27/2/2019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FD15A05-AF60-4FCB-B6FF-3D867EFE6CCE}"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FD15A05-AF60-4FCB-B6FF-3D867EFE6CCE}"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6D1D5D44-CC5B-40DD-971B-358692F753FC}" type="datetimeFigureOut">
              <a:rPr lang="el-GR" smtClean="0"/>
              <a:pPr/>
              <a:t>27/2/2019</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1D5D44-CC5B-40DD-971B-358692F753FC}" type="datetimeFigureOut">
              <a:rPr lang="el-GR" smtClean="0"/>
              <a:pPr/>
              <a:t>27/2/2019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FD15A05-AF60-4FCB-B6FF-3D867EFE6CCE}"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D5D44-CC5B-40DD-971B-358692F753FC}" type="datetimeFigureOut">
              <a:rPr lang="el-GR" smtClean="0"/>
              <a:pPr/>
              <a:t>27/2/2019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FD15A05-AF60-4FCB-B6FF-3D867EFE6CC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D1D5D44-CC5B-40DD-971B-358692F753FC}" type="datetimeFigureOut">
              <a:rPr lang="el-GR" smtClean="0"/>
              <a:pPr/>
              <a:t>27/2/2019</a:t>
            </a:fld>
            <a:endParaRPr lang="el-GR"/>
          </a:p>
        </p:txBody>
      </p:sp>
      <p:sp>
        <p:nvSpPr>
          <p:cNvPr id="9" name="Slide Number Placeholder 8"/>
          <p:cNvSpPr>
            <a:spLocks noGrp="1"/>
          </p:cNvSpPr>
          <p:nvPr>
            <p:ph type="sldNum" sz="quarter" idx="15"/>
          </p:nvPr>
        </p:nvSpPr>
        <p:spPr/>
        <p:txBody>
          <a:bodyPr/>
          <a:lstStyle/>
          <a:p>
            <a:fld id="{6FD15A05-AF60-4FCB-B6FF-3D867EFE6CCE}" type="slidenum">
              <a:rPr lang="el-GR" smtClean="0"/>
              <a:pPr/>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D1D5D44-CC5B-40DD-971B-358692F753FC}" type="datetimeFigureOut">
              <a:rPr lang="el-GR" smtClean="0"/>
              <a:pPr/>
              <a:t>27/2/2019</a:t>
            </a:fld>
            <a:endParaRPr lang="el-GR"/>
          </a:p>
        </p:txBody>
      </p:sp>
      <p:sp>
        <p:nvSpPr>
          <p:cNvPr id="9" name="Slide Number Placeholder 8"/>
          <p:cNvSpPr>
            <a:spLocks noGrp="1"/>
          </p:cNvSpPr>
          <p:nvPr>
            <p:ph type="sldNum" sz="quarter" idx="11"/>
          </p:nvPr>
        </p:nvSpPr>
        <p:spPr/>
        <p:txBody>
          <a:bodyPr/>
          <a:lstStyle/>
          <a:p>
            <a:fld id="{6FD15A05-AF60-4FCB-B6FF-3D867EFE6CCE}"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D1D5D44-CC5B-40DD-971B-358692F753FC}" type="datetimeFigureOut">
              <a:rPr lang="el-GR" smtClean="0"/>
              <a:pPr/>
              <a:t>27/2/2019</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FD15A05-AF60-4FCB-B6FF-3D867EFE6CCE}"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9dim-rethymn.reth.sch.gr/contents_gr/olympics/discus.htm" TargetMode="External"/><Relationship Id="rId3" Type="http://schemas.openxmlformats.org/officeDocument/2006/relationships/hyperlink" Target="http://hellonet.teithe.gr/GR/aboutgreece/more/olympic_games_gr.htm" TargetMode="External"/><Relationship Id="rId7" Type="http://schemas.openxmlformats.org/officeDocument/2006/relationships/hyperlink" Target="http://www.fa3.gr/phys_educ_2/10_olymp_games_in_ancient_greece.htm" TargetMode="External"/><Relationship Id="rId2" Type="http://schemas.openxmlformats.org/officeDocument/2006/relationships/hyperlink" Target="https://el.wikipedia.org/wiki/%CE%91%CF%81%CF%87%CE%B1%CE%AF%CE%BF%CE%B9_%CE%BF%CE%BB%CF%85%CE%BC%CF%80%CE%B9%CE%B1%CE%BA%CE%BF%CE%AF_%CE%B1%CE%B3%CF%8E%CE%BD%CE%B5%CF%82" TargetMode="External"/><Relationship Id="rId1" Type="http://schemas.openxmlformats.org/officeDocument/2006/relationships/slideLayout" Target="../slideLayouts/slideLayout2.xml"/><Relationship Id="rId6" Type="http://schemas.openxmlformats.org/officeDocument/2006/relationships/hyperlink" Target="https://el.wikipedia.org/wiki/%CE%94%CE%B9%CF%83%CE%BA%CE%BF%CE%B2%CE%BF%CE%BB%CE%AF%CE%B1" TargetMode="External"/><Relationship Id="rId5" Type="http://schemas.openxmlformats.org/officeDocument/2006/relationships/hyperlink" Target="https://chilonas.com/" TargetMode="External"/><Relationship Id="rId4" Type="http://schemas.openxmlformats.org/officeDocument/2006/relationships/hyperlink" Target="https://el.wikipedia.or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l.wikipedia.org/wiki/%CE%A0%CE%AC%CE%BB%CE%B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solidFill>
                  <a:schemeClr val="tx1"/>
                </a:solidFill>
                <a:latin typeface="Times New Roman" pitchFamily="18" charset="0"/>
                <a:cs typeface="Times New Roman" pitchFamily="18" charset="0"/>
              </a:rPr>
              <a:t>Μια παρουσίαση του τμήματος Α’3</a:t>
            </a:r>
            <a:endParaRPr lang="el-GR"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lang="el-GR" b="1" dirty="0" smtClean="0">
                <a:latin typeface="Times New Roman" pitchFamily="18" charset="0"/>
                <a:cs typeface="Times New Roman" pitchFamily="18" charset="0"/>
              </a:rPr>
              <a:t>ΟΙ ΑΡΧΑΙΟΙ ΟΛΥΜΠΙΑΚΟΙ ΑΓΩΝΕΣ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δίσκος</a:t>
            </a:r>
            <a:endParaRPr lang="el-GR" b="1" dirty="0">
              <a:latin typeface="Times New Roman" pitchFamily="18" charset="0"/>
              <a:cs typeface="Times New Roman" pitchFamily="18" charset="0"/>
            </a:endParaRPr>
          </a:p>
        </p:txBody>
      </p:sp>
      <p:sp>
        <p:nvSpPr>
          <p:cNvPr id="3" name="Rectangle 2"/>
          <p:cNvSpPr/>
          <p:nvPr/>
        </p:nvSpPr>
        <p:spPr>
          <a:xfrm>
            <a:off x="4499992" y="1556792"/>
            <a:ext cx="4644008" cy="5016758"/>
          </a:xfrm>
          <a:prstGeom prst="rect">
            <a:avLst/>
          </a:prstGeom>
        </p:spPr>
        <p:txBody>
          <a:bodyPr wrap="square">
            <a:spAutoFit/>
          </a:bodyPr>
          <a:lstStyle/>
          <a:p>
            <a:r>
              <a:rPr lang="el-GR" sz="1600" dirty="0" smtClean="0">
                <a:latin typeface="Times New Roman" pitchFamily="18" charset="0"/>
                <a:cs typeface="Times New Roman" pitchFamily="18" charset="0"/>
              </a:rPr>
              <a:t>Η λέξη δίσκος από την αρχή δε σήμαινε τίποτε άλλο από ένα βαρύ αντικείμενο από πέτρα ή μέταλλο, το οποίο θα μπορούσε να ρίξει κάποιος, με σκοπό να αποδείξει τη δύναμή του και κατά συνέπεια την υπεροχή του στο είδος αυτού του αθλήματος. Ο δίσκος που έριξε ο Οδυσσέας στη χώρα των Φαιάκων, σύμφωνα με τον Όμηρος, ήταν από πέτρα, μια ένδειξη ότι ο πέτρινος δίσκος προηγήθηκε χρονικά του μετάλλινου. Ο δίσκος από πέτρα δεν αντικαταστάθηκε τόσο γρήγορα, όσο θα νόμιζε κανείς, δεδομένου ότι απεικονίζεται στην τέχνη του έκτου </a:t>
            </a:r>
            <a:r>
              <a:rPr lang="el-GR" sz="1600" dirty="0" err="1" smtClean="0">
                <a:latin typeface="Times New Roman" pitchFamily="18" charset="0"/>
                <a:cs typeface="Times New Roman" pitchFamily="18" charset="0"/>
              </a:rPr>
              <a:t>π.Χ.</a:t>
            </a:r>
            <a:r>
              <a:rPr lang="el-GR" sz="1600" dirty="0" smtClean="0">
                <a:latin typeface="Times New Roman" pitchFamily="18" charset="0"/>
                <a:cs typeface="Times New Roman" pitchFamily="18" charset="0"/>
              </a:rPr>
              <a:t> αιώνα. Ίσως μέχρι τότε να τον χρησιμοποιούσαν συγχρόνως με το μετάλλινο, οπότε και αντικαταστάθηκε από αυτόν. Σε αρχαιολογικές ανασκαφές βρέθηκαν αρκετοί δίσκοι των οποίων η διάμετρος ποικίλει από 16 έως 35 εκατοστά και το βάρος τους από 1.245 έως 6.400 γραμμάρια. Μη γνωρίζοντας το πραγματικό βάρος του δίσκου που χρησιμοποιούσαν οι αρχαίοι αθλητές, είναι πολύ δύσκολο να υπολογίσουμε τις επιδόσεις τους στο αγώνισμα αυτό.</a:t>
            </a:r>
            <a:endParaRPr lang="el-GR" sz="1600" dirty="0">
              <a:latin typeface="Times New Roman" pitchFamily="18" charset="0"/>
              <a:cs typeface="Times New Roman" pitchFamily="18" charset="0"/>
            </a:endParaRPr>
          </a:p>
        </p:txBody>
      </p:sp>
      <p:pic>
        <p:nvPicPr>
          <p:cNvPr id="4" name="Picture 2" descr="ÎÏÎ¿ÏÎ­Î»ÎµÏÎ¼Î± ÎµÎ¹ÎºÏÎ½Î±Ï Î³Î¹Î± Î´Î¹ÏÎºÎ¿Î²Î¿Î»Î¹Î± Î±ÏÏÎ±Î¹Î± ÎµÎ»Î»Î±Î´Î±"/>
          <p:cNvPicPr>
            <a:picLocks noChangeAspect="1" noChangeArrowheads="1"/>
          </p:cNvPicPr>
          <p:nvPr/>
        </p:nvPicPr>
        <p:blipFill>
          <a:blip r:embed="rId2" cstate="print"/>
          <a:srcRect/>
          <a:stretch>
            <a:fillRect/>
          </a:stretch>
        </p:blipFill>
        <p:spPr bwMode="auto">
          <a:xfrm>
            <a:off x="179512" y="1844824"/>
            <a:ext cx="4143372" cy="4610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Πως έμοιαζε ο δίσκος</a:t>
            </a:r>
            <a:endParaRPr lang="el-GR" b="1" dirty="0">
              <a:latin typeface="Times New Roman" pitchFamily="18" charset="0"/>
              <a:cs typeface="Times New Roman" pitchFamily="18" charset="0"/>
            </a:endParaRPr>
          </a:p>
        </p:txBody>
      </p:sp>
      <p:sp>
        <p:nvSpPr>
          <p:cNvPr id="3" name="Rectangle 2"/>
          <p:cNvSpPr/>
          <p:nvPr/>
        </p:nvSpPr>
        <p:spPr>
          <a:xfrm>
            <a:off x="179512" y="1700808"/>
            <a:ext cx="4499992" cy="4801314"/>
          </a:xfrm>
          <a:prstGeom prst="rect">
            <a:avLst/>
          </a:prstGeom>
        </p:spPr>
        <p:txBody>
          <a:bodyPr wrap="square">
            <a:spAutoFit/>
          </a:bodyPr>
          <a:lstStyle/>
          <a:p>
            <a:r>
              <a:rPr lang="el-GR" sz="1700" dirty="0" smtClean="0">
                <a:latin typeface="Times New Roman" pitchFamily="18" charset="0"/>
                <a:cs typeface="Times New Roman" pitchFamily="18" charset="0"/>
              </a:rPr>
              <a:t>Κατά τον Παυσανία εφευρέτης του δίσκου ήταν ο Περσέας, ενώ προστάτη θεό της δισκοβολίας θεωρούσαν οι αρχαίο τον Απόλλωνα ή την Άρτεμη. Ουσιαστικά πρόκειται για μία στρογγυλή, αμφίκυρτη πλάκα κατάλληλη για εκσφενδόνιση, η οποία ήταν αρχικά κατασκευασμένη από λίθο και αργότερα από μέταλλο, δηλαδή σίδηρο μόλυβδο ή σφυρήλατο χαλκό. Για τις ασκήσεις στα γυμνάσια γνωρίζουμε ότι χρησιμοποιούσαν και ξύλινους.</a:t>
            </a:r>
          </a:p>
          <a:p>
            <a:r>
              <a:rPr lang="el-GR" sz="1700" dirty="0" smtClean="0">
                <a:latin typeface="Times New Roman" pitchFamily="18" charset="0"/>
                <a:cs typeface="Times New Roman" pitchFamily="18" charset="0"/>
              </a:rPr>
              <a:t>Είναι συνηθισμένο στους αρχαίους δίσκους να βρίσκουμε εγχάρακτες παραστάσεις αθλητών, όπως ακοντιστές, άλτες κ.ά. και ακόμα διακοσμητικές παραστάσεις με δελφίνια, πουλιά κ.ά. Συχνά έγραφαν επίσης ωδές, συμφωνίες, συνθήκες, εκεχειρίες και γενικότερα διάφορες επιγραφές.  Μάλιστα σώζεται ένας δίσκος με ένα εύθυμο τραγούδι του Ανακρέοντα.</a:t>
            </a:r>
          </a:p>
        </p:txBody>
      </p:sp>
      <p:pic>
        <p:nvPicPr>
          <p:cNvPr id="4" name="Picture 2" descr="ÎÏÎ¿ÏÎ­Î»ÎµÏÎ¼Î± ÎµÎ¹ÎºÏÎ½Î±Ï Î³Î¹Î± Î´Î¹ÏÎºÎ¿Î²Î¿Î»Î¹Î±"/>
          <p:cNvPicPr>
            <a:picLocks noChangeAspect="1" noChangeArrowheads="1"/>
          </p:cNvPicPr>
          <p:nvPr/>
        </p:nvPicPr>
        <p:blipFill>
          <a:blip r:embed="rId3" cstate="print"/>
          <a:srcRect/>
          <a:stretch>
            <a:fillRect/>
          </a:stretch>
        </p:blipFill>
        <p:spPr bwMode="auto">
          <a:xfrm>
            <a:off x="4932040" y="2636912"/>
            <a:ext cx="3965119" cy="29714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Η αρχή του αθλήματος</a:t>
            </a:r>
            <a:endParaRPr lang="el-GR" b="1" dirty="0">
              <a:latin typeface="Times New Roman" pitchFamily="18" charset="0"/>
              <a:cs typeface="Times New Roman" pitchFamily="18" charset="0"/>
            </a:endParaRPr>
          </a:p>
        </p:txBody>
      </p:sp>
      <p:sp>
        <p:nvSpPr>
          <p:cNvPr id="3" name="Rectangle 2"/>
          <p:cNvSpPr/>
          <p:nvPr/>
        </p:nvSpPr>
        <p:spPr>
          <a:xfrm>
            <a:off x="179512" y="1700808"/>
            <a:ext cx="4032448" cy="4801314"/>
          </a:xfrm>
          <a:prstGeom prst="rect">
            <a:avLst/>
          </a:prstGeom>
        </p:spPr>
        <p:txBody>
          <a:bodyPr wrap="square">
            <a:spAutoFit/>
          </a:bodyPr>
          <a:lstStyle/>
          <a:p>
            <a:r>
              <a:rPr lang="el-GR" dirty="0" smtClean="0">
                <a:latin typeface="Times New Roman" pitchFamily="18" charset="0"/>
                <a:cs typeface="Times New Roman" pitchFamily="18" charset="0"/>
              </a:rPr>
              <a:t>Η δισκοβολία ήταν ένα αγαπητό αγώνισμα για τους Αρχαίους Έλληνες, γεγονός που φαίνεται και από την τέχνη τους. Κατά την ελληνική παράδοση αυτός που εφηύρε τη δισκοβολία ήταν ο Περσέας, ο οποίος κατά τη συμμετοχή του σε επιτάφιους αγώνες, έριξε το δίσκο και σκότωσε άθελά του, τον παππού του Ακρίσιο. Ο Απόλλωνας, επίσης, σε αγώνισμα δισκοβολίας σκότωσε το φίλο του Υάκινθο. Γενικά, λόγω της φύσης του, ο δίσκος από τους προϊστορικούς χρόνους συνδέεται με πολλά θανατηφόρα ατυχήματα. Επίσημα, ωστόσο, η δισκοβολία περιγράφεται στην Οδύσσεια και στην Ιλιάδα του Ομήρου.</a:t>
            </a:r>
          </a:p>
        </p:txBody>
      </p:sp>
      <p:pic>
        <p:nvPicPr>
          <p:cNvPr id="4" name="Picture 4" descr="ÎÏÎ¿ÏÎ­Î»ÎµÏÎ¼Î± ÎµÎ¹ÎºÏÎ½Î±Ï Î³Î¹Î± Î´Î¹ÏÎºÎ¿Ï Î¿Î»ÏÎ¼ÏÎ¹Î±ÎºÎ¿ Î±Î¸Î»Î·Î¼Î± ÎµÎ¹ÎºÎ¿Î½ÎµÏ"/>
          <p:cNvPicPr>
            <a:picLocks noChangeAspect="1" noChangeArrowheads="1"/>
          </p:cNvPicPr>
          <p:nvPr/>
        </p:nvPicPr>
        <p:blipFill>
          <a:blip r:embed="rId2" cstate="print"/>
          <a:srcRect/>
          <a:stretch>
            <a:fillRect/>
          </a:stretch>
        </p:blipFill>
        <p:spPr bwMode="auto">
          <a:xfrm>
            <a:off x="5004048" y="1556792"/>
            <a:ext cx="3571900" cy="50984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δίσκος στη Μυθολογία</a:t>
            </a:r>
            <a:endParaRPr lang="el-GR" b="1" dirty="0">
              <a:latin typeface="Times New Roman" pitchFamily="18" charset="0"/>
              <a:cs typeface="Times New Roman" pitchFamily="18" charset="0"/>
            </a:endParaRPr>
          </a:p>
        </p:txBody>
      </p:sp>
      <p:sp>
        <p:nvSpPr>
          <p:cNvPr id="3" name="Rectangle 2"/>
          <p:cNvSpPr/>
          <p:nvPr/>
        </p:nvSpPr>
        <p:spPr>
          <a:xfrm>
            <a:off x="4211960" y="1772816"/>
            <a:ext cx="4572000" cy="4801314"/>
          </a:xfrm>
          <a:prstGeom prst="rect">
            <a:avLst/>
          </a:prstGeom>
        </p:spPr>
        <p:txBody>
          <a:bodyPr>
            <a:spAutoFit/>
          </a:bodyPr>
          <a:lstStyle/>
          <a:p>
            <a:r>
              <a:rPr lang="el-GR" dirty="0" smtClean="0">
                <a:latin typeface="Times New Roman" pitchFamily="18" charset="0"/>
                <a:cs typeface="Times New Roman" pitchFamily="18" charset="0"/>
              </a:rPr>
              <a:t>Οι πρώτες περιγραφές αυτού του αγωνίσματος βρίσκονται στην Ιλιάδα του Ομήρου και στους επιτάφιους αγώνες που διοργάνωσε ο Αχιλλέας προς τιμήν του νεκρού του φίλου Πατρόκλου. Εκεί, στο αγώνισμα του δίσκου νικητής αναδείχθηκε ο Πολυποίτης, που έλαβε ως έπαθλο το σόλο, την ακατέργαστη δηλαδή μάζα από σίδηρο, που ο ίδιος έριξε. Στην Οδύσσεια, στους αγώνες των Φαιάκων προς τιμήν του Οδυσσέα, στο δίσκο κέρδισε ο ίδιος ο Ιθακήσιος ήρωας. Στην ελληνική μυθολογία, ο δίσκος έχει συνδεθεί με διαφόρους θανάτους από ατύχημα, όπως, για παράδειγμα, εκείνον του Υακίνθου τον οποίο ο φίλος του Απόλλωνας σκότωσε κατά λάθος με το δίσκο, όταν το φύσημα του Ζέφυρου τον έβγαλε από την πορεία του.</a:t>
            </a:r>
            <a:endParaRPr lang="el-GR" dirty="0">
              <a:latin typeface="Times New Roman" pitchFamily="18" charset="0"/>
              <a:cs typeface="Times New Roman" pitchFamily="18" charset="0"/>
            </a:endParaRPr>
          </a:p>
        </p:txBody>
      </p:sp>
      <p:pic>
        <p:nvPicPr>
          <p:cNvPr id="4" name="3 - Εικόνα" descr="δισκοβολος.jpg"/>
          <p:cNvPicPr>
            <a:picLocks noChangeAspect="1"/>
          </p:cNvPicPr>
          <p:nvPr/>
        </p:nvPicPr>
        <p:blipFill>
          <a:blip r:embed="rId2" cstate="print"/>
          <a:stretch>
            <a:fillRect/>
          </a:stretch>
        </p:blipFill>
        <p:spPr>
          <a:xfrm>
            <a:off x="539552" y="1772816"/>
            <a:ext cx="3240360" cy="46914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latin typeface="Times New Roman" pitchFamily="18" charset="0"/>
                <a:cs typeface="Times New Roman" pitchFamily="18" charset="0"/>
              </a:rPr>
              <a:t>Διεξαγωγή του αγωνίσματος στην αρχαιότητα</a:t>
            </a:r>
            <a:endParaRPr lang="el-GR" b="1" dirty="0">
              <a:latin typeface="Times New Roman" pitchFamily="18" charset="0"/>
              <a:cs typeface="Times New Roman" pitchFamily="18" charset="0"/>
            </a:endParaRPr>
          </a:p>
        </p:txBody>
      </p:sp>
      <p:sp>
        <p:nvSpPr>
          <p:cNvPr id="3" name="Rectangle 2"/>
          <p:cNvSpPr/>
          <p:nvPr/>
        </p:nvSpPr>
        <p:spPr>
          <a:xfrm>
            <a:off x="179512" y="1628800"/>
            <a:ext cx="5364088" cy="5062924"/>
          </a:xfrm>
          <a:prstGeom prst="rect">
            <a:avLst/>
          </a:prstGeom>
        </p:spPr>
        <p:txBody>
          <a:bodyPr wrap="square">
            <a:spAutoFit/>
          </a:bodyPr>
          <a:lstStyle/>
          <a:p>
            <a:r>
              <a:rPr lang="el-GR" sz="1700" dirty="0" smtClean="0">
                <a:latin typeface="Times New Roman" pitchFamily="18" charset="0"/>
                <a:cs typeface="Times New Roman" pitchFamily="18" charset="0"/>
              </a:rPr>
              <a:t>Μετά από χρόνια έρευνας και μελέτης δεν γνωρίζουμε αν οι αρχαίοι δισκοβόλοι έριχναν το δίσκο με τις γνωστές περιστροφές που πραγματοποιούν οι σημερινοί αθλητές του αγωνίσματος με σκοπό να επιτύχουν μεγαλύτερες επιδόσεις. Πιστεύεται ότι έριχναν το δίσκο με ρυθμικές και φυσικές κινήσεις σύμφωνα με τους ανατομικούς όρους του ανθρώπινου σώματος. Νικητής στο αγώνισμα τις δισκοβολίας ανακηρυσσόταν εκείνος ο δισκοβόλος που έριχνε σε μεγαλύτερη απόσταση το δίσκο. Δεν είναι γνωστό πόσες προσπάθειες- δισκιές έριχνε ο κάθε ρίπτης προκειμένου να γίνει η τελική κρίση μεταξύ των δισκοβόλων. Πιθανόν να έριχναν από τρεις βολές γενικά στις ρίψεις λόγω της ιερότητας του αριθμού 3. Το σημείο της πτώσεως του δίσκου σημειωνόταν με γραμμή ή με κάποιο αντικείμενο και λεγόταν «πτώσεις, ίχνος, σήμα, τέρμα». Τοποθετούσαν ένα ξύλινο αιχμηρό πασσαλίσκο. Έτσι η μέτρηση της επίδοσης του αθλητή στη ρίψη άρχιζε από τη βαλβίδα και τελείωνε στο σημείο τοποθέτησης του πασσαλίσκου.</a:t>
            </a:r>
          </a:p>
        </p:txBody>
      </p:sp>
      <p:pic>
        <p:nvPicPr>
          <p:cNvPr id="4" name="3 - Εικόνα" descr="δισκοβολος 2.jpg"/>
          <p:cNvPicPr>
            <a:picLocks noChangeAspect="1"/>
          </p:cNvPicPr>
          <p:nvPr/>
        </p:nvPicPr>
        <p:blipFill>
          <a:blip r:embed="rId2" cstate="print"/>
          <a:stretch>
            <a:fillRect/>
          </a:stretch>
        </p:blipFill>
        <p:spPr>
          <a:xfrm>
            <a:off x="5724128" y="2420888"/>
            <a:ext cx="3019205" cy="31307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δισκοβόλος του Μύρωνα</a:t>
            </a:r>
            <a:endParaRPr lang="el-GR" b="1" dirty="0">
              <a:latin typeface="Times New Roman" pitchFamily="18" charset="0"/>
              <a:cs typeface="Times New Roman" pitchFamily="18" charset="0"/>
            </a:endParaRPr>
          </a:p>
        </p:txBody>
      </p:sp>
      <p:sp>
        <p:nvSpPr>
          <p:cNvPr id="3" name="Rectangle 2"/>
          <p:cNvSpPr/>
          <p:nvPr/>
        </p:nvSpPr>
        <p:spPr>
          <a:xfrm>
            <a:off x="4211960" y="1556792"/>
            <a:ext cx="4716016" cy="5078313"/>
          </a:xfrm>
          <a:prstGeom prst="rect">
            <a:avLst/>
          </a:prstGeom>
        </p:spPr>
        <p:txBody>
          <a:bodyPr wrap="square">
            <a:spAutoFit/>
          </a:bodyPr>
          <a:lstStyle/>
          <a:p>
            <a:r>
              <a:rPr lang="el-GR" dirty="0" smtClean="0">
                <a:latin typeface="Times New Roman" pitchFamily="18" charset="0"/>
                <a:cs typeface="Times New Roman" pitchFamily="18" charset="0"/>
              </a:rPr>
              <a:t>Σε πολλά αρχαία έργα τέχνης, κυρίως αγγειογραφίες μπορούμε να απολαύσουμε στιγμιότυπα από την κίνηση και τον παλμό της δισκοβολίας. Όμως, το έργο εκείνο που αποδίδει όλο το μεγαλείο και την πλαστική ομορφιά της κίνησης της δισκοβολίας είναι το χάλκινο άγαλμα του Δισκοβόλου του Μύρωνα, έργο του 5ου αιώνα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Το πρωτότυπο ήταν στημένο στην Ακρόπολη των Αθηνών και το γνωρίζουμε σήμερα κυρίως από τα μαρμάρινα αντίγραφα των Ρωμαϊκών χρόνων. Το άγαλμα αναγνωρίστηκε με ευκολία από την περιγραφή που κάνει ο Λουκιανός, συγγραφέας του 2ου αιώνα </a:t>
            </a:r>
            <a:r>
              <a:rPr lang="el-GR" dirty="0" err="1" smtClean="0">
                <a:latin typeface="Times New Roman" pitchFamily="18" charset="0"/>
                <a:cs typeface="Times New Roman" pitchFamily="18" charset="0"/>
              </a:rPr>
              <a:t>μ.Χ</a:t>
            </a:r>
            <a:r>
              <a:rPr lang="el-GR" dirty="0" smtClean="0">
                <a:latin typeface="Times New Roman" pitchFamily="18" charset="0"/>
                <a:cs typeface="Times New Roman" pitchFamily="18" charset="0"/>
              </a:rPr>
              <a:t>., ο οποίος προφανώς το είχε δει. Πάντως , στο πρωτότυπο χάλκινο έργο δεν υπήρχε το στήριγμα που φαίνεται στα μαρμάρινα ρωμαϊκά αντίγραφα πίσω από τα πόδια του αθλητή.</a:t>
            </a:r>
            <a:endParaRPr lang="en-US" dirty="0">
              <a:latin typeface="Times New Roman" pitchFamily="18" charset="0"/>
              <a:cs typeface="Times New Roman" pitchFamily="18" charset="0"/>
            </a:endParaRPr>
          </a:p>
        </p:txBody>
      </p:sp>
      <p:pic>
        <p:nvPicPr>
          <p:cNvPr id="4" name="Picture 3" descr="discobolusmarbl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772816"/>
            <a:ext cx="2817086" cy="47251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δρόμος</a:t>
            </a:r>
            <a:endParaRPr lang="el-GR" b="1" dirty="0">
              <a:latin typeface="Times New Roman" pitchFamily="18" charset="0"/>
              <a:cs typeface="Times New Roman" pitchFamily="18" charset="0"/>
            </a:endParaRPr>
          </a:p>
        </p:txBody>
      </p:sp>
      <p:sp>
        <p:nvSpPr>
          <p:cNvPr id="3" name="Rectangle 2"/>
          <p:cNvSpPr/>
          <p:nvPr/>
        </p:nvSpPr>
        <p:spPr>
          <a:xfrm>
            <a:off x="251520" y="1628800"/>
            <a:ext cx="8640960" cy="1754326"/>
          </a:xfrm>
          <a:prstGeom prst="rect">
            <a:avLst/>
          </a:prstGeom>
        </p:spPr>
        <p:txBody>
          <a:bodyPr wrap="square">
            <a:spAutoFit/>
          </a:bodyPr>
          <a:lstStyle/>
          <a:p>
            <a:r>
              <a:rPr lang="el-GR" dirty="0" smtClean="0">
                <a:latin typeface="Times New Roman" pitchFamily="18" charset="0"/>
                <a:cs typeface="Times New Roman" pitchFamily="18" charset="0"/>
              </a:rPr>
              <a:t>Βασικότερο όλων θεωρείται ο «Δρόμος». Ο νικητής στο «Δρόμο», ήταν και εκείνος ο οποίος έδινε το όνομά του στην Ολυμπιάδα. Τα είδη του «Δρόμου» ήταν ο «Δίαυλος» όπου ήταν διπλή διαδρομή του σταδίου. Ο «Δίαυλος» εισήχθη στα Ολυμπιακά Αγωνίσματα για πρώτη φορά το 724π.Χ. Δεύτερο είδος του Δρόμου ήταν, ο «Οπλίτης», που ήταν δρόμος ταχύτητας και στην ενδυμασία του δρομέα συμπεριλαμβανόταν χάλκινη αμυντική πανοπλία. Για πρώτη φορά εισήχθη στους Αγώνες το 520π.Χ. κατά την 65</a:t>
            </a:r>
            <a:r>
              <a:rPr lang="el-GR" baseline="30000" dirty="0" smtClean="0">
                <a:latin typeface="Times New Roman" pitchFamily="18" charset="0"/>
                <a:cs typeface="Times New Roman" pitchFamily="18" charset="0"/>
              </a:rPr>
              <a:t>η</a:t>
            </a:r>
            <a:r>
              <a:rPr lang="el-GR" dirty="0" smtClean="0">
                <a:latin typeface="Times New Roman" pitchFamily="18" charset="0"/>
                <a:cs typeface="Times New Roman" pitchFamily="18" charset="0"/>
              </a:rPr>
              <a:t> Ολυμπιάδα.</a:t>
            </a:r>
            <a:endParaRPr lang="el-GR" dirty="0">
              <a:latin typeface="Times New Roman" pitchFamily="18" charset="0"/>
              <a:cs typeface="Times New Roman" pitchFamily="18" charset="0"/>
            </a:endParaRPr>
          </a:p>
        </p:txBody>
      </p:sp>
      <p:pic>
        <p:nvPicPr>
          <p:cNvPr id="4" name="Picture 3"/>
          <p:cNvPicPr>
            <a:picLocks noChangeAspect="1" noChangeArrowheads="1" noCrop="1"/>
          </p:cNvPicPr>
          <p:nvPr/>
        </p:nvPicPr>
        <p:blipFill>
          <a:blip r:embed="rId2" cstate="print"/>
          <a:srcRect/>
          <a:stretch>
            <a:fillRect/>
          </a:stretch>
        </p:blipFill>
        <p:spPr bwMode="auto">
          <a:xfrm>
            <a:off x="1835696" y="3861048"/>
            <a:ext cx="5352416" cy="2780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δρόμος</a:t>
            </a:r>
            <a:endParaRPr lang="el-GR" b="1" dirty="0">
              <a:latin typeface="Times New Roman" pitchFamily="18" charset="0"/>
              <a:cs typeface="Times New Roman" pitchFamily="18" charset="0"/>
            </a:endParaRPr>
          </a:p>
        </p:txBody>
      </p:sp>
      <p:sp>
        <p:nvSpPr>
          <p:cNvPr id="3" name="Rectangle 2"/>
          <p:cNvSpPr/>
          <p:nvPr/>
        </p:nvSpPr>
        <p:spPr>
          <a:xfrm>
            <a:off x="323528" y="1628800"/>
            <a:ext cx="8424936" cy="1892826"/>
          </a:xfrm>
          <a:prstGeom prst="rect">
            <a:avLst/>
          </a:prstGeom>
        </p:spPr>
        <p:txBody>
          <a:bodyPr wrap="square">
            <a:spAutoFit/>
          </a:bodyPr>
          <a:lstStyle/>
          <a:p>
            <a:r>
              <a:rPr lang="el-GR" sz="1300" dirty="0" smtClean="0">
                <a:latin typeface="Times New Roman" pitchFamily="18" charset="0"/>
                <a:cs typeface="Times New Roman" pitchFamily="18" charset="0"/>
              </a:rPr>
              <a:t>Ο απλός αγώνας δρόμου, το «στάδιον» ήταν το πρώτο αγώνισμα που καθιερώθηκε. Μέχρι τους 15ους Ολυμπιακούς αγώνες οι αθλητές που έπαιρναν μέρος φορούσαν μια μικρή ποδιά, ενώ αργότερα αγωνίζονταν εντελώς γυμνοί, επιδεικνύοντας την επίδοσή τους στο πολεμικό βάδισμα και τρέξιμο. Τέρμα ήταν το σημείο που βρίσκονταν το βραβείο, ενώ οι θεατές στέκονταν δεξιά και αριστερά κατά μήκος της αμμώδους διαδρομής που είχε μήκος εξακοσίων Ολυμπιακών ποδιών (περίπου 192 μέτρα). Οι αθλητές ανταγωνίζονταν σε ομάδες τεσσάρων. Οι επί μέρους νικητές ανταγωνίζονταν μεταξύ τους, επίσης σε ομάδες τεσσάρων. Στον «δίαυλο» οι αθλητές έτρεχαν την διπλή διαδρομή επιστρέφοντας στο σημείο της αφετηρίας, ενώ στον «δόλιχο» η διαδρομή ήταν δώδεκα «δίαυλοι», δηλαδή 24 στάδια. Η διαδρομή του «οπλίτη δρόμου» είχε μήκος δύο σταδίων, και οι πολεμιστές αρχικά φορούσαν τον πλήρη εξοπλισμό (περικεφαλαία, κνημίδες, ασπίδα) και αργότερα ήταν γυμνοί και κρατούσαν μόνο ασπίδα.</a:t>
            </a:r>
            <a:endParaRPr lang="el-GR" sz="1300" dirty="0">
              <a:latin typeface="Times New Roman" pitchFamily="18" charset="0"/>
              <a:cs typeface="Times New Roman" pitchFamily="18" charset="0"/>
            </a:endParaRPr>
          </a:p>
        </p:txBody>
      </p:sp>
      <p:pic>
        <p:nvPicPr>
          <p:cNvPr id="4" name="Picture 3" descr="C:\Users\Babis\Downloads\φωτο 2 για τρεξιμο.jpg"/>
          <p:cNvPicPr>
            <a:picLocks noChangeAspect="1" noChangeArrowheads="1"/>
          </p:cNvPicPr>
          <p:nvPr/>
        </p:nvPicPr>
        <p:blipFill>
          <a:blip r:embed="rId2" cstate="print"/>
          <a:srcRect/>
          <a:stretch>
            <a:fillRect/>
          </a:stretch>
        </p:blipFill>
        <p:spPr bwMode="auto">
          <a:xfrm>
            <a:off x="2699792" y="3645024"/>
            <a:ext cx="3960440" cy="29747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latin typeface="Times New Roman" pitchFamily="18" charset="0"/>
                <a:cs typeface="Times New Roman" pitchFamily="18" charset="0"/>
              </a:rPr>
              <a:t>Με λίγα λόγια τα είδη του δρόμου είναι </a:t>
            </a:r>
            <a:r>
              <a:rPr lang="el-GR" dirty="0" smtClean="0">
                <a:latin typeface="Times New Roman" pitchFamily="18" charset="0"/>
                <a:cs typeface="Times New Roman" pitchFamily="18" charset="0"/>
              </a:rPr>
              <a:t>τα εξής</a:t>
            </a:r>
            <a:r>
              <a:rPr lang="el-GR" dirty="0" smtClean="0">
                <a:latin typeface="Times New Roman" pitchFamily="18" charset="0"/>
                <a:cs typeface="Times New Roman" pitchFamily="18" charset="0"/>
              </a:rPr>
              <a:t>…</a:t>
            </a:r>
          </a:p>
          <a:p>
            <a:r>
              <a:rPr lang="el-GR" dirty="0" smtClean="0">
                <a:latin typeface="Times New Roman" pitchFamily="18" charset="0"/>
                <a:cs typeface="Times New Roman" pitchFamily="18" charset="0"/>
              </a:rPr>
              <a:t>Το στάδιο </a:t>
            </a:r>
          </a:p>
          <a:p>
            <a:r>
              <a:rPr lang="el-GR" dirty="0" smtClean="0">
                <a:latin typeface="Times New Roman" pitchFamily="18" charset="0"/>
                <a:cs typeface="Times New Roman" pitchFamily="18" charset="0"/>
              </a:rPr>
              <a:t>Ο δίαυλος</a:t>
            </a:r>
          </a:p>
          <a:p>
            <a:r>
              <a:rPr lang="el-GR" dirty="0" smtClean="0">
                <a:latin typeface="Times New Roman" pitchFamily="18" charset="0"/>
                <a:cs typeface="Times New Roman" pitchFamily="18" charset="0"/>
              </a:rPr>
              <a:t>Ο δόλιχος</a:t>
            </a:r>
          </a:p>
          <a:p>
            <a:r>
              <a:rPr lang="el-GR" dirty="0" smtClean="0">
                <a:latin typeface="Times New Roman" pitchFamily="18" charset="0"/>
                <a:cs typeface="Times New Roman" pitchFamily="18" charset="0"/>
              </a:rPr>
              <a:t>Ο οπλίτης</a:t>
            </a:r>
          </a:p>
          <a:p>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Είδη δρόμου</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Στάδιο</a:t>
            </a:r>
            <a:endParaRPr lang="el-GR" b="1" dirty="0">
              <a:latin typeface="Times New Roman" pitchFamily="18" charset="0"/>
              <a:cs typeface="Times New Roman" pitchFamily="18" charset="0"/>
            </a:endParaRPr>
          </a:p>
        </p:txBody>
      </p:sp>
      <p:sp>
        <p:nvSpPr>
          <p:cNvPr id="3" name="Rectangle 2"/>
          <p:cNvSpPr/>
          <p:nvPr/>
        </p:nvSpPr>
        <p:spPr>
          <a:xfrm>
            <a:off x="323528" y="2060848"/>
            <a:ext cx="3672408" cy="4524315"/>
          </a:xfrm>
          <a:prstGeom prst="rect">
            <a:avLst/>
          </a:prstGeom>
        </p:spPr>
        <p:txBody>
          <a:bodyPr wrap="square">
            <a:spAutoFit/>
          </a:bodyPr>
          <a:lstStyle/>
          <a:p>
            <a:r>
              <a:rPr lang="el-GR" sz="2400" dirty="0" smtClean="0">
                <a:latin typeface="Times New Roman" pitchFamily="18" charset="0"/>
                <a:cs typeface="Times New Roman" pitchFamily="18" charset="0"/>
              </a:rPr>
              <a:t>Στάδιο ήταν ο βασικός αγώνας ταχύτητας και το παλαιότερο αγώνισμα. Στην Ολυμπία ήταν το μόνο αγώνισμα από την </a:t>
            </a:r>
            <a:r>
              <a:rPr lang="el-GR" sz="2400" dirty="0" smtClean="0">
                <a:latin typeface="Times New Roman" pitchFamily="18" charset="0"/>
                <a:cs typeface="Times New Roman" pitchFamily="18" charset="0"/>
              </a:rPr>
              <a:t>1</a:t>
            </a:r>
            <a:r>
              <a:rPr lang="el-GR" sz="2400" baseline="30000" dirty="0" smtClean="0">
                <a:latin typeface="Times New Roman" pitchFamily="18" charset="0"/>
                <a:cs typeface="Times New Roman" pitchFamily="18" charset="0"/>
              </a:rPr>
              <a:t>η </a:t>
            </a:r>
            <a:r>
              <a:rPr lang="el-GR"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776 </a:t>
            </a:r>
            <a:r>
              <a:rPr lang="el-GR" sz="2400" dirty="0" err="1" smtClean="0">
                <a:latin typeface="Times New Roman" pitchFamily="18" charset="0"/>
                <a:cs typeface="Times New Roman" pitchFamily="18" charset="0"/>
              </a:rPr>
              <a:t>π.Χ.</a:t>
            </a:r>
            <a:r>
              <a:rPr lang="el-GR" sz="2400" dirty="0" smtClean="0">
                <a:latin typeface="Times New Roman" pitchFamily="18" charset="0"/>
                <a:cs typeface="Times New Roman" pitchFamily="18" charset="0"/>
              </a:rPr>
              <a:t>) έως τη 13</a:t>
            </a:r>
            <a:r>
              <a:rPr lang="el-GR" sz="2400" baseline="30000" dirty="0" smtClean="0">
                <a:latin typeface="Times New Roman" pitchFamily="18" charset="0"/>
                <a:cs typeface="Times New Roman" pitchFamily="18" charset="0"/>
              </a:rPr>
              <a:t>η</a:t>
            </a:r>
            <a:r>
              <a:rPr lang="el-GR"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Ολυμπιάδα (</a:t>
            </a:r>
            <a:r>
              <a:rPr lang="el-GR" sz="2400" dirty="0" smtClean="0">
                <a:latin typeface="Times New Roman" pitchFamily="18" charset="0"/>
                <a:cs typeface="Times New Roman" pitchFamily="18" charset="0"/>
              </a:rPr>
              <a:t>728 </a:t>
            </a:r>
            <a:r>
              <a:rPr lang="el-GR" sz="2400" dirty="0" err="1" smtClean="0">
                <a:latin typeface="Times New Roman" pitchFamily="18" charset="0"/>
                <a:cs typeface="Times New Roman" pitchFamily="18" charset="0"/>
              </a:rPr>
              <a:t>π.Χ</a:t>
            </a:r>
            <a:r>
              <a:rPr lang="el-GR" sz="2400" dirty="0" err="1"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Εξαιτίας μάλιστα της σπουδαιότητάς του, συνηθιζόταν ο νικητής του σταδίου να δίνει το όνομά του σε κάθε Ολυμπιάδα.</a:t>
            </a:r>
            <a:endParaRPr lang="el-GR" sz="2400" dirty="0">
              <a:latin typeface="Times New Roman" pitchFamily="18" charset="0"/>
              <a:cs typeface="Times New Roman" pitchFamily="18" charset="0"/>
            </a:endParaRPr>
          </a:p>
        </p:txBody>
      </p:sp>
      <p:pic>
        <p:nvPicPr>
          <p:cNvPr id="4" name="Picture 2" descr="Αποτέλεσμα εικόνας για ολυμπιακοί αγώνες, ειδη δρομου, σταδιο"/>
          <p:cNvPicPr>
            <a:picLocks noChangeAspect="1" noChangeArrowheads="1"/>
          </p:cNvPicPr>
          <p:nvPr/>
        </p:nvPicPr>
        <p:blipFill>
          <a:blip r:embed="rId2" cstate="print"/>
          <a:srcRect/>
          <a:stretch>
            <a:fillRect/>
          </a:stretch>
        </p:blipFill>
        <p:spPr bwMode="auto">
          <a:xfrm>
            <a:off x="4139952" y="2492896"/>
            <a:ext cx="4832631" cy="32129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dirty="0" smtClean="0">
                <a:latin typeface="Times New Roman" pitchFamily="18" charset="0"/>
                <a:cs typeface="Times New Roman" pitchFamily="18" charset="0"/>
              </a:rPr>
              <a:t>Οι Ολυμπιακοί Αγώνες , ήταν αθλητικοί αγώνες μεταξύ αγωνιζόμενων αθλητών από τις ελληνικές πόλεις της αρχαιότητας και οι σημαντικότεροι από τους πανελλήνιους αγώνες της αρχαίας Ελλάδας (οι άλλοι ήταν τα Πύθια, Νέμεα, και Ίσθμια). Διεξάγονταν στην αρχαία Ολυμπία κάθε τέσσερα έτη από το 776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και διοργανωνόταν έως το 393 </a:t>
            </a:r>
            <a:r>
              <a:rPr lang="el-GR" dirty="0" err="1" smtClean="0">
                <a:latin typeface="Times New Roman" pitchFamily="18" charset="0"/>
                <a:cs typeface="Times New Roman" pitchFamily="18" charset="0"/>
              </a:rPr>
              <a:t>μ.Χ</a:t>
            </a:r>
            <a:r>
              <a:rPr lang="el-GR" dirty="0" smtClean="0">
                <a:latin typeface="Times New Roman" pitchFamily="18" charset="0"/>
                <a:cs typeface="Times New Roman" pitchFamily="18" charset="0"/>
              </a:rPr>
              <a:t>. όταν ο Ρωμαίος αυτοκράτορας Θεοδόσιος τους κατάργησε οριστικά. </a:t>
            </a:r>
            <a:endParaRPr lang="el-GR"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l-GR" b="1" dirty="0" smtClean="0">
                <a:latin typeface="Times New Roman" pitchFamily="18" charset="0"/>
                <a:cs typeface="Times New Roman" pitchFamily="18" charset="0"/>
              </a:rPr>
              <a:t>Τι ήταν οι Ολυμπιακοί Αγώνες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Δίαυλος</a:t>
            </a:r>
            <a:endParaRPr lang="el-GR" b="1" dirty="0">
              <a:latin typeface="Times New Roman" pitchFamily="18" charset="0"/>
              <a:cs typeface="Times New Roman" pitchFamily="18" charset="0"/>
            </a:endParaRPr>
          </a:p>
        </p:txBody>
      </p:sp>
      <p:sp>
        <p:nvSpPr>
          <p:cNvPr id="3" name="Rectangle 2"/>
          <p:cNvSpPr/>
          <p:nvPr/>
        </p:nvSpPr>
        <p:spPr>
          <a:xfrm>
            <a:off x="467544" y="1628800"/>
            <a:ext cx="8208912" cy="2308324"/>
          </a:xfrm>
          <a:prstGeom prst="rect">
            <a:avLst/>
          </a:prstGeom>
        </p:spPr>
        <p:txBody>
          <a:bodyPr wrap="square">
            <a:spAutoFit/>
          </a:bodyPr>
          <a:lstStyle/>
          <a:p>
            <a:r>
              <a:rPr lang="el-GR" sz="2400" dirty="0" smtClean="0">
                <a:latin typeface="Times New Roman" pitchFamily="18" charset="0"/>
                <a:cs typeface="Times New Roman" pitchFamily="18" charset="0"/>
              </a:rPr>
              <a:t>Δίαυλος ήταν επίσης αγώνας ταχύτητας, κατά τον οποίο οι δρομείς τρέχοντας σε τετράδες έπρεπε να καλύψουν την απόσταση δύο σταδίων (περίπου 400 μ.). Εισήχθη στο πρόγραμμα των ολυμπιακών αγωνισμάτων στη 14</a:t>
            </a:r>
            <a:r>
              <a:rPr lang="el-GR" sz="2400" baseline="30000" dirty="0" smtClean="0">
                <a:latin typeface="Times New Roman" pitchFamily="18" charset="0"/>
                <a:cs typeface="Times New Roman" pitchFamily="18" charset="0"/>
              </a:rPr>
              <a:t>η</a:t>
            </a:r>
            <a:r>
              <a:rPr lang="el-GR" sz="2400" dirty="0" smtClean="0">
                <a:latin typeface="Times New Roman" pitchFamily="18" charset="0"/>
                <a:cs typeface="Times New Roman" pitchFamily="18" charset="0"/>
              </a:rPr>
              <a:t> Ολυμπιάδα (724 </a:t>
            </a:r>
            <a:r>
              <a:rPr lang="el-GR" sz="2400" dirty="0" err="1" smtClean="0">
                <a:latin typeface="Times New Roman" pitchFamily="18" charset="0"/>
                <a:cs typeface="Times New Roman" pitchFamily="18" charset="0"/>
              </a:rPr>
              <a:t>π.Χ.</a:t>
            </a:r>
            <a:r>
              <a:rPr lang="el-GR" sz="2400" dirty="0" smtClean="0">
                <a:latin typeface="Times New Roman" pitchFamily="18" charset="0"/>
                <a:cs typeface="Times New Roman" pitchFamily="18" charset="0"/>
              </a:rPr>
              <a:t>) και, όπως στο στάδιο, γίνονταν προκριματικοί και τελικοί αγώνες.</a:t>
            </a:r>
            <a:endParaRPr lang="el-GR" sz="2400" dirty="0" smtClean="0">
              <a:latin typeface="Times New Roman" pitchFamily="18" charset="0"/>
              <a:cs typeface="Times New Roman" pitchFamily="18" charset="0"/>
            </a:endParaRPr>
          </a:p>
        </p:txBody>
      </p:sp>
      <p:pic>
        <p:nvPicPr>
          <p:cNvPr id="4" name="Picture 2" descr="Αποτέλεσμα εικόνας για ολυμπιακοι αγωνες ειδη δρομου διαυλος"/>
          <p:cNvPicPr>
            <a:picLocks noChangeAspect="1" noChangeArrowheads="1"/>
          </p:cNvPicPr>
          <p:nvPr/>
        </p:nvPicPr>
        <p:blipFill>
          <a:blip r:embed="rId2" cstate="print"/>
          <a:srcRect/>
          <a:stretch>
            <a:fillRect/>
          </a:stretch>
        </p:blipFill>
        <p:spPr bwMode="auto">
          <a:xfrm>
            <a:off x="2699792" y="4077071"/>
            <a:ext cx="4083301" cy="25128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Δόλιχος</a:t>
            </a:r>
            <a:endParaRPr lang="el-GR" b="1" dirty="0">
              <a:latin typeface="Times New Roman" pitchFamily="18" charset="0"/>
              <a:cs typeface="Times New Roman" pitchFamily="18" charset="0"/>
            </a:endParaRPr>
          </a:p>
        </p:txBody>
      </p:sp>
      <p:sp>
        <p:nvSpPr>
          <p:cNvPr id="3" name="Rectangle 2"/>
          <p:cNvSpPr/>
          <p:nvPr/>
        </p:nvSpPr>
        <p:spPr>
          <a:xfrm>
            <a:off x="827584" y="1844824"/>
            <a:ext cx="7542584" cy="1754326"/>
          </a:xfrm>
          <a:prstGeom prst="rect">
            <a:avLst/>
          </a:prstGeom>
        </p:spPr>
        <p:txBody>
          <a:bodyPr wrap="square">
            <a:spAutoFit/>
          </a:bodyPr>
          <a:lstStyle/>
          <a:p>
            <a:r>
              <a:rPr lang="el-GR" dirty="0" smtClean="0">
                <a:latin typeface="Times New Roman" pitchFamily="18" charset="0"/>
                <a:cs typeface="Times New Roman" pitchFamily="18" charset="0"/>
              </a:rPr>
              <a:t>Δόλιχος ήταν δρόμος αντοχής, όπου οι αθλητές έπρεπε να καλύψουν απόσταση 724 στάδια (</a:t>
            </a:r>
            <a:r>
              <a:rPr lang="el-GR" dirty="0" smtClean="0">
                <a:latin typeface="Times New Roman" pitchFamily="18" charset="0"/>
                <a:cs typeface="Times New Roman" pitchFamily="18" charset="0"/>
              </a:rPr>
              <a:t>1.400- 4.800μ</a:t>
            </a:r>
            <a:r>
              <a:rPr lang="el-GR" dirty="0" smtClean="0">
                <a:latin typeface="Times New Roman" pitchFamily="18" charset="0"/>
                <a:cs typeface="Times New Roman" pitchFamily="18" charset="0"/>
              </a:rPr>
              <a:t>.). Το αγώνισμα αυτό εισήχθη στο πρόγραμμα στη 15</a:t>
            </a:r>
            <a:r>
              <a:rPr lang="el-GR" baseline="30000" dirty="0" smtClean="0">
                <a:latin typeface="Times New Roman" pitchFamily="18" charset="0"/>
                <a:cs typeface="Times New Roman" pitchFamily="18" charset="0"/>
              </a:rPr>
              <a:t>η</a:t>
            </a:r>
            <a:r>
              <a:rPr lang="el-GR" dirty="0" smtClean="0">
                <a:latin typeface="Times New Roman" pitchFamily="18" charset="0"/>
                <a:cs typeface="Times New Roman" pitchFamily="18" charset="0"/>
              </a:rPr>
              <a:t> Ολυμπιάδα (720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και ως πρώτος νικητής αναφέρεται ο Άκανθος από τη Λακωνία. Ο δόλιχος θεωρείται ότι προήλθε από τις αποστάσεις που διένυαν οι κήρυκες της ιερής εκεχειρίας και οι ημεροδρόμοι ή δρομοκήρυκες, οι αγγελιαφόροι δηλαδή που μετέφεραν ειδήσεις και μηνύματα σε όλη τη χώρα.</a:t>
            </a:r>
            <a:endParaRPr lang="el-GR" dirty="0">
              <a:latin typeface="Times New Roman" pitchFamily="18" charset="0"/>
              <a:cs typeface="Times New Roman" pitchFamily="18" charset="0"/>
            </a:endParaRPr>
          </a:p>
        </p:txBody>
      </p:sp>
      <p:pic>
        <p:nvPicPr>
          <p:cNvPr id="4" name="Picture 2" descr="Αποτέλεσμα εικόνας για ολυμπιακοι αγωνες ειδη δρομου δολιχος"/>
          <p:cNvPicPr>
            <a:picLocks noChangeAspect="1" noChangeArrowheads="1"/>
          </p:cNvPicPr>
          <p:nvPr/>
        </p:nvPicPr>
        <p:blipFill>
          <a:blip r:embed="rId2" cstate="print"/>
          <a:srcRect/>
          <a:stretch>
            <a:fillRect/>
          </a:stretch>
        </p:blipFill>
        <p:spPr bwMode="auto">
          <a:xfrm>
            <a:off x="2267744" y="4149080"/>
            <a:ext cx="4698034" cy="2448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Οπλίτης</a:t>
            </a:r>
            <a:endParaRPr lang="el-GR" b="1" dirty="0">
              <a:latin typeface="Times New Roman" pitchFamily="18" charset="0"/>
              <a:cs typeface="Times New Roman" pitchFamily="18" charset="0"/>
            </a:endParaRPr>
          </a:p>
        </p:txBody>
      </p:sp>
      <p:sp>
        <p:nvSpPr>
          <p:cNvPr id="3" name="Rectangle 2"/>
          <p:cNvSpPr/>
          <p:nvPr/>
        </p:nvSpPr>
        <p:spPr>
          <a:xfrm>
            <a:off x="539552" y="1556792"/>
            <a:ext cx="8064896" cy="2031325"/>
          </a:xfrm>
          <a:prstGeom prst="rect">
            <a:avLst/>
          </a:prstGeom>
        </p:spPr>
        <p:txBody>
          <a:bodyPr wrap="square">
            <a:spAutoFit/>
          </a:bodyPr>
          <a:lstStyle/>
          <a:p>
            <a:r>
              <a:rPr lang="el-GR" dirty="0" smtClean="0">
                <a:latin typeface="Times New Roman" pitchFamily="18" charset="0"/>
                <a:cs typeface="Times New Roman" pitchFamily="18" charset="0"/>
              </a:rPr>
              <a:t>Οπλίτης δρόμος ήταν δρόμος ταχύτητας και ένα από τα πλέον θεαματικά αγωνίσματα. Οι δρομείς κάλυπταν την απόσταση δύο σταδίων –σπανιότερα τεσσάρων- φέροντας κράνος, κνημίδες και ασπίδα. Ο Παυσανίας αναφέρει ότι στο ναό του Δία στην Ολυμπία φυλάσσονταν 25 τέτοιες ασπίδες, που μοιράζονταν στους οπλιτοδρόμους, έτσι ώστε όλοι οι αθλητές να φέρουν ασπίδες ίδιου βάρους. Το αγώνισμα αυτό εισήχθη στο πρόγραμμα στην 65</a:t>
            </a:r>
            <a:r>
              <a:rPr lang="el-GR" baseline="30000" dirty="0" smtClean="0">
                <a:latin typeface="Times New Roman" pitchFamily="18" charset="0"/>
                <a:cs typeface="Times New Roman" pitchFamily="18" charset="0"/>
              </a:rPr>
              <a:t>η</a:t>
            </a:r>
            <a:r>
              <a:rPr lang="el-GR" dirty="0" smtClean="0">
                <a:latin typeface="Times New Roman" pitchFamily="18" charset="0"/>
                <a:cs typeface="Times New Roman" pitchFamily="18" charset="0"/>
              </a:rPr>
              <a:t> Ολυμπιάδα (520 </a:t>
            </a:r>
            <a:r>
              <a:rPr lang="el-GR" dirty="0" err="1" smtClean="0">
                <a:latin typeface="Times New Roman" pitchFamily="18" charset="0"/>
                <a:cs typeface="Times New Roman" pitchFamily="18" charset="0"/>
              </a:rPr>
              <a:t>π.Χ.</a:t>
            </a:r>
            <a:r>
              <a:rPr lang="el-GR" dirty="0" smtClean="0">
                <a:latin typeface="Times New Roman" pitchFamily="18" charset="0"/>
                <a:cs typeface="Times New Roman" pitchFamily="18" charset="0"/>
              </a:rPr>
              <a:t>) και, σύμφωνα με την παράδοση, γινόταν προς τιμήν κάποιου ήρωα που έπεσε μαχόμενος. </a:t>
            </a:r>
            <a:endParaRPr lang="el-GR" dirty="0">
              <a:latin typeface="Times New Roman" pitchFamily="18" charset="0"/>
              <a:cs typeface="Times New Roman" pitchFamily="18" charset="0"/>
            </a:endParaRPr>
          </a:p>
        </p:txBody>
      </p:sp>
      <p:pic>
        <p:nvPicPr>
          <p:cNvPr id="4" name="Picture 2" descr="Αποτέλεσμα εικόνας για ολυμπιακοι αγωνες ειδη δρομου οπλιτης"/>
          <p:cNvPicPr>
            <a:picLocks noChangeAspect="1" noChangeArrowheads="1"/>
          </p:cNvPicPr>
          <p:nvPr/>
        </p:nvPicPr>
        <p:blipFill>
          <a:blip r:embed="rId2" cstate="print"/>
          <a:srcRect/>
          <a:stretch>
            <a:fillRect/>
          </a:stretch>
        </p:blipFill>
        <p:spPr bwMode="auto">
          <a:xfrm>
            <a:off x="1979712" y="4077072"/>
            <a:ext cx="5201816" cy="26009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smtClean="0">
                <a:latin typeface="Times New Roman" pitchFamily="18" charset="0"/>
                <a:cs typeface="Times New Roman" pitchFamily="18" charset="0"/>
              </a:rPr>
              <a:t>Η εκκίνηση όλων των δρομέων ήταν ταυτόχρονη, με ένα συγκεκριμένο σύνθημα, και όσοι ξεκινούσαν νωρίτερα μαστιγώνονταν ή και αποβάλλονταν. Υπήρχε ένας κώδικας τιμής που ακολουθούσαν όλοι οι αθλητές, σύμφωνα με τον οποίο δεν επιτρεπόταν να εμποδίζουν τους αντιπάλους τους σπρώχνοντάς τους, χτυπώντας τους ή συγκρατώντας τους, και κυρίως απαγορευόταν οποιαδήποτε σχέση των αθλητών με την δωροδοκία και την μαγεία.</a:t>
            </a:r>
          </a:p>
          <a:p>
            <a:pPr>
              <a:buNone/>
            </a:pPr>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Δρόμος (Εκκίνηση)</a:t>
            </a:r>
            <a:endParaRPr lang="el-GR"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latin typeface="Times New Roman" pitchFamily="18" charset="0"/>
                <a:cs typeface="Times New Roman" pitchFamily="18" charset="0"/>
              </a:rPr>
              <a:t>Η π</a:t>
            </a:r>
            <a:r>
              <a:rPr lang="el-GR" b="1" dirty="0" smtClean="0">
                <a:latin typeface="Times New Roman" pitchFamily="18" charset="0"/>
                <a:cs typeface="Times New Roman" pitchFamily="18" charset="0"/>
              </a:rPr>
              <a:t>άλη</a:t>
            </a:r>
            <a:endParaRPr lang="el-GR" b="1" dirty="0">
              <a:latin typeface="Times New Roman" pitchFamily="18" charset="0"/>
              <a:cs typeface="Times New Roman" pitchFamily="18" charset="0"/>
            </a:endParaRPr>
          </a:p>
        </p:txBody>
      </p:sp>
      <p:sp>
        <p:nvSpPr>
          <p:cNvPr id="3" name="Rectangle 2"/>
          <p:cNvSpPr/>
          <p:nvPr/>
        </p:nvSpPr>
        <p:spPr>
          <a:xfrm>
            <a:off x="179512" y="1628800"/>
            <a:ext cx="4536504" cy="4985980"/>
          </a:xfrm>
          <a:prstGeom prst="rect">
            <a:avLst/>
          </a:prstGeom>
        </p:spPr>
        <p:txBody>
          <a:bodyPr wrap="square">
            <a:spAutoFit/>
          </a:bodyPr>
          <a:lstStyle/>
          <a:p>
            <a:pPr algn="just"/>
            <a:r>
              <a:rPr lang="el-GR" sz="1500" dirty="0" smtClean="0">
                <a:latin typeface="Times New Roman" pitchFamily="18" charset="0"/>
                <a:cs typeface="Times New Roman" pitchFamily="18" charset="0"/>
              </a:rPr>
              <a:t>Πρόκειται για το παλαιότερο και πλέον διαδεδομένο άθλημα στον κόσμο. Η πρώτη περιγραφή του βρίσκεται στην Ιλιάδα, στους ταφικούς αγώνες που οργανώθηκαν προς τιμήν του Πατρόκλου, φίλου του Αχιλλέα, όπου αναμετρήθηκαν στην πάλη ο Αίας ο Τελαμώνιος με τον Οδυσσέα. Σύμφωνα με τη μυθολογία, ο Θησέας ήταν εκείνος που εφηύρε τις τεχνικές της πάλης, όταν πάλεψε και σκότωσε τον Κερκύονα. Η πάλη ως ανεξάρτητο αγώνισμα και ως μέρος του πεντάθλου εισήχθη στους Ολυμπιακούς Αγώνες του 708 </a:t>
            </a:r>
            <a:r>
              <a:rPr lang="el-GR" sz="1500" dirty="0" err="1" smtClean="0">
                <a:latin typeface="Times New Roman" pitchFamily="18" charset="0"/>
                <a:cs typeface="Times New Roman" pitchFamily="18" charset="0"/>
              </a:rPr>
              <a:t>π.Χ.</a:t>
            </a:r>
            <a:r>
              <a:rPr lang="el-GR" sz="1500" dirty="0" smtClean="0">
                <a:latin typeface="Times New Roman" pitchFamily="18" charset="0"/>
                <a:cs typeface="Times New Roman" pitchFamily="18" charset="0"/>
              </a:rPr>
              <a:t>, ενώ η πάλη παίδων καθιερώθηκε το 632 </a:t>
            </a:r>
            <a:r>
              <a:rPr lang="el-GR" sz="1500" dirty="0" err="1" smtClean="0">
                <a:latin typeface="Times New Roman" pitchFamily="18" charset="0"/>
                <a:cs typeface="Times New Roman" pitchFamily="18" charset="0"/>
              </a:rPr>
              <a:t>π.Χ.</a:t>
            </a:r>
            <a:r>
              <a:rPr lang="el-GR" sz="1500" dirty="0" smtClean="0">
                <a:latin typeface="Times New Roman" pitchFamily="18" charset="0"/>
                <a:cs typeface="Times New Roman" pitchFamily="18" charset="0"/>
              </a:rPr>
              <a:t> Μεγάλη αξία δινόταν σε αυτήν ως μία μορφή στρατιωτικής άσκησης. Το άθλημα αυτό διακρινόταν στην ορθία πάλη ή ορθοπάλη ή σταδαία πάλη και στην αλίνδησιν ή κύλισιν ή κάτω πάλη. Οι παλαιστές στην αρχή στέκονταν αντιμέτωποι με τα πόδια λυγισμένα και ελαφρά ανοιχτά, μία στάση που ονομαζόταν σύστασις ή παράθεσις. Σε αντίθεση με σήμερα, σύστημα βαθμολογίας δεν είχε αναπτυχθεί ούτε και γινόταν διαφοροποίηση ανάλογα με το βάρος των αθλητών.</a:t>
            </a:r>
          </a:p>
          <a:p>
            <a:pPr algn="just"/>
            <a:endParaRPr lang="el-GR" dirty="0">
              <a:latin typeface="Times New Roman" panose="02020603050405020304" pitchFamily="18" charset="0"/>
              <a:cs typeface="Times New Roman" panose="02020603050405020304" pitchFamily="18" charset="0"/>
            </a:endParaRPr>
          </a:p>
        </p:txBody>
      </p:sp>
      <p:pic>
        <p:nvPicPr>
          <p:cNvPr id="4" name="Picture 2" descr="http://www.fhw.gr/olympics/ancient/images/205ap1_sm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844824"/>
            <a:ext cx="3176271" cy="42472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Ορθία πάλη</a:t>
            </a:r>
            <a:endParaRPr lang="el-GR" b="1" dirty="0">
              <a:latin typeface="Times New Roman" pitchFamily="18" charset="0"/>
              <a:cs typeface="Times New Roman" pitchFamily="18" charset="0"/>
            </a:endParaRPr>
          </a:p>
        </p:txBody>
      </p:sp>
      <p:sp>
        <p:nvSpPr>
          <p:cNvPr id="3" name="Rectangle 2"/>
          <p:cNvSpPr/>
          <p:nvPr/>
        </p:nvSpPr>
        <p:spPr>
          <a:xfrm>
            <a:off x="179512" y="1556792"/>
            <a:ext cx="8964488" cy="2308324"/>
          </a:xfrm>
          <a:prstGeom prst="rect">
            <a:avLst/>
          </a:prstGeom>
        </p:spPr>
        <p:txBody>
          <a:bodyPr wrap="square">
            <a:spAutoFit/>
          </a:bodyPr>
          <a:lstStyle/>
          <a:p>
            <a:r>
              <a:rPr lang="el-GR" dirty="0" smtClean="0">
                <a:latin typeface="Times New Roman" pitchFamily="18" charset="0"/>
                <a:cs typeface="Times New Roman" pitchFamily="18" charset="0"/>
              </a:rPr>
              <a:t>Ορθία πάλη σκοπός αυτού του είδους πάλης ήταν οι παλαιστές να ρίξουν απλώς τον αντίπαλο στο έδαφος. Τρεις πτώσεις σήμαιναν ήττα και ο νικητής αποκαλούνταν τριακτήρ. Ο αγώνας συνεχιζόταν μέχρι τελικής πτώσεως ενός εκ των δύο αθλητών. Στην ορθία πάλη γυμναζόταν το επάνω μέρος του σώματος παλαιστών (κεφαλή, τράχηλος, ώμοι, χέρια, θώρακας, μέση). Αλίνδησις</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σε αυτό το είδος πάλης γυμναζόταν κυρίως το κάτω μέρος του σώματος (μέση, μηροί, γόνατα) και τα χέρια. Ο αγώνας τελείωνε με την παραδοχή της ήττας ενός εκ των δύο αθλητών με ανάταση του δεξιού χεριού του με το δείκτη τεντωμένο</a:t>
            </a:r>
            <a:r>
              <a:rPr lang="el-GR" dirty="0" smtClean="0">
                <a:cs typeface="Times New Roman" panose="02020603050405020304" pitchFamily="18" charset="0"/>
              </a:rPr>
              <a:t>.</a:t>
            </a:r>
          </a:p>
          <a:p>
            <a:endParaRPr lang="el-GR" dirty="0"/>
          </a:p>
        </p:txBody>
      </p:sp>
      <p:pic>
        <p:nvPicPr>
          <p:cNvPr id="4" name="Picture 2" descr="http://www.artabest.net/wp-content/uploads/2018/02/arxaia-athlimata.jpg">
            <a:extLst>
              <a:ext uri="{FF2B5EF4-FFF2-40B4-BE49-F238E27FC236}">
                <a16:creationId xmlns:a16="http://schemas.microsoft.com/office/drawing/2014/main" xmlns="" id="{0CCCE9C6-4928-4E60-BD72-BF09789E10C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3778118"/>
            <a:ext cx="5694070" cy="30798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mtClean="0">
                <a:latin typeface="Arial" panose="020B0604020202020204" pitchFamily="34" charset="0"/>
                <a:cs typeface="Arial" panose="020B0604020202020204" pitchFamily="34" charset="0"/>
                <a:hlinkClick r:id="rId2"/>
              </a:rPr>
              <a:t>https://bit.ly/2U5TwR0</a:t>
            </a:r>
          </a:p>
          <a:p>
            <a:r>
              <a:rPr lang="en-US" dirty="0" smtClean="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://el.wikipedia.org/wiki/%CE%91%CF%81%CF%87%CE%B1%CE%AF%CE%BF%CE%B9_%CE%BF%CE%BB%CF%85%CE%BC%CF%80%CE%B9%CE%B1%CE%BA%CE%BF%CE%AF_%</a:t>
            </a:r>
            <a:r>
              <a:rPr lang="en-US" dirty="0" smtClean="0">
                <a:latin typeface="Arial" panose="020B0604020202020204" pitchFamily="34" charset="0"/>
                <a:cs typeface="Arial" panose="020B0604020202020204" pitchFamily="34" charset="0"/>
                <a:hlinkClick r:id="rId2"/>
              </a:rPr>
              <a:t>CE%B1%CE%B3%CF%8E%CE%BD%CE%B5%CF%82</a:t>
            </a:r>
            <a:endParaRPr lang="el-GR"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3"/>
              </a:rPr>
              <a:t>http://</a:t>
            </a:r>
            <a:r>
              <a:rPr lang="en-US" dirty="0" smtClean="0">
                <a:latin typeface="Arial" panose="020B0604020202020204" pitchFamily="34" charset="0"/>
                <a:cs typeface="Arial" panose="020B0604020202020204" pitchFamily="34" charset="0"/>
                <a:hlinkClick r:id="rId3"/>
              </a:rPr>
              <a:t>hellonet.teithe.gr/GR/aboutgreece/more/olympic_games_gr.htm</a:t>
            </a:r>
            <a:endParaRPr lang="el-GR" dirty="0" smtClean="0">
              <a:latin typeface="Arial" pitchFamily="34" charset="0"/>
              <a:cs typeface="Arial" pitchFamily="34" charset="0"/>
            </a:endParaRPr>
          </a:p>
          <a:p>
            <a:r>
              <a:rPr lang="en-US" dirty="0" smtClean="0">
                <a:latin typeface="Arial" pitchFamily="34" charset="0"/>
                <a:cs typeface="Arial" pitchFamily="34" charset="0"/>
                <a:hlinkClick r:id="rId4"/>
              </a:rPr>
              <a:t>https://</a:t>
            </a:r>
            <a:r>
              <a:rPr lang="en-US" dirty="0" smtClean="0">
                <a:latin typeface="Arial" pitchFamily="34" charset="0"/>
                <a:cs typeface="Arial" pitchFamily="34" charset="0"/>
                <a:hlinkClick r:id="rId4"/>
              </a:rPr>
              <a:t>el.wikipedia.org</a:t>
            </a:r>
            <a:endParaRPr lang="el-GR" dirty="0" smtClean="0">
              <a:latin typeface="Arial" pitchFamily="34" charset="0"/>
              <a:cs typeface="Arial" pitchFamily="34" charset="0"/>
            </a:endParaRPr>
          </a:p>
          <a:p>
            <a:r>
              <a:rPr lang="en-US" dirty="0" smtClean="0">
                <a:latin typeface="Arial" pitchFamily="34" charset="0"/>
                <a:cs typeface="Arial" pitchFamily="34" charset="0"/>
                <a:hlinkClick r:id="rId5"/>
              </a:rPr>
              <a:t>https://</a:t>
            </a:r>
            <a:r>
              <a:rPr lang="en-US" dirty="0" smtClean="0">
                <a:latin typeface="Arial" pitchFamily="34" charset="0"/>
                <a:cs typeface="Arial" pitchFamily="34" charset="0"/>
                <a:hlinkClick r:id="rId5"/>
              </a:rPr>
              <a:t>chilonas.com</a:t>
            </a:r>
            <a:endParaRPr lang="en-US" dirty="0" smtClean="0">
              <a:latin typeface="Arial" pitchFamily="34" charset="0"/>
              <a:cs typeface="Arial" pitchFamily="34" charset="0"/>
            </a:endParaRPr>
          </a:p>
          <a:p>
            <a:r>
              <a:rPr lang="en-US" dirty="0" smtClean="0">
                <a:solidFill>
                  <a:schemeClr val="accent1">
                    <a:lumMod val="60000"/>
                    <a:lumOff val="40000"/>
                  </a:schemeClr>
                </a:solidFill>
                <a:latin typeface="Arial" pitchFamily="34" charset="0"/>
                <a:cs typeface="Arial" pitchFamily="34" charset="0"/>
                <a:hlinkClick r:id="rId6"/>
              </a:rPr>
              <a:t>https</a:t>
            </a:r>
            <a:r>
              <a:rPr lang="en-US" dirty="0" smtClean="0">
                <a:solidFill>
                  <a:schemeClr val="accent1">
                    <a:lumMod val="60000"/>
                    <a:lumOff val="40000"/>
                  </a:schemeClr>
                </a:solidFill>
                <a:latin typeface="Arial" pitchFamily="34" charset="0"/>
                <a:cs typeface="Arial" pitchFamily="34" charset="0"/>
                <a:hlinkClick r:id="rId6"/>
              </a:rPr>
              <a:t>://el.wikipedia.org/wiki/%CE%94%CE%B9%CF%83%CE%BA%CE%BF%CE%B2%CE%BF%CE%BB%CE%AF%CE%B1</a:t>
            </a:r>
            <a:endParaRPr lang="el-GR" dirty="0" smtClean="0">
              <a:solidFill>
                <a:schemeClr val="accent1">
                  <a:lumMod val="60000"/>
                  <a:lumOff val="40000"/>
                </a:schemeClr>
              </a:solidFill>
              <a:latin typeface="Arial" pitchFamily="34" charset="0"/>
              <a:cs typeface="Arial" pitchFamily="34" charset="0"/>
            </a:endParaRPr>
          </a:p>
          <a:p>
            <a:r>
              <a:rPr lang="en-US" dirty="0" smtClean="0">
                <a:solidFill>
                  <a:schemeClr val="accent1">
                    <a:lumMod val="60000"/>
                    <a:lumOff val="40000"/>
                  </a:schemeClr>
                </a:solidFill>
                <a:latin typeface="Arial" pitchFamily="34" charset="0"/>
                <a:cs typeface="Arial" pitchFamily="34" charset="0"/>
                <a:hlinkClick r:id="rId7"/>
              </a:rPr>
              <a:t>http://www.fa3.gr/phys_educ_2/10_olymp_games_in_ancient_greece.htm</a:t>
            </a:r>
            <a:endParaRPr lang="el-GR" dirty="0" smtClean="0">
              <a:solidFill>
                <a:schemeClr val="accent1">
                  <a:lumMod val="60000"/>
                  <a:lumOff val="40000"/>
                </a:schemeClr>
              </a:solidFill>
              <a:latin typeface="Arial" pitchFamily="34" charset="0"/>
              <a:cs typeface="Arial" pitchFamily="34" charset="0"/>
            </a:endParaRPr>
          </a:p>
          <a:p>
            <a:r>
              <a:rPr lang="en-US" dirty="0" smtClean="0">
                <a:solidFill>
                  <a:schemeClr val="accent1">
                    <a:lumMod val="60000"/>
                    <a:lumOff val="40000"/>
                  </a:schemeClr>
                </a:solidFill>
                <a:latin typeface="Arial" pitchFamily="34" charset="0"/>
                <a:cs typeface="Arial" pitchFamily="34" charset="0"/>
                <a:hlinkClick r:id="rId8"/>
              </a:rPr>
              <a:t>http://9dim-rethymn.reth.sch.gr/contents_gr/olympics/discus.htm</a:t>
            </a:r>
            <a:endParaRPr lang="el-GR" dirty="0" smtClean="0">
              <a:solidFill>
                <a:schemeClr val="accent1">
                  <a:lumMod val="60000"/>
                  <a:lumOff val="40000"/>
                </a:schemeClr>
              </a:solidFill>
              <a:latin typeface="Arial" pitchFamily="34" charset="0"/>
              <a:cs typeface="Arial" pitchFamily="34" charset="0"/>
            </a:endParaRPr>
          </a:p>
          <a:p>
            <a:endParaRPr lang="el-GR" dirty="0" smtClean="0">
              <a:latin typeface="Arial" pitchFamily="34" charset="0"/>
              <a:cs typeface="Arial" pitchFamily="34" charset="0"/>
            </a:endParaRPr>
          </a:p>
          <a:p>
            <a:endParaRPr lang="el-GR" dirty="0" smtClean="0">
              <a:latin typeface="Arial" panose="020B0604020202020204" pitchFamily="34" charset="0"/>
              <a:cs typeface="Arial" panose="020B0604020202020204" pitchFamily="34" charset="0"/>
            </a:endParaRPr>
          </a:p>
          <a:p>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Πηγές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pitchFamily="34" charset="0"/>
                <a:cs typeface="Arial" pitchFamily="34" charset="0"/>
                <a:hlinkClick r:id="rId2"/>
              </a:rPr>
              <a:t>https://el.wikipedia.org/wiki/%CE%A0%CE%AC%CE%BB%CE%B7</a:t>
            </a:r>
            <a:endParaRPr lang="el-GR" dirty="0" smtClean="0">
              <a:latin typeface="Arial" pitchFamily="34" charset="0"/>
              <a:cs typeface="Arial" pitchFamily="34" charset="0"/>
            </a:endParaRPr>
          </a:p>
          <a:p>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Πηγές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Η αναβίωσή τους</a:t>
            </a:r>
            <a:endParaRPr lang="el-GR" b="1" dirty="0">
              <a:latin typeface="Times New Roman" pitchFamily="18" charset="0"/>
              <a:cs typeface="Times New Roman" pitchFamily="18" charset="0"/>
            </a:endParaRPr>
          </a:p>
        </p:txBody>
      </p:sp>
      <p:sp>
        <p:nvSpPr>
          <p:cNvPr id="3" name="Rectangle 2"/>
          <p:cNvSpPr/>
          <p:nvPr/>
        </p:nvSpPr>
        <p:spPr>
          <a:xfrm>
            <a:off x="0" y="1556792"/>
            <a:ext cx="9144000" cy="1631216"/>
          </a:xfrm>
          <a:prstGeom prst="rect">
            <a:avLst/>
          </a:prstGeom>
        </p:spPr>
        <p:txBody>
          <a:bodyPr wrap="square">
            <a:spAutoFit/>
          </a:bodyPr>
          <a:lstStyle/>
          <a:p>
            <a:r>
              <a:rPr lang="el-GR" sz="2000" dirty="0" smtClean="0">
                <a:latin typeface="Times New Roman" pitchFamily="18" charset="0"/>
                <a:cs typeface="Times New Roman" pitchFamily="18" charset="0"/>
              </a:rPr>
              <a:t>Επειδή ήταν ένα ευχάριστο αθλητικό γεγονός, κατά τον 19ο αιώνα πραγματοποιήθηκαν 4 διοργανώσεις των Ολύμπιων στην Αθήνα ως αναβίωση των αρχαίων Ολυμπιακών Αγώνων. Από το 1896, οι σύγχρονοι αγώνες έγιναν διεθνείς και αναβίωσαν με την ονομασία Ολυμπιακοί Αγώνες, γνωστοί και ως θερινοί Ολυμπιακοί ενώ διεξάγονται και χειμερινοί από το 1924.</a:t>
            </a:r>
          </a:p>
        </p:txBody>
      </p:sp>
      <p:pic>
        <p:nvPicPr>
          <p:cNvPr id="4" name="Picture 3"/>
          <p:cNvPicPr>
            <a:picLocks noChangeAspect="1"/>
          </p:cNvPicPr>
          <p:nvPr/>
        </p:nvPicPr>
        <p:blipFill>
          <a:blip r:embed="rId2" cstate="print"/>
          <a:stretch>
            <a:fillRect/>
          </a:stretch>
        </p:blipFill>
        <p:spPr>
          <a:xfrm>
            <a:off x="2267744" y="3356992"/>
            <a:ext cx="4786034" cy="2835561"/>
          </a:xfrm>
          <a:prstGeom prst="rect">
            <a:avLst/>
          </a:prstGeom>
        </p:spPr>
      </p:pic>
      <p:sp>
        <p:nvSpPr>
          <p:cNvPr id="5" name="Rectangle 4"/>
          <p:cNvSpPr/>
          <p:nvPr/>
        </p:nvSpPr>
        <p:spPr>
          <a:xfrm>
            <a:off x="3851920" y="6309320"/>
            <a:ext cx="1737655" cy="369332"/>
          </a:xfrm>
          <a:prstGeom prst="rect">
            <a:avLst/>
          </a:prstGeom>
        </p:spPr>
        <p:txBody>
          <a:bodyPr wrap="none">
            <a:spAutoFit/>
          </a:bodyPr>
          <a:lstStyle/>
          <a:p>
            <a:r>
              <a:rPr lang="el-GR" dirty="0" smtClean="0"/>
              <a:t>Αρχαία Ολυμπία</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Περιληπτικά</a:t>
            </a:r>
            <a:endParaRPr lang="el-GR" b="1" dirty="0">
              <a:latin typeface="Times New Roman" pitchFamily="18" charset="0"/>
              <a:cs typeface="Times New Roman" pitchFamily="18" charset="0"/>
            </a:endParaRPr>
          </a:p>
        </p:txBody>
      </p:sp>
      <p:sp>
        <p:nvSpPr>
          <p:cNvPr id="3" name="Rectangle 2"/>
          <p:cNvSpPr/>
          <p:nvPr/>
        </p:nvSpPr>
        <p:spPr>
          <a:xfrm>
            <a:off x="179512" y="1595021"/>
            <a:ext cx="4211960" cy="5262979"/>
          </a:xfrm>
          <a:prstGeom prst="rect">
            <a:avLst/>
          </a:prstGeom>
        </p:spPr>
        <p:txBody>
          <a:bodyPr wrap="square">
            <a:spAutoFit/>
          </a:bodyPr>
          <a:lstStyle/>
          <a:p>
            <a:r>
              <a:rPr lang="el-GR" sz="2400" dirty="0" smtClean="0">
                <a:latin typeface="Times New Roman" pitchFamily="18" charset="0"/>
                <a:cs typeface="Times New Roman" pitchFamily="18" charset="0"/>
              </a:rPr>
              <a:t>Οι αρχαίοι αγώνες διαρκούσαν πέντε ημέρες και αποτελούνταν από αρματοδρομίες, ρίψη δίσκου και ακοντίου, αγώνες δρόμου και πάλη. Βασικά ήταν μία θρησκευτική γιορτή αφιερωμένη στους θεούς και ιδιαίτερα στο Δία. Το βραβείο των νικητών ήταν ένα στεφάνι ελιάς.  Για εκείνους που νικούσαν τρεις φορές οι πόλεις τους έστηναν αγάλματα προς τιμή τους και τους απέδιδαν δώρα και τιμές.</a:t>
            </a:r>
          </a:p>
        </p:txBody>
      </p:sp>
      <p:pic>
        <p:nvPicPr>
          <p:cNvPr id="4" name="Picture 3"/>
          <p:cNvPicPr>
            <a:picLocks noChangeAspect="1"/>
          </p:cNvPicPr>
          <p:nvPr/>
        </p:nvPicPr>
        <p:blipFill>
          <a:blip r:embed="rId2" cstate="print"/>
          <a:stretch>
            <a:fillRect/>
          </a:stretch>
        </p:blipFill>
        <p:spPr>
          <a:xfrm>
            <a:off x="4499992" y="1916832"/>
            <a:ext cx="4426540" cy="44265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latin typeface="Times New Roman" pitchFamily="18" charset="0"/>
                <a:cs typeface="Times New Roman" pitchFamily="18" charset="0"/>
              </a:rPr>
              <a:t>Οι γυναίκες δε γίνονταν δεκτές στους αγώνες. Δεν τους επιτρεπόταν ούτε να πάρουν μέρος, αλλά ούτε και να τους παρακολουθήσουν. Ιστορικές πηγές αναφέρουν ότι μια φορά επετράπη σε μια γυναίκα να παρακολουθήσει τους αγώνες, καθώς ήταν η μητέρα τριών πρωταθλητών.</a:t>
            </a:r>
          </a:p>
          <a:p>
            <a:endParaRPr lang="el-GR" dirty="0"/>
          </a:p>
        </p:txBody>
      </p:sp>
      <p:sp>
        <p:nvSpPr>
          <p:cNvPr id="2" name="Title 1"/>
          <p:cNvSpPr>
            <a:spLocks noGrp="1"/>
          </p:cNvSpPr>
          <p:nvPr>
            <p:ph type="title"/>
          </p:nvPr>
        </p:nvSpPr>
        <p:spPr/>
        <p:txBody>
          <a:bodyPr>
            <a:normAutofit/>
          </a:bodyPr>
          <a:lstStyle/>
          <a:p>
            <a:r>
              <a:rPr lang="el-GR" b="1" dirty="0" smtClean="0">
                <a:latin typeface="Times New Roman" pitchFamily="18" charset="0"/>
                <a:cs typeface="Times New Roman" pitchFamily="18" charset="0"/>
              </a:rPr>
              <a:t>Η αντιμετώπιση των γυναικών</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Ο ακοντισμός</a:t>
            </a:r>
            <a:endParaRPr lang="el-GR" b="1" dirty="0">
              <a:latin typeface="Times New Roman" pitchFamily="18" charset="0"/>
              <a:cs typeface="Times New Roman" pitchFamily="18" charset="0"/>
            </a:endParaRPr>
          </a:p>
        </p:txBody>
      </p:sp>
      <p:sp>
        <p:nvSpPr>
          <p:cNvPr id="3" name="Rectangle 2"/>
          <p:cNvSpPr/>
          <p:nvPr/>
        </p:nvSpPr>
        <p:spPr>
          <a:xfrm>
            <a:off x="0" y="1916832"/>
            <a:ext cx="4283968" cy="4524315"/>
          </a:xfrm>
          <a:prstGeom prst="rect">
            <a:avLst/>
          </a:prstGeom>
        </p:spPr>
        <p:txBody>
          <a:bodyPr wrap="square">
            <a:spAutoFit/>
          </a:bodyPr>
          <a:lstStyle/>
          <a:p>
            <a:r>
              <a:rPr lang="el-GR" dirty="0" smtClean="0">
                <a:latin typeface="Times New Roman" pitchFamily="18" charset="0"/>
                <a:cs typeface="Times New Roman" pitchFamily="18" charset="0"/>
              </a:rPr>
              <a:t>Ο Όμηρος αναφέρει ότι Αχαιοί όταν δεν πολεμούσαν έξω από τα τείχη της Τροίας διασκέδαζαν ρίχνοντας δίσκο και ακόντιο. Στην Οδύσσεια οι μνηστήρες της Πηνελόπης περνούσαν τον καιρό τους ρίχνοντας δίσκο και ακόντιο και μάλιστα σε έναν ειδικά διαμορφωμένο χώρο.</a:t>
            </a:r>
          </a:p>
          <a:p>
            <a:r>
              <a:rPr lang="el-GR" dirty="0" smtClean="0">
                <a:latin typeface="Times New Roman" pitchFamily="18" charset="0"/>
                <a:cs typeface="Times New Roman" pitchFamily="18" charset="0"/>
              </a:rPr>
              <a:t>Προστάτη του ακοντισμού οι αρχαίοι θεωρούσαν το θεό Απόλλωνα, </a:t>
            </a:r>
            <a:r>
              <a:rPr lang="el-GR" dirty="0" smtClean="0">
                <a:latin typeface="Times New Roman" pitchFamily="18" charset="0"/>
                <a:cs typeface="Times New Roman" pitchFamily="18" charset="0"/>
              </a:rPr>
              <a:t>γι‘ αυτό </a:t>
            </a:r>
            <a:r>
              <a:rPr lang="el-GR" dirty="0" smtClean="0">
                <a:latin typeface="Times New Roman" pitchFamily="18" charset="0"/>
                <a:cs typeface="Times New Roman" pitchFamily="18" charset="0"/>
              </a:rPr>
              <a:t>τον βλέπουμε σε αγγειογραφίες και γενικά στην "Πλαστική" να κρατά δόρυ και τόξο "λόγχην δε εν ταις χερσίν και τόξον".</a:t>
            </a:r>
          </a:p>
          <a:p>
            <a:r>
              <a:rPr lang="el-GR" dirty="0" smtClean="0">
                <a:latin typeface="Times New Roman" pitchFamily="18" charset="0"/>
                <a:cs typeface="Times New Roman" pitchFamily="18" charset="0"/>
              </a:rPr>
              <a:t>Σαν αγώνισμα στις Ολυμπιάδες επικράτησε ο ακοντισμός σε μήκος και ήταν ένα από τα πέντε αγωνίσματα του «πένταθλου».</a:t>
            </a:r>
          </a:p>
          <a:p>
            <a:endParaRPr lang="el-GR" dirty="0"/>
          </a:p>
        </p:txBody>
      </p:sp>
      <p:pic>
        <p:nvPicPr>
          <p:cNvPr id="4" name="Picture 2" descr="Î£ÏÎµÏÎ¹ÎºÎ® ÎµÎ¹ÎºÏÎ½Î±"/>
          <p:cNvPicPr>
            <a:picLocks noChangeAspect="1" noChangeArrowheads="1"/>
          </p:cNvPicPr>
          <p:nvPr/>
        </p:nvPicPr>
        <p:blipFill>
          <a:blip r:embed="rId2" cstate="print"/>
          <a:srcRect/>
          <a:stretch>
            <a:fillRect/>
          </a:stretch>
        </p:blipFill>
        <p:spPr bwMode="auto">
          <a:xfrm>
            <a:off x="4355976" y="2708920"/>
            <a:ext cx="4561302" cy="31788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l-GR" dirty="0" smtClean="0">
                <a:latin typeface="Times New Roman" pitchFamily="18" charset="0"/>
                <a:cs typeface="Times New Roman" pitchFamily="18" charset="0"/>
              </a:rPr>
              <a:t>Οι αθλητές του αγωνίσματος συναγωνίζονταν στον εκηβόλο (βολή σε μήκος) και στο στοχαστικό ακοντισμό (βολή σε προκαθορισμένο στόχο</a:t>
            </a:r>
            <a:r>
              <a:rPr lang="el-GR"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 </a:t>
            </a:r>
          </a:p>
          <a:p>
            <a:r>
              <a:rPr lang="el-GR" dirty="0" smtClean="0">
                <a:latin typeface="Times New Roman" pitchFamily="18" charset="0"/>
                <a:cs typeface="Times New Roman" pitchFamily="18" charset="0"/>
              </a:rPr>
              <a:t>Το </a:t>
            </a:r>
            <a:r>
              <a:rPr lang="el-GR" dirty="0" smtClean="0">
                <a:latin typeface="Times New Roman" pitchFamily="18" charset="0"/>
                <a:cs typeface="Times New Roman" pitchFamily="18" charset="0"/>
              </a:rPr>
              <a:t>αρχαίο ακόντιο είναι ένα ξύλινο κοντάρι, μήκους περίπου 1,70 μ. και διαμέτρου περίπου 3,5 εκατοστών. Στη μια άκρη είναι μυτερό. Στις </a:t>
            </a:r>
            <a:r>
              <a:rPr lang="el-GR" dirty="0" smtClean="0">
                <a:latin typeface="Times New Roman" pitchFamily="18" charset="0"/>
                <a:cs typeface="Times New Roman" pitchFamily="18" charset="0"/>
              </a:rPr>
              <a:t>αγγειογραφίες</a:t>
            </a:r>
            <a:r>
              <a:rPr lang="el-GR" dirty="0" smtClean="0">
                <a:latin typeface="Times New Roman" pitchFamily="18" charset="0"/>
                <a:cs typeface="Times New Roman" pitchFamily="18" charset="0"/>
              </a:rPr>
              <a:t> μάλιστα βλέπουμε ότι το μήκος του ακοντίου πλησιάζει και υπερβαίνει το ύψος το ακοντιστή. Για το βάρος και το πάχος του δεν υπάρχουν σαφείς πληροφορίες. Το αγωνιστικό ακόντιο θα πρέπει να ήταν ελαφρύτερο από το δόρυ των πολεμιστών.</a:t>
            </a:r>
          </a:p>
          <a:p>
            <a:r>
              <a:rPr lang="el-GR" dirty="0" smtClean="0">
                <a:latin typeface="Times New Roman" pitchFamily="18" charset="0"/>
                <a:cs typeface="Times New Roman" pitchFamily="18" charset="0"/>
              </a:rPr>
              <a:t>Στο πένταθλο χρησιμοποιούσαν ακόντιο χωρίς μεταλλική αιχμή. Το ακόντιο αυτό λεγόταν «</a:t>
            </a:r>
            <a:r>
              <a:rPr lang="el-GR" dirty="0" smtClean="0">
                <a:latin typeface="Times New Roman" pitchFamily="18" charset="0"/>
                <a:cs typeface="Times New Roman" pitchFamily="18" charset="0"/>
              </a:rPr>
              <a:t>αποτομεύς» </a:t>
            </a:r>
            <a:r>
              <a:rPr lang="el-GR" dirty="0" smtClean="0">
                <a:latin typeface="Times New Roman" pitchFamily="18" charset="0"/>
                <a:cs typeface="Times New Roman" pitchFamily="18" charset="0"/>
              </a:rPr>
              <a:t>ή </a:t>
            </a:r>
            <a:r>
              <a:rPr lang="el-GR" dirty="0" smtClean="0">
                <a:latin typeface="Times New Roman" pitchFamily="18" charset="0"/>
                <a:cs typeface="Times New Roman" pitchFamily="18" charset="0"/>
              </a:rPr>
              <a:t>«αποτομάς</a:t>
            </a:r>
            <a:r>
              <a:rPr lang="el-GR" dirty="0" smtClean="0">
                <a:latin typeface="Times New Roman" pitchFamily="18" charset="0"/>
                <a:cs typeface="Times New Roman" pitchFamily="18" charset="0"/>
              </a:rPr>
              <a:t>».</a:t>
            </a:r>
          </a:p>
          <a:p>
            <a:r>
              <a:rPr lang="el-GR" dirty="0" smtClean="0">
                <a:latin typeface="Times New Roman" pitchFamily="18" charset="0"/>
                <a:cs typeface="Times New Roman" pitchFamily="18" charset="0"/>
              </a:rPr>
              <a:t>Οι αγωνιστικές αγγειογραφίες είναι περισσότερο αποκαλυπτικές από τα αγωνιστικά κείμενα που </a:t>
            </a:r>
            <a:r>
              <a:rPr lang="el-GR" dirty="0" smtClean="0">
                <a:latin typeface="Times New Roman" pitchFamily="18" charset="0"/>
                <a:cs typeface="Times New Roman" pitchFamily="18" charset="0"/>
              </a:rPr>
              <a:t>διασώθηκαν</a:t>
            </a:r>
            <a:r>
              <a:rPr lang="el-GR" dirty="0" smtClean="0">
                <a:latin typeface="Times New Roman" pitchFamily="18" charset="0"/>
                <a:cs typeface="Times New Roman" pitchFamily="18" charset="0"/>
              </a:rPr>
              <a:t>. Κατά το Φιλόστρατο ιδανικοί ακοντιστές ήταν οι ψηλοί στο σώμα, οι αρμονικά καλογυμνασμένοι με γερά σώματα, με μακριά και λεπτά μέλη, με μακριά δάκτυλα.</a:t>
            </a:r>
          </a:p>
          <a:p>
            <a:endParaRPr lang="el-GR" dirty="0"/>
          </a:p>
        </p:txBody>
      </p:sp>
      <p:sp>
        <p:nvSpPr>
          <p:cNvPr id="2" name="Title 1"/>
          <p:cNvSpPr>
            <a:spLocks noGrp="1"/>
          </p:cNvSpPr>
          <p:nvPr>
            <p:ph type="title"/>
          </p:nvPr>
        </p:nvSpPr>
        <p:spPr/>
        <p:txBody>
          <a:bodyPr>
            <a:normAutofit fontScale="90000"/>
          </a:bodyPr>
          <a:lstStyle/>
          <a:p>
            <a:r>
              <a:rPr lang="el-GR" b="1" dirty="0" smtClean="0">
                <a:latin typeface="Times New Roman" pitchFamily="18" charset="0"/>
                <a:cs typeface="Times New Roman" pitchFamily="18" charset="0"/>
              </a:rPr>
              <a:t>Ο Ακοντισμός στους αρχαίους </a:t>
            </a:r>
            <a:r>
              <a:rPr lang="el-GR" b="1" dirty="0" smtClean="0">
                <a:latin typeface="Times New Roman" pitchFamily="18" charset="0"/>
                <a:cs typeface="Times New Roman" pitchFamily="18" charset="0"/>
              </a:rPr>
              <a:t>Ολυμπιακούς Αγώνες</a:t>
            </a:r>
            <a:r>
              <a:rPr lang="el-GR" b="1" dirty="0" smtClean="0">
                <a:latin typeface="Times New Roman" pitchFamily="18" charset="0"/>
                <a:cs typeface="Times New Roman" pitchFamily="18" charset="0"/>
              </a:rPr>
              <a:t>.</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smtClean="0">
                <a:latin typeface="Times New Roman" pitchFamily="18" charset="0"/>
                <a:cs typeface="Times New Roman" pitchFamily="18" charset="0"/>
              </a:rPr>
              <a:t>Εκηβόλος </a:t>
            </a:r>
            <a:r>
              <a:rPr lang="el-GR" dirty="0" smtClean="0">
                <a:latin typeface="Times New Roman" pitchFamily="18" charset="0"/>
                <a:cs typeface="Times New Roman" pitchFamily="18" charset="0"/>
              </a:rPr>
              <a:t>ακοντισμός.</a:t>
            </a:r>
            <a:r>
              <a:rPr lang="el-GR" dirty="0" smtClean="0">
                <a:latin typeface="Times New Roman" pitchFamily="18" charset="0"/>
                <a:cs typeface="Times New Roman" pitchFamily="18" charset="0"/>
              </a:rPr>
              <a:t> Η ρίψη ακοντίου γινόταν στο Στάδιο και στις απεικονίσεις αγγείων φαίνεται ότι ο αθλητής ξεκινούσε από κάποιο σταθερό σημείο, πιθανόν από τη βαλβίδα του στίβου, κάνοντας μερικά βήματα πριν το πετάξει. Το ακόντιο έπρεπε να πέσει μέσα σε μια περιοχή που ήταν καθορισμένη από τις τρεις πλευρές και η προσπάθεια του αθλητή ήταν άκυρη εάν κατέληγε έξω από αυτήν. Οι ρίψεις σημειώνονταν με ένα μικρό πάσσαλο.</a:t>
            </a:r>
          </a:p>
          <a:p>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Εκηβόλος ακοντισμός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l-GR" dirty="0" smtClean="0">
                <a:latin typeface="Times New Roman" pitchFamily="18" charset="0"/>
                <a:cs typeface="Times New Roman" pitchFamily="18" charset="0"/>
              </a:rPr>
              <a:t>Στοχαστικός </a:t>
            </a:r>
            <a:r>
              <a:rPr lang="el-GR" dirty="0" smtClean="0">
                <a:latin typeface="Times New Roman" pitchFamily="18" charset="0"/>
                <a:cs typeface="Times New Roman" pitchFamily="18" charset="0"/>
              </a:rPr>
              <a:t>ακοντισμός.</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Η ρίψη ακοντίου σε στόχο γινόταν συνήθως από άλογο. Σε αυτό το αγώνισμα, ενώ το άλογο κάλπαζε, ο αναβάτης έπρεπε να ρίξει το ακόντιο σε ένα στρογγυλό στόχο, πιθανότατα ασπίδα. Η κίνηση του αλόγου επηρέαζε τη σταθερότητα του αναβάτη και περιόριζε τον έλεγχο που είχε στις κινήσεις του. Ο αναβάτης έπρεπε να μπορεί να πετύχει απόλυτο συντονισμό, ανάμεσα στο ρυθμό καλπασμού του αλόγου και την κίνηση του χεριού του, ενώ πάντα κρατούσε τα μάτια καρφωμένα στο στόχο. Ο στοχαστικός ακοντισμός ή έφιππος ήταν ένα από τα κύρια αγωνίσματα των Παναθηναίων και των Ηραίων.</a:t>
            </a:r>
          </a:p>
          <a:p>
            <a:endParaRPr lang="el-GR" dirty="0"/>
          </a:p>
        </p:txBody>
      </p:sp>
      <p:sp>
        <p:nvSpPr>
          <p:cNvPr id="2" name="Title 1"/>
          <p:cNvSpPr>
            <a:spLocks noGrp="1"/>
          </p:cNvSpPr>
          <p:nvPr>
            <p:ph type="title"/>
          </p:nvPr>
        </p:nvSpPr>
        <p:spPr/>
        <p:txBody>
          <a:bodyPr/>
          <a:lstStyle/>
          <a:p>
            <a:r>
              <a:rPr lang="el-GR" b="1" dirty="0" smtClean="0">
                <a:latin typeface="Times New Roman" pitchFamily="18" charset="0"/>
                <a:cs typeface="Times New Roman" pitchFamily="18" charset="0"/>
              </a:rPr>
              <a:t>Στοχαστικός ακοντισμός</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320</TotalTime>
  <Words>1509</Words>
  <Application>Microsoft Office PowerPoint</Application>
  <PresentationFormat>On-screen Show (4:3)</PresentationFormat>
  <Paragraphs>74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ΟΙ ΑΡΧΑΙΟΙ ΟΛΥΜΠΙΑΚΟΙ ΑΓΩΝΕΣ</vt:lpstr>
      <vt:lpstr>Τι ήταν οι Ολυμπιακοί Αγώνες</vt:lpstr>
      <vt:lpstr>Η αναβίωσή τους</vt:lpstr>
      <vt:lpstr>Περιληπτικά</vt:lpstr>
      <vt:lpstr>Η αντιμετώπιση των γυναικών</vt:lpstr>
      <vt:lpstr>Ο ακοντισμός</vt:lpstr>
      <vt:lpstr>Ο Ακοντισμός στους αρχαίους Ολυμπιακούς Αγώνες.</vt:lpstr>
      <vt:lpstr>Εκηβόλος ακοντισμός</vt:lpstr>
      <vt:lpstr>Στοχαστικός ακοντισμός</vt:lpstr>
      <vt:lpstr>Ο δίσκος</vt:lpstr>
      <vt:lpstr>Πως έμοιαζε ο δίσκος</vt:lpstr>
      <vt:lpstr>Η αρχή του αθλήματος</vt:lpstr>
      <vt:lpstr>Ο δίσκος στη Μυθολογία</vt:lpstr>
      <vt:lpstr>Διεξαγωγή του αγωνίσματος στην αρχαιότητα</vt:lpstr>
      <vt:lpstr>Ο δισκοβόλος του Μύρωνα</vt:lpstr>
      <vt:lpstr>Ο δρόμος</vt:lpstr>
      <vt:lpstr>Ο δρόμος</vt:lpstr>
      <vt:lpstr>Είδη δρόμου</vt:lpstr>
      <vt:lpstr>Στάδιο</vt:lpstr>
      <vt:lpstr>Δίαυλος</vt:lpstr>
      <vt:lpstr>Δόλιχος</vt:lpstr>
      <vt:lpstr>Οπλίτης</vt:lpstr>
      <vt:lpstr>Δρόμος (Εκκίνηση)</vt:lpstr>
      <vt:lpstr>Η πάλη</vt:lpstr>
      <vt:lpstr>Ορθία πάλη</vt:lpstr>
      <vt:lpstr>Πηγές</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ΑΡΧΑΙΟΙ ΟΛΥΜΠΙΑΚΟΙ ΑΓΩΝΕΣ</dc:title>
  <dc:creator>Athina Lourandou</dc:creator>
  <cp:lastModifiedBy>Athina Lourandou</cp:lastModifiedBy>
  <cp:revision>7</cp:revision>
  <dcterms:created xsi:type="dcterms:W3CDTF">2019-02-27T12:54:47Z</dcterms:created>
  <dcterms:modified xsi:type="dcterms:W3CDTF">2019-02-27T18:16:42Z</dcterms:modified>
</cp:coreProperties>
</file>