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52"/>
  </p:notesMasterIdLst>
  <p:sldIdLst>
    <p:sldId id="256" r:id="rId2"/>
    <p:sldId id="257" r:id="rId3"/>
    <p:sldId id="258" r:id="rId4"/>
    <p:sldId id="259" r:id="rId5"/>
    <p:sldId id="261" r:id="rId6"/>
    <p:sldId id="260" r:id="rId7"/>
    <p:sldId id="263" r:id="rId8"/>
    <p:sldId id="262"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266" r:id="rId45"/>
    <p:sldId id="265" r:id="rId46"/>
    <p:sldId id="267" r:id="rId47"/>
    <p:sldId id="264" r:id="rId48"/>
    <p:sldId id="268" r:id="rId49"/>
    <p:sldId id="269" r:id="rId50"/>
    <p:sldId id="270"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2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2DAD47-7469-4647-BF72-0D4C5E0CF124}" type="datetimeFigureOut">
              <a:rPr lang="en-US" smtClean="0"/>
              <a:t>3/8/2019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E6AA3E-962A-4B6B-9AE0-47B424CC049F}" type="slidenum">
              <a:rPr lang="en-US" smtClean="0"/>
              <a:t>‹#›</a:t>
            </a:fld>
            <a:endParaRPr lang="en-US"/>
          </a:p>
        </p:txBody>
      </p:sp>
    </p:spTree>
    <p:extLst>
      <p:ext uri="{BB962C8B-B14F-4D97-AF65-F5344CB8AC3E}">
        <p14:creationId xmlns:p14="http://schemas.microsoft.com/office/powerpoint/2010/main" val="2672521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a:p>
        </p:txBody>
      </p:sp>
      <p:sp>
        <p:nvSpPr>
          <p:cNvPr id="5" name="4 - Θέση κεφαλίδας"/>
          <p:cNvSpPr>
            <a:spLocks noGrp="1"/>
          </p:cNvSpPr>
          <p:nvPr>
            <p:ph type="hdr" sz="quarter" idx="11"/>
          </p:nvPr>
        </p:nvSpPr>
        <p:spPr/>
        <p:txBody>
          <a:bodyPr/>
          <a:lstStyle/>
          <a:p>
            <a:r>
              <a:rPr lang="el-GR" smtClean="0"/>
              <a:t>ΠΡΟΤΥΠΟ ΓΥΜΝΑΣΙΟ ΕΥΑΓΓΕΛΙΚΗΣ ΣΧΟΛΗΣ ΣΜΥΡΝΗΣ</a:t>
            </a:r>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a:xfrm>
            <a:off x="5332412" y="5883275"/>
            <a:ext cx="4324044" cy="365125"/>
          </a:xfrm>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261134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8C15CAE-AB11-4B4C-AF0E-BA8E295B0F65}" type="datetimeFigureOut">
              <a:rPr lang="el-GR" smtClean="0"/>
              <a:t>8/3/2019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779028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1567672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93320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317601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609990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l-GR"/>
              <a:t>Επεξεργασία στυλ υποδείγματος κειμένου</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2166570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175362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146478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nchor="ct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951856" y="5867131"/>
            <a:ext cx="551167" cy="365125"/>
          </a:xfrm>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263775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8C15CAE-AB11-4B4C-AF0E-BA8E295B0F65}" type="datetimeFigureOut">
              <a:rPr lang="el-GR" smtClean="0"/>
              <a:t>8/3/2019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82413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B8C15CAE-AB11-4B4C-AF0E-BA8E295B0F65}" type="datetimeFigureOut">
              <a:rPr lang="el-GR" smtClean="0"/>
              <a:t>8/3/2019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397461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8C15CAE-AB11-4B4C-AF0E-BA8E295B0F65}" type="datetimeFigureOut">
              <a:rPr lang="el-GR" smtClean="0"/>
              <a:t>8/3/2019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2020809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8C15CAE-AB11-4B4C-AF0E-BA8E295B0F65}" type="datetimeFigureOut">
              <a:rPr lang="el-GR" smtClean="0"/>
              <a:t>8/3/2019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1528041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15CAE-AB11-4B4C-AF0E-BA8E295B0F65}" type="datetimeFigureOut">
              <a:rPr lang="el-GR" smtClean="0"/>
              <a:t>8/3/2019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269602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8C15CAE-AB11-4B4C-AF0E-BA8E295B0F65}" type="datetimeFigureOut">
              <a:rPr lang="el-GR" smtClean="0"/>
              <a:t>8/3/2019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3442930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8C15CAE-AB11-4B4C-AF0E-BA8E295B0F65}" type="datetimeFigureOut">
              <a:rPr lang="el-GR" smtClean="0"/>
              <a:t>8/3/2019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C563F48-912C-48FD-81E8-286191C2DAC3}" type="slidenum">
              <a:rPr lang="el-GR" smtClean="0"/>
              <a:t>‹#›</a:t>
            </a:fld>
            <a:endParaRPr lang="el-GR"/>
          </a:p>
        </p:txBody>
      </p:sp>
    </p:spTree>
    <p:extLst>
      <p:ext uri="{BB962C8B-B14F-4D97-AF65-F5344CB8AC3E}">
        <p14:creationId xmlns:p14="http://schemas.microsoft.com/office/powerpoint/2010/main" val="393369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8C15CAE-AB11-4B4C-AF0E-BA8E295B0F65}" type="datetimeFigureOut">
              <a:rPr lang="el-GR" smtClean="0"/>
              <a:t>8/3/2019</a:t>
            </a:fld>
            <a:endParaRPr lang="el-G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563F48-912C-48FD-81E8-286191C2DAC3}" type="slidenum">
              <a:rPr lang="el-GR" smtClean="0"/>
              <a:t>‹#›</a:t>
            </a:fld>
            <a:endParaRPr lang="el-GR"/>
          </a:p>
        </p:txBody>
      </p:sp>
    </p:spTree>
    <p:extLst>
      <p:ext uri="{BB962C8B-B14F-4D97-AF65-F5344CB8AC3E}">
        <p14:creationId xmlns:p14="http://schemas.microsoft.com/office/powerpoint/2010/main" val="63136612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hyperlink" Target="https://slideplayer.gr/slide/12432543/74/images/33/&#917;&#960;&#943;&#955;&#959;&#947;&#959;&#962;+&#919;+&#931;&#919;&#924;&#913;&#931;&#921;&#913;+&#932;&#937;&#925;+&#913;&#915;&#937;&#925;&#937;&#925;+&#931;&#932;&#919;&#925;+&#917;&#926;&#917;&#923;" TargetMode="External"/><Relationship Id="rId2" Type="http://schemas.openxmlformats.org/officeDocument/2006/relationships/hyperlink" Target="https://el.wikipedia.org/wiki/&#913;&#961;&#967;&#945;&#943;&#959;&#953;_&#959;&#955;&#965;&#956;&#960;&#953;&#945;&#954;&#959;&#943;_&#945;&#947;&#974;&#957;&#949;&#962;" TargetMode="External"/><Relationship Id="rId1" Type="http://schemas.openxmlformats.org/officeDocument/2006/relationships/slideLayout" Target="../slideLayouts/slideLayout6.xml"/><Relationship Id="rId4" Type="http://schemas.openxmlformats.org/officeDocument/2006/relationships/hyperlink" Target="http://www.clickhere.gr/olympics/ancient_greece_gr.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BBB1293-3C23-4D87-9E85-D796177ABB0A}"/>
              </a:ext>
            </a:extLst>
          </p:cNvPr>
          <p:cNvSpPr>
            <a:spLocks noGrp="1"/>
          </p:cNvSpPr>
          <p:nvPr>
            <p:ph type="ctrTitle"/>
          </p:nvPr>
        </p:nvSpPr>
        <p:spPr>
          <a:xfrm>
            <a:off x="2046914" y="201336"/>
            <a:ext cx="9697673" cy="3758268"/>
          </a:xfrm>
        </p:spPr>
        <p:txBody>
          <a:bodyPr>
            <a:noAutofit/>
          </a:bodyPr>
          <a:lstStyle/>
          <a:p>
            <a:pPr algn="ctr"/>
            <a:r>
              <a:rPr lang="el-GR"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ΑΡΧΑΙΟΙ ΟΛΥΜΠΙΑΚΟΙ ΑΓΩΝΕΣ </a:t>
            </a:r>
          </a:p>
        </p:txBody>
      </p:sp>
    </p:spTree>
    <p:extLst>
      <p:ext uri="{BB962C8B-B14F-4D97-AF65-F5344CB8AC3E}">
        <p14:creationId xmlns:p14="http://schemas.microsoft.com/office/powerpoint/2010/main" val="1117215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Ιππόδρομος</a:t>
            </a:r>
            <a:endParaRPr lang="el-GR" b="1" dirty="0"/>
          </a:p>
        </p:txBody>
      </p:sp>
      <p:pic>
        <p:nvPicPr>
          <p:cNvPr id="4" name="Θέση περιεχομένου 3"/>
          <p:cNvPicPr>
            <a:picLocks noGrp="1" noChangeAspect="1"/>
          </p:cNvPicPr>
          <p:nvPr>
            <p:ph idx="1"/>
          </p:nvPr>
        </p:nvPicPr>
        <p:blipFill>
          <a:blip r:embed="rId2"/>
          <a:stretch>
            <a:fillRect/>
          </a:stretch>
        </p:blipFill>
        <p:spPr>
          <a:xfrm rot="5400000">
            <a:off x="6645655" y="3095796"/>
            <a:ext cx="4942331" cy="2352550"/>
          </a:xfrm>
          <a:prstGeom prst="rect">
            <a:avLst/>
          </a:prstGeom>
        </p:spPr>
      </p:pic>
      <p:sp>
        <p:nvSpPr>
          <p:cNvPr id="6" name="Ορθογώνιο 5"/>
          <p:cNvSpPr/>
          <p:nvPr/>
        </p:nvSpPr>
        <p:spPr>
          <a:xfrm>
            <a:off x="838200" y="2416272"/>
            <a:ext cx="6568440" cy="3416320"/>
          </a:xfrm>
          <a:prstGeom prst="rect">
            <a:avLst/>
          </a:prstGeom>
        </p:spPr>
        <p:txBody>
          <a:bodyPr wrap="square">
            <a:spAutoFit/>
          </a:bodyPr>
          <a:lstStyle/>
          <a:p>
            <a:r>
              <a:rPr lang="el-GR" sz="2400" dirty="0" smtClean="0"/>
              <a:t>Ο ιππόδρομος ήταν ένας </a:t>
            </a:r>
            <a:r>
              <a:rPr lang="el-GR" sz="2400" b="1" dirty="0" smtClean="0"/>
              <a:t>πλατύς, επίπεδος, ανοιχτός</a:t>
            </a:r>
            <a:r>
              <a:rPr lang="el-GR" sz="2400" dirty="0" smtClean="0"/>
              <a:t> χώρος όπου η </a:t>
            </a:r>
            <a:r>
              <a:rPr lang="el-GR" sz="2400" b="1" dirty="0" smtClean="0"/>
              <a:t>αφετηρία και το τέρμα ορίζονταν με ένα στύλο</a:t>
            </a:r>
            <a:r>
              <a:rPr lang="el-GR" sz="2400" dirty="0" smtClean="0"/>
              <a:t>. Ένας δεύτερος μικρός στύλος, η </a:t>
            </a:r>
            <a:r>
              <a:rPr lang="el-GR" sz="2400" dirty="0" err="1" smtClean="0"/>
              <a:t>νύσσα</a:t>
            </a:r>
            <a:r>
              <a:rPr lang="el-GR" sz="2400" dirty="0" smtClean="0"/>
              <a:t>, όριζε το σημείο καμπής, το οποίο ήταν και το πλέον επικίνδυνο για ατυχήματα. Ο ίδιος ο στίβος χωριζόταν </a:t>
            </a:r>
            <a:r>
              <a:rPr lang="el-GR" sz="2400" b="1" dirty="0" smtClean="0"/>
              <a:t>κατά μήκος μ' ένα λίθινο ή ξύλινο χώρισμα</a:t>
            </a:r>
            <a:r>
              <a:rPr lang="el-GR" sz="2400" dirty="0" smtClean="0"/>
              <a:t>, που ονομαζόταν έμβολο, δίπλα στο οποίο έτρεχαν τα άλογα και τα άρματα</a:t>
            </a:r>
            <a:br>
              <a:rPr lang="el-GR" sz="2400" dirty="0" smtClean="0"/>
            </a:br>
            <a:endParaRPr lang="el-GR" sz="2400" dirty="0"/>
          </a:p>
        </p:txBody>
      </p:sp>
    </p:spTree>
    <p:extLst>
      <p:ext uri="{BB962C8B-B14F-4D97-AF65-F5344CB8AC3E}">
        <p14:creationId xmlns:p14="http://schemas.microsoft.com/office/powerpoint/2010/main" val="39345557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Γενικές Πληροφορίες</a:t>
            </a:r>
            <a:endParaRPr lang="el-GR" b="1" dirty="0"/>
          </a:p>
        </p:txBody>
      </p:sp>
      <p:pic>
        <p:nvPicPr>
          <p:cNvPr id="4" name="Θέση περιεχομένου 3"/>
          <p:cNvPicPr>
            <a:picLocks noGrp="1" noChangeAspect="1"/>
          </p:cNvPicPr>
          <p:nvPr>
            <p:ph idx="1"/>
          </p:nvPr>
        </p:nvPicPr>
        <p:blipFill>
          <a:blip r:embed="rId2"/>
          <a:stretch>
            <a:fillRect/>
          </a:stretch>
        </p:blipFill>
        <p:spPr>
          <a:xfrm>
            <a:off x="6519419" y="2331718"/>
            <a:ext cx="5721749" cy="3072386"/>
          </a:xfrm>
          <a:prstGeom prst="rect">
            <a:avLst/>
          </a:prstGeom>
        </p:spPr>
      </p:pic>
      <p:sp>
        <p:nvSpPr>
          <p:cNvPr id="5" name="Ορθογώνιο 4"/>
          <p:cNvSpPr/>
          <p:nvPr/>
        </p:nvSpPr>
        <p:spPr>
          <a:xfrm>
            <a:off x="429768" y="2331718"/>
            <a:ext cx="6236208" cy="3662541"/>
          </a:xfrm>
          <a:prstGeom prst="rect">
            <a:avLst/>
          </a:prstGeom>
        </p:spPr>
        <p:txBody>
          <a:bodyPr wrap="square">
            <a:spAutoFit/>
          </a:bodyPr>
          <a:lstStyle/>
          <a:p>
            <a:r>
              <a:rPr lang="el-GR" sz="2000" b="0" i="0" dirty="0" smtClean="0">
                <a:effectLst/>
                <a:latin typeface="Arial" panose="020B0604020202020204" pitchFamily="34" charset="0"/>
              </a:rPr>
              <a:t>Το αγώνισμα των ιππέων, στο οποίο οι </a:t>
            </a:r>
            <a:r>
              <a:rPr lang="el-GR" sz="2000" b="0" i="0" dirty="0" err="1" smtClean="0">
                <a:effectLst/>
                <a:latin typeface="Arial" panose="020B0604020202020204" pitchFamily="34" charset="0"/>
              </a:rPr>
              <a:t>διαγωνιζώμενοι</a:t>
            </a:r>
            <a:r>
              <a:rPr lang="el-GR" sz="2000" b="0" i="0" dirty="0" smtClean="0">
                <a:effectLst/>
                <a:latin typeface="Arial" panose="020B0604020202020204" pitchFamily="34" charset="0"/>
              </a:rPr>
              <a:t> συμμετείχαν</a:t>
            </a:r>
            <a:r>
              <a:rPr lang="el-GR" sz="2000" b="1" i="0" dirty="0" smtClean="0">
                <a:effectLst/>
                <a:latin typeface="Arial" panose="020B0604020202020204" pitchFamily="34" charset="0"/>
              </a:rPr>
              <a:t> απλώς ιππεύοντας το άλογο </a:t>
            </a:r>
            <a:r>
              <a:rPr lang="el-GR" sz="2000" b="0" i="0" dirty="0" smtClean="0">
                <a:effectLst/>
                <a:latin typeface="Arial" panose="020B0604020202020204" pitchFamily="34" charset="0"/>
              </a:rPr>
              <a:t>τους ονομαζόταν </a:t>
            </a:r>
            <a:r>
              <a:rPr lang="el-GR" sz="2000" b="0" i="0" dirty="0" err="1" smtClean="0">
                <a:effectLst/>
                <a:latin typeface="Arial" panose="020B0604020202020204" pitchFamily="34" charset="0"/>
              </a:rPr>
              <a:t>κέλης.</a:t>
            </a:r>
            <a:r>
              <a:rPr lang="el-GR" sz="2400" dirty="0" err="1" smtClean="0"/>
              <a:t>Η</a:t>
            </a:r>
            <a:r>
              <a:rPr lang="el-GR" sz="2400" dirty="0" smtClean="0"/>
              <a:t> </a:t>
            </a:r>
            <a:r>
              <a:rPr lang="el-GR" sz="2400" dirty="0"/>
              <a:t>τελετή έναρξης του αγωνίσματος ξεκινούσε με </a:t>
            </a:r>
            <a:r>
              <a:rPr lang="el-GR" sz="2400" b="1" dirty="0"/>
              <a:t>πομπή στον ιππόδρομο</a:t>
            </a:r>
            <a:r>
              <a:rPr lang="el-GR" sz="2400" dirty="0"/>
              <a:t>, ενώ ο </a:t>
            </a:r>
            <a:r>
              <a:rPr lang="el-GR" sz="2400" dirty="0" err="1" smtClean="0"/>
              <a:t>κύρηκας</a:t>
            </a:r>
            <a:r>
              <a:rPr lang="el-GR" sz="2400" dirty="0" smtClean="0"/>
              <a:t> των αγώνων ανακοίνωνε </a:t>
            </a:r>
            <a:r>
              <a:rPr lang="el-GR" sz="2400" dirty="0"/>
              <a:t>τα </a:t>
            </a:r>
            <a:r>
              <a:rPr lang="el-GR" sz="2400" b="1" dirty="0"/>
              <a:t>ονόματα</a:t>
            </a:r>
            <a:r>
              <a:rPr lang="el-GR" sz="2400" dirty="0"/>
              <a:t> των </a:t>
            </a:r>
            <a:r>
              <a:rPr lang="el-GR" sz="2400" b="1" dirty="0"/>
              <a:t>οδηγών </a:t>
            </a:r>
            <a:r>
              <a:rPr lang="el-GR" sz="2400" dirty="0"/>
              <a:t>και των </a:t>
            </a:r>
            <a:r>
              <a:rPr lang="el-GR" sz="2400" b="1" dirty="0"/>
              <a:t>ιδιοκτητών</a:t>
            </a:r>
            <a:r>
              <a:rPr lang="el-GR" sz="2400" dirty="0"/>
              <a:t> των αλόγων. Στο αγώνισμα του τέθριππο γίνονταν</a:t>
            </a:r>
            <a:r>
              <a:rPr lang="el-GR" sz="2400" b="1" dirty="0"/>
              <a:t> 12 γύροι </a:t>
            </a:r>
            <a:r>
              <a:rPr lang="el-GR" sz="2400" dirty="0"/>
              <a:t>γύρω από τον ιππόδρομο, με τις στροφές να είναι </a:t>
            </a:r>
            <a:r>
              <a:rPr lang="el-GR" sz="2400" b="1" dirty="0"/>
              <a:t>απότομες</a:t>
            </a:r>
            <a:r>
              <a:rPr lang="el-GR" sz="2400" dirty="0"/>
              <a:t> στο τέλος του διαδρόμου</a:t>
            </a:r>
            <a:r>
              <a:rPr lang="el-GR" sz="2400" dirty="0" smtClean="0"/>
              <a:t>.</a:t>
            </a:r>
            <a:endParaRPr lang="el-GR" sz="2400" dirty="0"/>
          </a:p>
        </p:txBody>
      </p:sp>
    </p:spTree>
    <p:extLst>
      <p:ext uri="{BB962C8B-B14F-4D97-AF65-F5344CB8AC3E}">
        <p14:creationId xmlns:p14="http://schemas.microsoft.com/office/powerpoint/2010/main" val="3613532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06046" y="-142509"/>
            <a:ext cx="10515600" cy="1325563"/>
          </a:xfrm>
        </p:spPr>
        <p:txBody>
          <a:bodyPr/>
          <a:lstStyle/>
          <a:p>
            <a:pPr algn="ctr"/>
            <a:r>
              <a:rPr lang="el-GR" b="1" dirty="0" smtClean="0"/>
              <a:t>Ιστορία</a:t>
            </a:r>
            <a:endParaRPr lang="el-GR" b="1" dirty="0"/>
          </a:p>
        </p:txBody>
      </p:sp>
      <p:sp>
        <p:nvSpPr>
          <p:cNvPr id="3" name="Θέση περιεχομένου 2"/>
          <p:cNvSpPr>
            <a:spLocks noGrp="1"/>
          </p:cNvSpPr>
          <p:nvPr>
            <p:ph idx="1"/>
          </p:nvPr>
        </p:nvSpPr>
        <p:spPr>
          <a:xfrm>
            <a:off x="838200" y="1495235"/>
            <a:ext cx="6230112" cy="4978717"/>
          </a:xfrm>
        </p:spPr>
        <p:txBody>
          <a:bodyPr>
            <a:noAutofit/>
          </a:bodyPr>
          <a:lstStyle/>
          <a:p>
            <a:pPr>
              <a:buFont typeface="Wingdings" panose="05000000000000000000" pitchFamily="2" charset="2"/>
              <a:buChar char="Ø"/>
            </a:pPr>
            <a:r>
              <a:rPr lang="el-GR" sz="2400" dirty="0"/>
              <a:t>Σύμφωνα με τη </a:t>
            </a:r>
            <a:r>
              <a:rPr lang="el-GR" sz="2400" b="1" dirty="0"/>
              <a:t>μυθολογία</a:t>
            </a:r>
            <a:r>
              <a:rPr lang="el-GR" sz="2400" dirty="0"/>
              <a:t>, η πρώτη αρματοδρομία έγινε ανάμεσα στον </a:t>
            </a:r>
            <a:r>
              <a:rPr lang="el-GR" sz="2400" b="1" dirty="0"/>
              <a:t>Πέλοπα και τον </a:t>
            </a:r>
            <a:r>
              <a:rPr lang="el-GR" sz="2400" b="1" dirty="0" err="1"/>
              <a:t>Οινόμαο</a:t>
            </a:r>
            <a:r>
              <a:rPr lang="el-GR" sz="2400" dirty="0"/>
              <a:t>, το βασιλιά της </a:t>
            </a:r>
            <a:r>
              <a:rPr lang="el-GR" sz="2400" dirty="0" err="1"/>
              <a:t>Πίσας</a:t>
            </a:r>
            <a:r>
              <a:rPr lang="el-GR" sz="2400" dirty="0"/>
              <a:t>, </a:t>
            </a:r>
            <a:r>
              <a:rPr lang="el-GR" sz="2400" dirty="0" smtClean="0"/>
              <a:t>και πραγματοποιήθηκε </a:t>
            </a:r>
            <a:r>
              <a:rPr lang="el-GR" sz="2400" dirty="0"/>
              <a:t>στην </a:t>
            </a:r>
            <a:r>
              <a:rPr lang="el-GR" sz="2400" b="1" dirty="0"/>
              <a:t>Ολυμπία</a:t>
            </a:r>
            <a:r>
              <a:rPr lang="el-GR" sz="2400" dirty="0"/>
              <a:t>. </a:t>
            </a:r>
            <a:endParaRPr lang="el-GR" sz="2400" dirty="0" smtClean="0"/>
          </a:p>
          <a:p>
            <a:pPr>
              <a:buFont typeface="Wingdings" panose="05000000000000000000" pitchFamily="2" charset="2"/>
              <a:buChar char="Ø"/>
            </a:pPr>
            <a:r>
              <a:rPr lang="el-GR" sz="2400" dirty="0"/>
              <a:t>Ο</a:t>
            </a:r>
            <a:r>
              <a:rPr lang="el-GR" sz="2400" dirty="0" smtClean="0"/>
              <a:t> </a:t>
            </a:r>
            <a:r>
              <a:rPr lang="el-GR" sz="2400" b="1" dirty="0" err="1"/>
              <a:t>Ποσειδώνας</a:t>
            </a:r>
            <a:r>
              <a:rPr lang="el-GR" sz="2400" b="1" dirty="0"/>
              <a:t>, </a:t>
            </a:r>
            <a:r>
              <a:rPr lang="el-GR" sz="2400" dirty="0"/>
              <a:t>προστάτης των ιππικών αγώνων, λέγεται ότι ήταν </a:t>
            </a:r>
            <a:r>
              <a:rPr lang="el-GR" sz="2400" b="1" dirty="0"/>
              <a:t>κύριος του διάσημου αλόγου </a:t>
            </a:r>
            <a:r>
              <a:rPr lang="el-GR" sz="2400" b="1" dirty="0" err="1"/>
              <a:t>Αρείονα</a:t>
            </a:r>
            <a:r>
              <a:rPr lang="el-GR" sz="2400" dirty="0"/>
              <a:t>, με το οποίο ο Ηρακλής με τον ηνίοχό του </a:t>
            </a:r>
            <a:r>
              <a:rPr lang="el-GR" sz="2400" dirty="0" smtClean="0"/>
              <a:t>,Ιόλαο, </a:t>
            </a:r>
            <a:r>
              <a:rPr lang="el-GR" sz="2400" dirty="0"/>
              <a:t>νίκησε τον Κύκνο, το γιο του Άρη, σε αγώνες αρματοδρομίας στην </a:t>
            </a:r>
            <a:r>
              <a:rPr lang="el-GR" sz="2400" b="1" dirty="0" err="1"/>
              <a:t>Τροιζήνα</a:t>
            </a:r>
            <a:r>
              <a:rPr lang="el-GR" sz="2400" dirty="0" smtClean="0"/>
              <a:t>.</a:t>
            </a:r>
          </a:p>
          <a:p>
            <a:pPr>
              <a:buFont typeface="Wingdings" panose="05000000000000000000" pitchFamily="2" charset="2"/>
              <a:buChar char="Ø"/>
            </a:pPr>
            <a:r>
              <a:rPr lang="el-GR" sz="2400" dirty="0" smtClean="0"/>
              <a:t> </a:t>
            </a:r>
            <a:r>
              <a:rPr lang="el-GR" sz="2400" dirty="0"/>
              <a:t>Αλλά και </a:t>
            </a:r>
            <a:r>
              <a:rPr lang="el-GR" sz="2400" b="1" dirty="0"/>
              <a:t>ο Όμηρος</a:t>
            </a:r>
            <a:r>
              <a:rPr lang="el-GR" sz="2400" dirty="0"/>
              <a:t>, στην </a:t>
            </a:r>
            <a:r>
              <a:rPr lang="el-GR" sz="2400" b="1" dirty="0" err="1"/>
              <a:t>Ιλιάδα</a:t>
            </a:r>
            <a:r>
              <a:rPr lang="el-GR" sz="2400" dirty="0"/>
              <a:t>, στα αγωνίσματα που </a:t>
            </a:r>
            <a:r>
              <a:rPr lang="el-GR" sz="2400" b="1" dirty="0"/>
              <a:t>οργάνωσε ο Αχιλλέας </a:t>
            </a:r>
            <a:r>
              <a:rPr lang="el-GR" sz="2400" dirty="0"/>
              <a:t>για να </a:t>
            </a:r>
            <a:r>
              <a:rPr lang="el-GR" sz="2400" b="1" dirty="0"/>
              <a:t>τιμήσει τον Πάτροκλο </a:t>
            </a:r>
            <a:r>
              <a:rPr lang="el-GR" sz="2400" dirty="0"/>
              <a:t>περιλαμβάνει και την αρματοδρομία.</a:t>
            </a:r>
          </a:p>
          <a:p>
            <a:pPr marL="0" indent="0">
              <a:buNone/>
            </a:pPr>
            <a:r>
              <a:rPr lang="el-GR" sz="2400" dirty="0" smtClean="0"/>
              <a:t/>
            </a:r>
            <a:br>
              <a:rPr lang="el-GR" sz="2400" dirty="0" smtClean="0"/>
            </a:br>
            <a:endParaRPr lang="el-GR" sz="2400" dirty="0"/>
          </a:p>
        </p:txBody>
      </p:sp>
      <p:pic>
        <p:nvPicPr>
          <p:cNvPr id="5" name="Εικόνα 4"/>
          <p:cNvPicPr>
            <a:picLocks noChangeAspect="1"/>
          </p:cNvPicPr>
          <p:nvPr/>
        </p:nvPicPr>
        <p:blipFill>
          <a:blip r:embed="rId2"/>
          <a:stretch>
            <a:fillRect/>
          </a:stretch>
        </p:blipFill>
        <p:spPr>
          <a:xfrm>
            <a:off x="7068312" y="1828800"/>
            <a:ext cx="4831599" cy="3432367"/>
          </a:xfrm>
          <a:prstGeom prst="rect">
            <a:avLst/>
          </a:prstGeom>
        </p:spPr>
      </p:pic>
    </p:spTree>
    <p:extLst>
      <p:ext uri="{BB962C8B-B14F-4D97-AF65-F5344CB8AC3E}">
        <p14:creationId xmlns:p14="http://schemas.microsoft.com/office/powerpoint/2010/main" val="1397306867"/>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19917" y="93372"/>
            <a:ext cx="10018713" cy="1752599"/>
          </a:xfrm>
        </p:spPr>
        <p:txBody>
          <a:bodyPr/>
          <a:lstStyle/>
          <a:p>
            <a:pPr algn="ctr"/>
            <a:r>
              <a:rPr lang="el-GR" b="1" dirty="0" smtClean="0"/>
              <a:t>Πρώτοι Αγώνες</a:t>
            </a:r>
            <a:endParaRPr lang="el-GR" b="1" dirty="0"/>
          </a:p>
        </p:txBody>
      </p:sp>
      <p:pic>
        <p:nvPicPr>
          <p:cNvPr id="1026" name="Picture 2" descr="https://upload.wikimedia.org/wikipedia/commons/thumb/d/da/Korinthischer_Krater%2C_Berlin.jpg/1280px-Korinthischer_Krater%2C_Berl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79174" y="1622263"/>
            <a:ext cx="4833312" cy="3178337"/>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14" y="1329678"/>
            <a:ext cx="6971094" cy="5016758"/>
          </a:xfrm>
          <a:prstGeom prst="rect">
            <a:avLst/>
          </a:prstGeom>
        </p:spPr>
        <p:txBody>
          <a:bodyPr wrap="square">
            <a:spAutoFit/>
          </a:bodyPr>
          <a:lstStyle/>
          <a:p>
            <a:r>
              <a:rPr lang="el-GR" sz="3200" dirty="0"/>
              <a:t>Τα καθαρά ιππικά αγωνίσματα αποτελούνταν από την ιπποδρομία </a:t>
            </a:r>
            <a:r>
              <a:rPr lang="el-GR" sz="3200" b="1" dirty="0"/>
              <a:t>κελήτων</a:t>
            </a:r>
            <a:r>
              <a:rPr lang="el-GR" sz="3200" dirty="0"/>
              <a:t>, την </a:t>
            </a:r>
            <a:r>
              <a:rPr lang="el-GR" sz="3200" b="1" dirty="0"/>
              <a:t>κάλπη</a:t>
            </a:r>
            <a:r>
              <a:rPr lang="el-GR" sz="3200" dirty="0"/>
              <a:t>, και την ιπποδρομία </a:t>
            </a:r>
            <a:r>
              <a:rPr lang="el-GR" sz="3200" b="1" dirty="0"/>
              <a:t>πώλων</a:t>
            </a:r>
            <a:r>
              <a:rPr lang="el-GR" sz="3200" dirty="0"/>
              <a:t>. Το πρώτο ιππικό αγώνισμα διοργανώθηκε για </a:t>
            </a:r>
            <a:r>
              <a:rPr lang="el-GR" sz="3200" b="1" dirty="0"/>
              <a:t>πρώτη φορά το 648 π.Χ. στους 33ους αγώνες</a:t>
            </a:r>
            <a:r>
              <a:rPr lang="el-GR" sz="3200" dirty="0" smtClean="0"/>
              <a:t>. </a:t>
            </a:r>
            <a:r>
              <a:rPr lang="el-GR" sz="3200" dirty="0"/>
              <a:t>Στους 71ους αγώνες του 469 π.Χ. διοργανώθηκε η κάλπη -όπου γίνονταν η </a:t>
            </a:r>
            <a:r>
              <a:rPr lang="el-GR" sz="3200" b="1" dirty="0"/>
              <a:t>χρήση φοράδων</a:t>
            </a:r>
            <a:r>
              <a:rPr lang="el-GR" sz="3200" dirty="0"/>
              <a:t>-, ενώ στους 131ους αγώνες του 256 π.Χ. η ιπποδρομία πώλων.</a:t>
            </a:r>
          </a:p>
        </p:txBody>
      </p:sp>
    </p:spTree>
    <p:extLst>
      <p:ext uri="{BB962C8B-B14F-4D97-AF65-F5344CB8AC3E}">
        <p14:creationId xmlns:p14="http://schemas.microsoft.com/office/powerpoint/2010/main" val="2438228259"/>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dirty="0" smtClean="0"/>
              <a:t>Κανόνες</a:t>
            </a:r>
            <a:endParaRPr lang="el-GR" b="1" dirty="0"/>
          </a:p>
        </p:txBody>
      </p:sp>
      <p:sp>
        <p:nvSpPr>
          <p:cNvPr id="5" name="Θέση περιεχομένου 4"/>
          <p:cNvSpPr>
            <a:spLocks noGrp="1"/>
          </p:cNvSpPr>
          <p:nvPr>
            <p:ph idx="1"/>
          </p:nvPr>
        </p:nvSpPr>
        <p:spPr>
          <a:xfrm>
            <a:off x="838200" y="1690688"/>
            <a:ext cx="6047232" cy="4746688"/>
          </a:xfrm>
        </p:spPr>
        <p:txBody>
          <a:bodyPr>
            <a:normAutofit fontScale="92500" lnSpcReduction="20000"/>
          </a:bodyPr>
          <a:lstStyle/>
          <a:p>
            <a:pPr marL="0" indent="0">
              <a:buNone/>
            </a:pPr>
            <a:r>
              <a:rPr lang="el-GR" dirty="0"/>
              <a:t> </a:t>
            </a:r>
            <a:r>
              <a:rPr lang="el-GR" sz="3000" dirty="0" smtClean="0"/>
              <a:t>Είναι γνωστό ότι </a:t>
            </a:r>
            <a:r>
              <a:rPr lang="el-GR" sz="3000" b="1" dirty="0" smtClean="0"/>
              <a:t>το τέθριππο </a:t>
            </a:r>
            <a:r>
              <a:rPr lang="el-GR" sz="3000" dirty="0" smtClean="0"/>
              <a:t>συμπλήρωνε </a:t>
            </a:r>
            <a:r>
              <a:rPr lang="el-GR" sz="3000" b="1" dirty="0" smtClean="0"/>
              <a:t>δώδεκα γύρους </a:t>
            </a:r>
            <a:r>
              <a:rPr lang="el-GR" sz="3000" dirty="0" smtClean="0"/>
              <a:t>του στίβου (ο ποιητής Πίνδαρος αποκαλεί τον αγώνα </a:t>
            </a:r>
            <a:r>
              <a:rPr lang="el-GR" sz="3000" dirty="0" err="1" smtClean="0"/>
              <a:t>δωδεκάδρομον</a:t>
            </a:r>
            <a:r>
              <a:rPr lang="el-GR" sz="3000" dirty="0" smtClean="0"/>
              <a:t>). Η </a:t>
            </a:r>
            <a:r>
              <a:rPr lang="el-GR" sz="3000" dirty="0" err="1" smtClean="0"/>
              <a:t>συνωρίς</a:t>
            </a:r>
            <a:r>
              <a:rPr lang="el-GR" sz="3000" dirty="0" smtClean="0"/>
              <a:t> και το τέθριππο πώλων έτρεχαν οχτώ γύρους, ενώ η </a:t>
            </a:r>
            <a:r>
              <a:rPr lang="el-GR" sz="3000" dirty="0" err="1" smtClean="0"/>
              <a:t>συνωρίς</a:t>
            </a:r>
            <a:r>
              <a:rPr lang="el-GR" sz="3000" dirty="0" smtClean="0"/>
              <a:t> πώλων τρεις. Πολύ λίγα είναι γνωστά για τους κανόνες των ιππικών αγώνων. Είναι γνωστό ότι </a:t>
            </a:r>
            <a:r>
              <a:rPr lang="el-GR" sz="3000" b="1" dirty="0" smtClean="0"/>
              <a:t>δεν επιτρεπόταν η λοξοδρόμηση </a:t>
            </a:r>
            <a:r>
              <a:rPr lang="el-GR" sz="3000" dirty="0" smtClean="0"/>
              <a:t>μπροστά από τους άλλους, εκτός κι αν ξέφευγε κανείς μπροστά, ώστε να αποφεύγονται οι συγκρούσεις</a:t>
            </a:r>
            <a:r>
              <a:rPr lang="el-GR" dirty="0" smtClean="0"/>
              <a:t>.</a:t>
            </a:r>
            <a:endParaRPr lang="el-GR" dirty="0"/>
          </a:p>
        </p:txBody>
      </p:sp>
      <p:pic>
        <p:nvPicPr>
          <p:cNvPr id="6" name="Εικόνα 5"/>
          <p:cNvPicPr>
            <a:picLocks noChangeAspect="1"/>
          </p:cNvPicPr>
          <p:nvPr/>
        </p:nvPicPr>
        <p:blipFill>
          <a:blip r:embed="rId2">
            <a:extLst>
              <a:ext uri="{BEBA8EAE-BF5A-486C-A8C5-ECC9F3942E4B}">
                <a14:imgProps xmlns:a14="http://schemas.microsoft.com/office/drawing/2010/main">
                  <a14:imgLayer r:embed="rId3">
                    <a14:imgEffect>
                      <a14:backgroundRemoval t="0" b="99500" l="0" r="100000"/>
                    </a14:imgEffect>
                  </a14:imgLayer>
                </a14:imgProps>
              </a:ext>
            </a:extLst>
          </a:blip>
          <a:stretch>
            <a:fillRect/>
          </a:stretch>
        </p:blipFill>
        <p:spPr>
          <a:xfrm>
            <a:off x="7583711" y="1690688"/>
            <a:ext cx="2893465" cy="4417504"/>
          </a:xfrm>
          <a:prstGeom prst="rect">
            <a:avLst/>
          </a:prstGeom>
        </p:spPr>
      </p:pic>
    </p:spTree>
    <p:extLst>
      <p:ext uri="{BB962C8B-B14F-4D97-AF65-F5344CB8AC3E}">
        <p14:creationId xmlns:p14="http://schemas.microsoft.com/office/powerpoint/2010/main" val="33892465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smtClean="0"/>
              <a:t> </a:t>
            </a:r>
            <a:r>
              <a:rPr lang="el-GR" b="1" dirty="0" smtClean="0"/>
              <a:t>Τόπος</a:t>
            </a:r>
            <a:endParaRPr lang="el-GR" b="1" dirty="0"/>
          </a:p>
        </p:txBody>
      </p:sp>
      <p:pic>
        <p:nvPicPr>
          <p:cNvPr id="6" name="Θέση περιεχομένου 5"/>
          <p:cNvPicPr>
            <a:picLocks noGrp="1" noChangeAspect="1"/>
          </p:cNvPicPr>
          <p:nvPr>
            <p:ph idx="1"/>
          </p:nvPr>
        </p:nvPicPr>
        <p:blipFill>
          <a:blip r:embed="rId2"/>
          <a:stretch>
            <a:fillRect/>
          </a:stretch>
        </p:blipFill>
        <p:spPr>
          <a:xfrm>
            <a:off x="2221992" y="1423658"/>
            <a:ext cx="7927848" cy="5301748"/>
          </a:xfrm>
          <a:prstGeom prst="rect">
            <a:avLst/>
          </a:prstGeom>
        </p:spPr>
      </p:pic>
    </p:spTree>
    <p:extLst>
      <p:ext uri="{BB962C8B-B14F-4D97-AF65-F5344CB8AC3E}">
        <p14:creationId xmlns:p14="http://schemas.microsoft.com/office/powerpoint/2010/main" val="2516865463"/>
      </p:ext>
    </p:extLst>
  </p:cSld>
  <p:clrMapOvr>
    <a:masterClrMapping/>
  </p:clrMapOvr>
  <p:transition spd="slow">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463819" y="260648"/>
            <a:ext cx="3168352" cy="541784"/>
          </a:xfrm>
        </p:spPr>
        <p:txBody>
          <a:bodyPr>
            <a:noAutofit/>
          </a:bodyPr>
          <a:lstStyle/>
          <a:p>
            <a:r>
              <a:rPr lang="el-GR" dirty="0" smtClean="0"/>
              <a:t>ΠΑΓΚΡΑΤΙΟ</a:t>
            </a:r>
            <a:endParaRPr lang="el-GR" dirty="0"/>
          </a:p>
        </p:txBody>
      </p:sp>
      <p:sp>
        <p:nvSpPr>
          <p:cNvPr id="3" name="Στρογγυλεμένο ορθογώνιο 2"/>
          <p:cNvSpPr/>
          <p:nvPr/>
        </p:nvSpPr>
        <p:spPr>
          <a:xfrm>
            <a:off x="7344139" y="5013176"/>
            <a:ext cx="4608512" cy="1656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smtClean="0"/>
          </a:p>
          <a:p>
            <a:pPr algn="ctr"/>
            <a:endParaRPr lang="el-GR" dirty="0"/>
          </a:p>
          <a:p>
            <a:pPr algn="ctr"/>
            <a:endParaRPr lang="el-GR" dirty="0" smtClean="0"/>
          </a:p>
          <a:p>
            <a:pPr algn="ctr"/>
            <a:r>
              <a:rPr lang="el-GR" dirty="0" smtClean="0"/>
              <a:t>Από τους μαθητές</a:t>
            </a:r>
            <a:r>
              <a:rPr lang="en-US" dirty="0" smtClean="0"/>
              <a:t>: </a:t>
            </a:r>
          </a:p>
          <a:p>
            <a:pPr algn="ctr"/>
            <a:r>
              <a:rPr lang="el-GR" dirty="0" smtClean="0"/>
              <a:t>ΔΗΜΗΤΡΙΟ   ΛΙΓΝΟ</a:t>
            </a:r>
          </a:p>
          <a:p>
            <a:pPr algn="ctr"/>
            <a:r>
              <a:rPr lang="el-GR" dirty="0" smtClean="0"/>
              <a:t>ΚΩΝΣΤΑΝΤΙΝΟ  ΤΣΙΡΩΝΗ</a:t>
            </a:r>
          </a:p>
          <a:p>
            <a:pPr algn="ctr"/>
            <a:r>
              <a:rPr lang="el-GR" dirty="0" smtClean="0"/>
              <a:t>ΘΕΜΙΣΤΟΚΛΗ  ΚΩΝΣΤΑΝΤΙΝΗΔΗ</a:t>
            </a:r>
          </a:p>
          <a:p>
            <a:pPr algn="ctr"/>
            <a:r>
              <a:rPr lang="el-GR" dirty="0" smtClean="0"/>
              <a:t>ΣΠΥΡΟ  ΧΑΤΖΗΑΡΓΥΡΟ</a:t>
            </a:r>
          </a:p>
          <a:p>
            <a:pPr algn="ctr"/>
            <a:r>
              <a:rPr lang="el-GR" dirty="0" smtClean="0"/>
              <a:t>ΠΑΝΑΓΙΩΤΗ  ΚΩΝΣΤΑΝΤΟΠΟΥΛΟ</a:t>
            </a:r>
          </a:p>
          <a:p>
            <a:pPr algn="ctr"/>
            <a:endParaRPr lang="el-GR" dirty="0" smtClean="0"/>
          </a:p>
          <a:p>
            <a:pPr algn="ctr"/>
            <a:endParaRPr lang="el-GR" dirty="0" smtClean="0"/>
          </a:p>
          <a:p>
            <a:pPr algn="ct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4077072"/>
            <a:ext cx="6336704" cy="2486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 r="824"/>
          <a:stretch/>
        </p:blipFill>
        <p:spPr bwMode="auto">
          <a:xfrm flipH="1">
            <a:off x="7015986" y="1000994"/>
            <a:ext cx="4960292" cy="360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03" y="1000994"/>
            <a:ext cx="5760640" cy="2861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8982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35627" y="476672"/>
            <a:ext cx="6336704" cy="648072"/>
          </a:xfrm>
        </p:spPr>
        <p:txBody>
          <a:bodyPr>
            <a:normAutofit fontScale="90000"/>
          </a:bodyPr>
          <a:lstStyle/>
          <a:p>
            <a:r>
              <a:rPr lang="el-GR" dirty="0" smtClean="0"/>
              <a:t>ΠΑΡΟΥΣΙΑΣΗ ΠΑΓΚΡΑΤΙΟΥ</a:t>
            </a:r>
            <a:endParaRPr lang="el-GR" dirty="0"/>
          </a:p>
        </p:txBody>
      </p:sp>
      <p:sp>
        <p:nvSpPr>
          <p:cNvPr id="3" name="Θέση περιεχομένου 2"/>
          <p:cNvSpPr>
            <a:spLocks noGrp="1"/>
          </p:cNvSpPr>
          <p:nvPr>
            <p:ph idx="1"/>
          </p:nvPr>
        </p:nvSpPr>
        <p:spPr>
          <a:xfrm>
            <a:off x="431371" y="1484784"/>
            <a:ext cx="11521280" cy="5184576"/>
          </a:xfrm>
        </p:spPr>
        <p:txBody>
          <a:bodyPr>
            <a:normAutofit/>
          </a:bodyPr>
          <a:lstStyle/>
          <a:p>
            <a:pPr marL="0" indent="0">
              <a:buNone/>
            </a:pPr>
            <a:r>
              <a:rPr lang="el-GR" dirty="0" smtClean="0"/>
              <a:t>  Το Παγκράτιο </a:t>
            </a:r>
            <a:r>
              <a:rPr lang="el-GR" dirty="0"/>
              <a:t>ήταν ένα αγώνισμα των αρχαίων Ελλήνων, ένας </a:t>
            </a:r>
            <a:r>
              <a:rPr lang="el-GR" dirty="0" smtClean="0"/>
              <a:t>συνδυασμός </a:t>
            </a:r>
            <a:r>
              <a:rPr lang="el-GR" dirty="0"/>
              <a:t>πάλης, λακτισμάτων και πυγμαχίας χωρίς ιμάντες</a:t>
            </a:r>
            <a:r>
              <a:rPr lang="el-GR" dirty="0" smtClean="0"/>
              <a:t>.</a:t>
            </a:r>
          </a:p>
          <a:p>
            <a:pPr marL="0" indent="0">
              <a:buNone/>
            </a:pPr>
            <a:r>
              <a:rPr lang="el-GR" dirty="0"/>
              <a:t>Το άθλημα αυτό, που θα μπορούσε να χαρακτηρισθεί και πολεμική τέχνη, εισήχθη στους Ολυμπιακούς Αγώνες το 648 </a:t>
            </a:r>
            <a:r>
              <a:rPr lang="el-GR" dirty="0" smtClean="0"/>
              <a:t>προ Χριστού </a:t>
            </a:r>
            <a:r>
              <a:rPr lang="el-GR" dirty="0"/>
              <a:t>στην 33η Ολυμπιάδα. Ήταν θεαματικό και δημοφιλές </a:t>
            </a:r>
            <a:r>
              <a:rPr lang="el-GR" dirty="0" smtClean="0"/>
              <a:t>, </a:t>
            </a:r>
            <a:r>
              <a:rPr lang="el-GR" dirty="0"/>
              <a:t>αλλά και επικίνδυνο, αφού είχε ως αποτέλεσμα πολλές φορές ως και το θάνατο του ενός των </a:t>
            </a:r>
            <a:r>
              <a:rPr lang="el-GR" dirty="0" smtClean="0"/>
              <a:t>αντιπάλων. </a:t>
            </a:r>
            <a:endParaRPr lang="el-GR" dirty="0"/>
          </a:p>
        </p:txBody>
      </p:sp>
    </p:spTree>
    <p:extLst>
      <p:ext uri="{BB962C8B-B14F-4D97-AF65-F5344CB8AC3E}">
        <p14:creationId xmlns:p14="http://schemas.microsoft.com/office/powerpoint/2010/main" val="2516305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34268" y="399246"/>
            <a:ext cx="10018713" cy="274748"/>
          </a:xfrm>
        </p:spPr>
        <p:txBody>
          <a:bodyPr>
            <a:normAutofit fontScale="90000"/>
          </a:bodyPr>
          <a:lstStyle/>
          <a:p>
            <a:endParaRPr lang="el-GR" dirty="0"/>
          </a:p>
        </p:txBody>
      </p:sp>
      <p:sp>
        <p:nvSpPr>
          <p:cNvPr id="4" name="3 - Ορθογώνιο"/>
          <p:cNvSpPr/>
          <p:nvPr/>
        </p:nvSpPr>
        <p:spPr>
          <a:xfrm>
            <a:off x="571461" y="1282818"/>
            <a:ext cx="11144328" cy="3970318"/>
          </a:xfrm>
          <a:prstGeom prst="rect">
            <a:avLst/>
          </a:prstGeom>
        </p:spPr>
        <p:txBody>
          <a:bodyPr wrap="square">
            <a:spAutoFit/>
          </a:bodyPr>
          <a:lstStyle/>
          <a:p>
            <a:r>
              <a:rPr lang="el-GR" sz="3600" dirty="0" smtClean="0"/>
              <a:t>Οι αρχαίοι Ολυμπιακοί Αγώνες μετά το 200 προ Χριστού εισήγαγαν κι έναν λιγότερο βίαιο διαγωνισμό "Παγκρατίου παίδων" για τα νέα αγόρια. Η ονομασία προέρχεται από τις λέξεις παν + </a:t>
            </a:r>
            <a:r>
              <a:rPr lang="el-GR" sz="3600" dirty="0" err="1" smtClean="0"/>
              <a:t>κρατείν</a:t>
            </a:r>
            <a:r>
              <a:rPr lang="el-GR" sz="3600" dirty="0" smtClean="0"/>
              <a:t>, δηλαδή νικητής γινόταν αυτός που "κατέχει την κυρίαρχη δύναμη" ή αυτός που "κυριαρχεί απόλυτα", ενώ οι αθλητές ονομάζονταν παγκρατιαστές. </a:t>
            </a:r>
            <a:endParaRPr lang="el-GR" sz="3600" dirty="0"/>
          </a:p>
        </p:txBody>
      </p:sp>
    </p:spTree>
    <p:extLst>
      <p:ext uri="{BB962C8B-B14F-4D97-AF65-F5344CB8AC3E}">
        <p14:creationId xmlns:p14="http://schemas.microsoft.com/office/powerpoint/2010/main" val="141972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9350" y="188640"/>
            <a:ext cx="11760629" cy="566936"/>
          </a:xfrm>
        </p:spPr>
        <p:txBody>
          <a:bodyPr>
            <a:normAutofit fontScale="90000"/>
          </a:bodyPr>
          <a:lstStyle/>
          <a:p>
            <a:endParaRPr lang="el-GR" dirty="0"/>
          </a:p>
        </p:txBody>
      </p:sp>
      <p:sp>
        <p:nvSpPr>
          <p:cNvPr id="3" name="Θέση περιεχομένου 2"/>
          <p:cNvSpPr>
            <a:spLocks noGrp="1"/>
          </p:cNvSpPr>
          <p:nvPr>
            <p:ph idx="1"/>
          </p:nvPr>
        </p:nvSpPr>
        <p:spPr>
          <a:xfrm>
            <a:off x="431371" y="1928802"/>
            <a:ext cx="11425269" cy="4812566"/>
          </a:xfrm>
        </p:spPr>
        <p:txBody>
          <a:bodyPr>
            <a:normAutofit/>
          </a:bodyPr>
          <a:lstStyle/>
          <a:p>
            <a:pPr marL="0" indent="0">
              <a:buNone/>
            </a:pPr>
            <a:r>
              <a:rPr lang="el-GR" sz="3200" dirty="0"/>
              <a:t>Υπήρχαν δύο είδη </a:t>
            </a:r>
            <a:r>
              <a:rPr lang="el-GR" sz="3200" dirty="0" smtClean="0"/>
              <a:t>παγκρατίου. Το </a:t>
            </a:r>
            <a:r>
              <a:rPr lang="el-GR" sz="3200" dirty="0"/>
              <a:t>ένα διεξαγόταν σε όρθια στάση και ήταν λιγότερο </a:t>
            </a:r>
            <a:r>
              <a:rPr lang="el-GR" sz="3200" dirty="0" smtClean="0"/>
              <a:t>επικίνδυνο</a:t>
            </a:r>
            <a:r>
              <a:rPr lang="en-US" sz="3200" dirty="0" smtClean="0"/>
              <a:t>,</a:t>
            </a:r>
            <a:r>
              <a:rPr lang="el-GR" sz="3200" dirty="0" smtClean="0"/>
              <a:t> οπότε ονομαζόταν  </a:t>
            </a:r>
            <a:r>
              <a:rPr lang="el-GR" sz="3200" dirty="0"/>
              <a:t>"Άνω </a:t>
            </a:r>
            <a:r>
              <a:rPr lang="el-GR" sz="3200" dirty="0" err="1" smtClean="0"/>
              <a:t>παγκράτιο’’.Στο</a:t>
            </a:r>
            <a:r>
              <a:rPr lang="el-GR" sz="3200" dirty="0" smtClean="0"/>
              <a:t> </a:t>
            </a:r>
            <a:r>
              <a:rPr lang="el-GR" sz="3200" dirty="0"/>
              <a:t>άλλο συνεχιζόταν ο αγώνας και μετά την πτώση ενός από τους αντιπάλους, ο οποίος κατόπιν τούτου ήταν ευάλωτος σε κτυπήματα του αντιπάλου. Το είδος αυτό ονομαζόταν "Κάτω παγκράτιο". </a:t>
            </a:r>
          </a:p>
        </p:txBody>
      </p:sp>
    </p:spTree>
    <p:extLst>
      <p:ext uri="{BB962C8B-B14F-4D97-AF65-F5344CB8AC3E}">
        <p14:creationId xmlns:p14="http://schemas.microsoft.com/office/powerpoint/2010/main" val="1132541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22315A-7B56-4180-B529-E968324FF394}"/>
              </a:ext>
            </a:extLst>
          </p:cNvPr>
          <p:cNvSpPr>
            <a:spLocks noGrp="1"/>
          </p:cNvSpPr>
          <p:nvPr>
            <p:ph type="title"/>
          </p:nvPr>
        </p:nvSpPr>
        <p:spPr>
          <a:xfrm>
            <a:off x="746620" y="109057"/>
            <a:ext cx="11098635" cy="6593747"/>
          </a:xfrm>
        </p:spPr>
        <p:txBody>
          <a:bodyPr>
            <a:normAutofit/>
          </a:bodyPr>
          <a:lstStyle/>
          <a:p>
            <a:r>
              <a:rPr lang="el-GR" sz="9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ΠΡΟΛΟΓΟΣ</a:t>
            </a:r>
          </a:p>
        </p:txBody>
      </p:sp>
    </p:spTree>
    <p:extLst>
      <p:ext uri="{BB962C8B-B14F-4D97-AF65-F5344CB8AC3E}">
        <p14:creationId xmlns:p14="http://schemas.microsoft.com/office/powerpoint/2010/main" val="128926983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r>
              <a:rPr lang="el-GR" dirty="0" smtClean="0"/>
              <a:t>Το παγκράτιο συνδύαζε το χτύπημα και την αρπαγή (λαβή) και ήταν αγώνας που κερδιζόταν με την υποταγή του αντιπάλου. Ένας αγωνιζόμενος θα μπορούσε να επισημάνει την υποταγή του με ανάταση του χεριού ή ενός δακτύλου του, αλλά μερικές φορές η μόνη μορφή υποταγής ήταν ο θάνατος ενός από τους αγωνιζόμενους. Οι "κοινές κλειδαριές" και η "έμφραξη κρατούν" ήταν κοινές τεχνικές. Σήμερα αυτές οι τεχνικές θα μεταφράζονταν ως λαβές εξάρθρωσης σημείων όπως αυχένας, ώμος, αγκώνας, καρπός, μηρός, αστράγαλος και άλλα. </a:t>
            </a:r>
            <a:endParaRPr lang="el-GR" dirty="0"/>
          </a:p>
        </p:txBody>
      </p:sp>
    </p:spTree>
    <p:extLst>
      <p:ext uri="{BB962C8B-B14F-4D97-AF65-F5344CB8AC3E}">
        <p14:creationId xmlns:p14="http://schemas.microsoft.com/office/powerpoint/2010/main" val="25611273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dirty="0"/>
          </a:p>
        </p:txBody>
      </p:sp>
      <p:sp>
        <p:nvSpPr>
          <p:cNvPr id="4" name="3 - Ορθογώνιο"/>
          <p:cNvSpPr/>
          <p:nvPr/>
        </p:nvSpPr>
        <p:spPr>
          <a:xfrm>
            <a:off x="1142966" y="500042"/>
            <a:ext cx="9334565" cy="4524315"/>
          </a:xfrm>
          <a:prstGeom prst="rect">
            <a:avLst/>
          </a:prstGeom>
        </p:spPr>
        <p:txBody>
          <a:bodyPr wrap="square">
            <a:spAutoFit/>
          </a:bodyPr>
          <a:lstStyle/>
          <a:p>
            <a:r>
              <a:rPr lang="el-GR" dirty="0" smtClean="0"/>
              <a:t> </a:t>
            </a:r>
            <a:r>
              <a:rPr lang="el-GR" sz="3200" dirty="0" smtClean="0"/>
              <a:t>Τα λακτίσματα και η χρησιμοποίηση των "πυγμών" ήταν η μέθοδος επίθεσης, που στηρίζεται σε μεγάλο ποσοστό στη δύναμη. Για αυτό το λόγο, το Παγκράτιο ήταν υπόθεση των βαρύτερων και πιο δυνατών αθλητών. Στην πραγματικότητα υπήρχαν μόνο τρεις κανόνες: οι αγωνιζόμενοι δεν είχαν το δικαίωμα να βγάλουν ο ένας τα μάτια του άλλου, να δαγκώσουν ο ένας τον άλλον ή να τον χτυπήσουν στην περιοχή των όρχεων.</a:t>
            </a:r>
            <a:endParaRPr lang="el-GR" sz="3200" dirty="0"/>
          </a:p>
        </p:txBody>
      </p:sp>
    </p:spTree>
    <p:extLst>
      <p:ext uri="{BB962C8B-B14F-4D97-AF65-F5344CB8AC3E}">
        <p14:creationId xmlns:p14="http://schemas.microsoft.com/office/powerpoint/2010/main" val="407295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 Η ΠΑΛΗ ΣΤΗΝ ΑΡΧΑΙΑ ΕΛΛΑΔΑ</a:t>
            </a:r>
            <a:endParaRPr lang="el-GR" dirty="0"/>
          </a:p>
        </p:txBody>
      </p:sp>
      <p:sp>
        <p:nvSpPr>
          <p:cNvPr id="3" name="2 - Υπότιτλος"/>
          <p:cNvSpPr>
            <a:spLocks noGrp="1"/>
          </p:cNvSpPr>
          <p:nvPr>
            <p:ph type="subTitle" idx="1"/>
          </p:nvPr>
        </p:nvSpPr>
        <p:spPr/>
        <p:txBody>
          <a:bodyPr>
            <a:normAutofit fontScale="62500" lnSpcReduction="20000"/>
          </a:bodyPr>
          <a:lstStyle/>
          <a:p>
            <a:r>
              <a:rPr lang="el-GR" dirty="0" smtClean="0"/>
              <a:t>Φαφούτης </a:t>
            </a:r>
            <a:r>
              <a:rPr lang="el-GR" dirty="0" err="1" smtClean="0"/>
              <a:t>Δάμος</a:t>
            </a:r>
            <a:r>
              <a:rPr lang="el-GR" dirty="0" smtClean="0"/>
              <a:t> Α2</a:t>
            </a:r>
          </a:p>
          <a:p>
            <a:r>
              <a:rPr lang="el-GR" dirty="0" err="1" smtClean="0"/>
              <a:t>Φατσέας</a:t>
            </a:r>
            <a:r>
              <a:rPr lang="el-GR" dirty="0" smtClean="0"/>
              <a:t> Παναγιώτης Α2</a:t>
            </a:r>
          </a:p>
          <a:p>
            <a:r>
              <a:rPr lang="el-GR" dirty="0" smtClean="0"/>
              <a:t>Χαραλάμπους Πάρις Α2</a:t>
            </a:r>
          </a:p>
          <a:p>
            <a:r>
              <a:rPr lang="el-GR" dirty="0" smtClean="0"/>
              <a:t>Παπαδάκης Γιάννης Α2</a:t>
            </a:r>
          </a:p>
          <a:p>
            <a:r>
              <a:rPr lang="el-GR" dirty="0" err="1" smtClean="0"/>
              <a:t>Μπούρας</a:t>
            </a:r>
            <a:r>
              <a:rPr lang="el-GR" dirty="0" smtClean="0"/>
              <a:t> Γιώργος Α2 </a:t>
            </a:r>
            <a:endParaRPr lang="el-GR" dirty="0"/>
          </a:p>
        </p:txBody>
      </p:sp>
    </p:spTree>
    <p:extLst>
      <p:ext uri="{BB962C8B-B14F-4D97-AF65-F5344CB8AC3E}">
        <p14:creationId xmlns:p14="http://schemas.microsoft.com/office/powerpoint/2010/main" val="2776790665"/>
      </p:ext>
    </p:extLst>
  </p:cSld>
  <p:clrMapOvr>
    <a:masterClrMapping/>
  </p:clrMapOvr>
  <p:transition spd="slow">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0459" y="1785926"/>
            <a:ext cx="11811083" cy="1500198"/>
          </a:xfrm>
        </p:spPr>
        <p:txBody>
          <a:bodyPr>
            <a:noAutofit/>
          </a:bodyPr>
          <a:lstStyle/>
          <a:p>
            <a:pPr algn="l"/>
            <a:r>
              <a:rPr lang="el-GR" sz="2800" dirty="0" smtClean="0"/>
              <a:t>Ο Πλάτων αναφέρει χαρακτηριστικά την πάλη ως</a:t>
            </a:r>
            <a:br>
              <a:rPr lang="el-GR" sz="2800" dirty="0" smtClean="0"/>
            </a:br>
            <a:r>
              <a:rPr lang="el-GR" sz="2800" dirty="0" smtClean="0"/>
              <a:t>«</a:t>
            </a:r>
            <a:r>
              <a:rPr lang="el-GR" sz="2800" dirty="0" err="1" smtClean="0"/>
              <a:t>τεχνικότατον</a:t>
            </a:r>
            <a:r>
              <a:rPr lang="el-GR" sz="2800" dirty="0" smtClean="0"/>
              <a:t> και </a:t>
            </a:r>
            <a:r>
              <a:rPr lang="el-GR" sz="2800" dirty="0" err="1" smtClean="0"/>
              <a:t>πανουργότατον</a:t>
            </a:r>
            <a:r>
              <a:rPr lang="el-GR" sz="2800" dirty="0" smtClean="0"/>
              <a:t> των αθλημάτων».</a:t>
            </a:r>
          </a:p>
          <a:p>
            <a:pPr algn="l"/>
            <a:endParaRPr lang="en-US" sz="3200" dirty="0"/>
          </a:p>
        </p:txBody>
      </p:sp>
      <p:pic>
        <p:nvPicPr>
          <p:cNvPr id="1026" name="Picture 2" descr="https://upload.wikimedia.org/wikipedia/commons/thumb/9/97/Silver_stater%2C_Aspendos%2C_380-325_BC.jpg/320px-Silver_stater%2C_Aspendos%2C_380-325_BC.jpg"/>
          <p:cNvPicPr>
            <a:picLocks noChangeAspect="1" noChangeArrowheads="1"/>
          </p:cNvPicPr>
          <p:nvPr/>
        </p:nvPicPr>
        <p:blipFill>
          <a:blip r:embed="rId2" cstate="print"/>
          <a:srcRect r="50781"/>
          <a:stretch>
            <a:fillRect/>
          </a:stretch>
        </p:blipFill>
        <p:spPr bwMode="auto">
          <a:xfrm>
            <a:off x="10191736" y="1"/>
            <a:ext cx="2000264" cy="1647825"/>
          </a:xfrm>
          <a:prstGeom prst="rect">
            <a:avLst/>
          </a:prstGeom>
          <a:noFill/>
        </p:spPr>
      </p:pic>
      <p:pic>
        <p:nvPicPr>
          <p:cNvPr id="1028" name="Picture 4" descr="Ελληνορωμαϊκή πάλη"/>
          <p:cNvPicPr>
            <a:picLocks noChangeAspect="1" noChangeArrowheads="1"/>
          </p:cNvPicPr>
          <p:nvPr/>
        </p:nvPicPr>
        <p:blipFill>
          <a:blip r:embed="rId3" cstate="print"/>
          <a:srcRect/>
          <a:stretch>
            <a:fillRect/>
          </a:stretch>
        </p:blipFill>
        <p:spPr bwMode="auto">
          <a:xfrm>
            <a:off x="0" y="3298030"/>
            <a:ext cx="6572253" cy="3559971"/>
          </a:xfrm>
          <a:prstGeom prst="rect">
            <a:avLst/>
          </a:prstGeom>
          <a:noFill/>
        </p:spPr>
      </p:pic>
    </p:spTree>
    <p:extLst>
      <p:ext uri="{BB962C8B-B14F-4D97-AF65-F5344CB8AC3E}">
        <p14:creationId xmlns:p14="http://schemas.microsoft.com/office/powerpoint/2010/main" val="562185311"/>
      </p:ext>
    </p:extLst>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 Θέση περιεχομένου" descr="index.jpg"/>
          <p:cNvPicPr>
            <a:picLocks noChangeAspect="1"/>
          </p:cNvPicPr>
          <p:nvPr/>
        </p:nvPicPr>
        <p:blipFill>
          <a:blip r:embed="rId2" cstate="print"/>
          <a:stretch>
            <a:fillRect/>
          </a:stretch>
        </p:blipFill>
        <p:spPr>
          <a:xfrm>
            <a:off x="1" y="908720"/>
            <a:ext cx="11921199" cy="5949280"/>
          </a:xfrm>
          <a:prstGeom prst="rect">
            <a:avLst/>
          </a:prstGeom>
        </p:spPr>
      </p:pic>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noAutofit/>
          </a:bodyPr>
          <a:lstStyle/>
          <a:p>
            <a:r>
              <a:rPr lang="el-GR" sz="2800" dirty="0">
                <a:solidFill>
                  <a:schemeClr val="bg1"/>
                </a:solidFill>
              </a:rPr>
              <a:t>Η πάλη είναι ένα </a:t>
            </a:r>
            <a:r>
              <a:rPr lang="el-GR" sz="2800" b="1" dirty="0">
                <a:solidFill>
                  <a:schemeClr val="bg1"/>
                </a:solidFill>
              </a:rPr>
              <a:t>αρχαίο</a:t>
            </a:r>
            <a:r>
              <a:rPr lang="el-GR" sz="2800" dirty="0">
                <a:solidFill>
                  <a:schemeClr val="bg1"/>
                </a:solidFill>
              </a:rPr>
              <a:t> ολυμπιακό άθλημα, στο οποίο δύο άνδρες πάλευαν και </a:t>
            </a:r>
            <a:r>
              <a:rPr lang="el-GR" sz="2800" dirty="0" smtClean="0">
                <a:solidFill>
                  <a:schemeClr val="bg1"/>
                </a:solidFill>
              </a:rPr>
              <a:t>αυτός που είχε την καλύτερη τεχνική και ήταν ο πιο δυνατός  </a:t>
            </a:r>
            <a:r>
              <a:rPr lang="el-GR" sz="2800" dirty="0">
                <a:solidFill>
                  <a:schemeClr val="bg1"/>
                </a:solidFill>
              </a:rPr>
              <a:t>στεφόταν νικητής. Στα βάθη των αιώνων χάνεται η προέλευση της πάλης, η οποία είναι από τα αρχαιότερα ατομικά αθλήματα</a:t>
            </a:r>
            <a:r>
              <a:rPr lang="el-GR" sz="2800" dirty="0" smtClean="0">
                <a:solidFill>
                  <a:schemeClr val="bg1"/>
                </a:solidFill>
              </a:rPr>
              <a:t>. Η πάλη εισήχθη στους Ολυμπιακούς Αγώνες το 708 </a:t>
            </a:r>
            <a:r>
              <a:rPr lang="el-GR" sz="2800" dirty="0" err="1" smtClean="0">
                <a:solidFill>
                  <a:schemeClr val="bg1"/>
                </a:solidFill>
              </a:rPr>
              <a:t>π.Χ.</a:t>
            </a:r>
            <a:r>
              <a:rPr lang="el-GR" sz="2800" dirty="0" smtClean="0">
                <a:solidFill>
                  <a:schemeClr val="bg1"/>
                </a:solidFill>
              </a:rPr>
              <a:t> Είχε </a:t>
            </a:r>
            <a:r>
              <a:rPr lang="el-GR" sz="2800" dirty="0">
                <a:solidFill>
                  <a:schemeClr val="bg1"/>
                </a:solidFill>
              </a:rPr>
              <a:t>τον χαρακτήρα επίδειξης, </a:t>
            </a:r>
            <a:r>
              <a:rPr lang="el-GR" sz="2800" dirty="0" smtClean="0">
                <a:solidFill>
                  <a:schemeClr val="bg1"/>
                </a:solidFill>
              </a:rPr>
              <a:t>πνεύμα ετοιμότητας, </a:t>
            </a:r>
            <a:r>
              <a:rPr lang="el-GR" sz="2800" dirty="0">
                <a:solidFill>
                  <a:schemeClr val="bg1"/>
                </a:solidFill>
              </a:rPr>
              <a:t>τέχνης και δύναμης </a:t>
            </a:r>
            <a:r>
              <a:rPr lang="el-GR" sz="2800" dirty="0" smtClean="0">
                <a:solidFill>
                  <a:schemeClr val="bg1"/>
                </a:solidFill>
              </a:rPr>
              <a:t>και </a:t>
            </a:r>
            <a:r>
              <a:rPr lang="el-GR" sz="2800" dirty="0">
                <a:solidFill>
                  <a:schemeClr val="bg1"/>
                </a:solidFill>
              </a:rPr>
              <a:t>ήταν απαλλαγμένη απ</a:t>
            </a:r>
            <a:r>
              <a:rPr lang="el-GR" dirty="0">
                <a:solidFill>
                  <a:schemeClr val="bg1"/>
                </a:solidFill>
              </a:rPr>
              <a:t>ό κάθε αίσθημα οργής και κτηνώδους ερεθισμού. </a:t>
            </a:r>
          </a:p>
        </p:txBody>
      </p:sp>
    </p:spTree>
    <p:extLst>
      <p:ext uri="{BB962C8B-B14F-4D97-AF65-F5344CB8AC3E}">
        <p14:creationId xmlns:p14="http://schemas.microsoft.com/office/powerpoint/2010/main" val="518017497"/>
      </p:ext>
    </p:extLst>
  </p:cSld>
  <p:clrMapOvr>
    <a:masterClrMapping/>
  </p:clrMapOvr>
  <p:transition spd="slow">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Σύμφωνα με τον μύθο, η πάλη στην αρχαία Ελλάδα δημιουργήθηκε από τον θεό Ερμή. Ακόμα, ο Φιλόστρατος λέει ότι την πάλη την εφηύρε η Παλαίστρα, η κόρη του Ερμή, η οποία πέρασε τα νεανικά της χρόνια στα δάση της Αρκαδίας. Στην Αρχαία Ελλάδα, αποτελούσε το κυριότερο μέσο αγωγής των νέων</a:t>
            </a:r>
            <a:r>
              <a:rPr lang="en-US" dirty="0" smtClean="0"/>
              <a:t>.</a:t>
            </a:r>
            <a:endParaRPr lang="el-GR" dirty="0"/>
          </a:p>
        </p:txBody>
      </p:sp>
      <p:pic>
        <p:nvPicPr>
          <p:cNvPr id="4" name="3 - Εικόνα" descr="index1.jpg"/>
          <p:cNvPicPr>
            <a:picLocks noChangeAspect="1"/>
          </p:cNvPicPr>
          <p:nvPr/>
        </p:nvPicPr>
        <p:blipFill>
          <a:blip r:embed="rId2" cstate="print"/>
          <a:stretch>
            <a:fillRect/>
          </a:stretch>
        </p:blipFill>
        <p:spPr>
          <a:xfrm>
            <a:off x="4175787" y="4869160"/>
            <a:ext cx="4584700" cy="1333500"/>
          </a:xfrm>
          <a:prstGeom prst="rect">
            <a:avLst/>
          </a:prstGeom>
        </p:spPr>
      </p:pic>
    </p:spTree>
    <p:extLst>
      <p:ext uri="{BB962C8B-B14F-4D97-AF65-F5344CB8AC3E}">
        <p14:creationId xmlns:p14="http://schemas.microsoft.com/office/powerpoint/2010/main" val="2069216862"/>
      </p:ext>
    </p:extLst>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p:txBody>
          <a:bodyPr/>
          <a:lstStyle/>
          <a:p>
            <a:r>
              <a:rPr lang="el-GR" dirty="0" smtClean="0"/>
              <a:t> Στην Ιλιάδα αναφέρονται αγώνες πάλης προς τιμήν του Πάτροκλου, κατά την πολιορκία της Τροίας και την αναμέτρηση του βασιλιά της Ιθάκης, Οδυσσέα, με τον Τελαμώνιο Αίαντα. Η πάλη λατρευόταν, επίσης, στην Αίγυπτο, τη Μεσοποταμία και την Ινδία.</a:t>
            </a:r>
            <a:endParaRPr lang="el-GR" dirty="0"/>
          </a:p>
        </p:txBody>
      </p:sp>
    </p:spTree>
    <p:extLst>
      <p:ext uri="{BB962C8B-B14F-4D97-AF65-F5344CB8AC3E}">
        <p14:creationId xmlns:p14="http://schemas.microsoft.com/office/powerpoint/2010/main" val="2770576908"/>
      </p:ext>
    </p:extLst>
  </p:cSld>
  <p:clrMapOvr>
    <a:masterClrMapping/>
  </p:clrMapOvr>
  <p:transition spd="slow">
    <p:strip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dirty="0" smtClean="0"/>
              <a:t>ΠΡΟΣΟΝΤΑ ΚΑΛΟΥ ΠΑΛΑΙΣΤΗ</a:t>
            </a:r>
            <a:endParaRPr lang="el-GR" dirty="0"/>
          </a:p>
        </p:txBody>
      </p:sp>
      <p:sp>
        <p:nvSpPr>
          <p:cNvPr id="3" name="2 - Θέση περιεχομένου"/>
          <p:cNvSpPr>
            <a:spLocks noGrp="1"/>
          </p:cNvSpPr>
          <p:nvPr>
            <p:ph idx="1"/>
          </p:nvPr>
        </p:nvSpPr>
        <p:spPr/>
        <p:txBody>
          <a:bodyPr>
            <a:normAutofit/>
          </a:bodyPr>
          <a:lstStyle/>
          <a:p>
            <a:r>
              <a:rPr lang="el-GR" dirty="0" smtClean="0"/>
              <a:t>Ο Φιλόστρατος υποστηρίζει ότι ένας καλός παλαιστής πρέπει να έχει συμμετρικό σώμα και ανάστημα, γερούς ώμους και χέρια και όχι λεπτό λαιμό, το στέρνο του να είναι φαρδύ και τα πλευρά του γερά, η κοιλιά επίπεδη και το ισχίο ευλύγιστο, οι μηροί και τα πόδια δυνατά και να δίνει την εντύπωση στιβαρού αγάλματος.</a:t>
            </a:r>
          </a:p>
        </p:txBody>
      </p:sp>
      <p:pic>
        <p:nvPicPr>
          <p:cNvPr id="4" name="3 - Εικόνα" descr="index3.jpg"/>
          <p:cNvPicPr>
            <a:picLocks noChangeAspect="1"/>
          </p:cNvPicPr>
          <p:nvPr/>
        </p:nvPicPr>
        <p:blipFill>
          <a:blip r:embed="rId2" cstate="print"/>
          <a:stretch>
            <a:fillRect/>
          </a:stretch>
        </p:blipFill>
        <p:spPr>
          <a:xfrm>
            <a:off x="3791744" y="4725144"/>
            <a:ext cx="3744416" cy="1847850"/>
          </a:xfrm>
          <a:prstGeom prst="rect">
            <a:avLst/>
          </a:prstGeom>
        </p:spPr>
      </p:pic>
    </p:spTree>
    <p:extLst>
      <p:ext uri="{BB962C8B-B14F-4D97-AF65-F5344CB8AC3E}">
        <p14:creationId xmlns:p14="http://schemas.microsoft.com/office/powerpoint/2010/main" val="1197194866"/>
      </p:ext>
    </p:extLst>
  </p:cSld>
  <p:clrMapOvr>
    <a:masterClrMapping/>
  </p:clrMapOvr>
  <p:transition spd="slow">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ΔΙΑΣΗΜΟΙ ΠΑΛΑΙΣΤΕΣ</a:t>
            </a:r>
            <a:endParaRPr lang="el-GR" dirty="0"/>
          </a:p>
        </p:txBody>
      </p:sp>
      <p:sp>
        <p:nvSpPr>
          <p:cNvPr id="3" name="2 - Θέση περιεχομένου"/>
          <p:cNvSpPr>
            <a:spLocks noGrp="1"/>
          </p:cNvSpPr>
          <p:nvPr>
            <p:ph idx="1"/>
          </p:nvPr>
        </p:nvSpPr>
        <p:spPr/>
        <p:txBody>
          <a:bodyPr>
            <a:normAutofit/>
          </a:bodyPr>
          <a:lstStyle/>
          <a:p>
            <a:r>
              <a:rPr lang="el-GR" sz="2800" dirty="0" smtClean="0"/>
              <a:t>Διάσημοι παλαιστές υπήρξαν ο περίφημος Μίλων και ο Τιμασίθεος από τον Κρότωνα, ο Ιπποσθένης και ο γιος του Ετοιμοκλής από τη Σπάρτη, ο Αριστόδημος από την Ηλεία και ο Ισίδωρος από την Αλεξάνδρεια.</a:t>
            </a:r>
          </a:p>
          <a:p>
            <a:pPr>
              <a:buNone/>
            </a:pPr>
            <a:endParaRPr lang="el-GR" dirty="0"/>
          </a:p>
        </p:txBody>
      </p:sp>
      <p:pic>
        <p:nvPicPr>
          <p:cNvPr id="4" name="3 - Εικόνα" descr="index4.jpg"/>
          <p:cNvPicPr>
            <a:picLocks noChangeAspect="1"/>
          </p:cNvPicPr>
          <p:nvPr/>
        </p:nvPicPr>
        <p:blipFill>
          <a:blip r:embed="rId2" cstate="print"/>
          <a:stretch>
            <a:fillRect/>
          </a:stretch>
        </p:blipFill>
        <p:spPr>
          <a:xfrm>
            <a:off x="5135893" y="4077072"/>
            <a:ext cx="3552395" cy="2664296"/>
          </a:xfrm>
          <a:prstGeom prst="rect">
            <a:avLst/>
          </a:prstGeom>
        </p:spPr>
      </p:pic>
    </p:spTree>
    <p:extLst>
      <p:ext uri="{BB962C8B-B14F-4D97-AF65-F5344CB8AC3E}">
        <p14:creationId xmlns:p14="http://schemas.microsoft.com/office/powerpoint/2010/main" val="459235111"/>
      </p:ext>
    </p:extLst>
  </p:cSld>
  <p:clrMapOvr>
    <a:masterClrMapping/>
  </p:clrMapOvr>
  <p:transition spd="slow">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467" y="214290"/>
            <a:ext cx="9429816" cy="1185858"/>
          </a:xfrm>
        </p:spPr>
        <p:txBody>
          <a:bodyPr>
            <a:normAutofit fontScale="90000"/>
          </a:bodyPr>
          <a:lstStyle/>
          <a:p>
            <a:pPr algn="ctr"/>
            <a:r>
              <a:rPr lang="el-GR" sz="4000" dirty="0" smtClean="0">
                <a:latin typeface="Times New Roman" pitchFamily="18" charset="0"/>
                <a:cs typeface="Times New Roman" pitchFamily="18" charset="0"/>
              </a:rPr>
              <a:t>ΚΑΝΟΝΕΣ</a:t>
            </a:r>
            <a:br>
              <a:rPr lang="el-GR" sz="4000" dirty="0" smtClean="0">
                <a:latin typeface="Times New Roman" pitchFamily="18" charset="0"/>
                <a:cs typeface="Times New Roman" pitchFamily="18" charset="0"/>
              </a:rPr>
            </a:br>
            <a:r>
              <a:rPr lang="el-GR" sz="4000" dirty="0" smtClean="0">
                <a:latin typeface="Times New Roman" pitchFamily="18" charset="0"/>
                <a:cs typeface="Times New Roman" pitchFamily="18" charset="0"/>
              </a:rPr>
              <a:t>ΕΛΛΗΝΟΡΩΜΑΙΚΗΣ ΠΑΛΗΣ </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285709" y="1928802"/>
            <a:ext cx="10001320" cy="500066"/>
          </a:xfrm>
        </p:spPr>
        <p:txBody>
          <a:bodyPr>
            <a:normAutofit/>
          </a:bodyPr>
          <a:lstStyle/>
          <a:p>
            <a:pPr algn="l"/>
            <a:r>
              <a:rPr lang="el-GR" dirty="0" smtClean="0"/>
              <a:t>ΣΤΗΝ ΕΛΛΗΝΟΡΩΜΑΙΚΗ </a:t>
            </a:r>
            <a:r>
              <a:rPr lang="el-GR" smtClean="0"/>
              <a:t>ΠΑΛΗ ΕΠΙΤΡΕΠΟΤΑΝ: </a:t>
            </a:r>
            <a:endParaRPr lang="el-GR" dirty="0" smtClean="0"/>
          </a:p>
          <a:p>
            <a:pPr algn="l"/>
            <a:endParaRPr lang="el-GR" dirty="0" smtClean="0"/>
          </a:p>
          <a:p>
            <a:pPr algn="l"/>
            <a:endParaRPr lang="en-US" dirty="0"/>
          </a:p>
        </p:txBody>
      </p:sp>
      <p:sp>
        <p:nvSpPr>
          <p:cNvPr id="6" name="Right Arrow 5"/>
          <p:cNvSpPr/>
          <p:nvPr/>
        </p:nvSpPr>
        <p:spPr>
          <a:xfrm>
            <a:off x="380960" y="2357430"/>
            <a:ext cx="10763325"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76211" y="2714620"/>
            <a:ext cx="10382323" cy="2246769"/>
          </a:xfrm>
          <a:prstGeom prst="rect">
            <a:avLst/>
          </a:prstGeom>
        </p:spPr>
        <p:txBody>
          <a:bodyPr wrap="square">
            <a:spAutoFit/>
          </a:bodyPr>
          <a:lstStyle/>
          <a:p>
            <a:pPr marL="360363" indent="-184150">
              <a:buFont typeface="Arial" pitchFamily="34" charset="0"/>
              <a:buChar char="•"/>
            </a:pPr>
            <a:r>
              <a:rPr lang="el-GR" sz="2000" dirty="0" smtClean="0"/>
              <a:t>οι αθλητές να αγωνίζονται μόνο με τα χέρια για να ρίξουν τον αντίπαλο κάτω χωρίς χτύπημα όπως μπουνιές , κλοτσιές και δαγκωματιές </a:t>
            </a:r>
            <a:endParaRPr lang="el-GR" dirty="0"/>
          </a:p>
          <a:p>
            <a:pPr marL="360363" indent="-184150">
              <a:buFont typeface="Arial" pitchFamily="34" charset="0"/>
              <a:buChar char="•"/>
            </a:pPr>
            <a:r>
              <a:rPr lang="el-GR" sz="2000" dirty="0" smtClean="0"/>
              <a:t>είχαν δικαίωμα να εφαρμόσουν λαβές της κεφαλής, του κορμού, των βραχιόνων, μπορούσαν να πιάσουν και τα πόδια του αντιπάλου</a:t>
            </a:r>
          </a:p>
          <a:p>
            <a:pPr marL="360363" indent="-184150">
              <a:buFont typeface="Arial" pitchFamily="34" charset="0"/>
              <a:buChar char="•"/>
            </a:pPr>
            <a:r>
              <a:rPr lang="el-GR" sz="2000" dirty="0" smtClean="0"/>
              <a:t>όταν οι αντίπαλοι έβγαιναν έξω από το σκάμμα, οι κριτές διέκοπταν τον αγώνα και επανέφεραν τους δύο παλαιστές στο κέντρο του σκάμματος, υποχρεώνοντας τους να πιαστούν με τη λαβή που είχαν κατά τη διακοπή του αγώνα</a:t>
            </a:r>
          </a:p>
        </p:txBody>
      </p:sp>
      <p:pic>
        <p:nvPicPr>
          <p:cNvPr id="3074" name="Picture 2" descr="https://upload.wikimedia.org/wikipedia/commons/thumb/5/5f/07Athletengrab.jpg/350px-07Athletengrab.jpg"/>
          <p:cNvPicPr>
            <a:picLocks noChangeAspect="1" noChangeArrowheads="1"/>
          </p:cNvPicPr>
          <p:nvPr/>
        </p:nvPicPr>
        <p:blipFill>
          <a:blip r:embed="rId2" cstate="print"/>
          <a:srcRect/>
          <a:stretch>
            <a:fillRect/>
          </a:stretch>
        </p:blipFill>
        <p:spPr bwMode="auto">
          <a:xfrm>
            <a:off x="6288022" y="5229200"/>
            <a:ext cx="4512501" cy="1628800"/>
          </a:xfrm>
          <a:prstGeom prst="rect">
            <a:avLst/>
          </a:prstGeom>
          <a:noFill/>
        </p:spPr>
      </p:pic>
    </p:spTree>
    <p:extLst>
      <p:ext uri="{BB962C8B-B14F-4D97-AF65-F5344CB8AC3E}">
        <p14:creationId xmlns:p14="http://schemas.microsoft.com/office/powerpoint/2010/main" val="3909708568"/>
      </p:ext>
    </p:extLst>
  </p:cSld>
  <p:clrMapOvr>
    <a:masterClrMapping/>
  </p:clrMapOvr>
  <p:transition spd="slow">
    <p:pull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1A821E8-C3F7-4804-BE85-46975A3AD293}"/>
              </a:ext>
            </a:extLst>
          </p:cNvPr>
          <p:cNvSpPr>
            <a:spLocks noGrp="1"/>
          </p:cNvSpPr>
          <p:nvPr>
            <p:ph type="title"/>
          </p:nvPr>
        </p:nvSpPr>
        <p:spPr/>
        <p:txBody>
          <a:bodyPr>
            <a:normAutofit/>
          </a:bodyPr>
          <a:lstStyle/>
          <a:p>
            <a:r>
              <a:rPr lang="el-GR" sz="4400" b="1" i="1" dirty="0">
                <a:solidFill>
                  <a:schemeClr val="accent1">
                    <a:lumMod val="50000"/>
                  </a:schemeClr>
                </a:solidFill>
                <a:effectLst>
                  <a:outerShdw blurRad="38100" dist="38100" dir="2700000" algn="tl">
                    <a:srgbClr val="000000">
                      <a:alpha val="43137"/>
                    </a:srgbClr>
                  </a:outerShdw>
                </a:effectLst>
              </a:rPr>
              <a:t>ΒΑΣΙΚΕΣ ΠΛΗΡΟΦΟΡΙΕΣ ΓΙΑ ΤΟΥΣ ΟΛΥΜΠΙΑΚΟΥΣ ΑΓΩΝΕΣ</a:t>
            </a:r>
          </a:p>
        </p:txBody>
      </p:sp>
      <p:sp>
        <p:nvSpPr>
          <p:cNvPr id="3" name="Θέση περιεχομένου 2">
            <a:extLst>
              <a:ext uri="{FF2B5EF4-FFF2-40B4-BE49-F238E27FC236}">
                <a16:creationId xmlns:a16="http://schemas.microsoft.com/office/drawing/2014/main" xmlns="" id="{4CFA8B45-ECBE-44A5-AD3D-F75E392B2C95}"/>
              </a:ext>
            </a:extLst>
          </p:cNvPr>
          <p:cNvSpPr>
            <a:spLocks noGrp="1"/>
          </p:cNvSpPr>
          <p:nvPr>
            <p:ph idx="1"/>
          </p:nvPr>
        </p:nvSpPr>
        <p:spPr/>
        <p:txBody>
          <a:bodyPr>
            <a:normAutofit fontScale="92500"/>
          </a:bodyPr>
          <a:lstStyle/>
          <a:p>
            <a:pPr marL="0" indent="0" algn="just">
              <a:buNone/>
            </a:pPr>
            <a:r>
              <a:rPr lang="el-GR" dirty="0">
                <a:latin typeface="Calibri" panose="020F0502020204030204" pitchFamily="34" charset="0"/>
                <a:cs typeface="Calibri" panose="020F0502020204030204" pitchFamily="34" charset="0"/>
              </a:rPr>
              <a:t>Οι Ολυμπιακοί αγώνες , ήταν αθλητικοί αγώνες μεταξύ αγωνιζόμενων από τις ελληνικές πόλεις της αρχαιότητας, και οι σημαντικότεροι από τους πανελλήνιους αγώνες της αρχαίας Ελλάδας. Διεξάγονταν στην αρχαία Ολυμπία κάθε τέσσερα έτη από το 776 π.Χ., και διοργανωνόταν έως το 393 μ.Χ. όταν ο Ρωμαίος αυτοκράτορας Θεοδόσιος τους κατήργησε οριστικά. Κατά τον 19ο αιώνα πραγματοποιήθηκαν 4 διοργανώσεις των Ολύμπιων στην Αθήνα ως αναβίωση των αρχαίων ολυμπιακών αγώνων. Από το 1896, οι σύγχρονοι αγώνες έγιναν διεθνείς και αναβίωσαν με την ονομασία Ολυμπιακοί Αγώνες, γνωστοί και ως θερινοί Ολυμπιακοί ενώ διεξάγονται και χειμερινοί ολυμπιακοί αγώνες από το 1924.</a:t>
            </a:r>
          </a:p>
        </p:txBody>
      </p:sp>
    </p:spTree>
    <p:extLst>
      <p:ext uri="{BB962C8B-B14F-4D97-AF65-F5344CB8AC3E}">
        <p14:creationId xmlns:p14="http://schemas.microsoft.com/office/powerpoint/2010/main" val="17725954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467" y="214290"/>
            <a:ext cx="9429816" cy="1185858"/>
          </a:xfrm>
        </p:spPr>
        <p:txBody>
          <a:bodyPr>
            <a:normAutofit fontScale="90000"/>
          </a:bodyPr>
          <a:lstStyle/>
          <a:p>
            <a:pPr algn="ctr"/>
            <a:r>
              <a:rPr lang="el-GR" sz="4000" dirty="0" smtClean="0">
                <a:latin typeface="Times New Roman" pitchFamily="18" charset="0"/>
                <a:cs typeface="Times New Roman" pitchFamily="18" charset="0"/>
              </a:rPr>
              <a:t>ΚΑΝΟΝΕΣ</a:t>
            </a:r>
            <a:br>
              <a:rPr lang="el-GR" sz="4000" dirty="0" smtClean="0">
                <a:latin typeface="Times New Roman" pitchFamily="18" charset="0"/>
                <a:cs typeface="Times New Roman" pitchFamily="18" charset="0"/>
              </a:rPr>
            </a:br>
            <a:r>
              <a:rPr lang="el-GR" sz="4000" dirty="0" smtClean="0">
                <a:latin typeface="Times New Roman" pitchFamily="18" charset="0"/>
                <a:cs typeface="Times New Roman" pitchFamily="18" charset="0"/>
              </a:rPr>
              <a:t>ΕΛΛΗΝΟΡΩΜΑΙΚΗΣ ΠΑΛΗΣ </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285709" y="1928802"/>
            <a:ext cx="10001320" cy="500066"/>
          </a:xfrm>
        </p:spPr>
        <p:txBody>
          <a:bodyPr>
            <a:normAutofit/>
          </a:bodyPr>
          <a:lstStyle/>
          <a:p>
            <a:pPr algn="l"/>
            <a:r>
              <a:rPr lang="el-GR" dirty="0" smtClean="0"/>
              <a:t>ΣΤΗΝ ΕΛΛΗΝΟΡΩΜΑΙΚΗ ΠΑΛΗ ΑΠΑΓΟΡΕΥΟΤΑΝ:  </a:t>
            </a:r>
          </a:p>
          <a:p>
            <a:pPr algn="l"/>
            <a:endParaRPr lang="el-GR" dirty="0" smtClean="0"/>
          </a:p>
          <a:p>
            <a:pPr algn="l"/>
            <a:endParaRPr lang="en-US" dirty="0"/>
          </a:p>
        </p:txBody>
      </p:sp>
      <p:sp>
        <p:nvSpPr>
          <p:cNvPr id="6" name="Right Arrow 5"/>
          <p:cNvSpPr/>
          <p:nvPr/>
        </p:nvSpPr>
        <p:spPr>
          <a:xfrm>
            <a:off x="380960" y="2357430"/>
            <a:ext cx="10763325"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5973" y="4643447"/>
            <a:ext cx="9144064" cy="1754326"/>
          </a:xfrm>
          <a:prstGeom prst="rect">
            <a:avLst/>
          </a:prstGeom>
        </p:spPr>
        <p:txBody>
          <a:bodyPr wrap="square">
            <a:spAutoFit/>
          </a:bodyPr>
          <a:lstStyle/>
          <a:p>
            <a:r>
              <a:rPr lang="el-GR" b="1" u="sng" dirty="0" smtClean="0"/>
              <a:t>ΠΟΙΝΕΣ</a:t>
            </a:r>
          </a:p>
          <a:p>
            <a:pPr marL="176213" indent="-176213">
              <a:buFont typeface="Arial" pitchFamily="34" charset="0"/>
              <a:buChar char="•"/>
            </a:pPr>
            <a:r>
              <a:rPr lang="el-GR" dirty="0" smtClean="0"/>
              <a:t>Τις ποινές τις επέβαλλαν οι Ελλανοδίκες.</a:t>
            </a:r>
          </a:p>
          <a:p>
            <a:pPr marL="176213" indent="-176213">
              <a:buFont typeface="Arial" pitchFamily="34" charset="0"/>
              <a:buChar char="•"/>
            </a:pPr>
            <a:r>
              <a:rPr lang="el-GR" dirty="0" smtClean="0"/>
              <a:t>Οι ποινές για την παραβίαση των κανονισμών ήταν χρηματικό πρόστιμο, αποβολή από τους αγώνες και σωματικές ποινές.</a:t>
            </a:r>
          </a:p>
          <a:p>
            <a:pPr marL="176213" indent="-176213">
              <a:buFont typeface="Arial" pitchFamily="34" charset="0"/>
              <a:buChar char="•"/>
            </a:pPr>
            <a:r>
              <a:rPr lang="el-GR" dirty="0" smtClean="0"/>
              <a:t>Τα πρόστιμα όσο και μεγάλα να ήταν τα πλήρωνε ο αθλητής και αν αυτός αδυνατούσε, τα πλήρωνε η πόλη του και αυτό για να μην αποκλειστεί από τους αγώνες.</a:t>
            </a:r>
            <a:endParaRPr lang="en-US" dirty="0"/>
          </a:p>
        </p:txBody>
      </p:sp>
      <p:sp>
        <p:nvSpPr>
          <p:cNvPr id="10" name="Rectangle 9"/>
          <p:cNvSpPr/>
          <p:nvPr/>
        </p:nvSpPr>
        <p:spPr>
          <a:xfrm>
            <a:off x="476211" y="2500306"/>
            <a:ext cx="10382323" cy="1631216"/>
          </a:xfrm>
          <a:prstGeom prst="rect">
            <a:avLst/>
          </a:prstGeom>
        </p:spPr>
        <p:txBody>
          <a:bodyPr wrap="square">
            <a:spAutoFit/>
          </a:bodyPr>
          <a:lstStyle/>
          <a:p>
            <a:pPr marL="176213" indent="-176213">
              <a:buFont typeface="Arial" pitchFamily="34" charset="0"/>
              <a:buChar char="•"/>
            </a:pPr>
            <a:r>
              <a:rPr lang="el-GR" sz="2000" dirty="0" smtClean="0">
                <a:latin typeface="Times New Roman" pitchFamily="18" charset="0"/>
                <a:cs typeface="Times New Roman" pitchFamily="18" charset="0"/>
              </a:rPr>
              <a:t>τα χτυπήματα (αυτά συναντιόντουσαν στην πυγμαχία)</a:t>
            </a:r>
          </a:p>
          <a:p>
            <a:pPr marL="176213" indent="-176213">
              <a:buFont typeface="Arial" pitchFamily="34" charset="0"/>
              <a:buChar char="•"/>
            </a:pPr>
            <a:r>
              <a:rPr lang="el-GR" sz="2000" dirty="0" smtClean="0">
                <a:latin typeface="Times New Roman" pitchFamily="18" charset="0"/>
                <a:cs typeface="Times New Roman" pitchFamily="18" charset="0"/>
              </a:rPr>
              <a:t>οι λαβές στα γεννητικά όργανα</a:t>
            </a:r>
          </a:p>
          <a:p>
            <a:pPr marL="176213" indent="-176213">
              <a:buFont typeface="Arial" pitchFamily="34" charset="0"/>
              <a:buChar char="•"/>
            </a:pPr>
            <a:r>
              <a:rPr lang="el-GR" sz="2000" dirty="0" smtClean="0">
                <a:latin typeface="Times New Roman" pitchFamily="18" charset="0"/>
                <a:cs typeface="Times New Roman" pitchFamily="18" charset="0"/>
              </a:rPr>
              <a:t>το δάγκωμα</a:t>
            </a:r>
          </a:p>
          <a:p>
            <a:pPr marL="176213" indent="-176213">
              <a:buFont typeface="Arial" pitchFamily="34" charset="0"/>
              <a:buChar char="•"/>
            </a:pPr>
            <a:r>
              <a:rPr lang="el-GR" sz="2000" dirty="0" smtClean="0"/>
              <a:t>οι τρικλοποδιές</a:t>
            </a:r>
            <a:endParaRPr lang="el-GR" sz="2000" dirty="0" smtClean="0">
              <a:latin typeface="Times New Roman" pitchFamily="18" charset="0"/>
              <a:cs typeface="Times New Roman" pitchFamily="18" charset="0"/>
            </a:endParaRPr>
          </a:p>
          <a:p>
            <a:pPr marL="176213" indent="-176213">
              <a:buFont typeface="Arial" pitchFamily="34" charset="0"/>
              <a:buChar char="•"/>
            </a:pPr>
            <a:r>
              <a:rPr lang="el-GR" sz="2000" dirty="0" smtClean="0">
                <a:latin typeface="Times New Roman" pitchFamily="18" charset="0"/>
                <a:cs typeface="Times New Roman" pitchFamily="18" charset="0"/>
              </a:rPr>
              <a:t>ο αγώνας έξω από τα όρια του σκάμματος. </a:t>
            </a:r>
            <a:endParaRPr lang="en-US" sz="2000" dirty="0">
              <a:latin typeface="Times New Roman" pitchFamily="18" charset="0"/>
              <a:cs typeface="Times New Roman" pitchFamily="18" charset="0"/>
            </a:endParaRPr>
          </a:p>
        </p:txBody>
      </p:sp>
      <p:pic>
        <p:nvPicPr>
          <p:cNvPr id="2050" name="Picture 2" descr="https://2.bp.blogspot.com/-q6AXQrqEPhE/TVitoIs6OII/AAAAAAAAXg0/lV2uy7ey7X0/s200/%25CE%2595%25CE%259B%25CE%259B%25CE%2597%25CE%259D%25CE%259F%25CE%25A1%25CE%25A9%25CE%259C%25CE%2591%25CE%25AA%25CE%259A%25CE%2597+%25CE%25A0%25CE%2591%25CE%259B%25CE%2597.JPG"/>
          <p:cNvPicPr>
            <a:picLocks noChangeAspect="1" noChangeArrowheads="1"/>
          </p:cNvPicPr>
          <p:nvPr/>
        </p:nvPicPr>
        <p:blipFill>
          <a:blip r:embed="rId2" cstate="print"/>
          <a:srcRect/>
          <a:stretch>
            <a:fillRect/>
          </a:stretch>
        </p:blipFill>
        <p:spPr bwMode="auto">
          <a:xfrm>
            <a:off x="8400256" y="2591884"/>
            <a:ext cx="3619483" cy="2565308"/>
          </a:xfrm>
          <a:prstGeom prst="rect">
            <a:avLst/>
          </a:prstGeom>
          <a:noFill/>
        </p:spPr>
      </p:pic>
    </p:spTree>
    <p:extLst>
      <p:ext uri="{BB962C8B-B14F-4D97-AF65-F5344CB8AC3E}">
        <p14:creationId xmlns:p14="http://schemas.microsoft.com/office/powerpoint/2010/main" val="2737394762"/>
      </p:ext>
    </p:extLst>
  </p:cSld>
  <p:clrMapOvr>
    <a:masterClrMapping/>
  </p:clrMapOvr>
  <p:transition spd="slow">
    <p:spli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ΠΑΡΑΚΜΗ ΤΗΣ ΠΑΛΗΣ</a:t>
            </a:r>
            <a:endParaRPr lang="el-GR" dirty="0"/>
          </a:p>
        </p:txBody>
      </p:sp>
      <p:sp>
        <p:nvSpPr>
          <p:cNvPr id="3" name="2 - Θέση περιεχομένου"/>
          <p:cNvSpPr>
            <a:spLocks noGrp="1"/>
          </p:cNvSpPr>
          <p:nvPr>
            <p:ph idx="1"/>
          </p:nvPr>
        </p:nvSpPr>
        <p:spPr/>
        <p:txBody>
          <a:bodyPr>
            <a:normAutofit fontScale="92500" lnSpcReduction="20000"/>
          </a:bodyPr>
          <a:lstStyle/>
          <a:p>
            <a:pPr fontAlgn="base"/>
            <a:r>
              <a:rPr lang="el-GR" dirty="0" smtClean="0"/>
              <a:t>Στην ρωμαϊκή εποχή οι λαοί εξακολούθησαν να επιδίδονται στην πάλη, αλλά ο χαρακτήρας της αλλοιώθηκε. Από </a:t>
            </a:r>
            <a:r>
              <a:rPr lang="el-GR" b="1" i="1" u="sng" dirty="0" smtClean="0"/>
              <a:t>φιλική συνάντηση </a:t>
            </a:r>
            <a:r>
              <a:rPr lang="el-GR" dirty="0" smtClean="0"/>
              <a:t>μετατράπηκε σε </a:t>
            </a:r>
            <a:r>
              <a:rPr lang="el-GR" b="1" i="1" u="sng" dirty="0" smtClean="0"/>
              <a:t>αιματηρό θέαμα </a:t>
            </a:r>
            <a:r>
              <a:rPr lang="el-GR" dirty="0" smtClean="0"/>
              <a:t>που φανάτιζε τα πλήθη. Οι συναντήσεις αυτές συνήθως τελείωναν με το </a:t>
            </a:r>
            <a:r>
              <a:rPr lang="el-GR" b="1" i="1" u="sng" dirty="0" smtClean="0"/>
              <a:t>θάνατο</a:t>
            </a:r>
            <a:r>
              <a:rPr lang="el-GR" dirty="0" smtClean="0"/>
              <a:t> ενός των διαγωνιζομένων. </a:t>
            </a:r>
          </a:p>
          <a:p>
            <a:pPr fontAlgn="base"/>
            <a:r>
              <a:rPr lang="el-GR" dirty="0" smtClean="0"/>
              <a:t>Το 393 </a:t>
            </a:r>
            <a:r>
              <a:rPr lang="el-GR" dirty="0" err="1" smtClean="0"/>
              <a:t>μ.Χ</a:t>
            </a:r>
            <a:r>
              <a:rPr lang="el-GR" dirty="0" smtClean="0"/>
              <a:t>. ο Αυτοκράτορας του Βυζαντίου </a:t>
            </a:r>
            <a:r>
              <a:rPr lang="el-GR" b="1" i="1" u="sng" dirty="0" smtClean="0"/>
              <a:t>Θεοδόσιος</a:t>
            </a:r>
            <a:r>
              <a:rPr lang="el-GR" i="1" dirty="0" smtClean="0"/>
              <a:t> </a:t>
            </a:r>
            <a:r>
              <a:rPr lang="el-GR" b="1" i="1" u="sng" dirty="0" smtClean="0"/>
              <a:t>απαγόρευσε</a:t>
            </a:r>
            <a:r>
              <a:rPr lang="el-GR" dirty="0" smtClean="0"/>
              <a:t> τους </a:t>
            </a:r>
            <a:r>
              <a:rPr lang="el-GR" b="1" i="1" u="sng" dirty="0" smtClean="0"/>
              <a:t>Ολυμπιακούς</a:t>
            </a:r>
            <a:r>
              <a:rPr lang="el-GR" dirty="0" smtClean="0"/>
              <a:t> Αγώνες και αναμφίβολα αυτός είναι ένας λόγος που η πάλη παρήκμασε</a:t>
            </a:r>
          </a:p>
          <a:p>
            <a:pPr fontAlgn="base"/>
            <a:r>
              <a:rPr lang="el-GR" dirty="0" err="1" smtClean="0"/>
              <a:t>Παρ’όλα</a:t>
            </a:r>
            <a:r>
              <a:rPr lang="el-GR" dirty="0" smtClean="0"/>
              <a:t> αυτά, οι Έλληνες ουδέποτε σταμάτησαν να αγαπούν και να </a:t>
            </a:r>
            <a:r>
              <a:rPr lang="el-GR" b="1" i="1" u="sng" dirty="0" smtClean="0"/>
              <a:t>εξασκούνται</a:t>
            </a:r>
            <a:r>
              <a:rPr lang="el-GR" dirty="0" smtClean="0"/>
              <a:t> στην πάλη.</a:t>
            </a:r>
            <a:endParaRPr lang="el-GR" b="1" i="1" u="sng" dirty="0" smtClean="0"/>
          </a:p>
          <a:p>
            <a:endParaRPr lang="el-GR" dirty="0"/>
          </a:p>
        </p:txBody>
      </p:sp>
    </p:spTree>
    <p:extLst>
      <p:ext uri="{BB962C8B-B14F-4D97-AF65-F5344CB8AC3E}">
        <p14:creationId xmlns:p14="http://schemas.microsoft.com/office/powerpoint/2010/main" val="3130297256"/>
      </p:ext>
    </p:extLst>
  </p:cSld>
  <p:clrMapOvr>
    <a:masterClrMapping/>
  </p:clrMapOvr>
  <p:transition spd="slow">
    <p:cover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ΠΑΛΑΙΣΤΡΕΣ ΣΤΗΝ ΑΡΧΑΙΟΤΗΤΑ</a:t>
            </a:r>
            <a:endParaRPr lang="el-GR" dirty="0"/>
          </a:p>
        </p:txBody>
      </p:sp>
      <p:sp>
        <p:nvSpPr>
          <p:cNvPr id="3" name="Θέση περιεχομένου 2"/>
          <p:cNvSpPr>
            <a:spLocks noGrp="1"/>
          </p:cNvSpPr>
          <p:nvPr>
            <p:ph idx="1"/>
          </p:nvPr>
        </p:nvSpPr>
        <p:spPr/>
        <p:txBody>
          <a:bodyPr/>
          <a:lstStyle/>
          <a:p>
            <a:r>
              <a:rPr lang="el-GR" dirty="0"/>
              <a:t>Η </a:t>
            </a:r>
            <a:r>
              <a:rPr lang="el-GR" b="1" dirty="0"/>
              <a:t>Παλαίστρα της Αρχαίας Ολυμπίας</a:t>
            </a:r>
            <a:r>
              <a:rPr lang="el-GR" dirty="0"/>
              <a:t> είναι ένα αρχαίο οικοδόμημα στην Ολυμπία, στην Ελλάδα, μέρος του γυμνασίου στο ιερό. Είναι ένα κτήριο εξήντα έξι τετραγωνικών μέτρων που χρονολογείται στα τέλη του τρίτου ή τις αρχές του 2ου αι. </a:t>
            </a:r>
            <a:r>
              <a:rPr lang="el-GR" dirty="0" err="1"/>
              <a:t>π.Χ.</a:t>
            </a:r>
            <a:r>
              <a:rPr lang="el-GR" dirty="0"/>
              <a:t> Είναι ένα κτήριο που στην Αρχαία Ελλάδα ήταν αφιερωμένο στην εκπαίδευση παλαιστών, πυγμάχων και άλλων </a:t>
            </a:r>
            <a:r>
              <a:rPr lang="el-GR" dirty="0" smtClean="0"/>
              <a:t>αθλητών.</a:t>
            </a:r>
          </a:p>
          <a:p>
            <a:pPr marL="0" indent="0">
              <a:buNone/>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7435" y="4941168"/>
            <a:ext cx="10657184"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649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ΑΡΧΑΙΟΕΛΛΗΝΙΚΑ ΓΥΜΝΑΣΙΑ</a:t>
            </a:r>
            <a:endParaRPr lang="el-GR" dirty="0"/>
          </a:p>
        </p:txBody>
      </p:sp>
      <p:sp>
        <p:nvSpPr>
          <p:cNvPr id="3" name="Θέση περιεχομένου 2"/>
          <p:cNvSpPr>
            <a:spLocks noGrp="1"/>
          </p:cNvSpPr>
          <p:nvPr>
            <p:ph idx="1"/>
          </p:nvPr>
        </p:nvSpPr>
        <p:spPr>
          <a:solidFill>
            <a:schemeClr val="bg2"/>
          </a:solidFill>
        </p:spPr>
        <p:txBody>
          <a:bodyPr>
            <a:normAutofit fontScale="85000" lnSpcReduction="20000"/>
          </a:bodyPr>
          <a:lstStyle/>
          <a:p>
            <a:r>
              <a:rPr lang="el-GR" dirty="0"/>
              <a:t>Από τον 8ο αιώνα </a:t>
            </a:r>
            <a:r>
              <a:rPr lang="el-GR" dirty="0" err="1"/>
              <a:t>π.Χ.</a:t>
            </a:r>
            <a:r>
              <a:rPr lang="el-GR" dirty="0"/>
              <a:t>, η εμφάνιση των πρώτων πόλεων-κρατών επηρέασε και την εξέλιξη στον αθλητισμό. Διάφορα συστήματα εκπαίδευσης αναπτύχθηκαν σε κάθε πόλη-κράτος που περιελάμβαναν γυμναστική, μουσική, γραφή και ανάγνωση. Η εκπαίδευση των νέων είχε σκοπό να τους βοηθήσει να αναπτύξουν τόσο το σώμα όσο και το νου τους και να αποκτήσουν την αρμονία. Η σωματική άσκηση συνοδευόταν από μουσική. Η μουσική, ο χορός και ο αθλητισμός βοηθούσαν να πραγματωθεί η ορμονική ισορροπία του σώματος και του νου. Από τον 6° αιώνα π</a:t>
            </a:r>
            <a:r>
              <a:rPr lang="el-GR" dirty="0" smtClean="0"/>
              <a:t>. Χ</a:t>
            </a:r>
            <a:r>
              <a:rPr lang="el-GR" dirty="0"/>
              <a:t>. ιδρύθηκαν τα γυμνάσια και καθιερώθηκε η σωματική άσκηση ως μέσο αγωγής. Δεν υπήρχε πόλη στην αρχαία Ελλάδα χωρίς </a:t>
            </a:r>
            <a:r>
              <a:rPr lang="el-GR" b="1" dirty="0"/>
              <a:t>γυμνάσιο, χώρο δηλαδή αποκλειστικά αφιερωμένο στη σωματική άσκηση των πολιτών</a:t>
            </a:r>
            <a:r>
              <a:rPr lang="el-GR" dirty="0"/>
              <a:t> και οικισμός </a:t>
            </a:r>
            <a:r>
              <a:rPr lang="el-GR" dirty="0" smtClean="0"/>
              <a:t>χωρίς</a:t>
            </a:r>
          </a:p>
          <a:p>
            <a:pPr marL="0" indent="0">
              <a:buNone/>
            </a:pPr>
            <a:r>
              <a:rPr lang="el-GR" dirty="0" smtClean="0"/>
              <a:t>    </a:t>
            </a:r>
            <a:r>
              <a:rPr lang="el-GR" b="1" dirty="0" smtClean="0"/>
              <a:t>παλαίστρα. </a:t>
            </a:r>
            <a:endParaRPr lang="el-GR" b="1" dirty="0"/>
          </a:p>
        </p:txBody>
      </p:sp>
    </p:spTree>
    <p:extLst>
      <p:ext uri="{BB962C8B-B14F-4D97-AF65-F5344CB8AC3E}">
        <p14:creationId xmlns:p14="http://schemas.microsoft.com/office/powerpoint/2010/main" val="3365727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Μίλων ο Κροτωνιάτης</a:t>
            </a:r>
            <a:endParaRPr lang="el-GR" dirty="0"/>
          </a:p>
        </p:txBody>
      </p:sp>
      <p:sp>
        <p:nvSpPr>
          <p:cNvPr id="3" name="Θέση περιεχομένου 2"/>
          <p:cNvSpPr>
            <a:spLocks noGrp="1"/>
          </p:cNvSpPr>
          <p:nvPr>
            <p:ph idx="1"/>
          </p:nvPr>
        </p:nvSpPr>
        <p:spPr/>
        <p:txBody>
          <a:bodyPr/>
          <a:lstStyle/>
          <a:p>
            <a:r>
              <a:rPr lang="el-GR" dirty="0"/>
              <a:t>Ο Μίλων ο Κροτωνιάτης (6ος π</a:t>
            </a:r>
            <a:r>
              <a:rPr lang="el-GR" dirty="0" smtClean="0"/>
              <a:t>. Χ</a:t>
            </a:r>
            <a:r>
              <a:rPr lang="el-GR" dirty="0"/>
              <a:t>. αιώνας), γιος του Διοτίμου, ήταν παλαιστής από την Μεγάλη Ελλάδα και είχε στεφανωθεί σε έξι Ολυμπιάδες, πέντε φορές στην κατηγορία των ανδρών και μία στην κατηγορία </a:t>
            </a:r>
            <a:r>
              <a:rPr lang="el-GR" dirty="0" smtClean="0"/>
              <a:t>παίδων. </a:t>
            </a:r>
            <a:r>
              <a:rPr lang="el-GR" dirty="0"/>
              <a:t>Δεν κατάφερε να γίνει και έβδομη φορά Ολυμπιονίκης λόγω του Τιμασίθεου, ο οποίος ήταν συμπατριώτης του, νεότερός του παλαιστής και πρωτοπόρος στην τεχνική του ακροχειρίζειν.</a:t>
            </a:r>
          </a:p>
        </p:txBody>
      </p:sp>
    </p:spTree>
    <p:extLst>
      <p:ext uri="{BB962C8B-B14F-4D97-AF65-F5344CB8AC3E}">
        <p14:creationId xmlns:p14="http://schemas.microsoft.com/office/powerpoint/2010/main" val="432124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 ΜΙΛΩΝ ΣΕ ΑΓΑΛΜΑΤΑ</a:t>
            </a:r>
            <a:endParaRPr lang="el-GR" dirty="0"/>
          </a:p>
        </p:txBody>
      </p:sp>
      <p:sp>
        <p:nvSpPr>
          <p:cNvPr id="3" name="Θέση περιεχομένου 2"/>
          <p:cNvSpPr>
            <a:spLocks noGrp="1"/>
          </p:cNvSpPr>
          <p:nvPr>
            <p:ph idx="1"/>
          </p:nvPr>
        </p:nvSpPr>
        <p:spPr>
          <a:xfrm>
            <a:off x="590165" y="1543691"/>
            <a:ext cx="11582400" cy="5314309"/>
          </a:xfrm>
        </p:spPr>
        <p:txBody>
          <a:bodyPr/>
          <a:lstStyle/>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endParaRPr lang="el-GR" dirty="0"/>
          </a:p>
          <a:p>
            <a:pPr marL="0" indent="0">
              <a:buNone/>
            </a:pPr>
            <a:endParaRPr lang="el-GR" dirty="0" smtClean="0"/>
          </a:p>
          <a:p>
            <a:pPr marL="0" indent="0">
              <a:buNone/>
            </a:pPr>
            <a:r>
              <a:rPr lang="el-GR" dirty="0"/>
              <a:t> </a:t>
            </a:r>
            <a:r>
              <a:rPr lang="el-GR" dirty="0" smtClean="0"/>
              <a:t>                                                 </a:t>
            </a:r>
            <a:endParaRPr lang="el-GR"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414" y="2338388"/>
            <a:ext cx="4800533" cy="353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053" y="1988841"/>
            <a:ext cx="4416491" cy="3456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Ορθογώνιο 3"/>
          <p:cNvSpPr/>
          <p:nvPr/>
        </p:nvSpPr>
        <p:spPr>
          <a:xfrm flipH="1">
            <a:off x="6768075" y="5445225"/>
            <a:ext cx="4416491" cy="923330"/>
          </a:xfrm>
          <a:prstGeom prst="rect">
            <a:avLst/>
          </a:prstGeom>
        </p:spPr>
        <p:txBody>
          <a:bodyPr wrap="square">
            <a:spAutoFit/>
          </a:bodyPr>
          <a:lstStyle/>
          <a:p>
            <a:r>
              <a:rPr lang="el-GR" dirty="0"/>
              <a:t>Μίλων ο Κροτωνιάτης, άγαλμα του Πιέρ Πιαζέτ (Pierre Puget) στο Μουσείο του Λούβρου - Παρίσι</a:t>
            </a:r>
          </a:p>
        </p:txBody>
      </p:sp>
      <p:sp>
        <p:nvSpPr>
          <p:cNvPr id="5" name="Ορθογώνιο 4"/>
          <p:cNvSpPr/>
          <p:nvPr/>
        </p:nvSpPr>
        <p:spPr>
          <a:xfrm>
            <a:off x="2063551" y="6030153"/>
            <a:ext cx="2089455" cy="646331"/>
          </a:xfrm>
          <a:prstGeom prst="rect">
            <a:avLst/>
          </a:prstGeom>
        </p:spPr>
        <p:txBody>
          <a:bodyPr wrap="square">
            <a:spAutoFit/>
          </a:bodyPr>
          <a:lstStyle/>
          <a:p>
            <a:r>
              <a:rPr lang="el-GR" dirty="0"/>
              <a:t>Μίλων ο Κροτωνιάτης. </a:t>
            </a:r>
          </a:p>
        </p:txBody>
      </p:sp>
    </p:spTree>
    <p:extLst>
      <p:ext uri="{BB962C8B-B14F-4D97-AF65-F5344CB8AC3E}">
        <p14:creationId xmlns:p14="http://schemas.microsoft.com/office/powerpoint/2010/main" val="1464539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09600" y="476672"/>
            <a:ext cx="10972800" cy="1370416"/>
          </a:xfrm>
        </p:spPr>
        <p:txBody>
          <a:bodyPr>
            <a:normAutofit/>
          </a:bodyPr>
          <a:lstStyle/>
          <a:p>
            <a:r>
              <a:rPr lang="el-GR" dirty="0"/>
              <a:t>ΤΑ ΠΡΟΣΟΝΤΑ ΤΟΥ ΚΑΛΟΥ ΠΑΛΑΙΣΤΗ</a:t>
            </a:r>
          </a:p>
        </p:txBody>
      </p:sp>
      <p:sp>
        <p:nvSpPr>
          <p:cNvPr id="3" name="Θέση περιεχομένου 2"/>
          <p:cNvSpPr>
            <a:spLocks noGrp="1"/>
          </p:cNvSpPr>
          <p:nvPr>
            <p:ph idx="1"/>
          </p:nvPr>
        </p:nvSpPr>
        <p:spPr/>
        <p:txBody>
          <a:bodyPr>
            <a:normAutofit fontScale="92500"/>
          </a:bodyPr>
          <a:lstStyle/>
          <a:p>
            <a:r>
              <a:rPr lang="el-GR" dirty="0"/>
              <a:t>Κατά τον Φιλόστρατο, ο παλαιστής πρέπει να έχει καλό ανάστημα και συμμετρική κατασκευή σε όλο το κορμί. Ο λαιμός να μην είναι μακρύς, αλλά ούτε χωμένος μέσα στους ώμους. Οι ώμοι γεροί και τα χέρια γεροδεμένα στους βραχίονες και στους καρπούς. Το στέρνο φαρδύ αλλά να μην προεξέχει. Τα πλευρά γερά για να αντέχουν στα σφιξίματα του αντιπάλου. Η κοιλιά ίσια, Το ισχύο ευλύγιστο και εύκαμπτο. Οι μηροί σφιχτοδεμένοι. Πόδια, κνήμες, ταρσοί και πέλματα γερά, ώστε να στηρίζουν τον παλαιστή στο έδαφος σαν κολόνα. Ο καλός παλαιστής έπρεπε να μοιάζει με τα αγάλματα του Ηρακλή, με τη συμμετρική κορμοστασιά και τον ελεύθερο αυχένα.</a:t>
            </a:r>
          </a:p>
        </p:txBody>
      </p:sp>
    </p:spTree>
    <p:extLst>
      <p:ext uri="{BB962C8B-B14F-4D97-AF65-F5344CB8AC3E}">
        <p14:creationId xmlns:p14="http://schemas.microsoft.com/office/powerpoint/2010/main" val="3715734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761963" y="2071678"/>
            <a:ext cx="10468864" cy="1828800"/>
          </a:xfrm>
        </p:spPr>
        <p:txBody>
          <a:bodyPr>
            <a:normAutofit fontScale="90000"/>
          </a:bodyPr>
          <a:lstStyle/>
          <a:p>
            <a:pPr algn="ctr"/>
            <a:r>
              <a:rPr lang="el-GR" dirty="0" smtClean="0"/>
              <a:t>ΕΡΓΑΣΙΑ ΣΤΗ ΦΥΣΙΚΗ</a:t>
            </a:r>
            <a:br>
              <a:rPr lang="el-GR" dirty="0" smtClean="0"/>
            </a:br>
            <a:r>
              <a:rPr lang="el-GR" dirty="0" smtClean="0"/>
              <a:t>ΑΓΩΓΗ</a:t>
            </a:r>
            <a:endParaRPr lang="el-GR" dirty="0"/>
          </a:p>
        </p:txBody>
      </p:sp>
      <p:sp>
        <p:nvSpPr>
          <p:cNvPr id="3" name="2 - Υπότιτλος"/>
          <p:cNvSpPr>
            <a:spLocks noGrp="1"/>
          </p:cNvSpPr>
          <p:nvPr>
            <p:ph type="subTitle" idx="1"/>
          </p:nvPr>
        </p:nvSpPr>
        <p:spPr>
          <a:xfrm>
            <a:off x="666712" y="4500570"/>
            <a:ext cx="10758680" cy="1752600"/>
          </a:xfrm>
        </p:spPr>
        <p:txBody>
          <a:bodyPr>
            <a:normAutofit fontScale="85000" lnSpcReduction="20000"/>
          </a:bodyPr>
          <a:lstStyle/>
          <a:p>
            <a:r>
              <a:rPr lang="el-GR" dirty="0" smtClean="0"/>
              <a:t>Κωνσταντίνος </a:t>
            </a:r>
            <a:r>
              <a:rPr lang="el-GR" dirty="0" err="1" smtClean="0"/>
              <a:t>Ροδόπουλος</a:t>
            </a:r>
            <a:endParaRPr lang="el-GR" dirty="0" smtClean="0"/>
          </a:p>
          <a:p>
            <a:r>
              <a:rPr lang="el-GR" dirty="0" smtClean="0"/>
              <a:t>Παναγιώτης Στεφανίδης</a:t>
            </a:r>
          </a:p>
          <a:p>
            <a:r>
              <a:rPr lang="el-GR" dirty="0" smtClean="0"/>
              <a:t>Βασίλης </a:t>
            </a:r>
            <a:r>
              <a:rPr lang="el-GR" dirty="0" err="1" smtClean="0"/>
              <a:t>Τζούκας</a:t>
            </a:r>
            <a:endParaRPr lang="el-GR" dirty="0" smtClean="0"/>
          </a:p>
          <a:p>
            <a:r>
              <a:rPr lang="el-GR" dirty="0" smtClean="0"/>
              <a:t>Κωνσταντίνος Οικονόμου</a:t>
            </a:r>
          </a:p>
          <a:p>
            <a:pPr algn="l"/>
            <a:r>
              <a:rPr lang="el-GR" dirty="0" smtClean="0"/>
              <a:t>  σχολικό έτος</a:t>
            </a:r>
            <a:r>
              <a:rPr lang="en-US" dirty="0" smtClean="0"/>
              <a:t>:</a:t>
            </a:r>
            <a:r>
              <a:rPr lang="el-GR" dirty="0" smtClean="0"/>
              <a:t> 2018-2019                                                     Δημήτρης Σπανός </a:t>
            </a:r>
            <a:endParaRPr lang="el-GR" dirty="0"/>
          </a:p>
        </p:txBody>
      </p:sp>
    </p:spTree>
    <p:extLst>
      <p:ext uri="{BB962C8B-B14F-4D97-AF65-F5344CB8AC3E}">
        <p14:creationId xmlns:p14="http://schemas.microsoft.com/office/powerpoint/2010/main" val="3982448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800" dirty="0" smtClean="0"/>
              <a:t>ΔΡΟΜΟΣ</a:t>
            </a:r>
            <a:endParaRPr lang="el-GR" sz="4800" dirty="0"/>
          </a:p>
        </p:txBody>
      </p:sp>
      <p:sp>
        <p:nvSpPr>
          <p:cNvPr id="3" name="2 - Θέση περιεχομένου"/>
          <p:cNvSpPr>
            <a:spLocks noGrp="1"/>
          </p:cNvSpPr>
          <p:nvPr>
            <p:ph idx="1"/>
          </p:nvPr>
        </p:nvSpPr>
        <p:spPr/>
        <p:txBody>
          <a:bodyPr>
            <a:noAutofit/>
          </a:bodyPr>
          <a:lstStyle/>
          <a:p>
            <a:r>
              <a:rPr lang="el-GR" dirty="0" smtClean="0"/>
              <a:t>Ο δρόμος ήταν το παλαιότερο και το σημαντικότερο άθλημα των αρχαίων ολυμπιακών αγώνων. Ο νικητής του δρόμου ήταν και αυτός που έδινε και το όνομά του στην ολυμπιάδα. Εφευρέτες του αγωνίσματος θεωρούνταν πολλά μυθικά πρόσωπα, μεταξύ τους και ο Ηρακλής. Ο δρόμος δεν ήταν ένα ξεχωριστό άθλημα, αποτελούταν από αγωνίσματα τα οποία ήταν το στάδιο, ο δίαυλος, ο οπλίτης και ο </a:t>
            </a:r>
            <a:r>
              <a:rPr lang="el-GR" dirty="0" err="1" smtClean="0"/>
              <a:t>δίλοχος</a:t>
            </a:r>
            <a:r>
              <a:rPr lang="el-GR" dirty="0" smtClean="0"/>
              <a:t>.</a:t>
            </a:r>
            <a:endParaRPr lang="el-GR" dirty="0"/>
          </a:p>
        </p:txBody>
      </p:sp>
    </p:spTree>
    <p:extLst>
      <p:ext uri="{BB962C8B-B14F-4D97-AF65-F5344CB8AC3E}">
        <p14:creationId xmlns:p14="http://schemas.microsoft.com/office/powerpoint/2010/main" val="130515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ΣΤΑΔΙΟ</a:t>
            </a:r>
            <a:endParaRPr lang="el-GR" dirty="0"/>
          </a:p>
        </p:txBody>
      </p:sp>
      <p:sp>
        <p:nvSpPr>
          <p:cNvPr id="3" name="2 - Θέση περιεχομένου"/>
          <p:cNvSpPr>
            <a:spLocks noGrp="1"/>
          </p:cNvSpPr>
          <p:nvPr>
            <p:ph idx="1"/>
          </p:nvPr>
        </p:nvSpPr>
        <p:spPr/>
        <p:txBody>
          <a:bodyPr/>
          <a:lstStyle/>
          <a:p>
            <a:r>
              <a:rPr lang="el-GR" dirty="0" smtClean="0"/>
              <a:t>Ο δρόμος περιελάμβανε πολλά αγωνίσματα με πιο γνωστό το «στάδιο». Σε σχέση με όλα τα υπόλοιπα αγωνίσματα του δρόμου, αυτό ήταν το παλαιότερο και το μοναδικό ως την 13</a:t>
            </a:r>
            <a:r>
              <a:rPr lang="el-GR" baseline="30000" dirty="0" smtClean="0"/>
              <a:t>η</a:t>
            </a:r>
            <a:r>
              <a:rPr lang="el-GR" dirty="0" smtClean="0"/>
              <a:t> ολυμπιάδα. Στο «στάδιο» οι αθλητές έτρεχαν από την μία άκρη του σταδίου στην άλλη (192,28 μ.) γι’ αυτό λέγεται και «άκαμπτος δρόμος».  Οι αθλητές που συμμετείχαν σ’ αυτό το αγώνισμα ονομάζονταν «</a:t>
            </a:r>
            <a:r>
              <a:rPr lang="el-GR" dirty="0" err="1" smtClean="0"/>
              <a:t>σταδιόδρομοι</a:t>
            </a:r>
            <a:r>
              <a:rPr lang="el-GR" dirty="0" smtClean="0"/>
              <a:t>» και οι νικητές «</a:t>
            </a:r>
            <a:r>
              <a:rPr lang="el-GR" dirty="0" err="1" smtClean="0"/>
              <a:t>σταδιονίκες</a:t>
            </a:r>
            <a:r>
              <a:rPr lang="el-GR" dirty="0" smtClean="0"/>
              <a:t>». </a:t>
            </a:r>
          </a:p>
          <a:p>
            <a:endParaRPr lang="el-GR" dirty="0"/>
          </a:p>
        </p:txBody>
      </p:sp>
    </p:spTree>
    <p:extLst>
      <p:ext uri="{BB962C8B-B14F-4D97-AF65-F5344CB8AC3E}">
        <p14:creationId xmlns:p14="http://schemas.microsoft.com/office/powerpoint/2010/main" val="3723634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BB4BFDE-F26C-4B14-A009-4E23C8303EA8}"/>
              </a:ext>
            </a:extLst>
          </p:cNvPr>
          <p:cNvSpPr>
            <a:spLocks noGrp="1"/>
          </p:cNvSpPr>
          <p:nvPr>
            <p:ph type="title"/>
          </p:nvPr>
        </p:nvSpPr>
        <p:spPr>
          <a:xfrm>
            <a:off x="1551423" y="207628"/>
            <a:ext cx="10018713" cy="1752599"/>
          </a:xfrm>
        </p:spPr>
        <p:txBody>
          <a:bodyPr>
            <a:normAutofit/>
          </a:bodyPr>
          <a:lstStyle/>
          <a:p>
            <a:r>
              <a:rPr lang="el-GR" sz="4400" b="1" i="1" dirty="0">
                <a:solidFill>
                  <a:schemeClr val="accent1">
                    <a:lumMod val="50000"/>
                  </a:schemeClr>
                </a:solidFill>
                <a:effectLst>
                  <a:outerShdw blurRad="38100" dist="38100" dir="2700000" algn="tl">
                    <a:srgbClr val="000000">
                      <a:alpha val="43137"/>
                    </a:srgbClr>
                  </a:outerShdw>
                </a:effectLst>
              </a:rPr>
              <a:t>ΑΡΧΗ ΟΛΥΜΠΙΑΚΩΝ ΑΓΩΝΩΝ</a:t>
            </a:r>
          </a:p>
        </p:txBody>
      </p:sp>
      <p:sp>
        <p:nvSpPr>
          <p:cNvPr id="3" name="Θέση περιεχομένου 2">
            <a:extLst>
              <a:ext uri="{FF2B5EF4-FFF2-40B4-BE49-F238E27FC236}">
                <a16:creationId xmlns:a16="http://schemas.microsoft.com/office/drawing/2014/main" xmlns="" id="{2DC371A8-3A29-4DCF-AD17-D809A55F8511}"/>
              </a:ext>
            </a:extLst>
          </p:cNvPr>
          <p:cNvSpPr>
            <a:spLocks noGrp="1"/>
          </p:cNvSpPr>
          <p:nvPr>
            <p:ph idx="1"/>
          </p:nvPr>
        </p:nvSpPr>
        <p:spPr>
          <a:xfrm>
            <a:off x="1551423" y="1644242"/>
            <a:ext cx="10018713" cy="4452455"/>
          </a:xfrm>
        </p:spPr>
        <p:txBody>
          <a:bodyPr>
            <a:normAutofit/>
          </a:bodyPr>
          <a:lstStyle/>
          <a:p>
            <a:pPr marL="0" indent="0" algn="just">
              <a:buNone/>
            </a:pPr>
            <a:r>
              <a:rPr lang="el-GR" dirty="0">
                <a:latin typeface="Calibri" panose="020F0502020204030204" pitchFamily="34" charset="0"/>
                <a:cs typeface="Calibri" panose="020F0502020204030204" pitchFamily="34" charset="0"/>
              </a:rPr>
              <a:t>Οι Ολυμπιακοί αγώνες ξεκίνησαν από τους αρχαίους Έλληνες που ήθελαν να διοργανώσουν μία εκδήλωση πανελλήνιου χαρακτήρα. Διότι παλιά οι Έλληνες ζούσαν χωρισμένοι και απλωμένοι σε ένα ευρύ γεωγραφικό χώρο και δεν συγκροτούσαν ενιαίο κράτος με τη σημερινή έννοια του όρου. Στην ιστορική λοιπόν εποχή οι Ολυμπιακοί αγώνες διεξάγονταν μετά το θερινό ηλιοστάσιο κάθε τέσσερα χρόνια. </a:t>
            </a:r>
          </a:p>
        </p:txBody>
      </p:sp>
    </p:spTree>
    <p:extLst>
      <p:ext uri="{BB962C8B-B14F-4D97-AF65-F5344CB8AC3E}">
        <p14:creationId xmlns:p14="http://schemas.microsoft.com/office/powerpoint/2010/main" val="9899151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dirty="0" smtClean="0"/>
              <a:t>ΔΙΑΥΛΟΣ</a:t>
            </a:r>
            <a:endParaRPr lang="el-GR" dirty="0"/>
          </a:p>
        </p:txBody>
      </p:sp>
      <p:sp>
        <p:nvSpPr>
          <p:cNvPr id="3" name="2 - Θέση περιεχομένου"/>
          <p:cNvSpPr>
            <a:spLocks noGrp="1"/>
          </p:cNvSpPr>
          <p:nvPr>
            <p:ph idx="1"/>
          </p:nvPr>
        </p:nvSpPr>
        <p:spPr>
          <a:xfrm>
            <a:off x="571461" y="2468880"/>
            <a:ext cx="10972800" cy="3389012"/>
          </a:xfrm>
        </p:spPr>
        <p:txBody>
          <a:bodyPr/>
          <a:lstStyle/>
          <a:p>
            <a:r>
              <a:rPr lang="el-GR" dirty="0" smtClean="0"/>
              <a:t>Ο δίαυλος είναι επίσης δρόμος ταχύτητας, διπλή διαδρομή του σταδίου. Η απόσταση αντιστοιχεί σε 1200 πόδες δηλαδή 398 μέτρα με άλλα λόγια στο σημερινό αγώνισμα των 400 μέτρων. Ο δίαυλος εισήχθη στην 13</a:t>
            </a:r>
            <a:r>
              <a:rPr lang="el-GR" baseline="30000" dirty="0" smtClean="0"/>
              <a:t>η</a:t>
            </a:r>
            <a:r>
              <a:rPr lang="el-GR" dirty="0" smtClean="0"/>
              <a:t> ολυμπιάδα (724 </a:t>
            </a:r>
            <a:r>
              <a:rPr lang="el-GR" dirty="0" err="1" smtClean="0"/>
              <a:t>π.Χ.</a:t>
            </a:r>
            <a:r>
              <a:rPr lang="el-GR" dirty="0" smtClean="0"/>
              <a:t>).</a:t>
            </a:r>
            <a:endParaRPr lang="el-GR" dirty="0"/>
          </a:p>
        </p:txBody>
      </p:sp>
    </p:spTree>
    <p:extLst>
      <p:ext uri="{BB962C8B-B14F-4D97-AF65-F5344CB8AC3E}">
        <p14:creationId xmlns:p14="http://schemas.microsoft.com/office/powerpoint/2010/main" val="1678824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1071546"/>
            <a:ext cx="10972800" cy="1143000"/>
          </a:xfrm>
        </p:spPr>
        <p:txBody>
          <a:bodyPr/>
          <a:lstStyle/>
          <a:p>
            <a:pPr algn="ctr"/>
            <a:r>
              <a:rPr lang="el-GR" dirty="0" smtClean="0"/>
              <a:t>ΔΟΛΙΧΟΣ</a:t>
            </a:r>
            <a:endParaRPr lang="el-GR" dirty="0"/>
          </a:p>
        </p:txBody>
      </p:sp>
      <p:sp>
        <p:nvSpPr>
          <p:cNvPr id="3" name="2 - Θέση περιεχομένου"/>
          <p:cNvSpPr>
            <a:spLocks noGrp="1"/>
          </p:cNvSpPr>
          <p:nvPr>
            <p:ph idx="1"/>
          </p:nvPr>
        </p:nvSpPr>
        <p:spPr>
          <a:xfrm>
            <a:off x="476211" y="2786058"/>
            <a:ext cx="10972800" cy="2643206"/>
          </a:xfrm>
        </p:spPr>
        <p:txBody>
          <a:bodyPr/>
          <a:lstStyle/>
          <a:p>
            <a:r>
              <a:rPr lang="el-GR" dirty="0" smtClean="0"/>
              <a:t>Ο δόλιχος είναι ο δρόμος αντοχής από 7 έως 24 στάδια. Το πιο συνηθισμένο ήταν τα 20 στάδια απόσταση που αντιστοιχεί σε 3550-3800 μέτρα. Το αγώνισμα αυτό εισήχθη στην 15</a:t>
            </a:r>
            <a:r>
              <a:rPr lang="el-GR" baseline="30000" dirty="0" smtClean="0"/>
              <a:t>η</a:t>
            </a:r>
            <a:r>
              <a:rPr lang="el-GR" dirty="0" smtClean="0"/>
              <a:t> ολυμπιάδα.</a:t>
            </a:r>
            <a:endParaRPr lang="el-GR" dirty="0"/>
          </a:p>
        </p:txBody>
      </p:sp>
    </p:spTree>
    <p:extLst>
      <p:ext uri="{BB962C8B-B14F-4D97-AF65-F5344CB8AC3E}">
        <p14:creationId xmlns:p14="http://schemas.microsoft.com/office/powerpoint/2010/main" val="41606797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61" y="1071546"/>
            <a:ext cx="10972800" cy="1143000"/>
          </a:xfrm>
        </p:spPr>
        <p:txBody>
          <a:bodyPr/>
          <a:lstStyle/>
          <a:p>
            <a:pPr algn="ctr"/>
            <a:r>
              <a:rPr lang="el-GR" dirty="0" smtClean="0"/>
              <a:t>ΟΠΛΙΤΗΣ</a:t>
            </a:r>
            <a:endParaRPr lang="el-GR" dirty="0"/>
          </a:p>
        </p:txBody>
      </p:sp>
      <p:sp>
        <p:nvSpPr>
          <p:cNvPr id="3" name="2 - Θέση περιεχομένου"/>
          <p:cNvSpPr>
            <a:spLocks noGrp="1"/>
          </p:cNvSpPr>
          <p:nvPr>
            <p:ph idx="1"/>
          </p:nvPr>
        </p:nvSpPr>
        <p:spPr>
          <a:xfrm>
            <a:off x="571461" y="2857496"/>
            <a:ext cx="10972800" cy="3071834"/>
          </a:xfrm>
        </p:spPr>
        <p:txBody>
          <a:bodyPr/>
          <a:lstStyle/>
          <a:p>
            <a:r>
              <a:rPr lang="el-GR" dirty="0" smtClean="0"/>
              <a:t>Ο οπλίτης εισάγεται στους Ολυμπιακούς Αγώνες το 520 </a:t>
            </a:r>
            <a:r>
              <a:rPr lang="el-GR" dirty="0" err="1" smtClean="0"/>
              <a:t>π.Χ.</a:t>
            </a:r>
            <a:r>
              <a:rPr lang="el-GR" dirty="0" smtClean="0"/>
              <a:t> δηλαδή στην 65</a:t>
            </a:r>
            <a:r>
              <a:rPr lang="el-GR" baseline="30000" dirty="0" smtClean="0"/>
              <a:t>η</a:t>
            </a:r>
            <a:r>
              <a:rPr lang="el-GR" dirty="0" smtClean="0"/>
              <a:t> </a:t>
            </a:r>
            <a:r>
              <a:rPr lang="el-GR" dirty="0" err="1" smtClean="0"/>
              <a:t>Ολμπιάδα</a:t>
            </a:r>
            <a:r>
              <a:rPr lang="el-GR" dirty="0" smtClean="0"/>
              <a:t>. Πρόκειται για δρόμος ταχύτητας, </a:t>
            </a:r>
            <a:r>
              <a:rPr lang="el-GR" dirty="0" err="1" smtClean="0"/>
              <a:t>όπ</a:t>
            </a:r>
            <a:r>
              <a:rPr lang="en-US" smtClean="0"/>
              <a:t>o</a:t>
            </a:r>
            <a:r>
              <a:rPr lang="el-GR" smtClean="0"/>
              <a:t>υ </a:t>
            </a:r>
            <a:r>
              <a:rPr lang="el-GR" dirty="0" smtClean="0"/>
              <a:t>ο δρομέας έτρεχε φορώντας χάλκινη αμυντική πανοπλία. Η διαδρομή του οπλίτη δρόμου ήταν 2 έως 4 στάδια. Ο οπλίτης δρόμου ήταν ως επικήδειος αγώνας για κάποιον ήρωα. </a:t>
            </a:r>
            <a:endParaRPr lang="el-GR" dirty="0"/>
          </a:p>
        </p:txBody>
      </p:sp>
    </p:spTree>
    <p:extLst>
      <p:ext uri="{BB962C8B-B14F-4D97-AF65-F5344CB8AC3E}">
        <p14:creationId xmlns:p14="http://schemas.microsoft.com/office/powerpoint/2010/main" val="40955455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800" dirty="0" smtClean="0"/>
              <a:t>ΑΘΛΗΤΕΣ</a:t>
            </a:r>
            <a:endParaRPr lang="el-GR" sz="4800" dirty="0"/>
          </a:p>
        </p:txBody>
      </p:sp>
      <p:sp>
        <p:nvSpPr>
          <p:cNvPr id="3" name="2 - Θέση περιεχομένου"/>
          <p:cNvSpPr>
            <a:spLocks noGrp="1"/>
          </p:cNvSpPr>
          <p:nvPr>
            <p:ph idx="1"/>
          </p:nvPr>
        </p:nvSpPr>
        <p:spPr/>
        <p:txBody>
          <a:bodyPr/>
          <a:lstStyle/>
          <a:p>
            <a:r>
              <a:rPr lang="el-GR" dirty="0" smtClean="0"/>
              <a:t>Στους αγώνες οι δρομείς έτρεχαν με γυμνά πόδια. Αρχικά φορούσαν ένα περίζωμα το οποίο όμως καταργήθηκε. Σύμφωνα με την παράδοση στη 15</a:t>
            </a:r>
            <a:r>
              <a:rPr lang="el-GR" baseline="30000" dirty="0" smtClean="0"/>
              <a:t>η </a:t>
            </a:r>
            <a:r>
              <a:rPr lang="el-GR" dirty="0" smtClean="0"/>
              <a:t> ολυμπιάδα (720 </a:t>
            </a:r>
            <a:r>
              <a:rPr lang="el-GR" dirty="0" err="1" smtClean="0"/>
              <a:t>π.Χ.</a:t>
            </a:r>
            <a:r>
              <a:rPr lang="el-GR" dirty="0" smtClean="0"/>
              <a:t>) ο </a:t>
            </a:r>
            <a:r>
              <a:rPr lang="el-GR" dirty="0" err="1" smtClean="0"/>
              <a:t>Όρσιππος</a:t>
            </a:r>
            <a:r>
              <a:rPr lang="el-GR" dirty="0" smtClean="0"/>
              <a:t> από τα μέγαρα καθώς έτρεχε άφησε το περίζωμά του να πέσει και συνέχισε γυμνός. Ο </a:t>
            </a:r>
            <a:r>
              <a:rPr lang="el-GR" dirty="0" err="1" smtClean="0"/>
              <a:t>Όρσιππος</a:t>
            </a:r>
            <a:r>
              <a:rPr lang="el-GR" dirty="0" smtClean="0"/>
              <a:t> μάλιστα νίκησε σε αυτή την ολυμπιάδα και από τότε καθιερώθηκε οι αθλητές να τρέχουν γυμνοί. Ο πρώτος αθλητής που κέρδισε στο αγώνισμα του σταδίου ήταν ο Ηλείος </a:t>
            </a:r>
            <a:r>
              <a:rPr lang="el-GR" dirty="0" err="1" smtClean="0"/>
              <a:t>Κόροιβος</a:t>
            </a:r>
            <a:r>
              <a:rPr lang="el-GR" dirty="0" smtClean="0"/>
              <a:t> (728 </a:t>
            </a:r>
            <a:r>
              <a:rPr lang="el-GR" dirty="0" err="1" smtClean="0"/>
              <a:t>π.Χ.</a:t>
            </a:r>
            <a:r>
              <a:rPr lang="el-GR" dirty="0" smtClean="0"/>
              <a:t>)</a:t>
            </a:r>
            <a:endParaRPr lang="el-GR" dirty="0"/>
          </a:p>
        </p:txBody>
      </p:sp>
    </p:spTree>
    <p:extLst>
      <p:ext uri="{BB962C8B-B14F-4D97-AF65-F5344CB8AC3E}">
        <p14:creationId xmlns:p14="http://schemas.microsoft.com/office/powerpoint/2010/main" val="26687190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FA702B-B1DB-4675-B2CC-8A501B202315}"/>
              </a:ext>
            </a:extLst>
          </p:cNvPr>
          <p:cNvSpPr>
            <a:spLocks noGrp="1"/>
          </p:cNvSpPr>
          <p:nvPr>
            <p:ph type="title"/>
          </p:nvPr>
        </p:nvSpPr>
        <p:spPr>
          <a:xfrm>
            <a:off x="1207474" y="2229375"/>
            <a:ext cx="10018713" cy="1752599"/>
          </a:xfrm>
        </p:spPr>
        <p:txBody>
          <a:bodyPr>
            <a:normAutofit/>
          </a:bodyPr>
          <a:lstStyle/>
          <a:p>
            <a:r>
              <a:rPr lang="el-GR" sz="9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ΕΠΙΛΟΓΟΣ</a:t>
            </a:r>
          </a:p>
        </p:txBody>
      </p:sp>
    </p:spTree>
    <p:extLst>
      <p:ext uri="{BB962C8B-B14F-4D97-AF65-F5344CB8AC3E}">
        <p14:creationId xmlns:p14="http://schemas.microsoft.com/office/powerpoint/2010/main" val="376432930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D70158-65B4-4A1D-B732-012784A324C9}"/>
              </a:ext>
            </a:extLst>
          </p:cNvPr>
          <p:cNvSpPr>
            <a:spLocks noGrp="1"/>
          </p:cNvSpPr>
          <p:nvPr>
            <p:ph type="title"/>
          </p:nvPr>
        </p:nvSpPr>
        <p:spPr>
          <a:xfrm>
            <a:off x="1484309" y="8739"/>
            <a:ext cx="10018713" cy="1752599"/>
          </a:xfrm>
        </p:spPr>
        <p:txBody>
          <a:bodyPr>
            <a:normAutofit/>
          </a:bodyPr>
          <a:lstStyle/>
          <a:p>
            <a:r>
              <a:rPr lang="el-GR" sz="4400" b="1" i="1" dirty="0">
                <a:solidFill>
                  <a:schemeClr val="accent1">
                    <a:lumMod val="50000"/>
                  </a:schemeClr>
                </a:solidFill>
                <a:effectLst>
                  <a:outerShdw blurRad="38100" dist="38100" dir="2700000" algn="tl">
                    <a:srgbClr val="000000">
                      <a:alpha val="43137"/>
                    </a:srgbClr>
                  </a:outerShdw>
                </a:effectLst>
              </a:rPr>
              <a:t>Η ΚΑΤΑΡΓΗΣΗ ΤΩΝ ΑΓΩΝΩΝ</a:t>
            </a:r>
          </a:p>
        </p:txBody>
      </p:sp>
      <p:sp>
        <p:nvSpPr>
          <p:cNvPr id="3" name="Θέση περιεχομένου 2">
            <a:extLst>
              <a:ext uri="{FF2B5EF4-FFF2-40B4-BE49-F238E27FC236}">
                <a16:creationId xmlns:a16="http://schemas.microsoft.com/office/drawing/2014/main" xmlns="" id="{830BAB7F-E71B-4060-B8A6-DC70E80A1CBF}"/>
              </a:ext>
            </a:extLst>
          </p:cNvPr>
          <p:cNvSpPr>
            <a:spLocks noGrp="1"/>
          </p:cNvSpPr>
          <p:nvPr>
            <p:ph idx="1"/>
          </p:nvPr>
        </p:nvSpPr>
        <p:spPr>
          <a:xfrm>
            <a:off x="1484310" y="1937857"/>
            <a:ext cx="10018713" cy="4035104"/>
          </a:xfrm>
        </p:spPr>
        <p:txBody>
          <a:bodyPr>
            <a:normAutofit lnSpcReduction="10000"/>
          </a:bodyPr>
          <a:lstStyle/>
          <a:p>
            <a:pPr marL="0" indent="0" algn="just">
              <a:buNone/>
            </a:pPr>
            <a:r>
              <a:rPr lang="el-GR" dirty="0"/>
              <a:t>Οι Ολυμπιακοί αγώνες διατηρήσανε την αίγλη τους σε όλη την ελληνική αρχαιότητα και όσοι νικούσαν σε αυτούς δοξάστηκαν από λαμπρούς ποιητές, όπως ο Πίνδαρος, ο Σιμωνίδης και ο Βακχυλίδης. Αργότερα με την επικράτηση των Ρωμαίων, άρχισαν να έχουν συμμετοχή στους αγώνες και μη Έλληνες αθλητές. Το 393, ο αυτοκράτορας Θεοδόσιος της χριστιανικής πλέον ρωμαϊκής αυτοκρατορίας, απαγόρευσε τη διεξαγωγή όλων των παγανιστικών εορτών, μαζί και των ολυμπιακών αγώνων. Τα αρχαιολογικά στοιχεία δείχνουν ότι ορισμένοι αγώνες διατηρήθηκαν για κάποιο ακόμα σύντομο χρονικό διάστημα.[2] Με αυτό τον τρόπο τελείωσε </a:t>
            </a:r>
            <a:r>
              <a:rPr lang="el-GR" dirty="0" err="1"/>
              <a:t>μιά</a:t>
            </a:r>
            <a:r>
              <a:rPr lang="el-GR" dirty="0"/>
              <a:t> περίοδος χιλίων χρόνων κατά την οποία οι Ολυμπιακοί διεξάγονταν συνέχεια κάθε τέσσερα χρόνια. </a:t>
            </a:r>
          </a:p>
        </p:txBody>
      </p:sp>
    </p:spTree>
    <p:extLst>
      <p:ext uri="{BB962C8B-B14F-4D97-AF65-F5344CB8AC3E}">
        <p14:creationId xmlns:p14="http://schemas.microsoft.com/office/powerpoint/2010/main" val="300868730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015561D-F119-4DD8-9E4C-5D32BC81160C}"/>
              </a:ext>
            </a:extLst>
          </p:cNvPr>
          <p:cNvSpPr>
            <a:spLocks noGrp="1"/>
          </p:cNvSpPr>
          <p:nvPr>
            <p:ph type="title"/>
          </p:nvPr>
        </p:nvSpPr>
        <p:spPr/>
        <p:txBody>
          <a:bodyPr>
            <a:normAutofit/>
          </a:bodyPr>
          <a:lstStyle/>
          <a:p>
            <a:r>
              <a:rPr lang="el-GR" sz="4400" b="1" i="1" dirty="0">
                <a:solidFill>
                  <a:schemeClr val="accent1">
                    <a:lumMod val="50000"/>
                  </a:schemeClr>
                </a:solidFill>
                <a:effectLst>
                  <a:outerShdw blurRad="38100" dist="38100" dir="2700000" algn="tl">
                    <a:srgbClr val="000000">
                      <a:alpha val="43137"/>
                    </a:srgbClr>
                  </a:outerShdw>
                </a:effectLst>
              </a:rPr>
              <a:t>Η ΣΗΜΑΣΙΑ ΤΩΝ ΟΛΥΜΠΙΑΚΩΝ ΑΓΩΝΩΝ</a:t>
            </a:r>
          </a:p>
        </p:txBody>
      </p:sp>
      <p:sp>
        <p:nvSpPr>
          <p:cNvPr id="3" name="Θέση περιεχομένου 2">
            <a:extLst>
              <a:ext uri="{FF2B5EF4-FFF2-40B4-BE49-F238E27FC236}">
                <a16:creationId xmlns:a16="http://schemas.microsoft.com/office/drawing/2014/main" xmlns="" id="{1DB1F4D8-AE3E-4B86-9707-8E30FB3A02F5}"/>
              </a:ext>
            </a:extLst>
          </p:cNvPr>
          <p:cNvSpPr>
            <a:spLocks noGrp="1"/>
          </p:cNvSpPr>
          <p:nvPr>
            <p:ph idx="1"/>
          </p:nvPr>
        </p:nvSpPr>
        <p:spPr/>
        <p:txBody>
          <a:bodyPr/>
          <a:lstStyle/>
          <a:p>
            <a:pPr marL="0" indent="0" algn="just">
              <a:buNone/>
            </a:pPr>
            <a:r>
              <a:rPr lang="el-GR" dirty="0"/>
              <a:t>Από το 776 π.Χ. και μετά οι Αγώνες, σιγά-σιγά, έγιναν πιο σημαντικοί σε ολόκληρη την αρχαία Ελλάδα φτάνοντας στο απόγειο τους κατά τον 6ο και 5ο αι. π.Χ.. Οι Ολυμπιακοί είχαν επίσης θρησκευτική σημασία αφού γίνονταν προς τιμή του θεού Δία, του οποίου το τεράστιο άγαλμα στεκόταν στην Ολυμπία. Ο αριθμός των αγωνισμάτων έγινε είκοσι και ο εορτασμός γινόταν στην διάρκεια μερικών ημερών. Οι νικητές των αγώνων θαυμάζονταν και γίνονταν αθάνατοι μέσα από ποιήματα και αγάλματα. Το έπαθλο για τους νικητές ήταν ένα στεφάνι από κλαδί ελιάς. </a:t>
            </a:r>
          </a:p>
        </p:txBody>
      </p:sp>
    </p:spTree>
    <p:extLst>
      <p:ext uri="{BB962C8B-B14F-4D97-AF65-F5344CB8AC3E}">
        <p14:creationId xmlns:p14="http://schemas.microsoft.com/office/powerpoint/2010/main" val="425204296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D4499DD-27A3-47B3-923F-34738AAC0AB9}"/>
              </a:ext>
            </a:extLst>
          </p:cNvPr>
          <p:cNvSpPr>
            <a:spLocks noGrp="1"/>
          </p:cNvSpPr>
          <p:nvPr>
            <p:ph type="title"/>
          </p:nvPr>
        </p:nvSpPr>
        <p:spPr>
          <a:xfrm>
            <a:off x="1086644" y="81793"/>
            <a:ext cx="10018713" cy="1752599"/>
          </a:xfrm>
        </p:spPr>
        <p:txBody>
          <a:bodyPr>
            <a:normAutofit/>
          </a:bodyPr>
          <a:lstStyle/>
          <a:p>
            <a:r>
              <a:rPr lang="el-GR" sz="4400" b="1" i="1" dirty="0">
                <a:solidFill>
                  <a:schemeClr val="accent1">
                    <a:lumMod val="50000"/>
                  </a:schemeClr>
                </a:solidFill>
                <a:effectLst>
                  <a:outerShdw blurRad="38100" dist="38100" dir="2700000" algn="tl">
                    <a:srgbClr val="000000">
                      <a:alpha val="43137"/>
                    </a:srgbClr>
                  </a:outerShdw>
                </a:effectLst>
              </a:rPr>
              <a:t>ΦΩΤΟΓΡΑΦΙΕΣ ΓΙΑ ΤΟΥΣ ΟΛΥΜΠΙΑΚΟΥΣ ΑΓΩΝΕΣ</a:t>
            </a:r>
          </a:p>
        </p:txBody>
      </p:sp>
      <p:pic>
        <p:nvPicPr>
          <p:cNvPr id="4" name="Θέση περιεχομένου 3">
            <a:extLst>
              <a:ext uri="{FF2B5EF4-FFF2-40B4-BE49-F238E27FC236}">
                <a16:creationId xmlns:a16="http://schemas.microsoft.com/office/drawing/2014/main" xmlns="" id="{336B6246-3CCC-4295-BA88-F8EB624FBB3A}"/>
              </a:ext>
            </a:extLst>
          </p:cNvPr>
          <p:cNvPicPr>
            <a:picLocks noGrp="1" noChangeAspect="1"/>
          </p:cNvPicPr>
          <p:nvPr>
            <p:ph idx="1"/>
          </p:nvPr>
        </p:nvPicPr>
        <p:blipFill>
          <a:blip r:embed="rId2"/>
          <a:stretch>
            <a:fillRect/>
          </a:stretch>
        </p:blipFill>
        <p:spPr>
          <a:xfrm>
            <a:off x="1513012" y="1834392"/>
            <a:ext cx="2253645" cy="1903192"/>
          </a:xfrm>
          <a:prstGeom prst="rect">
            <a:avLst/>
          </a:prstGeom>
        </p:spPr>
      </p:pic>
      <p:pic>
        <p:nvPicPr>
          <p:cNvPr id="5" name="Εικόνα 4">
            <a:extLst>
              <a:ext uri="{FF2B5EF4-FFF2-40B4-BE49-F238E27FC236}">
                <a16:creationId xmlns:a16="http://schemas.microsoft.com/office/drawing/2014/main" xmlns="" id="{1B04CC3E-97D8-4972-B195-E9E84CFC01F6}"/>
              </a:ext>
            </a:extLst>
          </p:cNvPr>
          <p:cNvPicPr>
            <a:picLocks noChangeAspect="1"/>
          </p:cNvPicPr>
          <p:nvPr/>
        </p:nvPicPr>
        <p:blipFill>
          <a:blip r:embed="rId3"/>
          <a:stretch>
            <a:fillRect/>
          </a:stretch>
        </p:blipFill>
        <p:spPr>
          <a:xfrm>
            <a:off x="4679586" y="1834392"/>
            <a:ext cx="2488734" cy="1866551"/>
          </a:xfrm>
          <a:prstGeom prst="rect">
            <a:avLst/>
          </a:prstGeom>
        </p:spPr>
      </p:pic>
      <p:pic>
        <p:nvPicPr>
          <p:cNvPr id="6" name="Εικόνα 5">
            <a:extLst>
              <a:ext uri="{FF2B5EF4-FFF2-40B4-BE49-F238E27FC236}">
                <a16:creationId xmlns:a16="http://schemas.microsoft.com/office/drawing/2014/main" xmlns="" id="{D6D8122B-48AF-44C7-9AA8-18FBEF541A8A}"/>
              </a:ext>
            </a:extLst>
          </p:cNvPr>
          <p:cNvPicPr>
            <a:picLocks noChangeAspect="1"/>
          </p:cNvPicPr>
          <p:nvPr/>
        </p:nvPicPr>
        <p:blipFill>
          <a:blip r:embed="rId4"/>
          <a:stretch>
            <a:fillRect/>
          </a:stretch>
        </p:blipFill>
        <p:spPr>
          <a:xfrm>
            <a:off x="8341309" y="1834392"/>
            <a:ext cx="2466975" cy="1847850"/>
          </a:xfrm>
          <a:prstGeom prst="rect">
            <a:avLst/>
          </a:prstGeom>
        </p:spPr>
      </p:pic>
      <p:pic>
        <p:nvPicPr>
          <p:cNvPr id="7" name="Εικόνα 6">
            <a:extLst>
              <a:ext uri="{FF2B5EF4-FFF2-40B4-BE49-F238E27FC236}">
                <a16:creationId xmlns:a16="http://schemas.microsoft.com/office/drawing/2014/main" xmlns="" id="{76AADEEA-DB08-462B-89B6-9CD129EF7719}"/>
              </a:ext>
            </a:extLst>
          </p:cNvPr>
          <p:cNvPicPr>
            <a:picLocks noChangeAspect="1"/>
          </p:cNvPicPr>
          <p:nvPr/>
        </p:nvPicPr>
        <p:blipFill>
          <a:blip r:embed="rId5"/>
          <a:stretch>
            <a:fillRect/>
          </a:stretch>
        </p:blipFill>
        <p:spPr>
          <a:xfrm>
            <a:off x="1800935" y="3865578"/>
            <a:ext cx="1677798" cy="2237064"/>
          </a:xfrm>
          <a:prstGeom prst="rect">
            <a:avLst/>
          </a:prstGeom>
        </p:spPr>
      </p:pic>
      <p:pic>
        <p:nvPicPr>
          <p:cNvPr id="8" name="Εικόνα 7">
            <a:extLst>
              <a:ext uri="{FF2B5EF4-FFF2-40B4-BE49-F238E27FC236}">
                <a16:creationId xmlns:a16="http://schemas.microsoft.com/office/drawing/2014/main" xmlns="" id="{F8A56A3E-FD0F-4432-A21E-98648D071CBC}"/>
              </a:ext>
            </a:extLst>
          </p:cNvPr>
          <p:cNvPicPr>
            <a:picLocks noChangeAspect="1"/>
          </p:cNvPicPr>
          <p:nvPr/>
        </p:nvPicPr>
        <p:blipFill>
          <a:blip r:embed="rId6"/>
          <a:stretch>
            <a:fillRect/>
          </a:stretch>
        </p:blipFill>
        <p:spPr>
          <a:xfrm>
            <a:off x="4054679" y="3865578"/>
            <a:ext cx="3867807" cy="1752600"/>
          </a:xfrm>
          <a:prstGeom prst="rect">
            <a:avLst/>
          </a:prstGeom>
        </p:spPr>
      </p:pic>
    </p:spTree>
    <p:extLst>
      <p:ext uri="{BB962C8B-B14F-4D97-AF65-F5344CB8AC3E}">
        <p14:creationId xmlns:p14="http://schemas.microsoft.com/office/powerpoint/2010/main" val="32032441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a:extLst>
              <a:ext uri="{FF2B5EF4-FFF2-40B4-BE49-F238E27FC236}">
                <a16:creationId xmlns:a16="http://schemas.microsoft.com/office/drawing/2014/main" xmlns="" id="{86ADC56F-8624-4287-9BDA-9BF3B212E28E}"/>
              </a:ext>
            </a:extLst>
          </p:cNvPr>
          <p:cNvPicPr>
            <a:picLocks noGrp="1" noChangeAspect="1"/>
          </p:cNvPicPr>
          <p:nvPr>
            <p:ph idx="1"/>
          </p:nvPr>
        </p:nvPicPr>
        <p:blipFill>
          <a:blip r:embed="rId2"/>
          <a:stretch>
            <a:fillRect/>
          </a:stretch>
        </p:blipFill>
        <p:spPr>
          <a:xfrm>
            <a:off x="1863279" y="901310"/>
            <a:ext cx="2809390" cy="2527690"/>
          </a:xfrm>
          <a:prstGeom prst="rect">
            <a:avLst/>
          </a:prstGeom>
        </p:spPr>
      </p:pic>
      <p:pic>
        <p:nvPicPr>
          <p:cNvPr id="5" name="Εικόνα 4">
            <a:extLst>
              <a:ext uri="{FF2B5EF4-FFF2-40B4-BE49-F238E27FC236}">
                <a16:creationId xmlns:a16="http://schemas.microsoft.com/office/drawing/2014/main" xmlns="" id="{7A72353E-AB72-43D2-8C1D-7D14D017E07A}"/>
              </a:ext>
            </a:extLst>
          </p:cNvPr>
          <p:cNvPicPr>
            <a:picLocks noChangeAspect="1"/>
          </p:cNvPicPr>
          <p:nvPr/>
        </p:nvPicPr>
        <p:blipFill>
          <a:blip r:embed="rId3"/>
          <a:stretch>
            <a:fillRect/>
          </a:stretch>
        </p:blipFill>
        <p:spPr>
          <a:xfrm>
            <a:off x="5339199" y="3429000"/>
            <a:ext cx="2311561" cy="2469887"/>
          </a:xfrm>
          <a:prstGeom prst="rect">
            <a:avLst/>
          </a:prstGeom>
        </p:spPr>
      </p:pic>
      <p:pic>
        <p:nvPicPr>
          <p:cNvPr id="6" name="Εικόνα 5">
            <a:extLst>
              <a:ext uri="{FF2B5EF4-FFF2-40B4-BE49-F238E27FC236}">
                <a16:creationId xmlns:a16="http://schemas.microsoft.com/office/drawing/2014/main" xmlns="" id="{6F85C650-42D6-4E0D-863B-9D0D92A9B08F}"/>
              </a:ext>
            </a:extLst>
          </p:cNvPr>
          <p:cNvPicPr>
            <a:picLocks noChangeAspect="1"/>
          </p:cNvPicPr>
          <p:nvPr/>
        </p:nvPicPr>
        <p:blipFill>
          <a:blip r:embed="rId4"/>
          <a:stretch>
            <a:fillRect/>
          </a:stretch>
        </p:blipFill>
        <p:spPr>
          <a:xfrm>
            <a:off x="8051945" y="901310"/>
            <a:ext cx="3248025" cy="2165350"/>
          </a:xfrm>
          <a:prstGeom prst="rect">
            <a:avLst/>
          </a:prstGeom>
        </p:spPr>
      </p:pic>
    </p:spTree>
    <p:extLst>
      <p:ext uri="{BB962C8B-B14F-4D97-AF65-F5344CB8AC3E}">
        <p14:creationId xmlns:p14="http://schemas.microsoft.com/office/powerpoint/2010/main" val="16302074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633EE63-B57E-4647-AEBC-2F6F6BCA3BBD}"/>
              </a:ext>
            </a:extLst>
          </p:cNvPr>
          <p:cNvSpPr>
            <a:spLocks noGrp="1"/>
          </p:cNvSpPr>
          <p:nvPr>
            <p:ph type="title"/>
          </p:nvPr>
        </p:nvSpPr>
        <p:spPr/>
        <p:txBody>
          <a:bodyPr>
            <a:normAutofit/>
          </a:bodyPr>
          <a:lstStyle/>
          <a:p>
            <a:r>
              <a:rPr lang="el-GR" sz="4400" b="1" i="1" dirty="0">
                <a:solidFill>
                  <a:schemeClr val="accent1">
                    <a:lumMod val="50000"/>
                  </a:schemeClr>
                </a:solidFill>
                <a:effectLst>
                  <a:outerShdw blurRad="38100" dist="38100" dir="2700000" algn="tl">
                    <a:srgbClr val="000000">
                      <a:alpha val="43137"/>
                    </a:srgbClr>
                  </a:outerShdw>
                </a:effectLst>
              </a:rPr>
              <a:t>ΠΗΓΕΣ</a:t>
            </a:r>
          </a:p>
        </p:txBody>
      </p:sp>
      <p:sp>
        <p:nvSpPr>
          <p:cNvPr id="4" name="TextBox 3">
            <a:extLst>
              <a:ext uri="{FF2B5EF4-FFF2-40B4-BE49-F238E27FC236}">
                <a16:creationId xmlns:a16="http://schemas.microsoft.com/office/drawing/2014/main" xmlns="" id="{DEF9759E-3E91-47EF-ACAA-92BAA03D6CFC}"/>
              </a:ext>
            </a:extLst>
          </p:cNvPr>
          <p:cNvSpPr txBox="1"/>
          <p:nvPr/>
        </p:nvSpPr>
        <p:spPr>
          <a:xfrm>
            <a:off x="2114026" y="2139193"/>
            <a:ext cx="7264866" cy="2585323"/>
          </a:xfrm>
          <a:prstGeom prst="rect">
            <a:avLst/>
          </a:prstGeom>
          <a:noFill/>
        </p:spPr>
        <p:txBody>
          <a:bodyPr wrap="square" rtlCol="0">
            <a:spAutoFit/>
          </a:bodyPr>
          <a:lstStyle/>
          <a:p>
            <a:pPr marL="285750" indent="-285750">
              <a:buFont typeface="Wingdings" panose="05000000000000000000" pitchFamily="2" charset="2"/>
              <a:buChar char="ü"/>
            </a:pPr>
            <a:r>
              <a:rPr lang="en-US" dirty="0">
                <a:hlinkClick r:id="rId2"/>
              </a:rPr>
              <a:t>https://el.wikipedia.org/wiki/</a:t>
            </a:r>
            <a:r>
              <a:rPr lang="el-GR" dirty="0" err="1">
                <a:hlinkClick r:id="rId2"/>
              </a:rPr>
              <a:t>Αρχαίοι_ολυμπιακοί_αγώνες</a:t>
            </a:r>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r>
              <a:rPr lang="en-US" dirty="0">
                <a:hlinkClick r:id="rId3"/>
              </a:rPr>
              <a:t>https://slideplayer.gr/slide/12432543/74/images/33/</a:t>
            </a:r>
            <a:r>
              <a:rPr lang="el-GR" dirty="0" err="1">
                <a:hlinkClick r:id="rId3"/>
              </a:rPr>
              <a:t>Επίλογος+Η+ΣΗΜΑΣΙΑ+ΤΩΝ+ΑΓΩΝΩΝ+ΣΤΗΝ+ΕΞΕΛ</a:t>
            </a:r>
            <a:r>
              <a:rPr lang="el-GR" dirty="0"/>
              <a:t> </a:t>
            </a:r>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r>
              <a:rPr lang="en-US" dirty="0">
                <a:hlinkClick r:id="rId4"/>
              </a:rPr>
              <a:t>www.clickhere.gr/olympics/ancient_greece_gr.html</a:t>
            </a:r>
            <a:r>
              <a:rPr lang="el-GR" dirty="0"/>
              <a:t> </a:t>
            </a:r>
            <a:endParaRPr lang="en-US"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ü"/>
            </a:pPr>
            <a:endParaRPr lang="el-GR" dirty="0"/>
          </a:p>
        </p:txBody>
      </p:sp>
    </p:spTree>
    <p:extLst>
      <p:ext uri="{BB962C8B-B14F-4D97-AF65-F5344CB8AC3E}">
        <p14:creationId xmlns:p14="http://schemas.microsoft.com/office/powerpoint/2010/main" val="235529018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831F5472-CDD5-4EAE-87CF-10B878684E07}"/>
              </a:ext>
            </a:extLst>
          </p:cNvPr>
          <p:cNvSpPr>
            <a:spLocks noGrp="1"/>
          </p:cNvSpPr>
          <p:nvPr>
            <p:ph idx="1"/>
          </p:nvPr>
        </p:nvSpPr>
        <p:spPr>
          <a:xfrm>
            <a:off x="1484310" y="763399"/>
            <a:ext cx="10018713" cy="5027802"/>
          </a:xfrm>
        </p:spPr>
        <p:txBody>
          <a:bodyPr>
            <a:normAutofit/>
          </a:bodyPr>
          <a:lstStyle/>
          <a:p>
            <a:pPr marL="0" indent="0" algn="just">
              <a:buNone/>
            </a:pPr>
            <a:r>
              <a:rPr lang="el-GR" dirty="0"/>
              <a:t>Σύμφωνα με τον ίδιο μύθο, ο Ηρακλής ήταν εκείνος που έδωσε το όνομα Ολύμπια στους αγώνες αυτούς. Σύμφωνα με έναν άλλο μύθο, στην τοποθεσία αυτή πάλεψε ο ίδιος ο Δίας με τον Κρόνο για την εξουσία της Γης, ενώ ένας τρίτος μύθος συμπληρώνει ότι μετά την μάχη αυτή, διεξάχθηκαν οι πρώτοι Ολυμπιακοί αγώνες προς τιμήν και εορτασμό της έκβασης της μάχης και της νίκης του Ολύμπιου Δία. Στους αγώνες αυτούς πήραν μέρος οι Ολύμπιοι θεοί, και μάλιστα ο Απόλλων νίκησε τον Ερμή και τον Άρη στο τρέξιμο και την πυγμαχία αντίστοιχα. Αυτά σύμφωνα με τον Παυσανία. </a:t>
            </a:r>
          </a:p>
          <a:p>
            <a:endParaRPr lang="el-GR" dirty="0"/>
          </a:p>
        </p:txBody>
      </p:sp>
    </p:spTree>
    <p:extLst>
      <p:ext uri="{BB962C8B-B14F-4D97-AF65-F5344CB8AC3E}">
        <p14:creationId xmlns:p14="http://schemas.microsoft.com/office/powerpoint/2010/main" val="33700883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EB72263-BB13-499F-869B-FCC8A6D35F9E}"/>
              </a:ext>
            </a:extLst>
          </p:cNvPr>
          <p:cNvSpPr>
            <a:spLocks noGrp="1"/>
          </p:cNvSpPr>
          <p:nvPr>
            <p:ph type="title"/>
          </p:nvPr>
        </p:nvSpPr>
        <p:spPr/>
        <p:txBody>
          <a:bodyPr/>
          <a:lstStyle/>
          <a:p>
            <a:r>
              <a:rPr lang="el-GR" sz="4400" b="1" i="1" dirty="0">
                <a:solidFill>
                  <a:schemeClr val="accent1">
                    <a:lumMod val="50000"/>
                  </a:schemeClr>
                </a:solidFill>
                <a:effectLst>
                  <a:outerShdw blurRad="38100" dist="38100" dir="2700000" algn="tl">
                    <a:srgbClr val="000000">
                      <a:alpha val="43137"/>
                    </a:srgbClr>
                  </a:outerShdw>
                </a:effectLst>
              </a:rPr>
              <a:t>ΟΝΟΜΑΤΑ</a:t>
            </a:r>
            <a:r>
              <a:rPr lang="el-GR" dirty="0"/>
              <a:t> </a:t>
            </a:r>
          </a:p>
        </p:txBody>
      </p:sp>
      <p:sp>
        <p:nvSpPr>
          <p:cNvPr id="3" name="TextBox 2">
            <a:extLst>
              <a:ext uri="{FF2B5EF4-FFF2-40B4-BE49-F238E27FC236}">
                <a16:creationId xmlns:a16="http://schemas.microsoft.com/office/drawing/2014/main" xmlns="" id="{68D7A410-0606-4FC7-8E3A-DDD99D3B4B25}"/>
              </a:ext>
            </a:extLst>
          </p:cNvPr>
          <p:cNvSpPr txBox="1"/>
          <p:nvPr/>
        </p:nvSpPr>
        <p:spPr>
          <a:xfrm>
            <a:off x="2348917" y="2055303"/>
            <a:ext cx="8358772" cy="3416320"/>
          </a:xfrm>
          <a:prstGeom prst="rect">
            <a:avLst/>
          </a:prstGeom>
          <a:noFill/>
        </p:spPr>
        <p:txBody>
          <a:bodyPr wrap="square" rtlCol="0">
            <a:spAutoFit/>
          </a:bodyPr>
          <a:lstStyle/>
          <a:p>
            <a:pPr marL="285750" indent="-285750">
              <a:buFont typeface="Wingdings" panose="05000000000000000000" pitchFamily="2" charset="2"/>
              <a:buChar char="ü"/>
            </a:pPr>
            <a:r>
              <a:rPr lang="el-GR" dirty="0"/>
              <a:t>Λουκία Μουτούση</a:t>
            </a:r>
          </a:p>
          <a:p>
            <a:endParaRPr lang="el-GR" dirty="0"/>
          </a:p>
          <a:p>
            <a:pPr marL="285750" indent="-285750">
              <a:buFont typeface="Wingdings" panose="05000000000000000000" pitchFamily="2" charset="2"/>
              <a:buChar char="ü"/>
            </a:pPr>
            <a:r>
              <a:rPr lang="el-GR" dirty="0"/>
              <a:t>Μαρία Μπίλλα</a:t>
            </a:r>
          </a:p>
          <a:p>
            <a:endParaRPr lang="el-GR" dirty="0"/>
          </a:p>
          <a:p>
            <a:pPr marL="285750" indent="-285750">
              <a:buFont typeface="Wingdings" panose="05000000000000000000" pitchFamily="2" charset="2"/>
              <a:buChar char="ü"/>
            </a:pPr>
            <a:r>
              <a:rPr lang="el-GR" dirty="0"/>
              <a:t>Ιουλιέτα Πέρβελη</a:t>
            </a:r>
          </a:p>
          <a:p>
            <a:endParaRPr lang="el-GR" dirty="0"/>
          </a:p>
          <a:p>
            <a:pPr marL="285750" indent="-285750">
              <a:buFont typeface="Wingdings" panose="05000000000000000000" pitchFamily="2" charset="2"/>
              <a:buChar char="ü"/>
            </a:pPr>
            <a:r>
              <a:rPr lang="el-GR" dirty="0"/>
              <a:t>Λάουρα Τσάκωνα</a:t>
            </a:r>
          </a:p>
          <a:p>
            <a:endParaRPr lang="el-GR" dirty="0"/>
          </a:p>
          <a:p>
            <a:pPr marL="285750" indent="-285750">
              <a:buFont typeface="Wingdings" panose="05000000000000000000" pitchFamily="2" charset="2"/>
              <a:buChar char="ü"/>
            </a:pPr>
            <a:r>
              <a:rPr lang="el-GR" dirty="0"/>
              <a:t>Άννα Μαρία Σκουρτιά</a:t>
            </a:r>
          </a:p>
          <a:p>
            <a:endParaRPr lang="el-GR" dirty="0"/>
          </a:p>
          <a:p>
            <a:pPr marL="285750" indent="-285750">
              <a:buFont typeface="Wingdings" panose="05000000000000000000" pitchFamily="2" charset="2"/>
              <a:buChar char="ü"/>
            </a:pPr>
            <a:r>
              <a:rPr lang="el-GR" dirty="0"/>
              <a:t>Δανάη Φρατζεσκάκη</a:t>
            </a:r>
          </a:p>
          <a:p>
            <a:endParaRPr lang="el-GR" dirty="0"/>
          </a:p>
        </p:txBody>
      </p:sp>
    </p:spTree>
    <p:extLst>
      <p:ext uri="{BB962C8B-B14F-4D97-AF65-F5344CB8AC3E}">
        <p14:creationId xmlns:p14="http://schemas.microsoft.com/office/powerpoint/2010/main" val="32870886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76E7FFA5-806F-4D8D-BF7A-970C3582D959}"/>
              </a:ext>
            </a:extLst>
          </p:cNvPr>
          <p:cNvSpPr>
            <a:spLocks noGrp="1"/>
          </p:cNvSpPr>
          <p:nvPr>
            <p:ph idx="1"/>
          </p:nvPr>
        </p:nvSpPr>
        <p:spPr>
          <a:xfrm>
            <a:off x="1576589" y="929081"/>
            <a:ext cx="10018713" cy="4999838"/>
          </a:xfrm>
        </p:spPr>
        <p:txBody>
          <a:bodyPr>
            <a:normAutofit lnSpcReduction="10000"/>
          </a:bodyPr>
          <a:lstStyle/>
          <a:p>
            <a:pPr marL="0" indent="0" algn="just">
              <a:buNone/>
            </a:pPr>
            <a:r>
              <a:rPr lang="el-GR" dirty="0"/>
              <a:t>Με την πάροδο του χρόνου, ο θεσμός της Ολυμπιακής εκεχειρίας και των Ολυμπιακών αγώνων έγιναν όλο και πιο δημοφιλής σε όλο τον Ελλαδικό χώρο. Ενώ αρχικά στους αγώνες έπαιρναν μέρος μόνο κάτοικοι της Ήλιδας, σταδιακά διευρύνθηκε ο κανονισμός, ώστε να επιτρέπονται αθλητές από την Αρκαδία, την </a:t>
            </a:r>
            <a:r>
              <a:rPr lang="el-GR" dirty="0" err="1"/>
              <a:t>Λακεδαίμονα</a:t>
            </a:r>
            <a:r>
              <a:rPr lang="el-GR" dirty="0"/>
              <a:t> και την Μεσσηνία, ακόμα και από όλη την Πελοπόννησο και τα Μέγαρα. Ακολούθησαν οι εκτός Πελοποννήσου πόλεις των Αθηνών και της Ιωνίας. Μέχρι τον 4ο αι. μ.Χ. όπου και σημειώνεται το τέλος των Ολυμπιακών αγώνων, η συρροή των αθλητών από όλα τα μέρη ήταν μεγάλη. Από τις Αποικίες στην Σικελία και την Μικρά Ασία, την Ρόδο, από την Αίγυπτο (ιδίως την Αλεξάνδρεια), την Κυρήνη και την Φοινίκη, αλλά και από την Ρωμαϊκή αυτοκρατορία έρχονταν αθλητές για να αγωνιστούν στην Ολυμπία. Τελευταίοι ολυμπιονίκες ήταν ο Αρμένιος βασιλιάς </a:t>
            </a:r>
            <a:r>
              <a:rPr lang="el-GR" dirty="0" err="1"/>
              <a:t>Βαρασδάτης</a:t>
            </a:r>
            <a:r>
              <a:rPr lang="el-GR" dirty="0"/>
              <a:t> και ο </a:t>
            </a:r>
            <a:r>
              <a:rPr lang="el-GR" dirty="0" err="1"/>
              <a:t>Φιλουμένος</a:t>
            </a:r>
            <a:r>
              <a:rPr lang="el-GR" dirty="0"/>
              <a:t> ο </a:t>
            </a:r>
            <a:r>
              <a:rPr lang="el-GR" dirty="0" err="1"/>
              <a:t>Φιλαδελφεύς</a:t>
            </a:r>
            <a:r>
              <a:rPr lang="el-GR" dirty="0"/>
              <a:t> από την Φιλαδέλφεια της Λυδίας. </a:t>
            </a:r>
          </a:p>
        </p:txBody>
      </p:sp>
    </p:spTree>
    <p:extLst>
      <p:ext uri="{BB962C8B-B14F-4D97-AF65-F5344CB8AC3E}">
        <p14:creationId xmlns:p14="http://schemas.microsoft.com/office/powerpoint/2010/main" val="5422422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xmlns="" id="{36724067-5CB7-462F-9C8D-287AFB53B4A5}"/>
              </a:ext>
            </a:extLst>
          </p:cNvPr>
          <p:cNvSpPr>
            <a:spLocks noGrp="1"/>
          </p:cNvSpPr>
          <p:nvPr>
            <p:ph idx="1"/>
          </p:nvPr>
        </p:nvSpPr>
        <p:spPr>
          <a:xfrm>
            <a:off x="1543033" y="994794"/>
            <a:ext cx="10018713" cy="4868412"/>
          </a:xfrm>
        </p:spPr>
        <p:txBody>
          <a:bodyPr>
            <a:normAutofit fontScale="92500"/>
          </a:bodyPr>
          <a:lstStyle/>
          <a:p>
            <a:pPr marL="0" indent="0" algn="just">
              <a:buNone/>
            </a:pPr>
            <a:r>
              <a:rPr lang="el-GR" dirty="0"/>
              <a:t>Από την 37η Ολυμπιάδα (632 π.Χ.) αρχίζουν να παίρνουν μέρος έφηβοι. Ο </a:t>
            </a:r>
            <a:r>
              <a:rPr lang="el-GR" dirty="0" err="1"/>
              <a:t>Δαμίσκος</a:t>
            </a:r>
            <a:r>
              <a:rPr lang="el-GR" dirty="0"/>
              <a:t> από την Μεσσηνία κερδίζει στην 103η διοργάνωση (368 π.Χ.) τον αγώνα δρόμου σε ηλικία μόλις δώδεκα ετών. </a:t>
            </a:r>
          </a:p>
          <a:p>
            <a:pPr marL="0" indent="0" algn="just">
              <a:buNone/>
            </a:pPr>
            <a:r>
              <a:rPr lang="el-GR" dirty="0"/>
              <a:t>Η παρακολούθηση των αγώνων επιτρεπόταν σε όλους, ελεύθερους και δούλους, ακόμα και βάρβαρους. Μονάχα απαγορευόταν αυστηρά στις γυναίκες. Για όποια μάλιστα τολμούσε να παραβεί τη διαταγή αυτή, υπήρχε η ποινή του θανάτου. Ωστόσο, μία γυναίκα που ανήκε σε σπουδαία αθλητική οικογένεια και λαχταρούσε να καμαρώσει νικητές μέσα στο στάδιο τους δικούς της, δε δίστασε να ντυθεί άντρας και να περάσει μέσα στους θεατές των αγώνων. Ήταν η Καλλιπάτειρα, κόρη του περίφημου Ρόδιου Ολυμπιονίκη Διαγόρα, αδελφή και μητέρα επίσης νικητών στις Ολυμπιάδες. Αυτή ακριβώς η συγγένειά της με ξεχωριστούς αθλητές έκανε τους Ελλανοδίκες να της συγχωρήσουνε την παράβαση και να της επιτρέψουνε τιμητικά να παρακολουθήσει τους αγώνες.</a:t>
            </a:r>
          </a:p>
          <a:p>
            <a:endParaRPr lang="el-GR" dirty="0"/>
          </a:p>
        </p:txBody>
      </p:sp>
    </p:spTree>
    <p:extLst>
      <p:ext uri="{BB962C8B-B14F-4D97-AF65-F5344CB8AC3E}">
        <p14:creationId xmlns:p14="http://schemas.microsoft.com/office/powerpoint/2010/main" val="53047533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9683C9C7-3F7E-4987-AC48-8F0CF53B973E}"/>
              </a:ext>
            </a:extLst>
          </p:cNvPr>
          <p:cNvSpPr>
            <a:spLocks noGrp="1"/>
          </p:cNvSpPr>
          <p:nvPr>
            <p:ph type="title"/>
          </p:nvPr>
        </p:nvSpPr>
        <p:spPr>
          <a:xfrm>
            <a:off x="1341697" y="90182"/>
            <a:ext cx="10018713" cy="1752599"/>
          </a:xfrm>
        </p:spPr>
        <p:txBody>
          <a:bodyPr>
            <a:normAutofit/>
          </a:bodyPr>
          <a:lstStyle/>
          <a:p>
            <a:r>
              <a:rPr lang="el-GR" sz="4400" b="1" i="1" dirty="0">
                <a:solidFill>
                  <a:schemeClr val="accent1">
                    <a:lumMod val="50000"/>
                  </a:schemeClr>
                </a:solidFill>
                <a:effectLst>
                  <a:outerShdw blurRad="38100" dist="38100" dir="2700000" algn="tl">
                    <a:srgbClr val="000000">
                      <a:alpha val="43137"/>
                    </a:srgbClr>
                  </a:outerShdw>
                </a:effectLst>
              </a:rPr>
              <a:t>ΤΑ ΑΓΩΝΙΣΜΑΤΑ ΤΩΝ ΟΛΥΜΠΙΑΚΩΝ</a:t>
            </a:r>
          </a:p>
        </p:txBody>
      </p:sp>
      <p:sp>
        <p:nvSpPr>
          <p:cNvPr id="3" name="Θέση περιεχομένου 2">
            <a:extLst>
              <a:ext uri="{FF2B5EF4-FFF2-40B4-BE49-F238E27FC236}">
                <a16:creationId xmlns:a16="http://schemas.microsoft.com/office/drawing/2014/main" xmlns="" id="{FAD7E321-BCA6-4453-8609-A36E2CCA46C2}"/>
              </a:ext>
            </a:extLst>
          </p:cNvPr>
          <p:cNvSpPr>
            <a:spLocks noGrp="1"/>
          </p:cNvSpPr>
          <p:nvPr>
            <p:ph idx="1"/>
          </p:nvPr>
        </p:nvSpPr>
        <p:spPr>
          <a:xfrm>
            <a:off x="1341696" y="2499920"/>
            <a:ext cx="10018713" cy="3761064"/>
          </a:xfrm>
        </p:spPr>
        <p:txBody>
          <a:bodyPr/>
          <a:lstStyle/>
          <a:p>
            <a:r>
              <a:rPr lang="el-GR" dirty="0"/>
              <a:t>Αγώνες δρόμου</a:t>
            </a:r>
          </a:p>
          <a:p>
            <a:r>
              <a:rPr lang="el-GR" dirty="0"/>
              <a:t>Πάλη</a:t>
            </a:r>
          </a:p>
          <a:p>
            <a:r>
              <a:rPr lang="el-GR" dirty="0"/>
              <a:t>Πυγμαχία</a:t>
            </a:r>
          </a:p>
          <a:p>
            <a:r>
              <a:rPr lang="el-GR" dirty="0"/>
              <a:t>Πένταθλο</a:t>
            </a:r>
          </a:p>
          <a:p>
            <a:r>
              <a:rPr lang="el-GR" dirty="0"/>
              <a:t>Παγκράτιο</a:t>
            </a:r>
          </a:p>
          <a:p>
            <a:r>
              <a:rPr lang="el-GR" dirty="0"/>
              <a:t>Ιππικοί αγώνες</a:t>
            </a:r>
          </a:p>
        </p:txBody>
      </p:sp>
      <p:sp>
        <p:nvSpPr>
          <p:cNvPr id="4" name="Βέλος: Κάτω 3">
            <a:extLst>
              <a:ext uri="{FF2B5EF4-FFF2-40B4-BE49-F238E27FC236}">
                <a16:creationId xmlns:a16="http://schemas.microsoft.com/office/drawing/2014/main" xmlns="" id="{C63F5F39-338B-4B55-9E75-364D39A06975}"/>
              </a:ext>
            </a:extLst>
          </p:cNvPr>
          <p:cNvSpPr/>
          <p:nvPr/>
        </p:nvSpPr>
        <p:spPr>
          <a:xfrm>
            <a:off x="5268287" y="1442906"/>
            <a:ext cx="914400" cy="129190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296984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432560" y="722376"/>
            <a:ext cx="8598408" cy="1544002"/>
          </a:xfrm>
        </p:spPr>
        <p:txBody>
          <a:bodyPr/>
          <a:lstStyle/>
          <a:p>
            <a:r>
              <a:rPr lang="el-GR" b="1" dirty="0" smtClean="0">
                <a:solidFill>
                  <a:schemeClr val="accent1">
                    <a:lumMod val="50000"/>
                  </a:schemeClr>
                </a:solidFill>
              </a:rPr>
              <a:t>Ιπποδρομίες</a:t>
            </a:r>
            <a:endParaRPr lang="el-GR" b="1" dirty="0">
              <a:solidFill>
                <a:schemeClr val="accent1">
                  <a:lumMod val="50000"/>
                </a:schemeClr>
              </a:solidFill>
            </a:endParaRPr>
          </a:p>
        </p:txBody>
      </p:sp>
      <p:sp>
        <p:nvSpPr>
          <p:cNvPr id="3" name="Υπότιτλος 2"/>
          <p:cNvSpPr>
            <a:spLocks noGrp="1"/>
          </p:cNvSpPr>
          <p:nvPr>
            <p:ph type="subTitle" idx="1"/>
          </p:nvPr>
        </p:nvSpPr>
        <p:spPr>
          <a:xfrm>
            <a:off x="1066800" y="3675190"/>
            <a:ext cx="9144000" cy="2186114"/>
          </a:xfrm>
        </p:spPr>
        <p:txBody>
          <a:bodyPr>
            <a:normAutofit lnSpcReduction="10000"/>
          </a:bodyPr>
          <a:lstStyle/>
          <a:p>
            <a:r>
              <a:rPr lang="el-GR" sz="2000" dirty="0" err="1" smtClean="0">
                <a:solidFill>
                  <a:schemeClr val="accent1">
                    <a:lumMod val="75000"/>
                  </a:schemeClr>
                </a:solidFill>
              </a:rPr>
              <a:t>Μαναβοπούλου</a:t>
            </a:r>
            <a:r>
              <a:rPr lang="el-GR" sz="2000" dirty="0" smtClean="0">
                <a:solidFill>
                  <a:schemeClr val="accent1">
                    <a:lumMod val="75000"/>
                  </a:schemeClr>
                </a:solidFill>
              </a:rPr>
              <a:t> Άννα</a:t>
            </a:r>
          </a:p>
          <a:p>
            <a:r>
              <a:rPr lang="el-GR" sz="2000" dirty="0" smtClean="0">
                <a:solidFill>
                  <a:schemeClr val="accent1">
                    <a:lumMod val="75000"/>
                  </a:schemeClr>
                </a:solidFill>
              </a:rPr>
              <a:t>Μαράτου Μαρία</a:t>
            </a:r>
          </a:p>
          <a:p>
            <a:r>
              <a:rPr lang="el-GR" sz="2000" dirty="0" smtClean="0">
                <a:solidFill>
                  <a:schemeClr val="accent1">
                    <a:lumMod val="75000"/>
                  </a:schemeClr>
                </a:solidFill>
              </a:rPr>
              <a:t>Παπανικολάου Αναστασία</a:t>
            </a:r>
          </a:p>
          <a:p>
            <a:r>
              <a:rPr lang="el-GR" sz="2000" dirty="0" err="1" smtClean="0">
                <a:solidFill>
                  <a:schemeClr val="accent1">
                    <a:lumMod val="75000"/>
                  </a:schemeClr>
                </a:solidFill>
              </a:rPr>
              <a:t>Πατρή</a:t>
            </a:r>
            <a:r>
              <a:rPr lang="el-GR" sz="2000" dirty="0" smtClean="0">
                <a:solidFill>
                  <a:schemeClr val="accent1">
                    <a:lumMod val="75000"/>
                  </a:schemeClr>
                </a:solidFill>
              </a:rPr>
              <a:t> Βασιλική </a:t>
            </a:r>
          </a:p>
          <a:p>
            <a:r>
              <a:rPr lang="el-GR" sz="2000" dirty="0" smtClean="0">
                <a:solidFill>
                  <a:schemeClr val="accent1">
                    <a:lumMod val="75000"/>
                  </a:schemeClr>
                </a:solidFill>
              </a:rPr>
              <a:t>Πετροπούλου </a:t>
            </a:r>
            <a:r>
              <a:rPr lang="el-GR" sz="2000" dirty="0" err="1" smtClean="0">
                <a:solidFill>
                  <a:schemeClr val="accent1">
                    <a:lumMod val="75000"/>
                  </a:schemeClr>
                </a:solidFill>
              </a:rPr>
              <a:t>Αριάνα</a:t>
            </a:r>
            <a:endParaRPr lang="el-GR" sz="2000" dirty="0" smtClean="0">
              <a:solidFill>
                <a:schemeClr val="accent1">
                  <a:lumMod val="75000"/>
                </a:schemeClr>
              </a:solidFill>
            </a:endParaRPr>
          </a:p>
          <a:p>
            <a:endParaRPr lang="el-GR" sz="2000" dirty="0">
              <a:solidFill>
                <a:schemeClr val="accent1">
                  <a:lumMod val="75000"/>
                </a:schemeClr>
              </a:solidFill>
            </a:endParaRPr>
          </a:p>
        </p:txBody>
      </p:sp>
    </p:spTree>
    <p:extLst>
      <p:ext uri="{BB962C8B-B14F-4D97-AF65-F5344CB8AC3E}">
        <p14:creationId xmlns:p14="http://schemas.microsoft.com/office/powerpoint/2010/main" val="3637846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αράλλαξη">
  <a:themeElements>
    <a:clrScheme name="Παράλλαξη">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Παράλλαξη">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αράλλαξη">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TM03457496[[fn=Παράλλαξη]]</Template>
  <TotalTime>114</TotalTime>
  <Words>2943</Words>
  <Application>Microsoft Office PowerPoint</Application>
  <PresentationFormat>Custom</PresentationFormat>
  <Paragraphs>155</Paragraphs>
  <Slides>50</Slides>
  <Notes>1</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Παράλλαξη</vt:lpstr>
      <vt:lpstr>ΑΡΧΑΙΟΙ ΟΛΥΜΠΙΑΚΟΙ ΑΓΩΝΕΣ </vt:lpstr>
      <vt:lpstr>ΠΡΟΛΟΓΟΣ</vt:lpstr>
      <vt:lpstr>ΒΑΣΙΚΕΣ ΠΛΗΡΟΦΟΡΙΕΣ ΓΙΑ ΤΟΥΣ ΟΛΥΜΠΙΑΚΟΥΣ ΑΓΩΝΕΣ</vt:lpstr>
      <vt:lpstr>ΑΡΧΗ ΟΛΥΜΠΙΑΚΩΝ ΑΓΩΝΩΝ</vt:lpstr>
      <vt:lpstr>PowerPoint Presentation</vt:lpstr>
      <vt:lpstr>PowerPoint Presentation</vt:lpstr>
      <vt:lpstr>PowerPoint Presentation</vt:lpstr>
      <vt:lpstr>ΤΑ ΑΓΩΝΙΣΜΑΤΑ ΤΩΝ ΟΛΥΜΠΙΑΚΩΝ</vt:lpstr>
      <vt:lpstr>Ιπποδρομίες</vt:lpstr>
      <vt:lpstr>Ιππόδρομος</vt:lpstr>
      <vt:lpstr>Γενικές Πληροφορίες</vt:lpstr>
      <vt:lpstr>Ιστορία</vt:lpstr>
      <vt:lpstr>Πρώτοι Αγώνες</vt:lpstr>
      <vt:lpstr>Κανόνες</vt:lpstr>
      <vt:lpstr> Τόπος</vt:lpstr>
      <vt:lpstr>ΠΑΓΚΡΑΤΙΟ</vt:lpstr>
      <vt:lpstr>ΠΑΡΟΥΣΙΑΣΗ ΠΑΓΚΡΑΤΙΟΥ</vt:lpstr>
      <vt:lpstr>PowerPoint Presentation</vt:lpstr>
      <vt:lpstr>PowerPoint Presentation</vt:lpstr>
      <vt:lpstr>PowerPoint Presentation</vt:lpstr>
      <vt:lpstr>PowerPoint Presentation</vt:lpstr>
      <vt:lpstr> Η ΠΑΛΗ ΣΤΗΝ ΑΡΧΑΙΑ ΕΛΛΑΔΑ</vt:lpstr>
      <vt:lpstr>PowerPoint Presentation</vt:lpstr>
      <vt:lpstr>PowerPoint Presentation</vt:lpstr>
      <vt:lpstr>PowerPoint Presentation</vt:lpstr>
      <vt:lpstr>PowerPoint Presentation</vt:lpstr>
      <vt:lpstr>ΠΡΟΣΟΝΤΑ ΚΑΛΟΥ ΠΑΛΑΙΣΤΗ</vt:lpstr>
      <vt:lpstr>ΔΙΑΣΗΜΟΙ ΠΑΛΑΙΣΤΕΣ</vt:lpstr>
      <vt:lpstr>ΚΑΝΟΝΕΣ ΕΛΛΗΝΟΡΩΜΑΙΚΗΣ ΠΑΛΗΣ </vt:lpstr>
      <vt:lpstr>ΚΑΝΟΝΕΣ ΕΛΛΗΝΟΡΩΜΑΙΚΗΣ ΠΑΛΗΣ </vt:lpstr>
      <vt:lpstr>ΠΑΡΑΚΜΗ ΤΗΣ ΠΑΛΗΣ</vt:lpstr>
      <vt:lpstr>ΠΑΛΑΙΣΤΡΕΣ ΣΤΗΝ ΑΡΧΑΙΟΤΗΤΑ</vt:lpstr>
      <vt:lpstr>ΑΡΧΑΙΟΕΛΛΗΝΙΚΑ ΓΥΜΝΑΣΙΑ</vt:lpstr>
      <vt:lpstr>Μίλων ο Κροτωνιάτης</vt:lpstr>
      <vt:lpstr>Ο ΜΙΛΩΝ ΣΕ ΑΓΑΛΜΑΤΑ</vt:lpstr>
      <vt:lpstr>ΤΑ ΠΡΟΣΟΝΤΑ ΤΟΥ ΚΑΛΟΥ ΠΑΛΑΙΣΤΗ</vt:lpstr>
      <vt:lpstr>ΕΡΓΑΣΙΑ ΣΤΗ ΦΥΣΙΚΗ ΑΓΩΓΗ</vt:lpstr>
      <vt:lpstr>ΔΡΟΜΟΣ</vt:lpstr>
      <vt:lpstr>ΣΤΑΔΙΟ</vt:lpstr>
      <vt:lpstr>ΔΙΑΥΛΟΣ</vt:lpstr>
      <vt:lpstr>ΔΟΛΙΧΟΣ</vt:lpstr>
      <vt:lpstr>ΟΠΛΙΤΗΣ</vt:lpstr>
      <vt:lpstr>ΑΘΛΗΤΕΣ</vt:lpstr>
      <vt:lpstr>ΕΠΙΛΟΓΟΣ</vt:lpstr>
      <vt:lpstr>Η ΚΑΤΑΡΓΗΣΗ ΤΩΝ ΑΓΩΝΩΝ</vt:lpstr>
      <vt:lpstr>Η ΣΗΜΑΣΙΑ ΤΩΝ ΟΛΥΜΠΙΑΚΩΝ ΑΓΩΝΩΝ</vt:lpstr>
      <vt:lpstr>ΦΩΤΟΓΡΑΦΙΕΣ ΓΙΑ ΤΟΥΣ ΟΛΥΜΠΙΑΚΟΥΣ ΑΓΩΝΕΣ</vt:lpstr>
      <vt:lpstr>PowerPoint Presentation</vt:lpstr>
      <vt:lpstr>ΠΗΓΕΣ</vt:lpstr>
      <vt:lpstr>ΟΝΟΜΑΤΑ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ΑΡΧΑΙΟΙ ΟΛΥΜΠΙΑΚΟΙ ΑΓΩΝΕΣ</dc:title>
  <dc:creator>user</dc:creator>
  <cp:lastModifiedBy>S.C.K.C</cp:lastModifiedBy>
  <cp:revision>14</cp:revision>
  <dcterms:created xsi:type="dcterms:W3CDTF">2019-02-24T17:29:36Z</dcterms:created>
  <dcterms:modified xsi:type="dcterms:W3CDTF">2019-03-08T05:19:45Z</dcterms:modified>
</cp:coreProperties>
</file>