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4" r:id="rId3"/>
    <p:sldId id="257" r:id="rId4"/>
    <p:sldId id="258" r:id="rId5"/>
    <p:sldId id="266" r:id="rId6"/>
    <p:sldId id="264" r:id="rId7"/>
    <p:sldId id="265" r:id="rId8"/>
    <p:sldId id="267" r:id="rId9"/>
    <p:sldId id="268" r:id="rId10"/>
    <p:sldId id="269" r:id="rId11"/>
    <p:sldId id="261" r:id="rId12"/>
    <p:sldId id="262" r:id="rId13"/>
    <p:sldId id="263" r:id="rId14"/>
    <p:sldId id="270" r:id="rId15"/>
    <p:sldId id="271" r:id="rId16"/>
    <p:sldId id="272" r:id="rId17"/>
    <p:sldId id="273" r:id="rId18"/>
    <p:sldId id="29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3" r:id="rId32"/>
    <p:sldId id="288" r:id="rId33"/>
    <p:sldId id="289" r:id="rId34"/>
    <p:sldId id="290" r:id="rId35"/>
    <p:sldId id="291" r:id="rId36"/>
    <p:sldId id="302" r:id="rId37"/>
    <p:sldId id="296" r:id="rId38"/>
    <p:sldId id="297" r:id="rId39"/>
    <p:sldId id="298" r:id="rId40"/>
    <p:sldId id="299" r:id="rId41"/>
    <p:sldId id="300" r:id="rId42"/>
    <p:sldId id="301" r:id="rId43"/>
    <p:sldId id="259" r:id="rId44"/>
    <p:sldId id="286" r:id="rId45"/>
    <p:sldId id="260"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ΑΡΧΑΙΑ ΟΛΥΜΠΙΑΚΑ ΑΓΩΝΙΣΜΑΤΑ" id="{5F50AA84-8AE7-46A6-A6D5-B947FE10E7F1}">
          <p14:sldIdLst>
            <p14:sldId id="256"/>
          </p14:sldIdLst>
        </p14:section>
        <p14:section name="Πρόλογος" id="{71B42F65-53F2-45BB-88F3-A0ECFA979569}">
          <p14:sldIdLst>
            <p14:sldId id="294"/>
            <p14:sldId id="257"/>
            <p14:sldId id="258"/>
          </p14:sldIdLst>
        </p14:section>
        <p14:section name="Η Αρχαία Πάλη" id="{02C1AE4E-D2C3-4200-AA44-46170F4A0454}">
          <p14:sldIdLst>
            <p14:sldId id="266"/>
            <p14:sldId id="264"/>
            <p14:sldId id="265"/>
            <p14:sldId id="267"/>
            <p14:sldId id="268"/>
            <p14:sldId id="269"/>
            <p14:sldId id="261"/>
            <p14:sldId id="262"/>
            <p14:sldId id="263"/>
            <p14:sldId id="270"/>
            <p14:sldId id="271"/>
            <p14:sldId id="272"/>
            <p14:sldId id="273"/>
          </p14:sldIdLst>
        </p14:section>
        <p14:section name="Το Ακόντιο" id="{FD2B9D90-F1B7-4D46-95C0-573E66D25D9B}">
          <p14:sldIdLst>
            <p14:sldId id="292"/>
            <p14:sldId id="274"/>
            <p14:sldId id="275"/>
            <p14:sldId id="276"/>
            <p14:sldId id="277"/>
            <p14:sldId id="278"/>
            <p14:sldId id="279"/>
            <p14:sldId id="280"/>
            <p14:sldId id="281"/>
            <p14:sldId id="282"/>
            <p14:sldId id="283"/>
            <p14:sldId id="284"/>
            <p14:sldId id="285"/>
          </p14:sldIdLst>
        </p14:section>
        <p14:section name="Δισκοβολία" id="{760D114C-05E7-4814-9E5D-1A4A74D888D9}">
          <p14:sldIdLst>
            <p14:sldId id="293"/>
            <p14:sldId id="288"/>
            <p14:sldId id="289"/>
            <p14:sldId id="290"/>
            <p14:sldId id="291"/>
          </p14:sldIdLst>
        </p14:section>
        <p14:section name="Παγκράτιο" id="{784214FB-10E6-4FDA-A008-C84650344D71}">
          <p14:sldIdLst>
            <p14:sldId id="302"/>
            <p14:sldId id="296"/>
            <p14:sldId id="297"/>
            <p14:sldId id="298"/>
            <p14:sldId id="299"/>
            <p14:sldId id="300"/>
            <p14:sldId id="301"/>
          </p14:sldIdLst>
        </p14:section>
        <p14:section name="Επίλογος" id="{F096C9D5-C655-4271-83CF-8ECB6BB72558}">
          <p14:sldIdLst>
            <p14:sldId id="259"/>
            <p14:sldId id="286"/>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p:cViewPr varScale="1">
        <p:scale>
          <a:sx n="81" d="100"/>
          <a:sy n="81" d="100"/>
        </p:scale>
        <p:origin x="145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30DC6-57BB-41B5-A04F-69D5D45EEA2B}" type="datetimeFigureOut">
              <a:rPr lang="el-GR" smtClean="0"/>
              <a:t>27/2/2019</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2CE65-3889-4C80-B066-66AF3EA391A0}" type="slidenum">
              <a:rPr lang="el-GR" smtClean="0"/>
              <a:t>‹#›</a:t>
            </a:fld>
            <a:endParaRPr lang="el-GR" dirty="0"/>
          </a:p>
        </p:txBody>
      </p:sp>
    </p:spTree>
    <p:extLst>
      <p:ext uri="{BB962C8B-B14F-4D97-AF65-F5344CB8AC3E}">
        <p14:creationId xmlns:p14="http://schemas.microsoft.com/office/powerpoint/2010/main" val="383227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0402CE65-3889-4C80-B066-66AF3EA391A0}" type="slidenum">
              <a:rPr lang="el-GR" smtClean="0"/>
              <a:t>1</a:t>
            </a:fld>
            <a:endParaRPr lang="el-GR" dirty="0"/>
          </a:p>
        </p:txBody>
      </p:sp>
    </p:spTree>
    <p:extLst>
      <p:ext uri="{BB962C8B-B14F-4D97-AF65-F5344CB8AC3E}">
        <p14:creationId xmlns:p14="http://schemas.microsoft.com/office/powerpoint/2010/main" val="4856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txBox="1">
            <a:spLocks noGrp="1"/>
          </p:cNvSpPr>
          <p:nvPr>
            <p:ph type="body" idx="1"/>
          </p:nvPr>
        </p:nvSpPr>
        <p:spPr>
          <a:xfrm>
            <a:off x="685785" y="4343391"/>
            <a:ext cx="5486386" cy="4114786"/>
          </a:xfrm>
          <a:prstGeom prst="rect">
            <a:avLst/>
          </a:prstGeom>
        </p:spPr>
        <p:txBody>
          <a:bodyPr spcFirstLastPara="1" wrap="square" lIns="80152" tIns="80152" rIns="80152" bIns="80152" anchor="t" anchorCtr="0">
            <a:noAutofit/>
          </a:bodyPr>
          <a:lstStyle/>
          <a:p>
            <a:endParaRPr dirty="0"/>
          </a:p>
        </p:txBody>
      </p:sp>
      <p:sp>
        <p:nvSpPr>
          <p:cNvPr id="277" name="Google Shape;277;p1: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notes"/>
          <p:cNvSpPr txBox="1">
            <a:spLocks noGrp="1"/>
          </p:cNvSpPr>
          <p:nvPr>
            <p:ph type="body" idx="1"/>
          </p:nvPr>
        </p:nvSpPr>
        <p:spPr>
          <a:xfrm>
            <a:off x="685785" y="4343391"/>
            <a:ext cx="5486386" cy="4114786"/>
          </a:xfrm>
          <a:prstGeom prst="rect">
            <a:avLst/>
          </a:prstGeom>
        </p:spPr>
        <p:txBody>
          <a:bodyPr spcFirstLastPara="1" wrap="square" lIns="80152" tIns="80152" rIns="80152" bIns="80152" anchor="t" anchorCtr="0">
            <a:noAutofit/>
          </a:bodyPr>
          <a:lstStyle/>
          <a:p>
            <a:endParaRPr dirty="0"/>
          </a:p>
        </p:txBody>
      </p:sp>
      <p:sp>
        <p:nvSpPr>
          <p:cNvPr id="283" name="Google Shape;283;p2: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notes"/>
          <p:cNvSpPr txBox="1">
            <a:spLocks noGrp="1"/>
          </p:cNvSpPr>
          <p:nvPr>
            <p:ph type="body" idx="1"/>
          </p:nvPr>
        </p:nvSpPr>
        <p:spPr>
          <a:xfrm>
            <a:off x="685785" y="4343391"/>
            <a:ext cx="5486386" cy="4114786"/>
          </a:xfrm>
          <a:prstGeom prst="rect">
            <a:avLst/>
          </a:prstGeom>
        </p:spPr>
        <p:txBody>
          <a:bodyPr spcFirstLastPara="1" wrap="square" lIns="80152" tIns="80152" rIns="80152" bIns="80152" anchor="t" anchorCtr="0">
            <a:noAutofit/>
          </a:bodyPr>
          <a:lstStyle/>
          <a:p>
            <a:endParaRPr dirty="0"/>
          </a:p>
        </p:txBody>
      </p:sp>
      <p:sp>
        <p:nvSpPr>
          <p:cNvPr id="293" name="Google Shape;293;p3: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0402CE65-3889-4C80-B066-66AF3EA391A0}" type="slidenum">
              <a:rPr lang="el-GR" smtClean="0"/>
              <a:t>25</a:t>
            </a:fld>
            <a:endParaRPr lang="el-GR" dirty="0"/>
          </a:p>
        </p:txBody>
      </p:sp>
    </p:spTree>
    <p:extLst>
      <p:ext uri="{BB962C8B-B14F-4D97-AF65-F5344CB8AC3E}">
        <p14:creationId xmlns:p14="http://schemas.microsoft.com/office/powerpoint/2010/main" val="21383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402CE65-3889-4C80-B066-66AF3EA391A0}" type="slidenum">
              <a:rPr lang="el-GR" smtClean="0"/>
              <a:t>38</a:t>
            </a:fld>
            <a:endParaRPr lang="el-GR" dirty="0"/>
          </a:p>
        </p:txBody>
      </p:sp>
    </p:spTree>
    <p:extLst>
      <p:ext uri="{BB962C8B-B14F-4D97-AF65-F5344CB8AC3E}">
        <p14:creationId xmlns:p14="http://schemas.microsoft.com/office/powerpoint/2010/main" val="38658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19" name="Footer Placeholder 18"/>
          <p:cNvSpPr>
            <a:spLocks noGrp="1"/>
          </p:cNvSpPr>
          <p:nvPr>
            <p:ph type="ftr" sz="quarter" idx="11"/>
          </p:nvPr>
        </p:nvSpPr>
        <p:spPr/>
        <p:txBody>
          <a:bodyPr/>
          <a:lstStyle/>
          <a:p>
            <a:endParaRPr lang="el-GR" dirty="0"/>
          </a:p>
        </p:txBody>
      </p:sp>
      <p:sp>
        <p:nvSpPr>
          <p:cNvPr id="27" name="Slide Number Placeholder 26"/>
          <p:cNvSpPr>
            <a:spLocks noGrp="1"/>
          </p:cNvSpPr>
          <p:nvPr>
            <p:ph type="sldNum" sz="quarter" idx="12"/>
          </p:nvPr>
        </p:nvSpPr>
        <p:spPr/>
        <p:txBody>
          <a:bodyPr/>
          <a:lstStyle/>
          <a:p>
            <a:fld id="{818D4495-BA8D-4F79-8A8F-BB68BAFB208A}"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18D4495-BA8D-4F79-8A8F-BB68BAFB208A}" type="slidenum">
              <a:rPr lang="el-GR" smtClean="0"/>
              <a:t>‹#›</a:t>
            </a:fld>
            <a:endParaRPr lang="el-G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18D4495-BA8D-4F79-8A8F-BB68BAFB208A}"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51E664-F23C-43D8-9384-2983C07FEC09}" type="datetimeFigureOut">
              <a:rPr lang="el-GR" smtClean="0"/>
              <a:t>27/2/2019</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a:xfrm>
            <a:off x="8077200" y="6356350"/>
            <a:ext cx="609600" cy="365125"/>
          </a:xfrm>
        </p:spPr>
        <p:txBody>
          <a:bodyPr/>
          <a:lstStyle/>
          <a:p>
            <a:fld id="{818D4495-BA8D-4F79-8A8F-BB68BAFB208A}" type="slidenum">
              <a:rPr lang="el-GR" smtClean="0"/>
              <a:t>‹#›</a:t>
            </a:fld>
            <a:endParaRPr lang="el-G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251E664-F23C-43D8-9384-2983C07FEC09}" type="datetimeFigureOut">
              <a:rPr lang="el-GR" smtClean="0"/>
              <a:t>27/2/2019</a:t>
            </a:fld>
            <a:endParaRPr lang="el-G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18D4495-BA8D-4F79-8A8F-BB68BAFB208A}" type="slidenum">
              <a:rPr lang="el-GR" smtClean="0"/>
              <a:t>‹#›</a:t>
            </a:fld>
            <a:endParaRPr lang="el-G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l.wikipedia.org/wiki/%CE%91%CF%87%CE%B1%CE%B9%CE%BF%CE%AF" TargetMode="External"/><Relationship Id="rId7" Type="http://schemas.openxmlformats.org/officeDocument/2006/relationships/image" Target="../media/image15.jpeg"/><Relationship Id="rId2" Type="http://schemas.openxmlformats.org/officeDocument/2006/relationships/hyperlink" Target="https://el.wikipedia.org/wiki/%CE%8C%CE%BC%CE%B7%CF%81%CE%BF%CF%82" TargetMode="External"/><Relationship Id="rId1" Type="http://schemas.openxmlformats.org/officeDocument/2006/relationships/slideLayout" Target="../slideLayouts/slideLayout8.xml"/><Relationship Id="rId6" Type="http://schemas.openxmlformats.org/officeDocument/2006/relationships/hyperlink" Target="https://el.wikipedia.org/wiki/%CE%A0%CE%B7%CE%BD%CE%B5%CE%BB%CF%8C%CF%80%CE%B7" TargetMode="External"/><Relationship Id="rId5" Type="http://schemas.openxmlformats.org/officeDocument/2006/relationships/hyperlink" Target="https://el.wikipedia.org/wiki/%CE%9F%CE%B4%CF%8D%CF%83%CF%83%CE%B5%CE%B9%CE%B1" TargetMode="External"/><Relationship Id="rId4" Type="http://schemas.openxmlformats.org/officeDocument/2006/relationships/hyperlink" Target="https://el.wikipedia.org/wiki/%CE%A4%CF%81%CE%BF%CE%AF%CE%B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l.wikipedia.org/wiki/%CE%91%CE%BA%CE%BF%CE%BD%CF%84%CE%B9%CF%83%CE%BC%CF%8C%CF%82" TargetMode="External"/><Relationship Id="rId2" Type="http://schemas.openxmlformats.org/officeDocument/2006/relationships/hyperlink" Target="https://ellas2.wordpress.com/2011/04/05/%CE%BF-%CE%B1%CE%BA%CE%BF%CE%BD%CF%84%CE%B9%CF%83%CE%BC%CF%8C%CF%82-%CF%83%CF%84%CE%B7%CE%BD-%CE%B1%CF%81%CF%87%CE%B1%CE%AF%CE%B1-%CE%B5%CE%BB%CE%BB%CE%AC%CE%B4%CE%B1" TargetMode="External"/><Relationship Id="rId1" Type="http://schemas.openxmlformats.org/officeDocument/2006/relationships/slideLayout" Target="../slideLayouts/slideLayout2.xml"/><Relationship Id="rId6" Type="http://schemas.openxmlformats.org/officeDocument/2006/relationships/hyperlink" Target="https://chilonas.com/2012/07/29/httpwp-mep1op6y-n9/" TargetMode="External"/><Relationship Id="rId5" Type="http://schemas.openxmlformats.org/officeDocument/2006/relationships/hyperlink" Target="http://www.fa3.gr/phys_educ_2/10_olymp_games_in_ancient_greece.htm" TargetMode="External"/><Relationship Id="rId4" Type="http://schemas.openxmlformats.org/officeDocument/2006/relationships/hyperlink" Target="http://olimpiakipaideiag.blogspot.com/p/blog-page_3.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20280"/>
            <a:ext cx="7851648" cy="1828800"/>
          </a:xfrm>
        </p:spPr>
        <p:txBody>
          <a:bodyPr/>
          <a:lstStyle/>
          <a:p>
            <a:r>
              <a:rPr lang="el-GR" dirty="0">
                <a:latin typeface="Century Gothic" panose="020B0502020202020204" pitchFamily="34" charset="0"/>
              </a:rPr>
              <a:t>ΑΡΧΑΙΑ ΟΛΥΜΠΙΑΚΑ ΑΓΩΝΙΣΜΑΤΑ</a:t>
            </a:r>
          </a:p>
        </p:txBody>
      </p:sp>
      <p:sp>
        <p:nvSpPr>
          <p:cNvPr id="5" name="TextBox 4"/>
          <p:cNvSpPr txBox="1"/>
          <p:nvPr/>
        </p:nvSpPr>
        <p:spPr>
          <a:xfrm>
            <a:off x="533400" y="107340"/>
            <a:ext cx="6414864" cy="369332"/>
          </a:xfrm>
          <a:prstGeom prst="rect">
            <a:avLst/>
          </a:prstGeom>
          <a:noFill/>
        </p:spPr>
        <p:txBody>
          <a:bodyPr wrap="square" rtlCol="0">
            <a:spAutoFit/>
          </a:bodyPr>
          <a:lstStyle/>
          <a:p>
            <a:r>
              <a:rPr lang="el-GR" dirty="0">
                <a:latin typeface="Century Gothic" panose="020B0502020202020204" pitchFamily="34" charset="0"/>
              </a:rPr>
              <a:t>ΠΡΟΤΥΠΟ ΓΥΜΝΑΣΙΟ ΕΥΑΓΓΕΛΙΚΗΣ ΣΧΟΛΗΣ ΣΜΥΡΝΗΣ</a:t>
            </a:r>
          </a:p>
        </p:txBody>
      </p:sp>
      <p:sp>
        <p:nvSpPr>
          <p:cNvPr id="6" name="TextBox 5"/>
          <p:cNvSpPr txBox="1"/>
          <p:nvPr/>
        </p:nvSpPr>
        <p:spPr>
          <a:xfrm>
            <a:off x="7164288" y="107340"/>
            <a:ext cx="1691680" cy="369332"/>
          </a:xfrm>
          <a:prstGeom prst="rect">
            <a:avLst/>
          </a:prstGeom>
          <a:noFill/>
        </p:spPr>
        <p:txBody>
          <a:bodyPr wrap="square" rtlCol="0">
            <a:spAutoFit/>
          </a:bodyPr>
          <a:lstStyle/>
          <a:p>
            <a:r>
              <a:rPr lang="el-GR" dirty="0">
                <a:latin typeface="Century Gothic" panose="020B0502020202020204" pitchFamily="34" charset="0"/>
              </a:rPr>
              <a:t>28-2-2019</a:t>
            </a:r>
          </a:p>
        </p:txBody>
      </p:sp>
    </p:spTree>
    <p:extLst>
      <p:ext uri="{BB962C8B-B14F-4D97-AF65-F5344CB8AC3E}">
        <p14:creationId xmlns:p14="http://schemas.microsoft.com/office/powerpoint/2010/main" val="127393465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136224"/>
            <a:ext cx="8229600" cy="4389120"/>
          </a:xfrm>
        </p:spPr>
        <p:txBody>
          <a:bodyPr/>
          <a:lstStyle/>
          <a:p>
            <a:pPr>
              <a:buNone/>
            </a:pPr>
            <a:r>
              <a:rPr lang="el-GR" dirty="0"/>
              <a:t>	</a:t>
            </a:r>
            <a:r>
              <a:rPr lang="el-GR" dirty="0">
                <a:latin typeface="Century Gothic" panose="020B0502020202020204" pitchFamily="34" charset="0"/>
              </a:rPr>
              <a:t>Στο δεύτερο είδος πάλης, την κάτω πάλη, ο παλαιστής για να νικήσει πρέπει όχι μόνο να ρίξει κάτω τον αντίπαλό του, πρέπει να τον αναγκάσει να παραδεχθεί την ήττα του. Για να γίνει αντιληπτός ο παλαιστής πρέπει να σηκώσει το χέρι του, για να τον δει ο κριτής, και έτσι ο αγώνας λήγει. </a:t>
            </a:r>
            <a:endParaRPr lang="en-US" dirty="0">
              <a:latin typeface="Century Gothic" panose="020B0502020202020204" pitchFamily="34" charset="0"/>
            </a:endParaRPr>
          </a:p>
        </p:txBody>
      </p:sp>
      <p:sp>
        <p:nvSpPr>
          <p:cNvPr id="3" name="2 - Τίτλος"/>
          <p:cNvSpPr>
            <a:spLocks noGrp="1"/>
          </p:cNvSpPr>
          <p:nvPr>
            <p:ph type="title"/>
          </p:nvPr>
        </p:nvSpPr>
        <p:spPr/>
        <p:txBody>
          <a:bodyPr/>
          <a:lstStyle/>
          <a:p>
            <a:pPr algn="ctr"/>
            <a:r>
              <a:rPr lang="el-GR" dirty="0">
                <a:latin typeface="Century Gothic" panose="020B0502020202020204" pitchFamily="34" charset="0"/>
              </a:rPr>
              <a:t>Κάτω Πάλη</a:t>
            </a:r>
            <a:endParaRPr lang="en-US" dirty="0">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6"/>
          <p:cNvSpPr txBox="1"/>
          <p:nvPr/>
        </p:nvSpPr>
        <p:spPr>
          <a:xfrm>
            <a:off x="1142910" y="1122480"/>
            <a:ext cx="6858000" cy="2387520"/>
          </a:xfrm>
          <a:prstGeom prst="rect">
            <a:avLst/>
          </a:prstGeom>
          <a:noFill/>
          <a:ln>
            <a:noFill/>
          </a:ln>
        </p:spPr>
        <p:txBody>
          <a:bodyPr spcFirstLastPara="1" wrap="square" lIns="91425" tIns="45700" rIns="91425" bIns="45700" anchor="b" anchorCtr="1">
            <a:noAutofit/>
          </a:bodyPr>
          <a:lstStyle/>
          <a:p>
            <a:pPr marL="0" marR="0" lvl="0" indent="0" algn="ctr" rtl="0">
              <a:lnSpc>
                <a:spcPct val="90000"/>
              </a:lnSpc>
              <a:spcBef>
                <a:spcPts val="0"/>
              </a:spcBef>
              <a:spcAft>
                <a:spcPts val="0"/>
              </a:spcAft>
              <a:buNone/>
            </a:pPr>
            <a:r>
              <a:rPr lang="el-GR" sz="5000" b="0" i="0" u="none" strike="noStrike" cap="none" dirty="0">
                <a:solidFill>
                  <a:schemeClr val="tx2"/>
                </a:solidFill>
                <a:latin typeface="Century Gothic" panose="020B0502020202020204" pitchFamily="34" charset="0"/>
                <a:ea typeface="Calibri"/>
                <a:cs typeface="Calibri"/>
                <a:sym typeface="Calibri"/>
              </a:rPr>
              <a:t>Κανόνες Αρχαίας Πάλης</a:t>
            </a:r>
            <a:endParaRPr sz="5000" b="0" i="0" u="none" strike="noStrike" cap="none" dirty="0">
              <a:solidFill>
                <a:schemeClr val="tx2"/>
              </a:solidFill>
              <a:latin typeface="Century Gothic" panose="020B0502020202020204" pitchFamily="34" charset="0"/>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5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7"/>
          <p:cNvSpPr/>
          <p:nvPr/>
        </p:nvSpPr>
        <p:spPr>
          <a:xfrm>
            <a:off x="251520" y="476672"/>
            <a:ext cx="4571910" cy="70164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endParaRPr lang="el-GR" sz="2000" b="0" i="0" u="none" strike="noStrike" cap="none" dirty="0">
              <a:solidFill>
                <a:srgbClr val="000000"/>
              </a:solidFill>
              <a:latin typeface="Calibri"/>
              <a:ea typeface="Calibri"/>
              <a:cs typeface="Calibri"/>
              <a:sym typeface="Calibri"/>
            </a:endParaRPr>
          </a:p>
          <a:p>
            <a:pPr marL="108000" marR="0" lvl="0" indent="180000" algn="l" rtl="0">
              <a:lnSpc>
                <a:spcPct val="100000"/>
              </a:lnSpc>
              <a:spcBef>
                <a:spcPts val="0"/>
              </a:spcBef>
              <a:spcAft>
                <a:spcPts val="0"/>
              </a:spcAft>
              <a:buNone/>
            </a:pPr>
            <a:r>
              <a:rPr lang="el-GR" b="0" i="0" u="none" strike="noStrike" cap="none" dirty="0">
                <a:solidFill>
                  <a:srgbClr val="000000"/>
                </a:solidFill>
                <a:latin typeface="Century Gothic" panose="020B0502020202020204" pitchFamily="34" charset="0"/>
                <a:ea typeface="Calibri"/>
                <a:cs typeface="Calibri"/>
                <a:sym typeface="Calibri"/>
              </a:rPr>
              <a:t>Λέγεται πως τους κανόνες της πάλης θέσπισε ο Ορίκαδμος, παλιός αθλητής από τη Σικελία</a:t>
            </a:r>
            <a:r>
              <a:rPr lang="el-GR" b="0" i="0" u="none" strike="noStrike" cap="none" dirty="0">
                <a:solidFill>
                  <a:srgbClr val="000000"/>
                </a:solidFill>
                <a:latin typeface="Calibri"/>
                <a:ea typeface="Calibri"/>
                <a:cs typeface="Calibri"/>
                <a:sym typeface="Calibri"/>
              </a:rPr>
              <a:t>. </a:t>
            </a:r>
            <a:endParaRPr b="0" i="0" u="none" strike="noStrike" cap="none" dirty="0">
              <a:latin typeface="Arial"/>
              <a:ea typeface="Arial"/>
              <a:cs typeface="Arial"/>
              <a:sym typeface="Arial"/>
            </a:endParaRPr>
          </a:p>
        </p:txBody>
      </p:sp>
      <p:sp>
        <p:nvSpPr>
          <p:cNvPr id="286" name="Google Shape;286;p67"/>
          <p:cNvSpPr/>
          <p:nvPr/>
        </p:nvSpPr>
        <p:spPr>
          <a:xfrm>
            <a:off x="251520" y="1397440"/>
            <a:ext cx="4571910" cy="131148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endParaRPr lang="el-GR" sz="2000" b="0" i="0" u="none" strike="noStrike" cap="none" dirty="0">
              <a:solidFill>
                <a:srgbClr val="000000"/>
              </a:solidFill>
              <a:latin typeface="Calibri"/>
              <a:ea typeface="Calibri"/>
              <a:cs typeface="Calibri"/>
              <a:sym typeface="Calibri"/>
            </a:endParaRPr>
          </a:p>
          <a:p>
            <a:pPr marL="108000" marR="0" lvl="0" indent="180000" algn="l" rtl="0">
              <a:lnSpc>
                <a:spcPct val="100000"/>
              </a:lnSpc>
              <a:spcBef>
                <a:spcPts val="0"/>
              </a:spcBef>
              <a:spcAft>
                <a:spcPts val="0"/>
              </a:spcAft>
              <a:buNone/>
            </a:pPr>
            <a:r>
              <a:rPr lang="el-GR" b="0" i="0" u="none" strike="noStrike" cap="none" dirty="0">
                <a:solidFill>
                  <a:srgbClr val="000000"/>
                </a:solidFill>
                <a:latin typeface="Century Gothic" panose="020B0502020202020204" pitchFamily="34" charset="0"/>
                <a:ea typeface="Calibri"/>
                <a:cs typeface="Calibri"/>
                <a:sym typeface="Calibri"/>
              </a:rPr>
              <a:t>Δεν επιτρέπονταν τα χτυπήματα, ενώ απαγορεύονταν οι λαβές στα γεννητικά όργανα, καθώς επίσης το δάγκωμα και ο αγώνας έξω από τα όρια του σκάμματος. </a:t>
            </a:r>
            <a:endParaRPr b="0" i="0" u="none" strike="noStrike" cap="none" dirty="0">
              <a:latin typeface="Century Gothic" panose="020B0502020202020204" pitchFamily="34" charset="0"/>
              <a:ea typeface="Arial"/>
              <a:cs typeface="Arial"/>
              <a:sym typeface="Arial"/>
            </a:endParaRPr>
          </a:p>
        </p:txBody>
      </p:sp>
      <p:sp>
        <p:nvSpPr>
          <p:cNvPr id="287" name="Google Shape;287;p67"/>
          <p:cNvSpPr/>
          <p:nvPr/>
        </p:nvSpPr>
        <p:spPr>
          <a:xfrm>
            <a:off x="251520" y="2924944"/>
            <a:ext cx="4571910" cy="100656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endParaRPr lang="el-GR" sz="2000" b="0" i="0" u="none" strike="noStrike" cap="none" dirty="0">
              <a:solidFill>
                <a:srgbClr val="000000"/>
              </a:solidFill>
              <a:latin typeface="Calibri"/>
              <a:ea typeface="Calibri"/>
              <a:cs typeface="Calibri"/>
              <a:sym typeface="Calibri"/>
            </a:endParaRPr>
          </a:p>
          <a:p>
            <a:pPr marL="108000" marR="0" lvl="0" indent="180000" algn="l" rtl="0">
              <a:lnSpc>
                <a:spcPct val="100000"/>
              </a:lnSpc>
              <a:spcBef>
                <a:spcPts val="0"/>
              </a:spcBef>
              <a:spcAft>
                <a:spcPts val="0"/>
              </a:spcAft>
              <a:buNone/>
            </a:pPr>
            <a:r>
              <a:rPr lang="el-GR" b="0" i="0" u="none" strike="noStrike" cap="none" dirty="0">
                <a:solidFill>
                  <a:srgbClr val="000000"/>
                </a:solidFill>
                <a:latin typeface="Century Gothic" panose="020B0502020202020204" pitchFamily="34" charset="0"/>
                <a:ea typeface="Calibri"/>
                <a:cs typeface="Calibri"/>
                <a:sym typeface="Calibri"/>
              </a:rPr>
              <a:t>Η παραβίαση των κανονισμών τιμωρούνταν με χρηματικό πρόστιμο, αποβολή από τους αγώνες, αλλά και σωματικές ποινές.</a:t>
            </a:r>
            <a:endParaRPr b="0" i="0" u="none" strike="noStrike" cap="none" dirty="0">
              <a:latin typeface="Century Gothic" panose="020B0502020202020204" pitchFamily="34" charset="0"/>
              <a:ea typeface="Arial"/>
              <a:cs typeface="Arial"/>
              <a:sym typeface="Arial"/>
            </a:endParaRPr>
          </a:p>
        </p:txBody>
      </p:sp>
      <p:sp>
        <p:nvSpPr>
          <p:cNvPr id="288" name="Google Shape;288;p67"/>
          <p:cNvSpPr/>
          <p:nvPr/>
        </p:nvSpPr>
        <p:spPr>
          <a:xfrm>
            <a:off x="251520" y="4548904"/>
            <a:ext cx="4571910" cy="161640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r>
              <a:rPr lang="el-GR" b="0" i="0" u="none" strike="noStrike" cap="none" dirty="0">
                <a:solidFill>
                  <a:srgbClr val="000000"/>
                </a:solidFill>
                <a:latin typeface="Century Gothic" panose="020B0502020202020204" pitchFamily="34" charset="0"/>
                <a:ea typeface="Calibri"/>
                <a:cs typeface="Calibri"/>
                <a:sym typeface="Calibri"/>
              </a:rPr>
              <a:t>Όταν οι παλαιστές έβγαιναν έξω από το σκάμμα, οι κριτές διέκοπταν τον αγώνα και επανέφεραν τους δύο παλαιστές στο κέντρο του σκάμματος και τους υποχρέωναν να πιαστούν με την ίδια λαβή που είχαν κατά τη διακοπή του αγώνα.</a:t>
            </a:r>
            <a:endParaRPr b="0" i="0" u="none" strike="noStrike" cap="none" dirty="0">
              <a:latin typeface="Century Gothic" panose="020B0502020202020204" pitchFamily="34" charset="0"/>
              <a:ea typeface="Arial"/>
              <a:cs typeface="Arial"/>
              <a:sym typeface="Arial"/>
            </a:endParaRPr>
          </a:p>
        </p:txBody>
      </p:sp>
      <p:pic>
        <p:nvPicPr>
          <p:cNvPr id="289" name="Google Shape;289;p67"/>
          <p:cNvPicPr preferRelativeResize="0"/>
          <p:nvPr/>
        </p:nvPicPr>
        <p:blipFill rotWithShape="1">
          <a:blip r:embed="rId3" cstate="print">
            <a:alphaModFix/>
          </a:blip>
          <a:srcRect/>
          <a:stretch/>
        </p:blipFill>
        <p:spPr>
          <a:xfrm>
            <a:off x="5127570" y="891040"/>
            <a:ext cx="3465990" cy="2898000"/>
          </a:xfrm>
          <a:prstGeom prst="rect">
            <a:avLst/>
          </a:prstGeom>
          <a:noFill/>
          <a:ln>
            <a:noFill/>
          </a:ln>
        </p:spPr>
      </p:pic>
      <p:pic>
        <p:nvPicPr>
          <p:cNvPr id="290" name="Google Shape;290;p67"/>
          <p:cNvPicPr preferRelativeResize="0"/>
          <p:nvPr/>
        </p:nvPicPr>
        <p:blipFill rotWithShape="1">
          <a:blip r:embed="rId4" cstate="print">
            <a:alphaModFix/>
          </a:blip>
          <a:srcRect/>
          <a:stretch/>
        </p:blipFill>
        <p:spPr>
          <a:xfrm>
            <a:off x="5613030" y="3955320"/>
            <a:ext cx="2717010" cy="221148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68"/>
          <p:cNvSpPr/>
          <p:nvPr/>
        </p:nvSpPr>
        <p:spPr>
          <a:xfrm>
            <a:off x="450090" y="1397440"/>
            <a:ext cx="4571910" cy="131148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r>
              <a:rPr lang="el-GR" sz="2000" b="0" i="0" u="none" strike="noStrike" cap="none" dirty="0">
                <a:solidFill>
                  <a:srgbClr val="000000"/>
                </a:solidFill>
                <a:latin typeface="Century Gothic" panose="020B0502020202020204" pitchFamily="34" charset="0"/>
                <a:ea typeface="Calibri"/>
                <a:cs typeface="Calibri"/>
                <a:sym typeface="Calibri"/>
              </a:rPr>
              <a:t>Ολοι οι νέοι γυμνάζονταν απαραίτητα στις παλαίστρες και στα δύο είδη πάλης. Η προπόνηση ήταν επίμονη και σκληρή. Ο παιδοτρίβης επέβλεπε την προπόνηση, αλλά δεν επενέβαινε.</a:t>
            </a:r>
            <a:endParaRPr sz="2000" b="0" i="0" u="none" strike="noStrike" cap="none" dirty="0">
              <a:latin typeface="Century Gothic" panose="020B0502020202020204" pitchFamily="34" charset="0"/>
              <a:ea typeface="Arial"/>
              <a:cs typeface="Arial"/>
              <a:sym typeface="Arial"/>
            </a:endParaRPr>
          </a:p>
        </p:txBody>
      </p:sp>
      <p:sp>
        <p:nvSpPr>
          <p:cNvPr id="296" name="Google Shape;296;p68"/>
          <p:cNvSpPr/>
          <p:nvPr/>
        </p:nvSpPr>
        <p:spPr>
          <a:xfrm>
            <a:off x="467544" y="3701696"/>
            <a:ext cx="4571910" cy="1311480"/>
          </a:xfrm>
          <a:custGeom>
            <a:avLst/>
            <a:gdLst/>
            <a:ahLst/>
            <a:cxnLst/>
            <a:rect l="l" t="t" r="r" b="b"/>
            <a:pathLst>
              <a:path w="21600" h="21600" extrusionOk="0">
                <a:moveTo>
                  <a:pt x="0" y="0"/>
                </a:moveTo>
                <a:lnTo>
                  <a:pt x="21600" y="0"/>
                </a:lnTo>
                <a:lnTo>
                  <a:pt x="21600" y="21600"/>
                </a:lnTo>
                <a:lnTo>
                  <a:pt x="0" y="21600"/>
                </a:lnTo>
                <a:close/>
              </a:path>
            </a:pathLst>
          </a:custGeom>
          <a:noFill/>
          <a:ln>
            <a:noFill/>
          </a:ln>
        </p:spPr>
        <p:txBody>
          <a:bodyPr spcFirstLastPara="1" wrap="square" lIns="91425" tIns="45700" rIns="91425" bIns="45700" anchor="t" anchorCtr="0">
            <a:noAutofit/>
          </a:bodyPr>
          <a:lstStyle/>
          <a:p>
            <a:pPr marL="108000" marR="0" lvl="0" indent="180000" algn="l" rtl="0">
              <a:lnSpc>
                <a:spcPct val="100000"/>
              </a:lnSpc>
              <a:spcBef>
                <a:spcPts val="0"/>
              </a:spcBef>
              <a:spcAft>
                <a:spcPts val="0"/>
              </a:spcAft>
              <a:buNone/>
            </a:pPr>
            <a:r>
              <a:rPr lang="el-GR" sz="2000" b="0" i="0" u="none" strike="noStrike" cap="none" dirty="0">
                <a:solidFill>
                  <a:srgbClr val="000000"/>
                </a:solidFill>
                <a:latin typeface="Century Gothic" panose="020B0502020202020204" pitchFamily="34" charset="0"/>
                <a:ea typeface="Calibri"/>
                <a:cs typeface="Calibri"/>
                <a:sym typeface="Calibri"/>
              </a:rPr>
              <a:t>Μετά την προπόνηση οι παλαιστές έκαναν ασκήσεις ευκαμψίας και κατόπιν έξυναν με την άμμο το λάδι και τον ιδρώτα από το σώμα τους, έκαναν μπάνιο και χόρευαν υπό τους ήχους του αυλού.</a:t>
            </a:r>
            <a:endParaRPr sz="2000" b="0" i="0" u="none" strike="noStrike" cap="none" dirty="0">
              <a:latin typeface="Century Gothic" panose="020B0502020202020204" pitchFamily="34" charset="0"/>
              <a:ea typeface="Arial"/>
              <a:cs typeface="Arial"/>
              <a:sym typeface="Arial"/>
            </a:endParaRPr>
          </a:p>
        </p:txBody>
      </p:sp>
      <p:pic>
        <p:nvPicPr>
          <p:cNvPr id="297" name="Google Shape;297;p68"/>
          <p:cNvPicPr preferRelativeResize="0"/>
          <p:nvPr/>
        </p:nvPicPr>
        <p:blipFill rotWithShape="1">
          <a:blip r:embed="rId3" cstate="print">
            <a:alphaModFix/>
          </a:blip>
          <a:srcRect/>
          <a:stretch/>
        </p:blipFill>
        <p:spPr>
          <a:xfrm>
            <a:off x="5496930" y="3797280"/>
            <a:ext cx="3070170" cy="2342160"/>
          </a:xfrm>
          <a:prstGeom prst="rect">
            <a:avLst/>
          </a:prstGeom>
          <a:noFill/>
          <a:ln>
            <a:noFill/>
          </a:ln>
        </p:spPr>
      </p:pic>
      <p:pic>
        <p:nvPicPr>
          <p:cNvPr id="298" name="Google Shape;298;p68"/>
          <p:cNvPicPr preferRelativeResize="0"/>
          <p:nvPr/>
        </p:nvPicPr>
        <p:blipFill rotWithShape="1">
          <a:blip r:embed="rId4" cstate="print">
            <a:alphaModFix/>
          </a:blip>
          <a:srcRect/>
          <a:stretch/>
        </p:blipFill>
        <p:spPr>
          <a:xfrm>
            <a:off x="5496930" y="1070664"/>
            <a:ext cx="3070170" cy="2574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25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5AA51-4CF2-4FF2-9A87-14BBC829B3ED}"/>
              </a:ext>
            </a:extLst>
          </p:cNvPr>
          <p:cNvSpPr>
            <a:spLocks noGrp="1"/>
          </p:cNvSpPr>
          <p:nvPr>
            <p:ph type="ctrTitle" idx="4294967295"/>
          </p:nvPr>
        </p:nvSpPr>
        <p:spPr>
          <a:xfrm>
            <a:off x="2735263" y="1412875"/>
            <a:ext cx="6408737" cy="2387600"/>
          </a:xfr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r>
              <a:rPr lang="el-GR" sz="5000" dirty="0">
                <a:latin typeface="Century Gothic" panose="020B0502020202020204" pitchFamily="34" charset="0"/>
              </a:rPr>
              <a:t>Τα προσόντα ενός καλού παλαιστή</a:t>
            </a:r>
          </a:p>
        </p:txBody>
      </p:sp>
    </p:spTree>
    <p:extLst>
      <p:ext uri="{BB962C8B-B14F-4D97-AF65-F5344CB8AC3E}">
        <p14:creationId xmlns:p14="http://schemas.microsoft.com/office/powerpoint/2010/main" val="1230372095"/>
      </p:ext>
    </p:extLst>
  </p:cSld>
  <p:clrMapOvr>
    <a:masterClrMapping/>
  </p:clrMapOvr>
  <mc:AlternateContent xmlns:mc="http://schemas.openxmlformats.org/markup-compatibility/2006" xmlns:p14="http://schemas.microsoft.com/office/powerpoint/2010/main">
    <mc:Choice Requires="p14">
      <p:transition spd="slow" p14:dur="3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4B1500-A7E9-4008-A648-0C875E114184}"/>
              </a:ext>
            </a:extLst>
          </p:cNvPr>
          <p:cNvSpPr txBox="1"/>
          <p:nvPr/>
        </p:nvSpPr>
        <p:spPr>
          <a:xfrm>
            <a:off x="899592" y="1052736"/>
            <a:ext cx="7329881" cy="4462760"/>
          </a:xfrm>
          <a:prstGeom prst="rect">
            <a:avLst/>
          </a:prstGeom>
          <a:noFill/>
        </p:spPr>
        <p:txBody>
          <a:bodyPr wrap="square" rtlCol="0">
            <a:spAutoFit/>
          </a:bodyPr>
          <a:lstStyle/>
          <a:p>
            <a:pPr algn="ctr"/>
            <a:r>
              <a:rPr lang="el-GR" sz="2800" dirty="0">
                <a:latin typeface="Century Gothic" panose="020B0502020202020204" pitchFamily="34" charset="0"/>
                <a:cs typeface="Arial" panose="020B0604020202020204" pitchFamily="34" charset="0"/>
              </a:rPr>
              <a:t>Ένας καλός παλαιστής πρέπει, συνοπτικά, να έχει:</a:t>
            </a:r>
          </a:p>
          <a:p>
            <a:endParaRPr lang="el-GR" dirty="0">
              <a:latin typeface="Century Gothic" panose="020B0502020202020204" pitchFamily="34" charset="0"/>
            </a:endParaRPr>
          </a:p>
          <a:p>
            <a:endParaRPr lang="el-GR" dirty="0">
              <a:latin typeface="Century Gothic" panose="020B0502020202020204" pitchFamily="34" charset="0"/>
            </a:endParaRPr>
          </a:p>
          <a:p>
            <a:pPr marL="285750" indent="-285750">
              <a:buFont typeface="Arial" panose="020B0604020202020204" pitchFamily="34" charset="0"/>
              <a:buChar char="•"/>
            </a:pPr>
            <a:r>
              <a:rPr lang="el-GR" sz="2400" b="1" dirty="0">
                <a:latin typeface="Century Gothic" panose="020B0502020202020204" pitchFamily="34" charset="0"/>
              </a:rPr>
              <a:t>Συμμετρικό σώμα </a:t>
            </a:r>
          </a:p>
          <a:p>
            <a:pPr marL="285750" indent="-285750">
              <a:buFont typeface="Arial" panose="020B0604020202020204" pitchFamily="34" charset="0"/>
              <a:buChar char="•"/>
            </a:pPr>
            <a:r>
              <a:rPr lang="el-GR" sz="2400" b="1" dirty="0">
                <a:latin typeface="Century Gothic" panose="020B0502020202020204" pitchFamily="34" charset="0"/>
              </a:rPr>
              <a:t>Ίσια κοιλιά</a:t>
            </a:r>
          </a:p>
          <a:p>
            <a:pPr marL="285750" indent="-285750">
              <a:buFont typeface="Arial" panose="020B0604020202020204" pitchFamily="34" charset="0"/>
              <a:buChar char="•"/>
            </a:pPr>
            <a:r>
              <a:rPr lang="el-GR" sz="2400" b="1" dirty="0">
                <a:latin typeface="Century Gothic" panose="020B0502020202020204" pitchFamily="34" charset="0"/>
              </a:rPr>
              <a:t>Γεροδεμένα χέρια και ώμους</a:t>
            </a:r>
          </a:p>
          <a:p>
            <a:pPr marL="285750" indent="-285750">
              <a:buFont typeface="Arial" panose="020B0604020202020204" pitchFamily="34" charset="0"/>
              <a:buChar char="•"/>
            </a:pPr>
            <a:r>
              <a:rPr lang="el-GR" sz="2400" b="1" dirty="0">
                <a:latin typeface="Century Gothic" panose="020B0502020202020204" pitchFamily="34" charset="0"/>
              </a:rPr>
              <a:t>Γερά πλευρά (για να αντέχει τα χτυπήματα των αντιπάλων του)</a:t>
            </a:r>
          </a:p>
          <a:p>
            <a:pPr marL="285750" indent="-285750">
              <a:buFont typeface="Arial" panose="020B0604020202020204" pitchFamily="34" charset="0"/>
              <a:buChar char="•"/>
            </a:pPr>
            <a:r>
              <a:rPr lang="el-GR" sz="2400" b="1" dirty="0">
                <a:latin typeface="Century Gothic" panose="020B0502020202020204" pitchFamily="34" charset="0"/>
              </a:rPr>
              <a:t>Μέσο λαιμό (ούτε μακρύ ούτε κοντό) και στέρνο (φαρδύ χωρίς όμως να προεξέχει)</a:t>
            </a:r>
          </a:p>
          <a:p>
            <a:pPr marL="285750" indent="-285750">
              <a:buFont typeface="Arial" panose="020B0604020202020204" pitchFamily="34" charset="0"/>
              <a:buChar char="•"/>
            </a:pPr>
            <a:r>
              <a:rPr lang="el-GR" sz="2400" b="1" dirty="0">
                <a:latin typeface="Century Gothic" panose="020B0502020202020204" pitchFamily="34" charset="0"/>
              </a:rPr>
              <a:t>Και Τέλος: Να μοιάζει με άγαλμα</a:t>
            </a:r>
          </a:p>
        </p:txBody>
      </p:sp>
    </p:spTree>
    <p:extLst>
      <p:ext uri="{BB962C8B-B14F-4D97-AF65-F5344CB8AC3E}">
        <p14:creationId xmlns:p14="http://schemas.microsoft.com/office/powerpoint/2010/main" val="2648074144"/>
      </p:ext>
    </p:extLst>
  </p:cSld>
  <p:clrMapOvr>
    <a:masterClrMapping/>
  </p:clrMapOvr>
  <mc:AlternateContent xmlns:mc="http://schemas.openxmlformats.org/markup-compatibility/2006">
    <mc:Choice xmlns:p14="http://schemas.microsoft.com/office/powerpoint/2010/main" Requires="p14">
      <p:transition spd="slow" p14:dur="4400" advTm="3000">
        <p14:honeycomb/>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10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1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10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0" dur="1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100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1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100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175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100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5" dur="30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150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randombar(horizontal)">
                                      <p:cBhvr>
                                        <p:cTn id="50"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4294967295"/>
          </p:nvPr>
        </p:nvSpPr>
        <p:spPr>
          <a:xfrm>
            <a:off x="1403648" y="3332163"/>
            <a:ext cx="6400800" cy="1752600"/>
          </a:xfrm>
        </p:spPr>
        <p:txBody>
          <a:bodyPr>
            <a:normAutofit fontScale="85000" lnSpcReduction="10000"/>
          </a:bodyPr>
          <a:lstStyle/>
          <a:p>
            <a:pPr marL="0" indent="0">
              <a:buNone/>
            </a:pPr>
            <a:r>
              <a:rPr lang="el-GR" dirty="0">
                <a:solidFill>
                  <a:schemeClr val="tx1"/>
                </a:solidFill>
                <a:latin typeface="Century Gothic" panose="020B0502020202020204" pitchFamily="34" charset="0"/>
              </a:rPr>
              <a:t>Στη ρωμαϊκή εποχή οι λαοί εξακολούθησαν να επιδίδονται στην πάλη, αλλά ο χαρακτήρας της αλλοιώθηκε. </a:t>
            </a:r>
          </a:p>
          <a:p>
            <a:pPr marL="0" indent="0">
              <a:buNone/>
            </a:pPr>
            <a:r>
              <a:rPr lang="el-GR" dirty="0">
                <a:solidFill>
                  <a:schemeClr val="tx1"/>
                </a:solidFill>
                <a:latin typeface="Century Gothic" panose="020B0502020202020204" pitchFamily="34" charset="0"/>
              </a:rPr>
              <a:t>Από φιλική συνάντηση μετατράπηκε σε αιματηρό θέαμα που φανάτιζε τους θεατές.</a:t>
            </a:r>
            <a:r>
              <a:rPr lang="el-GR" dirty="0">
                <a:solidFill>
                  <a:schemeClr val="tx1"/>
                </a:solidFill>
                <a:latin typeface="Arial Narrow" pitchFamily="34" charset="0"/>
              </a:rPr>
              <a:t> </a:t>
            </a:r>
          </a:p>
        </p:txBody>
      </p:sp>
      <p:sp>
        <p:nvSpPr>
          <p:cNvPr id="2" name="1 - Τίτλος"/>
          <p:cNvSpPr>
            <a:spLocks noGrp="1"/>
          </p:cNvSpPr>
          <p:nvPr>
            <p:ph type="ctrTitle" idx="4294967295"/>
          </p:nvPr>
        </p:nvSpPr>
        <p:spPr>
          <a:xfrm>
            <a:off x="1371600" y="879475"/>
            <a:ext cx="7772400" cy="1470025"/>
          </a:xfrm>
        </p:spPr>
        <p:txBody>
          <a:bodyPr>
            <a:noAutofit/>
          </a:bodyPr>
          <a:lstStyle/>
          <a:p>
            <a:r>
              <a:rPr lang="el-GR" sz="5000" dirty="0">
                <a:latin typeface="Century Gothic" panose="020B0502020202020204" pitchFamily="34" charset="0"/>
              </a:rPr>
              <a:t>Η ΠΑΡΑΚΜΗ ΚΑΙ ΤΟ ΤΕΛΟΣ ΤΗΣ ΠΑΛΗΣ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395536" y="1700808"/>
            <a:ext cx="8229600" cy="2520280"/>
          </a:xfrm>
        </p:spPr>
        <p:txBody>
          <a:bodyPr>
            <a:noAutofit/>
          </a:bodyPr>
          <a:lstStyle/>
          <a:p>
            <a:r>
              <a:rPr lang="el-GR" sz="2400" dirty="0">
                <a:latin typeface="Century Gothic" panose="020B0502020202020204" pitchFamily="34" charset="0"/>
              </a:rPr>
              <a:t>Το 393 μ.Χ. ο αυτοκράτορας του Βυζαντίου, Θεοδόσιος, απαγόρευσε τους Ολυμπιακούς αγώνες. </a:t>
            </a:r>
            <a:br>
              <a:rPr lang="el-GR" sz="2400" dirty="0">
                <a:latin typeface="Century Gothic" panose="020B0502020202020204" pitchFamily="34" charset="0"/>
              </a:rPr>
            </a:br>
            <a:br>
              <a:rPr lang="el-GR" sz="2400" dirty="0">
                <a:latin typeface="Century Gothic" panose="020B0502020202020204" pitchFamily="34" charset="0"/>
              </a:rPr>
            </a:br>
            <a:r>
              <a:rPr lang="el-GR" sz="2400" dirty="0">
                <a:latin typeface="Century Gothic" panose="020B0502020202020204" pitchFamily="34" charset="0"/>
              </a:rPr>
              <a:t>Ο αυτοκράτορας Ιουλιανός προσπάθησε να επαναφέρει τους αγώνες , αλλά σκόνταψε στον χρησμό της Πυθίας, που σε μετάφραση σημαίνει: να πείτε στον βασιλιά ότι ο δαίδαλος έπεσε κάτω.</a:t>
            </a:r>
          </a:p>
        </p:txBody>
      </p:sp>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2348880"/>
            <a:ext cx="8229600" cy="1143000"/>
          </a:xfrm>
        </p:spPr>
        <p:txBody>
          <a:bodyPr/>
          <a:lstStyle/>
          <a:p>
            <a:pPr algn="ctr"/>
            <a:r>
              <a:rPr lang="el-GR" dirty="0">
                <a:latin typeface="Century Gothic" panose="020B0502020202020204" pitchFamily="34" charset="0"/>
              </a:rPr>
              <a:t>ΤΟ ΑΚΟΝΤΙΟ</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8AB676A1-D1B5-4746-BDE2-A79DD080391B}"/>
              </a:ext>
            </a:extLst>
          </p:cNvPr>
          <p:cNvSpPr txBox="1"/>
          <p:nvPr/>
        </p:nvSpPr>
        <p:spPr>
          <a:xfrm>
            <a:off x="467544" y="5446965"/>
            <a:ext cx="7056784" cy="646331"/>
          </a:xfrm>
          <a:prstGeom prst="rect">
            <a:avLst/>
          </a:prstGeom>
          <a:noFill/>
        </p:spPr>
        <p:txBody>
          <a:bodyPr wrap="square" rtlCol="0">
            <a:spAutoFit/>
          </a:bodyPr>
          <a:lstStyle/>
          <a:p>
            <a:r>
              <a:rPr lang="el-GR" dirty="0">
                <a:latin typeface="Century Gothic" panose="020B0502020202020204" pitchFamily="34" charset="0"/>
              </a:rPr>
              <a:t>Κίντου Παυλίνα, Κυριαζάνου Αγγελική, Αλεβίζου Έλλη, Κουνδουράκη Μαρία, Γιούνη Αντιγόνη</a:t>
            </a:r>
          </a:p>
        </p:txBody>
      </p:sp>
    </p:spTree>
    <p:extLst>
      <p:ext uri="{BB962C8B-B14F-4D97-AF65-F5344CB8AC3E}">
        <p14:creationId xmlns:p14="http://schemas.microsoft.com/office/powerpoint/2010/main" val="10040461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1773238"/>
            <a:ext cx="2714625" cy="2592387"/>
          </a:xfrm>
        </p:spPr>
        <p:txBody>
          <a:bodyPr>
            <a:noAutofit/>
          </a:bodyPr>
          <a:lstStyle/>
          <a:p>
            <a:pPr algn="r"/>
            <a:r>
              <a:rPr lang="el-GR" sz="2800" dirty="0">
                <a:latin typeface="Century Gothic" panose="020B0502020202020204" pitchFamily="34" charset="0"/>
              </a:rPr>
              <a:t>ΤΟ ΑΚΟΝΤΙΟ ΣΤΟΥΣ ΑΡΧΑΙΟΥΣ ΟΛΥΜΠΙΑΚΟΥΣ ΑΓΩΝΕΣ</a:t>
            </a:r>
          </a:p>
        </p:txBody>
      </p:sp>
      <p:pic>
        <p:nvPicPr>
          <p:cNvPr id="10242" name="Picture 2" descr="C:\Users\katerina\Downloads\ακοντιο9.jpg"/>
          <p:cNvPicPr>
            <a:picLocks noChangeAspect="1" noChangeArrowheads="1"/>
          </p:cNvPicPr>
          <p:nvPr/>
        </p:nvPicPr>
        <p:blipFill>
          <a:blip r:embed="rId2" cstate="print"/>
          <a:srcRect/>
          <a:stretch>
            <a:fillRect/>
          </a:stretch>
        </p:blipFill>
        <p:spPr bwMode="auto">
          <a:xfrm rot="360000">
            <a:off x="3102356" y="1042937"/>
            <a:ext cx="5385184" cy="4276642"/>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2060848"/>
            <a:ext cx="8229600" cy="1431032"/>
          </a:xfrm>
        </p:spPr>
        <p:txBody>
          <a:bodyPr>
            <a:normAutofit fontScale="90000"/>
          </a:bodyPr>
          <a:lstStyle/>
          <a:p>
            <a:pPr algn="ctr"/>
            <a:r>
              <a:rPr lang="el-GR" dirty="0">
                <a:latin typeface="Century Gothic" panose="020B0502020202020204" pitchFamily="34" charset="0"/>
              </a:rPr>
              <a:t>ΑΡΧΑΙΑ ΟΛΥΜΠΙΑΚΑ ΑΓΩΝΙΣΜΑΤΑ</a:t>
            </a: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1BCDA874-3DEC-4294-BC94-27DD54449964}"/>
              </a:ext>
            </a:extLst>
          </p:cNvPr>
          <p:cNvSpPr txBox="1"/>
          <p:nvPr/>
        </p:nvSpPr>
        <p:spPr>
          <a:xfrm>
            <a:off x="467544" y="5158933"/>
            <a:ext cx="8532440" cy="646331"/>
          </a:xfrm>
          <a:prstGeom prst="rect">
            <a:avLst/>
          </a:prstGeom>
          <a:noFill/>
        </p:spPr>
        <p:txBody>
          <a:bodyPr wrap="square" rtlCol="0">
            <a:spAutoFit/>
          </a:bodyPr>
          <a:lstStyle/>
          <a:p>
            <a:r>
              <a:rPr lang="el-GR" dirty="0">
                <a:latin typeface="Century Gothic" panose="020B0502020202020204" pitchFamily="34" charset="0"/>
                <a:cs typeface="Arabic Typesetting" panose="020B0604020202020204" pitchFamily="66" charset="-78"/>
              </a:rPr>
              <a:t>Βασίλης Δανιάς, Φώτης Κόμητας, Δημήτρης Γονίδης, Βίκτωρ Κάβουρας, Γιώργος Αποστολάκος, Κώστας Κανελλόπουλος</a:t>
            </a:r>
          </a:p>
        </p:txBody>
      </p:sp>
    </p:spTree>
    <p:extLst>
      <p:ext uri="{BB962C8B-B14F-4D97-AF65-F5344CB8AC3E}">
        <p14:creationId xmlns:p14="http://schemas.microsoft.com/office/powerpoint/2010/main" val="2620775364"/>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a:latin typeface="Century Gothic" panose="020B0502020202020204" pitchFamily="34" charset="0"/>
              </a:rPr>
              <a:t>TO AKONTIO</a:t>
            </a:r>
            <a:endParaRPr lang="el-GR" dirty="0">
              <a:latin typeface="Century Gothic" panose="020B0502020202020204" pitchFamily="34" charset="0"/>
            </a:endParaRPr>
          </a:p>
        </p:txBody>
      </p:sp>
      <p:sp>
        <p:nvSpPr>
          <p:cNvPr id="6" name="5 - Θέση περιεχομένου"/>
          <p:cNvSpPr>
            <a:spLocks noGrp="1"/>
          </p:cNvSpPr>
          <p:nvPr>
            <p:ph sz="half" idx="1"/>
          </p:nvPr>
        </p:nvSpPr>
        <p:spPr>
          <a:xfrm>
            <a:off x="457200" y="1920085"/>
            <a:ext cx="4191000" cy="4434840"/>
          </a:xfrm>
        </p:spPr>
        <p:txBody>
          <a:bodyPr>
            <a:normAutofit fontScale="92500" lnSpcReduction="10000"/>
          </a:bodyPr>
          <a:lstStyle/>
          <a:p>
            <a:pPr marL="0" indent="0">
              <a:buNone/>
            </a:pPr>
            <a:r>
              <a:rPr lang="el-GR" dirty="0">
                <a:latin typeface="Century Gothic" panose="020B0502020202020204" pitchFamily="34" charset="0"/>
              </a:rPr>
              <a:t>Ο ακοντισμός είναι ένα από τα αγωνίσματα ρίψεων του</a:t>
            </a:r>
            <a:r>
              <a:rPr lang="en-US" dirty="0">
                <a:latin typeface="Century Gothic" panose="020B0502020202020204" pitchFamily="34" charset="0"/>
              </a:rPr>
              <a:t> </a:t>
            </a:r>
            <a:r>
              <a:rPr lang="el-GR" dirty="0">
                <a:latin typeface="Century Gothic" panose="020B0502020202020204" pitchFamily="34" charset="0"/>
              </a:rPr>
              <a:t>στίβου, με μεγάλη ιστορία καθώς είναι γνωστό ήδη από</a:t>
            </a:r>
            <a:r>
              <a:rPr lang="en-US" dirty="0">
                <a:latin typeface="Century Gothic" panose="020B0502020202020204" pitchFamily="34" charset="0"/>
              </a:rPr>
              <a:t> </a:t>
            </a:r>
            <a:r>
              <a:rPr lang="el-GR" dirty="0">
                <a:latin typeface="Century Gothic" panose="020B0502020202020204" pitchFamily="34" charset="0"/>
              </a:rPr>
              <a:t>τους αρχαίους χρόνους. Σκοπός του αθλήματος είναι η</a:t>
            </a:r>
            <a:r>
              <a:rPr lang="en-US" dirty="0">
                <a:latin typeface="Century Gothic" panose="020B0502020202020204" pitchFamily="34" charset="0"/>
              </a:rPr>
              <a:t> </a:t>
            </a:r>
            <a:r>
              <a:rPr lang="el-GR" dirty="0">
                <a:latin typeface="Century Gothic" panose="020B0502020202020204" pitchFamily="34" charset="0"/>
              </a:rPr>
              <a:t>ρίψη ενός ακοντίου σε μεγάλη απόσταση (70-100</a:t>
            </a:r>
            <a:r>
              <a:rPr lang="en-US" dirty="0">
                <a:latin typeface="Century Gothic" panose="020B0502020202020204" pitchFamily="34" charset="0"/>
              </a:rPr>
              <a:t> </a:t>
            </a:r>
            <a:r>
              <a:rPr lang="el-GR" dirty="0">
                <a:latin typeface="Century Gothic" panose="020B0502020202020204" pitchFamily="34" charset="0"/>
              </a:rPr>
              <a:t>μέτρα, ανάλογα με το βάρος του ακοντίου). Νικητής</a:t>
            </a:r>
            <a:r>
              <a:rPr lang="en-US" dirty="0">
                <a:latin typeface="Century Gothic" panose="020B0502020202020204" pitchFamily="34" charset="0"/>
              </a:rPr>
              <a:t> </a:t>
            </a:r>
            <a:r>
              <a:rPr lang="el-GR" dirty="0">
                <a:latin typeface="Century Gothic" panose="020B0502020202020204" pitchFamily="34" charset="0"/>
              </a:rPr>
              <a:t>είναι ο αθλητής που θα ρίξει το ακόντιό του πιο μακριά.</a:t>
            </a:r>
          </a:p>
        </p:txBody>
      </p:sp>
      <p:pic>
        <p:nvPicPr>
          <p:cNvPr id="8" name="7 - Θέση περιεχομένου" descr="ΣΟΥΒΕΡ_ΑΚΟΝΤΙΟ.jpg"/>
          <p:cNvPicPr>
            <a:picLocks noGrp="1" noChangeAspect="1"/>
          </p:cNvPicPr>
          <p:nvPr>
            <p:ph sz="half" idx="2"/>
          </p:nvPr>
        </p:nvPicPr>
        <p:blipFill>
          <a:blip r:embed="rId2" cstate="print"/>
          <a:stretch>
            <a:fillRect/>
          </a:stretch>
        </p:blipFill>
        <p:spPr>
          <a:xfrm>
            <a:off x="4740344" y="1920085"/>
            <a:ext cx="4008120" cy="4038600"/>
          </a:xfrm>
        </p:spPr>
      </p:pic>
    </p:spTree>
  </p:cSld>
  <p:clrMapOvr>
    <a:masterClrMapping/>
  </p:clrMapOvr>
  <mc:AlternateContent xmlns:mc="http://schemas.openxmlformats.org/markup-compatibility/2006">
    <mc:Choice xmlns:p14="http://schemas.microsoft.com/office/powerpoint/2010/main" Requires="p14">
      <p:transition spd="slow" p14:dur="225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39552" y="404664"/>
            <a:ext cx="8147248" cy="1257300"/>
          </a:xfrm>
        </p:spPr>
        <p:txBody>
          <a:bodyPr/>
          <a:lstStyle/>
          <a:p>
            <a:r>
              <a:rPr lang="el-GR" dirty="0">
                <a:latin typeface="Century Gothic" panose="020B0502020202020204" pitchFamily="34" charset="0"/>
              </a:rPr>
              <a:t>ΤΟ ΑΚΟΝΤΙΟ</a:t>
            </a:r>
          </a:p>
        </p:txBody>
      </p:sp>
      <p:sp>
        <p:nvSpPr>
          <p:cNvPr id="3" name="2 - Θέση περιεχομένου"/>
          <p:cNvSpPr>
            <a:spLocks noGrp="1"/>
          </p:cNvSpPr>
          <p:nvPr>
            <p:ph sz="half" idx="1"/>
          </p:nvPr>
        </p:nvSpPr>
        <p:spPr>
          <a:xfrm>
            <a:off x="395536" y="1706280"/>
            <a:ext cx="4536504" cy="4747056"/>
          </a:xfrm>
        </p:spPr>
        <p:txBody>
          <a:bodyPr>
            <a:noAutofit/>
          </a:bodyPr>
          <a:lstStyle/>
          <a:p>
            <a:pPr>
              <a:buNone/>
            </a:pPr>
            <a:r>
              <a:rPr lang="el-GR" sz="1800" dirty="0">
                <a:latin typeface="Century Gothic" panose="020B0502020202020204" pitchFamily="34" charset="0"/>
              </a:rPr>
              <a:t>    Το ακόντιο είναι ένα από τα πρώτα αγωνίσματα των αρχαίων Ολυμπιακών Αγώνων, που διεξάγονταν στην Ολυμπία, καθώς και μέρος του πένταθλου. Υπάρχουν δύο τύποι ρίψης, το εκηβολον, όπου στόχος ήταν να πετάξει ο αθλητής όσο πιο μακριά γίνεται το ακόντιο, και το εστοχαστικόν, όπου στόχος ήταν να πετύχει ο αθλητής τον καθορισμένο στόχο. Το μήκος του ακοντίου ήταν κατά κανόνα μικρότερο του ύψους των αθλητών, και, για να είναι έγκυρη η βολή, έπρεπε το ακόντιο να προσγειωθεί με την αιχμή.</a:t>
            </a:r>
          </a:p>
        </p:txBody>
      </p:sp>
      <p:pic>
        <p:nvPicPr>
          <p:cNvPr id="8194" name="Picture 2" descr="C:\Users\katerina\Downloads\ακοντιο 2.jpg"/>
          <p:cNvPicPr>
            <a:picLocks noGrp="1" noChangeAspect="1" noChangeArrowheads="1"/>
          </p:cNvPicPr>
          <p:nvPr>
            <p:ph sz="half" idx="2"/>
          </p:nvPr>
        </p:nvPicPr>
        <p:blipFill>
          <a:blip r:embed="rId2" cstate="print"/>
          <a:srcRect/>
          <a:stretch>
            <a:fillRect/>
          </a:stretch>
        </p:blipFill>
        <p:spPr bwMode="auto">
          <a:xfrm>
            <a:off x="5220072" y="1700808"/>
            <a:ext cx="2770634" cy="489654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918648" cy="1162050"/>
          </a:xfrm>
        </p:spPr>
        <p:txBody>
          <a:bodyPr/>
          <a:lstStyle/>
          <a:p>
            <a:r>
              <a:rPr lang="el-GR" sz="5000" dirty="0">
                <a:latin typeface="Century Gothic" panose="020B0502020202020204" pitchFamily="34" charset="0"/>
              </a:rPr>
              <a:t>ΤΟ ΑΚΟΝΤΙΟ</a:t>
            </a:r>
          </a:p>
        </p:txBody>
      </p:sp>
      <p:sp>
        <p:nvSpPr>
          <p:cNvPr id="3" name="2 - Θέση κειμένου"/>
          <p:cNvSpPr>
            <a:spLocks noGrp="1"/>
          </p:cNvSpPr>
          <p:nvPr>
            <p:ph type="body" idx="2"/>
          </p:nvPr>
        </p:nvSpPr>
        <p:spPr>
          <a:xfrm>
            <a:off x="539552" y="1881336"/>
            <a:ext cx="2889448" cy="4572000"/>
          </a:xfrm>
        </p:spPr>
        <p:txBody>
          <a:bodyPr>
            <a:normAutofit lnSpcReduction="10000"/>
          </a:bodyPr>
          <a:lstStyle/>
          <a:p>
            <a:r>
              <a:rPr lang="el-GR" sz="1600" dirty="0">
                <a:latin typeface="Century Gothic" panose="020B0502020202020204" pitchFamily="34" charset="0"/>
              </a:rPr>
              <a:t>Όταν οι άνθρωποι οργανώθηκαν κοινωνικά και θα αναφερθούμε συγκεκριμένα στην</a:t>
            </a:r>
            <a:r>
              <a:rPr lang="en-US" sz="1600" dirty="0">
                <a:latin typeface="Century Gothic" panose="020B0502020202020204" pitchFamily="34" charset="0"/>
              </a:rPr>
              <a:t> </a:t>
            </a:r>
            <a:r>
              <a:rPr lang="el-GR" sz="1600" b="1" dirty="0">
                <a:latin typeface="Century Gothic" panose="020B0502020202020204" pitchFamily="34" charset="0"/>
              </a:rPr>
              <a:t>αρχαία Ελλάδα,</a:t>
            </a:r>
            <a:r>
              <a:rPr lang="en-US" sz="1600" b="1" dirty="0">
                <a:latin typeface="Century Gothic" panose="020B0502020202020204" pitchFamily="34" charset="0"/>
              </a:rPr>
              <a:t> </a:t>
            </a:r>
            <a:r>
              <a:rPr lang="el-GR" sz="1600" dirty="0">
                <a:latin typeface="Century Gothic" panose="020B0502020202020204" pitchFamily="34" charset="0"/>
              </a:rPr>
              <a:t>η ανάγκη για αντοχή και επιδεξιότητα, εξελίχθηκε σε καιρούς ειρήνης σε αγωνιστική ευγενή άμιλλα. </a:t>
            </a:r>
            <a:r>
              <a:rPr lang="en-US" sz="1600" dirty="0">
                <a:latin typeface="Century Gothic" panose="020B0502020202020204" pitchFamily="34" charset="0"/>
              </a:rPr>
              <a:t>O</a:t>
            </a:r>
            <a:r>
              <a:rPr lang="el-GR" sz="1600" dirty="0">
                <a:latin typeface="Century Gothic" panose="020B0502020202020204" pitchFamily="34" charset="0"/>
              </a:rPr>
              <a:t>ι</a:t>
            </a:r>
            <a:r>
              <a:rPr lang="en-US" sz="1600" dirty="0">
                <a:latin typeface="Century Gothic" panose="020B0502020202020204" pitchFamily="34" charset="0"/>
              </a:rPr>
              <a:t> </a:t>
            </a:r>
            <a:r>
              <a:rPr lang="el-GR" sz="1600" b="1" dirty="0">
                <a:latin typeface="Century Gothic" panose="020B0502020202020204" pitchFamily="34" charset="0"/>
              </a:rPr>
              <a:t>αρχαίοι ακοντιστές</a:t>
            </a:r>
            <a:r>
              <a:rPr lang="en-US" sz="1600" dirty="0">
                <a:latin typeface="Century Gothic" panose="020B0502020202020204" pitchFamily="34" charset="0"/>
              </a:rPr>
              <a:t> </a:t>
            </a:r>
            <a:r>
              <a:rPr lang="el-GR" sz="1600" dirty="0">
                <a:latin typeface="Century Gothic" panose="020B0502020202020204" pitchFamily="34" charset="0"/>
              </a:rPr>
              <a:t>φρόντιζαν να ασκούνται συχνά στην ρίψη ακοντίου, μια και αυτό αποτελούσε το βασικό επιθετικό τους όπλο. Το ακόντιο, που προέρχεται από την αρχαία ελληνική λέξη</a:t>
            </a:r>
            <a:r>
              <a:rPr lang="en-US" sz="1600" dirty="0">
                <a:latin typeface="Century Gothic" panose="020B0502020202020204" pitchFamily="34" charset="0"/>
              </a:rPr>
              <a:t> </a:t>
            </a:r>
            <a:r>
              <a:rPr lang="el-GR" sz="1600" b="1" dirty="0">
                <a:latin typeface="Century Gothic" panose="020B0502020202020204" pitchFamily="34" charset="0"/>
              </a:rPr>
              <a:t>«άκων»,</a:t>
            </a:r>
            <a:r>
              <a:rPr lang="en-US" sz="1600" b="1" dirty="0">
                <a:latin typeface="Century Gothic" panose="020B0502020202020204" pitchFamily="34" charset="0"/>
              </a:rPr>
              <a:t> </a:t>
            </a:r>
            <a:r>
              <a:rPr lang="el-GR" sz="1600" dirty="0">
                <a:latin typeface="Century Gothic" panose="020B0502020202020204" pitchFamily="34" charset="0"/>
              </a:rPr>
              <a:t>εκτός του πολέμου και των αγωνισμάτων και στο κυνήγι.</a:t>
            </a:r>
          </a:p>
          <a:p>
            <a:endParaRPr lang="el-GR" dirty="0"/>
          </a:p>
        </p:txBody>
      </p:sp>
      <p:pic>
        <p:nvPicPr>
          <p:cNvPr id="1026" name="Picture 2" descr="C:\Users\katerina\Downloads\ακοντιο8.jpg"/>
          <p:cNvPicPr>
            <a:picLocks noChangeAspect="1" noChangeArrowheads="1"/>
          </p:cNvPicPr>
          <p:nvPr/>
        </p:nvPicPr>
        <p:blipFill>
          <a:blip r:embed="rId2" cstate="print"/>
          <a:srcRect/>
          <a:stretch>
            <a:fillRect/>
          </a:stretch>
        </p:blipFill>
        <p:spPr bwMode="auto">
          <a:xfrm>
            <a:off x="3635896" y="1911890"/>
            <a:ext cx="5269217" cy="418140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75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7558608" cy="1162050"/>
          </a:xfrm>
        </p:spPr>
        <p:txBody>
          <a:bodyPr>
            <a:noAutofit/>
          </a:bodyPr>
          <a:lstStyle/>
          <a:p>
            <a:r>
              <a:rPr lang="el-GR" sz="5000" dirty="0">
                <a:latin typeface="Century Gothic" panose="020B0502020202020204" pitchFamily="34" charset="0"/>
              </a:rPr>
              <a:t>Η ΑΝΑΦΟΡΑ ΑΠΟ ΤΟΝ ΟΜΗΡΟ </a:t>
            </a:r>
          </a:p>
        </p:txBody>
      </p:sp>
      <p:sp>
        <p:nvSpPr>
          <p:cNvPr id="3" name="2 - Θέση κειμένου"/>
          <p:cNvSpPr>
            <a:spLocks noGrp="1"/>
          </p:cNvSpPr>
          <p:nvPr>
            <p:ph type="body" idx="2"/>
          </p:nvPr>
        </p:nvSpPr>
        <p:spPr>
          <a:xfrm>
            <a:off x="685800" y="1809328"/>
            <a:ext cx="3238128" cy="4572000"/>
          </a:xfrm>
        </p:spPr>
        <p:txBody>
          <a:bodyPr>
            <a:normAutofit fontScale="92500" lnSpcReduction="10000"/>
          </a:bodyPr>
          <a:lstStyle/>
          <a:p>
            <a:r>
              <a:rPr lang="el-GR" sz="1700" dirty="0">
                <a:latin typeface="Century Gothic" panose="020B0502020202020204" pitchFamily="34" charset="0"/>
              </a:rPr>
              <a:t>Ο</a:t>
            </a:r>
            <a:r>
              <a:rPr lang="en-US" sz="1700" dirty="0">
                <a:latin typeface="Century Gothic" panose="020B0502020202020204" pitchFamily="34" charset="0"/>
              </a:rPr>
              <a:t> </a:t>
            </a:r>
            <a:r>
              <a:rPr lang="el-GR" sz="1700" b="1" dirty="0">
                <a:latin typeface="Century Gothic" panose="020B0502020202020204" pitchFamily="34" charset="0"/>
                <a:hlinkClick r:id="rId2" tooltip="Όμηρος"/>
              </a:rPr>
              <a:t>Όμηρος</a:t>
            </a:r>
            <a:r>
              <a:rPr lang="en-US" sz="1700" dirty="0">
                <a:latin typeface="Century Gothic" panose="020B0502020202020204" pitchFamily="34" charset="0"/>
              </a:rPr>
              <a:t> </a:t>
            </a:r>
            <a:r>
              <a:rPr lang="el-GR" sz="1700" dirty="0">
                <a:latin typeface="Century Gothic" panose="020B0502020202020204" pitchFamily="34" charset="0"/>
              </a:rPr>
              <a:t>αναφέρει ότι</a:t>
            </a:r>
            <a:r>
              <a:rPr lang="en-US" sz="1700" dirty="0">
                <a:latin typeface="Century Gothic" panose="020B0502020202020204" pitchFamily="34" charset="0"/>
              </a:rPr>
              <a:t> </a:t>
            </a:r>
            <a:r>
              <a:rPr lang="el-GR" sz="1700" dirty="0">
                <a:latin typeface="Century Gothic" panose="020B0502020202020204" pitchFamily="34" charset="0"/>
              </a:rPr>
              <a:t>οι </a:t>
            </a:r>
            <a:r>
              <a:rPr lang="el-GR" sz="1700" b="1" dirty="0">
                <a:latin typeface="Century Gothic" panose="020B0502020202020204" pitchFamily="34" charset="0"/>
                <a:hlinkClick r:id="rId3" tooltip="Αχαιοί"/>
              </a:rPr>
              <a:t>Αχαιοί</a:t>
            </a:r>
            <a:r>
              <a:rPr lang="en-US" sz="1700" dirty="0">
                <a:latin typeface="Century Gothic" panose="020B0502020202020204" pitchFamily="34" charset="0"/>
              </a:rPr>
              <a:t> </a:t>
            </a:r>
            <a:r>
              <a:rPr lang="el-GR" sz="1700" dirty="0">
                <a:latin typeface="Century Gothic" panose="020B0502020202020204" pitchFamily="34" charset="0"/>
              </a:rPr>
              <a:t>όταν δεν πολεμούσαν έξω από τα τείχη της</a:t>
            </a:r>
            <a:r>
              <a:rPr lang="en-US" sz="1700" dirty="0">
                <a:latin typeface="Century Gothic" panose="020B0502020202020204" pitchFamily="34" charset="0"/>
              </a:rPr>
              <a:t> </a:t>
            </a:r>
            <a:r>
              <a:rPr lang="el-GR" sz="1700" b="1" dirty="0">
                <a:latin typeface="Century Gothic" panose="020B0502020202020204" pitchFamily="34" charset="0"/>
                <a:hlinkClick r:id="rId4" tooltip="Τροία"/>
              </a:rPr>
              <a:t>Τροίας</a:t>
            </a:r>
            <a:r>
              <a:rPr lang="en-US" sz="1700" dirty="0">
                <a:latin typeface="Century Gothic" panose="020B0502020202020204" pitchFamily="34" charset="0"/>
              </a:rPr>
              <a:t> </a:t>
            </a:r>
            <a:r>
              <a:rPr lang="el-GR" sz="1700" dirty="0">
                <a:latin typeface="Century Gothic" panose="020B0502020202020204" pitchFamily="34" charset="0"/>
              </a:rPr>
              <a:t>διασκέδαζαν ρίχνοντας δίσκο και ακόντιο. Στην</a:t>
            </a:r>
            <a:r>
              <a:rPr lang="en-US" sz="1700" dirty="0">
                <a:latin typeface="Century Gothic" panose="020B0502020202020204" pitchFamily="34" charset="0"/>
              </a:rPr>
              <a:t> </a:t>
            </a:r>
            <a:r>
              <a:rPr lang="el-GR" sz="1700" b="1" dirty="0">
                <a:latin typeface="Century Gothic" panose="020B0502020202020204" pitchFamily="34" charset="0"/>
                <a:hlinkClick r:id="rId5" tooltip="Οδύσσεια"/>
              </a:rPr>
              <a:t>Οδύσσεια</a:t>
            </a:r>
            <a:r>
              <a:rPr lang="en-US" sz="1700" dirty="0">
                <a:latin typeface="Century Gothic" panose="020B0502020202020204" pitchFamily="34" charset="0"/>
              </a:rPr>
              <a:t> </a:t>
            </a:r>
            <a:r>
              <a:rPr lang="el-GR" sz="1700" dirty="0">
                <a:latin typeface="Century Gothic" panose="020B0502020202020204" pitchFamily="34" charset="0"/>
              </a:rPr>
              <a:t>οι μνηστήρες της</a:t>
            </a:r>
            <a:r>
              <a:rPr lang="en-US" sz="1700" dirty="0">
                <a:latin typeface="Century Gothic" panose="020B0502020202020204" pitchFamily="34" charset="0"/>
              </a:rPr>
              <a:t> </a:t>
            </a:r>
            <a:r>
              <a:rPr lang="el-GR" sz="1700" b="1" dirty="0">
                <a:latin typeface="Century Gothic" panose="020B0502020202020204" pitchFamily="34" charset="0"/>
                <a:hlinkClick r:id="rId6" tooltip="Πηνελόπη"/>
              </a:rPr>
              <a:t>Πηνελόπης</a:t>
            </a:r>
            <a:r>
              <a:rPr lang="en-US" sz="1700" dirty="0">
                <a:latin typeface="Century Gothic" panose="020B0502020202020204" pitchFamily="34" charset="0"/>
              </a:rPr>
              <a:t> </a:t>
            </a:r>
            <a:r>
              <a:rPr lang="el-GR" sz="1700" dirty="0">
                <a:latin typeface="Century Gothic" panose="020B0502020202020204" pitchFamily="34" charset="0"/>
              </a:rPr>
              <a:t>περνούσαν τον καιρό τους ρίχνοντας δίσκο και ακόντιο και μάλιστα σε έναν ειδικά διαμορφωμένο χώρο.</a:t>
            </a:r>
          </a:p>
          <a:p>
            <a:endParaRPr lang="el-GR" sz="1700" dirty="0">
              <a:latin typeface="Century Gothic" panose="020B0502020202020204" pitchFamily="34" charset="0"/>
            </a:endParaRPr>
          </a:p>
          <a:p>
            <a:r>
              <a:rPr lang="el-GR" sz="1700" dirty="0">
                <a:latin typeface="Century Gothic" panose="020B0502020202020204" pitchFamily="34" charset="0"/>
              </a:rPr>
              <a:t>Προστάτη του ακοντισμού οι αρχαίοι θεωρούσαν το θεό Απόλλωνα, γι’ αυτό τον βλέπουμε σε αγγειογραφίες και γενικά στην "Πλαστική" να κρατά δόρυ και τόξο "λόγχη δε εν ταις χερσίν και τόξον".</a:t>
            </a:r>
          </a:p>
          <a:p>
            <a:endParaRPr lang="el-GR" dirty="0"/>
          </a:p>
        </p:txBody>
      </p:sp>
      <p:pic>
        <p:nvPicPr>
          <p:cNvPr id="2050" name="Picture 2" descr="C:\Users\katerina\Downloads\ακοντιο3.jpg"/>
          <p:cNvPicPr>
            <a:picLocks noGrp="1" noChangeAspect="1" noChangeArrowheads="1"/>
          </p:cNvPicPr>
          <p:nvPr>
            <p:ph sz="half" idx="1"/>
          </p:nvPr>
        </p:nvPicPr>
        <p:blipFill>
          <a:blip r:embed="rId7" cstate="print"/>
          <a:srcRect/>
          <a:stretch>
            <a:fillRect/>
          </a:stretch>
        </p:blipFill>
        <p:spPr bwMode="auto">
          <a:xfrm>
            <a:off x="4067944" y="1676400"/>
            <a:ext cx="4692521" cy="44168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randomBar dir="vert"/>
      </p:transition>
    </mc:Choice>
    <mc:Fallback>
      <p:transition spd="slow">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6910536" cy="1162050"/>
          </a:xfrm>
        </p:spPr>
        <p:txBody>
          <a:bodyPr/>
          <a:lstStyle/>
          <a:p>
            <a:r>
              <a:rPr lang="el-GR" sz="5000" dirty="0">
                <a:latin typeface="Century Gothic" panose="020B0502020202020204" pitchFamily="34" charset="0"/>
              </a:rPr>
              <a:t>ΕΙΔΗ ΑΓΩΝΩΝ</a:t>
            </a:r>
          </a:p>
        </p:txBody>
      </p:sp>
      <p:sp>
        <p:nvSpPr>
          <p:cNvPr id="3" name="2 - Θέση κειμένου"/>
          <p:cNvSpPr>
            <a:spLocks noGrp="1"/>
          </p:cNvSpPr>
          <p:nvPr>
            <p:ph type="body" idx="2"/>
          </p:nvPr>
        </p:nvSpPr>
        <p:spPr>
          <a:xfrm>
            <a:off x="685800" y="1676400"/>
            <a:ext cx="2950096" cy="4572000"/>
          </a:xfrm>
        </p:spPr>
        <p:txBody>
          <a:bodyPr>
            <a:normAutofit/>
          </a:bodyPr>
          <a:lstStyle/>
          <a:p>
            <a:r>
              <a:rPr lang="el-GR" sz="1600" dirty="0">
                <a:latin typeface="Century Gothic" panose="020B0502020202020204" pitchFamily="34" charset="0"/>
              </a:rPr>
              <a:t>Το ακόντιο στην Αρχαία Ελλάδα το χρησιμοποιούσαν στον πόλεμο και στο κυνήγι. Για την εκπαίδευση τόσο των νέων όσο και των στρατιωτών οργανώνονταν αγώνες ακοντίου. </a:t>
            </a:r>
          </a:p>
          <a:p>
            <a:endParaRPr lang="el-GR" sz="1600" dirty="0">
              <a:latin typeface="Century Gothic" panose="020B0502020202020204" pitchFamily="34" charset="0"/>
            </a:endParaRPr>
          </a:p>
          <a:p>
            <a:r>
              <a:rPr lang="el-GR" sz="1600" dirty="0">
                <a:latin typeface="Century Gothic" panose="020B0502020202020204" pitchFamily="34" charset="0"/>
              </a:rPr>
              <a:t>Υπήρχαν δύο ειδών αγώνες. Εκτίναξη του ακοντίου σε μήκος, που ονομαζόταν «</a:t>
            </a:r>
            <a:r>
              <a:rPr lang="el-GR" sz="1600" b="1" dirty="0">
                <a:latin typeface="Century Gothic" panose="020B0502020202020204" pitchFamily="34" charset="0"/>
              </a:rPr>
              <a:t>Εκηβόλος ακοντισμός</a:t>
            </a:r>
            <a:r>
              <a:rPr lang="el-GR" sz="1600" dirty="0">
                <a:latin typeface="Century Gothic" panose="020B0502020202020204" pitchFamily="34" charset="0"/>
              </a:rPr>
              <a:t>», και εκτίναξη του ακοντίου σε στόχο, που ονομαζόταν «</a:t>
            </a:r>
            <a:r>
              <a:rPr lang="el-GR" sz="1600" b="1" dirty="0">
                <a:latin typeface="Century Gothic" panose="020B0502020202020204" pitchFamily="34" charset="0"/>
              </a:rPr>
              <a:t>Στοχαστικός ακοντισμός</a:t>
            </a:r>
            <a:r>
              <a:rPr lang="el-GR" sz="1600" dirty="0">
                <a:latin typeface="Century Gothic" panose="020B0502020202020204" pitchFamily="34" charset="0"/>
              </a:rPr>
              <a:t>».</a:t>
            </a:r>
          </a:p>
        </p:txBody>
      </p:sp>
      <p:pic>
        <p:nvPicPr>
          <p:cNvPr id="3074" name="Picture 2" descr="C:\Users\katerina\Downloads\ακοντιο4.jpg"/>
          <p:cNvPicPr>
            <a:picLocks noChangeAspect="1" noChangeArrowheads="1"/>
          </p:cNvPicPr>
          <p:nvPr/>
        </p:nvPicPr>
        <p:blipFill>
          <a:blip r:embed="rId2" cstate="print"/>
          <a:srcRect/>
          <a:stretch>
            <a:fillRect/>
          </a:stretch>
        </p:blipFill>
        <p:spPr bwMode="auto">
          <a:xfrm>
            <a:off x="3923928" y="1772816"/>
            <a:ext cx="4447381" cy="3871317"/>
          </a:xfrm>
          <a:prstGeom prst="rect">
            <a:avLst/>
          </a:prstGeom>
          <a:noFill/>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75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60648"/>
            <a:ext cx="7414592" cy="1271738"/>
          </a:xfrm>
        </p:spPr>
        <p:txBody>
          <a:bodyPr/>
          <a:lstStyle/>
          <a:p>
            <a:r>
              <a:rPr lang="el-GR" sz="5000" dirty="0">
                <a:latin typeface="Century Gothic" panose="020B0502020202020204" pitchFamily="34" charset="0"/>
              </a:rPr>
              <a:t>ΕΠΙΛΟΓΗ ΑΚΟΝΤΙΟΥ </a:t>
            </a:r>
          </a:p>
        </p:txBody>
      </p:sp>
      <p:sp>
        <p:nvSpPr>
          <p:cNvPr id="3" name="2 - Θέση κειμένου"/>
          <p:cNvSpPr>
            <a:spLocks noGrp="1"/>
          </p:cNvSpPr>
          <p:nvPr>
            <p:ph type="body" idx="2"/>
          </p:nvPr>
        </p:nvSpPr>
        <p:spPr>
          <a:xfrm>
            <a:off x="611560" y="1916832"/>
            <a:ext cx="3600400" cy="4392488"/>
          </a:xfrm>
        </p:spPr>
        <p:txBody>
          <a:bodyPr>
            <a:noAutofit/>
          </a:bodyPr>
          <a:lstStyle/>
          <a:p>
            <a:r>
              <a:rPr lang="el-GR" sz="1600" dirty="0">
                <a:latin typeface="Century Gothic" panose="020B0502020202020204" pitchFamily="34" charset="0"/>
              </a:rPr>
              <a:t>Κατά την προπόνηση στο στοχαστικό ακόντιο οι αθλητές χρησιμοποιούσαν ακόντιο με την αιχμή, ενώ στη ρίψη του εκηβόλου, χωρίς αιχμή. Κατά τους επίσημους αγώνες πρέπει να χρησιμοποιούσαν αιχμηρό ακόντιο, ίσως με μεταλλική αιχμή αφού η βολή ήταν έγκυρη όταν το ακόντιο χτυπούσε στο έδαφος με την αιχμή του για να είναι δυνατή η μέτρηση της ρίψης. </a:t>
            </a:r>
          </a:p>
          <a:p>
            <a:endParaRPr lang="el-GR" sz="1600" dirty="0">
              <a:latin typeface="Century Gothic" panose="020B0502020202020204" pitchFamily="34" charset="0"/>
            </a:endParaRPr>
          </a:p>
          <a:p>
            <a:r>
              <a:rPr lang="el-GR" sz="1600" dirty="0">
                <a:latin typeface="Century Gothic" panose="020B0502020202020204" pitchFamily="34" charset="0"/>
              </a:rPr>
              <a:t>Σαν αγώνισμα στις Ολυμπιάδες </a:t>
            </a:r>
          </a:p>
          <a:p>
            <a:r>
              <a:rPr lang="el-GR" sz="1600" dirty="0">
                <a:latin typeface="Century Gothic" panose="020B0502020202020204" pitchFamily="34" charset="0"/>
              </a:rPr>
              <a:t>επικράτησε ο ακοντισμός σε μήκος και ήταν ένα από τα πέντε αγωνίσματα του «πένταθλου».</a:t>
            </a:r>
          </a:p>
        </p:txBody>
      </p:sp>
      <p:pic>
        <p:nvPicPr>
          <p:cNvPr id="4098" name="Picture 2" descr="C:\Users\katerina\Downloads\ακοντιο13.JPG"/>
          <p:cNvPicPr>
            <a:picLocks noGrp="1" noChangeAspect="1" noChangeArrowheads="1"/>
          </p:cNvPicPr>
          <p:nvPr>
            <p:ph sz="half" idx="1"/>
          </p:nvPr>
        </p:nvPicPr>
        <p:blipFill>
          <a:blip r:embed="rId3" cstate="print"/>
          <a:srcRect/>
          <a:stretch>
            <a:fillRect/>
          </a:stretch>
        </p:blipFill>
        <p:spPr bwMode="auto">
          <a:xfrm>
            <a:off x="4355976" y="1628800"/>
            <a:ext cx="4628778" cy="4824536"/>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496944" cy="1162328"/>
          </a:xfrm>
        </p:spPr>
        <p:txBody>
          <a:bodyPr>
            <a:noAutofit/>
          </a:bodyPr>
          <a:lstStyle/>
          <a:p>
            <a:r>
              <a:rPr lang="el-GR" sz="5000" dirty="0">
                <a:latin typeface="Century Gothic" panose="020B0502020202020204" pitchFamily="34" charset="0"/>
              </a:rPr>
              <a:t>ΤΑ ΧΑΡΑΚΤΗΡΙΣΤΗΚΑ ΤΟΥ ΑΚΟΝΤΙΟΥ</a:t>
            </a:r>
          </a:p>
        </p:txBody>
      </p:sp>
      <p:sp>
        <p:nvSpPr>
          <p:cNvPr id="3" name="2 - Θέση κειμένου"/>
          <p:cNvSpPr>
            <a:spLocks noGrp="1"/>
          </p:cNvSpPr>
          <p:nvPr>
            <p:ph type="body" idx="2"/>
          </p:nvPr>
        </p:nvSpPr>
        <p:spPr>
          <a:xfrm>
            <a:off x="395536" y="1809328"/>
            <a:ext cx="3240360" cy="4509914"/>
          </a:xfrm>
        </p:spPr>
        <p:txBody>
          <a:bodyPr>
            <a:noAutofit/>
          </a:bodyPr>
          <a:lstStyle/>
          <a:p>
            <a:r>
              <a:rPr lang="el-GR" sz="1600" dirty="0">
                <a:latin typeface="Century Gothic" panose="020B0502020202020204" pitchFamily="34" charset="0"/>
              </a:rPr>
              <a:t>Το αρχαίο ακόντιο είναι ένα ξύλινο κοντάρι, μήκους περίπου 1,70 μ. και διαμέτρου περίπου 3,5 εκατοστών. Στη μια άκρη είναι μυτερό .Το αγωνιστικό ακόντιο θα πρέπει να ήταν ελαφρύτερο από το δόρυ των πολεμιστών  .Στο μέσο του ακοντίου υπήρχε δερμάτινη λωρίδα διπλωμένη σε θηλιά η «αγκύλη», δεμένη περίπου στο κέντρο βάρους του ακοντίου. </a:t>
            </a:r>
          </a:p>
          <a:p>
            <a:endParaRPr lang="el-GR" sz="1600" dirty="0">
              <a:latin typeface="Century Gothic" panose="020B0502020202020204" pitchFamily="34" charset="0"/>
            </a:endParaRPr>
          </a:p>
          <a:p>
            <a:r>
              <a:rPr lang="el-GR" sz="1600" dirty="0">
                <a:latin typeface="Century Gothic" panose="020B0502020202020204" pitchFamily="34" charset="0"/>
              </a:rPr>
              <a:t>Το ακριβές σημείο του δεσίματος της αγκύλης το ρύθμιζε ο κάθε αθλητής κατά τη δική του αντίληψη και την τεχνική που χρησιμοποιούσε.</a:t>
            </a:r>
            <a:br>
              <a:rPr lang="el-GR" sz="1600" dirty="0">
                <a:latin typeface="Century Gothic" panose="020B0502020202020204" pitchFamily="34" charset="0"/>
              </a:rPr>
            </a:br>
            <a:endParaRPr lang="el-GR" sz="1600" dirty="0">
              <a:latin typeface="Century Gothic" panose="020B0502020202020204" pitchFamily="34" charset="0"/>
            </a:endParaRPr>
          </a:p>
        </p:txBody>
      </p:sp>
      <p:pic>
        <p:nvPicPr>
          <p:cNvPr id="5122" name="Picture 2" descr="C:\Users\katerina\Downloads\ακοντιο11.jpg"/>
          <p:cNvPicPr>
            <a:picLocks noGrp="1" noChangeAspect="1" noChangeArrowheads="1"/>
          </p:cNvPicPr>
          <p:nvPr>
            <p:ph sz="half" idx="1"/>
          </p:nvPr>
        </p:nvPicPr>
        <p:blipFill>
          <a:blip r:embed="rId2" cstate="print"/>
          <a:srcRect/>
          <a:stretch>
            <a:fillRect/>
          </a:stretch>
        </p:blipFill>
        <p:spPr bwMode="auto">
          <a:xfrm>
            <a:off x="3851920" y="1696963"/>
            <a:ext cx="5132834" cy="4468341"/>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1" y="553880"/>
            <a:ext cx="7804075" cy="1162050"/>
          </a:xfrm>
        </p:spPr>
        <p:txBody>
          <a:bodyPr/>
          <a:lstStyle/>
          <a:p>
            <a:r>
              <a:rPr lang="el-GR" sz="5000" dirty="0"/>
              <a:t>Η ΤΕΧΝΙΚΗ ΡΙΨΗ ΤΟΥ ΑΚΟΝΤΙΟΥ</a:t>
            </a:r>
          </a:p>
        </p:txBody>
      </p:sp>
      <p:sp>
        <p:nvSpPr>
          <p:cNvPr id="3" name="2 - Θέση κειμένου"/>
          <p:cNvSpPr>
            <a:spLocks noGrp="1"/>
          </p:cNvSpPr>
          <p:nvPr>
            <p:ph type="body" idx="2"/>
          </p:nvPr>
        </p:nvSpPr>
        <p:spPr>
          <a:xfrm>
            <a:off x="539551" y="1830833"/>
            <a:ext cx="4104457" cy="4752528"/>
          </a:xfrm>
        </p:spPr>
        <p:txBody>
          <a:bodyPr>
            <a:noAutofit/>
          </a:bodyPr>
          <a:lstStyle/>
          <a:p>
            <a:r>
              <a:rPr lang="el-GR" sz="1600" dirty="0">
                <a:latin typeface="Century Gothic" panose="020B0502020202020204" pitchFamily="34" charset="0"/>
              </a:rPr>
              <a:t>Η τεχνική ρίψης του ακοντίου περιλαμβάνει δυο μέρη. Στο πρώτο μέρος (που δίνει την ενέργεια για τη ρίψη του ακοντίου) ο ακοντιστής τρέχει με επιταχυνόμενα βήματα, κρατώντας το ακόντιο επάνω από το ύψος των ώμων. Το δεύτερο μέρος της φοράς (κίνηση) αποτελούν τα πέντε τελευταία βήματα, όπου ο αθλητής απλώνει το χέρι του προς τα μπρος και στρέφει τον αριστερό ώμο προς την κατεύθυνση ρίψης. Στα τρία τελευταία βήματα εκτελεί μια «ψαλιδωτή» κίνηση με τα πόδια έτσι ώστε να έρθει στην τελική θέση ρίψης. Στη φάση αυτή, σπρώχνει με το δεξί πόδι επάνω και εμπρός, και η ώθηση αυτή μεταφέρεται στη λεκάνη, στον κορμό, στον ώμο, στον αγκώνα και τελικά στην παλάμη που απελευθερώνει το ακόντιο.</a:t>
            </a:r>
            <a:br>
              <a:rPr lang="el-GR" sz="1600" dirty="0">
                <a:latin typeface="Century Gothic" panose="020B0502020202020204" pitchFamily="34" charset="0"/>
              </a:rPr>
            </a:br>
            <a:endParaRPr lang="el-GR" sz="1600" dirty="0">
              <a:latin typeface="Century Gothic" panose="020B0502020202020204" pitchFamily="34" charset="0"/>
            </a:endParaRPr>
          </a:p>
        </p:txBody>
      </p:sp>
      <p:pic>
        <p:nvPicPr>
          <p:cNvPr id="6146" name="Picture 2" descr="C:\Users\katerina\Downloads\ακοντιο6.jpg"/>
          <p:cNvPicPr>
            <a:picLocks noGrp="1" noChangeAspect="1" noChangeArrowheads="1"/>
          </p:cNvPicPr>
          <p:nvPr>
            <p:ph sz="half" idx="1"/>
          </p:nvPr>
        </p:nvPicPr>
        <p:blipFill>
          <a:blip r:embed="rId2" cstate="print"/>
          <a:srcRect/>
          <a:stretch>
            <a:fillRect/>
          </a:stretch>
        </p:blipFill>
        <p:spPr bwMode="auto">
          <a:xfrm>
            <a:off x="5004048" y="1830833"/>
            <a:ext cx="3339579" cy="439443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685800" y="514352"/>
            <a:ext cx="8206680" cy="1162050"/>
          </a:xfrm>
        </p:spPr>
        <p:txBody>
          <a:bodyPr/>
          <a:lstStyle/>
          <a:p>
            <a:r>
              <a:rPr lang="el-GR" sz="5000" dirty="0">
                <a:latin typeface="Century Gothic" panose="020B0502020202020204" pitchFamily="34" charset="0"/>
              </a:rPr>
              <a:t>ΚΑΝΟΝΙΣΜΟΙ ΑΓΩΝΙΣΜΑΤΟΣ </a:t>
            </a:r>
          </a:p>
        </p:txBody>
      </p:sp>
      <p:sp>
        <p:nvSpPr>
          <p:cNvPr id="8" name="7 - Θέση περιεχομένου"/>
          <p:cNvSpPr>
            <a:spLocks noGrp="1"/>
          </p:cNvSpPr>
          <p:nvPr>
            <p:ph sz="half" idx="1"/>
          </p:nvPr>
        </p:nvSpPr>
        <p:spPr>
          <a:xfrm>
            <a:off x="3575050" y="1809328"/>
            <a:ext cx="5111750" cy="4860032"/>
          </a:xfrm>
        </p:spPr>
        <p:txBody>
          <a:bodyPr>
            <a:normAutofit fontScale="55000" lnSpcReduction="20000"/>
          </a:bodyPr>
          <a:lstStyle/>
          <a:p>
            <a:r>
              <a:rPr lang="el-GR" dirty="0">
                <a:latin typeface="Century Gothic" panose="020B0502020202020204" pitchFamily="34" charset="0"/>
              </a:rPr>
              <a:t>Να κρατάει το ακόντιο από την λαβή</a:t>
            </a:r>
          </a:p>
          <a:p>
            <a:r>
              <a:rPr lang="el-GR" dirty="0">
                <a:latin typeface="Century Gothic" panose="020B0502020202020204" pitchFamily="34" charset="0"/>
              </a:rPr>
              <a:t>Να ρίχνει το ακόντιο επάνω από τον ώμο ή από το επάνω μέρος του βραχίονα.</a:t>
            </a:r>
          </a:p>
          <a:p>
            <a:r>
              <a:rPr lang="el-GR" dirty="0">
                <a:latin typeface="Century Gothic" panose="020B0502020202020204" pitchFamily="34" charset="0"/>
              </a:rPr>
              <a:t>Να μην ακουμπήσει με οποιοδήποτε μέρος του σώματος του έξω ή επάνω στις γραμμές που ορίζουν το διάδρομο φοράς.</a:t>
            </a:r>
          </a:p>
          <a:p>
            <a:r>
              <a:rPr lang="el-GR" dirty="0">
                <a:latin typeface="Century Gothic" panose="020B0502020202020204" pitchFamily="34" charset="0"/>
              </a:rPr>
              <a:t>Να μην προσπεράσει ή ακουμπήσει με οποιοδήποτε μέρος του σώματος του την τελική γραμμή(τόξο) του διαδρόμου</a:t>
            </a:r>
          </a:p>
          <a:p>
            <a:r>
              <a:rPr lang="el-GR" dirty="0">
                <a:latin typeface="Century Gothic" panose="020B0502020202020204" pitchFamily="34" charset="0"/>
              </a:rPr>
              <a:t>Από την αρχή μέχρι το τέλος της προσπάθειας δεν επιτρέπεται να γυρίσει την πλάτη του στην κατεύθυνση ρίψης.</a:t>
            </a:r>
          </a:p>
          <a:p>
            <a:r>
              <a:rPr lang="el-GR" dirty="0">
                <a:latin typeface="Century Gothic" panose="020B0502020202020204" pitchFamily="34" charset="0"/>
              </a:rPr>
              <a:t>Να μην εκτελεί κατά τη ρίψη κυκλική κίνηση.</a:t>
            </a:r>
          </a:p>
          <a:p>
            <a:r>
              <a:rPr lang="el-GR" dirty="0">
                <a:latin typeface="Century Gothic" panose="020B0502020202020204" pitchFamily="34" charset="0"/>
              </a:rPr>
              <a:t>Να εγκαταλείπει το διάδρομο φοράς αφού πρώτα προσγειωθεί το ακόντιο πλάγια και πίσω από τις τελικές γραμμές (τόξο και κάθετες προς το διάδρομο γραμμές)και σε όρθια στάση.</a:t>
            </a:r>
          </a:p>
          <a:p>
            <a:r>
              <a:rPr lang="el-GR" dirty="0">
                <a:latin typeface="Century Gothic" panose="020B0502020202020204" pitchFamily="34" charset="0"/>
              </a:rPr>
              <a:t>Να μην ξεφύγει το ακόντιο από τα χέρια του και πέσει κάτω. Το ακόντιο να προσγειώνεται μέσα στον τομέα ρίψης και πρώτα με την αιχμή</a:t>
            </a:r>
          </a:p>
          <a:p>
            <a:r>
              <a:rPr lang="el-GR" dirty="0">
                <a:latin typeface="Century Gothic" panose="020B0502020202020204" pitchFamily="34" charset="0"/>
              </a:rPr>
              <a:t>Να αρχίσει την προσπάθεια του πριν παρέλθει ο χρόνος των 60".</a:t>
            </a:r>
          </a:p>
        </p:txBody>
      </p:sp>
      <p:pic>
        <p:nvPicPr>
          <p:cNvPr id="7170" name="Picture 2" descr="C:\Users\katerina\Downloads\ακοντιο10.jpg"/>
          <p:cNvPicPr>
            <a:picLocks noChangeAspect="1" noChangeArrowheads="1"/>
          </p:cNvPicPr>
          <p:nvPr/>
        </p:nvPicPr>
        <p:blipFill>
          <a:blip r:embed="rId2" cstate="print"/>
          <a:srcRect/>
          <a:stretch>
            <a:fillRect/>
          </a:stretch>
        </p:blipFill>
        <p:spPr bwMode="auto">
          <a:xfrm>
            <a:off x="756692" y="1796616"/>
            <a:ext cx="2601416" cy="4224672"/>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Τίτλος"/>
          <p:cNvSpPr>
            <a:spLocks noGrp="1"/>
          </p:cNvSpPr>
          <p:nvPr>
            <p:ph type="title"/>
          </p:nvPr>
        </p:nvSpPr>
        <p:spPr/>
        <p:txBody>
          <a:bodyPr>
            <a:noAutofit/>
          </a:bodyPr>
          <a:lstStyle/>
          <a:p>
            <a:r>
              <a:rPr lang="el-GR" dirty="0">
                <a:latin typeface="Century Gothic" panose="020B0502020202020204" pitchFamily="34" charset="0"/>
              </a:rPr>
              <a:t>ΓΡΑΜΜΑΤΟΣΗΜΟ ΑΠΟ ΟΛΥΜΠΙΑΚΟΥΣ ΑΓΩΝΕΣ</a:t>
            </a:r>
          </a:p>
        </p:txBody>
      </p:sp>
      <p:pic>
        <p:nvPicPr>
          <p:cNvPr id="9218" name="Picture 2" descr="C:\Users\katerina\Downloads\ακοντιο7.jpg"/>
          <p:cNvPicPr>
            <a:picLocks noChangeAspect="1" noChangeArrowheads="1"/>
          </p:cNvPicPr>
          <p:nvPr/>
        </p:nvPicPr>
        <p:blipFill>
          <a:blip r:embed="rId2" cstate="print"/>
          <a:srcRect l="4568" t="4337" r="4568" b="16353"/>
          <a:stretch>
            <a:fillRect/>
          </a:stretch>
        </p:blipFill>
        <p:spPr bwMode="auto">
          <a:xfrm>
            <a:off x="827584" y="1988840"/>
            <a:ext cx="7200800" cy="458258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548680"/>
            <a:ext cx="8532440" cy="1200329"/>
          </a:xfrm>
          <a:prstGeom prst="rect">
            <a:avLst/>
          </a:prstGeom>
          <a:noFill/>
        </p:spPr>
        <p:txBody>
          <a:bodyPr wrap="square" rtlCol="0">
            <a:spAutoFit/>
          </a:bodyPr>
          <a:lstStyle/>
          <a:p>
            <a:r>
              <a:rPr lang="el-GR" sz="3600" dirty="0">
                <a:latin typeface="Century Gothic" panose="020B0502020202020204" pitchFamily="34" charset="0"/>
              </a:rPr>
              <a:t>ΠΟΙΑ ΕΙΝΑΙ ΤΑ ΑΡΧΑΙΑ ΟΛΥΜΠΙΑΚΑ ΑΓΩΝΙΣΜΑΤΑ</a:t>
            </a:r>
          </a:p>
        </p:txBody>
      </p:sp>
      <p:sp>
        <p:nvSpPr>
          <p:cNvPr id="5" name="TextBox 4"/>
          <p:cNvSpPr txBox="1"/>
          <p:nvPr/>
        </p:nvSpPr>
        <p:spPr>
          <a:xfrm>
            <a:off x="174098" y="2552124"/>
            <a:ext cx="4469909" cy="2893100"/>
          </a:xfrm>
          <a:prstGeom prst="rect">
            <a:avLst/>
          </a:prstGeom>
          <a:noFill/>
        </p:spPr>
        <p:txBody>
          <a:bodyPr wrap="square" rtlCol="0">
            <a:spAutoFit/>
          </a:bodyPr>
          <a:lstStyle/>
          <a:p>
            <a:r>
              <a:rPr lang="el-GR" sz="2600" dirty="0">
                <a:latin typeface="Century Gothic" panose="020B0502020202020204" pitchFamily="34" charset="0"/>
              </a:rPr>
              <a:t>Πολλά είναι τα αθλήματα που υπήρχαν στους Ολυμπιακούς Αγώνες. Πολλά υπάρχουν ακόμη και σήμερα. Μερικά από αυτά είναι η πυγμαχία, το ακόντιο, ο στίβος και άλλα</a:t>
            </a:r>
          </a:p>
        </p:txBody>
      </p:sp>
      <p:pic>
        <p:nvPicPr>
          <p:cNvPr id="1026" name="Picture 2" descr="C:\Users\dimitris\Desktop\αρχείο λήψη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053" y="1222398"/>
            <a:ext cx="2090751" cy="11597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imitris\Desktop\αρχείο λήψης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929" y="2368538"/>
            <a:ext cx="166687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imitris\Desktop\αρχείο λήψης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704" y="3991798"/>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imitris\Desktop\17030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1415" y="2382127"/>
            <a:ext cx="1582514" cy="156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670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5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latin typeface="Century Gothic" panose="020B0502020202020204" pitchFamily="34" charset="0"/>
              </a:rPr>
              <a:t>ΕΙΚΟΝΕΣ</a:t>
            </a:r>
          </a:p>
        </p:txBody>
      </p:sp>
      <p:pic>
        <p:nvPicPr>
          <p:cNvPr id="11266" name="Picture 2" descr="C:\Users\katerina\Downloads\ακοντιο8 (1).jpg"/>
          <p:cNvPicPr>
            <a:picLocks noGrp="1" noChangeAspect="1" noChangeArrowheads="1"/>
          </p:cNvPicPr>
          <p:nvPr>
            <p:ph idx="1"/>
          </p:nvPr>
        </p:nvPicPr>
        <p:blipFill>
          <a:blip r:embed="rId2" cstate="print"/>
          <a:srcRect/>
          <a:stretch>
            <a:fillRect/>
          </a:stretch>
        </p:blipFill>
        <p:spPr bwMode="auto">
          <a:xfrm>
            <a:off x="457200" y="2420888"/>
            <a:ext cx="3028364" cy="2952328"/>
          </a:xfrm>
          <a:prstGeom prst="rect">
            <a:avLst/>
          </a:prstGeom>
          <a:noFill/>
        </p:spPr>
      </p:pic>
      <p:pic>
        <p:nvPicPr>
          <p:cNvPr id="11267" name="Picture 3" descr="C:\Users\katerina\Downloads\ακοντιο5.jpg"/>
          <p:cNvPicPr>
            <a:picLocks noChangeAspect="1" noChangeArrowheads="1"/>
          </p:cNvPicPr>
          <p:nvPr/>
        </p:nvPicPr>
        <p:blipFill>
          <a:blip r:embed="rId3" cstate="print"/>
          <a:srcRect/>
          <a:stretch>
            <a:fillRect/>
          </a:stretch>
        </p:blipFill>
        <p:spPr bwMode="auto">
          <a:xfrm>
            <a:off x="3707904" y="2420888"/>
            <a:ext cx="2143125" cy="2952328"/>
          </a:xfrm>
          <a:prstGeom prst="rect">
            <a:avLst/>
          </a:prstGeom>
          <a:noFill/>
        </p:spPr>
      </p:pic>
      <p:pic>
        <p:nvPicPr>
          <p:cNvPr id="11268" name="Picture 4" descr="C:\Users\katerina\Downloads\ακοντιο12.jpg"/>
          <p:cNvPicPr>
            <a:picLocks noChangeAspect="1" noChangeArrowheads="1"/>
          </p:cNvPicPr>
          <p:nvPr/>
        </p:nvPicPr>
        <p:blipFill>
          <a:blip r:embed="rId4" cstate="print"/>
          <a:srcRect l="13250" t="13251" r="13251" b="13250"/>
          <a:stretch>
            <a:fillRect/>
          </a:stretch>
        </p:blipFill>
        <p:spPr bwMode="auto">
          <a:xfrm>
            <a:off x="6228184" y="2348880"/>
            <a:ext cx="2664296" cy="29523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5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2348880"/>
            <a:ext cx="8229600" cy="1143000"/>
          </a:xfrm>
        </p:spPr>
        <p:txBody>
          <a:bodyPr/>
          <a:lstStyle/>
          <a:p>
            <a:pPr algn="ctr"/>
            <a:r>
              <a:rPr lang="el-GR" dirty="0">
                <a:latin typeface="Century Gothic" panose="020B0502020202020204" pitchFamily="34" charset="0"/>
              </a:rPr>
              <a:t>Δισκοβολία</a:t>
            </a:r>
          </a:p>
        </p:txBody>
      </p:sp>
      <p:sp>
        <p:nvSpPr>
          <p:cNvPr id="4" name="TextBox 3">
            <a:extLst>
              <a:ext uri="{FF2B5EF4-FFF2-40B4-BE49-F238E27FC236}">
                <a16:creationId xmlns:a16="http://schemas.microsoft.com/office/drawing/2014/main" id="{8AB676A1-D1B5-4746-BDE2-A79DD080391B}"/>
              </a:ext>
            </a:extLst>
          </p:cNvPr>
          <p:cNvSpPr txBox="1"/>
          <p:nvPr/>
        </p:nvSpPr>
        <p:spPr>
          <a:xfrm>
            <a:off x="467544" y="5446965"/>
            <a:ext cx="7056784" cy="923330"/>
          </a:xfrm>
          <a:prstGeom prst="rect">
            <a:avLst/>
          </a:prstGeom>
          <a:noFill/>
        </p:spPr>
        <p:txBody>
          <a:bodyPr wrap="square" rtlCol="0">
            <a:spAutoFit/>
          </a:bodyPr>
          <a:lstStyle/>
          <a:p>
            <a:r>
              <a:rPr lang="el-GR" dirty="0">
                <a:latin typeface="Century Gothic" panose="020B0502020202020204" pitchFamily="34" charset="0"/>
              </a:rPr>
              <a:t>Άννα Κασαρτζιάν</a:t>
            </a:r>
            <a:r>
              <a:rPr lang="en-US" dirty="0">
                <a:latin typeface="Century Gothic" panose="020B0502020202020204" pitchFamily="34" charset="0"/>
              </a:rPr>
              <a:t>, </a:t>
            </a:r>
            <a:r>
              <a:rPr lang="el-GR" dirty="0">
                <a:latin typeface="Century Gothic" panose="020B0502020202020204" pitchFamily="34" charset="0"/>
              </a:rPr>
              <a:t>Θάνος Ζευγαρίδης</a:t>
            </a:r>
            <a:r>
              <a:rPr lang="en-US" dirty="0">
                <a:latin typeface="Century Gothic" panose="020B0502020202020204" pitchFamily="34" charset="0"/>
              </a:rPr>
              <a:t>, </a:t>
            </a:r>
            <a:r>
              <a:rPr lang="el-GR" dirty="0">
                <a:latin typeface="Century Gothic" panose="020B0502020202020204" pitchFamily="34" charset="0"/>
              </a:rPr>
              <a:t>Κατερίνα Βάρου</a:t>
            </a:r>
            <a:r>
              <a:rPr lang="en-US" dirty="0">
                <a:latin typeface="Century Gothic" panose="020B0502020202020204" pitchFamily="34" charset="0"/>
              </a:rPr>
              <a:t>, </a:t>
            </a:r>
          </a:p>
          <a:p>
            <a:r>
              <a:rPr lang="el-GR" dirty="0">
                <a:latin typeface="Century Gothic" panose="020B0502020202020204" pitchFamily="34" charset="0"/>
              </a:rPr>
              <a:t>Λυδία Γιακουμάκη, Νεφέλη Ιακωβάκη</a:t>
            </a:r>
          </a:p>
          <a:p>
            <a:endParaRPr lang="el-GR" dirty="0">
              <a:latin typeface="Century Gothic" panose="020B0502020202020204" pitchFamily="34" charset="0"/>
            </a:endParaRPr>
          </a:p>
        </p:txBody>
      </p:sp>
    </p:spTree>
    <p:extLst>
      <p:ext uri="{BB962C8B-B14F-4D97-AF65-F5344CB8AC3E}">
        <p14:creationId xmlns:p14="http://schemas.microsoft.com/office/powerpoint/2010/main" val="29390670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0014BF-78B5-47AF-B509-6AFC3B2B5E6A}"/>
              </a:ext>
            </a:extLst>
          </p:cNvPr>
          <p:cNvSpPr>
            <a:spLocks noGrp="1"/>
          </p:cNvSpPr>
          <p:nvPr>
            <p:ph idx="1"/>
          </p:nvPr>
        </p:nvSpPr>
        <p:spPr>
          <a:xfrm>
            <a:off x="360556" y="1772816"/>
            <a:ext cx="5037761" cy="4968552"/>
          </a:xfrm>
        </p:spPr>
        <p:txBody>
          <a:bodyPr>
            <a:noAutofit/>
          </a:bodyPr>
          <a:lstStyle/>
          <a:p>
            <a:pPr marL="0" indent="0">
              <a:buNone/>
            </a:pPr>
            <a:r>
              <a:rPr lang="el-GR" sz="1600" dirty="0">
                <a:latin typeface="Century Gothic" panose="020B0502020202020204" pitchFamily="34" charset="0"/>
              </a:rPr>
              <a:t>Ο δισκοβόλος περιστρέφεται πριν πετάξει τον δίσκο σε μια κυκλική επιφάνεια από τσιμέντο με διάμετρο 2.5 μέτρα. Ο δίσκος πρέπει να προσγειωθεί μέσα σε μια ακτίνα 40 ή 60 μοιρών που είναι προκαθορισμένη με γραμμές στη ζώνη προσγείωσης. Ο δισκοβόλος δεν πρέπει να βγει από τον τσιμεντένιο κύκλο μέχρι να προσγειωθεί ο δίσκος και πρέπει να περιμένει το ok από τον κριτή για να αποχωρήσει από τον κύκλο. Νικητής είναι ο δισκοβόλος που καταφέρνει την καλύτερη βολή μετά από 6 προσπάθειες, ενώ σε περίπτωση ισοπαλίας μετρά ποιός από τους δισκοβόλους έχει κάνει την καλύτερη δεύτερη βολή. Στον τελικό του αγωνίσματος οι 8 με τις καλύτερες βολές μετά από 3 προσπάθειες έχουν τη δυνατότητα να κάνουν άλλες 3 προσπάθειες. Αξίζει να σημειωθεί πως ο δίσκος είναι το μοναδικό άθλημα στίβου στους Ολυμπιακούς Αγώνες στο οποίο δεν έχει καταγραφεί ποτέ παγκόσμιο ρεκόρ κατά τη διάρκειά τους.</a:t>
            </a:r>
          </a:p>
        </p:txBody>
      </p:sp>
      <p:sp>
        <p:nvSpPr>
          <p:cNvPr id="4" name="TextBox 3">
            <a:extLst>
              <a:ext uri="{FF2B5EF4-FFF2-40B4-BE49-F238E27FC236}">
                <a16:creationId xmlns:a16="http://schemas.microsoft.com/office/drawing/2014/main" id="{501FCD6C-04A2-47A1-AA80-D0FED7190355}"/>
              </a:ext>
            </a:extLst>
          </p:cNvPr>
          <p:cNvSpPr txBox="1"/>
          <p:nvPr/>
        </p:nvSpPr>
        <p:spPr>
          <a:xfrm>
            <a:off x="360556" y="836712"/>
            <a:ext cx="7523812" cy="861774"/>
          </a:xfrm>
          <a:prstGeom prst="rect">
            <a:avLst/>
          </a:prstGeom>
          <a:noFill/>
        </p:spPr>
        <p:txBody>
          <a:bodyPr wrap="square" rtlCol="0">
            <a:spAutoFit/>
          </a:bodyPr>
          <a:lstStyle/>
          <a:p>
            <a:r>
              <a:rPr lang="el-GR" sz="5000" dirty="0">
                <a:latin typeface="Century Gothic" panose="020B0502020202020204" pitchFamily="34" charset="0"/>
              </a:rPr>
              <a:t>Τι είναι η δισκοβολία;</a:t>
            </a:r>
            <a:endParaRPr lang="en-US" sz="5000" dirty="0">
              <a:latin typeface="Century Gothic" panose="020B0502020202020204" pitchFamily="34" charset="0"/>
            </a:endParaRPr>
          </a:p>
        </p:txBody>
      </p:sp>
      <p:pic>
        <p:nvPicPr>
          <p:cNvPr id="2" name="Εικόνα 1">
            <a:extLst>
              <a:ext uri="{FF2B5EF4-FFF2-40B4-BE49-F238E27FC236}">
                <a16:creationId xmlns:a16="http://schemas.microsoft.com/office/drawing/2014/main" id="{B4F851E4-6B81-4910-BECF-4C08BE74C2F5}"/>
              </a:ext>
            </a:extLst>
          </p:cNvPr>
          <p:cNvPicPr>
            <a:picLocks noChangeAspect="1"/>
          </p:cNvPicPr>
          <p:nvPr/>
        </p:nvPicPr>
        <p:blipFill>
          <a:blip r:embed="rId2"/>
          <a:stretch>
            <a:fillRect/>
          </a:stretch>
        </p:blipFill>
        <p:spPr>
          <a:xfrm>
            <a:off x="5398317" y="1916833"/>
            <a:ext cx="3607816" cy="4320480"/>
          </a:xfrm>
          <a:prstGeom prst="rect">
            <a:avLst/>
          </a:prstGeom>
        </p:spPr>
      </p:pic>
    </p:spTree>
    <p:extLst>
      <p:ext uri="{BB962C8B-B14F-4D97-AF65-F5344CB8AC3E}">
        <p14:creationId xmlns:p14="http://schemas.microsoft.com/office/powerpoint/2010/main" val="3777437077"/>
      </p:ext>
    </p:extLst>
  </p:cSld>
  <p:clrMapOvr>
    <a:masterClrMapping/>
  </p:clrMapOvr>
  <mc:AlternateContent xmlns:mc="http://schemas.openxmlformats.org/markup-compatibility/2006">
    <mc:Choice xmlns:p14="http://schemas.microsoft.com/office/powerpoint/2010/main" Requires="p14">
      <p:transition spd="slow" p14:dur="25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21D0F17-7437-4998-B1E9-CB4FF6A3B06B}"/>
              </a:ext>
            </a:extLst>
          </p:cNvPr>
          <p:cNvSpPr>
            <a:spLocks noGrp="1"/>
          </p:cNvSpPr>
          <p:nvPr>
            <p:ph idx="1"/>
          </p:nvPr>
        </p:nvSpPr>
        <p:spPr>
          <a:xfrm>
            <a:off x="524886" y="2296767"/>
            <a:ext cx="4623178" cy="4561233"/>
          </a:xfrm>
        </p:spPr>
        <p:txBody>
          <a:bodyPr>
            <a:noAutofit/>
          </a:bodyPr>
          <a:lstStyle/>
          <a:p>
            <a:pPr marL="0" indent="0">
              <a:buNone/>
            </a:pPr>
            <a:r>
              <a:rPr lang="el-GR" sz="1600" dirty="0">
                <a:latin typeface="Century Gothic" panose="020B0502020202020204" pitchFamily="34" charset="0"/>
              </a:rPr>
              <a:t>Η δισκοβολία ήταν ένα αγαπητό αγώνισμα για τους Αρχαίους Έλληνες, γεγονός που φαίνεται και από την τέχνη τους. Κατά την ελληνική παράδοση αυτός που εφηύρε τη δισκοβολία ήταν ο Περσέας, ο οποίος κατά τη συμμετοχή του σε επιτάφιους αγώνες, έριξε το δίσκο και σκότωσε άθελά του, τον παππού του Ακρίσιο. Ο Απόλλωνας, επίσης, σε αγώνισμα δισκοβολίας σκοτώνει το φίλο του Υάκινθο. Γενικά, λόγω της φύσης του, ο δίσκος από τους προϊστορικούς χρόνους συνδέεται με πολλά θανατηφόρα ατυχήματα. Επίσημα, ωστόσο, η δισκοβολία περιγράφεται στην Οδύσσεια και στην Ιλιάδα του Ομήρου. </a:t>
            </a:r>
            <a:endParaRPr lang="en-US" sz="1600" dirty="0">
              <a:latin typeface="Century Gothic" panose="020B0502020202020204" pitchFamily="34" charset="0"/>
            </a:endParaRPr>
          </a:p>
        </p:txBody>
      </p:sp>
      <p:pic>
        <p:nvPicPr>
          <p:cNvPr id="2" name="Εικόνα 1">
            <a:extLst>
              <a:ext uri="{FF2B5EF4-FFF2-40B4-BE49-F238E27FC236}">
                <a16:creationId xmlns:a16="http://schemas.microsoft.com/office/drawing/2014/main" id="{6B88CEB8-D342-4088-8CBE-6C90ED1AB277}"/>
              </a:ext>
            </a:extLst>
          </p:cNvPr>
          <p:cNvPicPr>
            <a:picLocks noChangeAspect="1"/>
          </p:cNvPicPr>
          <p:nvPr/>
        </p:nvPicPr>
        <p:blipFill>
          <a:blip r:embed="rId2"/>
          <a:stretch>
            <a:fillRect/>
          </a:stretch>
        </p:blipFill>
        <p:spPr>
          <a:xfrm>
            <a:off x="5292080" y="2078544"/>
            <a:ext cx="3096344" cy="4230776"/>
          </a:xfrm>
          <a:prstGeom prst="rect">
            <a:avLst/>
          </a:prstGeom>
        </p:spPr>
      </p:pic>
      <p:sp>
        <p:nvSpPr>
          <p:cNvPr id="6" name="TextBox 5">
            <a:extLst>
              <a:ext uri="{FF2B5EF4-FFF2-40B4-BE49-F238E27FC236}">
                <a16:creationId xmlns:a16="http://schemas.microsoft.com/office/drawing/2014/main" id="{B16CCFB0-BDC4-4E5F-A71E-0CB6B16D5414}"/>
              </a:ext>
            </a:extLst>
          </p:cNvPr>
          <p:cNvSpPr txBox="1"/>
          <p:nvPr/>
        </p:nvSpPr>
        <p:spPr>
          <a:xfrm>
            <a:off x="395536" y="501640"/>
            <a:ext cx="8640960" cy="1631216"/>
          </a:xfrm>
          <a:prstGeom prst="rect">
            <a:avLst/>
          </a:prstGeom>
          <a:noFill/>
        </p:spPr>
        <p:txBody>
          <a:bodyPr wrap="square" rtlCol="0">
            <a:spAutoFit/>
          </a:bodyPr>
          <a:lstStyle/>
          <a:p>
            <a:r>
              <a:rPr lang="el-GR" sz="5000" dirty="0">
                <a:latin typeface="Century Gothic" panose="020B0502020202020204" pitchFamily="34" charset="0"/>
              </a:rPr>
              <a:t>Η δισκοβολία στην αρχαιότητα</a:t>
            </a:r>
            <a:endParaRPr lang="en-US" sz="5000" dirty="0">
              <a:latin typeface="Century Gothic" panose="020B0502020202020204" pitchFamily="34" charset="0"/>
            </a:endParaRPr>
          </a:p>
        </p:txBody>
      </p:sp>
    </p:spTree>
    <p:extLst>
      <p:ext uri="{BB962C8B-B14F-4D97-AF65-F5344CB8AC3E}">
        <p14:creationId xmlns:p14="http://schemas.microsoft.com/office/powerpoint/2010/main" val="29397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C0FB2A1-3594-41B4-81DE-442D26E5F06A}"/>
              </a:ext>
            </a:extLst>
          </p:cNvPr>
          <p:cNvPicPr>
            <a:picLocks noChangeAspect="1"/>
          </p:cNvPicPr>
          <p:nvPr/>
        </p:nvPicPr>
        <p:blipFill>
          <a:blip r:embed="rId2"/>
          <a:stretch>
            <a:fillRect/>
          </a:stretch>
        </p:blipFill>
        <p:spPr>
          <a:xfrm>
            <a:off x="5508105" y="1691894"/>
            <a:ext cx="2656182" cy="1953129"/>
          </a:xfrm>
          <a:prstGeom prst="rect">
            <a:avLst/>
          </a:prstGeom>
        </p:spPr>
      </p:pic>
      <p:sp>
        <p:nvSpPr>
          <p:cNvPr id="8" name="TextBox 7">
            <a:extLst>
              <a:ext uri="{FF2B5EF4-FFF2-40B4-BE49-F238E27FC236}">
                <a16:creationId xmlns:a16="http://schemas.microsoft.com/office/drawing/2014/main" id="{695FFF41-6C21-4C83-AABB-231FC9F9DAA4}"/>
              </a:ext>
            </a:extLst>
          </p:cNvPr>
          <p:cNvSpPr txBox="1"/>
          <p:nvPr/>
        </p:nvSpPr>
        <p:spPr>
          <a:xfrm>
            <a:off x="611560" y="1700808"/>
            <a:ext cx="4552934" cy="4031873"/>
          </a:xfrm>
          <a:prstGeom prst="rect">
            <a:avLst/>
          </a:prstGeom>
          <a:noFill/>
        </p:spPr>
        <p:txBody>
          <a:bodyPr wrap="square" rtlCol="0">
            <a:spAutoFit/>
          </a:bodyPr>
          <a:lstStyle/>
          <a:p>
            <a:r>
              <a:rPr lang="el-GR" sz="1600" dirty="0">
                <a:latin typeface="Century Gothic" panose="020B0502020202020204" pitchFamily="34" charset="0"/>
              </a:rPr>
              <a:t>Σήμερα ο δίσκος έχει διάμετρο 220mm και ζυγίζει 2 κιλά για το αγώνισμα των ανδρών και 1 κιλό για αυτό των γυναικών με διάμετρο 181mm αντίστοιχα. Η λέξη δίσκος από την αρχή δε σήμαινε τίποτε άλλο από ένα βαρύ αντικείμενο από πέτρα ή μέταλλο, το οποίο θα μπορούσε να ρίξει κάποιος, με σκοπό να αποδείξει τη δύναμή του και κατά συνέπεια την υπεροχή του στο είδος αυτού του αθλήματος. Σε αρχαιολογικές ανασκαφές βρέθηκαν αρκετοί δίσκοι των οποίων η διάμετρος ποικίλει από 16 έως 35 εκατοστά και το βάρος τους από 1.245 έως 6.400 γραμμάρια. Οι αρχαίοι συνήθιζαν την επιφάνεια του δίσκου να την διακοσμούν με αθλητικές παραστάσεις, με ζώα, με πτηνά.</a:t>
            </a:r>
            <a:endParaRPr lang="en-US" sz="1600" dirty="0">
              <a:latin typeface="Century Gothic" panose="020B0502020202020204" pitchFamily="34" charset="0"/>
            </a:endParaRPr>
          </a:p>
        </p:txBody>
      </p:sp>
      <p:pic>
        <p:nvPicPr>
          <p:cNvPr id="9" name="Εικόνα 8">
            <a:extLst>
              <a:ext uri="{FF2B5EF4-FFF2-40B4-BE49-F238E27FC236}">
                <a16:creationId xmlns:a16="http://schemas.microsoft.com/office/drawing/2014/main" id="{89237B02-5146-4436-A03A-943233A28DA2}"/>
              </a:ext>
            </a:extLst>
          </p:cNvPr>
          <p:cNvPicPr>
            <a:picLocks noChangeAspect="1"/>
          </p:cNvPicPr>
          <p:nvPr/>
        </p:nvPicPr>
        <p:blipFill>
          <a:blip r:embed="rId3"/>
          <a:stretch>
            <a:fillRect/>
          </a:stretch>
        </p:blipFill>
        <p:spPr>
          <a:xfrm>
            <a:off x="5508105" y="3861048"/>
            <a:ext cx="2656182" cy="1872208"/>
          </a:xfrm>
          <a:prstGeom prst="rect">
            <a:avLst/>
          </a:prstGeom>
        </p:spPr>
      </p:pic>
      <p:sp>
        <p:nvSpPr>
          <p:cNvPr id="10" name="TextBox 9">
            <a:extLst>
              <a:ext uri="{FF2B5EF4-FFF2-40B4-BE49-F238E27FC236}">
                <a16:creationId xmlns:a16="http://schemas.microsoft.com/office/drawing/2014/main" id="{A41C4AC8-FDB6-4278-A79C-5D902E68C207}"/>
              </a:ext>
            </a:extLst>
          </p:cNvPr>
          <p:cNvSpPr txBox="1"/>
          <p:nvPr/>
        </p:nvSpPr>
        <p:spPr>
          <a:xfrm>
            <a:off x="611560" y="693857"/>
            <a:ext cx="7920880" cy="861774"/>
          </a:xfrm>
          <a:prstGeom prst="rect">
            <a:avLst/>
          </a:prstGeom>
          <a:noFill/>
        </p:spPr>
        <p:txBody>
          <a:bodyPr wrap="square" rtlCol="0">
            <a:spAutoFit/>
          </a:bodyPr>
          <a:lstStyle/>
          <a:p>
            <a:r>
              <a:rPr lang="el-GR" sz="5000" dirty="0">
                <a:latin typeface="Century Gothic" panose="020B0502020202020204" pitchFamily="34" charset="0"/>
              </a:rPr>
              <a:t>Ο Δίσκος</a:t>
            </a:r>
            <a:endParaRPr lang="en-US" sz="5000" dirty="0">
              <a:latin typeface="Century Gothic" panose="020B0502020202020204" pitchFamily="34" charset="0"/>
            </a:endParaRPr>
          </a:p>
        </p:txBody>
      </p:sp>
    </p:spTree>
    <p:extLst>
      <p:ext uri="{BB962C8B-B14F-4D97-AF65-F5344CB8AC3E}">
        <p14:creationId xmlns:p14="http://schemas.microsoft.com/office/powerpoint/2010/main" val="69086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B4CEAB-7F4C-41AC-9C38-21548B3F0141}"/>
              </a:ext>
            </a:extLst>
          </p:cNvPr>
          <p:cNvSpPr txBox="1"/>
          <p:nvPr/>
        </p:nvSpPr>
        <p:spPr>
          <a:xfrm>
            <a:off x="467544" y="1796038"/>
            <a:ext cx="8352928" cy="4524315"/>
          </a:xfrm>
          <a:prstGeom prst="rect">
            <a:avLst/>
          </a:prstGeom>
          <a:noFill/>
        </p:spPr>
        <p:txBody>
          <a:bodyPr wrap="square" rtlCol="0">
            <a:spAutoFit/>
          </a:bodyPr>
          <a:lstStyle/>
          <a:p>
            <a:r>
              <a:rPr lang="el-GR" dirty="0">
                <a:latin typeface="Century Gothic" panose="020B0502020202020204" pitchFamily="34" charset="0"/>
              </a:rPr>
              <a:t>Ο αθλητής πρέπει να πετάξει το δίσκο όσο πιο μακριά μπορεί, μέσα στον τομέα ρίψης, χωρίς να πατήσει έξω από τη βαλβίδα. Αφού ακουμπήσει ο δίσκος στο έδαφος θα πρέπει να βγει από το πίσω μέρος της βαλβίδας. </a:t>
            </a:r>
            <a:endParaRPr lang="en-US" dirty="0">
              <a:latin typeface="Century Gothic" panose="020B0502020202020204" pitchFamily="34" charset="0"/>
            </a:endParaRPr>
          </a:p>
          <a:p>
            <a:r>
              <a:rPr lang="el-GR" b="1" i="1" dirty="0">
                <a:latin typeface="Century Gothic" panose="020B0502020202020204" pitchFamily="34" charset="0"/>
              </a:rPr>
              <a:t>Πότε είναι άκυρος ένας αθλητής</a:t>
            </a:r>
            <a:br>
              <a:rPr lang="el-GR" dirty="0">
                <a:latin typeface="Century Gothic" panose="020B0502020202020204" pitchFamily="34" charset="0"/>
              </a:rPr>
            </a:br>
            <a:r>
              <a:rPr lang="el-GR" dirty="0">
                <a:latin typeface="Century Gothic" panose="020B0502020202020204" pitchFamily="34" charset="0"/>
              </a:rPr>
              <a:t>1</a:t>
            </a:r>
            <a:r>
              <a:rPr lang="en-US" dirty="0">
                <a:latin typeface="Century Gothic" panose="020B0502020202020204" pitchFamily="34" charset="0"/>
              </a:rPr>
              <a:t>.</a:t>
            </a:r>
            <a:r>
              <a:rPr lang="el-GR" dirty="0">
                <a:latin typeface="Century Gothic" panose="020B0502020202020204" pitchFamily="34" charset="0"/>
              </a:rPr>
              <a:t> Όταν ακουμπήσει με οποιοδήποτε μέρος του σώματός του επάνω ή έξω από τη στεφάνη της βαλβίδας σε όλη τη διάρκεια της προσπάθειάς του.</a:t>
            </a:r>
            <a:br>
              <a:rPr lang="el-GR" dirty="0">
                <a:latin typeface="Century Gothic" panose="020B0502020202020204" pitchFamily="34" charset="0"/>
              </a:rPr>
            </a:br>
            <a:r>
              <a:rPr lang="el-GR" dirty="0">
                <a:latin typeface="Century Gothic" panose="020B0502020202020204" pitchFamily="34" charset="0"/>
              </a:rPr>
              <a:t>2</a:t>
            </a:r>
            <a:r>
              <a:rPr lang="en-US" dirty="0">
                <a:latin typeface="Century Gothic" panose="020B0502020202020204" pitchFamily="34" charset="0"/>
              </a:rPr>
              <a:t>.</a:t>
            </a:r>
            <a:r>
              <a:rPr lang="el-GR" dirty="0">
                <a:latin typeface="Century Gothic" panose="020B0502020202020204" pitchFamily="34" charset="0"/>
              </a:rPr>
              <a:t> Όταν εγκαταλείψει τη βαλβίδα πριν ο δίσκος πέσει στο έδαφος.</a:t>
            </a:r>
            <a:br>
              <a:rPr lang="el-GR" dirty="0">
                <a:latin typeface="Century Gothic" panose="020B0502020202020204" pitchFamily="34" charset="0"/>
              </a:rPr>
            </a:br>
            <a:r>
              <a:rPr lang="el-GR" dirty="0">
                <a:latin typeface="Century Gothic" panose="020B0502020202020204" pitchFamily="34" charset="0"/>
              </a:rPr>
              <a:t>3</a:t>
            </a:r>
            <a:r>
              <a:rPr lang="en-US" dirty="0">
                <a:latin typeface="Century Gothic" panose="020B0502020202020204" pitchFamily="34" charset="0"/>
              </a:rPr>
              <a:t>.</a:t>
            </a:r>
            <a:r>
              <a:rPr lang="el-GR" dirty="0">
                <a:latin typeface="Century Gothic" panose="020B0502020202020204" pitchFamily="34" charset="0"/>
              </a:rPr>
              <a:t> Όταν ο δίσκος πέσει έξω από τον τομέα ρίψης.</a:t>
            </a:r>
            <a:br>
              <a:rPr lang="el-GR" dirty="0">
                <a:latin typeface="Century Gothic" panose="020B0502020202020204" pitchFamily="34" charset="0"/>
              </a:rPr>
            </a:br>
            <a:r>
              <a:rPr lang="el-GR" dirty="0">
                <a:latin typeface="Century Gothic" panose="020B0502020202020204" pitchFamily="34" charset="0"/>
              </a:rPr>
              <a:t>4</a:t>
            </a:r>
            <a:r>
              <a:rPr lang="en-US" dirty="0">
                <a:latin typeface="Century Gothic" panose="020B0502020202020204" pitchFamily="34" charset="0"/>
              </a:rPr>
              <a:t>.</a:t>
            </a:r>
            <a:r>
              <a:rPr lang="el-GR" dirty="0">
                <a:latin typeface="Century Gothic" panose="020B0502020202020204" pitchFamily="34" charset="0"/>
              </a:rPr>
              <a:t> Αν δεν αποχωρήσει από το πίσω ήμισυ της βαλβίδας.</a:t>
            </a:r>
            <a:br>
              <a:rPr lang="el-GR" dirty="0">
                <a:latin typeface="Century Gothic" panose="020B0502020202020204" pitchFamily="34" charset="0"/>
              </a:rPr>
            </a:br>
            <a:r>
              <a:rPr lang="el-GR" dirty="0">
                <a:latin typeface="Century Gothic" panose="020B0502020202020204" pitchFamily="34" charset="0"/>
              </a:rPr>
              <a:t>5</a:t>
            </a:r>
            <a:r>
              <a:rPr lang="en-US" dirty="0">
                <a:latin typeface="Century Gothic" panose="020B0502020202020204" pitchFamily="34" charset="0"/>
              </a:rPr>
              <a:t>.</a:t>
            </a:r>
            <a:r>
              <a:rPr lang="el-GR" dirty="0">
                <a:latin typeface="Century Gothic" panose="020B0502020202020204" pitchFamily="34" charset="0"/>
              </a:rPr>
              <a:t> Αν δεν αρχίσει την προσπάθεια του μέσα από τη βαλβίδα από όρθια και ακίνητη στάση.</a:t>
            </a:r>
            <a:br>
              <a:rPr lang="el-GR" dirty="0">
                <a:latin typeface="Century Gothic" panose="020B0502020202020204" pitchFamily="34" charset="0"/>
              </a:rPr>
            </a:br>
            <a:r>
              <a:rPr lang="el-GR" dirty="0">
                <a:latin typeface="Century Gothic" panose="020B0502020202020204" pitchFamily="34" charset="0"/>
              </a:rPr>
              <a:t>6</a:t>
            </a:r>
            <a:r>
              <a:rPr lang="en-US" dirty="0">
                <a:latin typeface="Century Gothic" panose="020B0502020202020204" pitchFamily="34" charset="0"/>
              </a:rPr>
              <a:t>.</a:t>
            </a:r>
            <a:r>
              <a:rPr lang="el-GR" dirty="0">
                <a:latin typeface="Century Gothic" panose="020B0502020202020204" pitchFamily="34" charset="0"/>
              </a:rPr>
              <a:t> Αν ο δίσκος ξεφύγει από τα χέρια του και πέσει στο έδαφος κατά τη διάρκεια της προσπάθειας του.</a:t>
            </a:r>
            <a:br>
              <a:rPr lang="el-GR" dirty="0">
                <a:latin typeface="Century Gothic" panose="020B0502020202020204" pitchFamily="34" charset="0"/>
              </a:rPr>
            </a:br>
            <a:r>
              <a:rPr lang="el-GR" dirty="0">
                <a:latin typeface="Century Gothic" panose="020B0502020202020204" pitchFamily="34" charset="0"/>
              </a:rPr>
              <a:t>7</a:t>
            </a:r>
            <a:r>
              <a:rPr lang="en-US" dirty="0">
                <a:latin typeface="Century Gothic" panose="020B0502020202020204" pitchFamily="34" charset="0"/>
              </a:rPr>
              <a:t>.</a:t>
            </a:r>
            <a:r>
              <a:rPr lang="el-GR" dirty="0">
                <a:latin typeface="Century Gothic" panose="020B0502020202020204" pitchFamily="34" charset="0"/>
              </a:rPr>
              <a:t> Αν περάσει ο καθορισμένος χρόνος των 60", χωρίς να έχει αρχίσει την προσπάθεια του.</a:t>
            </a:r>
            <a:br>
              <a:rPr lang="el-GR" dirty="0">
                <a:latin typeface="Century Gothic" panose="020B0502020202020204" pitchFamily="34" charset="0"/>
              </a:rPr>
            </a:br>
            <a:endParaRPr lang="en-US" dirty="0">
              <a:latin typeface="Century Gothic" panose="020B0502020202020204" pitchFamily="34" charset="0"/>
            </a:endParaRPr>
          </a:p>
        </p:txBody>
      </p:sp>
      <p:sp>
        <p:nvSpPr>
          <p:cNvPr id="6" name="TextBox 5">
            <a:extLst>
              <a:ext uri="{FF2B5EF4-FFF2-40B4-BE49-F238E27FC236}">
                <a16:creationId xmlns:a16="http://schemas.microsoft.com/office/drawing/2014/main" id="{CB8B7322-1984-45A7-BE14-ADEA2FBCDDEC}"/>
              </a:ext>
            </a:extLst>
          </p:cNvPr>
          <p:cNvSpPr txBox="1"/>
          <p:nvPr/>
        </p:nvSpPr>
        <p:spPr>
          <a:xfrm>
            <a:off x="1115616" y="705470"/>
            <a:ext cx="7920880" cy="861774"/>
          </a:xfrm>
          <a:prstGeom prst="rect">
            <a:avLst/>
          </a:prstGeom>
          <a:noFill/>
        </p:spPr>
        <p:txBody>
          <a:bodyPr wrap="square" rtlCol="0">
            <a:spAutoFit/>
          </a:bodyPr>
          <a:lstStyle/>
          <a:p>
            <a:r>
              <a:rPr lang="el-GR" sz="5000" dirty="0">
                <a:latin typeface="Century Gothic" panose="020B0502020202020204" pitchFamily="34" charset="0"/>
              </a:rPr>
              <a:t>Η δισκοβολία τώρα</a:t>
            </a:r>
            <a:endParaRPr lang="en-US" sz="5000" dirty="0">
              <a:latin typeface="Century Gothic" panose="020B0502020202020204" pitchFamily="34" charset="0"/>
            </a:endParaRPr>
          </a:p>
        </p:txBody>
      </p:sp>
    </p:spTree>
    <p:extLst>
      <p:ext uri="{BB962C8B-B14F-4D97-AF65-F5344CB8AC3E}">
        <p14:creationId xmlns:p14="http://schemas.microsoft.com/office/powerpoint/2010/main" val="2051393042"/>
      </p:ext>
    </p:extLst>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2348880"/>
            <a:ext cx="8229600" cy="1143000"/>
          </a:xfrm>
        </p:spPr>
        <p:txBody>
          <a:bodyPr>
            <a:normAutofit/>
          </a:bodyPr>
          <a:lstStyle/>
          <a:p>
            <a:pPr algn="ctr"/>
            <a:r>
              <a:rPr lang="el-GR" dirty="0">
                <a:latin typeface="Century Gothic" panose="020B0502020202020204" pitchFamily="34" charset="0"/>
              </a:rPr>
              <a:t>ΠΑΓΚΡΑΤΙΟ</a:t>
            </a:r>
          </a:p>
        </p:txBody>
      </p:sp>
      <p:sp>
        <p:nvSpPr>
          <p:cNvPr id="4" name="TextBox 3">
            <a:extLst>
              <a:ext uri="{FF2B5EF4-FFF2-40B4-BE49-F238E27FC236}">
                <a16:creationId xmlns:a16="http://schemas.microsoft.com/office/drawing/2014/main" id="{8AB676A1-D1B5-4746-BDE2-A79DD080391B}"/>
              </a:ext>
            </a:extLst>
          </p:cNvPr>
          <p:cNvSpPr txBox="1"/>
          <p:nvPr/>
        </p:nvSpPr>
        <p:spPr>
          <a:xfrm>
            <a:off x="467544" y="5446965"/>
            <a:ext cx="7704856" cy="1200329"/>
          </a:xfrm>
          <a:prstGeom prst="rect">
            <a:avLst/>
          </a:prstGeom>
          <a:noFill/>
        </p:spPr>
        <p:txBody>
          <a:bodyPr wrap="square" rtlCol="0">
            <a:spAutoFit/>
          </a:bodyPr>
          <a:lstStyle/>
          <a:p>
            <a:r>
              <a:rPr lang="el-GR" dirty="0">
                <a:latin typeface="Century Gothic" panose="020B0502020202020204" pitchFamily="34" charset="0"/>
              </a:rPr>
              <a:t>Θάνος Ανδρίτσος, Άγγελος Αθανασόπουλος, Μαρίνος Βόκολος, Άλκης Βραχάτης, Δημήτρης Γονίδης</a:t>
            </a:r>
          </a:p>
          <a:p>
            <a:endParaRPr lang="el-GR" dirty="0">
              <a:latin typeface="Century Gothic" panose="020B0502020202020204" pitchFamily="34" charset="0"/>
            </a:endParaRPr>
          </a:p>
          <a:p>
            <a:endParaRPr lang="el-GR" dirty="0">
              <a:latin typeface="Century Gothic" panose="020B0502020202020204" pitchFamily="34" charset="0"/>
            </a:endParaRPr>
          </a:p>
        </p:txBody>
      </p:sp>
    </p:spTree>
    <p:extLst>
      <p:ext uri="{BB962C8B-B14F-4D97-AF65-F5344CB8AC3E}">
        <p14:creationId xmlns:p14="http://schemas.microsoft.com/office/powerpoint/2010/main" val="1948953288"/>
      </p:ext>
    </p:extLst>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148" y="1449106"/>
            <a:ext cx="8323546" cy="4040867"/>
          </a:xfrm>
        </p:spPr>
        <p:txBody>
          <a:bodyPr>
            <a:normAutofit/>
          </a:bodyPr>
          <a:lstStyle/>
          <a:p>
            <a:pPr marL="0" indent="0" algn="just">
              <a:buNone/>
            </a:pPr>
            <a:r>
              <a:rPr lang="el-GR" sz="1800" dirty="0">
                <a:latin typeface="Century Gothic" panose="020B0502020202020204" pitchFamily="34" charset="0"/>
              </a:rPr>
              <a:t>Το </a:t>
            </a:r>
            <a:r>
              <a:rPr lang="el-GR" sz="1800" b="1" dirty="0">
                <a:latin typeface="Century Gothic" panose="020B0502020202020204" pitchFamily="34" charset="0"/>
              </a:rPr>
              <a:t>Παγκράτιον</a:t>
            </a:r>
            <a:r>
              <a:rPr lang="el-GR" sz="1800" dirty="0">
                <a:latin typeface="Century Gothic" panose="020B0502020202020204" pitchFamily="34" charset="0"/>
              </a:rPr>
              <a:t> ήταν ένα αγώνισμα των αρχαίων Ελλήνων, ένας συνδυασμός πάλης, λακτισμάτων και πυγμαχίας.</a:t>
            </a:r>
          </a:p>
          <a:p>
            <a:pPr marL="0" indent="0" algn="just">
              <a:buNone/>
            </a:pPr>
            <a:r>
              <a:rPr lang="el-GR" sz="1800" dirty="0">
                <a:latin typeface="Century Gothic" panose="020B0502020202020204" pitchFamily="34" charset="0"/>
              </a:rPr>
              <a:t>Η ονομασία του προέρχεται από τις λέξεις </a:t>
            </a:r>
            <a:r>
              <a:rPr lang="el-GR" sz="1800" b="1" dirty="0">
                <a:latin typeface="Century Gothic" panose="020B0502020202020204" pitchFamily="34" charset="0"/>
              </a:rPr>
              <a:t>παν + κρατείν</a:t>
            </a:r>
            <a:r>
              <a:rPr lang="el-GR" sz="1800" dirty="0">
                <a:latin typeface="Century Gothic" panose="020B0502020202020204" pitchFamily="34" charset="0"/>
              </a:rPr>
              <a:t>, δηλαδή νικητής γινόταν αυτός που "κατέχει την κυρίαρχη δύναμη" ή αυτός που "κυριαρχεί απόλυτα", ενώ οι αθλητές ονομάζονταν </a:t>
            </a:r>
            <a:r>
              <a:rPr lang="el-GR" sz="1800" b="1" dirty="0">
                <a:latin typeface="Century Gothic" panose="020B0502020202020204" pitchFamily="34" charset="0"/>
              </a:rPr>
              <a:t>παγκρατιαστές</a:t>
            </a:r>
            <a:r>
              <a:rPr lang="el-GR" sz="1800" dirty="0">
                <a:latin typeface="Century Gothic" panose="020B0502020202020204" pitchFamily="34" charset="0"/>
              </a:rPr>
              <a:t>.</a:t>
            </a:r>
          </a:p>
          <a:p>
            <a:pPr marL="0" indent="0" algn="just">
              <a:buNone/>
            </a:pPr>
            <a:endParaRPr lang="el-GR" sz="2000" dirty="0">
              <a:latin typeface="Century Gothic" panose="020B0502020202020204" pitchFamily="34" charset="0"/>
            </a:endParaRPr>
          </a:p>
        </p:txBody>
      </p:sp>
      <p:pic>
        <p:nvPicPr>
          <p:cNvPr id="1028" name="Picture 4" descr="Arte romana, i lottatori, I secolo dc, da un originale greco del III secolo ac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30785"/>
            <a:ext cx="3096344" cy="2474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oul pankration at Kylix by the Foundry Painter BM VaseE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30784"/>
            <a:ext cx="3096344" cy="247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67375"/>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671" y="1355159"/>
            <a:ext cx="8145049" cy="4810145"/>
          </a:xfrm>
        </p:spPr>
        <p:txBody>
          <a:bodyPr>
            <a:normAutofit/>
          </a:bodyPr>
          <a:lstStyle/>
          <a:p>
            <a:pPr marL="0" indent="0" algn="just">
              <a:buNone/>
            </a:pPr>
            <a:r>
              <a:rPr lang="el-GR" sz="1800" dirty="0">
                <a:latin typeface="Century Gothic" panose="020B0502020202020204" pitchFamily="34" charset="0"/>
              </a:rPr>
              <a:t>Το άθλημα αυτό, που θα μπορούσε να χαρακτηρισθεί και πολεμική τέχνη, εισήχθη στους Ολυμπιακούς αγώνες το 648  π.Χ. στην 33η Ολυμπιάδα. Ήταν θεαματικό και δημοφιλές, αλλά και επικίνδυνο, αφού είχε ως αποτέλεσμα πολλές φορές ως και το θάνατο του ενός των αντιπάλων. </a:t>
            </a:r>
          </a:p>
          <a:p>
            <a:pPr marL="0" indent="0" algn="just">
              <a:buNone/>
            </a:pPr>
            <a:r>
              <a:rPr lang="el-GR" sz="1800" dirty="0">
                <a:latin typeface="Century Gothic" panose="020B0502020202020204" pitchFamily="34" charset="0"/>
              </a:rPr>
              <a:t>Οι αρχαίοι Ολυμπιακοί Αγώνες μετά το 200 π.Χ. εισήγαγαν κι έναν λιγότερο βίαιο διαγωνισμό "Παγκρατίου παίδων" για τα νέα αγόρια.</a:t>
            </a:r>
          </a:p>
          <a:p>
            <a:pPr marL="0" indent="0" algn="just">
              <a:buNone/>
            </a:pPr>
            <a:r>
              <a:rPr lang="el-GR" sz="1800" dirty="0">
                <a:latin typeface="Century Gothic" panose="020B0502020202020204" pitchFamily="34" charset="0"/>
              </a:rPr>
              <a:t>Κατά την αρχαιότητα το Παγκράτιο ήταν πολύ δημοφιλές και αποτελούσε μάλιστα και μέρος της απαραίτητης στρατιωτικής εκπαίδευσης των νέων.</a:t>
            </a:r>
          </a:p>
          <a:p>
            <a:endParaRPr lang="el-GR" sz="1875" dirty="0"/>
          </a:p>
        </p:txBody>
      </p:sp>
      <p:pic>
        <p:nvPicPr>
          <p:cNvPr id="2054" name="Picture 6" descr="Image result for ÏÎ±Î³ÎºÏÎ¬ÏÎ¹Î¿ Î¬Î¸Î»Î·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766" y="4221088"/>
            <a:ext cx="318079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ncratist Amphora, by the Berlin Painter - Red Fig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452" y="4196096"/>
            <a:ext cx="2828484" cy="182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94838"/>
      </p:ext>
    </p:extLst>
  </p:cSld>
  <p:clrMapOvr>
    <a:masterClrMapping/>
  </p:clrMapOvr>
  <mc:AlternateContent xmlns:mc="http://schemas.openxmlformats.org/markup-compatibility/2006">
    <mc:Choice xmlns:p14="http://schemas.microsoft.com/office/powerpoint/2010/main" Requires="p14">
      <p:transition spd="slow" p14:dur="30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677" y="908720"/>
            <a:ext cx="8051887" cy="5616624"/>
          </a:xfrm>
        </p:spPr>
        <p:txBody>
          <a:bodyPr>
            <a:normAutofit/>
          </a:bodyPr>
          <a:lstStyle/>
          <a:p>
            <a:pPr marL="0" indent="0" algn="just">
              <a:buNone/>
            </a:pPr>
            <a:r>
              <a:rPr lang="el-GR" sz="1800" dirty="0">
                <a:latin typeface="Century Gothic" panose="020B0502020202020204" pitchFamily="34" charset="0"/>
              </a:rPr>
              <a:t>Το Παγκράτιο συνδύαζε το χτύπημα και την αρπαγή (λαβή) και ήταν αγώνας που κερδιζόταν με την υποταγή του αντιπάλου. Ένας αγωνιζόμενος θα μπορούσε να επισημάνει την υποταγή του με ανάταση του χεριού ή ενός δακτύλου του.</a:t>
            </a:r>
          </a:p>
          <a:p>
            <a:pPr marL="0" indent="0" algn="just">
              <a:buNone/>
            </a:pPr>
            <a:r>
              <a:rPr lang="el-GR" sz="1800" dirty="0">
                <a:latin typeface="Century Gothic" panose="020B0502020202020204" pitchFamily="34" charset="0"/>
              </a:rPr>
              <a:t>Τα λακτίσματα και η χρησιμοποίηση των πυγμών ήταν η μέθοδος επίθεσης, που στηρίζεται σε μεγάλο ποσοστό στη δύναμη. Για αυτό το λόγο, το Παγκράτιο ήταν υπόθεση των βαρύτερων και πιο δυνατών αθλητών.</a:t>
            </a:r>
          </a:p>
          <a:p>
            <a:pPr marL="0" indent="0" algn="just">
              <a:buNone/>
            </a:pPr>
            <a:r>
              <a:rPr lang="el-GR" sz="1800" dirty="0">
                <a:latin typeface="Century Gothic" panose="020B0502020202020204" pitchFamily="34" charset="0"/>
              </a:rPr>
              <a:t>Στην πραγματικότητα υπήρχαν μόνο τρεις κανόνες: οι αγωνιζόμενοι δεν είχαν το δικαίωμα να βγάλουν ο ένας τα μάτια του άλλου, να δαγκώσουν ο ένας τον άλλον ή να χτυπήσουν τον άλλο στην περιοχή των γεννητικών οργάνων</a:t>
            </a:r>
          </a:p>
          <a:p>
            <a:pPr marL="0" indent="0" algn="just">
              <a:buNone/>
            </a:pPr>
            <a:endParaRPr lang="el-GR" sz="1875" dirty="0"/>
          </a:p>
        </p:txBody>
      </p:sp>
      <p:pic>
        <p:nvPicPr>
          <p:cNvPr id="6148" name="Picture 4" descr="Image result for ÏÎ±Î³ÎºÏÎ¬ÏÎ¹Î¿ Î¬Î¸Î»Î·Î¼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82" y="4582384"/>
            <a:ext cx="2677305" cy="165492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ÏÎ±Î³ÎºÏÎ¬ÏÎ¹Î¿ Î¬Î¸Î»Î·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637111"/>
            <a:ext cx="2140764"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74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344231"/>
            <a:ext cx="4968552" cy="2092881"/>
          </a:xfrm>
          <a:prstGeom prst="rect">
            <a:avLst/>
          </a:prstGeom>
          <a:noFill/>
        </p:spPr>
        <p:txBody>
          <a:bodyPr wrap="square" rtlCol="0">
            <a:spAutoFit/>
          </a:bodyPr>
          <a:lstStyle/>
          <a:p>
            <a:r>
              <a:rPr lang="el-GR" sz="2600" dirty="0">
                <a:latin typeface="Century Gothic" panose="020B0502020202020204" pitchFamily="34" charset="0"/>
              </a:rPr>
              <a:t>Ας ξεκινήσουμε λοιπόν αυτό το ταξίδι στους παλαιούς χρόνους, όπου θα μάθουμε για πολλά διαφορετικά Ολυμπιακά Αγωνίσματα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84851"/>
            <a:ext cx="3384376" cy="383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149053"/>
      </p:ext>
    </p:extLst>
  </p:cSld>
  <p:clrMapOvr>
    <a:masterClrMapping/>
  </p:clrMapOvr>
  <mc:AlternateContent xmlns:mc="http://schemas.openxmlformats.org/markup-compatibility/2006">
    <mc:Choice xmlns:p14="http://schemas.microsoft.com/office/powerpoint/2010/main" Requires="p14">
      <p:transition spd="slow" p14:dur="225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2736"/>
            <a:ext cx="7886700" cy="2952328"/>
          </a:xfrm>
        </p:spPr>
        <p:txBody>
          <a:bodyPr>
            <a:normAutofit/>
          </a:bodyPr>
          <a:lstStyle/>
          <a:p>
            <a:pPr marL="0" indent="0" algn="just">
              <a:buNone/>
            </a:pPr>
            <a:r>
              <a:rPr lang="el-GR" sz="2000" dirty="0">
                <a:latin typeface="Century Gothic" panose="020B0502020202020204" pitchFamily="34" charset="0"/>
              </a:rPr>
              <a:t>Υπήρχαν δύο είδη παγκρατίου:</a:t>
            </a:r>
          </a:p>
          <a:p>
            <a:pPr algn="just"/>
            <a:r>
              <a:rPr lang="el-GR" sz="2000" dirty="0">
                <a:latin typeface="Century Gothic" panose="020B0502020202020204" pitchFamily="34" charset="0"/>
              </a:rPr>
              <a:t>Το ένα διεξαγόταν σε όρθια στάση, ήταν λιγότερο επικίνδυνο και ονομαζόταν "Άνω ή ορθοστάνδην παγκράτιο".</a:t>
            </a:r>
          </a:p>
          <a:p>
            <a:pPr algn="just"/>
            <a:r>
              <a:rPr lang="el-GR" sz="2000" dirty="0">
                <a:latin typeface="Century Gothic" panose="020B0502020202020204" pitchFamily="34" charset="0"/>
              </a:rPr>
              <a:t>Στο άλλο συνεχιζόταν ο αγώνας και μετά την πτώση ενός από τους αντιπάλους, ο οποίος κατόπιν τούτου ήταν ευάλωτος σε κτυπήματα του αντιπάλου. Το είδος αυτό ονομαζόταν "Κάτω παγκράτιο".</a:t>
            </a:r>
          </a:p>
          <a:p>
            <a:pPr marL="0" indent="0" algn="just">
              <a:buNone/>
            </a:pPr>
            <a:endParaRPr lang="el-GR" dirty="0"/>
          </a:p>
        </p:txBody>
      </p:sp>
      <p:pic>
        <p:nvPicPr>
          <p:cNvPr id="5122" name="Picture 2" descr="Image result for ÏÎ±Î³ÎºÏÎ¬ÏÎ¹Î¿ Î¬Î¸Î»Î·Î¼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789040"/>
            <a:ext cx="2880319" cy="22278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ÏÎ±Î³ÎºÏÎ¬ÏÎ¹Î¿ Î¬Î¸Î»Î·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151" y="3789040"/>
            <a:ext cx="4507706" cy="20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535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37" y="1124744"/>
            <a:ext cx="8248389" cy="5210910"/>
          </a:xfrm>
        </p:spPr>
        <p:txBody>
          <a:bodyPr>
            <a:normAutofit/>
          </a:bodyPr>
          <a:lstStyle/>
          <a:p>
            <a:pPr marL="0" indent="0" algn="just">
              <a:buNone/>
            </a:pPr>
            <a:r>
              <a:rPr lang="el-GR" sz="1800" dirty="0">
                <a:latin typeface="Century Gothic" panose="020B0502020202020204" pitchFamily="34" charset="0"/>
              </a:rPr>
              <a:t>Η μυθολογία θέλει το άθλημα να προέρχεται από τον Θησέα, που επιστράτευσε συνδυασμό πάλης και πυγμής για να καταβάλει τον Μινώταυρο. Σύμφωνα με άλλη εκδοχή, ο Ηρακλής κατέβαλε με τον τρόπο αυτό το λιοντάρι της Νεμέας.</a:t>
            </a:r>
          </a:p>
          <a:p>
            <a:pPr marL="0" indent="0" algn="just">
              <a:buNone/>
            </a:pPr>
            <a:br>
              <a:rPr lang="el-GR" sz="1800" dirty="0">
                <a:latin typeface="Century Gothic" panose="020B0502020202020204" pitchFamily="34" charset="0"/>
              </a:rPr>
            </a:br>
            <a:r>
              <a:rPr lang="el-GR" sz="1800" dirty="0">
                <a:latin typeface="Century Gothic" panose="020B0502020202020204" pitchFamily="34" charset="0"/>
              </a:rPr>
              <a:t>Με τις εκστρατείες του Μεγάλου Αλεξάνδρου το Παγκράτιο διαδόθηκε στην Ινδία. Πιστεύεται πως από εκεί έφτασε στις χώρες της Άπω Ανατολής και αποτέλεσε τον πρόγονο όλων των ανατολικών πολεμικών τεχνών.</a:t>
            </a:r>
          </a:p>
          <a:p>
            <a:pPr marL="0" indent="0" algn="just">
              <a:buNone/>
            </a:pPr>
            <a:br>
              <a:rPr lang="el-GR" sz="1875" dirty="0"/>
            </a:br>
            <a:endParaRPr lang="el-GR" sz="1875" dirty="0"/>
          </a:p>
        </p:txBody>
      </p:sp>
      <p:pic>
        <p:nvPicPr>
          <p:cNvPr id="4100" name="Picture 4" descr="https://upload.wikimedia.org/wikipedia/commons/thumb/2/29/Theseus_Slaying_Minotaur_by_Barye.jpg/314px-Theseus_Slaying_Minotaur_by_Bar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117" y="3837390"/>
            <a:ext cx="2054270" cy="232791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Î·ÏÎ±ÎºÎ»Î·Ï Î»Î¹Î¿Î½ÏÎ±ÏÎ¹ Î½ÎµÎ¼ÎµÎ±Ï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876" y="3837390"/>
            <a:ext cx="3162007" cy="232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0344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68760"/>
            <a:ext cx="7886700" cy="4680520"/>
          </a:xfrm>
        </p:spPr>
        <p:txBody>
          <a:bodyPr>
            <a:normAutofit/>
          </a:bodyPr>
          <a:lstStyle/>
          <a:p>
            <a:pPr marL="0" indent="0" algn="just">
              <a:buNone/>
            </a:pPr>
            <a:r>
              <a:rPr lang="el-GR" sz="1800" dirty="0">
                <a:latin typeface="Century Gothic" panose="020B0502020202020204" pitchFamily="34" charset="0"/>
              </a:rPr>
              <a:t>Διάσημοι αρχαίοι παγκρατιαστές ήταν ο Θεαγένης ο Θάσιος, ο Λύγδαμης ο Συρακούσιος, ο Δωριεύς ο Ρόδιος, ο Σώστρατος ο Σικυώνιος και ο Πολυδάμας από τη Σκοτούσα. </a:t>
            </a:r>
          </a:p>
          <a:p>
            <a:pPr marL="0" indent="0" algn="just">
              <a:buNone/>
            </a:pPr>
            <a:endParaRPr lang="el-GR" sz="1800" dirty="0">
              <a:latin typeface="Century Gothic" panose="020B0502020202020204" pitchFamily="34" charset="0"/>
            </a:endParaRPr>
          </a:p>
          <a:p>
            <a:pPr marL="0" indent="0" algn="just">
              <a:buNone/>
            </a:pPr>
            <a:r>
              <a:rPr lang="el-GR" sz="1800" dirty="0">
                <a:latin typeface="Century Gothic" panose="020B0502020202020204" pitchFamily="34" charset="0"/>
              </a:rPr>
              <a:t>Το 1996 ιδρύθηκε η Ελληνική Ομοσπονδία Παγκρατίου Αθλήματος.</a:t>
            </a:r>
          </a:p>
          <a:p>
            <a:pPr marL="0" indent="0" algn="just">
              <a:buNone/>
            </a:pPr>
            <a:endParaRPr lang="el-GR" sz="1875" dirty="0"/>
          </a:p>
          <a:p>
            <a:pPr marL="0" indent="0" algn="just">
              <a:buNone/>
            </a:pPr>
            <a:br>
              <a:rPr lang="el-GR" sz="1875" dirty="0"/>
            </a:br>
            <a:endParaRPr lang="el-GR" sz="1875" dirty="0"/>
          </a:p>
        </p:txBody>
      </p:sp>
      <p:pic>
        <p:nvPicPr>
          <p:cNvPr id="3076" name="Picture 4" descr="http://pangration.org/images/logo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77" y="3469537"/>
            <a:ext cx="2340819" cy="21197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ÏÎ±Î³ÎºÏÎ¬ÏÎ¹Î¿ Î¬Î¸Î»Î·Î¼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298" y="3382086"/>
            <a:ext cx="2960990" cy="220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36769"/>
      </p:ext>
    </p:extLst>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496973"/>
            <a:ext cx="3528392" cy="4524315"/>
          </a:xfrm>
          <a:prstGeom prst="rect">
            <a:avLst/>
          </a:prstGeom>
          <a:noFill/>
        </p:spPr>
        <p:txBody>
          <a:bodyPr wrap="square" rtlCol="0">
            <a:spAutoFit/>
          </a:bodyPr>
          <a:lstStyle/>
          <a:p>
            <a:r>
              <a:rPr lang="el-GR" sz="2400" dirty="0">
                <a:latin typeface="Century Gothic" panose="020B0502020202020204" pitchFamily="34" charset="0"/>
              </a:rPr>
              <a:t>Εδώ τελειώνει το ταξίδι μας. Σίγουρα γνωρίσαμε πολλά αθλήματα που σήμερα δεν είναι τόσο γνωστά αλλά παλιά, πολλοί αθλητές έπαιρναν μέρος σε αυτά.</a:t>
            </a:r>
          </a:p>
          <a:p>
            <a:endParaRPr lang="el-GR" sz="2400" dirty="0">
              <a:latin typeface="Century Gothic" panose="020B0502020202020204" pitchFamily="34" charset="0"/>
            </a:endParaRPr>
          </a:p>
          <a:p>
            <a:r>
              <a:rPr lang="el-GR" sz="2400" dirty="0">
                <a:latin typeface="Century Gothic" panose="020B0502020202020204" pitchFamily="34" charset="0"/>
              </a:rPr>
              <a:t>Ελπίζουμε να σας άρεσε η παρουσίαση.</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6712"/>
            <a:ext cx="439248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942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a:latin typeface="Century Gothic" panose="020B0502020202020204" pitchFamily="34" charset="0"/>
              </a:rPr>
              <a:t>ΠΗΓΕΣ</a:t>
            </a:r>
          </a:p>
        </p:txBody>
      </p:sp>
      <p:sp>
        <p:nvSpPr>
          <p:cNvPr id="6" name="5 - Θέση περιεχομένου"/>
          <p:cNvSpPr>
            <a:spLocks noGrp="1"/>
          </p:cNvSpPr>
          <p:nvPr>
            <p:ph idx="1"/>
          </p:nvPr>
        </p:nvSpPr>
        <p:spPr>
          <a:xfrm>
            <a:off x="457200" y="2208232"/>
            <a:ext cx="8229600" cy="4389120"/>
          </a:xfrm>
        </p:spPr>
        <p:txBody>
          <a:bodyPr>
            <a:normAutofit fontScale="85000" lnSpcReduction="10000"/>
          </a:bodyPr>
          <a:lstStyle/>
          <a:p>
            <a:r>
              <a:rPr lang="el-GR" dirty="0">
                <a:latin typeface="Century Gothic" panose="020B0502020202020204" pitchFamily="34" charset="0"/>
                <a:hlinkClick r:id="rId2"/>
              </a:rPr>
              <a:t>https://ellas2.wordpress.com/2011/04/05/%CE%BF-%CE%B1%CE%BA%CE%BF%CE%BD%CF%84%CE%B9%CF%83%CE%BC%CF%8C%CF%82-%CF%83%CF%84%CE%B7%CE%BD-%CE%B1%CF%81%CF%87%CE%B1%CE%AF%CE%B1-%CE%B5%CE%BB%CE%BB%CE%AC%CE%B4%CE%B1</a:t>
            </a:r>
            <a:endParaRPr lang="el-GR" dirty="0">
              <a:latin typeface="Century Gothic" panose="020B0502020202020204" pitchFamily="34" charset="0"/>
            </a:endParaRPr>
          </a:p>
          <a:p>
            <a:r>
              <a:rPr lang="el-GR" dirty="0">
                <a:latin typeface="Century Gothic" panose="020B0502020202020204" pitchFamily="34" charset="0"/>
                <a:hlinkClick r:id="rId3"/>
              </a:rPr>
              <a:t>https://el.wikipedia.org/wiki/%CE%91%CE%BA%CE%BF%CE%BD%CF%84%CE%B9%CF%83%CE%BC%CF%8C%CF%82</a:t>
            </a:r>
            <a:endParaRPr lang="el-GR" dirty="0">
              <a:latin typeface="Century Gothic" panose="020B0502020202020204" pitchFamily="34" charset="0"/>
            </a:endParaRPr>
          </a:p>
          <a:p>
            <a:r>
              <a:rPr lang="en-US" dirty="0">
                <a:latin typeface="Century Gothic" panose="020B0502020202020204" pitchFamily="34" charset="0"/>
                <a:hlinkClick r:id="rId4"/>
              </a:rPr>
              <a:t>http://olimpiakipaideiag.blogspot.com/p/blog-page_3.html</a:t>
            </a:r>
            <a:endParaRPr lang="el-GR" dirty="0">
              <a:latin typeface="Century Gothic" panose="020B0502020202020204" pitchFamily="34" charset="0"/>
            </a:endParaRPr>
          </a:p>
          <a:p>
            <a:r>
              <a:rPr lang="en-US" dirty="0">
                <a:latin typeface="Century Gothic" panose="020B0502020202020204" pitchFamily="34" charset="0"/>
                <a:hlinkClick r:id="rId5"/>
              </a:rPr>
              <a:t>http://www.fa3.gr/phys_educ_2/10_olymp_games_in_ancient_greece.htm</a:t>
            </a:r>
            <a:endParaRPr lang="el-GR" dirty="0">
              <a:latin typeface="Century Gothic" panose="020B0502020202020204" pitchFamily="34" charset="0"/>
            </a:endParaRPr>
          </a:p>
          <a:p>
            <a:r>
              <a:rPr lang="en-US" dirty="0">
                <a:latin typeface="Century Gothic" panose="020B0502020202020204" pitchFamily="34" charset="0"/>
                <a:hlinkClick r:id="rId6"/>
              </a:rPr>
              <a:t>https://chilonas.com/2012/07/29/httpwp-mep1op6y-n9/</a:t>
            </a:r>
            <a:endParaRPr lang="el-GR" dirty="0">
              <a:latin typeface="Century Gothic" panose="020B0502020202020204" pitchFamily="34" charset="0"/>
            </a:endParaRPr>
          </a:p>
          <a:p>
            <a:endParaRPr lang="el-GR" dirty="0"/>
          </a:p>
        </p:txBody>
      </p:sp>
    </p:spTree>
    <p:extLst>
      <p:ext uri="{BB962C8B-B14F-4D97-AF65-F5344CB8AC3E}">
        <p14:creationId xmlns:p14="http://schemas.microsoft.com/office/powerpoint/2010/main" val="1049486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1371600"/>
            <a:ext cx="7851775" cy="1828800"/>
          </a:xfrm>
        </p:spPr>
        <p:txBody>
          <a:bodyPr>
            <a:normAutofit/>
          </a:bodyPr>
          <a:lstStyle/>
          <a:p>
            <a:pPr algn="ctr"/>
            <a:r>
              <a:rPr lang="el-GR" b="1" dirty="0">
                <a:solidFill>
                  <a:schemeClr val="tx1"/>
                </a:solidFill>
                <a:latin typeface="Century Gothic" panose="020B0502020202020204" pitchFamily="34" charset="0"/>
              </a:rPr>
              <a:t>ΤΕΛΟΣ</a:t>
            </a:r>
          </a:p>
        </p:txBody>
      </p:sp>
      <p:sp>
        <p:nvSpPr>
          <p:cNvPr id="5" name="TextBox 4"/>
          <p:cNvSpPr txBox="1"/>
          <p:nvPr/>
        </p:nvSpPr>
        <p:spPr>
          <a:xfrm>
            <a:off x="5652120" y="4653136"/>
            <a:ext cx="3384376" cy="1569660"/>
          </a:xfrm>
          <a:prstGeom prst="rect">
            <a:avLst/>
          </a:prstGeom>
          <a:noFill/>
        </p:spPr>
        <p:txBody>
          <a:bodyPr wrap="square" rtlCol="0">
            <a:spAutoFit/>
          </a:bodyPr>
          <a:lstStyle/>
          <a:p>
            <a:r>
              <a:rPr lang="el-GR" sz="2400" b="1" dirty="0">
                <a:latin typeface="Century Gothic" panose="020B0502020202020204" pitchFamily="34" charset="0"/>
              </a:rPr>
              <a:t>Ευχαριστούμε για την παρακολούθηση!</a:t>
            </a:r>
          </a:p>
          <a:p>
            <a:endParaRPr lang="el-GR" sz="2400" b="1" dirty="0">
              <a:latin typeface="Century Gothic" panose="020B0502020202020204" pitchFamily="34" charset="0"/>
            </a:endParaRPr>
          </a:p>
          <a:p>
            <a:r>
              <a:rPr lang="el-GR" sz="2400" b="1" dirty="0">
                <a:latin typeface="Century Gothic" panose="020B0502020202020204" pitchFamily="34" charset="0"/>
              </a:rPr>
              <a:t>Οι μαθητές του Α1</a:t>
            </a:r>
          </a:p>
        </p:txBody>
      </p:sp>
    </p:spTree>
    <p:extLst>
      <p:ext uri="{BB962C8B-B14F-4D97-AF65-F5344CB8AC3E}">
        <p14:creationId xmlns:p14="http://schemas.microsoft.com/office/powerpoint/2010/main" val="252809843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11560" y="2348880"/>
            <a:ext cx="8229600" cy="1143000"/>
          </a:xfrm>
        </p:spPr>
        <p:txBody>
          <a:bodyPr/>
          <a:lstStyle/>
          <a:p>
            <a:pPr algn="ctr"/>
            <a:r>
              <a:rPr lang="el-GR" dirty="0">
                <a:latin typeface="Century Gothic" panose="020B0502020202020204" pitchFamily="34" charset="0"/>
              </a:rPr>
              <a:t>Η ΑΡΧΑΙΑ ΠΑΛΗ</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8AB676A1-D1B5-4746-BDE2-A79DD080391B}"/>
              </a:ext>
            </a:extLst>
          </p:cNvPr>
          <p:cNvSpPr txBox="1"/>
          <p:nvPr/>
        </p:nvSpPr>
        <p:spPr>
          <a:xfrm>
            <a:off x="467544" y="5446965"/>
            <a:ext cx="7056784" cy="646331"/>
          </a:xfrm>
          <a:prstGeom prst="rect">
            <a:avLst/>
          </a:prstGeom>
          <a:noFill/>
        </p:spPr>
        <p:txBody>
          <a:bodyPr wrap="square" rtlCol="0">
            <a:spAutoFit/>
          </a:bodyPr>
          <a:lstStyle/>
          <a:p>
            <a:r>
              <a:rPr lang="el-GR" dirty="0">
                <a:latin typeface="Century Gothic" panose="020B0502020202020204" pitchFamily="34" charset="0"/>
                <a:cs typeface="Arabic Typesetting" panose="020B0604020202020204" pitchFamily="66" charset="-78"/>
              </a:rPr>
              <a:t>Δαμιανός Βικάτος, Μαρίλια Γαντζίδη, Κόχρονας Νικόλας, Θεοδώρα Γεροχρήστου, Μαρίνα Καλοειδή</a:t>
            </a:r>
          </a:p>
        </p:txBody>
      </p:sp>
    </p:spTree>
  </p:cSld>
  <p:clrMapOvr>
    <a:masterClrMapping/>
  </p:clrMapOvr>
  <mc:AlternateContent xmlns:mc="http://schemas.openxmlformats.org/markup-compatibility/2006">
    <mc:Choice xmlns:p14="http://schemas.microsoft.com/office/powerpoint/2010/main" Requires="p14">
      <p:transition spd="slow" p14:dur="25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539552" y="1889750"/>
            <a:ext cx="8229600" cy="4563586"/>
          </a:xfrm>
        </p:spPr>
        <p:txBody>
          <a:bodyPr>
            <a:normAutofit/>
          </a:bodyPr>
          <a:lstStyle/>
          <a:p>
            <a:pPr>
              <a:buNone/>
            </a:pPr>
            <a:r>
              <a:rPr lang="el-GR" dirty="0"/>
              <a:t>	</a:t>
            </a:r>
            <a:r>
              <a:rPr lang="el-GR" dirty="0">
                <a:latin typeface="Century Gothic" panose="020B0502020202020204" pitchFamily="34" charset="0"/>
              </a:rPr>
              <a:t>Η πάλη αποτελεί ένα από τα αρχαιότερα ατομικά αθλήματα, που λατρεύονταν εκτός από την Ελλάδα, στην Αίγυπτο, στην Μεσοποταμία και στην Ινδία. Μια απόδειξη ότι είναι το αρχαιότερο άθλημα, αποτελεί το γεγονός ότι το πρώτο γυμναστικό ίδρυμα ονομάστηκε: «Παλαίστρα». </a:t>
            </a:r>
          </a:p>
        </p:txBody>
      </p:sp>
    </p:spTree>
  </p:cSld>
  <p:clrMapOvr>
    <a:masterClrMapping/>
  </p:clrMapOvr>
  <mc:AlternateContent xmlns:mc="http://schemas.openxmlformats.org/markup-compatibility/2006">
    <mc:Choice xmlns:p14="http://schemas.microsoft.com/office/powerpoint/2010/main" Requires="p14">
      <p:transition spd="slow" p14:dur="2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95536" y="908720"/>
            <a:ext cx="8229600" cy="5732462"/>
          </a:xfrm>
        </p:spPr>
        <p:txBody>
          <a:bodyPr>
            <a:normAutofit/>
          </a:bodyPr>
          <a:lstStyle/>
          <a:p>
            <a:pPr>
              <a:buNone/>
            </a:pPr>
            <a:r>
              <a:rPr lang="el-GR" dirty="0"/>
              <a:t>	</a:t>
            </a:r>
            <a:r>
              <a:rPr lang="el-GR" dirty="0">
                <a:latin typeface="Century Gothic" panose="020B0502020202020204" pitchFamily="34" charset="0"/>
              </a:rPr>
              <a:t>Ήταν εύρημα του θεού Ερμή σύμφωνα με τον μύθο. Ο Φιλόστρατος αναφέρει ότι η κόρη του Ερμή, Παλαίστρα, εφηύρε την πάλη. Σύμφωνα με τον Βιργίλιο, την πάλη επινόησαν ο Πλήξιππος και ο Ενετός. Κατά τον Πίνδαρο, ο Θησέας εφηύρε την άνω πάλη και ο Κερκύων την κάτω. Ο Ίστρος αναφέρει ότι η θεά Αθηνά δίδαξε την πάλη στον Θησέα. Ο Παυσανίας πίστευε ότι ο εφευρέτης της πάλης ήταν ο παιδοτρίβης Φόρβας. Άλλοι πίστευαν ότι εφευρέτης της πάλης ήταν ο Πηλέας.</a:t>
            </a:r>
          </a:p>
          <a:p>
            <a:pPr>
              <a:buNone/>
            </a:pPr>
            <a:r>
              <a:rPr lang="el-GR" dirty="0">
                <a:latin typeface="Century Gothic" panose="020B0502020202020204" pitchFamily="34" charset="0"/>
              </a:rPr>
              <a:t>	Κάτι εξίσου πολύ σημαντικό αποτελεί το γεγονός ότι η πάλη ήταν το πιο βασικό μέσο αγωγής των νέων στην αρχαία Ελλάδα.</a:t>
            </a:r>
          </a:p>
        </p:txBody>
      </p:sp>
    </p:spTree>
  </p:cSld>
  <p:clrMapOvr>
    <a:masterClrMapping/>
  </p:clrMapOvr>
  <mc:AlternateContent xmlns:mc="http://schemas.openxmlformats.org/markup-compatibility/2006">
    <mc:Choice xmlns:p14="http://schemas.microsoft.com/office/powerpoint/2010/main" Requires="p14">
      <p:transition spd="slow" p14:dur="30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19872" y="1997968"/>
            <a:ext cx="5343128" cy="1143000"/>
          </a:xfrm>
        </p:spPr>
        <p:txBody>
          <a:bodyPr>
            <a:noAutofit/>
          </a:bodyPr>
          <a:lstStyle/>
          <a:p>
            <a:r>
              <a:rPr lang="el-GR" dirty="0">
                <a:latin typeface="Century Gothic" panose="020B0502020202020204" pitchFamily="34" charset="0"/>
              </a:rPr>
              <a:t>ΤΑ ΕΙΔΗ ΤΗΣ ΑΡΧΑΙΑΣ ΠΑΛΗΣ</a:t>
            </a:r>
            <a:endParaRPr lang="en-US" dirty="0">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2110824"/>
            <a:ext cx="8229600" cy="4043088"/>
          </a:xfrm>
        </p:spPr>
        <p:txBody>
          <a:bodyPr/>
          <a:lstStyle/>
          <a:p>
            <a:pPr>
              <a:buNone/>
            </a:pPr>
            <a:r>
              <a:rPr lang="el-GR" dirty="0"/>
              <a:t>	</a:t>
            </a:r>
            <a:r>
              <a:rPr lang="el-GR" dirty="0">
                <a:latin typeface="Century Gothic" panose="020B0502020202020204" pitchFamily="34" charset="0"/>
              </a:rPr>
              <a:t>Η πάλη χωρίζεται σε 2 είδη την Όρθια πάλη και την Κάτω πάλη. Στην Όρθια πάλη για να υπάρξει νικητής πρέπει ο ένας παλαιστής να ρίξει στο έδαφος τον άλλον 3 φορές.</a:t>
            </a:r>
            <a:endParaRPr lang="en-US" dirty="0">
              <a:latin typeface="Century Gothic" panose="020B0502020202020204" pitchFamily="34" charset="0"/>
            </a:endParaRPr>
          </a:p>
        </p:txBody>
      </p:sp>
      <p:sp>
        <p:nvSpPr>
          <p:cNvPr id="4" name="3 - Τίτλος"/>
          <p:cNvSpPr>
            <a:spLocks noGrp="1"/>
          </p:cNvSpPr>
          <p:nvPr>
            <p:ph type="title"/>
          </p:nvPr>
        </p:nvSpPr>
        <p:spPr/>
        <p:txBody>
          <a:bodyPr/>
          <a:lstStyle/>
          <a:p>
            <a:pPr algn="ctr"/>
            <a:r>
              <a:rPr lang="el-GR" dirty="0">
                <a:latin typeface="Century Gothic" panose="020B0502020202020204" pitchFamily="34" charset="0"/>
              </a:rPr>
              <a:t>Ορθία Πάλη </a:t>
            </a:r>
            <a:endParaRPr lang="en-US" dirty="0">
              <a:latin typeface="Century Gothic" panose="020B0502020202020204" pitchFamily="34"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75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381</TotalTime>
  <Words>1998</Words>
  <Application>Microsoft Office PowerPoint</Application>
  <PresentationFormat>Προβολή στην οθόνη (4:3)</PresentationFormat>
  <Paragraphs>131</Paragraphs>
  <Slides>45</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Arial</vt:lpstr>
      <vt:lpstr>Arial Narrow</vt:lpstr>
      <vt:lpstr>Calibri</vt:lpstr>
      <vt:lpstr>Century Gothic</vt:lpstr>
      <vt:lpstr>Constantia</vt:lpstr>
      <vt:lpstr>Wingdings 2</vt:lpstr>
      <vt:lpstr>Flow</vt:lpstr>
      <vt:lpstr>ΑΡΧΑΙΑ ΟΛΥΜΠΙΑΚΑ ΑΓΩΝΙΣΜΑΤΑ</vt:lpstr>
      <vt:lpstr>ΑΡΧΑΙΑ ΟΛΥΜΠΙΑΚΑ ΑΓΩΝΙΣΜΑΤΑ</vt:lpstr>
      <vt:lpstr>Παρουσίαση του PowerPoint</vt:lpstr>
      <vt:lpstr>Παρουσίαση του PowerPoint</vt:lpstr>
      <vt:lpstr>Η ΑΡΧΑΙΑ ΠΑΛΗ</vt:lpstr>
      <vt:lpstr>Παρουσίαση του PowerPoint</vt:lpstr>
      <vt:lpstr>Παρουσίαση του PowerPoint</vt:lpstr>
      <vt:lpstr>ΤΑ ΕΙΔΗ ΤΗΣ ΑΡΧΑΙΑΣ ΠΑΛΗΣ</vt:lpstr>
      <vt:lpstr>Ορθία Πάλη </vt:lpstr>
      <vt:lpstr>Κάτω Πάλη</vt:lpstr>
      <vt:lpstr>Παρουσίαση του PowerPoint</vt:lpstr>
      <vt:lpstr>Παρουσίαση του PowerPoint</vt:lpstr>
      <vt:lpstr>Παρουσίαση του PowerPoint</vt:lpstr>
      <vt:lpstr>Τα προσόντα ενός καλού παλαιστή</vt:lpstr>
      <vt:lpstr>Παρουσίαση του PowerPoint</vt:lpstr>
      <vt:lpstr>Η ΠΑΡΑΚΜΗ ΚΑΙ ΤΟ ΤΕΛΟΣ ΤΗΣ ΠΑΛΗΣ</vt:lpstr>
      <vt:lpstr>Το 393 μ.Χ. ο αυτοκράτορας του Βυζαντίου, Θεοδόσιος, απαγόρευσε τους Ολυμπιακούς αγώνες.   Ο αυτοκράτορας Ιουλιανός προσπάθησε να επαναφέρει τους αγώνες , αλλά σκόνταψε στον χρησμό της Πυθίας, που σε μετάφραση σημαίνει: να πείτε στον βασιλιά ότι ο δαίδαλος έπεσε κάτω.</vt:lpstr>
      <vt:lpstr>ΤΟ ΑΚΟΝΤΙΟ</vt:lpstr>
      <vt:lpstr>ΤΟ ΑΚΟΝΤΙΟ ΣΤΟΥΣ ΑΡΧΑΙΟΥΣ ΟΛΥΜΠΙΑΚΟΥΣ ΑΓΩΝΕΣ</vt:lpstr>
      <vt:lpstr>TO AKONTIO</vt:lpstr>
      <vt:lpstr>ΤΟ ΑΚΟΝΤΙΟ</vt:lpstr>
      <vt:lpstr>ΤΟ ΑΚΟΝΤΙΟ</vt:lpstr>
      <vt:lpstr>Η ΑΝΑΦΟΡΑ ΑΠΟ ΤΟΝ ΟΜΗΡΟ </vt:lpstr>
      <vt:lpstr>ΕΙΔΗ ΑΓΩΝΩΝ</vt:lpstr>
      <vt:lpstr>ΕΠΙΛΟΓΗ ΑΚΟΝΤΙΟΥ </vt:lpstr>
      <vt:lpstr>ΤΑ ΧΑΡΑΚΤΗΡΙΣΤΗΚΑ ΤΟΥ ΑΚΟΝΤΙΟΥ</vt:lpstr>
      <vt:lpstr>Η ΤΕΧΝΙΚΗ ΡΙΨΗ ΤΟΥ ΑΚΟΝΤΙΟΥ</vt:lpstr>
      <vt:lpstr>ΚΑΝΟΝΙΣΜΟΙ ΑΓΩΝΙΣΜΑΤΟΣ </vt:lpstr>
      <vt:lpstr>ΓΡΑΜΜΑΤΟΣΗΜΟ ΑΠΟ ΟΛΥΜΠΙΑΚΟΥΣ ΑΓΩΝΕΣ</vt:lpstr>
      <vt:lpstr>ΕΙΚΟΝΕΣ</vt:lpstr>
      <vt:lpstr>Δισκοβολία</vt:lpstr>
      <vt:lpstr>Παρουσίαση του PowerPoint</vt:lpstr>
      <vt:lpstr>Παρουσίαση του PowerPoint</vt:lpstr>
      <vt:lpstr>Παρουσίαση του PowerPoint</vt:lpstr>
      <vt:lpstr>Παρουσίαση του PowerPoint</vt:lpstr>
      <vt:lpstr>ΠΑΓΚΡΑΤΙΟ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ΠΗΓΕΣ</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ΑΡΧΑΙΑ ΟΛΥΜΠΙΑΚΑ ΑΓΩΝΙΣΜΑΤΑ</dc:title>
  <dc:creator>dimitris</dc:creator>
  <cp:lastModifiedBy> </cp:lastModifiedBy>
  <cp:revision>155</cp:revision>
  <dcterms:created xsi:type="dcterms:W3CDTF">2019-02-26T14:02:10Z</dcterms:created>
  <dcterms:modified xsi:type="dcterms:W3CDTF">2019-02-27T21:14:30Z</dcterms:modified>
</cp:coreProperties>
</file>