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9" r:id="rId2"/>
    <p:sldId id="260" r:id="rId3"/>
    <p:sldId id="261" r:id="rId4"/>
    <p:sldId id="262" r:id="rId5"/>
    <p:sldId id="263" r:id="rId6"/>
    <p:sldId id="287"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98" r:id="rId25"/>
    <p:sldId id="299" r:id="rId26"/>
    <p:sldId id="300" r:id="rId27"/>
    <p:sldId id="301" r:id="rId28"/>
    <p:sldId id="302" r:id="rId29"/>
    <p:sldId id="303" r:id="rId30"/>
    <p:sldId id="304" r:id="rId31"/>
    <p:sldId id="305" r:id="rId32"/>
    <p:sldId id="306" r:id="rId33"/>
    <p:sldId id="307" r:id="rId34"/>
    <p:sldId id="308" r:id="rId35"/>
    <p:sldId id="282" r:id="rId36"/>
    <p:sldId id="283" r:id="rId37"/>
    <p:sldId id="284" r:id="rId38"/>
    <p:sldId id="285" r:id="rId39"/>
    <p:sldId id="286" r:id="rId40"/>
    <p:sldId id="297" r:id="rId41"/>
    <p:sldId id="28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056BB-60EB-4B33-A49B-515606AAE2F7}" type="datetimeFigureOut">
              <a:rPr lang="el-GR" smtClean="0"/>
              <a:t>28/2/2017</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D46F3-CB38-4B2E-A495-2A0F4BDE6ED2}" type="slidenum">
              <a:rPr lang="el-GR" smtClean="0"/>
              <a:t>‹#›</a:t>
            </a:fld>
            <a:endParaRPr lang="el-GR"/>
          </a:p>
        </p:txBody>
      </p:sp>
    </p:spTree>
    <p:extLst>
      <p:ext uri="{BB962C8B-B14F-4D97-AF65-F5344CB8AC3E}">
        <p14:creationId xmlns:p14="http://schemas.microsoft.com/office/powerpoint/2010/main" val="21899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052CD05-0874-41C8-B759-A3ADC840D038}" type="slidenum">
              <a:rPr lang="el-GR" smtClean="0"/>
              <a:t>39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Στυλ κύριου τίτλου</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BD1C28B9-83C9-48C8-B70A-46DC2F155D73}" type="datetimeFigureOut">
              <a:rPr lang="el-GR" smtClean="0"/>
              <a:t>28/2/2017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345771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D1C28B9-83C9-48C8-B70A-46DC2F155D73}"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115968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D1C28B9-83C9-48C8-B70A-46DC2F155D73}"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312152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l-GR"/>
              <a:t>Στυλ κύριου τίτλου</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D1C28B9-83C9-48C8-B70A-46DC2F155D73}"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AAB831-0E84-4CAB-B29E-A433317FB4BC}" type="slidenum">
              <a:rPr lang="el-GR" smtClean="0"/>
              <a:t>‹#›</a:t>
            </a:fld>
            <a:endParaRPr lang="el-G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819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l-GR"/>
              <a:t>Στυλ κύριου τίτλου</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D1C28B9-83C9-48C8-B70A-46DC2F155D73}"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122033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Επεξεργασία στυλ υποδείγματος κειμένου</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Επεξεργασία στυλ υποδείγματος κειμένου</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D1C28B9-83C9-48C8-B70A-46DC2F155D73}" type="datetimeFigureOut">
              <a:rPr lang="el-GR" smtClean="0"/>
              <a:t>28/2/2017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91321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D1C28B9-83C9-48C8-B70A-46DC2F155D73}" type="datetimeFigureOut">
              <a:rPr lang="el-GR" smtClean="0"/>
              <a:t>28/2/2017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412472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D1C28B9-83C9-48C8-B70A-46DC2F155D73}"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586853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D1C28B9-83C9-48C8-B70A-46DC2F155D73}"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318042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D1C28B9-83C9-48C8-B70A-46DC2F155D73}"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256743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Στυλ κύριου τίτλου</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D1C28B9-83C9-48C8-B70A-46DC2F155D73}"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318201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D1C28B9-83C9-48C8-B70A-46DC2F155D73}"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256937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20000" y="2505075"/>
            <a:ext cx="5025216"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Επεξεργασία στυλ υποδείγματος κειμένου</a:t>
            </a:r>
          </a:p>
        </p:txBody>
      </p:sp>
      <p:sp>
        <p:nvSpPr>
          <p:cNvPr id="6" name="Content Placeholder 5"/>
          <p:cNvSpPr>
            <a:spLocks noGrp="1"/>
          </p:cNvSpPr>
          <p:nvPr>
            <p:ph sz="quarter" idx="4"/>
          </p:nvPr>
        </p:nvSpPr>
        <p:spPr>
          <a:xfrm>
            <a:off x="6319840" y="2505075"/>
            <a:ext cx="503554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D1C28B9-83C9-48C8-B70A-46DC2F155D73}" type="datetimeFigureOut">
              <a:rPr lang="el-GR" smtClean="0"/>
              <a:t>28/2/2017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26667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D1C28B9-83C9-48C8-B70A-46DC2F155D73}" type="datetimeFigureOut">
              <a:rPr lang="el-GR" smtClean="0"/>
              <a:t>28/2/2017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201629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C28B9-83C9-48C8-B70A-46DC2F155D73}" type="datetimeFigureOut">
              <a:rPr lang="el-GR" smtClean="0"/>
              <a:t>28/2/2017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44126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D1C28B9-83C9-48C8-B70A-46DC2F155D73}"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224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D1C28B9-83C9-48C8-B70A-46DC2F155D73}"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AAB831-0E84-4CAB-B29E-A433317FB4BC}" type="slidenum">
              <a:rPr lang="el-GR" smtClean="0"/>
              <a:t>‹#›</a:t>
            </a:fld>
            <a:endParaRPr lang="el-GR"/>
          </a:p>
        </p:txBody>
      </p:sp>
    </p:spTree>
    <p:extLst>
      <p:ext uri="{BB962C8B-B14F-4D97-AF65-F5344CB8AC3E}">
        <p14:creationId xmlns:p14="http://schemas.microsoft.com/office/powerpoint/2010/main" val="177474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D1C28B9-83C9-48C8-B70A-46DC2F155D73}" type="datetimeFigureOut">
              <a:rPr lang="el-GR" smtClean="0"/>
              <a:t>28/2/2017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0AAB831-0E84-4CAB-B29E-A433317FB4BC}" type="slidenum">
              <a:rPr lang="el-GR" smtClean="0"/>
              <a:t>‹#›</a:t>
            </a:fld>
            <a:endParaRPr lang="el-GR"/>
          </a:p>
        </p:txBody>
      </p:sp>
    </p:spTree>
    <p:extLst>
      <p:ext uri="{BB962C8B-B14F-4D97-AF65-F5344CB8AC3E}">
        <p14:creationId xmlns:p14="http://schemas.microsoft.com/office/powerpoint/2010/main" val="174948151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l.wikipedia.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433" y="315891"/>
            <a:ext cx="2088232" cy="2169825"/>
          </a:xfrm>
          <a:prstGeom prst="rect">
            <a:avLst/>
          </a:prstGeom>
          <a:noFill/>
        </p:spPr>
        <p:txBody>
          <a:bodyPr wrap="square" rtlCol="0">
            <a:spAutoFit/>
          </a:bodyPr>
          <a:lstStyle/>
          <a:p>
            <a:pPr algn="ctr"/>
            <a:r>
              <a:rPr lang="el-GR" sz="2700" dirty="0">
                <a:solidFill>
                  <a:srgbClr val="FF0000"/>
                </a:solidFill>
                <a:latin typeface="+mj-lt"/>
              </a:rPr>
              <a:t>Πρότυπο Γυμνάσιο Ευαγγελική Σχολή Σμύρνης</a:t>
            </a:r>
          </a:p>
        </p:txBody>
      </p:sp>
      <p:sp>
        <p:nvSpPr>
          <p:cNvPr id="5" name="TextBox 4"/>
          <p:cNvSpPr txBox="1"/>
          <p:nvPr/>
        </p:nvSpPr>
        <p:spPr>
          <a:xfrm>
            <a:off x="7176120" y="4742312"/>
            <a:ext cx="3180656" cy="369332"/>
          </a:xfrm>
          <a:prstGeom prst="rect">
            <a:avLst/>
          </a:prstGeom>
          <a:noFill/>
        </p:spPr>
        <p:txBody>
          <a:bodyPr wrap="square" rtlCol="0">
            <a:spAutoFit/>
          </a:bodyPr>
          <a:lstStyle/>
          <a:p>
            <a:endParaRPr lang="el-GR" dirty="0"/>
          </a:p>
        </p:txBody>
      </p:sp>
      <p:sp>
        <p:nvSpPr>
          <p:cNvPr id="6" name="TextBox 5"/>
          <p:cNvSpPr txBox="1"/>
          <p:nvPr/>
        </p:nvSpPr>
        <p:spPr>
          <a:xfrm>
            <a:off x="8616546" y="5220372"/>
            <a:ext cx="3180656" cy="1154162"/>
          </a:xfrm>
          <a:prstGeom prst="rect">
            <a:avLst/>
          </a:prstGeom>
          <a:noFill/>
        </p:spPr>
        <p:txBody>
          <a:bodyPr wrap="square" rtlCol="0">
            <a:spAutoFit/>
          </a:bodyPr>
          <a:lstStyle/>
          <a:p>
            <a:r>
              <a:rPr lang="el-GR" sz="2300" dirty="0">
                <a:solidFill>
                  <a:srgbClr val="05010F"/>
                </a:solidFill>
              </a:rPr>
              <a:t>Τμήμα : Α3</a:t>
            </a:r>
          </a:p>
          <a:p>
            <a:r>
              <a:rPr lang="el-GR" sz="2300" dirty="0">
                <a:solidFill>
                  <a:srgbClr val="05010F"/>
                </a:solidFill>
              </a:rPr>
              <a:t>Ημερομηνία : 21/02/2017</a:t>
            </a:r>
          </a:p>
        </p:txBody>
      </p:sp>
      <p:sp>
        <p:nvSpPr>
          <p:cNvPr id="8" name="TextBox 7"/>
          <p:cNvSpPr txBox="1"/>
          <p:nvPr/>
        </p:nvSpPr>
        <p:spPr>
          <a:xfrm>
            <a:off x="3013023" y="1400803"/>
            <a:ext cx="6385810" cy="3785652"/>
          </a:xfrm>
          <a:prstGeom prst="rect">
            <a:avLst/>
          </a:prstGeom>
          <a:noFill/>
        </p:spPr>
        <p:txBody>
          <a:bodyPr wrap="square" rtlCol="0">
            <a:spAutoFit/>
          </a:bodyPr>
          <a:lstStyle/>
          <a:p>
            <a:pPr algn="ctr"/>
            <a:r>
              <a:rPr lang="el-GR" sz="6000" dirty="0">
                <a:latin typeface="+mj-lt"/>
              </a:rPr>
              <a:t>Τα αγωνίσματα των αρχαίων Ολυμπιακών Αγώνων</a:t>
            </a:r>
          </a:p>
        </p:txBody>
      </p:sp>
      <p:sp>
        <p:nvSpPr>
          <p:cNvPr id="2" name="TextBox 1"/>
          <p:cNvSpPr txBox="1"/>
          <p:nvPr/>
        </p:nvSpPr>
        <p:spPr>
          <a:xfrm>
            <a:off x="211951" y="3341928"/>
            <a:ext cx="3686258" cy="2800767"/>
          </a:xfrm>
          <a:prstGeom prst="rect">
            <a:avLst/>
          </a:prstGeom>
          <a:noFill/>
        </p:spPr>
        <p:txBody>
          <a:bodyPr wrap="square" rtlCol="0">
            <a:spAutoFit/>
          </a:bodyPr>
          <a:lstStyle/>
          <a:p>
            <a:r>
              <a:rPr lang="el-GR" sz="2200" dirty="0" err="1"/>
              <a:t>Παρνασσάς</a:t>
            </a:r>
            <a:r>
              <a:rPr lang="el-GR" sz="2200" dirty="0"/>
              <a:t> </a:t>
            </a:r>
            <a:r>
              <a:rPr lang="el-GR" sz="2200" dirty="0" err="1"/>
              <a:t>Πάναγιώτης</a:t>
            </a:r>
            <a:endParaRPr lang="el-GR" sz="2200" dirty="0"/>
          </a:p>
          <a:p>
            <a:r>
              <a:rPr lang="el-GR" sz="2200" dirty="0"/>
              <a:t>Στεφανίδης Πρόδρομος</a:t>
            </a:r>
          </a:p>
          <a:p>
            <a:r>
              <a:rPr lang="el-GR" sz="2200" dirty="0"/>
              <a:t>Συριανός Ιωάννης</a:t>
            </a:r>
          </a:p>
          <a:p>
            <a:r>
              <a:rPr lang="el-GR" sz="2200" dirty="0"/>
              <a:t>Τζώρτζης Παναγιώτης</a:t>
            </a:r>
          </a:p>
          <a:p>
            <a:r>
              <a:rPr lang="el-GR" sz="2200" dirty="0"/>
              <a:t>Τζελέπης </a:t>
            </a:r>
            <a:r>
              <a:rPr lang="el-GR" sz="2200" dirty="0" err="1"/>
              <a:t>Κωνσταντίξος</a:t>
            </a:r>
            <a:endParaRPr lang="el-GR" sz="2200" dirty="0"/>
          </a:p>
          <a:p>
            <a:endParaRPr lang="el-GR" sz="2200" dirty="0"/>
          </a:p>
          <a:p>
            <a:r>
              <a:rPr lang="en-US" sz="2200" dirty="0"/>
              <a:t>Digital Manager</a:t>
            </a:r>
          </a:p>
          <a:p>
            <a:r>
              <a:rPr lang="el-GR" sz="2200" dirty="0"/>
              <a:t>Κωστής Σχίζας</a:t>
            </a:r>
          </a:p>
        </p:txBody>
      </p:sp>
    </p:spTree>
    <p:extLst>
      <p:ext uri="{BB962C8B-B14F-4D97-AF65-F5344CB8AC3E}">
        <p14:creationId xmlns:p14="http://schemas.microsoft.com/office/powerpoint/2010/main" val="53635135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Βασικοί κανονισμοί της δισκοβολίας</a:t>
            </a:r>
            <a:endParaRPr lang="en-US" dirty="0"/>
          </a:p>
        </p:txBody>
      </p:sp>
      <p:sp>
        <p:nvSpPr>
          <p:cNvPr id="3" name="Content Placeholder 2"/>
          <p:cNvSpPr>
            <a:spLocks noGrp="1"/>
          </p:cNvSpPr>
          <p:nvPr>
            <p:ph idx="1"/>
          </p:nvPr>
        </p:nvSpPr>
        <p:spPr/>
        <p:txBody>
          <a:bodyPr/>
          <a:lstStyle/>
          <a:p>
            <a:r>
              <a:rPr lang="el-GR" sz="2100" dirty="0"/>
              <a:t>Ο αθλητής πρέπει να πετάξει το δίσκο όσο πιο μακριά μπορεί, μέσα στον τομέα ρίψης, χωρίς να πατήσει έξω από τη βαλβίδα. Αφού ακουμπήσει ο δίσκος στο έδαφος θα πρέπει να βγει από το πίσω μέρος της βαλβίδας.</a:t>
            </a:r>
            <a:endParaRPr lang="en-US" sz="2100" dirty="0"/>
          </a:p>
          <a:p>
            <a:endParaRPr lang="en-US" dirty="0"/>
          </a:p>
        </p:txBody>
      </p:sp>
    </p:spTree>
    <p:extLst>
      <p:ext uri="{BB962C8B-B14F-4D97-AF65-F5344CB8AC3E}">
        <p14:creationId xmlns:p14="http://schemas.microsoft.com/office/powerpoint/2010/main" val="81579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Πότε ένας αθλητής είναι άκυρος</a:t>
            </a:r>
            <a:endParaRPr lang="en-US" dirty="0"/>
          </a:p>
        </p:txBody>
      </p:sp>
      <p:sp>
        <p:nvSpPr>
          <p:cNvPr id="3" name="Content Placeholder 2"/>
          <p:cNvSpPr>
            <a:spLocks noGrp="1"/>
          </p:cNvSpPr>
          <p:nvPr>
            <p:ph idx="1"/>
          </p:nvPr>
        </p:nvSpPr>
        <p:spPr/>
        <p:txBody>
          <a:bodyPr>
            <a:normAutofit fontScale="92500" lnSpcReduction="20000"/>
          </a:bodyPr>
          <a:lstStyle/>
          <a:p>
            <a:r>
              <a:rPr lang="el-GR" dirty="0"/>
              <a:t>·  Όταν ακουμπήσει με οποιοδήποτε μέρος του σώματός του επάνω ή έξω από τη στεφάνη της βαλβίδας σε όλη τη διάρκεια της προσπάθειάς του. </a:t>
            </a:r>
            <a:endParaRPr lang="en-US" dirty="0"/>
          </a:p>
          <a:p>
            <a:r>
              <a:rPr lang="el-GR" dirty="0"/>
              <a:t>·  Όταν εγκαταλείψει τη βαλβίδα πριν ο δίσκος πέσει στο έδαφος. </a:t>
            </a:r>
            <a:endParaRPr lang="en-US" dirty="0"/>
          </a:p>
          <a:p>
            <a:r>
              <a:rPr lang="el-GR" dirty="0"/>
              <a:t>·  Όταν ο δίσκος πέσει έξω από τον τομέα ρίψης. </a:t>
            </a:r>
            <a:endParaRPr lang="en-US" dirty="0"/>
          </a:p>
          <a:p>
            <a:r>
              <a:rPr lang="el-GR" dirty="0"/>
              <a:t>·  Αν δεν αποχωρήσει από το πίσω ήμισυ της βαλβίδας. </a:t>
            </a:r>
            <a:endParaRPr lang="en-US" dirty="0"/>
          </a:p>
          <a:p>
            <a:r>
              <a:rPr lang="el-GR" dirty="0"/>
              <a:t>·  Αν δεν αρχίσει την προσπάθεια του μέσα από τη βαλβίδα από όρθια και ακίνητη στάση. </a:t>
            </a:r>
            <a:endParaRPr lang="en-US" dirty="0"/>
          </a:p>
          <a:p>
            <a:r>
              <a:rPr lang="el-GR" dirty="0"/>
              <a:t>·  Αν ο δίσκος ξεφύγει από τα χέρια του και πέσει στο έδαφος κατά τη διάρκεια της προσπάθειας του. </a:t>
            </a:r>
            <a:endParaRPr lang="en-US" dirty="0"/>
          </a:p>
          <a:p>
            <a:r>
              <a:rPr lang="el-GR" dirty="0"/>
              <a:t>·  Αν περάσει ο καθορισμένος χρόνος των 60", χωρίς να έχει αρχίσει την προσπάθεια του</a:t>
            </a:r>
            <a:endParaRPr lang="en-US" dirty="0"/>
          </a:p>
          <a:p>
            <a:pPr marL="0" indent="0">
              <a:buNone/>
            </a:pPr>
            <a:endParaRPr lang="en-US" dirty="0"/>
          </a:p>
        </p:txBody>
      </p:sp>
    </p:spTree>
    <p:extLst>
      <p:ext uri="{BB962C8B-B14F-4D97-AF65-F5344CB8AC3E}">
        <p14:creationId xmlns:p14="http://schemas.microsoft.com/office/powerpoint/2010/main" val="156405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Τεχνική Ρίψης</a:t>
            </a:r>
            <a:endParaRPr lang="en-US" dirty="0"/>
          </a:p>
        </p:txBody>
      </p:sp>
      <p:sp>
        <p:nvSpPr>
          <p:cNvPr id="3" name="Content Placeholder 2"/>
          <p:cNvSpPr>
            <a:spLocks noGrp="1"/>
          </p:cNvSpPr>
          <p:nvPr>
            <p:ph idx="1"/>
          </p:nvPr>
        </p:nvSpPr>
        <p:spPr/>
        <p:txBody>
          <a:bodyPr/>
          <a:lstStyle/>
          <a:p>
            <a:r>
              <a:rPr lang="el-GR" sz="2100" dirty="0"/>
              <a:t>Στη δισκοβολία ο αθλητής κάνει μία και μισή περιστροφή μέσα στην κυκλική βαλβίδα και απελευθερώνει το δίσκο, δίνοντας ταυτόχρονα με το δείκτη στροφές στο δίσκο καθώς τον αφήνει. Για να ξεκινήσει η περιστροφή, ο δισκοβόλος κάνει μία ή δύο αιωρήσεις για να αποκτήσει ρυθμό και να φέρει το δίσκο πίσω από το σώμα του.</a:t>
            </a:r>
            <a:endParaRPr lang="en-US" sz="2100" dirty="0"/>
          </a:p>
          <a:p>
            <a:pPr marL="0" indent="0">
              <a:buNone/>
            </a:pPr>
            <a:endParaRPr lang="en-US" dirty="0"/>
          </a:p>
        </p:txBody>
      </p:sp>
    </p:spTree>
    <p:extLst>
      <p:ext uri="{BB962C8B-B14F-4D97-AF65-F5344CB8AC3E}">
        <p14:creationId xmlns:p14="http://schemas.microsoft.com/office/powerpoint/2010/main" val="283092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2" descr="https://upload.wikimedia.org/wikipedia/commons/thumb/9/97/Discus_Thrower_Copenhagen.jpg/250px-Discus_Thrower_Copenhagen.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23862" y="1526016"/>
            <a:ext cx="3797245" cy="3797245"/>
          </a:xfrm>
          <a:prstGeom prst="rect">
            <a:avLst/>
          </a:prstGeom>
        </p:spPr>
      </p:pic>
      <p:sp>
        <p:nvSpPr>
          <p:cNvPr id="2" name="Title 1"/>
          <p:cNvSpPr>
            <a:spLocks noGrp="1"/>
          </p:cNvSpPr>
          <p:nvPr>
            <p:ph type="title"/>
          </p:nvPr>
        </p:nvSpPr>
        <p:spPr>
          <a:xfrm>
            <a:off x="6091835" y="1314450"/>
            <a:ext cx="2387667" cy="990600"/>
          </a:xfrm>
        </p:spPr>
        <p:txBody>
          <a:bodyPr anchor="ctr">
            <a:normAutofit/>
          </a:bodyPr>
          <a:lstStyle/>
          <a:p>
            <a:pPr>
              <a:lnSpc>
                <a:spcPct val="80000"/>
              </a:lnSpc>
            </a:pPr>
            <a:r>
              <a:rPr lang="el-GR" sz="2475"/>
              <a:t>Εικόνες με θέμα της δισκοβολίας</a:t>
            </a:r>
            <a:endParaRPr lang="en-US" sz="2475"/>
          </a:p>
        </p:txBody>
      </p:sp>
      <p:sp>
        <p:nvSpPr>
          <p:cNvPr id="8" name="Content Placeholder 7"/>
          <p:cNvSpPr>
            <a:spLocks noGrp="1"/>
          </p:cNvSpPr>
          <p:nvPr>
            <p:ph idx="1"/>
          </p:nvPr>
        </p:nvSpPr>
        <p:spPr>
          <a:xfrm>
            <a:off x="6094808" y="2477692"/>
            <a:ext cx="2382442" cy="2910580"/>
          </a:xfrm>
        </p:spPr>
        <p:txBody>
          <a:bodyPr>
            <a:normAutofit/>
          </a:bodyPr>
          <a:lstStyle/>
          <a:p>
            <a:r>
              <a:rPr lang="el-GR" dirty="0"/>
              <a:t>Ο δισκοβόλος του Μύρωνα</a:t>
            </a:r>
            <a:endParaRPr lang="en-US" dirty="0"/>
          </a:p>
        </p:txBody>
      </p:sp>
    </p:spTree>
    <p:extLst>
      <p:ext uri="{BB962C8B-B14F-4D97-AF65-F5344CB8AC3E}">
        <p14:creationId xmlns:p14="http://schemas.microsoft.com/office/powerpoint/2010/main" val="350805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1" descr="https://upload.wikimedia.org/wikipedia/commons/thumb/5/53/Ancient_discus_dedicated_to_zeus.jpg/200px-Ancient_discus_dedicated_to_zeus.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374765" y="2476748"/>
            <a:ext cx="3487151" cy="2911772"/>
          </a:xfrm>
          <a:prstGeom prst="rect">
            <a:avLst/>
          </a:prstGeom>
        </p:spPr>
      </p:pic>
      <p:sp>
        <p:nvSpPr>
          <p:cNvPr id="8" name="Content Placeholder 7"/>
          <p:cNvSpPr>
            <a:spLocks noGrp="1"/>
          </p:cNvSpPr>
          <p:nvPr>
            <p:ph idx="1"/>
          </p:nvPr>
        </p:nvSpPr>
        <p:spPr>
          <a:xfrm>
            <a:off x="6336031" y="2477692"/>
            <a:ext cx="2195389" cy="2910580"/>
          </a:xfrm>
        </p:spPr>
        <p:txBody>
          <a:bodyPr>
            <a:noAutofit/>
          </a:bodyPr>
          <a:lstStyle/>
          <a:p>
            <a:r>
              <a:rPr lang="el-GR" dirty="0"/>
              <a:t>Αρχαίος ελληνικός δίσκος αφιερωμένος στον θεό Δία</a:t>
            </a:r>
            <a:endParaRPr lang="en-US" dirty="0"/>
          </a:p>
        </p:txBody>
      </p:sp>
    </p:spTree>
    <p:extLst>
      <p:ext uri="{BB962C8B-B14F-4D97-AF65-F5344CB8AC3E}">
        <p14:creationId xmlns:p14="http://schemas.microsoft.com/office/powerpoint/2010/main" val="138531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descr="https://upload.wikimedia.org/wikipedia/commons/thumb/a/aa/Discobolus_Kleomelos_Louvre_G111.jpg/220px-Discobolus_Kleomelos_Louvre_G111.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23862" y="1543275"/>
            <a:ext cx="3797245" cy="3762724"/>
          </a:xfrm>
          <a:prstGeom prst="rect">
            <a:avLst/>
          </a:prstGeom>
        </p:spPr>
      </p:pic>
      <p:sp>
        <p:nvSpPr>
          <p:cNvPr id="8" name="Content Placeholder 7"/>
          <p:cNvSpPr>
            <a:spLocks noGrp="1"/>
          </p:cNvSpPr>
          <p:nvPr>
            <p:ph idx="1"/>
          </p:nvPr>
        </p:nvSpPr>
        <p:spPr>
          <a:xfrm>
            <a:off x="6094808" y="2477692"/>
            <a:ext cx="2382442" cy="2910580"/>
          </a:xfrm>
        </p:spPr>
        <p:txBody>
          <a:bodyPr>
            <a:normAutofit/>
          </a:bodyPr>
          <a:lstStyle/>
          <a:p>
            <a:r>
              <a:rPr lang="el-GR" dirty="0"/>
              <a:t>Αγγείο αναπαριστάνει σκηνή δισκοβολίας</a:t>
            </a:r>
            <a:endParaRPr lang="en-US" dirty="0"/>
          </a:p>
        </p:txBody>
      </p:sp>
    </p:spTree>
    <p:extLst>
      <p:ext uri="{BB962C8B-B14F-4D97-AF65-F5344CB8AC3E}">
        <p14:creationId xmlns:p14="http://schemas.microsoft.com/office/powerpoint/2010/main" val="121369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https://upload.wikimedia.org/wikipedia/commons/thumb/c/c7/2011-06-09_Alekna.jpg/220px-2011-06-09_Alekna.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23862" y="1491496"/>
            <a:ext cx="3797245" cy="3866285"/>
          </a:xfrm>
          <a:prstGeom prst="rect">
            <a:avLst/>
          </a:prstGeom>
        </p:spPr>
      </p:pic>
      <p:sp>
        <p:nvSpPr>
          <p:cNvPr id="8" name="Content Placeholder 7"/>
          <p:cNvSpPr>
            <a:spLocks noGrp="1"/>
          </p:cNvSpPr>
          <p:nvPr>
            <p:ph idx="1"/>
          </p:nvPr>
        </p:nvSpPr>
        <p:spPr>
          <a:xfrm>
            <a:off x="6094808" y="2477692"/>
            <a:ext cx="2382442" cy="2910580"/>
          </a:xfrm>
        </p:spPr>
        <p:txBody>
          <a:bodyPr>
            <a:normAutofit/>
          </a:bodyPr>
          <a:lstStyle/>
          <a:p>
            <a:r>
              <a:rPr lang="el-GR" dirty="0"/>
              <a:t>Δισκοβόλος της σύγχρονης εποχής</a:t>
            </a:r>
            <a:endParaRPr lang="en-US" dirty="0"/>
          </a:p>
        </p:txBody>
      </p:sp>
    </p:spTree>
    <p:extLst>
      <p:ext uri="{BB962C8B-B14F-4D97-AF65-F5344CB8AC3E}">
        <p14:creationId xmlns:p14="http://schemas.microsoft.com/office/powerpoint/2010/main" val="203085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4" descr="https://upload.wikimedia.org/wikipedia/commons/thumb/f/f9/BASA-3K-7-422-22-Robert_Garrett_throwing_the_discus_at_1896_Summer_Olympics.jpg/220px-BASA-3K-7-422-22-Robert_Garrett_throwing_the_discus_at_1896_Summer_Olympics.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37761" y="1460754"/>
            <a:ext cx="2969444" cy="3927766"/>
          </a:xfrm>
          <a:prstGeom prst="rect">
            <a:avLst/>
          </a:prstGeom>
        </p:spPr>
      </p:pic>
      <p:sp>
        <p:nvSpPr>
          <p:cNvPr id="8" name="Content Placeholder 7"/>
          <p:cNvSpPr>
            <a:spLocks noGrp="1"/>
          </p:cNvSpPr>
          <p:nvPr>
            <p:ph idx="1"/>
          </p:nvPr>
        </p:nvSpPr>
        <p:spPr>
          <a:xfrm>
            <a:off x="6094808" y="2477692"/>
            <a:ext cx="2382442" cy="2910580"/>
          </a:xfrm>
        </p:spPr>
        <p:txBody>
          <a:bodyPr>
            <a:normAutofit/>
          </a:bodyPr>
          <a:lstStyle/>
          <a:p>
            <a:r>
              <a:rPr lang="el-GR" dirty="0"/>
              <a:t>Ο αθλητής </a:t>
            </a:r>
            <a:r>
              <a:rPr lang="el-GR" dirty="0" err="1"/>
              <a:t>Robert</a:t>
            </a:r>
            <a:r>
              <a:rPr lang="el-GR" dirty="0"/>
              <a:t> </a:t>
            </a:r>
            <a:r>
              <a:rPr lang="el-GR" dirty="0" err="1"/>
              <a:t>Garrett</a:t>
            </a:r>
            <a:r>
              <a:rPr lang="el-GR" dirty="0"/>
              <a:t> στην ολυμπιάδα του 1896</a:t>
            </a:r>
            <a:endParaRPr lang="en-US" dirty="0"/>
          </a:p>
        </p:txBody>
      </p:sp>
    </p:spTree>
    <p:extLst>
      <p:ext uri="{BB962C8B-B14F-4D97-AF65-F5344CB8AC3E}">
        <p14:creationId xmlns:p14="http://schemas.microsoft.com/office/powerpoint/2010/main" val="225261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9" descr="Αποτέλεσμα εικόνας για συγχρονο αθλημα του δισκου"/>
          <p:cNvPicPr/>
          <p:nvPr/>
        </p:nvPicPr>
        <p:blipFill rotWithShape="1">
          <a:blip r:embed="rId2">
            <a:extLst>
              <a:ext uri="{28A0092B-C50C-407E-A947-70E740481C1C}">
                <a14:useLocalDpi xmlns:a14="http://schemas.microsoft.com/office/drawing/2010/main" val="0"/>
              </a:ext>
            </a:extLst>
          </a:blip>
          <a:srcRect/>
          <a:stretch/>
        </p:blipFill>
        <p:spPr bwMode="auto">
          <a:xfrm>
            <a:off x="3106136" y="3436515"/>
            <a:ext cx="1917600" cy="1951756"/>
          </a:xfrm>
          <a:prstGeom prst="rect">
            <a:avLst/>
          </a:prstGeom>
          <a:noFill/>
        </p:spPr>
      </p:pic>
      <p:pic>
        <p:nvPicPr>
          <p:cNvPr id="15" name="Εικόνα 8" descr="Αποτέλεσμα εικόνας για ο δισκος αθλημα"/>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10074" y="1314451"/>
            <a:ext cx="2509724" cy="1951310"/>
          </a:xfrm>
          <a:prstGeom prst="rect">
            <a:avLst/>
          </a:prstGeom>
        </p:spPr>
      </p:pic>
      <p:sp>
        <p:nvSpPr>
          <p:cNvPr id="16" name="Content Placeholder 8"/>
          <p:cNvSpPr>
            <a:spLocks noGrp="1"/>
          </p:cNvSpPr>
          <p:nvPr>
            <p:ph idx="1"/>
          </p:nvPr>
        </p:nvSpPr>
        <p:spPr>
          <a:xfrm>
            <a:off x="6281613" y="2477692"/>
            <a:ext cx="2197888" cy="2910580"/>
          </a:xfrm>
        </p:spPr>
        <p:txBody>
          <a:bodyPr>
            <a:normAutofit/>
          </a:bodyPr>
          <a:lstStyle/>
          <a:p>
            <a:r>
              <a:rPr lang="el-GR" dirty="0"/>
              <a:t>Περισσότερα αγγεία</a:t>
            </a:r>
            <a:endParaRPr lang="en-US" dirty="0"/>
          </a:p>
        </p:txBody>
      </p:sp>
    </p:spTree>
    <p:extLst>
      <p:ext uri="{BB962C8B-B14F-4D97-AF65-F5344CB8AC3E}">
        <p14:creationId xmlns:p14="http://schemas.microsoft.com/office/powerpoint/2010/main" val="71674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934527" y="2642522"/>
            <a:ext cx="8305800" cy="1981200"/>
          </a:xfrm>
        </p:spPr>
        <p:txBody>
          <a:bodyPr/>
          <a:lstStyle/>
          <a:p>
            <a:pPr algn="ctr"/>
            <a:r>
              <a:rPr lang="el-GR" sz="6600" dirty="0">
                <a:latin typeface="Calibri" pitchFamily="34" charset="0"/>
              </a:rPr>
              <a:t>Άλμα εις μήκος</a:t>
            </a:r>
          </a:p>
        </p:txBody>
      </p:sp>
      <p:sp>
        <p:nvSpPr>
          <p:cNvPr id="3" name="TextBox 2"/>
          <p:cNvSpPr txBox="1"/>
          <p:nvPr/>
        </p:nvSpPr>
        <p:spPr>
          <a:xfrm>
            <a:off x="614597" y="4362138"/>
            <a:ext cx="2938072" cy="1938992"/>
          </a:xfrm>
          <a:prstGeom prst="rect">
            <a:avLst/>
          </a:prstGeom>
          <a:noFill/>
        </p:spPr>
        <p:txBody>
          <a:bodyPr wrap="square" rtlCol="0">
            <a:spAutoFit/>
          </a:bodyPr>
          <a:lstStyle/>
          <a:p>
            <a:r>
              <a:rPr lang="el-GR" sz="20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Calibri" pitchFamily="34" charset="0"/>
              </a:rPr>
              <a:t>Παναγιώτα Παπαδοπούλου</a:t>
            </a:r>
          </a:p>
          <a:p>
            <a:r>
              <a:rPr lang="el-GR" sz="20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Calibri" pitchFamily="34" charset="0"/>
              </a:rPr>
              <a:t>Ελένη Πατσιούρα</a:t>
            </a:r>
          </a:p>
          <a:p>
            <a:r>
              <a:rPr lang="el-GR" sz="20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Calibri" pitchFamily="34" charset="0"/>
              </a:rPr>
              <a:t>Μαρία Άννα Ρήγου</a:t>
            </a:r>
          </a:p>
          <a:p>
            <a:r>
              <a:rPr lang="el-GR" sz="20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Calibri" pitchFamily="34" charset="0"/>
              </a:rPr>
              <a:t>Δήμητρα Σκρέκα</a:t>
            </a:r>
          </a:p>
          <a:p>
            <a:r>
              <a:rPr lang="el-GR" sz="20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Calibri" pitchFamily="34" charset="0"/>
              </a:rPr>
              <a:t>Δέσποινα Σταυρινού</a:t>
            </a:r>
          </a:p>
          <a:p>
            <a:r>
              <a:rPr lang="el-GR" sz="20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Calibri" pitchFamily="34" charset="0"/>
              </a:rPr>
              <a:t>Κατερίνα Χαρίτου</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1252728"/>
          </a:xfrm>
        </p:spPr>
        <p:txBody>
          <a:bodyPr/>
          <a:lstStyle/>
          <a:p>
            <a:pPr algn="ctr"/>
            <a:r>
              <a:rPr lang="el-GR" dirty="0"/>
              <a:t>Με λίγα λόγια</a:t>
            </a:r>
          </a:p>
        </p:txBody>
      </p:sp>
      <p:sp>
        <p:nvSpPr>
          <p:cNvPr id="3" name="Content Placeholder 2"/>
          <p:cNvSpPr>
            <a:spLocks noGrp="1"/>
          </p:cNvSpPr>
          <p:nvPr>
            <p:ph idx="1"/>
          </p:nvPr>
        </p:nvSpPr>
        <p:spPr/>
        <p:txBody>
          <a:bodyPr>
            <a:normAutofit/>
          </a:bodyPr>
          <a:lstStyle/>
          <a:p>
            <a:r>
              <a:rPr lang="el-GR" dirty="0"/>
              <a:t>Όλοι γνωρίζουμε τους Ολυμπιακούς αγώνες. Είναι μια αθλητική διοργάνωση πολλών αγωνισμάτων που γίνεται κάθε τέσσερα χρόνια. Σε αυτούς μπορούν να συμμετέχουν αθλητές και αθλήτριες από όλα τα έθνη. Η Ολυμπιακή Φλόγα είναι ένα από τα σύμβολα του Ολυμπιακού Κινήματος με οικουμενική απήχηση και σημασία. Κατά τη διάρκεια των Ολυμπιακών Αγώνων καίει μέρα και νύχτα σε ειδικό βωμό μέσα στο Ολυμπιακό Στάδιο της πόλης που τους φιλοξενεί. </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algn="ctr"/>
            <a:r>
              <a:rPr lang="el-GR" sz="6000" dirty="0">
                <a:effectLst>
                  <a:innerShdw blurRad="50800" dist="25400" dir="13500000">
                    <a:srgbClr val="000000">
                      <a:alpha val="70000"/>
                    </a:srgbClr>
                  </a:innerShdw>
                </a:effectLst>
                <a:latin typeface="Calibri" pitchFamily="34" charset="0"/>
              </a:rPr>
              <a:t>Ορισμός άλματος</a:t>
            </a:r>
          </a:p>
        </p:txBody>
      </p:sp>
      <p:sp>
        <p:nvSpPr>
          <p:cNvPr id="2" name="1 - Θέση περιεχομένου"/>
          <p:cNvSpPr>
            <a:spLocks noGrp="1"/>
          </p:cNvSpPr>
          <p:nvPr>
            <p:ph idx="1"/>
          </p:nvPr>
        </p:nvSpPr>
        <p:spPr>
          <a:xfrm>
            <a:off x="1952596" y="1408176"/>
            <a:ext cx="4143404" cy="5691214"/>
          </a:xfrm>
        </p:spPr>
        <p:txBody>
          <a:bodyPr>
            <a:normAutofit fontScale="85000" lnSpcReduction="20000"/>
          </a:bodyPr>
          <a:lstStyle/>
          <a:p>
            <a:pPr>
              <a:buNone/>
            </a:pPr>
            <a:r>
              <a:rPr lang="el-GR" sz="44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Calibri" pitchFamily="34" charset="0"/>
                <a:ea typeface="+mj-ea"/>
                <a:cs typeface="+mj-cs"/>
              </a:rPr>
              <a:t>		</a:t>
            </a:r>
            <a:r>
              <a:rPr lang="el-GR" sz="32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Το άλμα είναι ένα αρχαίο ελαφρό αθλητικό αγώνισμα, που χρειάζεται </a:t>
            </a:r>
            <a:r>
              <a:rPr lang="en-US" sz="32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 </a:t>
            </a:r>
            <a:r>
              <a:rPr lang="el-GR" sz="32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ειδικό σκάμμα γεμάτο άμμο. </a:t>
            </a:r>
          </a:p>
          <a:p>
            <a:pPr>
              <a:buNone/>
            </a:pPr>
            <a:r>
              <a:rPr lang="el-GR" sz="32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		Ένα από τα είδη άλματος είναι το άλμα</a:t>
            </a:r>
            <a:r>
              <a:rPr lang="en-US" sz="32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 </a:t>
            </a:r>
            <a:r>
              <a:rPr lang="el-GR" sz="32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εις μήκος, που γίνεται με φόρα. Όταν ο αθλητής φτάσει στο σημείο εκτίναξης, πηδά με όλη του τη δύναμη και πέφτει όσο μπορεί πιο μακριά στο σκάμμα. Το μήκος του άλματος είναι η απόσταση από τη γραμμή εκτίναξης ως το πλησιέστερο σημείο, που αγγίζει την άμμο. </a:t>
            </a:r>
          </a:p>
        </p:txBody>
      </p:sp>
      <p:pic>
        <p:nvPicPr>
          <p:cNvPr id="1028" name="Picture 4" descr="Αποτέλεσμα εικόνας για αλμα εις μηκος σκαμα"/>
          <p:cNvPicPr>
            <a:picLocks noChangeAspect="1" noChangeArrowheads="1"/>
          </p:cNvPicPr>
          <p:nvPr/>
        </p:nvPicPr>
        <p:blipFill>
          <a:blip r:embed="rId2"/>
          <a:srcRect/>
          <a:stretch>
            <a:fillRect/>
          </a:stretch>
        </p:blipFill>
        <p:spPr bwMode="auto">
          <a:xfrm>
            <a:off x="6310314" y="1571612"/>
            <a:ext cx="4000496" cy="3929066"/>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diamond(in)">
                                      <p:cBhvr>
                                        <p:cTn id="24"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4800" dirty="0">
                <a:effectLst>
                  <a:innerShdw blurRad="50800" dist="25400" dir="13500000">
                    <a:srgbClr val="000000">
                      <a:alpha val="70000"/>
                    </a:srgbClr>
                  </a:innerShdw>
                </a:effectLst>
                <a:latin typeface="Calibri" pitchFamily="34" charset="0"/>
              </a:rPr>
              <a:t>Προέλευση άλματος εις μήκους</a:t>
            </a:r>
          </a:p>
        </p:txBody>
      </p:sp>
      <p:sp>
        <p:nvSpPr>
          <p:cNvPr id="2" name="1 - Θέση περιεχομένου"/>
          <p:cNvSpPr>
            <a:spLocks noGrp="1"/>
          </p:cNvSpPr>
          <p:nvPr>
            <p:ph idx="1"/>
          </p:nvPr>
        </p:nvSpPr>
        <p:spPr/>
        <p:txBody>
          <a:bodyPr>
            <a:normAutofit/>
          </a:bodyPr>
          <a:lstStyle/>
          <a:p>
            <a:pPr>
              <a:buNone/>
            </a:pPr>
            <a:r>
              <a:rPr lang="el-GR" sz="3200" dirty="0"/>
              <a:t>		</a:t>
            </a:r>
            <a:r>
              <a:rPr lang="el-GR" sz="32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Το άλμα εις μήκος είναι ένα κλασικό αγώνισμα στίβου των Ολυμπιάδων. Πρωτοεμφανίστηκε στην Οδύσσεια του Ομήρου, στους αγώνες που δόθηκαν από τους Φαίακες προς τιμήν του Οδυσσέα.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095472" y="152400"/>
            <a:ext cx="8115328" cy="1219200"/>
          </a:xfrm>
        </p:spPr>
        <p:txBody>
          <a:bodyPr>
            <a:normAutofit/>
          </a:bodyPr>
          <a:lstStyle/>
          <a:p>
            <a:pPr algn="ctr"/>
            <a:r>
              <a:rPr lang="el-GR" sz="6000" dirty="0">
                <a:effectLst>
                  <a:innerShdw blurRad="50800" dist="25400" dir="13500000">
                    <a:srgbClr val="000000">
                      <a:alpha val="70000"/>
                    </a:srgbClr>
                  </a:innerShdw>
                </a:effectLst>
                <a:latin typeface="Calibri" pitchFamily="34" charset="0"/>
              </a:rPr>
              <a:t>Η διαδικασία τότε…</a:t>
            </a:r>
          </a:p>
        </p:txBody>
      </p:sp>
      <p:sp>
        <p:nvSpPr>
          <p:cNvPr id="4" name="3 - Θέση περιεχομένου"/>
          <p:cNvSpPr>
            <a:spLocks noGrp="1"/>
          </p:cNvSpPr>
          <p:nvPr>
            <p:ph idx="1"/>
          </p:nvPr>
        </p:nvSpPr>
        <p:spPr>
          <a:xfrm>
            <a:off x="1506801" y="1556792"/>
            <a:ext cx="5429288" cy="5143536"/>
          </a:xfrm>
        </p:spPr>
        <p:txBody>
          <a:bodyPr>
            <a:noAutofit/>
          </a:bodyPr>
          <a:lstStyle/>
          <a:p>
            <a:pPr>
              <a:buNone/>
            </a:pPr>
            <a:r>
              <a:rPr lang="el-GR" dirty="0">
                <a:latin typeface="Calibri" pitchFamily="34" charset="0"/>
              </a:rPr>
              <a:t>		</a:t>
            </a:r>
            <a:r>
              <a:rPr lang="el-GR" sz="2000" dirty="0">
                <a:latin typeface="Calibri" pitchFamily="34" charset="0"/>
              </a:rPr>
              <a:t> </a:t>
            </a:r>
            <a:r>
              <a:rPr lang="el-GR" sz="24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Στους αρχαίους Ολυμπιακούς Αγώνες το άλμα διεξαγόταν στο πλαίσιο, κυρίως, του πεντάθλου και σπανιότατα ως ξεχωριστό αγώνισμα. Στα </a:t>
            </a:r>
            <a:r>
              <a:rPr lang="en-US" sz="24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 </a:t>
            </a:r>
            <a:r>
              <a:rPr lang="el-GR" sz="24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ολυμπιακά αγωνίσματα, έπαιρναν  μέρος μόνο άντρες, οι οποίοι αγωνίζονταν  γυμνοί.  Ο άλτης </a:t>
            </a:r>
            <a:r>
              <a:rPr lang="en-US" sz="24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 </a:t>
            </a:r>
            <a:r>
              <a:rPr lang="el-GR" sz="24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του μήκους χρησιμοποιούσε βάρη, τους λεγόμενους αλτήρες, για να ωθήσει τον εαυτό του μακρύτερα από το σημείο που στεκόταν. Το  άλμα του, πιθανότατα αποτελούταν  από πέντε ξεχωριστά άλματα. </a:t>
            </a:r>
          </a:p>
        </p:txBody>
      </p:sp>
      <p:pic>
        <p:nvPicPr>
          <p:cNvPr id="3075" name="Picture 3" descr="Αποτέλεσμα εικόνας για αλμα εις μηκος σκαμα"/>
          <p:cNvPicPr>
            <a:picLocks noChangeAspect="1" noChangeArrowheads="1"/>
          </p:cNvPicPr>
          <p:nvPr/>
        </p:nvPicPr>
        <p:blipFill>
          <a:blip r:embed="rId2"/>
          <a:srcRect/>
          <a:stretch>
            <a:fillRect/>
          </a:stretch>
        </p:blipFill>
        <p:spPr bwMode="auto">
          <a:xfrm>
            <a:off x="7167570" y="1428737"/>
            <a:ext cx="3071802" cy="428628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checkerboard(across)">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algn="ctr"/>
            <a:r>
              <a:rPr lang="el-GR" sz="6000" dirty="0">
                <a:effectLst>
                  <a:innerShdw blurRad="50800" dist="25400" dir="13500000">
                    <a:srgbClr val="000000">
                      <a:alpha val="70000"/>
                    </a:srgbClr>
                  </a:innerShdw>
                </a:effectLst>
                <a:latin typeface="Calibri" pitchFamily="34" charset="0"/>
              </a:rPr>
              <a:t>Η διαδικασία τώρα…</a:t>
            </a:r>
          </a:p>
        </p:txBody>
      </p:sp>
      <p:sp>
        <p:nvSpPr>
          <p:cNvPr id="2" name="1 - Θέση περιεχομένου"/>
          <p:cNvSpPr>
            <a:spLocks noGrp="1"/>
          </p:cNvSpPr>
          <p:nvPr>
            <p:ph idx="1"/>
          </p:nvPr>
        </p:nvSpPr>
        <p:spPr>
          <a:xfrm>
            <a:off x="1981200" y="1524000"/>
            <a:ext cx="4757742" cy="4572000"/>
          </a:xfrm>
        </p:spPr>
        <p:txBody>
          <a:bodyPr>
            <a:normAutofit fontScale="77500" lnSpcReduction="20000"/>
          </a:bodyPr>
          <a:lstStyle/>
          <a:p>
            <a:pPr>
              <a:buNone/>
            </a:pPr>
            <a:r>
              <a:rPr lang="el-GR" sz="48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Calibri" pitchFamily="34" charset="0"/>
                <a:ea typeface="+mj-ea"/>
                <a:cs typeface="+mj-cs"/>
              </a:rPr>
              <a:t>		</a:t>
            </a:r>
            <a:r>
              <a:rPr lang="el-GR" sz="3900" spc="-100" dirty="0">
                <a:ln w="3200">
                  <a:solidFill>
                    <a:schemeClr val="bg2">
                      <a:shade val="75000"/>
                      <a:alpha val="25000"/>
                    </a:schemeClr>
                  </a:solidFill>
                  <a:prstDash val="solid"/>
                  <a:round/>
                </a:ln>
                <a:effectLst>
                  <a:innerShdw blurRad="50800" dist="25400" dir="13500000">
                    <a:srgbClr val="000000">
                      <a:alpha val="70000"/>
                    </a:srgbClr>
                  </a:innerShdw>
                </a:effectLst>
                <a:latin typeface="Calibri" pitchFamily="34" charset="0"/>
                <a:ea typeface="+mj-ea"/>
                <a:cs typeface="+mj-cs"/>
              </a:rPr>
              <a:t>Σήμερα, το αγώνισμα διεξάγεται, κυρίως, στους Ολυμπιακούς αγώνες. Στους αγώνες παίρνουν μέρος αθλητές και των δύο φύλων, φορώντας την κατάλληλη αθλητική ενδυμασία. Δεν χρησιμοποιούνται οι αλτήρες, που θεωρείται η αιτία του γεγονότος πως οι επιδόσεις τότε ήταν πολύ υψηλότερες από τις σημερινές. </a:t>
            </a:r>
          </a:p>
        </p:txBody>
      </p:sp>
      <p:pic>
        <p:nvPicPr>
          <p:cNvPr id="2050" name="Picture 2" descr="Αποτέλεσμα εικόνας για αλμα εις μηκος σκαμα"/>
          <p:cNvPicPr>
            <a:picLocks noChangeAspect="1" noChangeArrowheads="1"/>
          </p:cNvPicPr>
          <p:nvPr/>
        </p:nvPicPr>
        <p:blipFill>
          <a:blip r:embed="rId2"/>
          <a:srcRect/>
          <a:stretch>
            <a:fillRect/>
          </a:stretch>
        </p:blipFill>
        <p:spPr bwMode="auto">
          <a:xfrm>
            <a:off x="6738944" y="1785927"/>
            <a:ext cx="3429023" cy="3000395"/>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ox(in)">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Υπότιτλος 6"/>
          <p:cNvSpPr>
            <a:spLocks noGrp="1"/>
          </p:cNvSpPr>
          <p:nvPr>
            <p:ph type="subTitle" idx="1"/>
          </p:nvPr>
        </p:nvSpPr>
        <p:spPr>
          <a:xfrm>
            <a:off x="1251432" y="495730"/>
            <a:ext cx="9144000" cy="5911403"/>
          </a:xfrm>
        </p:spPr>
        <p:txBody>
          <a:bodyPr>
            <a:normAutofit fontScale="85000" lnSpcReduction="20000"/>
          </a:bodyPr>
          <a:lstStyle/>
          <a:p>
            <a:pPr algn="l"/>
            <a:r>
              <a:rPr lang="el-GR" sz="1600" b="1" u="sng" dirty="0"/>
              <a:t>Πρότυπο Γυμνάσιο</a:t>
            </a:r>
          </a:p>
          <a:p>
            <a:pPr algn="l"/>
            <a:r>
              <a:rPr lang="el-GR" sz="1600" b="1" u="sng" dirty="0"/>
              <a:t>Ευαγγελικής Σχολής </a:t>
            </a:r>
          </a:p>
          <a:p>
            <a:pPr algn="l"/>
            <a:r>
              <a:rPr lang="el-GR" sz="1600" b="1" u="sng" dirty="0"/>
              <a:t>Σμύρνης</a:t>
            </a:r>
            <a:r>
              <a:rPr lang="en-US" sz="1600" u="sng" dirty="0"/>
              <a:t>  </a:t>
            </a:r>
            <a:endParaRPr lang="el-GR" sz="1600" u="sng" dirty="0"/>
          </a:p>
          <a:p>
            <a:pPr algn="l"/>
            <a:endParaRPr lang="el-GR" sz="1600" u="sng" dirty="0"/>
          </a:p>
          <a:p>
            <a:pPr algn="l"/>
            <a:r>
              <a:rPr lang="el-GR" sz="2000" dirty="0"/>
              <a:t>Μάθημα : Γυμναστική</a:t>
            </a:r>
          </a:p>
          <a:p>
            <a:pPr algn="l"/>
            <a:r>
              <a:rPr lang="el-GR" sz="2000" dirty="0"/>
              <a:t>Υπεύθυνος Καθηγητής: Αθανασόπουλος Λάμπρος </a:t>
            </a:r>
            <a:endParaRPr lang="en-US" sz="2000" dirty="0"/>
          </a:p>
          <a:p>
            <a:pPr algn="l"/>
            <a:endParaRPr lang="en-US" sz="2000" dirty="0"/>
          </a:p>
          <a:p>
            <a:pPr algn="l"/>
            <a:r>
              <a:rPr lang="el-GR" sz="2000" dirty="0"/>
              <a:t>	Θέμα: Αρχαία Ολυμπιακά Αγωνίσματα</a:t>
            </a:r>
          </a:p>
          <a:p>
            <a:pPr algn="l"/>
            <a:r>
              <a:rPr lang="el-GR" sz="2000" dirty="0"/>
              <a:t>                Θέμα Ομάδας: Αρματοδρομίες</a:t>
            </a:r>
            <a:endParaRPr lang="en-US" sz="2000" dirty="0"/>
          </a:p>
          <a:p>
            <a:pPr algn="l"/>
            <a:endParaRPr lang="en-US" sz="1600" dirty="0"/>
          </a:p>
          <a:p>
            <a:pPr algn="l"/>
            <a:endParaRPr lang="en-US" sz="1600" dirty="0"/>
          </a:p>
          <a:p>
            <a:pPr algn="l"/>
            <a:endParaRPr lang="en-US" sz="1600" dirty="0"/>
          </a:p>
          <a:p>
            <a:pPr algn="l"/>
            <a:endParaRPr lang="en-US" sz="1600" dirty="0"/>
          </a:p>
          <a:p>
            <a:pPr algn="l"/>
            <a:endParaRPr lang="en-US" sz="1600" dirty="0"/>
          </a:p>
          <a:p>
            <a:pPr algn="l"/>
            <a:r>
              <a:rPr lang="en-US" sz="1600" dirty="0"/>
              <a:t>                               </a:t>
            </a:r>
            <a:r>
              <a:rPr lang="el-GR" sz="1600" dirty="0" err="1"/>
              <a:t>Χονδρόπουλος</a:t>
            </a:r>
            <a:r>
              <a:rPr lang="el-GR" sz="1600" dirty="0"/>
              <a:t> Αλκιβιάδης</a:t>
            </a:r>
            <a:r>
              <a:rPr lang="en-US" sz="1600" dirty="0"/>
              <a:t> </a:t>
            </a:r>
            <a:endParaRPr lang="el-GR" sz="1600" dirty="0"/>
          </a:p>
          <a:p>
            <a:pPr algn="l"/>
            <a:r>
              <a:rPr lang="el-GR" sz="1600" dirty="0"/>
              <a:t>                               </a:t>
            </a:r>
            <a:r>
              <a:rPr lang="el-GR" sz="1600" dirty="0" err="1"/>
              <a:t>Τσώλας</a:t>
            </a:r>
            <a:r>
              <a:rPr lang="el-GR" sz="1600" dirty="0"/>
              <a:t> Μιλτιάδης </a:t>
            </a:r>
          </a:p>
          <a:p>
            <a:pPr algn="l"/>
            <a:r>
              <a:rPr lang="el-GR" sz="1600" dirty="0"/>
              <a:t>                               Τζώρτζης Παναγιώτης </a:t>
            </a:r>
          </a:p>
          <a:p>
            <a:pPr algn="l"/>
            <a:r>
              <a:rPr lang="el-GR" sz="1600" dirty="0"/>
              <a:t>                               </a:t>
            </a:r>
            <a:r>
              <a:rPr lang="el-GR" sz="1600" dirty="0" err="1"/>
              <a:t>Χατζηβασιλογλου</a:t>
            </a:r>
            <a:r>
              <a:rPr lang="el-GR" sz="1600" dirty="0"/>
              <a:t> Βασίλης</a:t>
            </a:r>
          </a:p>
          <a:p>
            <a:pPr algn="l"/>
            <a:r>
              <a:rPr lang="el-GR" sz="1600" dirty="0"/>
              <a:t>                               </a:t>
            </a:r>
            <a:r>
              <a:rPr lang="el-GR" sz="1600" dirty="0" err="1"/>
              <a:t>Σπιγγος</a:t>
            </a:r>
            <a:r>
              <a:rPr lang="el-GR" sz="1600" dirty="0"/>
              <a:t> </a:t>
            </a:r>
            <a:r>
              <a:rPr lang="el-GR" sz="1600" dirty="0" err="1"/>
              <a:t>Ιάσονας</a:t>
            </a:r>
            <a:endParaRPr lang="el-GR" sz="1600" dirty="0"/>
          </a:p>
          <a:p>
            <a:pPr algn="l"/>
            <a:r>
              <a:rPr lang="el-GR" sz="1600" dirty="0"/>
              <a:t>                               </a:t>
            </a:r>
          </a:p>
        </p:txBody>
      </p:sp>
    </p:spTree>
    <p:custDataLst>
      <p:tags r:id="rId1"/>
    </p:custDataLst>
    <p:extLst>
      <p:ext uri="{BB962C8B-B14F-4D97-AF65-F5344CB8AC3E}">
        <p14:creationId xmlns:p14="http://schemas.microsoft.com/office/powerpoint/2010/main" val="1596912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858">
        <p15:prstTrans prst="fracture"/>
      </p:transition>
    </mc:Choice>
    <mc:Fallback xmlns="">
      <p:transition spd="slow" advTm="38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iterate type="lt">
                                    <p:tmPct val="10000"/>
                                  </p:iterate>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iterate type="lt">
                                    <p:tmPct val="10000"/>
                                  </p:iterate>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7">
                                            <p:txEl>
                                              <p:pRg st="8" end="8"/>
                                            </p:txEl>
                                          </p:spTgt>
                                        </p:tgtEl>
                                        <p:attrNameLst>
                                          <p:attrName>style.visibility</p:attrName>
                                        </p:attrNameLst>
                                      </p:cBhvr>
                                      <p:to>
                                        <p:strVal val="visible"/>
                                      </p:to>
                                    </p:set>
                                    <p:animEffect transition="in" filter="fade">
                                      <p:cBhvr>
                                        <p:cTn id="16" dur="500"/>
                                        <p:tgtEl>
                                          <p:spTgt spid="7">
                                            <p:txEl>
                                              <p:pRg st="8" end="8"/>
                                            </p:txEl>
                                          </p:spTgt>
                                        </p:tgtEl>
                                      </p:cBhvr>
                                    </p:animEffect>
                                  </p:childTnLst>
                                </p:cTn>
                              </p:par>
                              <p:par>
                                <p:cTn id="17" presetID="10" presetClass="entr" presetSubtype="0" fill="hold" nodeType="withEffect">
                                  <p:stCondLst>
                                    <p:cond delay="0"/>
                                  </p:stCondLst>
                                  <p:iterate type="lt">
                                    <p:tmPct val="10000"/>
                                  </p:iterate>
                                  <p:childTnLst>
                                    <p:set>
                                      <p:cBhvr>
                                        <p:cTn id="18" dur="1" fill="hold">
                                          <p:stCondLst>
                                            <p:cond delay="0"/>
                                          </p:stCondLst>
                                        </p:cTn>
                                        <p:tgtEl>
                                          <p:spTgt spid="7">
                                            <p:txEl>
                                              <p:pRg st="14" end="14"/>
                                            </p:txEl>
                                          </p:spTgt>
                                        </p:tgtEl>
                                        <p:attrNameLst>
                                          <p:attrName>style.visibility</p:attrName>
                                        </p:attrNameLst>
                                      </p:cBhvr>
                                      <p:to>
                                        <p:strVal val="visible"/>
                                      </p:to>
                                    </p:set>
                                    <p:animEffect transition="in" filter="fade">
                                      <p:cBhvr>
                                        <p:cTn id="19" dur="500"/>
                                        <p:tgtEl>
                                          <p:spTgt spid="7">
                                            <p:txEl>
                                              <p:pRg st="14" end="14"/>
                                            </p:txEl>
                                          </p:spTgt>
                                        </p:tgtEl>
                                      </p:cBhvr>
                                    </p:animEffect>
                                  </p:childTnLst>
                                </p:cTn>
                              </p:par>
                              <p:par>
                                <p:cTn id="20" presetID="10" presetClass="entr" presetSubtype="0" fill="hold" nodeType="withEffect">
                                  <p:stCondLst>
                                    <p:cond delay="0"/>
                                  </p:stCondLst>
                                  <p:iterate type="lt">
                                    <p:tmPct val="10000"/>
                                  </p:iterate>
                                  <p:childTnLst>
                                    <p:set>
                                      <p:cBhvr>
                                        <p:cTn id="21" dur="1" fill="hold">
                                          <p:stCondLst>
                                            <p:cond delay="0"/>
                                          </p:stCondLst>
                                        </p:cTn>
                                        <p:tgtEl>
                                          <p:spTgt spid="7">
                                            <p:txEl>
                                              <p:pRg st="15" end="15"/>
                                            </p:txEl>
                                          </p:spTgt>
                                        </p:tgtEl>
                                        <p:attrNameLst>
                                          <p:attrName>style.visibility</p:attrName>
                                        </p:attrNameLst>
                                      </p:cBhvr>
                                      <p:to>
                                        <p:strVal val="visible"/>
                                      </p:to>
                                    </p:set>
                                    <p:animEffect transition="in" filter="fade">
                                      <p:cBhvr>
                                        <p:cTn id="22" dur="500"/>
                                        <p:tgtEl>
                                          <p:spTgt spid="7">
                                            <p:txEl>
                                              <p:pRg st="15" end="15"/>
                                            </p:txEl>
                                          </p:spTgt>
                                        </p:tgtEl>
                                      </p:cBhvr>
                                    </p:animEffect>
                                  </p:childTnLst>
                                </p:cTn>
                              </p:par>
                              <p:par>
                                <p:cTn id="23" presetID="10" presetClass="entr" presetSubtype="0" fill="hold" nodeType="withEffect">
                                  <p:stCondLst>
                                    <p:cond delay="0"/>
                                  </p:stCondLst>
                                  <p:iterate type="lt">
                                    <p:tmPct val="10000"/>
                                  </p:iterate>
                                  <p:childTnLst>
                                    <p:set>
                                      <p:cBhvr>
                                        <p:cTn id="24" dur="1" fill="hold">
                                          <p:stCondLst>
                                            <p:cond delay="0"/>
                                          </p:stCondLst>
                                        </p:cTn>
                                        <p:tgtEl>
                                          <p:spTgt spid="7">
                                            <p:txEl>
                                              <p:pRg st="16" end="16"/>
                                            </p:txEl>
                                          </p:spTgt>
                                        </p:tgtEl>
                                        <p:attrNameLst>
                                          <p:attrName>style.visibility</p:attrName>
                                        </p:attrNameLst>
                                      </p:cBhvr>
                                      <p:to>
                                        <p:strVal val="visible"/>
                                      </p:to>
                                    </p:set>
                                    <p:animEffect transition="in" filter="fade">
                                      <p:cBhvr>
                                        <p:cTn id="25" dur="500"/>
                                        <p:tgtEl>
                                          <p:spTgt spid="7">
                                            <p:txEl>
                                              <p:pRg st="16" end="16"/>
                                            </p:txEl>
                                          </p:spTgt>
                                        </p:tgtEl>
                                      </p:cBhvr>
                                    </p:animEffect>
                                  </p:childTnLst>
                                </p:cTn>
                              </p:par>
                              <p:par>
                                <p:cTn id="26" presetID="10" presetClass="entr" presetSubtype="0" fill="hold" nodeType="withEffect">
                                  <p:stCondLst>
                                    <p:cond delay="0"/>
                                  </p:stCondLst>
                                  <p:iterate type="lt">
                                    <p:tmPct val="10000"/>
                                  </p:iterate>
                                  <p:childTnLst>
                                    <p:set>
                                      <p:cBhvr>
                                        <p:cTn id="27" dur="1" fill="hold">
                                          <p:stCondLst>
                                            <p:cond delay="0"/>
                                          </p:stCondLst>
                                        </p:cTn>
                                        <p:tgtEl>
                                          <p:spTgt spid="7">
                                            <p:txEl>
                                              <p:pRg st="17" end="17"/>
                                            </p:txEl>
                                          </p:spTgt>
                                        </p:tgtEl>
                                        <p:attrNameLst>
                                          <p:attrName>style.visibility</p:attrName>
                                        </p:attrNameLst>
                                      </p:cBhvr>
                                      <p:to>
                                        <p:strVal val="visible"/>
                                      </p:to>
                                    </p:set>
                                    <p:animEffect transition="in" filter="fade">
                                      <p:cBhvr>
                                        <p:cTn id="28" dur="500"/>
                                        <p:tgtEl>
                                          <p:spTgt spid="7">
                                            <p:txEl>
                                              <p:pRg st="17" end="17"/>
                                            </p:txEl>
                                          </p:spTgt>
                                        </p:tgtEl>
                                      </p:cBhvr>
                                    </p:animEffect>
                                  </p:childTnLst>
                                </p:cTn>
                              </p:par>
                              <p:par>
                                <p:cTn id="29" presetID="10" presetClass="entr" presetSubtype="0" fill="hold" nodeType="withEffect">
                                  <p:stCondLst>
                                    <p:cond delay="0"/>
                                  </p:stCondLst>
                                  <p:iterate type="lt">
                                    <p:tmPct val="10000"/>
                                  </p:iterate>
                                  <p:childTnLst>
                                    <p:set>
                                      <p:cBhvr>
                                        <p:cTn id="30" dur="1" fill="hold">
                                          <p:stCondLst>
                                            <p:cond delay="0"/>
                                          </p:stCondLst>
                                        </p:cTn>
                                        <p:tgtEl>
                                          <p:spTgt spid="7">
                                            <p:txEl>
                                              <p:pRg st="18" end="18"/>
                                            </p:txEl>
                                          </p:spTgt>
                                        </p:tgtEl>
                                        <p:attrNameLst>
                                          <p:attrName>style.visibility</p:attrName>
                                        </p:attrNameLst>
                                      </p:cBhvr>
                                      <p:to>
                                        <p:strVal val="visible"/>
                                      </p:to>
                                    </p:set>
                                    <p:animEffect transition="in" filter="fade">
                                      <p:cBhvr>
                                        <p:cTn id="31" dur="500"/>
                                        <p:tgtEl>
                                          <p:spTgt spid="7">
                                            <p:txEl>
                                              <p:pRg st="18" end="18"/>
                                            </p:txEl>
                                          </p:spTgt>
                                        </p:tgtEl>
                                      </p:cBhvr>
                                    </p:animEffect>
                                  </p:childTnLst>
                                </p:cTn>
                              </p:par>
                              <p:par>
                                <p:cTn id="32" presetID="10" presetClass="entr" presetSubtype="0" fill="hold" nodeType="withEffect">
                                  <p:stCondLst>
                                    <p:cond delay="0"/>
                                  </p:stCondLst>
                                  <p:iterate type="lt">
                                    <p:tmPct val="10000"/>
                                  </p:iterate>
                                  <p:childTnLst>
                                    <p:set>
                                      <p:cBhvr>
                                        <p:cTn id="33" dur="1" fill="hold">
                                          <p:stCondLst>
                                            <p:cond delay="0"/>
                                          </p:stCondLst>
                                        </p:cTn>
                                        <p:tgtEl>
                                          <p:spTgt spid="7">
                                            <p:txEl>
                                              <p:pRg st="19" end="19"/>
                                            </p:txEl>
                                          </p:spTgt>
                                        </p:tgtEl>
                                        <p:attrNameLst>
                                          <p:attrName>style.visibility</p:attrName>
                                        </p:attrNameLst>
                                      </p:cBhvr>
                                      <p:to>
                                        <p:strVal val="visible"/>
                                      </p:to>
                                    </p:set>
                                    <p:animEffect transition="in" filter="fade">
                                      <p:cBhvr>
                                        <p:cTn id="34" dur="500"/>
                                        <p:tgtEl>
                                          <p:spTgt spid="7">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57099" y="207963"/>
            <a:ext cx="5113360" cy="924801"/>
          </a:xfrm>
        </p:spPr>
        <p:txBody>
          <a:bodyPr>
            <a:normAutofit fontScale="90000"/>
          </a:bodyPr>
          <a:lstStyle/>
          <a:p>
            <a:r>
              <a:rPr lang="el-GR" b="1" dirty="0">
                <a:solidFill>
                  <a:srgbClr val="002060"/>
                </a:solidFill>
              </a:rPr>
              <a:t>Αρματοδρομίες</a:t>
            </a:r>
          </a:p>
        </p:txBody>
      </p:sp>
      <p:pic>
        <p:nvPicPr>
          <p:cNvPr id="4" name="Εικόνα 3"/>
          <p:cNvPicPr>
            <a:picLocks noChangeAspect="1"/>
          </p:cNvPicPr>
          <p:nvPr/>
        </p:nvPicPr>
        <p:blipFill>
          <a:blip r:embed="rId2"/>
          <a:stretch>
            <a:fillRect/>
          </a:stretch>
        </p:blipFill>
        <p:spPr>
          <a:xfrm>
            <a:off x="3092355" y="1132764"/>
            <a:ext cx="5042848" cy="2840601"/>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12" y="4094329"/>
            <a:ext cx="10906148" cy="2538484"/>
          </a:xfrm>
          <a:prstGeom prst="rect">
            <a:avLst/>
          </a:prstGeom>
        </p:spPr>
      </p:pic>
    </p:spTree>
    <p:extLst>
      <p:ext uri="{BB962C8B-B14F-4D97-AF65-F5344CB8AC3E}">
        <p14:creationId xmlns:p14="http://schemas.microsoft.com/office/powerpoint/2010/main" val="2733791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solidFill>
                  <a:srgbClr val="002060"/>
                </a:solidFill>
              </a:rPr>
              <a:t>ΟΙ ΑΡΜΑΤΟΔΡΟΜΙΕΣ ΣΤΗΝ ΑΡΧΑΙΑ ΕΛΛΑΔΑ</a:t>
            </a:r>
          </a:p>
        </p:txBody>
      </p:sp>
      <p:sp>
        <p:nvSpPr>
          <p:cNvPr id="3" name="Θέση περιεχομένου 2"/>
          <p:cNvSpPr>
            <a:spLocks noGrp="1"/>
          </p:cNvSpPr>
          <p:nvPr>
            <p:ph idx="1"/>
          </p:nvPr>
        </p:nvSpPr>
        <p:spPr>
          <a:xfrm>
            <a:off x="729018" y="1989398"/>
            <a:ext cx="10515600" cy="3633479"/>
          </a:xfrm>
        </p:spPr>
        <p:txBody>
          <a:bodyPr/>
          <a:lstStyle/>
          <a:p>
            <a:pPr marL="0" indent="0">
              <a:buNone/>
            </a:pPr>
            <a:r>
              <a:rPr lang="el-GR" dirty="0"/>
              <a:t>	</a:t>
            </a:r>
            <a:r>
              <a:rPr lang="el-GR" sz="2400" dirty="0"/>
              <a:t>Σύμφωνα με τη μυθολογία, η πρώτη αρματοδρομία έγινε ανάμεσα στον Πέλοπα και τον Οινόμαο, το βασιλιά της Πίσας, και πραγματοποιήθηκε στην Ολυμπία. Επίσης, ο Ποσειδώνας, προστάτης των ιππικών αγώνων, λέγεται ότι ήταν κύριος του διάσημου αλόγου Αρείονα, με το οποίο ο Ηρακλής με τον ηνίοχό του Ιόλαο νίκησε τον Κύκνο, το γιο του Άρη, σε αγώνες αρματοδρομίας στην Τροιζήνα. Αλλά και ο Όμηρος, στην Ιλιάδα, στα αγωνίσματα που οργάνωσε ο Αχιλλέας για να τιμήσει τον Πάτροκλο περιλαμβάνει και την αρματοδρομία.</a:t>
            </a:r>
          </a:p>
        </p:txBody>
      </p:sp>
    </p:spTree>
    <p:extLst>
      <p:ext uri="{BB962C8B-B14F-4D97-AF65-F5344CB8AC3E}">
        <p14:creationId xmlns:p14="http://schemas.microsoft.com/office/powerpoint/2010/main" val="4202827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iterate type="wd">
                                    <p:tmPct val="1000"/>
                                  </p:iterate>
                                  <p:childTnLst>
                                    <p:anim calcmode="discrete" valueType="str">
                                      <p:cBhvr>
                                        <p:cTn id="6"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3559" y="979994"/>
            <a:ext cx="3542805" cy="5078313"/>
          </a:xfrm>
          <a:prstGeom prst="rect">
            <a:avLst/>
          </a:prstGeom>
        </p:spPr>
        <p:txBody>
          <a:bodyPr wrap="square">
            <a:spAutoFit/>
          </a:bodyPr>
          <a:lstStyle/>
          <a:p>
            <a:pPr fontAlgn="base"/>
            <a:endParaRPr lang="el-GR" dirty="0">
              <a:solidFill>
                <a:srgbClr val="333333"/>
              </a:solidFill>
              <a:latin typeface="Georgia" panose="02040502050405020303" pitchFamily="18" charset="0"/>
            </a:endParaRPr>
          </a:p>
          <a:p>
            <a:pPr algn="just" fontAlgn="base">
              <a:buFont typeface="Arial" panose="020B0604020202020204" pitchFamily="34" charset="0"/>
              <a:buChar char="•"/>
            </a:pPr>
            <a:r>
              <a:rPr lang="el-GR" b="1" dirty="0">
                <a:solidFill>
                  <a:srgbClr val="333333"/>
                </a:solidFill>
              </a:rPr>
              <a:t>Το τέθριππο</a:t>
            </a:r>
            <a:r>
              <a:rPr lang="el-GR" dirty="0">
                <a:solidFill>
                  <a:srgbClr val="333333"/>
                </a:solidFill>
              </a:rPr>
              <a:t>: το άρμα, ένα μικρό ξύλινο δίτροχο όχημα, συρόταν από τέσσερα άλογα. Το μήκος της διαδρομής ήταν δώδεκα γύροι του ιπποδρόμου. Το τέθριππο εισάγεται στην 25η Ολυμπιάδα (680 π. Χ.) και διεξάγεται έως και το 241 μ.Χ. </a:t>
            </a:r>
          </a:p>
          <a:p>
            <a:pPr algn="just" fontAlgn="base">
              <a:buFont typeface="Arial" panose="020B0604020202020204" pitchFamily="34" charset="0"/>
              <a:buChar char="•"/>
            </a:pPr>
            <a:r>
              <a:rPr lang="el-GR" b="1" dirty="0">
                <a:solidFill>
                  <a:srgbClr val="333333"/>
                </a:solidFill>
              </a:rPr>
              <a:t>Η </a:t>
            </a:r>
            <a:r>
              <a:rPr lang="el-GR" b="1" dirty="0" err="1">
                <a:solidFill>
                  <a:srgbClr val="333333"/>
                </a:solidFill>
              </a:rPr>
              <a:t>απήνη</a:t>
            </a:r>
            <a:r>
              <a:rPr lang="el-GR" dirty="0">
                <a:solidFill>
                  <a:srgbClr val="333333"/>
                </a:solidFill>
              </a:rPr>
              <a:t>: εισάγεται στους Ολυμπιακούς αγώνες το 500 π.Χ. στην 70η Ολυμπιάδα και καταργήθηκε το 444 π.Χ. στην 84η Ολυμπιάδα. Το άρμα έσερναν δύο ημίονοι. </a:t>
            </a:r>
          </a:p>
          <a:p>
            <a:pPr algn="just" fontAlgn="base">
              <a:buFont typeface="Arial" panose="020B0604020202020204" pitchFamily="34" charset="0"/>
              <a:buChar char="•"/>
            </a:pPr>
            <a:r>
              <a:rPr lang="el-GR" b="1" dirty="0">
                <a:solidFill>
                  <a:srgbClr val="333333"/>
                </a:solidFill>
              </a:rPr>
              <a:t>Η συνωρίδα</a:t>
            </a:r>
            <a:r>
              <a:rPr lang="el-GR" dirty="0">
                <a:solidFill>
                  <a:srgbClr val="333333"/>
                </a:solidFill>
              </a:rPr>
              <a:t>: άρμα που έσερναν δύο άλογα. Εισάγεται στην 93η Ολυμπιάδα (408 π.Χ.).</a:t>
            </a:r>
          </a:p>
        </p:txBody>
      </p:sp>
      <p:pic>
        <p:nvPicPr>
          <p:cNvPr id="3" name="Εικόνα 2"/>
          <p:cNvPicPr>
            <a:picLocks noChangeAspect="1"/>
          </p:cNvPicPr>
          <p:nvPr/>
        </p:nvPicPr>
        <p:blipFill>
          <a:blip r:embed="rId2"/>
          <a:stretch>
            <a:fillRect/>
          </a:stretch>
        </p:blipFill>
        <p:spPr>
          <a:xfrm>
            <a:off x="4594577" y="1783645"/>
            <a:ext cx="5147733" cy="2946400"/>
          </a:xfrm>
          <a:prstGeom prst="rect">
            <a:avLst/>
          </a:prstGeom>
        </p:spPr>
      </p:pic>
      <p:sp>
        <p:nvSpPr>
          <p:cNvPr id="4" name="TextBox 3"/>
          <p:cNvSpPr txBox="1"/>
          <p:nvPr/>
        </p:nvSpPr>
        <p:spPr>
          <a:xfrm>
            <a:off x="2573867" y="699911"/>
            <a:ext cx="6845144" cy="461665"/>
          </a:xfrm>
          <a:prstGeom prst="rect">
            <a:avLst/>
          </a:prstGeom>
          <a:noFill/>
        </p:spPr>
        <p:txBody>
          <a:bodyPr wrap="none" rtlCol="0">
            <a:spAutoFit/>
          </a:bodyPr>
          <a:lstStyle/>
          <a:p>
            <a:r>
              <a:rPr lang="el-GR" sz="2400" dirty="0"/>
              <a:t>ΤΑ ΑΓΩΝΙΣΜΑΤΑ ΤΩΝ ΑΡΧΑΙΩΝ ΑΡΜΑΤΟΔΡΟΜΙΩΝ</a:t>
            </a:r>
          </a:p>
        </p:txBody>
      </p:sp>
    </p:spTree>
    <p:extLst>
      <p:ext uri="{BB962C8B-B14F-4D97-AF65-F5344CB8AC3E}">
        <p14:creationId xmlns:p14="http://schemas.microsoft.com/office/powerpoint/2010/main" val="3286359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11200" y="1478843"/>
            <a:ext cx="4605867" cy="4801314"/>
          </a:xfrm>
          <a:prstGeom prst="rect">
            <a:avLst/>
          </a:prstGeom>
        </p:spPr>
        <p:txBody>
          <a:bodyPr wrap="square">
            <a:spAutoFit/>
          </a:bodyPr>
          <a:lstStyle/>
          <a:p>
            <a:pPr lvl="0" algn="just"/>
            <a:r>
              <a:rPr lang="el-GR" dirty="0">
                <a:solidFill>
                  <a:srgbClr val="333333"/>
                </a:solidFill>
              </a:rPr>
              <a:t>Στους ομηρικούς χρόνους </a:t>
            </a:r>
            <a:r>
              <a:rPr lang="el-GR" b="1" u="sng" dirty="0">
                <a:solidFill>
                  <a:srgbClr val="333333"/>
                </a:solidFill>
              </a:rPr>
              <a:t>ηνίοχος</a:t>
            </a:r>
            <a:r>
              <a:rPr lang="el-GR" dirty="0">
                <a:solidFill>
                  <a:srgbClr val="333333"/>
                </a:solidFill>
              </a:rPr>
              <a:t> ήταν ο ίδιος ο ιδιοκτήτης, αλλά στους ιστορικούς χρόνους οι ηνίοχοι δεν ήταν οι ιδιοκτήτες των αλόγων. Η νίκη, όμως, ανήκε στους ιδιοκτήτες οι οποίοι μάλιστα στέφονταν νικητές, ενώ για τον ηνίοχο το βραβείο ήταν μια μάλλινη ταινία που ο </a:t>
            </a:r>
            <a:r>
              <a:rPr lang="el-GR" b="1" u="sng" dirty="0" err="1">
                <a:solidFill>
                  <a:srgbClr val="333333"/>
                </a:solidFill>
              </a:rPr>
              <a:t>ιππότροφος</a:t>
            </a:r>
            <a:r>
              <a:rPr lang="el-GR" b="1" u="sng" dirty="0">
                <a:solidFill>
                  <a:srgbClr val="333333"/>
                </a:solidFill>
              </a:rPr>
              <a:t> </a:t>
            </a:r>
            <a:r>
              <a:rPr lang="el-GR" dirty="0">
                <a:solidFill>
                  <a:srgbClr val="333333"/>
                </a:solidFill>
              </a:rPr>
              <a:t>(ο ιδιοκτήτης δηλαδή του ίππου) του έδενε στο μέτωπο. Για το λόγο αυτό στην Ολυμπία έχουμε ονόματα γυναικών που αναφέρονται ως νικητές στις αρματοδρομίες (</a:t>
            </a:r>
            <a:r>
              <a:rPr lang="el-GR" dirty="0" err="1">
                <a:solidFill>
                  <a:srgbClr val="333333"/>
                </a:solidFill>
              </a:rPr>
              <a:t>Κυνίσκα</a:t>
            </a:r>
            <a:r>
              <a:rPr lang="el-GR" dirty="0">
                <a:solidFill>
                  <a:srgbClr val="333333"/>
                </a:solidFill>
              </a:rPr>
              <a:t>), παιδιών ή και πόλεων. Οι ηνίοχοι κατά την εκτέλεση του αγωνίσματος επεδίωκαν να καταλάβει το άρμα την εσωτερική πλευρά του ιπποδρόμου, προκειμένου να διανύσουν μικρότερη απόσταση. </a:t>
            </a:r>
            <a:endParaRPr lang="el-GR" dirty="0">
              <a:solidFill>
                <a:prstClr val="black"/>
              </a:solidFill>
            </a:endParaRPr>
          </a:p>
        </p:txBody>
      </p:sp>
      <p:pic>
        <p:nvPicPr>
          <p:cNvPr id="3" name="Εικόνα 2"/>
          <p:cNvPicPr>
            <a:picLocks noChangeAspect="1"/>
          </p:cNvPicPr>
          <p:nvPr/>
        </p:nvPicPr>
        <p:blipFill>
          <a:blip r:embed="rId2"/>
          <a:stretch>
            <a:fillRect/>
          </a:stretch>
        </p:blipFill>
        <p:spPr>
          <a:xfrm>
            <a:off x="5537337" y="1865659"/>
            <a:ext cx="4639458" cy="3011685"/>
          </a:xfrm>
          <a:prstGeom prst="rect">
            <a:avLst/>
          </a:prstGeom>
        </p:spPr>
      </p:pic>
      <p:sp>
        <p:nvSpPr>
          <p:cNvPr id="4" name="TextBox 3"/>
          <p:cNvSpPr txBox="1"/>
          <p:nvPr/>
        </p:nvSpPr>
        <p:spPr>
          <a:xfrm>
            <a:off x="2551289" y="564444"/>
            <a:ext cx="1720343" cy="461665"/>
          </a:xfrm>
          <a:prstGeom prst="rect">
            <a:avLst/>
          </a:prstGeom>
          <a:noFill/>
        </p:spPr>
        <p:txBody>
          <a:bodyPr wrap="none" rtlCol="0">
            <a:spAutoFit/>
          </a:bodyPr>
          <a:lstStyle/>
          <a:p>
            <a:r>
              <a:rPr lang="el-GR" sz="2400" dirty="0"/>
              <a:t>Ο ΗΝΙΟΧΟΣ</a:t>
            </a:r>
          </a:p>
        </p:txBody>
      </p:sp>
    </p:spTree>
    <p:extLst>
      <p:ext uri="{BB962C8B-B14F-4D97-AF65-F5344CB8AC3E}">
        <p14:creationId xmlns:p14="http://schemas.microsoft.com/office/powerpoint/2010/main" val="2114339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596668" cy="946245"/>
          </a:xfrm>
        </p:spPr>
        <p:txBody>
          <a:bodyPr>
            <a:normAutofit/>
          </a:bodyPr>
          <a:lstStyle/>
          <a:p>
            <a:pPr algn="ctr"/>
            <a:r>
              <a:rPr lang="el-GR" sz="2400" b="1" dirty="0">
                <a:solidFill>
                  <a:srgbClr val="002060"/>
                </a:solidFill>
              </a:rPr>
              <a:t>Ο αρχαίος ιππόδρομος</a:t>
            </a:r>
          </a:p>
        </p:txBody>
      </p:sp>
      <p:sp>
        <p:nvSpPr>
          <p:cNvPr id="3" name="Θέση περιεχομένου 2"/>
          <p:cNvSpPr>
            <a:spLocks noGrp="1"/>
          </p:cNvSpPr>
          <p:nvPr>
            <p:ph idx="1"/>
          </p:nvPr>
        </p:nvSpPr>
        <p:spPr>
          <a:xfrm>
            <a:off x="575733" y="1555845"/>
            <a:ext cx="8698269" cy="4940489"/>
          </a:xfrm>
        </p:spPr>
        <p:txBody>
          <a:bodyPr>
            <a:normAutofit/>
          </a:bodyPr>
          <a:lstStyle/>
          <a:p>
            <a:pPr marL="0" lvl="0" indent="0" defTabSz="914400">
              <a:spcBef>
                <a:spcPts val="0"/>
              </a:spcBef>
              <a:buClrTx/>
              <a:buSzTx/>
              <a:buNone/>
            </a:pPr>
            <a:r>
              <a:rPr lang="el-GR" sz="2000" dirty="0"/>
              <a:t>Η αρματοδρομία διεξάγονταν σε ιδιαίτερο στάδιο, το «ιπποδρόμιο», αγνώστων σήμερα διαστάσεων. Το μοναδικό ιπποδρόμιο που διασώζεται σήμερα στην Ελλάδα βρίσκεται στο Λύκαιο όρος και έχει μήκος 300 μέτρα, ή ενάμιση στάδιο, και πλάτος εκατό μέτρα. Το ιπποδρόμιο της Ολυμπίας πρέπει κατά τα λεγόμενα του Παυσανία να είχε μεγαλύτερο πλάτος. </a:t>
            </a:r>
            <a:r>
              <a:rPr lang="el-GR" sz="2000" dirty="0">
                <a:solidFill>
                  <a:srgbClr val="000000"/>
                </a:solidFill>
              </a:rPr>
              <a:t>Η αφετηρία και το τέρμα ορίζονταν με ένα στύλο, ενώ ένας δεύτερος μικρός στύλος, </a:t>
            </a:r>
            <a:r>
              <a:rPr lang="el-GR" sz="2000" b="1" u="sng" dirty="0">
                <a:solidFill>
                  <a:srgbClr val="000000"/>
                </a:solidFill>
              </a:rPr>
              <a:t>η </a:t>
            </a:r>
            <a:r>
              <a:rPr lang="el-GR" sz="2000" b="1" u="sng" dirty="0" err="1">
                <a:solidFill>
                  <a:srgbClr val="000000"/>
                </a:solidFill>
              </a:rPr>
              <a:t>νύσσα</a:t>
            </a:r>
            <a:r>
              <a:rPr lang="el-GR" sz="2000" dirty="0">
                <a:solidFill>
                  <a:srgbClr val="000000"/>
                </a:solidFill>
              </a:rPr>
              <a:t>, όριζε το σημείο καμπής, το οποίο ήταν και το πλέον επικίνδυνο για ατυχήματα. Ο ίδιος ο στίβος χωριζόταν κατά μήκος μ’ ένα λίθινο ή ξύλινο χώρισμα, που ονομαζόταν </a:t>
            </a:r>
            <a:r>
              <a:rPr lang="el-GR" sz="2000" b="1" u="sng" dirty="0">
                <a:solidFill>
                  <a:srgbClr val="000000"/>
                </a:solidFill>
              </a:rPr>
              <a:t>έμβολο</a:t>
            </a:r>
            <a:r>
              <a:rPr lang="el-GR" sz="2000" dirty="0">
                <a:solidFill>
                  <a:srgbClr val="000000"/>
                </a:solidFill>
              </a:rPr>
              <a:t>, δίπλα στο οποίο έτρεχαν τα άλογα και τα άρματα.</a:t>
            </a:r>
            <a:r>
              <a:rPr lang="el-GR" sz="2000" dirty="0"/>
              <a:t> Στην Ολυμπία απέναντι από τη </a:t>
            </a:r>
            <a:r>
              <a:rPr lang="el-GR" sz="2000" dirty="0" err="1"/>
              <a:t>νύσσα</a:t>
            </a:r>
            <a:r>
              <a:rPr lang="el-GR" sz="2000" dirty="0"/>
              <a:t> υπήρχε ένας στρογγυλός βωμός, </a:t>
            </a:r>
            <a:r>
              <a:rPr lang="el-GR" sz="2000" b="1" u="sng" dirty="0"/>
              <a:t>ο </a:t>
            </a:r>
            <a:r>
              <a:rPr lang="el-GR" sz="2000" b="1" u="sng" dirty="0" err="1"/>
              <a:t>Ταράξιππος</a:t>
            </a:r>
            <a:r>
              <a:rPr lang="el-GR" sz="2000" dirty="0"/>
              <a:t>, που προκαλούσε πανικό στα άλογα. Πιθανότατα, αυτό να σχετίζεται με τη θέση του ήλιου, ο οποίος, αφού οι αγώνες ξεκινούσαν το απόγευμα, βρισκόταν στη φάση της δύσης και στη στροφή τύφλωνε τα ζώα, με αποτέλεσμα να γίνονται ατυχήματα.</a:t>
            </a:r>
            <a:endParaRPr lang="el-GR" sz="2000" dirty="0">
              <a:solidFill>
                <a:prstClr val="black"/>
              </a:solidFill>
            </a:endParaRPr>
          </a:p>
          <a:p>
            <a:pPr marL="0" indent="0">
              <a:buNone/>
            </a:pPr>
            <a:endParaRPr lang="el-GR" sz="2000" dirty="0"/>
          </a:p>
        </p:txBody>
      </p:sp>
    </p:spTree>
    <p:extLst>
      <p:ext uri="{BB962C8B-B14F-4D97-AF65-F5344CB8AC3E}">
        <p14:creationId xmlns:p14="http://schemas.microsoft.com/office/powerpoint/2010/main" val="37687406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Οι Ολυμπιακοί Αγώνες στην αρχαιότητα</a:t>
            </a:r>
          </a:p>
        </p:txBody>
      </p:sp>
      <p:sp>
        <p:nvSpPr>
          <p:cNvPr id="3" name="Θέση περιεχομένου 2"/>
          <p:cNvSpPr>
            <a:spLocks noGrp="1"/>
          </p:cNvSpPr>
          <p:nvPr>
            <p:ph idx="1"/>
          </p:nvPr>
        </p:nvSpPr>
        <p:spPr/>
        <p:txBody>
          <a:bodyPr>
            <a:normAutofit/>
          </a:bodyPr>
          <a:lstStyle/>
          <a:p>
            <a:pPr marL="0" indent="0" algn="just">
              <a:buNone/>
            </a:pPr>
            <a:r>
              <a:rPr lang="el-GR" dirty="0"/>
              <a:t>Οι Ολυμπιακοί αγώνες ήταν μία σειρά αθλητικών αγώνων μεταξύ εκπροσώπων των πόλεων-κρατών και ένας από τους πανελλήνιους αγώνες στην Αρχαία Ελλάδα. Οι Ολυμπιακοί αγώνες ήταν η πιο σημαντική διοργάνωση της αρχαίας Ελλάδας και διεξάγονταν στην Αρχαία Ολυμπία κάθε τέσσερα χρόνια, από το 776 π.Χ.. Στα Ολύμπια έπαιρναν μέρος αθλητές από όλη την Ελλάδα. Η διοργάνωσή τους γινόταν μέχρι το 393 όταν ο αυτοκράτορας Θεοδόσιος απαγόρευσε την διεξαγωγή τους. Από το 1896, αναβίωσαν με την ονομασία Ολυμπιακοί Αγώνες και διεξάγονται ως διεθνείς αγώνες, γνωστοί και ως Θερινοί Ολυμπιακοί.</a:t>
            </a:r>
          </a:p>
          <a:p>
            <a:pPr marL="0" indent="0" algn="just">
              <a:buNone/>
            </a:pPr>
            <a:endParaRPr lang="el-GR" dirty="0"/>
          </a:p>
        </p:txBody>
      </p:sp>
    </p:spTree>
    <p:extLst>
      <p:ext uri="{BB962C8B-B14F-4D97-AF65-F5344CB8AC3E}">
        <p14:creationId xmlns:p14="http://schemas.microsoft.com/office/powerpoint/2010/main" val="212410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614310" y="1746576"/>
            <a:ext cx="7281334" cy="3840100"/>
          </a:xfrm>
          <a:prstGeom prst="rect">
            <a:avLst/>
          </a:prstGeom>
        </p:spPr>
      </p:pic>
      <p:sp>
        <p:nvSpPr>
          <p:cNvPr id="3" name="TextBox 2"/>
          <p:cNvSpPr txBox="1"/>
          <p:nvPr/>
        </p:nvSpPr>
        <p:spPr>
          <a:xfrm>
            <a:off x="2370667" y="1072444"/>
            <a:ext cx="6170279" cy="369332"/>
          </a:xfrm>
          <a:prstGeom prst="rect">
            <a:avLst/>
          </a:prstGeom>
          <a:noFill/>
        </p:spPr>
        <p:txBody>
          <a:bodyPr wrap="none" rtlCol="0">
            <a:spAutoFit/>
          </a:bodyPr>
          <a:lstStyle/>
          <a:p>
            <a:r>
              <a:rPr lang="el-GR" dirty="0"/>
              <a:t>ΣΧΕΔΙΑΓΡΑΜΜΑ ΤΟΥ ΙΠΠΟΔΡΟΜΙΟΥ ΣΤΗΝ ΑΡΧΑΙΑ ΟΛΥΜΠΙΑ</a:t>
            </a:r>
          </a:p>
        </p:txBody>
      </p:sp>
    </p:spTree>
    <p:extLst>
      <p:ext uri="{BB962C8B-B14F-4D97-AF65-F5344CB8AC3E}">
        <p14:creationId xmlns:p14="http://schemas.microsoft.com/office/powerpoint/2010/main" val="1959228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343306" y="169333"/>
            <a:ext cx="1668960" cy="461665"/>
          </a:xfrm>
          <a:prstGeom prst="rect">
            <a:avLst/>
          </a:prstGeom>
          <a:noFill/>
        </p:spPr>
        <p:txBody>
          <a:bodyPr wrap="square" rtlCol="0">
            <a:spAutoFit/>
          </a:bodyPr>
          <a:lstStyle/>
          <a:p>
            <a:r>
              <a:rPr lang="el-GR" sz="2400" b="1" dirty="0"/>
              <a:t>Το άρμα</a:t>
            </a:r>
          </a:p>
        </p:txBody>
      </p:sp>
      <p:sp>
        <p:nvSpPr>
          <p:cNvPr id="3" name="Ορθογώνιο 2"/>
          <p:cNvSpPr/>
          <p:nvPr/>
        </p:nvSpPr>
        <p:spPr>
          <a:xfrm>
            <a:off x="338667" y="790223"/>
            <a:ext cx="4052711" cy="5078313"/>
          </a:xfrm>
          <a:prstGeom prst="rect">
            <a:avLst/>
          </a:prstGeom>
        </p:spPr>
        <p:txBody>
          <a:bodyPr wrap="square">
            <a:spAutoFit/>
          </a:bodyPr>
          <a:lstStyle/>
          <a:p>
            <a:r>
              <a:rPr lang="el-GR" dirty="0">
                <a:solidFill>
                  <a:srgbClr val="000000"/>
                </a:solidFill>
                <a:latin typeface="Lato"/>
              </a:rPr>
              <a:t>Το άρμα ήταν μικρό ξύλινο όχημα, αρκετά φαρδύ για να χωρέσει δύο όρθιους άντρες και ανοιχτό από πίσω. Στηριζόταν σε έναν άξονα, τα άκρα του οποίου ήταν στερεωμένα σε δύο ισχυρούς ξύλινους τροχούς. Το δυνατότερο και πιο γρήγορο ζώο τοποθετούνταν δεξιά για να διευκολύνει το άρμα στις στροφές. Τα άλογα σημαδεύονταν στις οπλές ή τους μηρούς, είτε με το γράμμα κόππα, από όπου έπαιρναν το όνομα </a:t>
            </a:r>
            <a:r>
              <a:rPr lang="el-GR" b="1" u="sng" dirty="0" err="1">
                <a:solidFill>
                  <a:srgbClr val="000000"/>
                </a:solidFill>
                <a:latin typeface="Lato"/>
              </a:rPr>
              <a:t>κοππατίες</a:t>
            </a:r>
            <a:r>
              <a:rPr lang="el-GR" dirty="0">
                <a:solidFill>
                  <a:srgbClr val="000000"/>
                </a:solidFill>
                <a:latin typeface="Lato"/>
              </a:rPr>
              <a:t>, είτε με το γράμμα σίγμα, που τους έδινε το όνομα </a:t>
            </a:r>
            <a:r>
              <a:rPr lang="el-GR" b="1" u="sng" dirty="0" err="1">
                <a:solidFill>
                  <a:srgbClr val="000000"/>
                </a:solidFill>
                <a:latin typeface="Lato"/>
              </a:rPr>
              <a:t>σαμφόρες</a:t>
            </a:r>
            <a:r>
              <a:rPr lang="el-GR" dirty="0">
                <a:solidFill>
                  <a:srgbClr val="000000"/>
                </a:solidFill>
                <a:latin typeface="Lato"/>
              </a:rPr>
              <a:t>. Αν και το γνήσιο πολεμικό άρμα χωρούσε δύο άντρες -τον ηνίοχο και τον πολεμιστή, στο τέθριππο και στη συνωρίδα επέβαινε μόνο ο ηνίοχος.</a:t>
            </a:r>
            <a:endParaRPr lang="el-GR" dirty="0"/>
          </a:p>
        </p:txBody>
      </p:sp>
      <p:pic>
        <p:nvPicPr>
          <p:cNvPr id="4" name="Εικόνα 3"/>
          <p:cNvPicPr>
            <a:picLocks noChangeAspect="1"/>
          </p:cNvPicPr>
          <p:nvPr/>
        </p:nvPicPr>
        <p:blipFill>
          <a:blip r:embed="rId2"/>
          <a:stretch>
            <a:fillRect/>
          </a:stretch>
        </p:blipFill>
        <p:spPr>
          <a:xfrm>
            <a:off x="5012266" y="1156521"/>
            <a:ext cx="6858000" cy="3905250"/>
          </a:xfrm>
          <a:prstGeom prst="rect">
            <a:avLst/>
          </a:prstGeom>
        </p:spPr>
      </p:pic>
    </p:spTree>
    <p:extLst>
      <p:ext uri="{BB962C8B-B14F-4D97-AF65-F5344CB8AC3E}">
        <p14:creationId xmlns:p14="http://schemas.microsoft.com/office/powerpoint/2010/main" val="441420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1378" y="722489"/>
            <a:ext cx="5052986" cy="461665"/>
          </a:xfrm>
          <a:prstGeom prst="rect">
            <a:avLst/>
          </a:prstGeom>
          <a:noFill/>
        </p:spPr>
        <p:txBody>
          <a:bodyPr wrap="none" rtlCol="0">
            <a:spAutoFit/>
          </a:bodyPr>
          <a:lstStyle/>
          <a:p>
            <a:r>
              <a:rPr lang="el-GR" sz="2400" b="1" dirty="0"/>
              <a:t>Ο τρόπος εκκίνησης των αρμάτων</a:t>
            </a:r>
          </a:p>
        </p:txBody>
      </p:sp>
      <p:sp>
        <p:nvSpPr>
          <p:cNvPr id="3" name="Ορθογώνιο 2"/>
          <p:cNvSpPr/>
          <p:nvPr/>
        </p:nvSpPr>
        <p:spPr>
          <a:xfrm>
            <a:off x="1546578" y="1648178"/>
            <a:ext cx="7597422" cy="3139321"/>
          </a:xfrm>
          <a:prstGeom prst="rect">
            <a:avLst/>
          </a:prstGeom>
        </p:spPr>
        <p:txBody>
          <a:bodyPr wrap="square">
            <a:spAutoFit/>
          </a:bodyPr>
          <a:lstStyle/>
          <a:p>
            <a:r>
              <a:rPr lang="el-GR" dirty="0">
                <a:solidFill>
                  <a:srgbClr val="000000"/>
                </a:solidFill>
                <a:latin typeface="Lato"/>
              </a:rPr>
              <a:t>Το περίπλοκο σύστημα της εκκίνησης λεγόταν </a:t>
            </a:r>
            <a:r>
              <a:rPr lang="el-GR" b="1" u="sng" dirty="0" err="1">
                <a:solidFill>
                  <a:srgbClr val="000000"/>
                </a:solidFill>
                <a:latin typeface="Lato"/>
              </a:rPr>
              <a:t>ιππάφεση</a:t>
            </a:r>
            <a:r>
              <a:rPr lang="el-GR" dirty="0">
                <a:solidFill>
                  <a:srgbClr val="000000"/>
                </a:solidFill>
                <a:latin typeface="Lato"/>
              </a:rPr>
              <a:t>, επινόηση του ανδριαντοποιού </a:t>
            </a:r>
            <a:r>
              <a:rPr lang="el-GR" dirty="0" err="1">
                <a:solidFill>
                  <a:srgbClr val="000000"/>
                </a:solidFill>
                <a:latin typeface="Lato"/>
              </a:rPr>
              <a:t>Κλεοίτα</a:t>
            </a:r>
            <a:r>
              <a:rPr lang="el-GR" dirty="0">
                <a:solidFill>
                  <a:srgbClr val="000000"/>
                </a:solidFill>
                <a:latin typeface="Lato"/>
              </a:rPr>
              <a:t>. Στη δυτική, στενή πλευρά του ιπποδρομίου, οι θέσεις εκκίνησης σχημάτιζαν ένα τρίγωνο στην κορυφή του οποίου υπήρχε ένα χάλκινο δελφίνι πάνω σε έναν υπερυψωμένο στύλο. Στη μέση της βάσης του τριγώνου υπήρχε ένας πλίνθινος βωμός με το μηχανισμό άφεσης. Το βωμό στόλιζε στο πάνω μέρος του ένας χάλκινος αετός. Ακριβώς πριν τον αγώνα, τα άρματα έμπαιναν στα ειδικά χωρίσματα. Με το σάλπισμα, ο αετός στο βωμό υψωνόταν, ώστε να είναι ορατός από τους θεατές, το δελφίνι έπεφτε στο έδαφος και αποσυρόταν το σχοινί από τις θέσεις – ξεκινώντας από τις δύο ακραίες – έτσι ώστε όλα τα άρματα να βρίσκονται σε μία ευθεία.</a:t>
            </a:r>
            <a:endParaRPr lang="el-GR" dirty="0"/>
          </a:p>
        </p:txBody>
      </p:sp>
    </p:spTree>
    <p:extLst>
      <p:ext uri="{BB962C8B-B14F-4D97-AF65-F5344CB8AC3E}">
        <p14:creationId xmlns:p14="http://schemas.microsoft.com/office/powerpoint/2010/main" val="42069416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872514" y="1560523"/>
            <a:ext cx="4086375" cy="2302932"/>
          </a:xfrm>
          <a:prstGeom prst="rect">
            <a:avLst/>
          </a:prstGeom>
        </p:spPr>
      </p:pic>
      <p:pic>
        <p:nvPicPr>
          <p:cNvPr id="3" name="Εικόνα 2"/>
          <p:cNvPicPr>
            <a:picLocks noChangeAspect="1"/>
          </p:cNvPicPr>
          <p:nvPr/>
        </p:nvPicPr>
        <p:blipFill>
          <a:blip r:embed="rId3"/>
          <a:stretch>
            <a:fillRect/>
          </a:stretch>
        </p:blipFill>
        <p:spPr>
          <a:xfrm>
            <a:off x="8703734" y="4387647"/>
            <a:ext cx="2423936" cy="1408146"/>
          </a:xfrm>
          <a:prstGeom prst="rect">
            <a:avLst/>
          </a:prstGeom>
        </p:spPr>
      </p:pic>
      <p:sp>
        <p:nvSpPr>
          <p:cNvPr id="4" name="Ορθογώνιο 3"/>
          <p:cNvSpPr/>
          <p:nvPr/>
        </p:nvSpPr>
        <p:spPr>
          <a:xfrm>
            <a:off x="146757" y="1162756"/>
            <a:ext cx="7642576" cy="3970318"/>
          </a:xfrm>
          <a:prstGeom prst="rect">
            <a:avLst/>
          </a:prstGeom>
        </p:spPr>
        <p:txBody>
          <a:bodyPr wrap="square">
            <a:spAutoFit/>
          </a:bodyPr>
          <a:lstStyle/>
          <a:p>
            <a:r>
              <a:rPr lang="el-GR" dirty="0">
                <a:latin typeface="Roboto"/>
              </a:rPr>
              <a:t> </a:t>
            </a:r>
            <a:r>
              <a:rPr lang="el-GR" dirty="0"/>
              <a:t>Οι αρματοδρομίες ήταν το πιο δημοφιλές άθλημα και το πιο αγαπητό λαϊκό θέαμα στο Βυζάντιο, αφότου η χριστιανική εκκλησία απαγόρευσε τις μονομαχίες, και όλοι σχεδόν οι πολίτες υποστήριζαν με ενθουσιασμό κάποια από τις ομάδες που έπαιρναν μέρος σ’ αυτές. Ο ιππόδρομος αποτελούσε το επίκεντρο της αστικής ζωής στο Βυζάντιο. Ανάμεσα στους οπαδούς συμπεριλαμβάνονταν πολύ συχνά και οι αυτοκράτορες. Το θέαμα που πρόσφερε στους θεατές ήταν εντυπωσιακό και γεμάτο συγκινήσεις. Η δύναμη, η επιδεξιότητα και η τόλμη που έδειχναν οι τέσσερις αρματοδρόμοι κατά τη διάρκεια των επτά γύρων μιας αρματοδρομίας προκαλούσε το θαυμασμό και τον ενθουσιασμό. Η προετοιμασία των αγώνων διαρκούσε δυο μέρες. Την τρίτη μέρα γινόταν η διεξαγωγή τους. Την έναρξή τους έκανε ο ίδιος ο αυτοκράτορας. Διεξάγονταν οκτώ αρματοδρομίες και τα διαλείμματα μεταξύ τους τα κάλυπταν με θεατρικές, χορευτικές, ακροβατικές και μιμικές παραστάσεις. </a:t>
            </a:r>
          </a:p>
        </p:txBody>
      </p:sp>
      <p:sp>
        <p:nvSpPr>
          <p:cNvPr id="5" name="TextBox 4"/>
          <p:cNvSpPr txBox="1"/>
          <p:nvPr/>
        </p:nvSpPr>
        <p:spPr>
          <a:xfrm>
            <a:off x="2144889" y="451556"/>
            <a:ext cx="6627135" cy="584775"/>
          </a:xfrm>
          <a:prstGeom prst="rect">
            <a:avLst/>
          </a:prstGeom>
          <a:noFill/>
        </p:spPr>
        <p:txBody>
          <a:bodyPr wrap="none" rtlCol="0">
            <a:spAutoFit/>
          </a:bodyPr>
          <a:lstStyle/>
          <a:p>
            <a:r>
              <a:rPr lang="el-GR" sz="3200" dirty="0"/>
              <a:t>ΟΙ ΑΡΜΑΤΟΔΡΟΜΙΕΣ ΣΤΟ ΒΥΖΑΝΤΙΟ</a:t>
            </a:r>
          </a:p>
        </p:txBody>
      </p:sp>
    </p:spTree>
    <p:extLst>
      <p:ext uri="{BB962C8B-B14F-4D97-AF65-F5344CB8AC3E}">
        <p14:creationId xmlns:p14="http://schemas.microsoft.com/office/powerpoint/2010/main" val="1469499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5113867" y="925512"/>
            <a:ext cx="6615289" cy="3990975"/>
          </a:xfrm>
          <a:prstGeom prst="rect">
            <a:avLst/>
          </a:prstGeom>
        </p:spPr>
      </p:pic>
      <p:sp>
        <p:nvSpPr>
          <p:cNvPr id="3" name="Ορθογώνιο 2"/>
          <p:cNvSpPr/>
          <p:nvPr/>
        </p:nvSpPr>
        <p:spPr>
          <a:xfrm>
            <a:off x="854730" y="1047314"/>
            <a:ext cx="4188178" cy="4801314"/>
          </a:xfrm>
          <a:prstGeom prst="rect">
            <a:avLst/>
          </a:prstGeom>
        </p:spPr>
        <p:txBody>
          <a:bodyPr wrap="square">
            <a:spAutoFit/>
          </a:bodyPr>
          <a:lstStyle/>
          <a:p>
            <a:pPr lvl="0"/>
            <a:r>
              <a:rPr lang="el-GR" dirty="0">
                <a:solidFill>
                  <a:prstClr val="black"/>
                </a:solidFill>
              </a:rPr>
              <a:t>Από πολύ νωρίς δημιουργήθηκαν  φατρίες με σκοπό τη διοργάνωση των (πολύ συχνών) αρματοδρομιών. </a:t>
            </a:r>
            <a:r>
              <a:rPr lang="el-GR" dirty="0"/>
              <a:t>Οι φατρίες πήραν το όνομά τους από το χρώμα της στολής των ηνιόχων τους. </a:t>
            </a:r>
            <a:r>
              <a:rPr lang="el-GR" b="1" dirty="0"/>
              <a:t>Υπήρχαν οι Λευκοί, οι Ερυθροί, οι Βένετοι (Γαλάζιοι) και οι Πράσινοι.</a:t>
            </a:r>
            <a:r>
              <a:rPr lang="el-GR" dirty="0"/>
              <a:t> Η προέλευση και η σημασία των τεσσάρων χρωμάτων δεν είναι γνωστή. Ίσως συμβόλιζαν τα στοιχεία της φύσης (αέρα, φωτιά, θάλασσα και γη αντίστοιχα) ή τις τέσσερις εποχές του χρόνου (χειμώνα, καλοκαίρι, φθινόπωρο και άνοιξη αντίστοιχα). Από τις τέσσερις αυτές φατρίες πιο σημαντικές έγιναν με τον καιρό οι Βένετοι και οι Πράσινοι.</a:t>
            </a:r>
            <a:endParaRPr lang="el-GR" dirty="0">
              <a:solidFill>
                <a:prstClr val="black"/>
              </a:solidFill>
            </a:endParaRPr>
          </a:p>
        </p:txBody>
      </p:sp>
    </p:spTree>
    <p:extLst>
      <p:ext uri="{BB962C8B-B14F-4D97-AF65-F5344CB8AC3E}">
        <p14:creationId xmlns:p14="http://schemas.microsoft.com/office/powerpoint/2010/main" val="10953827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35560" y="2924944"/>
            <a:ext cx="8077200" cy="1673352"/>
          </a:xfrm>
        </p:spPr>
        <p:txBody>
          <a:bodyPr/>
          <a:lstStyle/>
          <a:p>
            <a:pPr algn="ctr"/>
            <a:r>
              <a:rPr lang="el-GR" dirty="0"/>
              <a:t>Παγκράτιο</a:t>
            </a:r>
          </a:p>
        </p:txBody>
      </p:sp>
      <p:sp>
        <p:nvSpPr>
          <p:cNvPr id="3" name="TextBox 2"/>
          <p:cNvSpPr txBox="1"/>
          <p:nvPr/>
        </p:nvSpPr>
        <p:spPr>
          <a:xfrm>
            <a:off x="524656" y="4598296"/>
            <a:ext cx="3927423" cy="1200329"/>
          </a:xfrm>
          <a:prstGeom prst="rect">
            <a:avLst/>
          </a:prstGeom>
          <a:noFill/>
        </p:spPr>
        <p:txBody>
          <a:bodyPr wrap="square" rtlCol="0">
            <a:spAutoFit/>
          </a:bodyPr>
          <a:lstStyle/>
          <a:p>
            <a:r>
              <a:rPr lang="el-GR" sz="2400" dirty="0"/>
              <a:t>Αλέξανδρος Φλωράκης</a:t>
            </a:r>
          </a:p>
          <a:p>
            <a:r>
              <a:rPr lang="el-GR" sz="2400" dirty="0"/>
              <a:t>Αριστοτέλης Παπαδόπουλος </a:t>
            </a:r>
          </a:p>
          <a:p>
            <a:r>
              <a:rPr lang="el-GR" sz="2400" dirty="0"/>
              <a:t>Γιώργος </a:t>
            </a:r>
            <a:r>
              <a:rPr lang="el-GR" sz="2400" dirty="0" err="1"/>
              <a:t>Πιτσιλίδης</a:t>
            </a:r>
            <a:r>
              <a:rPr lang="el-GR" sz="2400" dirty="0"/>
              <a:t> </a:t>
            </a:r>
          </a:p>
        </p:txBody>
      </p:sp>
    </p:spTree>
    <p:extLst>
      <p:ext uri="{BB962C8B-B14F-4D97-AF65-F5344CB8AC3E}">
        <p14:creationId xmlns:p14="http://schemas.microsoft.com/office/powerpoint/2010/main" val="511668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Παγκράτιο </a:t>
            </a:r>
          </a:p>
        </p:txBody>
      </p:sp>
      <p:sp>
        <p:nvSpPr>
          <p:cNvPr id="3" name="Θέση περιεχομένου 2"/>
          <p:cNvSpPr>
            <a:spLocks noGrp="1"/>
          </p:cNvSpPr>
          <p:nvPr>
            <p:ph idx="1"/>
          </p:nvPr>
        </p:nvSpPr>
        <p:spPr/>
        <p:txBody>
          <a:bodyPr>
            <a:normAutofit/>
          </a:bodyPr>
          <a:lstStyle/>
          <a:p>
            <a:r>
              <a:rPr lang="el-GR" sz="2100" dirty="0"/>
              <a:t>Το </a:t>
            </a:r>
            <a:r>
              <a:rPr lang="el-GR" sz="2100" dirty="0" err="1"/>
              <a:t>Παγκράτιον</a:t>
            </a:r>
            <a:r>
              <a:rPr lang="el-GR" sz="2100" dirty="0"/>
              <a:t> ήταν ένα αγώνισμα των αρχαίων Ελλήνων, ένας συνδυασμός πάλης, λακτισμάτων και πυγμαχίας χωρίς ιμάντες. Η ονομασία προέρχεται από τις λέξεις παν + </a:t>
            </a:r>
            <a:r>
              <a:rPr lang="el-GR" sz="2100" dirty="0" err="1"/>
              <a:t>κρατείν</a:t>
            </a:r>
            <a:r>
              <a:rPr lang="el-GR" sz="2100" dirty="0"/>
              <a:t>, δηλαδή νικητής γινόταν αυτός που "κυριαρχεί απόλυτα", ενώ οι αθλητές ονομάζονταν </a:t>
            </a:r>
            <a:r>
              <a:rPr lang="el-GR" sz="2100" dirty="0" err="1"/>
              <a:t>παγκρατιαστές</a:t>
            </a:r>
            <a:r>
              <a:rPr lang="el-GR" sz="2100" dirty="0"/>
              <a:t>. Ήταν θεαματικό και δημοφιλές, αλλά και επικίνδυνο, αφού είχε ως αποτέλεσμα πολλές φορές ως και το θάνατο του ενός των αντιπάλων. Οι αρχαίοι Ολυμπιακοί Αγώνες μετά το 200 π.Χ. εισήγαγαν κι έναν λιγότερο βίαιο διαγωνισμό "Παγκρατίου παίδων" για τα νέα αγόρια. </a:t>
            </a:r>
          </a:p>
        </p:txBody>
      </p:sp>
    </p:spTree>
    <p:extLst>
      <p:ext uri="{BB962C8B-B14F-4D97-AF65-F5344CB8AC3E}">
        <p14:creationId xmlns:p14="http://schemas.microsoft.com/office/powerpoint/2010/main" val="2394797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παγκράτιο στην ιστορια</a:t>
            </a:r>
          </a:p>
        </p:txBody>
      </p:sp>
      <p:sp>
        <p:nvSpPr>
          <p:cNvPr id="3" name="Θέση περιεχομένου 2"/>
          <p:cNvSpPr>
            <a:spLocks noGrp="1"/>
          </p:cNvSpPr>
          <p:nvPr>
            <p:ph idx="1"/>
          </p:nvPr>
        </p:nvSpPr>
        <p:spPr/>
        <p:txBody>
          <a:bodyPr>
            <a:normAutofit/>
          </a:bodyPr>
          <a:lstStyle/>
          <a:p>
            <a:r>
              <a:rPr lang="el-GR" sz="2400" dirty="0"/>
              <a:t>Το άθλημα αυτό, που θα μπορούσε να χαρακτηρισθεί και πολεμική τέχνη, εισήχθη στους Ολυμπιακούς Αγώνες το 648 π.Χ. στην 33η Ολυμπιάδα.. Η μυθολογία θέλει το άθλημα να προέρχεται από το Θησέα, που επιστράτευσε συνδυασμό πάλης και πυγμής για να καταβάλει τον Μινώταυρο. Με τις εκστρατείες του Μεγάλου Αλεξάνδρου το Παγκράτιο διαδόθηκε στην Ινδία. Πιστεύεται πως από εκεί έφτασε στις χώρες της Άπω Ανατολής και αποτέλεσε τον πρόγονο όλων των ανατολικών πολεμικών τεχνών.</a:t>
            </a:r>
          </a:p>
        </p:txBody>
      </p:sp>
    </p:spTree>
    <p:extLst>
      <p:ext uri="{BB962C8B-B14F-4D97-AF65-F5344CB8AC3E}">
        <p14:creationId xmlns:p14="http://schemas.microsoft.com/office/powerpoint/2010/main" val="3977866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33369" y="1412754"/>
            <a:ext cx="2751275" cy="2063456"/>
          </a:xfrm>
          <a:prstGeom prst="rect">
            <a:avLst/>
          </a:prstGeom>
        </p:spPr>
      </p:pic>
      <p:pic>
        <p:nvPicPr>
          <p:cNvPr id="3" name="Εικόνα 2"/>
          <p:cNvPicPr>
            <a:picLocks noChangeAspect="1"/>
          </p:cNvPicPr>
          <p:nvPr/>
        </p:nvPicPr>
        <p:blipFill>
          <a:blip r:embed="rId3"/>
          <a:stretch>
            <a:fillRect/>
          </a:stretch>
        </p:blipFill>
        <p:spPr>
          <a:xfrm>
            <a:off x="5232850" y="3094415"/>
            <a:ext cx="2079541" cy="1871587"/>
          </a:xfrm>
          <a:prstGeom prst="rect">
            <a:avLst/>
          </a:prstGeom>
        </p:spPr>
      </p:pic>
      <p:pic>
        <p:nvPicPr>
          <p:cNvPr id="4" name="Εικόνα 3"/>
          <p:cNvPicPr>
            <a:picLocks noChangeAspect="1"/>
          </p:cNvPicPr>
          <p:nvPr/>
        </p:nvPicPr>
        <p:blipFill>
          <a:blip r:embed="rId4"/>
          <a:stretch>
            <a:fillRect/>
          </a:stretch>
        </p:blipFill>
        <p:spPr>
          <a:xfrm>
            <a:off x="8055873" y="1206363"/>
            <a:ext cx="2143125" cy="3000375"/>
          </a:xfrm>
          <a:prstGeom prst="rect">
            <a:avLst/>
          </a:prstGeom>
        </p:spPr>
      </p:pic>
      <p:sp>
        <p:nvSpPr>
          <p:cNvPr id="5" name="TextBox 4"/>
          <p:cNvSpPr txBox="1"/>
          <p:nvPr/>
        </p:nvSpPr>
        <p:spPr>
          <a:xfrm>
            <a:off x="1933367" y="3476210"/>
            <a:ext cx="2912742" cy="1131079"/>
          </a:xfrm>
          <a:prstGeom prst="rect">
            <a:avLst/>
          </a:prstGeom>
          <a:noFill/>
          <a:ln>
            <a:gradFill>
              <a:gsLst>
                <a:gs pos="0">
                  <a:schemeClr val="accent1">
                    <a:lumMod val="5000"/>
                    <a:lumOff val="95000"/>
                    <a:alpha val="9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1750"/>
          </a:effectLst>
        </p:spPr>
        <p:txBody>
          <a:bodyPr wrap="square" rtlCol="0">
            <a:spAutoFit/>
          </a:bodyPr>
          <a:lstStyle/>
          <a:p>
            <a:r>
              <a:rPr lang="el-GR" sz="1350" dirty="0"/>
              <a:t>Το γλυπτό των Παλαιστών, Ρωμαϊκό αντίγραφο του αρχικού Ελληνικού από τον 3ο αιώνα π.Χ., όπου απεικονίζονται παγκρατιστές, Πινακοθήκη Ουφίτσι</a:t>
            </a:r>
          </a:p>
        </p:txBody>
      </p:sp>
      <p:sp>
        <p:nvSpPr>
          <p:cNvPr id="6" name="TextBox 5"/>
          <p:cNvSpPr txBox="1"/>
          <p:nvPr/>
        </p:nvSpPr>
        <p:spPr>
          <a:xfrm>
            <a:off x="5175122" y="4966001"/>
            <a:ext cx="2194995" cy="923330"/>
          </a:xfrm>
          <a:prstGeom prst="rect">
            <a:avLst/>
          </a:prstGeom>
          <a:noFill/>
        </p:spPr>
        <p:txBody>
          <a:bodyPr wrap="square" rtlCol="0">
            <a:spAutoFit/>
          </a:bodyPr>
          <a:lstStyle/>
          <a:p>
            <a:r>
              <a:rPr lang="el-GR" sz="1350" dirty="0"/>
              <a:t>Μελανόμορφο αγγείο του </a:t>
            </a:r>
            <a:r>
              <a:rPr lang="el-GR" sz="1350" dirty="0" err="1"/>
              <a:t>Κλεοφράδη</a:t>
            </a:r>
            <a:r>
              <a:rPr lang="el-GR" sz="1350" dirty="0"/>
              <a:t> περίπου το 500 π.Χ. Μητροπολιτικό Μουσείο Τέχνης</a:t>
            </a:r>
          </a:p>
        </p:txBody>
      </p:sp>
      <p:sp>
        <p:nvSpPr>
          <p:cNvPr id="7" name="TextBox 6"/>
          <p:cNvSpPr txBox="1"/>
          <p:nvPr/>
        </p:nvSpPr>
        <p:spPr>
          <a:xfrm>
            <a:off x="8055872" y="4206739"/>
            <a:ext cx="2413346" cy="1131079"/>
          </a:xfrm>
          <a:prstGeom prst="rect">
            <a:avLst/>
          </a:prstGeom>
          <a:noFill/>
        </p:spPr>
        <p:txBody>
          <a:bodyPr wrap="square" rtlCol="0">
            <a:spAutoFit/>
          </a:bodyPr>
          <a:lstStyle/>
          <a:p>
            <a:r>
              <a:rPr lang="el-GR" sz="1350" dirty="0" err="1"/>
              <a:t>Παγκρατιαστής</a:t>
            </a:r>
            <a:r>
              <a:rPr lang="el-GR" sz="1350" dirty="0"/>
              <a:t> σε στάση μάχης, ερυθρόμορφος αμφορέας, 440 π.Χ., Κρατική αρχαιολογική συλλογή Μονάχου</a:t>
            </a:r>
          </a:p>
        </p:txBody>
      </p:sp>
    </p:spTree>
    <p:extLst>
      <p:ext uri="{BB962C8B-B14F-4D97-AF65-F5344CB8AC3E}">
        <p14:creationId xmlns:p14="http://schemas.microsoft.com/office/powerpoint/2010/main" val="3972064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just"/>
            <a:r>
              <a:rPr lang="el-GR" dirty="0"/>
              <a:t>                      Συμπέρασμα </a:t>
            </a:r>
          </a:p>
        </p:txBody>
      </p:sp>
      <p:sp>
        <p:nvSpPr>
          <p:cNvPr id="3" name="Θέση περιεχομένου 2"/>
          <p:cNvSpPr>
            <a:spLocks noGrp="1"/>
          </p:cNvSpPr>
          <p:nvPr>
            <p:ph idx="1"/>
          </p:nvPr>
        </p:nvSpPr>
        <p:spPr/>
        <p:txBody>
          <a:bodyPr/>
          <a:lstStyle/>
          <a:p>
            <a:pPr marL="0" indent="0" algn="just">
              <a:buNone/>
            </a:pPr>
            <a:r>
              <a:rPr lang="el-GR" dirty="0"/>
              <a:t>Με όλα αυτά καταλαβαίνουμε πως οι Ολυμπιακοί Αγώνες ήταν ένα μεγάλο και σημαντικό γεγονός για τους Έλληνες. Παρατηρούμε ακόμη πως  και στην αρχαιότητα, πολύ πριν δημιουργηθεί το ελληνικό κράτος, γίνονταν εκδηλώσεις πανελλήνιου χαρακτήρα. Τέλος, βλέπουμε ότι τα περισσότερα Ολυμπιακά αθλήματα προέρχονται από τα αρχαία </a:t>
            </a:r>
            <a:r>
              <a:rPr lang="el-GR"/>
              <a:t>ελληνικά χρόνια.</a:t>
            </a:r>
            <a:endParaRPr lang="el-GR" dirty="0"/>
          </a:p>
        </p:txBody>
      </p:sp>
    </p:spTree>
    <p:extLst>
      <p:ext uri="{BB962C8B-B14F-4D97-AF65-F5344CB8AC3E}">
        <p14:creationId xmlns:p14="http://schemas.microsoft.com/office/powerpoint/2010/main" val="217747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just"/>
            <a:r>
              <a:rPr lang="el-GR" dirty="0"/>
              <a:t>       Η σημασία των Αγώνων</a:t>
            </a:r>
          </a:p>
        </p:txBody>
      </p:sp>
      <p:sp>
        <p:nvSpPr>
          <p:cNvPr id="3" name="Θέση περιεχομένου 2"/>
          <p:cNvSpPr>
            <a:spLocks noGrp="1"/>
          </p:cNvSpPr>
          <p:nvPr>
            <p:ph idx="1"/>
          </p:nvPr>
        </p:nvSpPr>
        <p:spPr>
          <a:xfrm>
            <a:off x="1991544" y="1772817"/>
            <a:ext cx="8229600" cy="4625609"/>
          </a:xfrm>
        </p:spPr>
        <p:txBody>
          <a:bodyPr>
            <a:normAutofit/>
          </a:bodyPr>
          <a:lstStyle/>
          <a:p>
            <a:pPr marL="0" indent="0" algn="just">
              <a:buNone/>
            </a:pPr>
            <a:r>
              <a:rPr lang="el-GR" dirty="0"/>
              <a:t>Από το 776 π.Χ. και μετά οι Αγώνες, σιγά-σιγά, έγιναν πιο σημαντικοί σε ολόκληρη την αρχαία Ελλάδα φτάνοντας στο απόγειο τους κατά τον 6ο και 5ο αι. π.Χ.. Οι Ολυμπιακοί είχαν επίσης θρησκευτική σημασία αφού γίνονταν προς τιμή του θεού Δία, του οποίου το τεράστιο άγαλμα στεκόταν στην Ολυμπία. Ο αριθμός των αγωνισμάτων έγινε είκοσι και ο εορτασμός γινόταν στην διάρκεια μερικών ημερών. Ας δούμε τώρα μερικά από τα αγωνίσματα…</a:t>
            </a:r>
          </a:p>
        </p:txBody>
      </p:sp>
    </p:spTree>
    <p:extLst>
      <p:ext uri="{BB962C8B-B14F-4D97-AF65-F5344CB8AC3E}">
        <p14:creationId xmlns:p14="http://schemas.microsoft.com/office/powerpoint/2010/main" val="2587945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65166" y="2506662"/>
            <a:ext cx="10233800" cy="4351338"/>
          </a:xfrm>
        </p:spPr>
        <p:txBody>
          <a:bodyPr/>
          <a:lstStyle/>
          <a:p>
            <a:pPr marL="0" indent="0" algn="ctr">
              <a:buNone/>
            </a:pPr>
            <a:r>
              <a:rPr lang="el-GR" sz="3500" dirty="0"/>
              <a:t>Πηγές :</a:t>
            </a:r>
          </a:p>
          <a:p>
            <a:pPr marL="514350" indent="-514350" algn="ctr">
              <a:buAutoNum type="arabicPeriod"/>
            </a:pPr>
            <a:r>
              <a:rPr lang="zu-ZA" sz="3500" dirty="0">
                <a:hlinkClick r:id="rId2"/>
              </a:rPr>
              <a:t>https://el.wikipedia.org</a:t>
            </a:r>
            <a:endParaRPr lang="el-GR" sz="3500" dirty="0"/>
          </a:p>
          <a:p>
            <a:pPr marL="514350" indent="-514350" algn="ctr">
              <a:buAutoNum type="arabicPeriod"/>
            </a:pPr>
            <a:r>
              <a:rPr lang="zu-ZA" sz="3500" dirty="0"/>
              <a:t>http://art-hellas.blogspot.gr</a:t>
            </a:r>
            <a:endParaRPr lang="el-GR" sz="3500" dirty="0"/>
          </a:p>
        </p:txBody>
      </p:sp>
    </p:spTree>
    <p:extLst>
      <p:ext uri="{BB962C8B-B14F-4D97-AF65-F5344CB8AC3E}">
        <p14:creationId xmlns:p14="http://schemas.microsoft.com/office/powerpoint/2010/main" val="2484188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50177" y="2215369"/>
            <a:ext cx="10233800" cy="4351338"/>
          </a:xfrm>
        </p:spPr>
        <p:txBody>
          <a:bodyPr>
            <a:normAutofit/>
          </a:bodyPr>
          <a:lstStyle/>
          <a:p>
            <a:pPr marL="0" indent="0" algn="ctr">
              <a:buNone/>
            </a:pPr>
            <a:r>
              <a:rPr lang="el-GR" sz="7000" dirty="0"/>
              <a:t>Ευχαριστούμε για την προσοχή σας !</a:t>
            </a:r>
          </a:p>
        </p:txBody>
      </p:sp>
    </p:spTree>
    <p:extLst>
      <p:ext uri="{BB962C8B-B14F-4D97-AF65-F5344CB8AC3E}">
        <p14:creationId xmlns:p14="http://schemas.microsoft.com/office/powerpoint/2010/main" val="317385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Οι νικητές των Αγώνων</a:t>
            </a:r>
          </a:p>
        </p:txBody>
      </p:sp>
      <p:sp>
        <p:nvSpPr>
          <p:cNvPr id="3" name="Θέση περιεχομένου 2"/>
          <p:cNvSpPr>
            <a:spLocks noGrp="1"/>
          </p:cNvSpPr>
          <p:nvPr>
            <p:ph idx="1"/>
          </p:nvPr>
        </p:nvSpPr>
        <p:spPr/>
        <p:txBody>
          <a:bodyPr>
            <a:normAutofit/>
          </a:bodyPr>
          <a:lstStyle/>
          <a:p>
            <a:pPr marL="0" indent="0" algn="just">
              <a:buNone/>
            </a:pPr>
            <a:r>
              <a:rPr lang="el-GR" dirty="0"/>
              <a:t>Οι νικητές των αγώνων θαυμάζονταν και γίνονταν αθάνατοι μέσα από ποιήματα και αγάλματα. Το έπαθλο για τους νικητές ήταν ένα στεφάνι από κλαδί ελιάς. Επίσης, η επιστροφή του νικητή στην πόλη-κράτος που αντιπροσώπευε γινόταν συνήθως πάνω σε άρμα , όχι από την πύλη, αλλά από ένα άνοιγμα του τείχους που το γκρέμιζαν συμβολικά, με την πεποίθηση ότι το κενό στο εξής θα το κάλυπτε ο ίδιος με την ανδρεία του.</a:t>
            </a:r>
          </a:p>
        </p:txBody>
      </p:sp>
    </p:spTree>
    <p:extLst>
      <p:ext uri="{BB962C8B-B14F-4D97-AF65-F5344CB8AC3E}">
        <p14:creationId xmlns:p14="http://schemas.microsoft.com/office/powerpoint/2010/main" val="352346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10138" y="2926386"/>
            <a:ext cx="10233800" cy="4351338"/>
          </a:xfrm>
        </p:spPr>
        <p:txBody>
          <a:bodyPr>
            <a:normAutofit/>
          </a:bodyPr>
          <a:lstStyle/>
          <a:p>
            <a:pPr marL="0" indent="0" algn="ctr">
              <a:buNone/>
            </a:pPr>
            <a:r>
              <a:rPr lang="el-GR" sz="3000" dirty="0"/>
              <a:t>Παρακάτω αναφέρονται μερικά από τα αρχαία Ολυμπιακά αγωνίσματα</a:t>
            </a:r>
          </a:p>
        </p:txBody>
      </p:sp>
    </p:spTree>
    <p:extLst>
      <p:ext uri="{BB962C8B-B14F-4D97-AF65-F5344CB8AC3E}">
        <p14:creationId xmlns:p14="http://schemas.microsoft.com/office/powerpoint/2010/main" val="346891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2996952"/>
            <a:ext cx="8077200" cy="1673352"/>
          </a:xfrm>
        </p:spPr>
        <p:txBody>
          <a:bodyPr/>
          <a:lstStyle/>
          <a:p>
            <a:pPr algn="ctr"/>
            <a:r>
              <a:rPr lang="el-GR" dirty="0"/>
              <a:t>Δισκοβολία</a:t>
            </a:r>
            <a:endParaRPr lang="en-US" dirty="0"/>
          </a:p>
        </p:txBody>
      </p:sp>
      <p:sp>
        <p:nvSpPr>
          <p:cNvPr id="3" name="TextBox 2"/>
          <p:cNvSpPr txBox="1"/>
          <p:nvPr/>
        </p:nvSpPr>
        <p:spPr>
          <a:xfrm>
            <a:off x="704538" y="4512039"/>
            <a:ext cx="2953062" cy="1785104"/>
          </a:xfrm>
          <a:prstGeom prst="rect">
            <a:avLst/>
          </a:prstGeom>
          <a:noFill/>
        </p:spPr>
        <p:txBody>
          <a:bodyPr wrap="square" rtlCol="0">
            <a:spAutoFit/>
          </a:bodyPr>
          <a:lstStyle/>
          <a:p>
            <a:r>
              <a:rPr lang="el-GR" sz="2200" dirty="0" err="1"/>
              <a:t>Στάν</a:t>
            </a:r>
            <a:r>
              <a:rPr lang="el-GR" sz="2200" dirty="0"/>
              <a:t> Ιωάννης</a:t>
            </a:r>
          </a:p>
          <a:p>
            <a:r>
              <a:rPr lang="el-GR" sz="2200" dirty="0" err="1"/>
              <a:t>Φανίδης</a:t>
            </a:r>
            <a:r>
              <a:rPr lang="el-GR" sz="2200" dirty="0"/>
              <a:t> Ιωάννης</a:t>
            </a:r>
          </a:p>
          <a:p>
            <a:r>
              <a:rPr lang="el-GR" sz="2200" dirty="0"/>
              <a:t>Σοφού Φωτεινή</a:t>
            </a:r>
          </a:p>
          <a:p>
            <a:r>
              <a:rPr lang="el-GR" sz="2200" dirty="0" err="1"/>
              <a:t>Σάμια</a:t>
            </a:r>
            <a:r>
              <a:rPr lang="el-GR" sz="2200" dirty="0"/>
              <a:t> Θεανώ</a:t>
            </a:r>
          </a:p>
          <a:p>
            <a:r>
              <a:rPr lang="el-GR" sz="2200" dirty="0"/>
              <a:t>Ηλίας </a:t>
            </a:r>
            <a:r>
              <a:rPr lang="el-GR" sz="2200" dirty="0" err="1"/>
              <a:t>Ρουμπέας</a:t>
            </a:r>
            <a:endParaRPr lang="el-GR" sz="2200" dirty="0"/>
          </a:p>
        </p:txBody>
      </p:sp>
    </p:spTree>
    <p:extLst>
      <p:ext uri="{BB962C8B-B14F-4D97-AF65-F5344CB8AC3E}">
        <p14:creationId xmlns:p14="http://schemas.microsoft.com/office/powerpoint/2010/main" val="113001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ιστορία της δισκοβολίας</a:t>
            </a:r>
            <a:endParaRPr lang="en-US" dirty="0"/>
          </a:p>
        </p:txBody>
      </p:sp>
      <p:sp>
        <p:nvSpPr>
          <p:cNvPr id="3" name="Content Placeholder 2"/>
          <p:cNvSpPr>
            <a:spLocks noGrp="1"/>
          </p:cNvSpPr>
          <p:nvPr>
            <p:ph idx="1"/>
          </p:nvPr>
        </p:nvSpPr>
        <p:spPr/>
        <p:txBody>
          <a:bodyPr>
            <a:normAutofit fontScale="85000" lnSpcReduction="10000"/>
          </a:bodyPr>
          <a:lstStyle/>
          <a:p>
            <a:r>
              <a:rPr lang="el-GR" dirty="0"/>
              <a:t>Η δισκοβολία ήταν ένα αγαπητό άθλημα των αρχαίων Ελλήνων , γεγονός που μαρτυρεί το πλήθος των αγαλμάτων δισκοβόλων που κοσμούσαν τις πόλεις τους. Ο Φιλόστρατος την κατατάσσει στις βαρύτερες ασκήσεις. Ήταν από τα αγωνίσματα που δεν είχαν άμεση σχέση με τις στρατιωτικές ασκήσεις και τον πόλεμο, ούτε με τις αγροτικές εργασίες και δε φαίνεται να έχει τέτοια προέλευση. Ωστόσο η δισκοβολία φαίνεται να είχε μεγάλη παράδοση στον ελληνικό χώρο, ειδικά αν λάβουμε υπόψη μας τη μαρτυρία του Ομήρου όπου αναφέρεται στους αγώνες που οργάνωσε ο Αχιλλέας για να τιμήσει το νεκρό Πάτροκλο ή στην αναφορά ότι οι άντρες του Αχιλλέα είχαν σαν διασκέδαση τη δισκοβολία και έριχναν στην ακρογιαλιά της Τροίας δίσκους και ακόντια.</a:t>
            </a:r>
            <a:endParaRPr lang="en-US" dirty="0"/>
          </a:p>
          <a:p>
            <a:r>
              <a:rPr lang="el-GR" dirty="0"/>
              <a:t>Απαιτούσε ρυθμό, ακρίβεια και δύναμη και μαζί με το ακόντιο, τον δρόμο, την πάλη και το άλμα αποτελούσαν το πένταθλο. Προστάτη θεό της δισκοβολίας θεωρούσαν οι αρχαίοι τον Απόλλωνα ή την Άρτεμη.</a:t>
            </a:r>
            <a:endParaRPr lang="en-US" dirty="0"/>
          </a:p>
          <a:p>
            <a:endParaRPr lang="en-US" dirty="0"/>
          </a:p>
        </p:txBody>
      </p:sp>
    </p:spTree>
    <p:extLst>
      <p:ext uri="{BB962C8B-B14F-4D97-AF65-F5344CB8AC3E}">
        <p14:creationId xmlns:p14="http://schemas.microsoft.com/office/powerpoint/2010/main" val="74778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δίσκος στην αρχαιότητα</a:t>
            </a:r>
            <a:endParaRPr lang="en-US" dirty="0"/>
          </a:p>
        </p:txBody>
      </p:sp>
      <p:sp>
        <p:nvSpPr>
          <p:cNvPr id="3" name="Content Placeholder 2"/>
          <p:cNvSpPr>
            <a:spLocks noGrp="1"/>
          </p:cNvSpPr>
          <p:nvPr>
            <p:ph idx="1"/>
          </p:nvPr>
        </p:nvSpPr>
        <p:spPr/>
        <p:txBody>
          <a:bodyPr>
            <a:normAutofit fontScale="85000" lnSpcReduction="10000"/>
          </a:bodyPr>
          <a:lstStyle/>
          <a:p>
            <a:r>
              <a:rPr lang="el-GR" dirty="0"/>
              <a:t>Η λέξη </a:t>
            </a:r>
            <a:r>
              <a:rPr lang="el-GR" i="1" dirty="0"/>
              <a:t>δίσκος</a:t>
            </a:r>
            <a:r>
              <a:rPr lang="el-GR" dirty="0"/>
              <a:t> προέρχεται από το αρχαίο ρήμα "</a:t>
            </a:r>
            <a:r>
              <a:rPr lang="el-GR" i="1" dirty="0" err="1"/>
              <a:t>δίκω</a:t>
            </a:r>
            <a:r>
              <a:rPr lang="el-GR" dirty="0"/>
              <a:t>" που σημαίνει </a:t>
            </a:r>
            <a:r>
              <a:rPr lang="el-GR" i="1" dirty="0"/>
              <a:t>ρίπτω</a:t>
            </a:r>
            <a:r>
              <a:rPr lang="el-GR" dirty="0"/>
              <a:t>. Ουσιαστικά πρόκειται για μία στρογγυλή, αμφίκυρτη πλάκα κατάλληλη για εκσφενδόνιση, η οποία ήταν αρχικά κατασκευασμένη από λίθο και αργότερα από μέταλλο, δηλαδή σίδηρο, μόλυβδο ή σφυρήλατο χαλκό. </a:t>
            </a:r>
          </a:p>
          <a:p>
            <a:r>
              <a:rPr lang="el-GR" dirty="0"/>
              <a:t>Σε αρχαιολογικές ανασκαφές βρέθηκαν αρκετοί δίσκοι των οποίων η διάμετρος ποικίλει από 16 έως 35 εκατοστά και το βάρος τους από 1.245 έως 6.400 γραμμάρια. Είναι συνηθισμένο στους αρχαίους δίσκους να βρίσκουμε εγχάρακτες παραστάσεις αθλητών, όπως ακοντιστές, άλτες κ.ά. και ακόμα διακοσμητικές παραστάσεις με δελφίνια, πουλιά κ.ά. Συχνά έγραφαν επίσης ωδές, συμφωνίες, συνθήκες, εκεχειρίες και γενικότερα διάφορες επιγραφές, αφού αποτελούσε ένα αθλητικό όργανο και συγχρόνως ανάθημα στο Θεό. Μάλιστα σώζεται ένας δίσκος με ένα εύθυμο τραγούδι του Ανακρέοντα.</a:t>
            </a:r>
            <a:endParaRPr lang="en-US" dirty="0"/>
          </a:p>
        </p:txBody>
      </p:sp>
    </p:spTree>
    <p:extLst>
      <p:ext uri="{BB962C8B-B14F-4D97-AF65-F5344CB8AC3E}">
        <p14:creationId xmlns:p14="http://schemas.microsoft.com/office/powerpoint/2010/main" val="27451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Βάθος">
  <a:themeElements>
    <a:clrScheme name="Βάθο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Βάθος">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άθο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Βάθος</Template>
  <TotalTime>35</TotalTime>
  <Words>1901</Words>
  <Application>Microsoft Office PowerPoint</Application>
  <PresentationFormat>Ευρεία οθόνη</PresentationFormat>
  <Paragraphs>126</Paragraphs>
  <Slides>41</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41</vt:i4>
      </vt:variant>
    </vt:vector>
  </HeadingPairs>
  <TitlesOfParts>
    <vt:vector size="48" baseType="lpstr">
      <vt:lpstr>Arial</vt:lpstr>
      <vt:lpstr>Calibri</vt:lpstr>
      <vt:lpstr>Corbel</vt:lpstr>
      <vt:lpstr>Georgia</vt:lpstr>
      <vt:lpstr>Lato</vt:lpstr>
      <vt:lpstr>Roboto</vt:lpstr>
      <vt:lpstr>Βάθος</vt:lpstr>
      <vt:lpstr>Παρουσίαση του PowerPoint</vt:lpstr>
      <vt:lpstr>Με λίγα λόγια</vt:lpstr>
      <vt:lpstr>Οι Ολυμπιακοί Αγώνες στην αρχαιότητα</vt:lpstr>
      <vt:lpstr>       Η σημασία των Αγώνων</vt:lpstr>
      <vt:lpstr>Οι νικητές των Αγώνων</vt:lpstr>
      <vt:lpstr>Παρουσίαση του PowerPoint</vt:lpstr>
      <vt:lpstr>Δισκοβολία</vt:lpstr>
      <vt:lpstr>Η ιστορία της δισκοβολίας</vt:lpstr>
      <vt:lpstr>Ο δίσκος στην αρχαιότητα</vt:lpstr>
      <vt:lpstr>Βασικοί κανονισμοί της δισκοβολίας</vt:lpstr>
      <vt:lpstr>Πότε ένας αθλητής είναι άκυρος</vt:lpstr>
      <vt:lpstr>Τεχνική Ρίψης</vt:lpstr>
      <vt:lpstr>Εικόνες με θέμα της δισκοβολίας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Άλμα εις μήκος</vt:lpstr>
      <vt:lpstr>Ορισμός άλματος</vt:lpstr>
      <vt:lpstr>Προέλευση άλματος εις μήκους</vt:lpstr>
      <vt:lpstr>Η διαδικασία τότε…</vt:lpstr>
      <vt:lpstr>Η διαδικασία τώρα…</vt:lpstr>
      <vt:lpstr>Παρουσίαση του PowerPoint</vt:lpstr>
      <vt:lpstr>Αρματοδρομίες</vt:lpstr>
      <vt:lpstr>ΟΙ ΑΡΜΑΤΟΔΡΟΜΙΕΣ ΣΤΗΝ ΑΡΧΑΙΑ ΕΛΛΑΔΑ</vt:lpstr>
      <vt:lpstr>Παρουσίαση του PowerPoint</vt:lpstr>
      <vt:lpstr>Παρουσίαση του PowerPoint</vt:lpstr>
      <vt:lpstr>Ο αρχαίος ιππόδρομος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Παγκράτιο</vt:lpstr>
      <vt:lpstr>Παγκράτιο </vt:lpstr>
      <vt:lpstr>Το παγκράτιο στην ιστορια</vt:lpstr>
      <vt:lpstr>Παρουσίαση του PowerPoint</vt:lpstr>
      <vt:lpstr>                      Συμπέρασμα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Πηγές</dc:title>
  <dc:creator>Γιάννης</dc:creator>
  <cp:lastModifiedBy>Γιάννης</cp:lastModifiedBy>
  <cp:revision>12</cp:revision>
  <dcterms:created xsi:type="dcterms:W3CDTF">2017-02-21T15:40:15Z</dcterms:created>
  <dcterms:modified xsi:type="dcterms:W3CDTF">2017-02-28T06:14:20Z</dcterms:modified>
</cp:coreProperties>
</file>