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A01A32-C2AF-45BD-9D73-6BA3A7C049C8}" type="datetimeFigureOut">
              <a:rPr lang="el-GR" smtClean="0"/>
              <a:t>18/4/2016</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D7CD86-7BC6-4CE8-B37C-7AF62897A8FF}" type="slidenum">
              <a:rPr lang="el-GR" smtClean="0"/>
              <a:t>‹#›</a:t>
            </a:fld>
            <a:endParaRPr lang="el-GR"/>
          </a:p>
        </p:txBody>
      </p:sp>
    </p:spTree>
    <p:extLst>
      <p:ext uri="{BB962C8B-B14F-4D97-AF65-F5344CB8AC3E}">
        <p14:creationId xmlns:p14="http://schemas.microsoft.com/office/powerpoint/2010/main" val="3664538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A86F6463-839F-43E8-9342-9A5B3432A0FD}" type="datetimeFigureOut">
              <a:rPr lang="el-GR" smtClean="0"/>
              <a:t>18/4/2016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60A390-469A-4026-BD55-C056A6BA0568}"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A86F6463-839F-43E8-9342-9A5B3432A0FD}" type="datetimeFigureOut">
              <a:rPr lang="el-GR" smtClean="0"/>
              <a:t>18/4/2016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60A390-469A-4026-BD55-C056A6BA0568}"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A86F6463-839F-43E8-9342-9A5B3432A0FD}" type="datetimeFigureOut">
              <a:rPr lang="el-GR" smtClean="0"/>
              <a:t>18/4/2016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60A390-469A-4026-BD55-C056A6BA0568}"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A86F6463-839F-43E8-9342-9A5B3432A0FD}" type="datetimeFigureOut">
              <a:rPr lang="el-GR" smtClean="0"/>
              <a:t>18/4/2016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60A390-469A-4026-BD55-C056A6BA0568}"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6F6463-839F-43E8-9342-9A5B3432A0FD}" type="datetimeFigureOut">
              <a:rPr lang="el-GR" smtClean="0"/>
              <a:t>18/4/2016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60A390-469A-4026-BD55-C056A6BA0568}"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A86F6463-839F-43E8-9342-9A5B3432A0FD}" type="datetimeFigureOut">
              <a:rPr lang="el-GR" smtClean="0"/>
              <a:t>18/4/2016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360A390-469A-4026-BD55-C056A6BA0568}"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A86F6463-839F-43E8-9342-9A5B3432A0FD}" type="datetimeFigureOut">
              <a:rPr lang="el-GR" smtClean="0"/>
              <a:t>18/4/2016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360A390-469A-4026-BD55-C056A6BA0568}"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A86F6463-839F-43E8-9342-9A5B3432A0FD}" type="datetimeFigureOut">
              <a:rPr lang="el-GR" smtClean="0"/>
              <a:t>18/4/2016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360A390-469A-4026-BD55-C056A6BA0568}"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6F6463-839F-43E8-9342-9A5B3432A0FD}" type="datetimeFigureOut">
              <a:rPr lang="el-GR" smtClean="0"/>
              <a:t>18/4/2016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D360A390-469A-4026-BD55-C056A6BA0568}"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6F6463-839F-43E8-9342-9A5B3432A0FD}" type="datetimeFigureOut">
              <a:rPr lang="el-GR" smtClean="0"/>
              <a:t>18/4/2016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360A390-469A-4026-BD55-C056A6BA0568}"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6F6463-839F-43E8-9342-9A5B3432A0FD}" type="datetimeFigureOut">
              <a:rPr lang="el-GR" smtClean="0"/>
              <a:t>18/4/2016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360A390-469A-4026-BD55-C056A6BA0568}"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76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6F6463-839F-43E8-9342-9A5B3432A0FD}" type="datetimeFigureOut">
              <a:rPr lang="el-GR" smtClean="0"/>
              <a:t>18/4/2016</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60A390-469A-4026-BD55-C056A6BA0568}"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32656"/>
            <a:ext cx="9144000" cy="1754326"/>
          </a:xfrm>
          <a:prstGeom prst="rect">
            <a:avLst/>
          </a:prstGeom>
          <a:noFill/>
        </p:spPr>
        <p:txBody>
          <a:bodyPr wrap="square" lIns="91440" tIns="45720" rIns="91440" bIns="45720">
            <a:spAutoFit/>
          </a:bodyPr>
          <a:lstStyle/>
          <a:p>
            <a:pPr algn="ctr"/>
            <a:r>
              <a:rPr lang="el-GR"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ΤΑ ΘΕΤΙΚΑ ΤΟΥ ΑΘΛΗΤΙΣΜΟΥ ΣΕ ΝΕΑΡΗ ΗΛΙΚΙΑ</a:t>
            </a:r>
            <a:endPar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Rectangle 4"/>
          <p:cNvSpPr/>
          <p:nvPr/>
        </p:nvSpPr>
        <p:spPr>
          <a:xfrm>
            <a:off x="0" y="2204864"/>
            <a:ext cx="9144001" cy="1754326"/>
          </a:xfrm>
          <a:prstGeom prst="rect">
            <a:avLst/>
          </a:prstGeom>
          <a:noFill/>
        </p:spPr>
        <p:txBody>
          <a:bodyPr wrap="square" lIns="91440" tIns="45720" rIns="91440" bIns="45720">
            <a:spAutoFit/>
          </a:bodyPr>
          <a:lstStyle/>
          <a:p>
            <a:pPr algn="ctr"/>
            <a:r>
              <a:rPr lang="el-GR"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Όμιλος: </a:t>
            </a:r>
          </a:p>
          <a:p>
            <a:pPr algn="ctr"/>
            <a:r>
              <a:rPr lang="el-GR"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Αθλητισμός:Ευχή ή Κατάρα</a:t>
            </a:r>
            <a:endPar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6" name="Rectangle 5"/>
          <p:cNvSpPr/>
          <p:nvPr/>
        </p:nvSpPr>
        <p:spPr>
          <a:xfrm>
            <a:off x="1547664" y="4077072"/>
            <a:ext cx="5429115" cy="923330"/>
          </a:xfrm>
          <a:prstGeom prst="rect">
            <a:avLst/>
          </a:prstGeom>
          <a:noFill/>
        </p:spPr>
        <p:txBody>
          <a:bodyPr wrap="none" lIns="91440" tIns="45720" rIns="91440" bIns="45720">
            <a:spAutoFit/>
          </a:bodyPr>
          <a:lstStyle/>
          <a:p>
            <a:pPr algn="ctr"/>
            <a:r>
              <a:rPr lang="el-GR"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Γιάννης Γελεγένης</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7" name="Rectangle 6"/>
          <p:cNvSpPr/>
          <p:nvPr/>
        </p:nvSpPr>
        <p:spPr>
          <a:xfrm>
            <a:off x="0" y="5103674"/>
            <a:ext cx="9144000" cy="1754326"/>
          </a:xfrm>
          <a:prstGeom prst="rect">
            <a:avLst/>
          </a:prstGeom>
          <a:noFill/>
        </p:spPr>
        <p:txBody>
          <a:bodyPr wrap="square" lIns="91440" tIns="45720" rIns="91440" bIns="45720">
            <a:spAutoFit/>
          </a:bodyPr>
          <a:lstStyle/>
          <a:p>
            <a:pPr algn="ctr"/>
            <a:r>
              <a:rPr lang="el-GR"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Υπεύθυνος καθηγητής: </a:t>
            </a:r>
          </a:p>
          <a:p>
            <a:pPr algn="ctr"/>
            <a:r>
              <a:rPr lang="el-GR"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Λ. Αθανασόπουλος</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3941977" cy="923330"/>
          </a:xfrm>
          <a:prstGeom prst="rect">
            <a:avLst/>
          </a:prstGeom>
          <a:noFill/>
        </p:spPr>
        <p:txBody>
          <a:bodyPr wrap="none" lIns="91440" tIns="45720" rIns="91440" bIns="45720">
            <a:spAutoFit/>
          </a:bodyPr>
          <a:lstStyle/>
          <a:p>
            <a:r>
              <a:rPr lang="el-GR"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Περιεχόμενα</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Rectangle 4"/>
          <p:cNvSpPr/>
          <p:nvPr/>
        </p:nvSpPr>
        <p:spPr>
          <a:xfrm>
            <a:off x="179512" y="1340768"/>
            <a:ext cx="2702599" cy="830997"/>
          </a:xfrm>
          <a:prstGeom prst="rect">
            <a:avLst/>
          </a:prstGeom>
        </p:spPr>
        <p:txBody>
          <a:bodyPr wrap="none">
            <a:spAutoFit/>
          </a:bodyPr>
          <a:lstStyle/>
          <a:p>
            <a:r>
              <a:rPr lang="el-GR" sz="4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Εισαγωγή</a:t>
            </a:r>
            <a:endParaRPr lang="en-US" sz="4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6" name="Rectangle 5"/>
          <p:cNvSpPr/>
          <p:nvPr/>
        </p:nvSpPr>
        <p:spPr>
          <a:xfrm>
            <a:off x="179512" y="2924944"/>
            <a:ext cx="8691482" cy="830997"/>
          </a:xfrm>
          <a:prstGeom prst="rect">
            <a:avLst/>
          </a:prstGeom>
        </p:spPr>
        <p:txBody>
          <a:bodyPr wrap="none">
            <a:spAutoFit/>
          </a:bodyPr>
          <a:lstStyle/>
          <a:p>
            <a:r>
              <a:rPr lang="el-GR" sz="4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Θετικά του αθλητισμού-Συνέχεια</a:t>
            </a:r>
            <a:endParaRPr lang="en-US" sz="4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7" name="Rectangle 6"/>
          <p:cNvSpPr/>
          <p:nvPr/>
        </p:nvSpPr>
        <p:spPr>
          <a:xfrm>
            <a:off x="179512" y="2132856"/>
            <a:ext cx="6210546" cy="830997"/>
          </a:xfrm>
          <a:prstGeom prst="rect">
            <a:avLst/>
          </a:prstGeom>
        </p:spPr>
        <p:txBody>
          <a:bodyPr wrap="none">
            <a:spAutoFit/>
          </a:bodyPr>
          <a:lstStyle/>
          <a:p>
            <a:r>
              <a:rPr lang="el-GR" sz="4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Θετικά του αθλητισμού</a:t>
            </a:r>
            <a:endParaRPr lang="en-US" sz="4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8" name="Rectangle 7"/>
          <p:cNvSpPr/>
          <p:nvPr/>
        </p:nvSpPr>
        <p:spPr>
          <a:xfrm>
            <a:off x="179512" y="3717032"/>
            <a:ext cx="3524235" cy="830997"/>
          </a:xfrm>
          <a:prstGeom prst="rect">
            <a:avLst/>
          </a:prstGeom>
        </p:spPr>
        <p:txBody>
          <a:bodyPr wrap="none">
            <a:spAutoFit/>
          </a:bodyPr>
          <a:lstStyle/>
          <a:p>
            <a:r>
              <a:rPr lang="el-GR" sz="4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Συμπέρασμα</a:t>
            </a:r>
            <a:endParaRPr lang="en-US" sz="4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9" name="Rectangle 8"/>
          <p:cNvSpPr/>
          <p:nvPr/>
        </p:nvSpPr>
        <p:spPr>
          <a:xfrm>
            <a:off x="179512" y="4581128"/>
            <a:ext cx="2090572" cy="830997"/>
          </a:xfrm>
          <a:prstGeom prst="rect">
            <a:avLst/>
          </a:prstGeom>
        </p:spPr>
        <p:txBody>
          <a:bodyPr wrap="none">
            <a:spAutoFit/>
          </a:bodyPr>
          <a:lstStyle/>
          <a:p>
            <a:r>
              <a:rPr lang="el-GR" sz="4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Εικόνες</a:t>
            </a:r>
            <a:endParaRPr lang="el-GR" sz="4800" dirty="0"/>
          </a:p>
        </p:txBody>
      </p:sp>
      <p:sp>
        <p:nvSpPr>
          <p:cNvPr id="10" name="Rectangle 9"/>
          <p:cNvSpPr/>
          <p:nvPr/>
        </p:nvSpPr>
        <p:spPr>
          <a:xfrm>
            <a:off x="179512" y="5589240"/>
            <a:ext cx="1645387" cy="830997"/>
          </a:xfrm>
          <a:prstGeom prst="rect">
            <a:avLst/>
          </a:prstGeom>
          <a:noFill/>
        </p:spPr>
        <p:txBody>
          <a:bodyPr wrap="none" lIns="91440" tIns="45720" rIns="91440" bIns="45720">
            <a:spAutoFit/>
          </a:bodyPr>
          <a:lstStyle/>
          <a:p>
            <a:r>
              <a:rPr lang="el-GR" sz="4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Τέλος</a:t>
            </a:r>
            <a:endParaRPr lang="en-US" sz="4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strVal val="#ppt_w*0.70"/>
                                          </p:val>
                                        </p:tav>
                                        <p:tav tm="100000">
                                          <p:val>
                                            <p:strVal val="#ppt_w"/>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strVal val="#ppt_w*0.70"/>
                                          </p:val>
                                        </p:tav>
                                        <p:tav tm="100000">
                                          <p:val>
                                            <p:strVal val="#ppt_w"/>
                                          </p:val>
                                        </p:tav>
                                      </p:tavLst>
                                    </p:anim>
                                    <p:anim calcmode="lin" valueType="num">
                                      <p:cBhvr>
                                        <p:cTn id="22" dur="500" fill="hold"/>
                                        <p:tgtEl>
                                          <p:spTgt spid="7"/>
                                        </p:tgtEl>
                                        <p:attrNameLst>
                                          <p:attrName>ppt_h</p:attrName>
                                        </p:attrNameLst>
                                      </p:cBhvr>
                                      <p:tavLst>
                                        <p:tav tm="0">
                                          <p:val>
                                            <p:strVal val="#ppt_h"/>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strVal val="#ppt_w*0.70"/>
                                          </p:val>
                                        </p:tav>
                                        <p:tav tm="100000">
                                          <p:val>
                                            <p:strVal val="#ppt_w"/>
                                          </p:val>
                                        </p:tav>
                                      </p:tavLst>
                                    </p:anim>
                                    <p:anim calcmode="lin" valueType="num">
                                      <p:cBhvr>
                                        <p:cTn id="29" dur="500" fill="hold"/>
                                        <p:tgtEl>
                                          <p:spTgt spid="6"/>
                                        </p:tgtEl>
                                        <p:attrNameLst>
                                          <p:attrName>ppt_h</p:attrName>
                                        </p:attrNameLst>
                                      </p:cBhvr>
                                      <p:tavLst>
                                        <p:tav tm="0">
                                          <p:val>
                                            <p:strVal val="#ppt_h"/>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strVal val="#ppt_w*0.70"/>
                                          </p:val>
                                        </p:tav>
                                        <p:tav tm="100000">
                                          <p:val>
                                            <p:strVal val="#ppt_w"/>
                                          </p:val>
                                        </p:tav>
                                      </p:tavLst>
                                    </p:anim>
                                    <p:anim calcmode="lin" valueType="num">
                                      <p:cBhvr>
                                        <p:cTn id="36" dur="500" fill="hold"/>
                                        <p:tgtEl>
                                          <p:spTgt spid="8"/>
                                        </p:tgtEl>
                                        <p:attrNameLst>
                                          <p:attrName>ppt_h</p:attrName>
                                        </p:attrNameLst>
                                      </p:cBhvr>
                                      <p:tavLst>
                                        <p:tav tm="0">
                                          <p:val>
                                            <p:strVal val="#ppt_h"/>
                                          </p:val>
                                        </p:tav>
                                        <p:tav tm="100000">
                                          <p:val>
                                            <p:strVal val="#ppt_h"/>
                                          </p:val>
                                        </p:tav>
                                      </p:tavLst>
                                    </p:anim>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strVal val="#ppt_w*0.70"/>
                                          </p:val>
                                        </p:tav>
                                        <p:tav tm="100000">
                                          <p:val>
                                            <p:strVal val="#ppt_w"/>
                                          </p:val>
                                        </p:tav>
                                      </p:tavLst>
                                    </p:anim>
                                    <p:anim calcmode="lin" valueType="num">
                                      <p:cBhvr>
                                        <p:cTn id="43" dur="500" fill="hold"/>
                                        <p:tgtEl>
                                          <p:spTgt spid="9"/>
                                        </p:tgtEl>
                                        <p:attrNameLst>
                                          <p:attrName>ppt_h</p:attrName>
                                        </p:attrNameLst>
                                      </p:cBhvr>
                                      <p:tavLst>
                                        <p:tav tm="0">
                                          <p:val>
                                            <p:strVal val="#ppt_h"/>
                                          </p:val>
                                        </p:tav>
                                        <p:tav tm="100000">
                                          <p:val>
                                            <p:strVal val="#ppt_h"/>
                                          </p:val>
                                        </p:tav>
                                      </p:tavLst>
                                    </p:anim>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strVal val="#ppt_w*0.70"/>
                                          </p:val>
                                        </p:tav>
                                        <p:tav tm="100000">
                                          <p:val>
                                            <p:strVal val="#ppt_w"/>
                                          </p:val>
                                        </p:tav>
                                      </p:tavLst>
                                    </p:anim>
                                    <p:anim calcmode="lin" valueType="num">
                                      <p:cBhvr>
                                        <p:cTn id="50" dur="500" fill="hold"/>
                                        <p:tgtEl>
                                          <p:spTgt spid="10"/>
                                        </p:tgtEl>
                                        <p:attrNameLst>
                                          <p:attrName>ppt_h</p:attrName>
                                        </p:attrNameLst>
                                      </p:cBhvr>
                                      <p:tavLst>
                                        <p:tav tm="0">
                                          <p:val>
                                            <p:strVal val="#ppt_h"/>
                                          </p:val>
                                        </p:tav>
                                        <p:tav tm="100000">
                                          <p:val>
                                            <p:strVal val="#ppt_h"/>
                                          </p:val>
                                        </p:tav>
                                      </p:tavLst>
                                    </p:anim>
                                    <p:animEffect transition="in" filter="fade">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88840"/>
            <a:ext cx="9144000" cy="4524315"/>
          </a:xfrm>
          <a:prstGeom prst="rect">
            <a:avLst/>
          </a:prstGeom>
          <a:noFill/>
        </p:spPr>
        <p:txBody>
          <a:bodyPr wrap="square" lIns="91440" tIns="45720" rIns="91440" bIns="45720">
            <a:spAutoFit/>
          </a:bodyPr>
          <a:lstStyle/>
          <a:p>
            <a:pPr algn="ctr"/>
            <a:r>
              <a:rPr lang="el-GR" sz="3600" b="1" cap="none" spc="0" dirty="0" smtClean="0">
                <a:ln w="2540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Ο αθλητισμός έχει ένα σημαντικό ρόλο στις ζωές πολλών. </a:t>
            </a:r>
            <a:r>
              <a:rPr lang="el-GR" sz="3600" b="1" dirty="0" smtClean="0">
                <a:ln w="2540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Κάτι το αξιοσημείωτο είναι ότι μερικά παιδιά αρχίζουν ένα άθλημα στην ηλικία των 5-6 χρονών, δηλαδή στην πρώτη δημοτικού. Έτσι, σε αυτή την εργασία θα αναφερθώ στα θετικά τα οποία έχει ο αθλητισμός σε νεαρή ηλικία, δηλαδή στα πρώτα 5-10 χρόνια της ζωής μας.</a:t>
            </a:r>
            <a:endParaRPr lang="en-US" sz="3600" b="1" cap="none" spc="0" dirty="0">
              <a:ln w="2540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Rectangle 2"/>
          <p:cNvSpPr/>
          <p:nvPr/>
        </p:nvSpPr>
        <p:spPr>
          <a:xfrm>
            <a:off x="3131840" y="476672"/>
            <a:ext cx="3018968" cy="923330"/>
          </a:xfrm>
          <a:prstGeom prst="rect">
            <a:avLst/>
          </a:prstGeom>
          <a:noFill/>
        </p:spPr>
        <p:txBody>
          <a:bodyPr wrap="none" lIns="91440" tIns="45720" rIns="91440" bIns="45720">
            <a:spAutoFit/>
          </a:bodyPr>
          <a:lstStyle/>
          <a:p>
            <a:pPr algn="ctr"/>
            <a:r>
              <a:rPr lang="el-GR"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Εισαγωγή</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360"/>
                                          </p:val>
                                        </p:tav>
                                        <p:tav tm="100000">
                                          <p:val>
                                            <p:fltVal val="0"/>
                                          </p:val>
                                        </p:tav>
                                      </p:tavLst>
                                    </p:anim>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36712"/>
            <a:ext cx="9144000" cy="6186309"/>
          </a:xfrm>
          <a:prstGeom prst="rect">
            <a:avLst/>
          </a:prstGeom>
          <a:noFill/>
        </p:spPr>
        <p:txBody>
          <a:bodyPr wrap="square" lIns="91440" tIns="45720" rIns="91440" bIns="45720">
            <a:spAutoFit/>
          </a:bodyPr>
          <a:lstStyle/>
          <a:p>
            <a:pPr algn="ctr"/>
            <a:r>
              <a:rPr lang="el-GR" sz="3600" b="1" dirty="0" smtClean="0">
                <a:ln w="25400" cmpd="sng">
                  <a:gradFill>
                    <a:gsLst>
                      <a:gs pos="70000">
                        <a:schemeClr val="accent6">
                          <a:shade val="50000"/>
                          <a:satMod val="190000"/>
                        </a:schemeClr>
                      </a:gs>
                      <a:gs pos="0">
                        <a:schemeClr val="accent6">
                          <a:tint val="77000"/>
                          <a:satMod val="180000"/>
                        </a:schemeClr>
                      </a:gs>
                    </a:gsLst>
                    <a:lin ang="5400000"/>
                  </a:gradFill>
                  <a:prstDash val="solid"/>
                  <a:round/>
                </a:ln>
                <a:solidFill>
                  <a:schemeClr val="accent6">
                    <a:tint val="15000"/>
                    <a:satMod val="200000"/>
                  </a:schemeClr>
                </a:solidFill>
                <a:effectLst>
                  <a:outerShdw blurRad="50800" dist="40000" dir="5400000" algn="tl" rotWithShape="0">
                    <a:srgbClr val="000000">
                      <a:shade val="5000"/>
                      <a:satMod val="120000"/>
                      <a:alpha val="33000"/>
                    </a:srgbClr>
                  </a:outerShdw>
                </a:effectLst>
              </a:rPr>
              <a:t>Ένα από τα θετικά, φυσικά, είναι ότι ο αθλητισμός μας κρατάει σε καλή φυσική κατάσταση. Μας διδάσκει την κατάλληλη ζωή, δηλαδή όχι το: καναπές-τηλεόραση-ψυγείο, το οποία μερικοί ακολουθούν. Προστατεύει από αναρίθμητες ασθένειες (π.χ. διαβήτη, παχυσαρκία,χοληστερίνη, ακόμη και καρκίνο). Όμως φυσικά πρέπει να συνδέεται με υγιεινή διατροφή, η οποία και μας παρέχει ενέργεια, αλλά και συμβάλει , μαζί με τον αθλητισμό,  σε όλα τα παραπάνω.</a:t>
            </a:r>
            <a:endParaRPr lang="en-US" sz="3600" b="1" cap="none" spc="0" dirty="0">
              <a:ln w="25400" cmpd="sng">
                <a:gradFill>
                  <a:gsLst>
                    <a:gs pos="70000">
                      <a:schemeClr val="accent6">
                        <a:shade val="50000"/>
                        <a:satMod val="190000"/>
                      </a:schemeClr>
                    </a:gs>
                    <a:gs pos="0">
                      <a:schemeClr val="accent6">
                        <a:tint val="77000"/>
                        <a:satMod val="180000"/>
                      </a:schemeClr>
                    </a:gs>
                  </a:gsLst>
                  <a:lin ang="5400000"/>
                </a:gradFill>
                <a:prstDash val="solid"/>
                <a:roun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Rectangle 2"/>
          <p:cNvSpPr/>
          <p:nvPr/>
        </p:nvSpPr>
        <p:spPr>
          <a:xfrm>
            <a:off x="1043608" y="0"/>
            <a:ext cx="6961970" cy="923330"/>
          </a:xfrm>
          <a:prstGeom prst="rect">
            <a:avLst/>
          </a:prstGeom>
          <a:noFill/>
        </p:spPr>
        <p:txBody>
          <a:bodyPr wrap="none" lIns="91440" tIns="45720" rIns="91440" bIns="45720">
            <a:spAutoFit/>
          </a:bodyPr>
          <a:lstStyle/>
          <a:p>
            <a:pPr algn="ctr"/>
            <a:r>
              <a:rPr lang="el-GR"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Θετικά του αθλητισμού</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80728"/>
            <a:ext cx="9144000" cy="6001643"/>
          </a:xfrm>
          <a:prstGeom prst="rect">
            <a:avLst/>
          </a:prstGeom>
          <a:noFill/>
        </p:spPr>
        <p:txBody>
          <a:bodyPr wrap="square" lIns="91440" tIns="45720" rIns="91440" bIns="45720">
            <a:spAutoFit/>
          </a:bodyPr>
          <a:lstStyle/>
          <a:p>
            <a:pPr algn="ctr"/>
            <a:r>
              <a:rPr lang="el-GR" sz="3200" b="1" dirty="0" smtClean="0">
                <a:ln w="2540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Εκτός από την παρέμβαση του αθλητισμού στην σωματική υγεία, ο αθλητισμός συμβάλει και στο πνεύμα του ανθρώπου. Με την νεαρή άθληση μαθαίνουμε να παλεύουμε για αυτό που θέλουμε, όχι να τα παίρνουμε όλα έτοιμα. Επιπρόσθετα, από ένα ομαδικό άθλημα μαθαίνει κάποιος να είναι ομαδικός, να δουλεύει μαζί με άλλους για την επίτευξη ενός κοινού σκοπού. Μαθαίναι να αντιμετωπίζει τους άλλους ίσους με αυτόν και όχι κατώτερους. Τέλος, σε όλα τα αθλήματα αναπτύσσεται η κριτική σκέψη, κάτι το σημαντικό, διότι «νοῦς ὑγιής ἐν σώματι ὑγιεῖ».</a:t>
            </a:r>
            <a:endParaRPr lang="en-US" sz="3200" b="1" cap="none" spc="0" dirty="0">
              <a:ln w="2540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Rectangle 2"/>
          <p:cNvSpPr/>
          <p:nvPr/>
        </p:nvSpPr>
        <p:spPr>
          <a:xfrm>
            <a:off x="0" y="116632"/>
            <a:ext cx="9034204" cy="861774"/>
          </a:xfrm>
          <a:prstGeom prst="rect">
            <a:avLst/>
          </a:prstGeom>
        </p:spPr>
        <p:txBody>
          <a:bodyPr wrap="none">
            <a:spAutoFit/>
          </a:bodyPr>
          <a:lstStyle/>
          <a:p>
            <a:pPr algn="ctr"/>
            <a:r>
              <a:rPr lang="el-GR" sz="5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Θετικά του αθλητισμού-Συνέχεια</a:t>
            </a:r>
            <a:endParaRPr lang="en-US" sz="5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from="(-#ppt_w/2)" to="(#ppt_x)" calcmode="lin" valueType="num">
                                      <p:cBhvr>
                                        <p:cTn id="15" dur="600" fill="hold">
                                          <p:stCondLst>
                                            <p:cond delay="0"/>
                                          </p:stCondLst>
                                        </p:cTn>
                                        <p:tgtEl>
                                          <p:spTgt spid="2"/>
                                        </p:tgtEl>
                                        <p:attrNameLst>
                                          <p:attrName>ppt_x</p:attrName>
                                        </p:attrNameLst>
                                      </p:cBhvr>
                                    </p:anim>
                                    <p:anim from="0" to="-1.0" calcmode="lin" valueType="num">
                                      <p:cBhvr>
                                        <p:cTn id="16" dur="200" decel="50000" autoRev="1" fill="hold">
                                          <p:stCondLst>
                                            <p:cond delay="600"/>
                                          </p:stCondLst>
                                        </p:cTn>
                                        <p:tgtEl>
                                          <p:spTgt spid="2"/>
                                        </p:tgtEl>
                                        <p:attrNameLst>
                                          <p:attrName>xshear</p:attrName>
                                        </p:attrNameLst>
                                      </p:cBhvr>
                                    </p:anim>
                                    <p:animScale>
                                      <p:cBhvr>
                                        <p:cTn id="17" dur="200" decel="100000" autoRev="1" fill="hold">
                                          <p:stCondLst>
                                            <p:cond delay="600"/>
                                          </p:stCondLst>
                                        </p:cTn>
                                        <p:tgtEl>
                                          <p:spTgt spid="2"/>
                                        </p:tgtEl>
                                      </p:cBhvr>
                                      <p:from x="100000" y="100000"/>
                                      <p:to x="80000" y="100000"/>
                                    </p:animScale>
                                    <p:anim by="(#ppt_h/3+#ppt_w*0.1)" calcmode="lin" valueType="num">
                                      <p:cBhvr additive="sum">
                                        <p:cTn id="18"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7784" y="332656"/>
            <a:ext cx="3940053" cy="923330"/>
          </a:xfrm>
          <a:prstGeom prst="rect">
            <a:avLst/>
          </a:prstGeom>
          <a:noFill/>
        </p:spPr>
        <p:txBody>
          <a:bodyPr wrap="none" lIns="91440" tIns="45720" rIns="91440" bIns="45720">
            <a:spAutoFit/>
          </a:bodyPr>
          <a:lstStyle/>
          <a:p>
            <a:pPr algn="ctr"/>
            <a:r>
              <a:rPr lang="el-GR"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Συμπέρασμα</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Rectangle 2"/>
          <p:cNvSpPr/>
          <p:nvPr/>
        </p:nvSpPr>
        <p:spPr>
          <a:xfrm>
            <a:off x="179512" y="1700808"/>
            <a:ext cx="8640960" cy="2062103"/>
          </a:xfrm>
          <a:prstGeom prst="rect">
            <a:avLst/>
          </a:prstGeom>
          <a:noFill/>
        </p:spPr>
        <p:txBody>
          <a:bodyPr wrap="square" lIns="91440" tIns="45720" rIns="91440" bIns="45720">
            <a:spAutoFit/>
          </a:bodyPr>
          <a:lstStyle/>
          <a:p>
            <a:pPr algn="ctr"/>
            <a:r>
              <a:rPr lang="el-GR" sz="3200" b="1" cap="none" spc="0" dirty="0" smtClean="0">
                <a:ln w="2540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Ο αθλητισμός συμβάλει στην υγεία του αθλητή και, εάν έχει μια θέση στην ζωή του από τα πρώτα του χρόνια, τότε του μαθαίνει να είναι βιοπαλαιστής και να είναι ομαδικός.</a:t>
            </a:r>
            <a:endParaRPr lang="en-US" sz="3200" b="1" cap="none" spc="0" dirty="0">
              <a:ln w="2540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o mpasket.jpg"/>
          <p:cNvPicPr>
            <a:picLocks noChangeAspect="1"/>
          </p:cNvPicPr>
          <p:nvPr/>
        </p:nvPicPr>
        <p:blipFill>
          <a:blip r:embed="rId2" cstate="print"/>
          <a:stretch>
            <a:fillRect/>
          </a:stretch>
        </p:blipFill>
        <p:spPr>
          <a:xfrm>
            <a:off x="5292080" y="2708920"/>
            <a:ext cx="3611894" cy="270892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HeroicExtremeLeftFacing"/>
            <a:lightRig rig="twoPt" dir="t">
              <a:rot lat="0" lon="0" rev="7200000"/>
            </a:lightRig>
          </a:scene3d>
          <a:sp3d prstMaterial="matte">
            <a:bevelT w="22860" h="12700"/>
            <a:contourClr>
              <a:srgbClr val="FFFFFF"/>
            </a:contourClr>
          </a:sp3d>
        </p:spPr>
      </p:pic>
      <p:pic>
        <p:nvPicPr>
          <p:cNvPr id="4" name="Picture 3" descr="neo podosfero.jpg"/>
          <p:cNvPicPr>
            <a:picLocks noChangeAspect="1"/>
          </p:cNvPicPr>
          <p:nvPr/>
        </p:nvPicPr>
        <p:blipFill>
          <a:blip r:embed="rId3" cstate="print"/>
          <a:stretch>
            <a:fillRect/>
          </a:stretch>
        </p:blipFill>
        <p:spPr>
          <a:xfrm>
            <a:off x="-468560" y="2852936"/>
            <a:ext cx="3730337" cy="237626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HeroicExtremeLeftFacing"/>
            <a:lightRig rig="twoPt" dir="t">
              <a:rot lat="0" lon="0" rev="7200000"/>
            </a:lightRig>
          </a:scene3d>
          <a:sp3d prstMaterial="matte">
            <a:bevelT w="22860" h="12700"/>
            <a:contourClr>
              <a:srgbClr val="FFFFFF"/>
            </a:contourClr>
          </a:sp3d>
        </p:spPr>
      </p:pic>
      <p:pic>
        <p:nvPicPr>
          <p:cNvPr id="2" name="Picture 1" descr="athlitismos.jpg"/>
          <p:cNvPicPr>
            <a:picLocks noChangeAspect="1"/>
          </p:cNvPicPr>
          <p:nvPr/>
        </p:nvPicPr>
        <p:blipFill>
          <a:blip r:embed="rId4" cstate="print"/>
          <a:stretch>
            <a:fillRect/>
          </a:stretch>
        </p:blipFill>
        <p:spPr>
          <a:xfrm>
            <a:off x="2771800" y="4437112"/>
            <a:ext cx="3251897" cy="210965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HeroicExtremeLeftFacing"/>
            <a:lightRig rig="twoPt" dir="t">
              <a:rot lat="0" lon="0" rev="7200000"/>
            </a:lightRig>
          </a:scene3d>
          <a:sp3d prstMaterial="matte">
            <a:bevelT w="22860" h="12700"/>
            <a:contourClr>
              <a:srgbClr val="FFFFFF"/>
            </a:contourClr>
          </a:sp3d>
        </p:spPr>
      </p:pic>
      <p:pic>
        <p:nvPicPr>
          <p:cNvPr id="5" name="Picture 4" descr="neos athlitismos.jpg"/>
          <p:cNvPicPr>
            <a:picLocks noChangeAspect="1"/>
          </p:cNvPicPr>
          <p:nvPr/>
        </p:nvPicPr>
        <p:blipFill>
          <a:blip r:embed="rId5" cstate="print"/>
          <a:stretch>
            <a:fillRect/>
          </a:stretch>
        </p:blipFill>
        <p:spPr>
          <a:xfrm>
            <a:off x="2627784" y="1268760"/>
            <a:ext cx="3246262" cy="216024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HeroicExtremeLeftFacing"/>
            <a:lightRig rig="twoPt" dir="t">
              <a:rot lat="0" lon="0" rev="7200000"/>
            </a:lightRig>
          </a:scene3d>
          <a:sp3d prstMaterial="matte">
            <a:bevelT w="22860" h="12700"/>
            <a:contourClr>
              <a:srgbClr val="FFFFFF"/>
            </a:contourClr>
          </a:sp3d>
        </p:spPr>
      </p:pic>
      <p:sp>
        <p:nvSpPr>
          <p:cNvPr id="7" name="Rectangle 6"/>
          <p:cNvSpPr/>
          <p:nvPr/>
        </p:nvSpPr>
        <p:spPr>
          <a:xfrm>
            <a:off x="3275856" y="188640"/>
            <a:ext cx="2331985" cy="923330"/>
          </a:xfrm>
          <a:prstGeom prst="rect">
            <a:avLst/>
          </a:prstGeom>
          <a:noFill/>
        </p:spPr>
        <p:txBody>
          <a:bodyPr wrap="none" lIns="91440" tIns="45720" rIns="91440" bIns="45720">
            <a:spAutoFit/>
          </a:bodyPr>
          <a:lstStyle/>
          <a:p>
            <a:pPr algn="ctr"/>
            <a:r>
              <a:rPr lang="el-GR"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Εικόνες</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07904" y="116632"/>
            <a:ext cx="1829027" cy="923330"/>
          </a:xfrm>
          <a:prstGeom prst="rect">
            <a:avLst/>
          </a:prstGeom>
          <a:noFill/>
        </p:spPr>
        <p:txBody>
          <a:bodyPr wrap="none" lIns="91440" tIns="45720" rIns="91440" bIns="45720">
            <a:spAutoFit/>
          </a:bodyPr>
          <a:lstStyle/>
          <a:p>
            <a:pPr algn="ctr"/>
            <a:r>
              <a:rPr lang="el-GR"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Τέλος</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Rectangle 2"/>
          <p:cNvSpPr/>
          <p:nvPr/>
        </p:nvSpPr>
        <p:spPr>
          <a:xfrm>
            <a:off x="-180528" y="2852936"/>
            <a:ext cx="9611093" cy="1661993"/>
          </a:xfrm>
          <a:prstGeom prst="rect">
            <a:avLst/>
          </a:prstGeom>
          <a:noFill/>
        </p:spPr>
        <p:txBody>
          <a:bodyPr wrap="none" lIns="91440" tIns="45720" rIns="91440" bIns="45720">
            <a:spAutoFit/>
          </a:bodyPr>
          <a:lstStyle/>
          <a:p>
            <a:pPr algn="ctr"/>
            <a:r>
              <a:rPr lang="el-GR" sz="5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Ευχαριστώ για την προσοχή σας!!!</a:t>
            </a:r>
          </a:p>
          <a:p>
            <a:pPr algn="ctr"/>
            <a:r>
              <a:rPr lang="el-GR" sz="5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sym typeface="Wingdings" pitchFamily="2" charset="2"/>
              </a:rPr>
              <a:t></a:t>
            </a:r>
            <a:endParaRPr lang="en-US" sz="5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228" fill="hold">
                                          <p:stCondLst>
                                            <p:cond delay="0"/>
                                          </p:stCondLst>
                                        </p:cTn>
                                        <p:tgtEl>
                                          <p:spTgt spid="2"/>
                                        </p:tgtEl>
                                        <p:attrNameLst>
                                          <p:attrName>style.rotation</p:attrName>
                                        </p:attrNameLst>
                                      </p:cBhvr>
                                      <p:to>
                                        <p:strVal val="-45.0"/>
                                      </p:to>
                                    </p:set>
                                    <p:anim calcmode="lin" valueType="num">
                                      <p:cBhvr>
                                        <p:cTn id="8"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3"/>
                                        </p:tgtEl>
                                        <p:attrNameLst>
                                          <p:attrName>style.visibility</p:attrName>
                                        </p:attrNameLst>
                                      </p:cBhvr>
                                      <p:to>
                                        <p:strVal val="visible"/>
                                      </p:to>
                                    </p:set>
                                    <p:set>
                                      <p:cBhvr>
                                        <p:cTn id="16" dur="228" fill="hold">
                                          <p:stCondLst>
                                            <p:cond delay="0"/>
                                          </p:stCondLst>
                                        </p:cTn>
                                        <p:tgtEl>
                                          <p:spTgt spid="3"/>
                                        </p:tgtEl>
                                        <p:attrNameLst>
                                          <p:attrName>style.rotation</p:attrName>
                                        </p:attrNameLst>
                                      </p:cBhvr>
                                      <p:to>
                                        <p:strVal val="-45.0"/>
                                      </p:to>
                                    </p:set>
                                    <p:anim calcmode="lin" valueType="num">
                                      <p:cBhvr>
                                        <p:cTn id="17" dur="228" fill="hold">
                                          <p:stCondLst>
                                            <p:cond delay="228"/>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18" dur="228"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9" dur="78" decel="50000" autoRev="1" fill="hold">
                                          <p:stCondLst>
                                            <p:cond delay="228"/>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20" dur="68" fill="hold">
                                          <p:stCondLst>
                                            <p:cond delay="432"/>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317</Words>
  <Application>Microsoft Office PowerPoint</Application>
  <PresentationFormat>Προβολή στην οθόνη (4:3)</PresentationFormat>
  <Paragraphs>25</Paragraphs>
  <Slides>8</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8</vt:i4>
      </vt:variant>
    </vt:vector>
  </HeadingPairs>
  <TitlesOfParts>
    <vt:vector size="12" baseType="lpstr">
      <vt:lpstr>Arial</vt:lpstr>
      <vt:lpstr>Calibri</vt:lpstr>
      <vt:lpstr>Wingdings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Yiannops</dc:creator>
  <cp:lastModifiedBy>ΛΑΜΠΡΟΣ ΑΘΑΝΑΣΟΠΟΥΛΟΣ</cp:lastModifiedBy>
  <cp:revision>9</cp:revision>
  <dcterms:created xsi:type="dcterms:W3CDTF">2016-04-15T17:40:47Z</dcterms:created>
  <dcterms:modified xsi:type="dcterms:W3CDTF">2016-04-18T12:08:59Z</dcterms:modified>
</cp:coreProperties>
</file>