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88" r:id="rId3"/>
    <p:sldId id="281" r:id="rId4"/>
    <p:sldId id="282" r:id="rId5"/>
    <p:sldId id="283"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9" r:id="rId19"/>
    <p:sldId id="270" r:id="rId20"/>
    <p:sldId id="271" r:id="rId21"/>
    <p:sldId id="272" r:id="rId22"/>
    <p:sldId id="273" r:id="rId23"/>
    <p:sldId id="274" r:id="rId24"/>
    <p:sldId id="276" r:id="rId25"/>
    <p:sldId id="287" r:id="rId26"/>
    <p:sldId id="278" r:id="rId27"/>
    <p:sldId id="284" r:id="rId28"/>
    <p:sldId id="285"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30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42"/>
          <p:cNvGrpSpPr/>
          <p:nvPr/>
        </p:nvGrpSpPr>
        <p:grpSpPr>
          <a:xfrm>
            <a:off x="-382404" y="0"/>
            <a:ext cx="9932332" cy="6858000"/>
            <a:chOff x="-382404" y="0"/>
            <a:chExt cx="9932332" cy="6858000"/>
          </a:xfrm>
        </p:grpSpPr>
        <p:grpSp>
          <p:nvGrpSpPr>
            <p:cNvPr id="8" name="Group 44"/>
            <p:cNvGrpSpPr/>
            <p:nvPr/>
          </p:nvGrpSpPr>
          <p:grpSpPr>
            <a:xfrm>
              <a:off x="0" y="0"/>
              <a:ext cx="9144000" cy="6858000"/>
              <a:chOff x="0" y="0"/>
              <a:chExt cx="9144000" cy="6858000"/>
            </a:xfrm>
          </p:grpSpPr>
          <p:grpSp>
            <p:nvGrpSpPr>
              <p:cNvPr id="9"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Kλικ για επεξεργασία του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3/23/2016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Kλικ για επεξεργασία του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43"/>
          <p:cNvGrpSpPr/>
          <p:nvPr/>
        </p:nvGrpSpPr>
        <p:grpSpPr>
          <a:xfrm>
            <a:off x="-382404" y="0"/>
            <a:ext cx="9932332" cy="6858000"/>
            <a:chOff x="-382404" y="0"/>
            <a:chExt cx="9932332" cy="6858000"/>
          </a:xfrm>
        </p:grpSpPr>
        <p:grpSp>
          <p:nvGrpSpPr>
            <p:cNvPr id="9" name="Group 44"/>
            <p:cNvGrpSpPr/>
            <p:nvPr/>
          </p:nvGrpSpPr>
          <p:grpSpPr>
            <a:xfrm>
              <a:off x="0" y="0"/>
              <a:ext cx="9144000" cy="6858000"/>
              <a:chOff x="0" y="0"/>
              <a:chExt cx="9144000" cy="6858000"/>
            </a:xfrm>
          </p:grpSpPr>
          <p:grpSp>
            <p:nvGrpSpPr>
              <p:cNvPr id="10"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3/23/2016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Kλικ για επεξεργασία του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43"/>
          <p:cNvGrpSpPr/>
          <p:nvPr/>
        </p:nvGrpSpPr>
        <p:grpSpPr>
          <a:xfrm>
            <a:off x="-382404" y="0"/>
            <a:ext cx="9932332" cy="6858000"/>
            <a:chOff x="-382404" y="0"/>
            <a:chExt cx="9932332" cy="6858000"/>
          </a:xfrm>
        </p:grpSpPr>
        <p:grpSp>
          <p:nvGrpSpPr>
            <p:cNvPr id="9" name="Group 44"/>
            <p:cNvGrpSpPr/>
            <p:nvPr/>
          </p:nvGrpSpPr>
          <p:grpSpPr>
            <a:xfrm>
              <a:off x="0" y="0"/>
              <a:ext cx="9144000" cy="6858000"/>
              <a:chOff x="0" y="0"/>
              <a:chExt cx="9144000" cy="6858000"/>
            </a:xfrm>
          </p:grpSpPr>
          <p:grpSp>
            <p:nvGrpSpPr>
              <p:cNvPr id="10"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Kλικ για επεξεργασία του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pPr/>
              <a:t>3/23/2016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41"/>
          <p:cNvGrpSpPr/>
          <p:nvPr/>
        </p:nvGrpSpPr>
        <p:grpSpPr>
          <a:xfrm>
            <a:off x="-304800" y="0"/>
            <a:ext cx="9932332" cy="6858000"/>
            <a:chOff x="-382404" y="0"/>
            <a:chExt cx="9932332" cy="6858000"/>
          </a:xfrm>
        </p:grpSpPr>
        <p:grpSp>
          <p:nvGrpSpPr>
            <p:cNvPr id="8" name="Group 44"/>
            <p:cNvGrpSpPr/>
            <p:nvPr/>
          </p:nvGrpSpPr>
          <p:grpSpPr>
            <a:xfrm>
              <a:off x="0" y="0"/>
              <a:ext cx="9144000" cy="6858000"/>
              <a:chOff x="0" y="0"/>
              <a:chExt cx="9144000" cy="6858000"/>
            </a:xfrm>
          </p:grpSpPr>
          <p:grpSp>
            <p:nvGrpSpPr>
              <p:cNvPr id="9"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3/23/2016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44008" y="1484784"/>
            <a:ext cx="3600400" cy="1008112"/>
          </a:xfrm>
        </p:spPr>
        <p:txBody>
          <a:bodyPr>
            <a:normAutofit fontScale="90000"/>
          </a:bodyPr>
          <a:lstStyle/>
          <a:p>
            <a:r>
              <a:rPr lang="el-GR" dirty="0" smtClean="0">
                <a:solidFill>
                  <a:schemeClr val="bg1"/>
                </a:solidFill>
              </a:rPr>
              <a:t>                               </a:t>
            </a:r>
            <a:r>
              <a:rPr lang="en-US" dirty="0" smtClean="0">
                <a:solidFill>
                  <a:schemeClr val="bg1"/>
                </a:solidFill>
              </a:rPr>
              <a:t>A2 </a:t>
            </a:r>
            <a:r>
              <a:rPr lang="el-GR" dirty="0" smtClean="0">
                <a:solidFill>
                  <a:schemeClr val="bg1"/>
                </a:solidFill>
              </a:rPr>
              <a:t>                      Ομαδική εργασία Φυσικής Αγωγής</a:t>
            </a:r>
            <a:br>
              <a:rPr lang="el-GR" dirty="0" smtClean="0">
                <a:solidFill>
                  <a:schemeClr val="bg1"/>
                </a:solidFill>
              </a:rPr>
            </a:br>
            <a:endParaRPr lang="en-US" dirty="0">
              <a:solidFill>
                <a:schemeClr val="bg1"/>
              </a:solidFill>
            </a:endParaRPr>
          </a:p>
        </p:txBody>
      </p:sp>
      <p:sp>
        <p:nvSpPr>
          <p:cNvPr id="3" name="2 - Υπότιτλος"/>
          <p:cNvSpPr>
            <a:spLocks noGrp="1"/>
          </p:cNvSpPr>
          <p:nvPr>
            <p:ph type="subTitle" idx="1"/>
          </p:nvPr>
        </p:nvSpPr>
        <p:spPr>
          <a:xfrm>
            <a:off x="4716016" y="2492896"/>
            <a:ext cx="3309803" cy="3456384"/>
          </a:xfrm>
        </p:spPr>
        <p:txBody>
          <a:bodyPr/>
          <a:lstStyle/>
          <a:p>
            <a:r>
              <a:rPr lang="el-GR" sz="2000" b="1" dirty="0" smtClean="0">
                <a:solidFill>
                  <a:srgbClr val="0070C0"/>
                </a:solidFill>
              </a:rPr>
              <a:t>Θέμα :</a:t>
            </a:r>
            <a:r>
              <a:rPr lang="el-GR" sz="2000" dirty="0" smtClean="0">
                <a:solidFill>
                  <a:srgbClr val="0070C0"/>
                </a:solidFill>
              </a:rPr>
              <a:t>Αρχαία Ολυμπιακά  Αγωνίσματα </a:t>
            </a:r>
          </a:p>
          <a:p>
            <a:r>
              <a:rPr lang="el-GR" sz="2000" b="1" dirty="0" smtClean="0">
                <a:solidFill>
                  <a:srgbClr val="0070C0"/>
                </a:solidFill>
              </a:rPr>
              <a:t>Υπεύθυνος καθηγητής</a:t>
            </a:r>
            <a:r>
              <a:rPr lang="el-GR" sz="2000" dirty="0" smtClean="0">
                <a:solidFill>
                  <a:srgbClr val="0070C0"/>
                </a:solidFill>
              </a:rPr>
              <a:t>:</a:t>
            </a:r>
          </a:p>
          <a:p>
            <a:r>
              <a:rPr lang="el-GR" sz="2000" dirty="0" smtClean="0">
                <a:solidFill>
                  <a:srgbClr val="0070C0"/>
                </a:solidFill>
              </a:rPr>
              <a:t>Λ. Αθανασόπουλος </a:t>
            </a:r>
          </a:p>
          <a:p>
            <a:r>
              <a:rPr lang="el-GR" sz="2000" b="1" dirty="0" smtClean="0">
                <a:solidFill>
                  <a:srgbClr val="0070C0"/>
                </a:solidFill>
              </a:rPr>
              <a:t>Σχολική χρονιά: </a:t>
            </a:r>
            <a:r>
              <a:rPr lang="el-GR" sz="2000" dirty="0" smtClean="0">
                <a:solidFill>
                  <a:srgbClr val="0070C0"/>
                </a:solidFill>
              </a:rPr>
              <a:t>2015-2016</a:t>
            </a:r>
          </a:p>
          <a:p>
            <a:r>
              <a:rPr lang="el-GR" sz="2000" b="1" dirty="0" smtClean="0">
                <a:solidFill>
                  <a:srgbClr val="0070C0"/>
                </a:solidFill>
              </a:rPr>
              <a:t>Σχολείο </a:t>
            </a:r>
            <a:r>
              <a:rPr lang="el-GR" sz="2000" dirty="0" smtClean="0">
                <a:solidFill>
                  <a:srgbClr val="0070C0"/>
                </a:solidFill>
              </a:rPr>
              <a:t>: Π. Γ. Ευαγγελικής Σχολής</a:t>
            </a:r>
          </a:p>
          <a:p>
            <a:endParaRPr lang="en-US" dirty="0">
              <a:solidFill>
                <a:srgbClr val="0070C0"/>
              </a:solidFill>
            </a:endParaRPr>
          </a:p>
        </p:txBody>
      </p:sp>
      <p:pic>
        <p:nvPicPr>
          <p:cNvPr id="6146" name="Picture 2" descr="http://schoolpress.sch.gr/gymnasiovlachioti/files/2015/01/1-6382.jpg"/>
          <p:cNvPicPr>
            <a:picLocks noChangeAspect="1" noChangeArrowheads="1"/>
          </p:cNvPicPr>
          <p:nvPr/>
        </p:nvPicPr>
        <p:blipFill>
          <a:blip r:embed="rId2" cstate="print">
            <a:clrChange>
              <a:clrFrom>
                <a:srgbClr val="FFFFFB"/>
              </a:clrFrom>
              <a:clrTo>
                <a:srgbClr val="FFFFFB">
                  <a:alpha val="0"/>
                </a:srgbClr>
              </a:clrTo>
            </a:clrChange>
          </a:blip>
          <a:srcRect/>
          <a:stretch>
            <a:fillRect/>
          </a:stretch>
        </p:blipFill>
        <p:spPr bwMode="auto">
          <a:xfrm rot="21025871">
            <a:off x="-62055" y="1349490"/>
            <a:ext cx="4734204" cy="3554364"/>
          </a:xfrm>
          <a:prstGeom prst="rect">
            <a:avLst/>
          </a:prstGeom>
          <a:noFill/>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trips(downLeft)">
                                      <p:cBhvr>
                                        <p:cTn id="21" dur="500"/>
                                        <p:tgtEl>
                                          <p:spTgt spid="3">
                                            <p:txEl>
                                              <p:pRg st="1" end="1"/>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trips(down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strips(down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strips(downLeft)">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3962400" cy="461665"/>
          </a:xfrm>
          <a:prstGeom prst="rect">
            <a:avLst/>
          </a:prstGeom>
          <a:noFill/>
        </p:spPr>
        <p:txBody>
          <a:bodyPr wrap="square" rtlCol="0">
            <a:spAutoFit/>
          </a:bodyPr>
          <a:lstStyle/>
          <a:p>
            <a:pPr algn="ctr"/>
            <a:r>
              <a:rPr lang="el-GR" sz="2400" b="1" dirty="0" smtClean="0">
                <a:solidFill>
                  <a:schemeClr val="accent1"/>
                </a:solidFill>
              </a:rPr>
              <a:t>Σύγχρονες</a:t>
            </a:r>
            <a:r>
              <a:rPr lang="el-GR" sz="2400" b="1" dirty="0" smtClean="0">
                <a:solidFill>
                  <a:schemeClr val="accent2">
                    <a:lumMod val="75000"/>
                  </a:schemeClr>
                </a:solidFill>
              </a:rPr>
              <a:t> </a:t>
            </a:r>
            <a:r>
              <a:rPr lang="el-GR" sz="2400" b="1" dirty="0" smtClean="0">
                <a:solidFill>
                  <a:schemeClr val="accent1"/>
                </a:solidFill>
              </a:rPr>
              <a:t>Ολυμπιάδες</a:t>
            </a:r>
            <a:endParaRPr lang="el-GR" sz="2400" b="1" dirty="0">
              <a:solidFill>
                <a:schemeClr val="accent1"/>
              </a:solidFill>
            </a:endParaRPr>
          </a:p>
        </p:txBody>
      </p:sp>
      <p:sp>
        <p:nvSpPr>
          <p:cNvPr id="2" name="TextBox 1"/>
          <p:cNvSpPr txBox="1"/>
          <p:nvPr/>
        </p:nvSpPr>
        <p:spPr>
          <a:xfrm>
            <a:off x="609600" y="990600"/>
            <a:ext cx="7848600" cy="5392245"/>
          </a:xfrm>
          <a:prstGeom prst="rect">
            <a:avLst/>
          </a:prstGeom>
          <a:noFill/>
          <a:ln w="28575">
            <a:solidFill>
              <a:schemeClr val="accent2"/>
            </a:solidFill>
          </a:ln>
        </p:spPr>
        <p:txBody>
          <a:bodyPr wrap="square" rtlCol="0">
            <a:spAutoFit/>
          </a:bodyPr>
          <a:lstStyle/>
          <a:p>
            <a:pPr marL="285750" indent="-285750" algn="just">
              <a:buFont typeface="Wingdings" panose="05000000000000000000" pitchFamily="2" charset="2"/>
              <a:buChar char="Ø"/>
            </a:pPr>
            <a:r>
              <a:rPr lang="el-GR" sz="1640" dirty="0">
                <a:solidFill>
                  <a:schemeClr val="accent2">
                    <a:lumMod val="75000"/>
                  </a:schemeClr>
                </a:solidFill>
                <a:cs typeface="Arial" panose="020B0604020202020204" pitchFamily="34" charset="0"/>
              </a:rPr>
              <a:t>Ο </a:t>
            </a:r>
            <a:r>
              <a:rPr lang="el-GR" sz="1640" b="1" dirty="0">
                <a:solidFill>
                  <a:schemeClr val="accent2">
                    <a:lumMod val="75000"/>
                  </a:schemeClr>
                </a:solidFill>
                <a:cs typeface="Arial" panose="020B0604020202020204" pitchFamily="34" charset="0"/>
              </a:rPr>
              <a:t>ακοντισμός</a:t>
            </a:r>
            <a:r>
              <a:rPr lang="el-GR" sz="1640" dirty="0">
                <a:solidFill>
                  <a:schemeClr val="accent2">
                    <a:lumMod val="75000"/>
                  </a:schemeClr>
                </a:solidFill>
                <a:cs typeface="Arial" panose="020B0604020202020204" pitchFamily="34" charset="0"/>
              </a:rPr>
              <a:t> β</a:t>
            </a:r>
            <a:r>
              <a:rPr lang="el-GR" sz="1640" dirty="0" smtClean="0">
                <a:solidFill>
                  <a:schemeClr val="accent2">
                    <a:lumMod val="75000"/>
                  </a:schemeClr>
                </a:solidFill>
                <a:cs typeface="Arial" panose="020B0604020202020204" pitchFamily="34" charset="0"/>
              </a:rPr>
              <a:t>ρίσκεται </a:t>
            </a:r>
            <a:r>
              <a:rPr lang="el-GR" sz="1640" dirty="0">
                <a:solidFill>
                  <a:schemeClr val="accent2">
                    <a:lumMod val="75000"/>
                  </a:schemeClr>
                </a:solidFill>
                <a:cs typeface="Arial" panose="020B0604020202020204" pitchFamily="34" charset="0"/>
              </a:rPr>
              <a:t>στο πρόγραμμα των αγώνων από την Ολυμπιάδα του 1908 στο Λονδίνο. Όμως, προηγουμένως είχε διεξαχθεί και στους μεσοολυμπιακούς του 1906 στην </a:t>
            </a:r>
            <a:r>
              <a:rPr lang="el-GR" sz="1640" dirty="0" smtClean="0">
                <a:solidFill>
                  <a:schemeClr val="accent2">
                    <a:lumMod val="75000"/>
                  </a:schemeClr>
                </a:solidFill>
                <a:cs typeface="Arial" panose="020B0604020202020204" pitchFamily="34" charset="0"/>
              </a:rPr>
              <a:t>Αθήνα.Το </a:t>
            </a:r>
            <a:r>
              <a:rPr lang="el-GR" sz="1640" dirty="0">
                <a:solidFill>
                  <a:schemeClr val="accent2">
                    <a:lumMod val="75000"/>
                  </a:schemeClr>
                </a:solidFill>
                <a:cs typeface="Arial" panose="020B0604020202020204" pitchFamily="34" charset="0"/>
              </a:rPr>
              <a:t>αντίστοιχο γυναικείο αγώνισμα μπήκε στο ολυμπιακό πρόγραμμα το 1932 στο Λος </a:t>
            </a:r>
            <a:r>
              <a:rPr lang="el-GR" sz="1640" dirty="0" smtClean="0">
                <a:solidFill>
                  <a:schemeClr val="accent2">
                    <a:lumMod val="75000"/>
                  </a:schemeClr>
                </a:solidFill>
                <a:cs typeface="Arial" panose="020B0604020202020204" pitchFamily="34" charset="0"/>
              </a:rPr>
              <a:t>Άντζελες.</a:t>
            </a:r>
          </a:p>
          <a:p>
            <a:pPr marL="285750" indent="-285750" algn="just">
              <a:buFont typeface="Wingdings" panose="05000000000000000000" pitchFamily="2" charset="2"/>
              <a:buChar char="Ø"/>
            </a:pPr>
            <a:r>
              <a:rPr lang="el-GR" sz="1640" dirty="0" smtClean="0">
                <a:solidFill>
                  <a:schemeClr val="accent2">
                    <a:lumMod val="75000"/>
                  </a:schemeClr>
                </a:solidFill>
                <a:cs typeface="Arial" panose="020B0604020202020204" pitchFamily="34" charset="0"/>
              </a:rPr>
              <a:t>Στην Ολυμπιάδα του Λονδίνου</a:t>
            </a:r>
            <a:r>
              <a:rPr lang="el-GR" sz="1640" dirty="0">
                <a:solidFill>
                  <a:schemeClr val="accent2">
                    <a:lumMod val="75000"/>
                  </a:schemeClr>
                </a:solidFill>
                <a:cs typeface="Arial" panose="020B0604020202020204" pitchFamily="34" charset="0"/>
              </a:rPr>
              <a:t> το 1908 διεξήχθη και το παραπλήσιο αγώνισμα του ελεύθερου ακοντισμού, το οποίο στη συνέχεια αποσύρθηκε από το ολυμπιακό πρόγραμμα. Επίσης, Το 1912 στη Στοκχόλμη δοκιμάστηκε και ο ακοντισμός με δύο χέρια αλλά το πείραμα δεν επαναλήφθηκε</a:t>
            </a:r>
            <a:r>
              <a:rPr lang="el-GR" sz="1640" dirty="0" smtClean="0">
                <a:solidFill>
                  <a:schemeClr val="accent2">
                    <a:lumMod val="75000"/>
                  </a:schemeClr>
                </a:solidFill>
                <a:cs typeface="Arial" panose="020B0604020202020204" pitchFamily="34" charset="0"/>
              </a:rPr>
              <a:t>.</a:t>
            </a:r>
          </a:p>
          <a:p>
            <a:pPr marL="285750" indent="-285750" algn="just">
              <a:buFont typeface="Wingdings" panose="05000000000000000000" pitchFamily="2" charset="2"/>
              <a:buChar char="Ø"/>
            </a:pPr>
            <a:r>
              <a:rPr lang="el-GR" sz="1640" dirty="0" smtClean="0">
                <a:solidFill>
                  <a:schemeClr val="accent2">
                    <a:lumMod val="75000"/>
                  </a:schemeClr>
                </a:solidFill>
                <a:cs typeface="Arial" panose="020B0604020202020204" pitchFamily="34" charset="0"/>
              </a:rPr>
              <a:t> Στις </a:t>
            </a:r>
            <a:r>
              <a:rPr lang="el-GR" sz="1640" dirty="0">
                <a:solidFill>
                  <a:schemeClr val="accent2">
                    <a:lumMod val="75000"/>
                  </a:schemeClr>
                </a:solidFill>
                <a:cs typeface="Arial" panose="020B0604020202020204" pitchFamily="34" charset="0"/>
              </a:rPr>
              <a:t>αρχές του 20ού αιώνα μεγάλη φυσιογνωμία του αθλήματος υπήρξε ο Σουηδός Έρικ Λέμινγκ με δύο συνεχόμενα χρυσά μετάλλια (1908, 1912) κι δύο ακόμα: στους μεσοολυμπιακούς (1906) και στον ελεύθερο ακοντισμό (1908). Το 1906 κατέκτησε και τρία χάλκινα (σφαιροβολία, πένταθλο, διελκυστίνδα). </a:t>
            </a:r>
            <a:endParaRPr lang="el-GR" sz="1640" dirty="0" smtClean="0">
              <a:solidFill>
                <a:schemeClr val="accent2">
                  <a:lumMod val="75000"/>
                </a:schemeClr>
              </a:solidFill>
              <a:cs typeface="Arial" panose="020B0604020202020204" pitchFamily="34" charset="0"/>
            </a:endParaRPr>
          </a:p>
          <a:p>
            <a:pPr marL="285750" indent="-285750" algn="just">
              <a:buFont typeface="Wingdings" panose="05000000000000000000" pitchFamily="2" charset="2"/>
              <a:buChar char="Ø"/>
            </a:pPr>
            <a:r>
              <a:rPr lang="el-GR" sz="1640" dirty="0" smtClean="0">
                <a:solidFill>
                  <a:schemeClr val="accent2">
                    <a:lumMod val="75000"/>
                  </a:schemeClr>
                </a:solidFill>
                <a:cs typeface="Arial" panose="020B0604020202020204" pitchFamily="34" charset="0"/>
              </a:rPr>
              <a:t>Στα νεότερα χρόνια </a:t>
            </a:r>
            <a:r>
              <a:rPr lang="el-GR" sz="1640" dirty="0">
                <a:solidFill>
                  <a:schemeClr val="accent2">
                    <a:lumMod val="75000"/>
                  </a:schemeClr>
                </a:solidFill>
                <a:cs typeface="Arial" panose="020B0604020202020204" pitchFamily="34" charset="0"/>
              </a:rPr>
              <a:t>μεγάλη μορφή είναι ο Τσέχος Γιαν Ζελέζνι με τρία χρυσά μετάλλια (1992, 1996, 2000) κι ένα ασημένιο (1988</a:t>
            </a:r>
            <a:r>
              <a:rPr lang="el-GR" sz="1640" dirty="0" smtClean="0">
                <a:solidFill>
                  <a:schemeClr val="accent2">
                    <a:lumMod val="75000"/>
                  </a:schemeClr>
                </a:solidFill>
                <a:cs typeface="Arial" panose="020B0604020202020204" pitchFamily="34" charset="0"/>
              </a:rPr>
              <a:t>).</a:t>
            </a:r>
          </a:p>
          <a:p>
            <a:pPr marL="285750" indent="-285750" algn="just">
              <a:buFont typeface="Wingdings" panose="05000000000000000000" pitchFamily="2" charset="2"/>
              <a:buChar char="Ø"/>
            </a:pPr>
            <a:r>
              <a:rPr lang="el-GR" sz="1640" dirty="0" smtClean="0">
                <a:solidFill>
                  <a:schemeClr val="accent2">
                    <a:lumMod val="75000"/>
                  </a:schemeClr>
                </a:solidFill>
                <a:cs typeface="Arial" panose="020B0604020202020204" pitchFamily="34" charset="0"/>
              </a:rPr>
              <a:t>Στις γυναίκες η μεγαλύτερη </a:t>
            </a:r>
            <a:r>
              <a:rPr lang="el-GR" sz="1640" dirty="0">
                <a:solidFill>
                  <a:schemeClr val="accent2">
                    <a:lumMod val="75000"/>
                  </a:schemeClr>
                </a:solidFill>
                <a:cs typeface="Arial" panose="020B0604020202020204" pitchFamily="34" charset="0"/>
              </a:rPr>
              <a:t>φυσιογνωμία ήταν η Ρουτ Φουξ από την Ανατολική Γερμανία με δύο χρυσά μετάλλια (1972, 1976), που έφτασε το παγκόσμιο ρεκόρ στα 80 μ. με τον παλιό τύπο ακοντίου</a:t>
            </a:r>
            <a:r>
              <a:rPr lang="el-GR" sz="1640" dirty="0" smtClean="0">
                <a:solidFill>
                  <a:schemeClr val="accent2">
                    <a:lumMod val="75000"/>
                  </a:schemeClr>
                </a:solidFill>
                <a:cs typeface="Arial" panose="020B0604020202020204" pitchFamily="34" charset="0"/>
              </a:rPr>
              <a:t>.</a:t>
            </a:r>
          </a:p>
          <a:p>
            <a:pPr marL="285750" indent="-285750" algn="just">
              <a:buFont typeface="Wingdings" panose="05000000000000000000" pitchFamily="2" charset="2"/>
              <a:buChar char="Ø"/>
            </a:pPr>
            <a:r>
              <a:rPr lang="el-GR" sz="1640" dirty="0" smtClean="0">
                <a:solidFill>
                  <a:schemeClr val="accent2">
                    <a:lumMod val="75000"/>
                  </a:schemeClr>
                </a:solidFill>
                <a:cs typeface="Arial" panose="020B0604020202020204" pitchFamily="34" charset="0"/>
              </a:rPr>
              <a:t>Στον ακοντισμό γυναικών η Ελλάδα</a:t>
            </a:r>
            <a:r>
              <a:rPr lang="el-GR" sz="1640" dirty="0">
                <a:solidFill>
                  <a:schemeClr val="accent2">
                    <a:lumMod val="75000"/>
                  </a:schemeClr>
                </a:solidFill>
                <a:cs typeface="Arial" panose="020B0604020202020204" pitchFamily="34" charset="0"/>
              </a:rPr>
              <a:t> έχει κατακτήσει δύο μετάλλια με τη Μιρέλα Μανιάνι: ένα ασημένιο (2000) και ένα χάλκινο (2004</a:t>
            </a:r>
            <a:r>
              <a:rPr lang="el-GR" sz="1640" dirty="0" smtClean="0">
                <a:solidFill>
                  <a:schemeClr val="accent2">
                    <a:lumMod val="75000"/>
                  </a:schemeClr>
                </a:solidFill>
                <a:cs typeface="Arial" panose="020B0604020202020204" pitchFamily="34" charset="0"/>
              </a:rPr>
              <a:t>).</a:t>
            </a:r>
            <a:endParaRPr lang="el-GR" sz="1640" dirty="0">
              <a:solidFill>
                <a:schemeClr val="accent2">
                  <a:lumMod val="75000"/>
                </a:schemeClr>
              </a:solidFill>
              <a:cs typeface="Arial" panose="020B0604020202020204" pitchFamily="34" charset="0"/>
            </a:endParaRPr>
          </a:p>
        </p:txBody>
      </p:sp>
    </p:spTree>
    <p:extLst>
      <p:ext uri="{BB962C8B-B14F-4D97-AF65-F5344CB8AC3E}">
        <p14:creationId xmlns:p14="http://schemas.microsoft.com/office/powerpoint/2010/main" val="412717213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3657600" cy="523220"/>
          </a:xfrm>
          <a:prstGeom prst="rect">
            <a:avLst/>
          </a:prstGeom>
          <a:noFill/>
        </p:spPr>
        <p:txBody>
          <a:bodyPr wrap="square" rtlCol="0">
            <a:spAutoFit/>
          </a:bodyPr>
          <a:lstStyle/>
          <a:p>
            <a:pPr algn="ctr"/>
            <a:r>
              <a:rPr lang="el-GR" sz="2800" b="1" dirty="0" smtClean="0">
                <a:solidFill>
                  <a:schemeClr val="accent1"/>
                </a:solidFill>
              </a:rPr>
              <a:t>Τεχνική ρίψης</a:t>
            </a:r>
            <a:endParaRPr lang="el-GR" sz="2800" b="1" dirty="0">
              <a:solidFill>
                <a:schemeClr val="accent1"/>
              </a:solidFill>
            </a:endParaRPr>
          </a:p>
        </p:txBody>
      </p:sp>
      <p:sp>
        <p:nvSpPr>
          <p:cNvPr id="2" name="TextBox 1"/>
          <p:cNvSpPr txBox="1"/>
          <p:nvPr/>
        </p:nvSpPr>
        <p:spPr>
          <a:xfrm>
            <a:off x="533400" y="914400"/>
            <a:ext cx="6477000" cy="5324535"/>
          </a:xfrm>
          <a:prstGeom prst="rect">
            <a:avLst/>
          </a:prstGeom>
          <a:noFill/>
          <a:ln w="25400">
            <a:solidFill>
              <a:schemeClr val="accent1"/>
            </a:solidFill>
          </a:ln>
        </p:spPr>
        <p:txBody>
          <a:bodyPr wrap="square" rtlCol="0">
            <a:spAutoFit/>
          </a:bodyPr>
          <a:lstStyle/>
          <a:p>
            <a:pPr algn="just"/>
            <a:r>
              <a:rPr lang="el-GR" sz="2000" b="0" i="0" dirty="0" smtClean="0">
                <a:solidFill>
                  <a:schemeClr val="accent2">
                    <a:lumMod val="75000"/>
                  </a:schemeClr>
                </a:solidFill>
                <a:effectLst/>
              </a:rPr>
              <a:t>Η τεχνική ρίψης του ακοντίου περιλαμβάνει δυο μέρη. </a:t>
            </a:r>
          </a:p>
          <a:p>
            <a:pPr marL="285750" indent="-285750" algn="just">
              <a:buFont typeface="Wingdings" panose="05000000000000000000" pitchFamily="2" charset="2"/>
              <a:buChar char="Ø"/>
            </a:pPr>
            <a:r>
              <a:rPr lang="el-GR" sz="2000" b="0" i="0" dirty="0" smtClean="0">
                <a:solidFill>
                  <a:schemeClr val="accent2">
                    <a:lumMod val="75000"/>
                  </a:schemeClr>
                </a:solidFill>
                <a:effectLst/>
              </a:rPr>
              <a:t>Στο πρώτο μέρος (που δίνει την ενέργεια για τη ρίψη του ακοντίου) ο ακοντιστής τρέχει 8-12 επιταχυνόμενα βήματα, κρατώντας το ακόντιο επάνω από το ύψος των ώμων. </a:t>
            </a:r>
          </a:p>
          <a:p>
            <a:pPr marL="285750" indent="-285750" algn="just">
              <a:buFont typeface="Wingdings" panose="05000000000000000000" pitchFamily="2" charset="2"/>
              <a:buChar char="Ø"/>
            </a:pPr>
            <a:r>
              <a:rPr lang="el-GR" sz="2000" b="0" i="0" dirty="0" smtClean="0">
                <a:solidFill>
                  <a:schemeClr val="accent2">
                    <a:lumMod val="75000"/>
                  </a:schemeClr>
                </a:solidFill>
                <a:effectLst/>
              </a:rPr>
              <a:t>Το δεύτερο μέρος της φοράς αποτελούν τα πέντε τελευταία βήματα, όπου ο αθλητής απλώνει το χέρι του προς τα μπρος και στρέφει τον αριστερό ώμο προς την κατεύθυνση ρίψης. Στα τρία τελευταία βήματα εκτελεί μια «ψαλιδωτή» κίνηση με τα πόδια έτσι ώστε να έρθει στην τελική θέση ρίψης. Στη φάση αυτή, σπρώχνει με το δεξί πόδι επάνω και εμπρός, και η ώθηση αυτή μεταφέρεται στη λεκάνη, στον κορμό, στον ώμο, στον αγκώνα και τελικά στην παλάμη που απελευθερώνει το ακόντιο.</a:t>
            </a:r>
            <a:endParaRPr lang="el-GR" sz="2000" dirty="0">
              <a:solidFill>
                <a:schemeClr val="accent2">
                  <a:lumMod val="75000"/>
                </a:schemeClr>
              </a:solidFill>
            </a:endParaRPr>
          </a:p>
        </p:txBody>
      </p:sp>
      <p:pic>
        <p:nvPicPr>
          <p:cNvPr id="4098" name="Picture 2" descr="https://encrypted-tbn2.gstatic.com/images?q=tbn:ANd9GcTmQPEsEbkUdghpy6CkoG04VgjULVPOfz6OQHiJyBMD7cC2AZ-J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914400"/>
            <a:ext cx="1447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ncrypted-tbn0.gstatic.com/images?q=tbn:ANd9GcRzTV2BVAxBzapgDQ6AlfSLXLWiwhHwDGm6mYVHEqxPPN0bIXH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514600"/>
            <a:ext cx="151094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3.bp.blogspot.com/-pdSNzKrHazs/UK99pcQ3OaI/AAAAAAAAMnc/5CNLaHRTqno/s320/%CE%B1%CE%BA%CF%8C%CE%BD%CF%84%CE%B9%CE%B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162800" y="4114800"/>
            <a:ext cx="14478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11745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strips(downLeft)">
                                      <p:cBhvr>
                                        <p:cTn id="23" dur="500"/>
                                        <p:tgtEl>
                                          <p:spTgt spid="4098"/>
                                        </p:tgtEl>
                                      </p:cBhvr>
                                    </p:animEffect>
                                  </p:childTnLst>
                                </p:cTn>
                              </p:par>
                              <p:par>
                                <p:cTn id="24" presetID="18" presetClass="entr" presetSubtype="12"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par>
                                <p:cTn id="27" presetID="18" presetClass="entr" presetSubtype="12"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724401" y="3733800"/>
            <a:ext cx="3318768" cy="1947909"/>
          </a:xfrm>
        </p:spPr>
        <p:txBody>
          <a:bodyPr>
            <a:normAutofit/>
          </a:bodyPr>
          <a:lstStyle/>
          <a:p>
            <a:r>
              <a:rPr lang="el-GR" dirty="0" smtClean="0"/>
              <a:t>Αγωγιάτης Δημήτριος</a:t>
            </a:r>
          </a:p>
          <a:p>
            <a:r>
              <a:rPr lang="el-GR" dirty="0" smtClean="0"/>
              <a:t>Κωνσταντίνος Νικηφόρος Καζαντζόπουλος</a:t>
            </a:r>
          </a:p>
          <a:p>
            <a:r>
              <a:rPr lang="el-GR" dirty="0" smtClean="0"/>
              <a:t>Κριθαρίδης Κωνσταντίνος</a:t>
            </a:r>
          </a:p>
          <a:p>
            <a:r>
              <a:rPr lang="el-GR" dirty="0" smtClean="0"/>
              <a:t>Ρικάρντο Μπαριαμπά</a:t>
            </a:r>
          </a:p>
          <a:p>
            <a:endParaRPr lang="el-GR" dirty="0"/>
          </a:p>
        </p:txBody>
      </p:sp>
      <p:sp>
        <p:nvSpPr>
          <p:cNvPr id="5" name="1 - Τίτλος"/>
          <p:cNvSpPr>
            <a:spLocks noGrp="1"/>
          </p:cNvSpPr>
          <p:nvPr>
            <p:ph type="ctrTitle"/>
          </p:nvPr>
        </p:nvSpPr>
        <p:spPr>
          <a:xfrm>
            <a:off x="4724400" y="2438400"/>
            <a:ext cx="3276600" cy="838200"/>
          </a:xfrm>
        </p:spPr>
        <p:txBody>
          <a:bodyPr/>
          <a:lstStyle/>
          <a:p>
            <a:r>
              <a:rPr lang="el-GR" sz="4400" dirty="0" smtClean="0">
                <a:latin typeface="+mn-lt"/>
              </a:rPr>
              <a:t>Δισκοβολία</a:t>
            </a:r>
            <a:endParaRPr lang="en-US" sz="4400" dirty="0">
              <a:latin typeface="+mn-l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3">
                                            <p:txEl>
                                              <p:pRg st="0" end="0"/>
                                            </p:txEl>
                                          </p:spTgt>
                                        </p:tgtEl>
                                        <p:attrNameLst>
                                          <p:attrName>ppt_x</p:attrName>
                                        </p:attrNameLst>
                                      </p:cBhvr>
                                    </p:anim>
                                    <p:anim from="0" to="-1.0" calcmode="lin" valueType="num">
                                      <p:cBhvr>
                                        <p:cTn id="17" dur="200" decel="50000" autoRev="1" fill="hold">
                                          <p:stCondLst>
                                            <p:cond delay="600"/>
                                          </p:stCondLst>
                                        </p:cTn>
                                        <p:tgtEl>
                                          <p:spTgt spid="3">
                                            <p:txEl>
                                              <p:pRg st="0" end="0"/>
                                            </p:txEl>
                                          </p:spTgt>
                                        </p:tgtEl>
                                        <p:attrNameLst>
                                          <p:attrName>xshear</p:attrName>
                                        </p:attrNameLst>
                                      </p:cBhvr>
                                    </p:anim>
                                    <p:animScale>
                                      <p:cBhvr>
                                        <p:cTn id="18" dur="200" decel="100000" autoRev="1" fill="hold">
                                          <p:stCondLst>
                                            <p:cond delay="600"/>
                                          </p:stCondLst>
                                        </p:cTn>
                                        <p:tgtEl>
                                          <p:spTgt spid="3">
                                            <p:txEl>
                                              <p:pRg st="0" end="0"/>
                                            </p:txEl>
                                          </p:spTgt>
                                        </p:tgtEl>
                                      </p:cBhvr>
                                      <p:from x="100000" y="100000"/>
                                      <p:to x="80000" y="100000"/>
                                    </p:animScale>
                                    <p:anim by="(#ppt_h/3+#ppt_w*0.1)" calcmode="lin" valueType="num">
                                      <p:cBhvr additive="sum">
                                        <p:cTn id="19" dur="200" decel="100000" autoRev="1" fill="hold">
                                          <p:stCondLst>
                                            <p:cond delay="600"/>
                                          </p:stCondLst>
                                        </p:cTn>
                                        <p:tgtEl>
                                          <p:spTgt spid="3">
                                            <p:txEl>
                                              <p:pRg st="0" end="0"/>
                                            </p:txEl>
                                          </p:spTgt>
                                        </p:tgtEl>
                                        <p:attrNameLst>
                                          <p:attrName>ppt_x</p:attrName>
                                        </p:attrNameLst>
                                      </p:cBhvr>
                                    </p:anim>
                                  </p:childTnLst>
                                </p:cTn>
                              </p:par>
                              <p:par>
                                <p:cTn id="20" presetID="34"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3">
                                            <p:txEl>
                                              <p:pRg st="1" end="1"/>
                                            </p:txEl>
                                          </p:spTgt>
                                        </p:tgtEl>
                                        <p:attrNameLst>
                                          <p:attrName>ppt_x</p:attrName>
                                        </p:attrNameLst>
                                      </p:cBhvr>
                                    </p:anim>
                                    <p:anim from="0" to="-1.0" calcmode="lin" valueType="num">
                                      <p:cBhvr>
                                        <p:cTn id="23" dur="200" decel="50000" autoRev="1" fill="hold">
                                          <p:stCondLst>
                                            <p:cond delay="600"/>
                                          </p:stCondLst>
                                        </p:cTn>
                                        <p:tgtEl>
                                          <p:spTgt spid="3">
                                            <p:txEl>
                                              <p:pRg st="1" end="1"/>
                                            </p:txEl>
                                          </p:spTgt>
                                        </p:tgtEl>
                                        <p:attrNameLst>
                                          <p:attrName>xshear</p:attrName>
                                        </p:attrNameLst>
                                      </p:cBhvr>
                                    </p:anim>
                                    <p:animScale>
                                      <p:cBhvr>
                                        <p:cTn id="24" dur="200" decel="100000" autoRev="1" fill="hold">
                                          <p:stCondLst>
                                            <p:cond delay="600"/>
                                          </p:stCondLst>
                                        </p:cTn>
                                        <p:tgtEl>
                                          <p:spTgt spid="3">
                                            <p:txEl>
                                              <p:pRg st="1" end="1"/>
                                            </p:txEl>
                                          </p:spTgt>
                                        </p:tgtEl>
                                      </p:cBhvr>
                                      <p:from x="100000" y="100000"/>
                                      <p:to x="80000" y="100000"/>
                                    </p:animScale>
                                    <p:anim by="(#ppt_h/3+#ppt_w*0.1)" calcmode="lin" valueType="num">
                                      <p:cBhvr additive="sum">
                                        <p:cTn id="25" dur="200" decel="100000" autoRev="1" fill="hold">
                                          <p:stCondLst>
                                            <p:cond delay="600"/>
                                          </p:stCondLst>
                                        </p:cTn>
                                        <p:tgtEl>
                                          <p:spTgt spid="3">
                                            <p:txEl>
                                              <p:pRg st="1" end="1"/>
                                            </p:txEl>
                                          </p:spTgt>
                                        </p:tgtEl>
                                        <p:attrNameLst>
                                          <p:attrName>ppt_x</p:attrName>
                                        </p:attrNameLst>
                                      </p:cBhvr>
                                    </p:anim>
                                  </p:childTnLst>
                                </p:cTn>
                              </p:par>
                              <p:par>
                                <p:cTn id="26" presetID="34"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3">
                                            <p:txEl>
                                              <p:pRg st="2" end="2"/>
                                            </p:txEl>
                                          </p:spTgt>
                                        </p:tgtEl>
                                        <p:attrNameLst>
                                          <p:attrName>ppt_x</p:attrName>
                                        </p:attrNameLst>
                                      </p:cBhvr>
                                    </p:anim>
                                    <p:anim from="0" to="-1.0" calcmode="lin" valueType="num">
                                      <p:cBhvr>
                                        <p:cTn id="29" dur="200" decel="50000" autoRev="1" fill="hold">
                                          <p:stCondLst>
                                            <p:cond delay="600"/>
                                          </p:stCondLst>
                                        </p:cTn>
                                        <p:tgtEl>
                                          <p:spTgt spid="3">
                                            <p:txEl>
                                              <p:pRg st="2" end="2"/>
                                            </p:txEl>
                                          </p:spTgt>
                                        </p:tgtEl>
                                        <p:attrNameLst>
                                          <p:attrName>xshear</p:attrName>
                                        </p:attrNameLst>
                                      </p:cBhvr>
                                    </p:anim>
                                    <p:animScale>
                                      <p:cBhvr>
                                        <p:cTn id="30" dur="200" decel="100000" autoRev="1" fill="hold">
                                          <p:stCondLst>
                                            <p:cond delay="600"/>
                                          </p:stCondLst>
                                        </p:cTn>
                                        <p:tgtEl>
                                          <p:spTgt spid="3">
                                            <p:txEl>
                                              <p:pRg st="2" end="2"/>
                                            </p:txEl>
                                          </p:spTgt>
                                        </p:tgtEl>
                                      </p:cBhvr>
                                      <p:from x="100000" y="100000"/>
                                      <p:to x="80000" y="100000"/>
                                    </p:animScale>
                                    <p:anim by="(#ppt_h/3+#ppt_w*0.1)" calcmode="lin" valueType="num">
                                      <p:cBhvr additive="sum">
                                        <p:cTn id="31" dur="200" decel="100000" autoRev="1" fill="hold">
                                          <p:stCondLst>
                                            <p:cond delay="600"/>
                                          </p:stCondLst>
                                        </p:cTn>
                                        <p:tgtEl>
                                          <p:spTgt spid="3">
                                            <p:txEl>
                                              <p:pRg st="2" end="2"/>
                                            </p:txEl>
                                          </p:spTgt>
                                        </p:tgtEl>
                                        <p:attrNameLst>
                                          <p:attrName>ppt_x</p:attrName>
                                        </p:attrNameLst>
                                      </p:cBhvr>
                                    </p:anim>
                                  </p:childTnLst>
                                </p:cTn>
                              </p:par>
                              <p:par>
                                <p:cTn id="32" presetID="34"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from="(-#ppt_w/2)" to="(#ppt_x)" calcmode="lin" valueType="num">
                                      <p:cBhvr>
                                        <p:cTn id="34" dur="600" fill="hold">
                                          <p:stCondLst>
                                            <p:cond delay="0"/>
                                          </p:stCondLst>
                                        </p:cTn>
                                        <p:tgtEl>
                                          <p:spTgt spid="3">
                                            <p:txEl>
                                              <p:pRg st="3" end="3"/>
                                            </p:txEl>
                                          </p:spTgt>
                                        </p:tgtEl>
                                        <p:attrNameLst>
                                          <p:attrName>ppt_x</p:attrName>
                                        </p:attrNameLst>
                                      </p:cBhvr>
                                    </p:anim>
                                    <p:anim from="0" to="-1.0" calcmode="lin" valueType="num">
                                      <p:cBhvr>
                                        <p:cTn id="35" dur="200" decel="50000" autoRev="1" fill="hold">
                                          <p:stCondLst>
                                            <p:cond delay="600"/>
                                          </p:stCondLst>
                                        </p:cTn>
                                        <p:tgtEl>
                                          <p:spTgt spid="3">
                                            <p:txEl>
                                              <p:pRg st="3" end="3"/>
                                            </p:txEl>
                                          </p:spTgt>
                                        </p:tgtEl>
                                        <p:attrNameLst>
                                          <p:attrName>xshear</p:attrName>
                                        </p:attrNameLst>
                                      </p:cBhvr>
                                    </p:anim>
                                    <p:animScale>
                                      <p:cBhvr>
                                        <p:cTn id="36" dur="200" decel="100000" autoRev="1" fill="hold">
                                          <p:stCondLst>
                                            <p:cond delay="600"/>
                                          </p:stCondLst>
                                        </p:cTn>
                                        <p:tgtEl>
                                          <p:spTgt spid="3">
                                            <p:txEl>
                                              <p:pRg st="3" end="3"/>
                                            </p:txEl>
                                          </p:spTgt>
                                        </p:tgtEl>
                                      </p:cBhvr>
                                      <p:from x="100000" y="100000"/>
                                      <p:to x="80000" y="100000"/>
                                    </p:animScale>
                                    <p:anim by="(#ppt_h/3+#ppt_w*0.1)" calcmode="lin" valueType="num">
                                      <p:cBhvr additive="sum">
                                        <p:cTn id="37"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04800" y="457200"/>
            <a:ext cx="4267200" cy="914400"/>
          </a:xfrm>
        </p:spPr>
        <p:txBody>
          <a:bodyPr>
            <a:normAutofit/>
          </a:bodyPr>
          <a:lstStyle/>
          <a:p>
            <a:pPr algn="ctr"/>
            <a:r>
              <a:rPr lang="el-GR" sz="4400" b="1" dirty="0" smtClean="0"/>
              <a:t>Εισαγωγή</a:t>
            </a:r>
            <a:endParaRPr lang="el-GR" sz="4400" b="1" dirty="0"/>
          </a:p>
        </p:txBody>
      </p:sp>
      <p:sp>
        <p:nvSpPr>
          <p:cNvPr id="2" name="1 - Θέση περιεχομένου"/>
          <p:cNvSpPr>
            <a:spLocks noGrp="1"/>
          </p:cNvSpPr>
          <p:nvPr>
            <p:ph idx="1"/>
          </p:nvPr>
        </p:nvSpPr>
        <p:spPr>
          <a:xfrm>
            <a:off x="762000" y="1524000"/>
            <a:ext cx="7620000" cy="3962400"/>
          </a:xfrm>
          <a:ln w="28575">
            <a:solidFill>
              <a:schemeClr val="accent2"/>
            </a:solidFill>
          </a:ln>
        </p:spPr>
        <p:txBody>
          <a:bodyPr>
            <a:normAutofit/>
          </a:bodyPr>
          <a:lstStyle/>
          <a:p>
            <a:pPr algn="just">
              <a:buNone/>
            </a:pPr>
            <a:r>
              <a:rPr lang="el-GR" dirty="0" smtClean="0"/>
              <a:t>Η δισκοβολία ήταν ένα αγαπητό αγώνισμα για τους Αρχαίους Έλληνες, γεγονός που φαίνεται και από την τέχνη τους. Κατά την ελληνική παράδοση αυτός που εφηύρε τη δισκοβολία ήταν ο Περσέας, ο οποίος κατά τη συμμετοχή του σε επιτάφιους αγώνες, έριξε το δίσκο και σκότωσε άθελά του, τον παππού του Ακρίσιο. Γενικά, λόγω της φύσης του, ο δίσκος από τους προϊστορικούς χρόνους συνδέεται με πολλά θανατηφόρα ατυχήματα.</a:t>
            </a:r>
            <a:endParaRPr lang="el-GR"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2">
                                            <p:bg/>
                                          </p:spTgt>
                                        </p:tgtEl>
                                        <p:attrNameLst>
                                          <p:attrName>style.visibility</p:attrName>
                                        </p:attrNameLst>
                                      </p:cBhvr>
                                      <p:to>
                                        <p:strVal val="visible"/>
                                      </p:to>
                                    </p:set>
                                    <p:animEffect transition="in" filter="wipe(down)">
                                      <p:cBhvr>
                                        <p:cTn id="16" dur="580">
                                          <p:stCondLst>
                                            <p:cond delay="0"/>
                                          </p:stCondLst>
                                        </p:cTn>
                                        <p:tgtEl>
                                          <p:spTgt spid="2">
                                            <p:bg/>
                                          </p:spTgt>
                                        </p:tgtEl>
                                      </p:cBhvr>
                                    </p:animEffect>
                                    <p:anim calcmode="lin" valueType="num">
                                      <p:cBhvr>
                                        <p:cTn id="17" dur="1822" tmFilter="0,0; 0.14,0.36; 0.43,0.73; 0.71,0.91; 1.0,1.0">
                                          <p:stCondLst>
                                            <p:cond delay="0"/>
                                          </p:stCondLst>
                                        </p:cTn>
                                        <p:tgtEl>
                                          <p:spTgt spid="2">
                                            <p:bg/>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bg/>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bg/>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bg/>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bg/>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bg/>
                                          </p:spTgt>
                                        </p:tgtEl>
                                      </p:cBhvr>
                                      <p:to x="100000" y="60000"/>
                                    </p:animScale>
                                    <p:animScale>
                                      <p:cBhvr>
                                        <p:cTn id="23" dur="166" decel="50000">
                                          <p:stCondLst>
                                            <p:cond delay="676"/>
                                          </p:stCondLst>
                                        </p:cTn>
                                        <p:tgtEl>
                                          <p:spTgt spid="2">
                                            <p:bg/>
                                          </p:spTgt>
                                        </p:tgtEl>
                                      </p:cBhvr>
                                      <p:to x="100000" y="100000"/>
                                    </p:animScale>
                                    <p:animScale>
                                      <p:cBhvr>
                                        <p:cTn id="24" dur="26">
                                          <p:stCondLst>
                                            <p:cond delay="1312"/>
                                          </p:stCondLst>
                                        </p:cTn>
                                        <p:tgtEl>
                                          <p:spTgt spid="2">
                                            <p:bg/>
                                          </p:spTgt>
                                        </p:tgtEl>
                                      </p:cBhvr>
                                      <p:to x="100000" y="80000"/>
                                    </p:animScale>
                                    <p:animScale>
                                      <p:cBhvr>
                                        <p:cTn id="25" dur="166" decel="50000">
                                          <p:stCondLst>
                                            <p:cond delay="1338"/>
                                          </p:stCondLst>
                                        </p:cTn>
                                        <p:tgtEl>
                                          <p:spTgt spid="2">
                                            <p:bg/>
                                          </p:spTgt>
                                        </p:tgtEl>
                                      </p:cBhvr>
                                      <p:to x="100000" y="100000"/>
                                    </p:animScale>
                                    <p:animScale>
                                      <p:cBhvr>
                                        <p:cTn id="26" dur="26">
                                          <p:stCondLst>
                                            <p:cond delay="1642"/>
                                          </p:stCondLst>
                                        </p:cTn>
                                        <p:tgtEl>
                                          <p:spTgt spid="2">
                                            <p:bg/>
                                          </p:spTgt>
                                        </p:tgtEl>
                                      </p:cBhvr>
                                      <p:to x="100000" y="90000"/>
                                    </p:animScale>
                                    <p:animScale>
                                      <p:cBhvr>
                                        <p:cTn id="27" dur="166" decel="50000">
                                          <p:stCondLst>
                                            <p:cond delay="1668"/>
                                          </p:stCondLst>
                                        </p:cTn>
                                        <p:tgtEl>
                                          <p:spTgt spid="2">
                                            <p:bg/>
                                          </p:spTgt>
                                        </p:tgtEl>
                                      </p:cBhvr>
                                      <p:to x="100000" y="100000"/>
                                    </p:animScale>
                                    <p:animScale>
                                      <p:cBhvr>
                                        <p:cTn id="28" dur="26">
                                          <p:stCondLst>
                                            <p:cond delay="1808"/>
                                          </p:stCondLst>
                                        </p:cTn>
                                        <p:tgtEl>
                                          <p:spTgt spid="2">
                                            <p:bg/>
                                          </p:spTgt>
                                        </p:tgtEl>
                                      </p:cBhvr>
                                      <p:to x="100000" y="95000"/>
                                    </p:animScale>
                                    <p:animScale>
                                      <p:cBhvr>
                                        <p:cTn id="29" dur="166" decel="50000">
                                          <p:stCondLst>
                                            <p:cond delay="1834"/>
                                          </p:stCondLst>
                                        </p:cTn>
                                        <p:tgtEl>
                                          <p:spTgt spid="2">
                                            <p:bg/>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wipe(down)">
                                      <p:cBhvr>
                                        <p:cTn id="34" dur="580">
                                          <p:stCondLst>
                                            <p:cond delay="0"/>
                                          </p:stCondLst>
                                        </p:cTn>
                                        <p:tgtEl>
                                          <p:spTgt spid="2">
                                            <p:txEl>
                                              <p:pRg st="0" end="0"/>
                                            </p:txEl>
                                          </p:spTgt>
                                        </p:tgtEl>
                                      </p:cBhvr>
                                    </p:animEffect>
                                    <p:anim calcmode="lin" valueType="num">
                                      <p:cBhvr>
                                        <p:cTn id="3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xEl>
                                              <p:pRg st="0" end="0"/>
                                            </p:txEl>
                                          </p:spTgt>
                                        </p:tgtEl>
                                      </p:cBhvr>
                                      <p:to x="100000" y="60000"/>
                                    </p:animScale>
                                    <p:animScale>
                                      <p:cBhvr>
                                        <p:cTn id="41" dur="166" decel="50000">
                                          <p:stCondLst>
                                            <p:cond delay="676"/>
                                          </p:stCondLst>
                                        </p:cTn>
                                        <p:tgtEl>
                                          <p:spTgt spid="2">
                                            <p:txEl>
                                              <p:pRg st="0" end="0"/>
                                            </p:txEl>
                                          </p:spTgt>
                                        </p:tgtEl>
                                      </p:cBhvr>
                                      <p:to x="100000" y="100000"/>
                                    </p:animScale>
                                    <p:animScale>
                                      <p:cBhvr>
                                        <p:cTn id="42" dur="26">
                                          <p:stCondLst>
                                            <p:cond delay="1312"/>
                                          </p:stCondLst>
                                        </p:cTn>
                                        <p:tgtEl>
                                          <p:spTgt spid="2">
                                            <p:txEl>
                                              <p:pRg st="0" end="0"/>
                                            </p:txEl>
                                          </p:spTgt>
                                        </p:tgtEl>
                                      </p:cBhvr>
                                      <p:to x="100000" y="80000"/>
                                    </p:animScale>
                                    <p:animScale>
                                      <p:cBhvr>
                                        <p:cTn id="43" dur="166" decel="50000">
                                          <p:stCondLst>
                                            <p:cond delay="1338"/>
                                          </p:stCondLst>
                                        </p:cTn>
                                        <p:tgtEl>
                                          <p:spTgt spid="2">
                                            <p:txEl>
                                              <p:pRg st="0" end="0"/>
                                            </p:txEl>
                                          </p:spTgt>
                                        </p:tgtEl>
                                      </p:cBhvr>
                                      <p:to x="100000" y="100000"/>
                                    </p:animScale>
                                    <p:animScale>
                                      <p:cBhvr>
                                        <p:cTn id="44" dur="26">
                                          <p:stCondLst>
                                            <p:cond delay="1642"/>
                                          </p:stCondLst>
                                        </p:cTn>
                                        <p:tgtEl>
                                          <p:spTgt spid="2">
                                            <p:txEl>
                                              <p:pRg st="0" end="0"/>
                                            </p:txEl>
                                          </p:spTgt>
                                        </p:tgtEl>
                                      </p:cBhvr>
                                      <p:to x="100000" y="90000"/>
                                    </p:animScale>
                                    <p:animScale>
                                      <p:cBhvr>
                                        <p:cTn id="45" dur="166" decel="50000">
                                          <p:stCondLst>
                                            <p:cond delay="1668"/>
                                          </p:stCondLst>
                                        </p:cTn>
                                        <p:tgtEl>
                                          <p:spTgt spid="2">
                                            <p:txEl>
                                              <p:pRg st="0" end="0"/>
                                            </p:txEl>
                                          </p:spTgt>
                                        </p:tgtEl>
                                      </p:cBhvr>
                                      <p:to x="100000" y="100000"/>
                                    </p:animScale>
                                    <p:animScale>
                                      <p:cBhvr>
                                        <p:cTn id="46" dur="26">
                                          <p:stCondLst>
                                            <p:cond delay="1808"/>
                                          </p:stCondLst>
                                        </p:cTn>
                                        <p:tgtEl>
                                          <p:spTgt spid="2">
                                            <p:txEl>
                                              <p:pRg st="0" end="0"/>
                                            </p:txEl>
                                          </p:spTgt>
                                        </p:tgtEl>
                                      </p:cBhvr>
                                      <p:to x="100000" y="95000"/>
                                    </p:animScale>
                                    <p:animScale>
                                      <p:cBhvr>
                                        <p:cTn id="47"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914400" y="609600"/>
            <a:ext cx="4114800" cy="838200"/>
          </a:xfrm>
        </p:spPr>
        <p:txBody>
          <a:bodyPr>
            <a:normAutofit/>
          </a:bodyPr>
          <a:lstStyle/>
          <a:p>
            <a:pPr algn="ctr"/>
            <a:r>
              <a:rPr lang="el-GR" sz="4400" b="1" dirty="0" smtClean="0"/>
              <a:t>Ο Δίσκος</a:t>
            </a:r>
            <a:endParaRPr lang="el-GR" sz="4400" b="1" dirty="0"/>
          </a:p>
        </p:txBody>
      </p:sp>
      <p:sp>
        <p:nvSpPr>
          <p:cNvPr id="2" name="1 - Θέση περιεχομένου"/>
          <p:cNvSpPr>
            <a:spLocks noGrp="1"/>
          </p:cNvSpPr>
          <p:nvPr>
            <p:ph idx="1"/>
          </p:nvPr>
        </p:nvSpPr>
        <p:spPr>
          <a:xfrm>
            <a:off x="914400" y="1676400"/>
            <a:ext cx="5181600" cy="4343400"/>
          </a:xfrm>
          <a:ln w="28575">
            <a:solidFill>
              <a:schemeClr val="accent2"/>
            </a:solidFill>
          </a:ln>
        </p:spPr>
        <p:txBody>
          <a:bodyPr>
            <a:normAutofit lnSpcReduction="10000"/>
          </a:bodyPr>
          <a:lstStyle/>
          <a:p>
            <a:pPr algn="just"/>
            <a:r>
              <a:rPr lang="el-GR" dirty="0" smtClean="0"/>
              <a:t>Ο δίσκος είναι κυκλικός και φτιαγμένος από πέτρα ή μέταλλο, ανάλογα με τον ρίκτη. Το βάρος του είναι 2.500 γραμμ. ή 3.000 γραμμ. , ανάλογα το υλικό.</a:t>
            </a:r>
          </a:p>
          <a:p>
            <a:pPr algn="just"/>
            <a:r>
              <a:rPr lang="el-GR" dirty="0" smtClean="0"/>
              <a:t>Η διάμετρος είναι 21,9-22,1 εκ.  στον ανδρικό δίσκο και 18-18.2 εκ. στον γυναικείο. </a:t>
            </a:r>
          </a:p>
          <a:p>
            <a:pPr algn="just"/>
            <a:r>
              <a:rPr lang="el-GR" dirty="0" smtClean="0"/>
              <a:t>Στο κέντρο έχει πάχος 4,5 εκ. στο ανδρικό και 3,7-3 εκ. στο γυναικείο.</a:t>
            </a:r>
          </a:p>
        </p:txBody>
      </p:sp>
      <p:pic>
        <p:nvPicPr>
          <p:cNvPr id="4098" name="Picture 2" descr="https://upload.wikimedia.org/wikipedia/commons/thumb/5/53/Ancient_discus_dedicated_to_zeus.jpg/200px-Ancient_discus_dedicated_to_zeus.jpg"/>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6400800" y="2590800"/>
            <a:ext cx="2049016" cy="17109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
                                            <p:bg/>
                                          </p:spTgt>
                                        </p:tgtEl>
                                        <p:attrNameLst>
                                          <p:attrName>style.visibility</p:attrName>
                                        </p:attrNameLst>
                                      </p:cBhvr>
                                      <p:to>
                                        <p:strVal val="visible"/>
                                      </p:to>
                                    </p:set>
                                    <p:animEffect transition="in" filter="strips(downLeft)">
                                      <p:cBhvr>
                                        <p:cTn id="16" dur="500"/>
                                        <p:tgtEl>
                                          <p:spTgt spid="2">
                                            <p:bg/>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strips(downLeft)">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strips(downLeft)">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strips(downLeft)">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4098"/>
                                        </p:tgtEl>
                                        <p:attrNameLst>
                                          <p:attrName>style.visibility</p:attrName>
                                        </p:attrNameLst>
                                      </p:cBhvr>
                                      <p:to>
                                        <p:strVal val="visible"/>
                                      </p:to>
                                    </p:set>
                                    <p:anim calcmode="lin" valueType="num">
                                      <p:cBhvr>
                                        <p:cTn id="36" dur="1000" fill="hold"/>
                                        <p:tgtEl>
                                          <p:spTgt spid="4098"/>
                                        </p:tgtEl>
                                        <p:attrNameLst>
                                          <p:attrName>ppt_w</p:attrName>
                                        </p:attrNameLst>
                                      </p:cBhvr>
                                      <p:tavLst>
                                        <p:tav tm="0">
                                          <p:val>
                                            <p:strVal val="#ppt_w*0.70"/>
                                          </p:val>
                                        </p:tav>
                                        <p:tav tm="100000">
                                          <p:val>
                                            <p:strVal val="#ppt_w"/>
                                          </p:val>
                                        </p:tav>
                                      </p:tavLst>
                                    </p:anim>
                                    <p:anim calcmode="lin" valueType="num">
                                      <p:cBhvr>
                                        <p:cTn id="37" dur="1000" fill="hold"/>
                                        <p:tgtEl>
                                          <p:spTgt spid="4098"/>
                                        </p:tgtEl>
                                        <p:attrNameLst>
                                          <p:attrName>ppt_h</p:attrName>
                                        </p:attrNameLst>
                                      </p:cBhvr>
                                      <p:tavLst>
                                        <p:tav tm="0">
                                          <p:val>
                                            <p:strVal val="#ppt_h"/>
                                          </p:val>
                                        </p:tav>
                                        <p:tav tm="100000">
                                          <p:val>
                                            <p:strVal val="#ppt_h"/>
                                          </p:val>
                                        </p:tav>
                                      </p:tavLst>
                                    </p:anim>
                                    <p:animEffect transition="in" filter="fade">
                                      <p:cBhvr>
                                        <p:cTn id="3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81000" y="685800"/>
            <a:ext cx="3962400" cy="762000"/>
          </a:xfrm>
        </p:spPr>
        <p:txBody>
          <a:bodyPr>
            <a:normAutofit/>
          </a:bodyPr>
          <a:lstStyle/>
          <a:p>
            <a:pPr algn="ctr"/>
            <a:r>
              <a:rPr lang="el-GR" sz="4400" b="1" dirty="0" smtClean="0"/>
              <a:t>Η Βαλβίδα</a:t>
            </a:r>
            <a:endParaRPr lang="el-GR" sz="4400" b="1" dirty="0"/>
          </a:p>
        </p:txBody>
      </p:sp>
      <p:sp>
        <p:nvSpPr>
          <p:cNvPr id="2" name="1 - Θέση περιεχομένου"/>
          <p:cNvSpPr>
            <a:spLocks noGrp="1"/>
          </p:cNvSpPr>
          <p:nvPr>
            <p:ph idx="1"/>
          </p:nvPr>
        </p:nvSpPr>
        <p:spPr>
          <a:xfrm>
            <a:off x="609600" y="1600200"/>
            <a:ext cx="7924800" cy="3581400"/>
          </a:xfrm>
          <a:ln w="28575">
            <a:solidFill>
              <a:schemeClr val="accent2"/>
            </a:solidFill>
          </a:ln>
        </p:spPr>
        <p:txBody>
          <a:bodyPr>
            <a:noAutofit/>
          </a:bodyPr>
          <a:lstStyle/>
          <a:p>
            <a:pPr algn="just">
              <a:buNone/>
            </a:pPr>
            <a:r>
              <a:rPr lang="el-GR" sz="2000" dirty="0" smtClean="0">
                <a:solidFill>
                  <a:schemeClr val="accent2">
                    <a:lumMod val="75000"/>
                  </a:schemeClr>
                </a:solidFill>
              </a:rPr>
              <a:t>Η βαλβίδα που χρησιμοποιούσαν οι αρχαίοι δισκοβόλοι είχε σχήμα παραλληλόγραμμου το οποίο ήταν ανοιχτό από πίσω, δηλαδή από εκεί που έμπαινε ο αθλητής. Οι γραμμές του παραλληλόγραμμου φαίνεται ότι δεν απείχαν πολύ η μία από την άλλη και χωρούσαν ίσα ίσα έναν αθλητή κατά τη διάρκεια της ρίψης. Έτσι ο αθλητής ήταν αναγκασμένος να ρίξει το δίσκο χωρίς να πατήσει τις γραμμές αυτές, πραγματοποιώντας τη ρίψη κατά μήκος περίπου του κεντρικού άξονα του σταδίου, αποφεύγοντας έτσι να τραυματίσει θεατές των αγώνων, καθώς τα αρχαία στάδια ήταν πιο στενά από τα σημερινά.</a:t>
            </a:r>
            <a:endParaRPr lang="el-GR" sz="2000" dirty="0">
              <a:solidFill>
                <a:schemeClr val="accent2">
                  <a:lumMod val="75000"/>
                </a:schemeClr>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1000" fill="hold"/>
                                        <p:tgtEl>
                                          <p:spTgt spid="2">
                                            <p:bg/>
                                          </p:spTgt>
                                        </p:tgtEl>
                                        <p:attrNameLst>
                                          <p:attrName>ppt_w</p:attrName>
                                        </p:attrNameLst>
                                      </p:cBhvr>
                                      <p:tavLst>
                                        <p:tav tm="0">
                                          <p:val>
                                            <p:strVal val="#ppt_w+.3"/>
                                          </p:val>
                                        </p:tav>
                                        <p:tav tm="100000">
                                          <p:val>
                                            <p:strVal val="#ppt_w"/>
                                          </p:val>
                                        </p:tav>
                                      </p:tavLst>
                                    </p:anim>
                                    <p:anim calcmode="lin" valueType="num">
                                      <p:cBhvr>
                                        <p:cTn id="15" dur="1000" fill="hold"/>
                                        <p:tgtEl>
                                          <p:spTgt spid="2">
                                            <p:bg/>
                                          </p:spTgt>
                                        </p:tgtEl>
                                        <p:attrNameLst>
                                          <p:attrName>ppt_h</p:attrName>
                                        </p:attrNameLst>
                                      </p:cBhvr>
                                      <p:tavLst>
                                        <p:tav tm="0">
                                          <p:val>
                                            <p:strVal val="#ppt_h"/>
                                          </p:val>
                                        </p:tav>
                                        <p:tav tm="100000">
                                          <p:val>
                                            <p:strVal val="#ppt_h"/>
                                          </p:val>
                                        </p:tav>
                                      </p:tavLst>
                                    </p:anim>
                                    <p:animEffect transition="in" filter="fade">
                                      <p:cBhvr>
                                        <p:cTn id="16" dur="1000"/>
                                        <p:tgtEl>
                                          <p:spTgt spid="2">
                                            <p:bg/>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9/97/Discus_Thrower_Copenhagen.jpg/1024px-Discus_Thrower_Copenhagen.jpg"/>
          <p:cNvPicPr>
            <a:picLocks noChangeAspect="1" noChangeArrowheads="1"/>
          </p:cNvPicPr>
          <p:nvPr/>
        </p:nvPicPr>
        <p:blipFill>
          <a:blip r:embed="rId2" cstate="print">
            <a:clrChange>
              <a:clrFrom>
                <a:srgbClr val="819E5B"/>
              </a:clrFrom>
              <a:clrTo>
                <a:srgbClr val="819E5B">
                  <a:alpha val="0"/>
                </a:srgbClr>
              </a:clrTo>
            </a:clrChange>
          </a:blip>
          <a:srcRect/>
          <a:stretch>
            <a:fillRect/>
          </a:stretch>
        </p:blipFill>
        <p:spPr bwMode="auto">
          <a:xfrm>
            <a:off x="5943600" y="2362200"/>
            <a:ext cx="2438400" cy="2438400"/>
          </a:xfrm>
          <a:prstGeom prst="rect">
            <a:avLst/>
          </a:prstGeom>
          <a:ln>
            <a:noFill/>
          </a:ln>
          <a:effectLst>
            <a:outerShdw blurRad="292100" dist="139700" dir="2700000" algn="tl" rotWithShape="0">
              <a:srgbClr val="333333">
                <a:alpha val="65000"/>
              </a:srgbClr>
            </a:outerShdw>
          </a:effectLst>
        </p:spPr>
      </p:pic>
      <p:sp>
        <p:nvSpPr>
          <p:cNvPr id="3" name="2 - Τίτλος"/>
          <p:cNvSpPr>
            <a:spLocks noGrp="1"/>
          </p:cNvSpPr>
          <p:nvPr>
            <p:ph type="title"/>
          </p:nvPr>
        </p:nvSpPr>
        <p:spPr>
          <a:xfrm>
            <a:off x="990600" y="533400"/>
            <a:ext cx="2514600" cy="762000"/>
          </a:xfrm>
        </p:spPr>
        <p:txBody>
          <a:bodyPr>
            <a:normAutofit/>
          </a:bodyPr>
          <a:lstStyle/>
          <a:p>
            <a:pPr algn="ctr"/>
            <a:r>
              <a:rPr lang="el-GR" sz="4400" b="1" dirty="0" smtClean="0"/>
              <a:t>Ρίψη</a:t>
            </a:r>
            <a:endParaRPr lang="el-GR" sz="4400" b="1" dirty="0"/>
          </a:p>
        </p:txBody>
      </p:sp>
      <p:sp>
        <p:nvSpPr>
          <p:cNvPr id="2" name="1 - Θέση περιεχομένου"/>
          <p:cNvSpPr>
            <a:spLocks noGrp="1"/>
          </p:cNvSpPr>
          <p:nvPr>
            <p:ph idx="1"/>
          </p:nvPr>
        </p:nvSpPr>
        <p:spPr>
          <a:xfrm>
            <a:off x="609600" y="1600200"/>
            <a:ext cx="5105400" cy="4648200"/>
          </a:xfrm>
          <a:ln w="28575">
            <a:solidFill>
              <a:schemeClr val="accent2"/>
            </a:solidFill>
          </a:ln>
        </p:spPr>
        <p:txBody>
          <a:bodyPr>
            <a:normAutofit/>
          </a:bodyPr>
          <a:lstStyle/>
          <a:p>
            <a:pPr algn="just">
              <a:buNone/>
            </a:pPr>
            <a:r>
              <a:rPr lang="el-GR" dirty="0" smtClean="0"/>
              <a:t>Στη δισκοβολία ο αθλητής κάνει μία και μισή περιστροφή μέσα στην κυκλική βαλβίδα και απελευθερώνει το δίσκο, δίνοντας ταυτόχρονα με το δείκτη στροφές στο δίσκο καθώς τον αφήνει. Για να ξεκινήσει η περιστροφή, ο δισκοβόλος κάνει μία ή δύο αιωρήσεις για να αποκτήσει ρυθμό και να φέρει το δίσκο πίσω από το σώμα του.</a:t>
            </a:r>
            <a:endParaRPr lang="el-GR"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
                                            <p:bg/>
                                          </p:spTgt>
                                        </p:tgtEl>
                                        <p:attrNameLst>
                                          <p:attrName>style.visibility</p:attrName>
                                        </p:attrNameLst>
                                      </p:cBhvr>
                                      <p:to>
                                        <p:strVal val="visible"/>
                                      </p:to>
                                    </p:set>
                                    <p:animEffect transition="in" filter="strips(downLeft)">
                                      <p:cBhvr>
                                        <p:cTn id="16" dur="500"/>
                                        <p:tgtEl>
                                          <p:spTgt spid="2">
                                            <p:bg/>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strips(downLeft)">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1000" fill="hold"/>
                                        <p:tgtEl>
                                          <p:spTgt spid="3074"/>
                                        </p:tgtEl>
                                        <p:attrNameLst>
                                          <p:attrName>ppt_w</p:attrName>
                                        </p:attrNameLst>
                                      </p:cBhvr>
                                      <p:tavLst>
                                        <p:tav tm="0">
                                          <p:val>
                                            <p:strVal val="#ppt_w*0.70"/>
                                          </p:val>
                                        </p:tav>
                                        <p:tav tm="100000">
                                          <p:val>
                                            <p:strVal val="#ppt_w"/>
                                          </p:val>
                                        </p:tav>
                                      </p:tavLst>
                                    </p:anim>
                                    <p:anim calcmode="lin" valueType="num">
                                      <p:cBhvr>
                                        <p:cTn id="27" dur="1000" fill="hold"/>
                                        <p:tgtEl>
                                          <p:spTgt spid="3074"/>
                                        </p:tgtEl>
                                        <p:attrNameLst>
                                          <p:attrName>ppt_h</p:attrName>
                                        </p:attrNameLst>
                                      </p:cBhvr>
                                      <p:tavLst>
                                        <p:tav tm="0">
                                          <p:val>
                                            <p:strVal val="#ppt_h"/>
                                          </p:val>
                                        </p:tav>
                                        <p:tav tm="100000">
                                          <p:val>
                                            <p:strVal val="#ppt_h"/>
                                          </p:val>
                                        </p:tav>
                                      </p:tavLst>
                                    </p:anim>
                                    <p:animEffect transition="in" filter="fade">
                                      <p:cBhvr>
                                        <p:cTn id="28"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85800" y="381000"/>
            <a:ext cx="3299910" cy="762000"/>
          </a:xfrm>
        </p:spPr>
        <p:txBody>
          <a:bodyPr>
            <a:noAutofit/>
          </a:bodyPr>
          <a:lstStyle/>
          <a:p>
            <a:pPr algn="ctr"/>
            <a:r>
              <a:rPr lang="el-GR" sz="4400" b="1" dirty="0" smtClean="0"/>
              <a:t>Κανόνες</a:t>
            </a:r>
            <a:endParaRPr lang="el-GR" sz="4400" b="1" dirty="0"/>
          </a:p>
        </p:txBody>
      </p:sp>
      <p:sp>
        <p:nvSpPr>
          <p:cNvPr id="2" name="1 - Θέση περιεχομένου"/>
          <p:cNvSpPr>
            <a:spLocks noGrp="1"/>
          </p:cNvSpPr>
          <p:nvPr>
            <p:ph idx="1"/>
          </p:nvPr>
        </p:nvSpPr>
        <p:spPr>
          <a:xfrm>
            <a:off x="609600" y="1066800"/>
            <a:ext cx="7772400" cy="5257800"/>
          </a:xfrm>
          <a:ln w="28575">
            <a:solidFill>
              <a:schemeClr val="accent2"/>
            </a:solidFill>
          </a:ln>
        </p:spPr>
        <p:txBody>
          <a:bodyPr>
            <a:noAutofit/>
          </a:bodyPr>
          <a:lstStyle/>
          <a:p>
            <a:pPr algn="just">
              <a:buNone/>
            </a:pPr>
            <a:r>
              <a:rPr lang="el-GR" sz="1700" dirty="0" smtClean="0"/>
              <a:t>Ο αθλητής πρέπει να πετάξει το δίσκο όσο πιο μακριά μπορεί, μέσα στον τομέα ρίψης, χωρίς να πατήσει έξω από τη βαλβίδα. Αφού ακουμπήσει ο δίσκος στο έδαφος θα πρέπει να βγει από το πίσω μέρος της βαλβίδας.</a:t>
            </a:r>
          </a:p>
          <a:p>
            <a:pPr algn="just"/>
            <a:endParaRPr lang="el-GR" sz="1700" dirty="0" smtClean="0"/>
          </a:p>
          <a:p>
            <a:pPr algn="just">
              <a:buNone/>
            </a:pPr>
            <a:r>
              <a:rPr lang="el-GR" sz="1700" dirty="0" smtClean="0"/>
              <a:t>Πότε είναι άκυρος ένας αθλητής</a:t>
            </a:r>
          </a:p>
          <a:p>
            <a:pPr marL="457200" indent="-457200" algn="just">
              <a:buFont typeface="+mj-lt"/>
              <a:buAutoNum type="arabicPeriod"/>
            </a:pPr>
            <a:r>
              <a:rPr lang="el-GR" sz="1700" dirty="0" smtClean="0"/>
              <a:t>Όταν ακουμπήσει με οποιοδήποτε μέρος του σώματός του επάνω ή έξω από τη στεφάνη της βαλβίδας σε όλη τη διάρκεια της προσπάθειάς του.</a:t>
            </a:r>
          </a:p>
          <a:p>
            <a:pPr marL="457200" indent="-457200" algn="just">
              <a:buFont typeface="+mj-lt"/>
              <a:buAutoNum type="arabicPeriod"/>
            </a:pPr>
            <a:r>
              <a:rPr lang="el-GR" sz="1700" dirty="0" smtClean="0"/>
              <a:t>Όταν εγκαταλείψει τη βαλβίδα πριν ο δίσκος πέσει στο έδαφος.</a:t>
            </a:r>
          </a:p>
          <a:p>
            <a:pPr marL="457200" indent="-457200" algn="just">
              <a:buFont typeface="+mj-lt"/>
              <a:buAutoNum type="arabicPeriod"/>
            </a:pPr>
            <a:r>
              <a:rPr lang="el-GR" sz="1700" dirty="0" smtClean="0"/>
              <a:t>Όταν ο δίσκος πέσει έξω από τον τομέα ρίψης.</a:t>
            </a:r>
          </a:p>
          <a:p>
            <a:pPr marL="457200" indent="-457200" algn="just">
              <a:buFont typeface="+mj-lt"/>
              <a:buAutoNum type="arabicPeriod"/>
            </a:pPr>
            <a:r>
              <a:rPr lang="el-GR" sz="1700" dirty="0" smtClean="0"/>
              <a:t>Αν δεν αποχωρήσει από το πίσω ήμισυ της βαλβίδας.</a:t>
            </a:r>
          </a:p>
          <a:p>
            <a:pPr marL="457200" indent="-457200" algn="just">
              <a:buFont typeface="+mj-lt"/>
              <a:buAutoNum type="arabicPeriod"/>
            </a:pPr>
            <a:r>
              <a:rPr lang="el-GR" sz="1700" dirty="0" smtClean="0"/>
              <a:t>Αν δεν αρχίσει την προσπάθεια του μέσα από τη βαλβίδα από όρθια και ακίνητη στάση.</a:t>
            </a:r>
          </a:p>
          <a:p>
            <a:pPr marL="457200" indent="-457200" algn="just">
              <a:buFont typeface="+mj-lt"/>
              <a:buAutoNum type="arabicPeriod"/>
            </a:pPr>
            <a:r>
              <a:rPr lang="el-GR" sz="1700" dirty="0" smtClean="0"/>
              <a:t>Αν ο δίσκος ξεφύγει από τα χέρια του και πέσει στο έδαφος κατά τη διάρκεια της προσπάθειας του.</a:t>
            </a:r>
          </a:p>
          <a:p>
            <a:pPr marL="457200" indent="-457200" algn="just">
              <a:buFont typeface="+mj-lt"/>
              <a:buAutoNum type="arabicPeriod"/>
            </a:pPr>
            <a:r>
              <a:rPr lang="el-GR" sz="1700" dirty="0" smtClean="0"/>
              <a:t>Αν περάσει ο καθορισμένος χρόνος των 60", χωρίς να έχει αρχίσει την προσπάθεια του.</a:t>
            </a:r>
          </a:p>
          <a:p>
            <a:pPr algn="just">
              <a:buNone/>
            </a:pPr>
            <a:endParaRPr lang="el-GR" sz="1700"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anim from="(-#ppt_w/2)" to="(#ppt_x)" calcmode="lin" valueType="num">
                                      <p:cBhvr>
                                        <p:cTn id="15" dur="600" fill="hold">
                                          <p:stCondLst>
                                            <p:cond delay="0"/>
                                          </p:stCondLst>
                                        </p:cTn>
                                        <p:tgtEl>
                                          <p:spTgt spid="2">
                                            <p:bg/>
                                          </p:spTgt>
                                        </p:tgtEl>
                                        <p:attrNameLst>
                                          <p:attrName>ppt_x</p:attrName>
                                        </p:attrNameLst>
                                      </p:cBhvr>
                                    </p:anim>
                                    <p:anim from="0" to="-1.0" calcmode="lin" valueType="num">
                                      <p:cBhvr>
                                        <p:cTn id="16" dur="200" decel="50000" autoRev="1" fill="hold">
                                          <p:stCondLst>
                                            <p:cond delay="600"/>
                                          </p:stCondLst>
                                        </p:cTn>
                                        <p:tgtEl>
                                          <p:spTgt spid="2">
                                            <p:bg/>
                                          </p:spTgt>
                                        </p:tgtEl>
                                        <p:attrNameLst>
                                          <p:attrName>xshear</p:attrName>
                                        </p:attrNameLst>
                                      </p:cBhvr>
                                    </p:anim>
                                    <p:animScale>
                                      <p:cBhvr>
                                        <p:cTn id="17" dur="200" decel="100000" autoRev="1" fill="hold">
                                          <p:stCondLst>
                                            <p:cond delay="600"/>
                                          </p:stCondLst>
                                        </p:cTn>
                                        <p:tgtEl>
                                          <p:spTgt spid="2">
                                            <p:bg/>
                                          </p:spTgt>
                                        </p:tgtEl>
                                      </p:cBhvr>
                                      <p:from x="100000" y="100000"/>
                                      <p:to x="80000" y="100000"/>
                                    </p:animScale>
                                    <p:anim by="(#ppt_h/3+#ppt_w*0.1)" calcmode="lin" valueType="num">
                                      <p:cBhvr additive="sum">
                                        <p:cTn id="18" dur="200" decel="100000" autoRev="1" fill="hold">
                                          <p:stCondLst>
                                            <p:cond delay="600"/>
                                          </p:stCondLst>
                                        </p:cTn>
                                        <p:tgtEl>
                                          <p:spTgt spid="2">
                                            <p:bg/>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from="(-#ppt_w/2)" to="(#ppt_x)" calcmode="lin" valueType="num">
                                      <p:cBhvr>
                                        <p:cTn id="23" dur="600" fill="hold">
                                          <p:stCondLst>
                                            <p:cond delay="0"/>
                                          </p:stCondLst>
                                        </p:cTn>
                                        <p:tgtEl>
                                          <p:spTgt spid="2">
                                            <p:txEl>
                                              <p:pRg st="0" end="0"/>
                                            </p:txEl>
                                          </p:spTgt>
                                        </p:tgtEl>
                                        <p:attrNameLst>
                                          <p:attrName>ppt_x</p:attrName>
                                        </p:attrNameLst>
                                      </p:cBhvr>
                                    </p:anim>
                                    <p:anim from="0" to="-1.0" calcmode="lin" valueType="num">
                                      <p:cBhvr>
                                        <p:cTn id="24" dur="200" decel="50000" autoRev="1" fill="hold">
                                          <p:stCondLst>
                                            <p:cond delay="600"/>
                                          </p:stCondLst>
                                        </p:cTn>
                                        <p:tgtEl>
                                          <p:spTgt spid="2">
                                            <p:txEl>
                                              <p:pRg st="0" end="0"/>
                                            </p:txEl>
                                          </p:spTgt>
                                        </p:tgtEl>
                                        <p:attrNameLst>
                                          <p:attrName>xshear</p:attrName>
                                        </p:attrNameLst>
                                      </p:cBhvr>
                                    </p:anim>
                                    <p:animScale>
                                      <p:cBhvr>
                                        <p:cTn id="25" dur="200" decel="100000" autoRev="1" fill="hold">
                                          <p:stCondLst>
                                            <p:cond delay="600"/>
                                          </p:stCondLst>
                                        </p:cTn>
                                        <p:tgtEl>
                                          <p:spTgt spid="2">
                                            <p:txEl>
                                              <p:pRg st="0" end="0"/>
                                            </p:txEl>
                                          </p:spTgt>
                                        </p:tgtEl>
                                      </p:cBhvr>
                                      <p:from x="100000" y="100000"/>
                                      <p:to x="80000" y="100000"/>
                                    </p:animScale>
                                    <p:anim by="(#ppt_h/3+#ppt_w*0.1)" calcmode="lin" valueType="num">
                                      <p:cBhvr additive="sum">
                                        <p:cTn id="26" dur="200" decel="100000" autoRev="1" fill="hold">
                                          <p:stCondLst>
                                            <p:cond delay="600"/>
                                          </p:stCondLst>
                                        </p:cTn>
                                        <p:tgtEl>
                                          <p:spTgt spid="2">
                                            <p:txEl>
                                              <p:pRg st="0" end="0"/>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2">
                                            <p:txEl>
                                              <p:pRg st="2" end="2"/>
                                            </p:txEl>
                                          </p:spTgt>
                                        </p:tgtEl>
                                        <p:attrNameLst>
                                          <p:attrName>ppt_x</p:attrName>
                                        </p:attrNameLst>
                                      </p:cBhvr>
                                    </p:anim>
                                    <p:anim from="0" to="-1.0" calcmode="lin" valueType="num">
                                      <p:cBhvr>
                                        <p:cTn id="32" dur="200" decel="50000" autoRev="1" fill="hold">
                                          <p:stCondLst>
                                            <p:cond delay="600"/>
                                          </p:stCondLst>
                                        </p:cTn>
                                        <p:tgtEl>
                                          <p:spTgt spid="2">
                                            <p:txEl>
                                              <p:pRg st="2" end="2"/>
                                            </p:txEl>
                                          </p:spTgt>
                                        </p:tgtEl>
                                        <p:attrNameLst>
                                          <p:attrName>xshear</p:attrName>
                                        </p:attrNameLst>
                                      </p:cBhvr>
                                    </p:anim>
                                    <p:animScale>
                                      <p:cBhvr>
                                        <p:cTn id="33" dur="200" decel="100000" autoRev="1" fill="hold">
                                          <p:stCondLst>
                                            <p:cond delay="600"/>
                                          </p:stCondLst>
                                        </p:cTn>
                                        <p:tgtEl>
                                          <p:spTgt spid="2">
                                            <p:txEl>
                                              <p:pRg st="2" end="2"/>
                                            </p:txEl>
                                          </p:spTgt>
                                        </p:tgtEl>
                                      </p:cBhvr>
                                      <p:from x="100000" y="100000"/>
                                      <p:to x="80000" y="100000"/>
                                    </p:animScale>
                                    <p:anim by="(#ppt_h/3+#ppt_w*0.1)" calcmode="lin" valueType="num">
                                      <p:cBhvr additive="sum">
                                        <p:cTn id="34" dur="200" decel="100000" autoRev="1" fill="hold">
                                          <p:stCondLst>
                                            <p:cond delay="600"/>
                                          </p:stCondLst>
                                        </p:cTn>
                                        <p:tgtEl>
                                          <p:spTgt spid="2">
                                            <p:txEl>
                                              <p:pRg st="2" end="2"/>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from="(-#ppt_w/2)" to="(#ppt_x)" calcmode="lin" valueType="num">
                                      <p:cBhvr>
                                        <p:cTn id="39" dur="600" fill="hold">
                                          <p:stCondLst>
                                            <p:cond delay="0"/>
                                          </p:stCondLst>
                                        </p:cTn>
                                        <p:tgtEl>
                                          <p:spTgt spid="2">
                                            <p:txEl>
                                              <p:pRg st="3" end="3"/>
                                            </p:txEl>
                                          </p:spTgt>
                                        </p:tgtEl>
                                        <p:attrNameLst>
                                          <p:attrName>ppt_x</p:attrName>
                                        </p:attrNameLst>
                                      </p:cBhvr>
                                    </p:anim>
                                    <p:anim from="0" to="-1.0" calcmode="lin" valueType="num">
                                      <p:cBhvr>
                                        <p:cTn id="40" dur="200" decel="50000" autoRev="1" fill="hold">
                                          <p:stCondLst>
                                            <p:cond delay="600"/>
                                          </p:stCondLst>
                                        </p:cTn>
                                        <p:tgtEl>
                                          <p:spTgt spid="2">
                                            <p:txEl>
                                              <p:pRg st="3" end="3"/>
                                            </p:txEl>
                                          </p:spTgt>
                                        </p:tgtEl>
                                        <p:attrNameLst>
                                          <p:attrName>xshear</p:attrName>
                                        </p:attrNameLst>
                                      </p:cBhvr>
                                    </p:anim>
                                    <p:animScale>
                                      <p:cBhvr>
                                        <p:cTn id="41" dur="200" decel="100000" autoRev="1" fill="hold">
                                          <p:stCondLst>
                                            <p:cond delay="600"/>
                                          </p:stCondLst>
                                        </p:cTn>
                                        <p:tgtEl>
                                          <p:spTgt spid="2">
                                            <p:txEl>
                                              <p:pRg st="3" end="3"/>
                                            </p:txEl>
                                          </p:spTgt>
                                        </p:tgtEl>
                                      </p:cBhvr>
                                      <p:from x="100000" y="100000"/>
                                      <p:to x="80000" y="100000"/>
                                    </p:animScale>
                                    <p:anim by="(#ppt_h/3+#ppt_w*0.1)" calcmode="lin" valueType="num">
                                      <p:cBhvr additive="sum">
                                        <p:cTn id="42" dur="200" decel="100000" autoRev="1" fill="hold">
                                          <p:stCondLst>
                                            <p:cond delay="600"/>
                                          </p:stCondLst>
                                        </p:cTn>
                                        <p:tgtEl>
                                          <p:spTgt spid="2">
                                            <p:txEl>
                                              <p:pRg st="3" end="3"/>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from="(-#ppt_w/2)" to="(#ppt_x)" calcmode="lin" valueType="num">
                                      <p:cBhvr>
                                        <p:cTn id="47" dur="600" fill="hold">
                                          <p:stCondLst>
                                            <p:cond delay="0"/>
                                          </p:stCondLst>
                                        </p:cTn>
                                        <p:tgtEl>
                                          <p:spTgt spid="2">
                                            <p:txEl>
                                              <p:pRg st="4" end="4"/>
                                            </p:txEl>
                                          </p:spTgt>
                                        </p:tgtEl>
                                        <p:attrNameLst>
                                          <p:attrName>ppt_x</p:attrName>
                                        </p:attrNameLst>
                                      </p:cBhvr>
                                    </p:anim>
                                    <p:anim from="0" to="-1.0" calcmode="lin" valueType="num">
                                      <p:cBhvr>
                                        <p:cTn id="48" dur="200" decel="50000" autoRev="1" fill="hold">
                                          <p:stCondLst>
                                            <p:cond delay="600"/>
                                          </p:stCondLst>
                                        </p:cTn>
                                        <p:tgtEl>
                                          <p:spTgt spid="2">
                                            <p:txEl>
                                              <p:pRg st="4" end="4"/>
                                            </p:txEl>
                                          </p:spTgt>
                                        </p:tgtEl>
                                        <p:attrNameLst>
                                          <p:attrName>xshear</p:attrName>
                                        </p:attrNameLst>
                                      </p:cBhvr>
                                    </p:anim>
                                    <p:animScale>
                                      <p:cBhvr>
                                        <p:cTn id="49" dur="200" decel="100000" autoRev="1" fill="hold">
                                          <p:stCondLst>
                                            <p:cond delay="600"/>
                                          </p:stCondLst>
                                        </p:cTn>
                                        <p:tgtEl>
                                          <p:spTgt spid="2">
                                            <p:txEl>
                                              <p:pRg st="4" end="4"/>
                                            </p:txEl>
                                          </p:spTgt>
                                        </p:tgtEl>
                                      </p:cBhvr>
                                      <p:from x="100000" y="100000"/>
                                      <p:to x="80000" y="100000"/>
                                    </p:animScale>
                                    <p:anim by="(#ppt_h/3+#ppt_w*0.1)" calcmode="lin" valueType="num">
                                      <p:cBhvr additive="sum">
                                        <p:cTn id="50" dur="200" decel="100000" autoRev="1" fill="hold">
                                          <p:stCondLst>
                                            <p:cond delay="600"/>
                                          </p:stCondLst>
                                        </p:cTn>
                                        <p:tgtEl>
                                          <p:spTgt spid="2">
                                            <p:txEl>
                                              <p:pRg st="4" end="4"/>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 from="(-#ppt_w/2)" to="(#ppt_x)" calcmode="lin" valueType="num">
                                      <p:cBhvr>
                                        <p:cTn id="55" dur="600" fill="hold">
                                          <p:stCondLst>
                                            <p:cond delay="0"/>
                                          </p:stCondLst>
                                        </p:cTn>
                                        <p:tgtEl>
                                          <p:spTgt spid="2">
                                            <p:txEl>
                                              <p:pRg st="5" end="5"/>
                                            </p:txEl>
                                          </p:spTgt>
                                        </p:tgtEl>
                                        <p:attrNameLst>
                                          <p:attrName>ppt_x</p:attrName>
                                        </p:attrNameLst>
                                      </p:cBhvr>
                                    </p:anim>
                                    <p:anim from="0" to="-1.0" calcmode="lin" valueType="num">
                                      <p:cBhvr>
                                        <p:cTn id="56" dur="200" decel="50000" autoRev="1" fill="hold">
                                          <p:stCondLst>
                                            <p:cond delay="600"/>
                                          </p:stCondLst>
                                        </p:cTn>
                                        <p:tgtEl>
                                          <p:spTgt spid="2">
                                            <p:txEl>
                                              <p:pRg st="5" end="5"/>
                                            </p:txEl>
                                          </p:spTgt>
                                        </p:tgtEl>
                                        <p:attrNameLst>
                                          <p:attrName>xshear</p:attrName>
                                        </p:attrNameLst>
                                      </p:cBhvr>
                                    </p:anim>
                                    <p:animScale>
                                      <p:cBhvr>
                                        <p:cTn id="57" dur="200" decel="100000" autoRev="1" fill="hold">
                                          <p:stCondLst>
                                            <p:cond delay="600"/>
                                          </p:stCondLst>
                                        </p:cTn>
                                        <p:tgtEl>
                                          <p:spTgt spid="2">
                                            <p:txEl>
                                              <p:pRg st="5" end="5"/>
                                            </p:txEl>
                                          </p:spTgt>
                                        </p:tgtEl>
                                      </p:cBhvr>
                                      <p:from x="100000" y="100000"/>
                                      <p:to x="80000" y="100000"/>
                                    </p:animScale>
                                    <p:anim by="(#ppt_h/3+#ppt_w*0.1)" calcmode="lin" valueType="num">
                                      <p:cBhvr additive="sum">
                                        <p:cTn id="58" dur="200" decel="100000" autoRev="1" fill="hold">
                                          <p:stCondLst>
                                            <p:cond delay="600"/>
                                          </p:stCondLst>
                                        </p:cTn>
                                        <p:tgtEl>
                                          <p:spTgt spid="2">
                                            <p:txEl>
                                              <p:pRg st="5" end="5"/>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2">
                                            <p:txEl>
                                              <p:pRg st="6" end="6"/>
                                            </p:txEl>
                                          </p:spTgt>
                                        </p:tgtEl>
                                        <p:attrNameLst>
                                          <p:attrName>style.visibility</p:attrName>
                                        </p:attrNameLst>
                                      </p:cBhvr>
                                      <p:to>
                                        <p:strVal val="visible"/>
                                      </p:to>
                                    </p:set>
                                    <p:anim from="(-#ppt_w/2)" to="(#ppt_x)" calcmode="lin" valueType="num">
                                      <p:cBhvr>
                                        <p:cTn id="63" dur="600" fill="hold">
                                          <p:stCondLst>
                                            <p:cond delay="0"/>
                                          </p:stCondLst>
                                        </p:cTn>
                                        <p:tgtEl>
                                          <p:spTgt spid="2">
                                            <p:txEl>
                                              <p:pRg st="6" end="6"/>
                                            </p:txEl>
                                          </p:spTgt>
                                        </p:tgtEl>
                                        <p:attrNameLst>
                                          <p:attrName>ppt_x</p:attrName>
                                        </p:attrNameLst>
                                      </p:cBhvr>
                                    </p:anim>
                                    <p:anim from="0" to="-1.0" calcmode="lin" valueType="num">
                                      <p:cBhvr>
                                        <p:cTn id="64" dur="200" decel="50000" autoRev="1" fill="hold">
                                          <p:stCondLst>
                                            <p:cond delay="600"/>
                                          </p:stCondLst>
                                        </p:cTn>
                                        <p:tgtEl>
                                          <p:spTgt spid="2">
                                            <p:txEl>
                                              <p:pRg st="6" end="6"/>
                                            </p:txEl>
                                          </p:spTgt>
                                        </p:tgtEl>
                                        <p:attrNameLst>
                                          <p:attrName>xshear</p:attrName>
                                        </p:attrNameLst>
                                      </p:cBhvr>
                                    </p:anim>
                                    <p:animScale>
                                      <p:cBhvr>
                                        <p:cTn id="65" dur="200" decel="100000" autoRev="1" fill="hold">
                                          <p:stCondLst>
                                            <p:cond delay="600"/>
                                          </p:stCondLst>
                                        </p:cTn>
                                        <p:tgtEl>
                                          <p:spTgt spid="2">
                                            <p:txEl>
                                              <p:pRg st="6" end="6"/>
                                            </p:txEl>
                                          </p:spTgt>
                                        </p:tgtEl>
                                      </p:cBhvr>
                                      <p:from x="100000" y="100000"/>
                                      <p:to x="80000" y="100000"/>
                                    </p:animScale>
                                    <p:anim by="(#ppt_h/3+#ppt_w*0.1)" calcmode="lin" valueType="num">
                                      <p:cBhvr additive="sum">
                                        <p:cTn id="66" dur="200" decel="100000" autoRev="1" fill="hold">
                                          <p:stCondLst>
                                            <p:cond delay="600"/>
                                          </p:stCondLst>
                                        </p:cTn>
                                        <p:tgtEl>
                                          <p:spTgt spid="2">
                                            <p:txEl>
                                              <p:pRg st="6" end="6"/>
                                            </p:txEl>
                                          </p:spTgt>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2">
                                            <p:txEl>
                                              <p:pRg st="7" end="7"/>
                                            </p:txEl>
                                          </p:spTgt>
                                        </p:tgtEl>
                                        <p:attrNameLst>
                                          <p:attrName>style.visibility</p:attrName>
                                        </p:attrNameLst>
                                      </p:cBhvr>
                                      <p:to>
                                        <p:strVal val="visible"/>
                                      </p:to>
                                    </p:set>
                                    <p:anim from="(-#ppt_w/2)" to="(#ppt_x)" calcmode="lin" valueType="num">
                                      <p:cBhvr>
                                        <p:cTn id="71" dur="600" fill="hold">
                                          <p:stCondLst>
                                            <p:cond delay="0"/>
                                          </p:stCondLst>
                                        </p:cTn>
                                        <p:tgtEl>
                                          <p:spTgt spid="2">
                                            <p:txEl>
                                              <p:pRg st="7" end="7"/>
                                            </p:txEl>
                                          </p:spTgt>
                                        </p:tgtEl>
                                        <p:attrNameLst>
                                          <p:attrName>ppt_x</p:attrName>
                                        </p:attrNameLst>
                                      </p:cBhvr>
                                    </p:anim>
                                    <p:anim from="0" to="-1.0" calcmode="lin" valueType="num">
                                      <p:cBhvr>
                                        <p:cTn id="72" dur="200" decel="50000" autoRev="1" fill="hold">
                                          <p:stCondLst>
                                            <p:cond delay="600"/>
                                          </p:stCondLst>
                                        </p:cTn>
                                        <p:tgtEl>
                                          <p:spTgt spid="2">
                                            <p:txEl>
                                              <p:pRg st="7" end="7"/>
                                            </p:txEl>
                                          </p:spTgt>
                                        </p:tgtEl>
                                        <p:attrNameLst>
                                          <p:attrName>xshear</p:attrName>
                                        </p:attrNameLst>
                                      </p:cBhvr>
                                    </p:anim>
                                    <p:animScale>
                                      <p:cBhvr>
                                        <p:cTn id="73" dur="200" decel="100000" autoRev="1" fill="hold">
                                          <p:stCondLst>
                                            <p:cond delay="600"/>
                                          </p:stCondLst>
                                        </p:cTn>
                                        <p:tgtEl>
                                          <p:spTgt spid="2">
                                            <p:txEl>
                                              <p:pRg st="7" end="7"/>
                                            </p:txEl>
                                          </p:spTgt>
                                        </p:tgtEl>
                                      </p:cBhvr>
                                      <p:from x="100000" y="100000"/>
                                      <p:to x="80000" y="100000"/>
                                    </p:animScale>
                                    <p:anim by="(#ppt_h/3+#ppt_w*0.1)" calcmode="lin" valueType="num">
                                      <p:cBhvr additive="sum">
                                        <p:cTn id="74" dur="200" decel="100000" autoRev="1" fill="hold">
                                          <p:stCondLst>
                                            <p:cond delay="600"/>
                                          </p:stCondLst>
                                        </p:cTn>
                                        <p:tgtEl>
                                          <p:spTgt spid="2">
                                            <p:txEl>
                                              <p:pRg st="7" end="7"/>
                                            </p:txEl>
                                          </p:spTgt>
                                        </p:tgtEl>
                                        <p:attrNameLst>
                                          <p:attrName>ppt_x</p:attrName>
                                        </p:attrNameLst>
                                      </p:cBhvr>
                                    </p:anim>
                                  </p:childTnLst>
                                </p:cTn>
                              </p:par>
                            </p:childTnLst>
                          </p:cTn>
                        </p:par>
                      </p:childTnLst>
                    </p:cTn>
                  </p:par>
                  <p:par>
                    <p:cTn id="75" fill="hold">
                      <p:stCondLst>
                        <p:cond delay="indefinite"/>
                      </p:stCondLst>
                      <p:childTnLst>
                        <p:par>
                          <p:cTn id="76" fill="hold">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anim from="(-#ppt_w/2)" to="(#ppt_x)" calcmode="lin" valueType="num">
                                      <p:cBhvr>
                                        <p:cTn id="79" dur="600" fill="hold">
                                          <p:stCondLst>
                                            <p:cond delay="0"/>
                                          </p:stCondLst>
                                        </p:cTn>
                                        <p:tgtEl>
                                          <p:spTgt spid="2">
                                            <p:txEl>
                                              <p:pRg st="8" end="8"/>
                                            </p:txEl>
                                          </p:spTgt>
                                        </p:tgtEl>
                                        <p:attrNameLst>
                                          <p:attrName>ppt_x</p:attrName>
                                        </p:attrNameLst>
                                      </p:cBhvr>
                                    </p:anim>
                                    <p:anim from="0" to="-1.0" calcmode="lin" valueType="num">
                                      <p:cBhvr>
                                        <p:cTn id="80" dur="200" decel="50000" autoRev="1" fill="hold">
                                          <p:stCondLst>
                                            <p:cond delay="600"/>
                                          </p:stCondLst>
                                        </p:cTn>
                                        <p:tgtEl>
                                          <p:spTgt spid="2">
                                            <p:txEl>
                                              <p:pRg st="8" end="8"/>
                                            </p:txEl>
                                          </p:spTgt>
                                        </p:tgtEl>
                                        <p:attrNameLst>
                                          <p:attrName>xshear</p:attrName>
                                        </p:attrNameLst>
                                      </p:cBhvr>
                                    </p:anim>
                                    <p:animScale>
                                      <p:cBhvr>
                                        <p:cTn id="81" dur="200" decel="100000" autoRev="1" fill="hold">
                                          <p:stCondLst>
                                            <p:cond delay="600"/>
                                          </p:stCondLst>
                                        </p:cTn>
                                        <p:tgtEl>
                                          <p:spTgt spid="2">
                                            <p:txEl>
                                              <p:pRg st="8" end="8"/>
                                            </p:txEl>
                                          </p:spTgt>
                                        </p:tgtEl>
                                      </p:cBhvr>
                                      <p:from x="100000" y="100000"/>
                                      <p:to x="80000" y="100000"/>
                                    </p:animScale>
                                    <p:anim by="(#ppt_h/3+#ppt_w*0.1)" calcmode="lin" valueType="num">
                                      <p:cBhvr additive="sum">
                                        <p:cTn id="82" dur="200" decel="100000" autoRev="1" fill="hold">
                                          <p:stCondLst>
                                            <p:cond delay="600"/>
                                          </p:stCondLst>
                                        </p:cTn>
                                        <p:tgtEl>
                                          <p:spTgt spid="2">
                                            <p:txEl>
                                              <p:pRg st="8" end="8"/>
                                            </p:txEl>
                                          </p:spTgt>
                                        </p:tgtEl>
                                        <p:attrNameLst>
                                          <p:attrName>ppt_x</p:attrName>
                                        </p:attrNameLst>
                                      </p:cBhvr>
                                    </p:anim>
                                  </p:childTnLst>
                                </p:cTn>
                              </p:par>
                            </p:childTnLst>
                          </p:cTn>
                        </p:par>
                      </p:childTnLst>
                    </p:cTn>
                  </p:par>
                  <p:par>
                    <p:cTn id="83" fill="hold">
                      <p:stCondLst>
                        <p:cond delay="indefinite"/>
                      </p:stCondLst>
                      <p:childTnLst>
                        <p:par>
                          <p:cTn id="84" fill="hold">
                            <p:stCondLst>
                              <p:cond delay="0"/>
                            </p:stCondLst>
                            <p:childTnLst>
                              <p:par>
                                <p:cTn id="85" presetID="34" presetClass="entr" presetSubtype="0" fill="hold" grpId="0" nodeType="clickEffect">
                                  <p:stCondLst>
                                    <p:cond delay="0"/>
                                  </p:stCondLst>
                                  <p:childTnLst>
                                    <p:set>
                                      <p:cBhvr>
                                        <p:cTn id="86" dur="1" fill="hold">
                                          <p:stCondLst>
                                            <p:cond delay="0"/>
                                          </p:stCondLst>
                                        </p:cTn>
                                        <p:tgtEl>
                                          <p:spTgt spid="2">
                                            <p:txEl>
                                              <p:pRg st="9" end="9"/>
                                            </p:txEl>
                                          </p:spTgt>
                                        </p:tgtEl>
                                        <p:attrNameLst>
                                          <p:attrName>style.visibility</p:attrName>
                                        </p:attrNameLst>
                                      </p:cBhvr>
                                      <p:to>
                                        <p:strVal val="visible"/>
                                      </p:to>
                                    </p:set>
                                    <p:anim from="(-#ppt_w/2)" to="(#ppt_x)" calcmode="lin" valueType="num">
                                      <p:cBhvr>
                                        <p:cTn id="87" dur="600" fill="hold">
                                          <p:stCondLst>
                                            <p:cond delay="0"/>
                                          </p:stCondLst>
                                        </p:cTn>
                                        <p:tgtEl>
                                          <p:spTgt spid="2">
                                            <p:txEl>
                                              <p:pRg st="9" end="9"/>
                                            </p:txEl>
                                          </p:spTgt>
                                        </p:tgtEl>
                                        <p:attrNameLst>
                                          <p:attrName>ppt_x</p:attrName>
                                        </p:attrNameLst>
                                      </p:cBhvr>
                                    </p:anim>
                                    <p:anim from="0" to="-1.0" calcmode="lin" valueType="num">
                                      <p:cBhvr>
                                        <p:cTn id="88" dur="200" decel="50000" autoRev="1" fill="hold">
                                          <p:stCondLst>
                                            <p:cond delay="600"/>
                                          </p:stCondLst>
                                        </p:cTn>
                                        <p:tgtEl>
                                          <p:spTgt spid="2">
                                            <p:txEl>
                                              <p:pRg st="9" end="9"/>
                                            </p:txEl>
                                          </p:spTgt>
                                        </p:tgtEl>
                                        <p:attrNameLst>
                                          <p:attrName>xshear</p:attrName>
                                        </p:attrNameLst>
                                      </p:cBhvr>
                                    </p:anim>
                                    <p:animScale>
                                      <p:cBhvr>
                                        <p:cTn id="89" dur="200" decel="100000" autoRev="1" fill="hold">
                                          <p:stCondLst>
                                            <p:cond delay="600"/>
                                          </p:stCondLst>
                                        </p:cTn>
                                        <p:tgtEl>
                                          <p:spTgt spid="2">
                                            <p:txEl>
                                              <p:pRg st="9" end="9"/>
                                            </p:txEl>
                                          </p:spTgt>
                                        </p:tgtEl>
                                      </p:cBhvr>
                                      <p:from x="100000" y="100000"/>
                                      <p:to x="80000" y="100000"/>
                                    </p:animScale>
                                    <p:anim by="(#ppt_h/3+#ppt_w*0.1)" calcmode="lin" valueType="num">
                                      <p:cBhvr additive="sum">
                                        <p:cTn id="90" dur="200" decel="100000" autoRev="1" fill="hold">
                                          <p:stCondLst>
                                            <p:cond delay="600"/>
                                          </p:stCondLst>
                                        </p:cTn>
                                        <p:tgtEl>
                                          <p:spTgt spid="2">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48200" y="2133600"/>
            <a:ext cx="3333776" cy="1905000"/>
          </a:xfrm>
        </p:spPr>
        <p:txBody>
          <a:bodyPr/>
          <a:lstStyle/>
          <a:p>
            <a:pPr algn="ctr"/>
            <a:r>
              <a:rPr lang="el-GR" dirty="0" smtClean="0"/>
              <a:t>ΑΓΩΝΙΣΜΑΤΑ ΔΡΟΜΟΥ:</a:t>
            </a:r>
            <a:br>
              <a:rPr lang="el-GR" dirty="0" smtClean="0"/>
            </a:br>
            <a:r>
              <a:rPr lang="el-GR" dirty="0" smtClean="0"/>
              <a:t>ΤΡΕΞΙΜΟ</a:t>
            </a:r>
            <a:endParaRPr lang="el-GR" dirty="0"/>
          </a:p>
        </p:txBody>
      </p:sp>
      <p:sp>
        <p:nvSpPr>
          <p:cNvPr id="3" name="2 - Υπότιτλος"/>
          <p:cNvSpPr>
            <a:spLocks noGrp="1"/>
          </p:cNvSpPr>
          <p:nvPr>
            <p:ph type="subTitle" idx="1"/>
          </p:nvPr>
        </p:nvSpPr>
        <p:spPr>
          <a:xfrm>
            <a:off x="4800600" y="4038600"/>
            <a:ext cx="3105128" cy="2128854"/>
          </a:xfrm>
        </p:spPr>
        <p:txBody>
          <a:bodyPr>
            <a:normAutofit/>
          </a:bodyPr>
          <a:lstStyle/>
          <a:p>
            <a:r>
              <a:rPr lang="el-GR" dirty="0" smtClean="0"/>
              <a:t>Μαριάννα Αδαμάκη</a:t>
            </a:r>
          </a:p>
          <a:p>
            <a:r>
              <a:rPr lang="el-GR" dirty="0" smtClean="0"/>
              <a:t>Σωτηρία Λιάππη</a:t>
            </a:r>
          </a:p>
          <a:p>
            <a:r>
              <a:rPr lang="el-GR" dirty="0" smtClean="0"/>
              <a:t> Εριφύλη Προυσαλίδη</a:t>
            </a:r>
          </a:p>
          <a:p>
            <a:r>
              <a:rPr lang="el-GR" dirty="0" smtClean="0"/>
              <a:t> Μαρία Παυλοπούλου</a:t>
            </a:r>
          </a:p>
          <a:p>
            <a:r>
              <a:rPr lang="el-GR" dirty="0" smtClean="0"/>
              <a:t> Μαρία Παπαγεωργίου</a:t>
            </a:r>
          </a:p>
          <a:p>
            <a:r>
              <a:rPr lang="el-GR" dirty="0" smtClean="0"/>
              <a:t> Εύη Πιρπιρή</a:t>
            </a:r>
          </a:p>
          <a:p>
            <a:endParaRPr lang="el-GR"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3" end="3"/>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4" end="4"/>
                                            </p:txEl>
                                          </p:spTgt>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81000"/>
            <a:ext cx="4114800" cy="533400"/>
          </a:xfrm>
        </p:spPr>
        <p:txBody>
          <a:bodyPr>
            <a:noAutofit/>
          </a:bodyPr>
          <a:lstStyle/>
          <a:p>
            <a:r>
              <a:rPr lang="el-GR" sz="3000" b="1" dirty="0" smtClean="0"/>
              <a:t>Αγωνίσματα Δρόμου</a:t>
            </a:r>
            <a:endParaRPr lang="el-GR" sz="3000" b="1" dirty="0"/>
          </a:p>
        </p:txBody>
      </p:sp>
      <p:sp>
        <p:nvSpPr>
          <p:cNvPr id="3" name="2 - Θέση περιεχομένου"/>
          <p:cNvSpPr>
            <a:spLocks noGrp="1"/>
          </p:cNvSpPr>
          <p:nvPr>
            <p:ph idx="1"/>
          </p:nvPr>
        </p:nvSpPr>
        <p:spPr>
          <a:xfrm>
            <a:off x="609600" y="990600"/>
            <a:ext cx="5067328" cy="5105400"/>
          </a:xfrm>
          <a:ln w="28575">
            <a:solidFill>
              <a:schemeClr val="accent2"/>
            </a:solidFill>
          </a:ln>
        </p:spPr>
        <p:txBody>
          <a:bodyPr>
            <a:normAutofit fontScale="92500" lnSpcReduction="10000"/>
          </a:bodyPr>
          <a:lstStyle/>
          <a:p>
            <a:pPr algn="just">
              <a:buNone/>
            </a:pPr>
            <a:r>
              <a:rPr lang="el-GR" dirty="0"/>
              <a:t>Τα αγωνίσματα δρόμου στην Ολυμπία ήταν: στάδιος δρόμος (οι αθλητές έτρεχαν μια φορά το στάδιο από τη μια άκρη έως την άλλη, περίπου 200μ</a:t>
            </a:r>
            <a:r>
              <a:rPr lang="el-GR" dirty="0" smtClean="0"/>
              <a:t>.). </a:t>
            </a:r>
            <a:r>
              <a:rPr lang="el-GR" dirty="0"/>
              <a:t>Δίαυλος δρόμος: δρόμος διπλός του σταδίου όπου οι αθλητές έτρεχαν δύο φορές το στάδιο δηλαδή περίπου 400 μέτρα. Δόλιχος δρόμος: δρόμος αντοχής όπου οι αθλητές έτρεχαν από 7-24 στάδια δηλαδή αποστάσεις 1.300-4.600 μέτρα. Οπλίτης δρόμος: όπου οι αθλητές διένυαν απόσταση 2-4 σταδίων φέροντας τον οπλισμό τους</a:t>
            </a:r>
            <a:r>
              <a:rPr lang="el-GR" dirty="0" smtClean="0"/>
              <a:t>.</a:t>
            </a:r>
            <a:endParaRPr lang="el-GR" dirty="0"/>
          </a:p>
        </p:txBody>
      </p:sp>
      <p:pic>
        <p:nvPicPr>
          <p:cNvPr id="1028" name="Picture 4" descr="Αποτέλεσμα εικόνας για αγωνισματα αρχαιων ολυμπιακων αγωνων"/>
          <p:cNvPicPr>
            <a:picLocks noChangeAspect="1" noChangeArrowheads="1"/>
          </p:cNvPicPr>
          <p:nvPr/>
        </p:nvPicPr>
        <p:blipFill>
          <a:blip r:embed="rId2" cstate="print"/>
          <a:srcRect/>
          <a:stretch>
            <a:fillRect/>
          </a:stretch>
        </p:blipFill>
        <p:spPr bwMode="auto">
          <a:xfrm>
            <a:off x="5867399" y="1828800"/>
            <a:ext cx="2688829" cy="25908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p:cTn id="16" dur="1000" fill="hold"/>
                                        <p:tgtEl>
                                          <p:spTgt spid="3">
                                            <p:bg/>
                                          </p:spTgt>
                                        </p:tgtEl>
                                        <p:attrNameLst>
                                          <p:attrName>ppt_w</p:attrName>
                                        </p:attrNameLst>
                                      </p:cBhvr>
                                      <p:tavLst>
                                        <p:tav tm="0">
                                          <p:val>
                                            <p:strVal val="#ppt_w+.3"/>
                                          </p:val>
                                        </p:tav>
                                        <p:tav tm="100000">
                                          <p:val>
                                            <p:strVal val="#ppt_w"/>
                                          </p:val>
                                        </p:tav>
                                      </p:tavLst>
                                    </p:anim>
                                    <p:anim calcmode="lin" valueType="num">
                                      <p:cBhvr>
                                        <p:cTn id="17" dur="1000" fill="hold"/>
                                        <p:tgtEl>
                                          <p:spTgt spid="3">
                                            <p:bg/>
                                          </p:spTgt>
                                        </p:tgtEl>
                                        <p:attrNameLst>
                                          <p:attrName>ppt_h</p:attrName>
                                        </p:attrNameLst>
                                      </p:cBhvr>
                                      <p:tavLst>
                                        <p:tav tm="0">
                                          <p:val>
                                            <p:strVal val="#ppt_h"/>
                                          </p:val>
                                        </p:tav>
                                        <p:tav tm="100000">
                                          <p:val>
                                            <p:strVal val="#ppt_h"/>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p:cTn id="30" dur="500" fill="hold"/>
                                        <p:tgtEl>
                                          <p:spTgt spid="1028"/>
                                        </p:tgtEl>
                                        <p:attrNameLst>
                                          <p:attrName>ppt_w</p:attrName>
                                        </p:attrNameLst>
                                      </p:cBhvr>
                                      <p:tavLst>
                                        <p:tav tm="0">
                                          <p:val>
                                            <p:fltVal val="0"/>
                                          </p:val>
                                        </p:tav>
                                        <p:tav tm="100000">
                                          <p:val>
                                            <p:strVal val="#ppt_w"/>
                                          </p:val>
                                        </p:tav>
                                      </p:tavLst>
                                    </p:anim>
                                    <p:anim calcmode="lin" valueType="num">
                                      <p:cBhvr>
                                        <p:cTn id="31" dur="500" fill="hold"/>
                                        <p:tgtEl>
                                          <p:spTgt spid="1028"/>
                                        </p:tgtEl>
                                        <p:attrNameLst>
                                          <p:attrName>ppt_h</p:attrName>
                                        </p:attrNameLst>
                                      </p:cBhvr>
                                      <p:tavLst>
                                        <p:tav tm="0">
                                          <p:val>
                                            <p:fltVal val="0"/>
                                          </p:val>
                                        </p:tav>
                                        <p:tav tm="100000">
                                          <p:val>
                                            <p:strVal val="#ppt_h"/>
                                          </p:val>
                                        </p:tav>
                                      </p:tavLst>
                                    </p:anim>
                                    <p:anim calcmode="lin" valueType="num">
                                      <p:cBhvr>
                                        <p:cTn id="32" dur="500" fill="hold"/>
                                        <p:tgtEl>
                                          <p:spTgt spid="1028"/>
                                        </p:tgtEl>
                                        <p:attrNameLst>
                                          <p:attrName>style.rotation</p:attrName>
                                        </p:attrNameLst>
                                      </p:cBhvr>
                                      <p:tavLst>
                                        <p:tav tm="0">
                                          <p:val>
                                            <p:fltVal val="360"/>
                                          </p:val>
                                        </p:tav>
                                        <p:tav tm="100000">
                                          <p:val>
                                            <p:fltVal val="0"/>
                                          </p:val>
                                        </p:tav>
                                      </p:tavLst>
                                    </p:anim>
                                    <p:animEffect transition="in" filter="fade">
                                      <p:cBhvr>
                                        <p:cTn id="3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48200" y="2514600"/>
            <a:ext cx="3313355" cy="1168760"/>
          </a:xfrm>
        </p:spPr>
        <p:txBody>
          <a:bodyPr>
            <a:normAutofit fontScale="90000"/>
          </a:bodyPr>
          <a:lstStyle/>
          <a:p>
            <a:pPr algn="ctr"/>
            <a:r>
              <a:rPr lang="el-GR" dirty="0" smtClean="0"/>
              <a:t>Πρόλογος</a:t>
            </a:r>
            <a:br>
              <a:rPr lang="el-GR" dirty="0" smtClean="0"/>
            </a:br>
            <a:r>
              <a:rPr lang="el-GR" dirty="0" smtClean="0"/>
              <a:t>&amp;Επίλογος</a:t>
            </a:r>
            <a:endParaRPr lang="en-US" dirty="0"/>
          </a:p>
        </p:txBody>
      </p:sp>
      <p:sp>
        <p:nvSpPr>
          <p:cNvPr id="3" name="2 - Υπότιτλος"/>
          <p:cNvSpPr>
            <a:spLocks noGrp="1"/>
          </p:cNvSpPr>
          <p:nvPr>
            <p:ph type="subTitle" idx="1"/>
          </p:nvPr>
        </p:nvSpPr>
        <p:spPr>
          <a:xfrm>
            <a:off x="4733365" y="3733800"/>
            <a:ext cx="3309803" cy="1947909"/>
          </a:xfrm>
        </p:spPr>
        <p:txBody>
          <a:bodyPr>
            <a:normAutofit lnSpcReduction="10000"/>
          </a:bodyPr>
          <a:lstStyle/>
          <a:p>
            <a:r>
              <a:rPr lang="el-GR" dirty="0" smtClean="0"/>
              <a:t>Ελένη Νασοπούλου</a:t>
            </a:r>
          </a:p>
          <a:p>
            <a:r>
              <a:rPr lang="el-GR" dirty="0" smtClean="0"/>
              <a:t>Βίκυ Διονυσοπούλου </a:t>
            </a:r>
          </a:p>
          <a:p>
            <a:r>
              <a:rPr lang="el-GR" dirty="0" smtClean="0"/>
              <a:t>Δήμητρα Ζιώγα</a:t>
            </a:r>
          </a:p>
          <a:p>
            <a:r>
              <a:rPr lang="el-GR" dirty="0" smtClean="0"/>
              <a:t>Ελένη ΜιχαΪλίδου</a:t>
            </a:r>
          </a:p>
          <a:p>
            <a:r>
              <a:rPr lang="el-GR" dirty="0" smtClean="0"/>
              <a:t>Ιωάννα Γκουγκούση</a:t>
            </a:r>
          </a:p>
          <a:p>
            <a:r>
              <a:rPr lang="el-GR" dirty="0" smtClean="0"/>
              <a:t>Μαριλία Οικονομοπούλου</a:t>
            </a:r>
          </a:p>
          <a:p>
            <a:endParaRPr lang="en-US"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3">
                                            <p:txEl>
                                              <p:pRg st="0" end="0"/>
                                            </p:txEl>
                                          </p:spTgt>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4" end="4"/>
                                            </p:txEl>
                                          </p:spTgt>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457200"/>
            <a:ext cx="3048000" cy="762000"/>
          </a:xfrm>
        </p:spPr>
        <p:txBody>
          <a:bodyPr/>
          <a:lstStyle/>
          <a:p>
            <a:r>
              <a:rPr lang="el-GR" b="1" dirty="0" smtClean="0"/>
              <a:t>ΤΡΕΞΙΜΟ</a:t>
            </a:r>
            <a:endParaRPr lang="el-GR" b="1" dirty="0"/>
          </a:p>
        </p:txBody>
      </p:sp>
      <p:sp>
        <p:nvSpPr>
          <p:cNvPr id="3" name="2 - Θέση περιεχομένου"/>
          <p:cNvSpPr>
            <a:spLocks noGrp="1"/>
          </p:cNvSpPr>
          <p:nvPr>
            <p:ph idx="1"/>
          </p:nvPr>
        </p:nvSpPr>
        <p:spPr>
          <a:xfrm>
            <a:off x="685800" y="1371600"/>
            <a:ext cx="4724400" cy="4876800"/>
          </a:xfrm>
          <a:ln w="28575">
            <a:solidFill>
              <a:schemeClr val="accent2"/>
            </a:solidFill>
          </a:ln>
        </p:spPr>
        <p:txBody>
          <a:bodyPr>
            <a:normAutofit/>
          </a:bodyPr>
          <a:lstStyle/>
          <a:p>
            <a:pPr algn="just">
              <a:buNone/>
            </a:pPr>
            <a:r>
              <a:rPr lang="el-GR" dirty="0"/>
              <a:t>Ο απλός αγώνας δρόμου, το «στάδιον» ήταν το πρώτο αγώνισμα που καθιερώθηκε. Μέχρι τους 15ους Ολυμπιακούς αγώνες οι αθλητές που έπαιρναν μέρος φορούσαν μια μικρή ποδιά, ενώ αργότερα αγωνίζονταν εντελώς γυμνοί, επιδεικνύοντας την επίδοσή τους στο πολεμικό βάδισμα και τρέξιμο. </a:t>
            </a:r>
          </a:p>
        </p:txBody>
      </p:sp>
      <p:pic>
        <p:nvPicPr>
          <p:cNvPr id="4" name="Picture 2" descr="Οπλιτόδρομος"/>
          <p:cNvPicPr>
            <a:picLocks noChangeAspect="1" noChangeArrowheads="1"/>
          </p:cNvPicPr>
          <p:nvPr/>
        </p:nvPicPr>
        <p:blipFill>
          <a:blip r:embed="rId2" cstate="print"/>
          <a:srcRect/>
          <a:stretch>
            <a:fillRect/>
          </a:stretch>
        </p:blipFill>
        <p:spPr bwMode="auto">
          <a:xfrm>
            <a:off x="5638800" y="2057400"/>
            <a:ext cx="2786050" cy="28956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p:cTn id="16"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9" dur="1000" fill="hold"/>
                                        <p:tgtEl>
                                          <p:spTgt spid="3">
                                            <p:bg/>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bg/>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31"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533400"/>
            <a:ext cx="2309310" cy="722864"/>
          </a:xfrm>
        </p:spPr>
        <p:txBody>
          <a:bodyPr/>
          <a:lstStyle/>
          <a:p>
            <a:r>
              <a:rPr lang="el-GR" b="1" dirty="0" smtClean="0"/>
              <a:t>ΤΡΕΞΙΜΟ</a:t>
            </a:r>
            <a:endParaRPr lang="el-GR" b="1" dirty="0"/>
          </a:p>
        </p:txBody>
      </p:sp>
      <p:sp>
        <p:nvSpPr>
          <p:cNvPr id="3" name="2 - Θέση περιεχομένου"/>
          <p:cNvSpPr>
            <a:spLocks noGrp="1"/>
          </p:cNvSpPr>
          <p:nvPr>
            <p:ph idx="1"/>
          </p:nvPr>
        </p:nvSpPr>
        <p:spPr>
          <a:xfrm>
            <a:off x="609600" y="1371600"/>
            <a:ext cx="5257800" cy="4876800"/>
          </a:xfrm>
          <a:ln w="28575">
            <a:solidFill>
              <a:schemeClr val="accent2"/>
            </a:solidFill>
          </a:ln>
        </p:spPr>
        <p:txBody>
          <a:bodyPr>
            <a:normAutofit/>
          </a:bodyPr>
          <a:lstStyle/>
          <a:p>
            <a:pPr algn="just">
              <a:buNone/>
            </a:pPr>
            <a:r>
              <a:rPr lang="el-GR" dirty="0" smtClean="0"/>
              <a:t>Τέρμα ήταν το σημείο που βρίσκονταν το βραβείο, ενώ οι θεατές στέκονταν δεξιά και αριστερά κατά μήκος της αμμώδους διαδρομής που είχε μήκος εξακοσίων Ολυμπιακών ποδιών (περ. 192 μέτρα). Οι αθλητές ανταγωνίζονταν σε ομάδες τεσσάρων. Οι επί μέρους νικητές ανταγωνίζονταν μεταξύ τους, επίσης σε ομάδες τεσσάρων.</a:t>
            </a:r>
            <a:endParaRPr lang="el-GR" dirty="0"/>
          </a:p>
        </p:txBody>
      </p:sp>
      <p:pic>
        <p:nvPicPr>
          <p:cNvPr id="3074" name="Picture 2" descr="Αποτέλεσμα εικόνας για αγωνισματα αρχαιων ολυμπιακων αγωνων"/>
          <p:cNvPicPr>
            <a:picLocks noChangeAspect="1" noChangeArrowheads="1"/>
          </p:cNvPicPr>
          <p:nvPr/>
        </p:nvPicPr>
        <p:blipFill>
          <a:blip r:embed="rId2" cstate="print"/>
          <a:srcRect/>
          <a:stretch>
            <a:fillRect/>
          </a:stretch>
        </p:blipFill>
        <p:spPr bwMode="auto">
          <a:xfrm>
            <a:off x="5943600" y="1676400"/>
            <a:ext cx="2590800" cy="3048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strVal val="#ppt_w+.3"/>
                                          </p:val>
                                        </p:tav>
                                        <p:tav tm="100000">
                                          <p:val>
                                            <p:strVal val="#ppt_w"/>
                                          </p:val>
                                        </p:tav>
                                      </p:tavLst>
                                    </p:anim>
                                    <p:anim calcmode="lin" valueType="num">
                                      <p:cBhvr>
                                        <p:cTn id="16" dur="1000" fill="hold"/>
                                        <p:tgtEl>
                                          <p:spTgt spid="3">
                                            <p:bg/>
                                          </p:spTgt>
                                        </p:tgtEl>
                                        <p:attrNameLst>
                                          <p:attrName>ppt_h</p:attrName>
                                        </p:attrNameLst>
                                      </p:cBhvr>
                                      <p:tavLst>
                                        <p:tav tm="0">
                                          <p:val>
                                            <p:strVal val="#ppt_h"/>
                                          </p:val>
                                        </p:tav>
                                        <p:tav tm="100000">
                                          <p:val>
                                            <p:strVal val="#ppt_h"/>
                                          </p:val>
                                        </p:tav>
                                      </p:tavLst>
                                    </p:anim>
                                    <p:animEffect transition="in" filter="fade">
                                      <p:cBhvr>
                                        <p:cTn id="17" dur="1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p:cTn id="29"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32" dur="1000" fill="hold"/>
                                        <p:tgtEl>
                                          <p:spTgt spid="307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457200"/>
            <a:ext cx="2156910" cy="646664"/>
          </a:xfrm>
        </p:spPr>
        <p:txBody>
          <a:bodyPr/>
          <a:lstStyle/>
          <a:p>
            <a:r>
              <a:rPr lang="el-GR" sz="3200" b="1" dirty="0" smtClean="0"/>
              <a:t>ΤΡΕΞΙΜΟ</a:t>
            </a:r>
            <a:endParaRPr lang="el-GR" sz="3200" b="1" dirty="0"/>
          </a:p>
        </p:txBody>
      </p:sp>
      <p:sp>
        <p:nvSpPr>
          <p:cNvPr id="3" name="2 - Θέση περιεχομένου"/>
          <p:cNvSpPr>
            <a:spLocks noGrp="1"/>
          </p:cNvSpPr>
          <p:nvPr>
            <p:ph idx="1"/>
          </p:nvPr>
        </p:nvSpPr>
        <p:spPr>
          <a:xfrm>
            <a:off x="609600" y="1219200"/>
            <a:ext cx="4953000" cy="5029200"/>
          </a:xfrm>
          <a:ln w="28575">
            <a:solidFill>
              <a:schemeClr val="accent2"/>
            </a:solidFill>
          </a:ln>
        </p:spPr>
        <p:txBody>
          <a:bodyPr>
            <a:normAutofit lnSpcReduction="10000"/>
          </a:bodyPr>
          <a:lstStyle/>
          <a:p>
            <a:pPr algn="just">
              <a:buNone/>
            </a:pPr>
            <a:r>
              <a:rPr lang="el-GR" dirty="0"/>
              <a:t>Στον «δίαυλο» οι αθλητές έτρεχαν την διπλή διαδρομή επιστρέφοντας στο σημείο της αφετηρίας, ενώ στον «δόλιχο» η διαδρομή ήταν δώδεκα «δίαυλοι», δηλαδή 24 «στάδια». Η διαδρομή του «οπλίτη δρόμου» είχε μήκος δύο «σταδίων», και οι πολεμιστές αρχικά φορούσαν τον πλήρη εξοπλισμό (περικεφαλαία, κνημίδες, ασπίδα) και αργότερα ήταν γυμνοί και κρατούσαν μόνο ασπίδα.</a:t>
            </a:r>
          </a:p>
        </p:txBody>
      </p:sp>
      <p:pic>
        <p:nvPicPr>
          <p:cNvPr id="16386" name="Picture 2" descr="Αποτέλεσμα εικόνας για αγωνισματα αρχαιων ολυμπιακων αγωνων"/>
          <p:cNvPicPr>
            <a:picLocks noChangeAspect="1" noChangeArrowheads="1"/>
          </p:cNvPicPr>
          <p:nvPr/>
        </p:nvPicPr>
        <p:blipFill>
          <a:blip r:embed="rId2" cstate="print"/>
          <a:srcRect/>
          <a:stretch>
            <a:fillRect/>
          </a:stretch>
        </p:blipFill>
        <p:spPr bwMode="auto">
          <a:xfrm>
            <a:off x="5867400" y="1219200"/>
            <a:ext cx="2466975" cy="3505200"/>
          </a:xfrm>
          <a:prstGeom prst="roundRect">
            <a:avLst>
              <a:gd name="adj" fmla="val 245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from="(-#ppt_w/2)" to="(#ppt_x)" calcmode="lin" valueType="num">
                                      <p:cBhvr>
                                        <p:cTn id="14" dur="600" fill="hold">
                                          <p:stCondLst>
                                            <p:cond delay="0"/>
                                          </p:stCondLst>
                                        </p:cTn>
                                        <p:tgtEl>
                                          <p:spTgt spid="3">
                                            <p:bg/>
                                          </p:spTgt>
                                        </p:tgtEl>
                                        <p:attrNameLst>
                                          <p:attrName>ppt_x</p:attrName>
                                        </p:attrNameLst>
                                      </p:cBhvr>
                                    </p:anim>
                                    <p:anim from="0" to="-1.0" calcmode="lin" valueType="num">
                                      <p:cBhvr>
                                        <p:cTn id="15" dur="200" decel="50000" autoRev="1" fill="hold">
                                          <p:stCondLst>
                                            <p:cond delay="600"/>
                                          </p:stCondLst>
                                        </p:cTn>
                                        <p:tgtEl>
                                          <p:spTgt spid="3">
                                            <p:bg/>
                                          </p:spTgt>
                                        </p:tgtEl>
                                        <p:attrNameLst>
                                          <p:attrName>xshear</p:attrName>
                                        </p:attrNameLst>
                                      </p:cBhvr>
                                    </p:anim>
                                    <p:animScale>
                                      <p:cBhvr>
                                        <p:cTn id="16" dur="200" decel="100000" autoRev="1" fill="hold">
                                          <p:stCondLst>
                                            <p:cond delay="600"/>
                                          </p:stCondLst>
                                        </p:cTn>
                                        <p:tgtEl>
                                          <p:spTgt spid="3">
                                            <p:bg/>
                                          </p:spTgt>
                                        </p:tgtEl>
                                      </p:cBhvr>
                                      <p:from x="100000" y="100000"/>
                                      <p:to x="80000" y="100000"/>
                                    </p:animScale>
                                    <p:anim by="(#ppt_h/3+#ppt_w*0.1)" calcmode="lin" valueType="num">
                                      <p:cBhvr additive="sum">
                                        <p:cTn id="17" dur="200" decel="100000" autoRev="1" fill="hold">
                                          <p:stCondLst>
                                            <p:cond delay="600"/>
                                          </p:stCondLst>
                                        </p:cTn>
                                        <p:tgtEl>
                                          <p:spTgt spid="3">
                                            <p:bg/>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from="(-#ppt_w/2)" to="(#ppt_x)" calcmode="lin" valueType="num">
                                      <p:cBhvr>
                                        <p:cTn id="22" dur="600" fill="hold">
                                          <p:stCondLst>
                                            <p:cond delay="0"/>
                                          </p:stCondLst>
                                        </p:cTn>
                                        <p:tgtEl>
                                          <p:spTgt spid="3">
                                            <p:txEl>
                                              <p:pRg st="0" end="0"/>
                                            </p:txEl>
                                          </p:spTgt>
                                        </p:tgtEl>
                                        <p:attrNameLst>
                                          <p:attrName>ppt_x</p:attrName>
                                        </p:attrNameLst>
                                      </p:cBhvr>
                                    </p:anim>
                                    <p:anim from="0" to="-1.0" calcmode="lin" valueType="num">
                                      <p:cBhvr>
                                        <p:cTn id="23" dur="200" decel="50000" autoRev="1" fill="hold">
                                          <p:stCondLst>
                                            <p:cond delay="600"/>
                                          </p:stCondLst>
                                        </p:cTn>
                                        <p:tgtEl>
                                          <p:spTgt spid="3">
                                            <p:txEl>
                                              <p:pRg st="0" end="0"/>
                                            </p:txEl>
                                          </p:spTgt>
                                        </p:tgtEl>
                                        <p:attrNameLst>
                                          <p:attrName>xshear</p:attrName>
                                        </p:attrNameLst>
                                      </p:cBhvr>
                                    </p:anim>
                                    <p:animScale>
                                      <p:cBhvr>
                                        <p:cTn id="24" dur="200" decel="100000" autoRev="1" fill="hold">
                                          <p:stCondLst>
                                            <p:cond delay="600"/>
                                          </p:stCondLst>
                                        </p:cTn>
                                        <p:tgtEl>
                                          <p:spTgt spid="3">
                                            <p:txEl>
                                              <p:pRg st="0" end="0"/>
                                            </p:txEl>
                                          </p:spTgt>
                                        </p:tgtEl>
                                      </p:cBhvr>
                                      <p:from x="100000" y="100000"/>
                                      <p:to x="80000" y="100000"/>
                                    </p:animScale>
                                    <p:anim by="(#ppt_h/3+#ppt_w*0.1)" calcmode="lin" valueType="num">
                                      <p:cBhvr additive="sum">
                                        <p:cTn id="25"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6386"/>
                                        </p:tgtEl>
                                        <p:attrNameLst>
                                          <p:attrName>style.visibility</p:attrName>
                                        </p:attrNameLst>
                                      </p:cBhvr>
                                      <p:to>
                                        <p:strVal val="visible"/>
                                      </p:to>
                                    </p:set>
                                    <p:anim calcmode="lin" valueType="num">
                                      <p:cBhvr>
                                        <p:cTn id="30" dur="500" fill="hold"/>
                                        <p:tgtEl>
                                          <p:spTgt spid="16386"/>
                                        </p:tgtEl>
                                        <p:attrNameLst>
                                          <p:attrName>ppt_w</p:attrName>
                                        </p:attrNameLst>
                                      </p:cBhvr>
                                      <p:tavLst>
                                        <p:tav tm="0">
                                          <p:val>
                                            <p:fltVal val="0"/>
                                          </p:val>
                                        </p:tav>
                                        <p:tav tm="100000">
                                          <p:val>
                                            <p:strVal val="#ppt_w"/>
                                          </p:val>
                                        </p:tav>
                                      </p:tavLst>
                                    </p:anim>
                                    <p:anim calcmode="lin" valueType="num">
                                      <p:cBhvr>
                                        <p:cTn id="31" dur="500" fill="hold"/>
                                        <p:tgtEl>
                                          <p:spTgt spid="16386"/>
                                        </p:tgtEl>
                                        <p:attrNameLst>
                                          <p:attrName>ppt_h</p:attrName>
                                        </p:attrNameLst>
                                      </p:cBhvr>
                                      <p:tavLst>
                                        <p:tav tm="0">
                                          <p:val>
                                            <p:fltVal val="0"/>
                                          </p:val>
                                        </p:tav>
                                        <p:tav tm="100000">
                                          <p:val>
                                            <p:strVal val="#ppt_h"/>
                                          </p:val>
                                        </p:tav>
                                      </p:tavLst>
                                    </p:anim>
                                    <p:anim calcmode="lin" valueType="num">
                                      <p:cBhvr>
                                        <p:cTn id="32" dur="500" fill="hold"/>
                                        <p:tgtEl>
                                          <p:spTgt spid="16386"/>
                                        </p:tgtEl>
                                        <p:attrNameLst>
                                          <p:attrName>style.rotation</p:attrName>
                                        </p:attrNameLst>
                                      </p:cBhvr>
                                      <p:tavLst>
                                        <p:tav tm="0">
                                          <p:val>
                                            <p:fltVal val="360"/>
                                          </p:val>
                                        </p:tav>
                                        <p:tav tm="100000">
                                          <p:val>
                                            <p:fltVal val="0"/>
                                          </p:val>
                                        </p:tav>
                                      </p:tavLst>
                                    </p:anim>
                                    <p:animEffect transition="in" filter="fade">
                                      <p:cBhvr>
                                        <p:cTn id="3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457200"/>
            <a:ext cx="3124200" cy="762000"/>
          </a:xfrm>
        </p:spPr>
        <p:txBody>
          <a:bodyPr>
            <a:normAutofit/>
          </a:bodyPr>
          <a:lstStyle/>
          <a:p>
            <a:r>
              <a:rPr lang="el-GR" sz="3600" b="1" dirty="0" smtClean="0"/>
              <a:t>ΤΡΕΞΙΜΟ</a:t>
            </a:r>
            <a:endParaRPr lang="el-GR" sz="3600" b="1" dirty="0"/>
          </a:p>
        </p:txBody>
      </p:sp>
      <p:sp>
        <p:nvSpPr>
          <p:cNvPr id="3" name="2 - Θέση περιεχομένου"/>
          <p:cNvSpPr>
            <a:spLocks noGrp="1"/>
          </p:cNvSpPr>
          <p:nvPr>
            <p:ph idx="1"/>
          </p:nvPr>
        </p:nvSpPr>
        <p:spPr>
          <a:xfrm>
            <a:off x="762000" y="1447801"/>
            <a:ext cx="7467600" cy="2514599"/>
          </a:xfrm>
          <a:ln w="28575">
            <a:solidFill>
              <a:schemeClr val="accent2"/>
            </a:solidFill>
          </a:ln>
        </p:spPr>
        <p:txBody>
          <a:bodyPr>
            <a:normAutofit/>
          </a:bodyPr>
          <a:lstStyle/>
          <a:p>
            <a:pPr algn="just">
              <a:buNone/>
            </a:pPr>
            <a:r>
              <a:rPr lang="el-GR" dirty="0"/>
              <a:t>Οι έφηβοι αγωνίζονταν μόνο στο απλό «στάδιο», δηλαδή στον αγώνα δρόμου μιας διαδρομής. Ο Παυσανίας μνημονεύει επίσης τον αγώνα δρόμου των «Ηλείων παρθένων», οι οποίες έπαιρναν μέρος ντυμένες με έναν κοντό χιτώνα, τον δεξιό ώμο γυμνό και τα μαλλιά λυτά.</a:t>
            </a:r>
          </a:p>
        </p:txBody>
      </p:sp>
      <p:pic>
        <p:nvPicPr>
          <p:cNvPr id="2050" name="Picture 2" descr="Αθλητές του πεντάθλου. Άλτης, ακοντιστής, δισκοβόλος, ακοντιστής"/>
          <p:cNvPicPr>
            <a:picLocks noChangeAspect="1" noChangeArrowheads="1"/>
          </p:cNvPicPr>
          <p:nvPr/>
        </p:nvPicPr>
        <p:blipFill>
          <a:blip r:embed="rId2" cstate="print"/>
          <a:srcRect/>
          <a:stretch>
            <a:fillRect/>
          </a:stretch>
        </p:blipFill>
        <p:spPr bwMode="auto">
          <a:xfrm>
            <a:off x="1600200" y="4114800"/>
            <a:ext cx="6019800" cy="2286000"/>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strips(downLeft)">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strips(down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8" dur="1000" fill="hold"/>
                                        <p:tgtEl>
                                          <p:spTgt spid="205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438400"/>
            <a:ext cx="3429000" cy="762000"/>
          </a:xfrm>
        </p:spPr>
        <p:txBody>
          <a:bodyPr>
            <a:normAutofit/>
          </a:bodyPr>
          <a:lstStyle/>
          <a:p>
            <a:r>
              <a:rPr lang="el-GR" sz="4400" b="1" dirty="0" smtClean="0"/>
              <a:t>ΠΥΓΜΑΧΙΑ</a:t>
            </a:r>
            <a:endParaRPr lang="el-GR" sz="4400" b="1" dirty="0"/>
          </a:p>
        </p:txBody>
      </p:sp>
      <p:sp>
        <p:nvSpPr>
          <p:cNvPr id="3" name="Subtitle 2"/>
          <p:cNvSpPr>
            <a:spLocks noGrp="1"/>
          </p:cNvSpPr>
          <p:nvPr>
            <p:ph type="subTitle" idx="1"/>
          </p:nvPr>
        </p:nvSpPr>
        <p:spPr>
          <a:xfrm>
            <a:off x="4724400" y="3276601"/>
            <a:ext cx="3276600" cy="2057400"/>
          </a:xfrm>
        </p:spPr>
        <p:txBody>
          <a:bodyPr>
            <a:normAutofit/>
          </a:bodyPr>
          <a:lstStyle/>
          <a:p>
            <a:r>
              <a:rPr lang="el-GR" dirty="0" smtClean="0"/>
              <a:t>ΜΠΕΚΙΟΣ ΠΑΝΑΓΙΩΤΗΣ </a:t>
            </a:r>
          </a:p>
          <a:p>
            <a:r>
              <a:rPr lang="el-GR" dirty="0" smtClean="0"/>
              <a:t>ΚΡΟΜΠΑΣ ΔΗΜΗΤΡΗΣ</a:t>
            </a:r>
          </a:p>
          <a:p>
            <a:r>
              <a:rPr lang="el-GR" dirty="0" smtClean="0"/>
              <a:t>ΚΑΡΥΔΑΣ ΣΤΕΛΙΟΣ </a:t>
            </a:r>
          </a:p>
          <a:p>
            <a:r>
              <a:rPr lang="el-GR" dirty="0" smtClean="0"/>
              <a:t>ΠΕΤΡΙΔΗΣ ΒΥΡΩΝΑΣ</a:t>
            </a:r>
          </a:p>
          <a:p>
            <a:r>
              <a:rPr lang="el-GR" dirty="0" smtClean="0"/>
              <a:t>ΔΙΑΜΑΝΤΗΣ ΘΟΔΩΡΗΣ</a:t>
            </a:r>
            <a:endParaRPr lang="el-GR" dirty="0"/>
          </a:p>
        </p:txBody>
      </p:sp>
    </p:spTree>
    <p:extLst>
      <p:ext uri="{BB962C8B-B14F-4D97-AF65-F5344CB8AC3E}">
        <p14:creationId xmlns:p14="http://schemas.microsoft.com/office/powerpoint/2010/main" val="413378799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3">
                                            <p:txEl>
                                              <p:pRg st="0" end="0"/>
                                            </p:txEl>
                                          </p:spTgt>
                                        </p:tgtEl>
                                        <p:attrNameLst>
                                          <p:attrName>ppt_x</p:attrName>
                                        </p:attrNameLst>
                                      </p:cBhvr>
                                    </p:anim>
                                    <p:anim from="0" to="-1.0" calcmode="lin" valueType="num">
                                      <p:cBhvr>
                                        <p:cTn id="17" dur="200" decel="50000" autoRev="1" fill="hold">
                                          <p:stCondLst>
                                            <p:cond delay="600"/>
                                          </p:stCondLst>
                                        </p:cTn>
                                        <p:tgtEl>
                                          <p:spTgt spid="3">
                                            <p:txEl>
                                              <p:pRg st="0" end="0"/>
                                            </p:txEl>
                                          </p:spTgt>
                                        </p:tgtEl>
                                        <p:attrNameLst>
                                          <p:attrName>xshear</p:attrName>
                                        </p:attrNameLst>
                                      </p:cBhvr>
                                    </p:anim>
                                    <p:animScale>
                                      <p:cBhvr>
                                        <p:cTn id="18" dur="200" decel="100000" autoRev="1" fill="hold">
                                          <p:stCondLst>
                                            <p:cond delay="600"/>
                                          </p:stCondLst>
                                        </p:cTn>
                                        <p:tgtEl>
                                          <p:spTgt spid="3">
                                            <p:txEl>
                                              <p:pRg st="0" end="0"/>
                                            </p:txEl>
                                          </p:spTgt>
                                        </p:tgtEl>
                                      </p:cBhvr>
                                      <p:from x="100000" y="100000"/>
                                      <p:to x="80000" y="100000"/>
                                    </p:animScale>
                                    <p:anim by="(#ppt_h/3+#ppt_w*0.1)" calcmode="lin" valueType="num">
                                      <p:cBhvr additive="sum">
                                        <p:cTn id="19" dur="200" decel="100000" autoRev="1" fill="hold">
                                          <p:stCondLst>
                                            <p:cond delay="600"/>
                                          </p:stCondLst>
                                        </p:cTn>
                                        <p:tgtEl>
                                          <p:spTgt spid="3">
                                            <p:txEl>
                                              <p:pRg st="0" end="0"/>
                                            </p:txEl>
                                          </p:spTgt>
                                        </p:tgtEl>
                                        <p:attrNameLst>
                                          <p:attrName>ppt_x</p:attrName>
                                        </p:attrNameLst>
                                      </p:cBhvr>
                                    </p:anim>
                                  </p:childTnLst>
                                </p:cTn>
                              </p:par>
                              <p:par>
                                <p:cTn id="20" presetID="34"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3">
                                            <p:txEl>
                                              <p:pRg st="1" end="1"/>
                                            </p:txEl>
                                          </p:spTgt>
                                        </p:tgtEl>
                                        <p:attrNameLst>
                                          <p:attrName>ppt_x</p:attrName>
                                        </p:attrNameLst>
                                      </p:cBhvr>
                                    </p:anim>
                                    <p:anim from="0" to="-1.0" calcmode="lin" valueType="num">
                                      <p:cBhvr>
                                        <p:cTn id="23" dur="200" decel="50000" autoRev="1" fill="hold">
                                          <p:stCondLst>
                                            <p:cond delay="600"/>
                                          </p:stCondLst>
                                        </p:cTn>
                                        <p:tgtEl>
                                          <p:spTgt spid="3">
                                            <p:txEl>
                                              <p:pRg st="1" end="1"/>
                                            </p:txEl>
                                          </p:spTgt>
                                        </p:tgtEl>
                                        <p:attrNameLst>
                                          <p:attrName>xshear</p:attrName>
                                        </p:attrNameLst>
                                      </p:cBhvr>
                                    </p:anim>
                                    <p:animScale>
                                      <p:cBhvr>
                                        <p:cTn id="24" dur="200" decel="100000" autoRev="1" fill="hold">
                                          <p:stCondLst>
                                            <p:cond delay="600"/>
                                          </p:stCondLst>
                                        </p:cTn>
                                        <p:tgtEl>
                                          <p:spTgt spid="3">
                                            <p:txEl>
                                              <p:pRg st="1" end="1"/>
                                            </p:txEl>
                                          </p:spTgt>
                                        </p:tgtEl>
                                      </p:cBhvr>
                                      <p:from x="100000" y="100000"/>
                                      <p:to x="80000" y="100000"/>
                                    </p:animScale>
                                    <p:anim by="(#ppt_h/3+#ppt_w*0.1)" calcmode="lin" valueType="num">
                                      <p:cBhvr additive="sum">
                                        <p:cTn id="25" dur="200" decel="100000" autoRev="1" fill="hold">
                                          <p:stCondLst>
                                            <p:cond delay="600"/>
                                          </p:stCondLst>
                                        </p:cTn>
                                        <p:tgtEl>
                                          <p:spTgt spid="3">
                                            <p:txEl>
                                              <p:pRg st="1" end="1"/>
                                            </p:txEl>
                                          </p:spTgt>
                                        </p:tgtEl>
                                        <p:attrNameLst>
                                          <p:attrName>ppt_x</p:attrName>
                                        </p:attrNameLst>
                                      </p:cBhvr>
                                    </p:anim>
                                  </p:childTnLst>
                                </p:cTn>
                              </p:par>
                              <p:par>
                                <p:cTn id="26" presetID="34"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3">
                                            <p:txEl>
                                              <p:pRg st="2" end="2"/>
                                            </p:txEl>
                                          </p:spTgt>
                                        </p:tgtEl>
                                        <p:attrNameLst>
                                          <p:attrName>ppt_x</p:attrName>
                                        </p:attrNameLst>
                                      </p:cBhvr>
                                    </p:anim>
                                    <p:anim from="0" to="-1.0" calcmode="lin" valueType="num">
                                      <p:cBhvr>
                                        <p:cTn id="29" dur="200" decel="50000" autoRev="1" fill="hold">
                                          <p:stCondLst>
                                            <p:cond delay="600"/>
                                          </p:stCondLst>
                                        </p:cTn>
                                        <p:tgtEl>
                                          <p:spTgt spid="3">
                                            <p:txEl>
                                              <p:pRg st="2" end="2"/>
                                            </p:txEl>
                                          </p:spTgt>
                                        </p:tgtEl>
                                        <p:attrNameLst>
                                          <p:attrName>xshear</p:attrName>
                                        </p:attrNameLst>
                                      </p:cBhvr>
                                    </p:anim>
                                    <p:animScale>
                                      <p:cBhvr>
                                        <p:cTn id="30" dur="200" decel="100000" autoRev="1" fill="hold">
                                          <p:stCondLst>
                                            <p:cond delay="600"/>
                                          </p:stCondLst>
                                        </p:cTn>
                                        <p:tgtEl>
                                          <p:spTgt spid="3">
                                            <p:txEl>
                                              <p:pRg st="2" end="2"/>
                                            </p:txEl>
                                          </p:spTgt>
                                        </p:tgtEl>
                                      </p:cBhvr>
                                      <p:from x="100000" y="100000"/>
                                      <p:to x="80000" y="100000"/>
                                    </p:animScale>
                                    <p:anim by="(#ppt_h/3+#ppt_w*0.1)" calcmode="lin" valueType="num">
                                      <p:cBhvr additive="sum">
                                        <p:cTn id="31" dur="200" decel="100000" autoRev="1" fill="hold">
                                          <p:stCondLst>
                                            <p:cond delay="600"/>
                                          </p:stCondLst>
                                        </p:cTn>
                                        <p:tgtEl>
                                          <p:spTgt spid="3">
                                            <p:txEl>
                                              <p:pRg st="2" end="2"/>
                                            </p:txEl>
                                          </p:spTgt>
                                        </p:tgtEl>
                                        <p:attrNameLst>
                                          <p:attrName>ppt_x</p:attrName>
                                        </p:attrNameLst>
                                      </p:cBhvr>
                                    </p:anim>
                                  </p:childTnLst>
                                </p:cTn>
                              </p:par>
                              <p:par>
                                <p:cTn id="32" presetID="34"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from="(-#ppt_w/2)" to="(#ppt_x)" calcmode="lin" valueType="num">
                                      <p:cBhvr>
                                        <p:cTn id="34" dur="600" fill="hold">
                                          <p:stCondLst>
                                            <p:cond delay="0"/>
                                          </p:stCondLst>
                                        </p:cTn>
                                        <p:tgtEl>
                                          <p:spTgt spid="3">
                                            <p:txEl>
                                              <p:pRg st="3" end="3"/>
                                            </p:txEl>
                                          </p:spTgt>
                                        </p:tgtEl>
                                        <p:attrNameLst>
                                          <p:attrName>ppt_x</p:attrName>
                                        </p:attrNameLst>
                                      </p:cBhvr>
                                    </p:anim>
                                    <p:anim from="0" to="-1.0" calcmode="lin" valueType="num">
                                      <p:cBhvr>
                                        <p:cTn id="35" dur="200" decel="50000" autoRev="1" fill="hold">
                                          <p:stCondLst>
                                            <p:cond delay="600"/>
                                          </p:stCondLst>
                                        </p:cTn>
                                        <p:tgtEl>
                                          <p:spTgt spid="3">
                                            <p:txEl>
                                              <p:pRg st="3" end="3"/>
                                            </p:txEl>
                                          </p:spTgt>
                                        </p:tgtEl>
                                        <p:attrNameLst>
                                          <p:attrName>xshear</p:attrName>
                                        </p:attrNameLst>
                                      </p:cBhvr>
                                    </p:anim>
                                    <p:animScale>
                                      <p:cBhvr>
                                        <p:cTn id="36" dur="200" decel="100000" autoRev="1" fill="hold">
                                          <p:stCondLst>
                                            <p:cond delay="600"/>
                                          </p:stCondLst>
                                        </p:cTn>
                                        <p:tgtEl>
                                          <p:spTgt spid="3">
                                            <p:txEl>
                                              <p:pRg st="3" end="3"/>
                                            </p:txEl>
                                          </p:spTgt>
                                        </p:tgtEl>
                                      </p:cBhvr>
                                      <p:from x="100000" y="100000"/>
                                      <p:to x="80000" y="100000"/>
                                    </p:animScale>
                                    <p:anim by="(#ppt_h/3+#ppt_w*0.1)" calcmode="lin" valueType="num">
                                      <p:cBhvr additive="sum">
                                        <p:cTn id="37" dur="200" decel="100000" autoRev="1" fill="hold">
                                          <p:stCondLst>
                                            <p:cond delay="600"/>
                                          </p:stCondLst>
                                        </p:cTn>
                                        <p:tgtEl>
                                          <p:spTgt spid="3">
                                            <p:txEl>
                                              <p:pRg st="3" end="3"/>
                                            </p:txEl>
                                          </p:spTgt>
                                        </p:tgtEl>
                                        <p:attrNameLst>
                                          <p:attrName>ppt_x</p:attrName>
                                        </p:attrNameLst>
                                      </p:cBhvr>
                                    </p:anim>
                                  </p:childTnLst>
                                </p:cTn>
                              </p:par>
                              <p:par>
                                <p:cTn id="38" presetID="34"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from="(-#ppt_w/2)" to="(#ppt_x)" calcmode="lin" valueType="num">
                                      <p:cBhvr>
                                        <p:cTn id="40" dur="600" fill="hold">
                                          <p:stCondLst>
                                            <p:cond delay="0"/>
                                          </p:stCondLst>
                                        </p:cTn>
                                        <p:tgtEl>
                                          <p:spTgt spid="3">
                                            <p:txEl>
                                              <p:pRg st="4" end="4"/>
                                            </p:txEl>
                                          </p:spTgt>
                                        </p:tgtEl>
                                        <p:attrNameLst>
                                          <p:attrName>ppt_x</p:attrName>
                                        </p:attrNameLst>
                                      </p:cBhvr>
                                    </p:anim>
                                    <p:anim from="0" to="-1.0" calcmode="lin" valueType="num">
                                      <p:cBhvr>
                                        <p:cTn id="41" dur="200" decel="50000" autoRev="1" fill="hold">
                                          <p:stCondLst>
                                            <p:cond delay="600"/>
                                          </p:stCondLst>
                                        </p:cTn>
                                        <p:tgtEl>
                                          <p:spTgt spid="3">
                                            <p:txEl>
                                              <p:pRg st="4" end="4"/>
                                            </p:txEl>
                                          </p:spTgt>
                                        </p:tgtEl>
                                        <p:attrNameLst>
                                          <p:attrName>xshear</p:attrName>
                                        </p:attrNameLst>
                                      </p:cBhvr>
                                    </p:anim>
                                    <p:animScale>
                                      <p:cBhvr>
                                        <p:cTn id="42" dur="200" decel="100000" autoRev="1" fill="hold">
                                          <p:stCondLst>
                                            <p:cond delay="600"/>
                                          </p:stCondLst>
                                        </p:cTn>
                                        <p:tgtEl>
                                          <p:spTgt spid="3">
                                            <p:txEl>
                                              <p:pRg st="4" end="4"/>
                                            </p:txEl>
                                          </p:spTgt>
                                        </p:tgtEl>
                                      </p:cBhvr>
                                      <p:from x="100000" y="100000"/>
                                      <p:to x="80000" y="100000"/>
                                    </p:animScale>
                                    <p:anim by="(#ppt_h/3+#ppt_w*0.1)" calcmode="lin" valueType="num">
                                      <p:cBhvr additive="sum">
                                        <p:cTn id="43"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295400"/>
            <a:ext cx="2717321" cy="4114800"/>
          </a:xfrm>
          <a:prstGeom prst="rect">
            <a:avLst/>
          </a:prstGeom>
        </p:spPr>
      </p:pic>
      <p:sp>
        <p:nvSpPr>
          <p:cNvPr id="3" name="Title 1"/>
          <p:cNvSpPr txBox="1">
            <a:spLocks/>
          </p:cNvSpPr>
          <p:nvPr/>
        </p:nvSpPr>
        <p:spPr>
          <a:xfrm>
            <a:off x="685800" y="381000"/>
            <a:ext cx="33528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1" i="0" u="none" strike="noStrike" kern="1200" cap="none" spc="0" normalizeH="0" baseline="0" noProof="0" dirty="0" smtClean="0">
                <a:ln>
                  <a:noFill/>
                </a:ln>
                <a:solidFill>
                  <a:schemeClr val="accent1"/>
                </a:solidFill>
                <a:effectLst/>
                <a:uLnTx/>
                <a:uFillTx/>
                <a:latin typeface="+mj-lt"/>
                <a:ea typeface="+mj-ea"/>
                <a:cs typeface="+mj-cs"/>
              </a:rPr>
              <a:t>ΠΥΓΜΑΧΙΑ</a:t>
            </a:r>
            <a:endParaRPr kumimoji="0" lang="el-GR" sz="32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Text Placeholder 4"/>
          <p:cNvSpPr txBox="1">
            <a:spLocks/>
          </p:cNvSpPr>
          <p:nvPr/>
        </p:nvSpPr>
        <p:spPr>
          <a:xfrm>
            <a:off x="533400" y="990600"/>
            <a:ext cx="5257800" cy="5410200"/>
          </a:xfrm>
          <a:prstGeom prst="rect">
            <a:avLst/>
          </a:prstGeom>
          <a:ln w="28575">
            <a:solidFill>
              <a:schemeClr val="accent2"/>
            </a:solidFill>
          </a:ln>
        </p:spPr>
        <p:txBody>
          <a:bodyPr>
            <a:normAutofit fontScale="92500" lnSpcReduction="20000"/>
          </a:bodyPr>
          <a:lstStyle/>
          <a:p>
            <a:pPr marL="342900" marR="0" lvl="0" indent="-274320" algn="just" defTabSz="914400" rtl="0" eaLnBrk="1" fontAlgn="auto" latinLnBrk="0" hangingPunct="1">
              <a:lnSpc>
                <a:spcPct val="100000"/>
              </a:lnSpc>
              <a:spcBef>
                <a:spcPct val="20000"/>
              </a:spcBef>
              <a:spcAft>
                <a:spcPts val="0"/>
              </a:spcAft>
              <a:buClr>
                <a:schemeClr val="accent1"/>
              </a:buClr>
              <a:buSzPct val="76000"/>
              <a:tabLst/>
              <a:defRPr/>
            </a:pPr>
            <a:r>
              <a:rPr kumimoji="0" lang="el-GR" sz="2400" b="0" i="0" u="none" strike="noStrike" kern="1200" cap="none" spc="0" normalizeH="0" baseline="0" noProof="0" dirty="0" smtClean="0">
                <a:ln>
                  <a:noFill/>
                </a:ln>
                <a:solidFill>
                  <a:schemeClr val="tx2"/>
                </a:solidFill>
                <a:effectLst/>
                <a:uLnTx/>
                <a:uFillTx/>
                <a:ea typeface="+mn-ea"/>
                <a:cs typeface="+mn-cs"/>
              </a:rPr>
              <a:t>Η πυγμαχία ήταν βίαιο και συχνά θανατηφόρο αγώνισμα. Τα χέρια ήταν ενισχυμένα με χοντρά δερμάτινα λουριά από τον αγκώνα μέχρι τις γροθιές, ενώ τα δάχτυλα έμεναν ακάλυπτα για να κλείνουν σχηματίζοντας γροθιά. Τα λουριά μπορεί να ήταν ενισχυμένα με μικρούς μολυβένιους βόλους ή καρφιά. Σε περίπτωση που ο αγώνας κρατούσε πολύ ώρα χωρίς νικητή, οι αγωνιστές έπρεπε να κάνουν την ονομαζόμενη «</a:t>
            </a:r>
            <a:r>
              <a:rPr kumimoji="0" lang="el-GR" sz="2400" b="0" i="1" u="none" strike="noStrike" kern="1200" cap="none" spc="0" normalizeH="0" baseline="0" noProof="0" dirty="0" smtClean="0">
                <a:ln>
                  <a:noFill/>
                </a:ln>
                <a:solidFill>
                  <a:schemeClr val="tx2"/>
                </a:solidFill>
                <a:effectLst/>
                <a:uLnTx/>
                <a:uFillTx/>
                <a:ea typeface="+mn-ea"/>
                <a:cs typeface="+mn-cs"/>
              </a:rPr>
              <a:t>κλίμακα</a:t>
            </a:r>
            <a:r>
              <a:rPr kumimoji="0" lang="el-GR" sz="2400" b="0" i="0" u="none" strike="noStrike" kern="1200" cap="none" spc="0" normalizeH="0" baseline="0" noProof="0" dirty="0" smtClean="0">
                <a:ln>
                  <a:noFill/>
                </a:ln>
                <a:solidFill>
                  <a:schemeClr val="tx2"/>
                </a:solidFill>
                <a:effectLst/>
                <a:uLnTx/>
                <a:uFillTx/>
                <a:ea typeface="+mn-ea"/>
                <a:cs typeface="+mn-cs"/>
              </a:rPr>
              <a:t>». Δηλαδή οι πυγμάχοι στέκονταν ακίνητοι χωρίς να αμύνονται ή να αποφεύγουν το χτύπημα, ενώ εναλλακτικά αντάλλασσαν χτυπήματα μέχρι που ένας από τους δυο κατέρρεε.</a:t>
            </a:r>
            <a:endParaRPr kumimoji="0" lang="el-GR" sz="2400" b="0" i="0" u="none" strike="noStrike" kern="1200" cap="none" spc="0" normalizeH="0" baseline="0" noProof="0" dirty="0">
              <a:ln>
                <a:noFill/>
              </a:ln>
              <a:solidFill>
                <a:schemeClr val="tx2"/>
              </a:solidFill>
              <a:effectLst/>
              <a:uLnTx/>
              <a:uFillTx/>
              <a:ea typeface="+mn-ea"/>
              <a:cs typeface="+mn-cs"/>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3"/>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5334000" cy="5410200"/>
          </a:xfrm>
          <a:ln w="28575">
            <a:solidFill>
              <a:schemeClr val="accent2"/>
            </a:solidFill>
          </a:ln>
        </p:spPr>
        <p:txBody>
          <a:bodyPr>
            <a:noAutofit/>
          </a:bodyPr>
          <a:lstStyle/>
          <a:p>
            <a:pPr algn="just"/>
            <a:r>
              <a:rPr lang="el-GR" sz="2600" cap="none" dirty="0" smtClean="0">
                <a:latin typeface="+mn-lt"/>
              </a:rPr>
              <a:t>Αν και πολλές μαρτυρίες έχουμε για τα φοβερά και αιματηρά τραύματα του αγωνίσματος, η τέχνη της πυγμαχίας ήταν άλλη. Νικητής ήταν αυτός που κατόρθωνε να μην χτυπηθεί. Ακόμα καλύτερα ήταν αυτός που κατόρθωνε να μην χτυπηθεί αλλά ούτε και να χτυπήσει τον αντίπαλο, κάνοντάς τον απλά να καταρρεύσει εξουθενωμένος από τις άκαρπες επιθετικές προσπάθειές του.</a:t>
            </a:r>
            <a:endParaRPr lang="el-GR" sz="2600" cap="none" dirty="0">
              <a:latin typeface="+mn-lt"/>
            </a:endParaRPr>
          </a:p>
        </p:txBody>
      </p:sp>
      <p:pic>
        <p:nvPicPr>
          <p:cNvPr id="1026" name="Picture 2" descr="https://encrypted-tbn0.gstatic.com/images?q=tbn:ANd9GcR2t0CqMSS_XZ1iN_8YZwKuSlaIS5rMFnXPCXhrT-vnePb-kEVk"/>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219200"/>
            <a:ext cx="254181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73715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026"/>
                                        </p:tgtEl>
                                        <p:attrNameLst>
                                          <p:attrName>style.visibility</p:attrName>
                                        </p:attrNameLst>
                                      </p:cBhvr>
                                      <p:to>
                                        <p:strVal val="visible"/>
                                      </p:to>
                                    </p:set>
                                    <p:anim by="(-#ppt_w*2)" calcmode="lin" valueType="num">
                                      <p:cBhvr rctx="PPT">
                                        <p:cTn id="15" dur="500" autoRev="1" fill="hold">
                                          <p:stCondLst>
                                            <p:cond delay="0"/>
                                          </p:stCondLst>
                                        </p:cTn>
                                        <p:tgtEl>
                                          <p:spTgt spid="1026"/>
                                        </p:tgtEl>
                                        <p:attrNameLst>
                                          <p:attrName>ppt_w</p:attrName>
                                        </p:attrNameLst>
                                      </p:cBhvr>
                                    </p:anim>
                                    <p:anim by="(#ppt_w*0.50)" calcmode="lin" valueType="num">
                                      <p:cBhvr>
                                        <p:cTn id="16" dur="500" decel="50000" autoRev="1" fill="hold">
                                          <p:stCondLst>
                                            <p:cond delay="0"/>
                                          </p:stCondLst>
                                        </p:cTn>
                                        <p:tgtEl>
                                          <p:spTgt spid="1026"/>
                                        </p:tgtEl>
                                        <p:attrNameLst>
                                          <p:attrName>ppt_x</p:attrName>
                                        </p:attrNameLst>
                                      </p:cBhvr>
                                    </p:anim>
                                    <p:anim from="(-#ppt_h/2)" to="(#ppt_y)" calcmode="lin" valueType="num">
                                      <p:cBhvr>
                                        <p:cTn id="17" dur="1000" fill="hold">
                                          <p:stCondLst>
                                            <p:cond delay="0"/>
                                          </p:stCondLst>
                                        </p:cTn>
                                        <p:tgtEl>
                                          <p:spTgt spid="1026"/>
                                        </p:tgtEl>
                                        <p:attrNameLst>
                                          <p:attrName>ppt_y</p:attrName>
                                        </p:attrNameLst>
                                      </p:cBhvr>
                                    </p:anim>
                                    <p:animRot by="21600000">
                                      <p:cBhvr>
                                        <p:cTn id="18" dur="1000" fill="hold">
                                          <p:stCondLst>
                                            <p:cond delay="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260648"/>
            <a:ext cx="7024744" cy="1143000"/>
          </a:xfrm>
        </p:spPr>
        <p:txBody>
          <a:bodyPr>
            <a:normAutofit/>
          </a:bodyPr>
          <a:lstStyle/>
          <a:p>
            <a:r>
              <a:rPr lang="el-GR" b="1" dirty="0" smtClean="0"/>
              <a:t>Συμπερασματικά…… </a:t>
            </a:r>
            <a:endParaRPr lang="en-US" b="1" dirty="0"/>
          </a:p>
        </p:txBody>
      </p:sp>
      <p:sp>
        <p:nvSpPr>
          <p:cNvPr id="3" name="2 - Θέση περιεχομένου"/>
          <p:cNvSpPr>
            <a:spLocks noGrp="1"/>
          </p:cNvSpPr>
          <p:nvPr>
            <p:ph idx="1"/>
          </p:nvPr>
        </p:nvSpPr>
        <p:spPr>
          <a:xfrm>
            <a:off x="971600" y="1628801"/>
            <a:ext cx="6777317" cy="2867000"/>
          </a:xfrm>
          <a:ln w="28575">
            <a:solidFill>
              <a:schemeClr val="accent2"/>
            </a:solidFill>
          </a:ln>
        </p:spPr>
        <p:txBody>
          <a:bodyPr>
            <a:normAutofit/>
          </a:bodyPr>
          <a:lstStyle/>
          <a:p>
            <a:pPr algn="just">
              <a:buNone/>
            </a:pPr>
            <a:r>
              <a:rPr lang="el-GR" dirty="0" smtClean="0"/>
              <a:t>Οι Ολυμπιακοί Αγώνες ήταν πολύ σημαντικοί για την αρχαιότητα αφού αποτελούσαν αφορμή συγκέντρωσης των Ελλήνων και  ήταν παράγοντας για την επικράτηση ειρήνης. </a:t>
            </a:r>
            <a:r>
              <a:rPr lang="el-GR" smtClean="0"/>
              <a:t>Εν κατακλείδι, </a:t>
            </a:r>
            <a:r>
              <a:rPr lang="el-GR" dirty="0" smtClean="0"/>
              <a:t>ήταν μια πολύ ευχάριστη και σημαντική γιορτή για τους αρχαίους Έλληνες.</a:t>
            </a:r>
            <a:endParaRPr lang="en-US" dirty="0"/>
          </a:p>
        </p:txBody>
      </p:sp>
      <p:pic>
        <p:nvPicPr>
          <p:cNvPr id="17410" name="Picture 2" descr="http://2.bp.blogspot.com/-F25fA02Ir1I/T8EPcZ9gPpI/AAAAAAAAEpc/pPnEEhVi-cI/s1600/olympics.gif"/>
          <p:cNvPicPr>
            <a:picLocks noChangeAspect="1" noChangeArrowheads="1"/>
          </p:cNvPicPr>
          <p:nvPr/>
        </p:nvPicPr>
        <p:blipFill>
          <a:blip r:embed="rId2" cstate="print"/>
          <a:srcRect/>
          <a:stretch>
            <a:fillRect/>
          </a:stretch>
        </p:blipFill>
        <p:spPr bwMode="auto">
          <a:xfrm>
            <a:off x="4419600" y="4648200"/>
            <a:ext cx="3155796" cy="1663750"/>
          </a:xfrm>
          <a:prstGeom prst="rect">
            <a:avLst/>
          </a:prstGeom>
          <a:noFill/>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17410"/>
                                        </p:tgtEl>
                                        <p:attrNameLst>
                                          <p:attrName>style.visibility</p:attrName>
                                        </p:attrNameLst>
                                      </p:cBhvr>
                                      <p:to>
                                        <p:strVal val="visible"/>
                                      </p:to>
                                    </p:set>
                                    <p:anim from="(-#ppt_w/2)" to="(#ppt_x)" calcmode="lin" valueType="num">
                                      <p:cBhvr>
                                        <p:cTn id="25" dur="600" fill="hold">
                                          <p:stCondLst>
                                            <p:cond delay="0"/>
                                          </p:stCondLst>
                                        </p:cTn>
                                        <p:tgtEl>
                                          <p:spTgt spid="17410"/>
                                        </p:tgtEl>
                                        <p:attrNameLst>
                                          <p:attrName>ppt_x</p:attrName>
                                        </p:attrNameLst>
                                      </p:cBhvr>
                                    </p:anim>
                                    <p:anim from="0" to="-1.0" calcmode="lin" valueType="num">
                                      <p:cBhvr>
                                        <p:cTn id="26" dur="200" decel="50000" autoRev="1" fill="hold">
                                          <p:stCondLst>
                                            <p:cond delay="600"/>
                                          </p:stCondLst>
                                        </p:cTn>
                                        <p:tgtEl>
                                          <p:spTgt spid="17410"/>
                                        </p:tgtEl>
                                        <p:attrNameLst>
                                          <p:attrName>xshear</p:attrName>
                                        </p:attrNameLst>
                                      </p:cBhvr>
                                    </p:anim>
                                    <p:animScale>
                                      <p:cBhvr>
                                        <p:cTn id="27" dur="200" decel="100000" autoRev="1" fill="hold">
                                          <p:stCondLst>
                                            <p:cond delay="600"/>
                                          </p:stCondLst>
                                        </p:cTn>
                                        <p:tgtEl>
                                          <p:spTgt spid="17410"/>
                                        </p:tgtEl>
                                      </p:cBhvr>
                                      <p:from x="100000" y="100000"/>
                                      <p:to x="80000" y="100000"/>
                                    </p:animScale>
                                    <p:anim by="(#ppt_h/3+#ppt_w*0.1)" calcmode="lin" valueType="num">
                                      <p:cBhvr additive="sum">
                                        <p:cTn id="28" dur="200" decel="100000" autoRev="1" fill="hold">
                                          <p:stCondLst>
                                            <p:cond delay="600"/>
                                          </p:stCondLst>
                                        </p:cTn>
                                        <p:tgtEl>
                                          <p:spTgt spid="174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692696"/>
            <a:ext cx="7024744" cy="1143000"/>
          </a:xfrm>
        </p:spPr>
        <p:txBody>
          <a:bodyPr>
            <a:normAutofit/>
          </a:bodyPr>
          <a:lstStyle/>
          <a:p>
            <a:r>
              <a:rPr lang="el-GR" sz="5400" dirty="0" smtClean="0"/>
              <a:t>           ΤΕΛΟΣ!!! </a:t>
            </a:r>
            <a:endParaRPr lang="en-US" sz="5400" dirty="0"/>
          </a:p>
        </p:txBody>
      </p:sp>
      <p:pic>
        <p:nvPicPr>
          <p:cNvPr id="18434" name="Picture 2" descr="http://4.bp.blogspot.com/-BXLFXabJNDc/Tq6GRdQe_XI/AAAAAAAAOlI/YvcJCxpjS7c/s320/1.jpg"/>
          <p:cNvPicPr>
            <a:picLocks noChangeAspect="1" noChangeArrowheads="1"/>
          </p:cNvPicPr>
          <p:nvPr/>
        </p:nvPicPr>
        <p:blipFill>
          <a:blip r:embed="rId2" cstate="print"/>
          <a:srcRect/>
          <a:stretch>
            <a:fillRect/>
          </a:stretch>
        </p:blipFill>
        <p:spPr bwMode="auto">
          <a:xfrm>
            <a:off x="755576" y="4005064"/>
            <a:ext cx="2508542" cy="2343920"/>
          </a:xfrm>
          <a:prstGeom prst="rect">
            <a:avLst/>
          </a:prstGeom>
          <a:noFill/>
        </p:spPr>
      </p:pic>
      <p:pic>
        <p:nvPicPr>
          <p:cNvPr id="18436" name="Picture 4" descr="http://www.sport24.gr/Sports/OlympicGames/article1866271.ece/BINARY/original/mascotolympicgames200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16016" y="3284984"/>
            <a:ext cx="4227984" cy="3282905"/>
          </a:xfrm>
          <a:prstGeom prst="rect">
            <a:avLst/>
          </a:prstGeom>
          <a:noFill/>
        </p:spPr>
      </p:pic>
      <p:grpSp>
        <p:nvGrpSpPr>
          <p:cNvPr id="3" name="6 - Ομάδα"/>
          <p:cNvGrpSpPr/>
          <p:nvPr/>
        </p:nvGrpSpPr>
        <p:grpSpPr>
          <a:xfrm>
            <a:off x="2771800" y="1772816"/>
            <a:ext cx="3384376" cy="2664296"/>
            <a:chOff x="2843808" y="2348880"/>
            <a:chExt cx="3384376" cy="2664296"/>
          </a:xfrm>
        </p:grpSpPr>
        <p:sp>
          <p:nvSpPr>
            <p:cNvPr id="5" name="4 - Επεξήγηση με σύννεφο"/>
            <p:cNvSpPr/>
            <p:nvPr/>
          </p:nvSpPr>
          <p:spPr>
            <a:xfrm>
              <a:off x="2843808" y="2348880"/>
              <a:ext cx="3384376" cy="2664296"/>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5 - TextBox"/>
            <p:cNvSpPr txBox="1"/>
            <p:nvPr/>
          </p:nvSpPr>
          <p:spPr>
            <a:xfrm>
              <a:off x="3347864" y="3212976"/>
              <a:ext cx="2592288" cy="646331"/>
            </a:xfrm>
            <a:prstGeom prst="rect">
              <a:avLst/>
            </a:prstGeom>
            <a:noFill/>
          </p:spPr>
          <p:txBody>
            <a:bodyPr wrap="square" rtlCol="0">
              <a:spAutoFit/>
            </a:bodyPr>
            <a:lstStyle/>
            <a:p>
              <a:r>
                <a:rPr lang="el-GR" dirty="0" smtClean="0">
                  <a:solidFill>
                    <a:schemeClr val="tx2"/>
                  </a:solidFill>
                </a:rPr>
                <a:t>Ευχαριστούμε για την προσοχή !!!</a:t>
              </a:r>
              <a:endParaRPr lang="en-US" dirty="0">
                <a:solidFill>
                  <a:schemeClr val="tx2"/>
                </a:solidFill>
              </a:endParaRP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wipe(down)">
                                      <p:cBhvr>
                                        <p:cTn id="14" dur="580">
                                          <p:stCondLst>
                                            <p:cond delay="0"/>
                                          </p:stCondLst>
                                        </p:cTn>
                                        <p:tgtEl>
                                          <p:spTgt spid="18434"/>
                                        </p:tgtEl>
                                      </p:cBhvr>
                                    </p:animEffect>
                                    <p:anim calcmode="lin" valueType="num">
                                      <p:cBhvr>
                                        <p:cTn id="15" dur="1822" tmFilter="0,0; 0.14,0.36; 0.43,0.73; 0.71,0.91; 1.0,1.0">
                                          <p:stCondLst>
                                            <p:cond delay="0"/>
                                          </p:stCondLst>
                                        </p:cTn>
                                        <p:tgtEl>
                                          <p:spTgt spid="1843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843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843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843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8434"/>
                                        </p:tgtEl>
                                        <p:attrNameLst>
                                          <p:attrName>ppt_y</p:attrName>
                                        </p:attrNameLst>
                                      </p:cBhvr>
                                      <p:tavLst>
                                        <p:tav tm="0" fmla="#ppt_y-sin(pi*$)/81">
                                          <p:val>
                                            <p:fltVal val="0"/>
                                          </p:val>
                                        </p:tav>
                                        <p:tav tm="100000">
                                          <p:val>
                                            <p:fltVal val="1"/>
                                          </p:val>
                                        </p:tav>
                                      </p:tavLst>
                                    </p:anim>
                                    <p:animScale>
                                      <p:cBhvr>
                                        <p:cTn id="20" dur="26">
                                          <p:stCondLst>
                                            <p:cond delay="650"/>
                                          </p:stCondLst>
                                        </p:cTn>
                                        <p:tgtEl>
                                          <p:spTgt spid="18434"/>
                                        </p:tgtEl>
                                      </p:cBhvr>
                                      <p:to x="100000" y="60000"/>
                                    </p:animScale>
                                    <p:animScale>
                                      <p:cBhvr>
                                        <p:cTn id="21" dur="166" decel="50000">
                                          <p:stCondLst>
                                            <p:cond delay="676"/>
                                          </p:stCondLst>
                                        </p:cTn>
                                        <p:tgtEl>
                                          <p:spTgt spid="18434"/>
                                        </p:tgtEl>
                                      </p:cBhvr>
                                      <p:to x="100000" y="100000"/>
                                    </p:animScale>
                                    <p:animScale>
                                      <p:cBhvr>
                                        <p:cTn id="22" dur="26">
                                          <p:stCondLst>
                                            <p:cond delay="1312"/>
                                          </p:stCondLst>
                                        </p:cTn>
                                        <p:tgtEl>
                                          <p:spTgt spid="18434"/>
                                        </p:tgtEl>
                                      </p:cBhvr>
                                      <p:to x="100000" y="80000"/>
                                    </p:animScale>
                                    <p:animScale>
                                      <p:cBhvr>
                                        <p:cTn id="23" dur="166" decel="50000">
                                          <p:stCondLst>
                                            <p:cond delay="1338"/>
                                          </p:stCondLst>
                                        </p:cTn>
                                        <p:tgtEl>
                                          <p:spTgt spid="18434"/>
                                        </p:tgtEl>
                                      </p:cBhvr>
                                      <p:to x="100000" y="100000"/>
                                    </p:animScale>
                                    <p:animScale>
                                      <p:cBhvr>
                                        <p:cTn id="24" dur="26">
                                          <p:stCondLst>
                                            <p:cond delay="1642"/>
                                          </p:stCondLst>
                                        </p:cTn>
                                        <p:tgtEl>
                                          <p:spTgt spid="18434"/>
                                        </p:tgtEl>
                                      </p:cBhvr>
                                      <p:to x="100000" y="90000"/>
                                    </p:animScale>
                                    <p:animScale>
                                      <p:cBhvr>
                                        <p:cTn id="25" dur="166" decel="50000">
                                          <p:stCondLst>
                                            <p:cond delay="1668"/>
                                          </p:stCondLst>
                                        </p:cTn>
                                        <p:tgtEl>
                                          <p:spTgt spid="18434"/>
                                        </p:tgtEl>
                                      </p:cBhvr>
                                      <p:to x="100000" y="100000"/>
                                    </p:animScale>
                                    <p:animScale>
                                      <p:cBhvr>
                                        <p:cTn id="26" dur="26">
                                          <p:stCondLst>
                                            <p:cond delay="1808"/>
                                          </p:stCondLst>
                                        </p:cTn>
                                        <p:tgtEl>
                                          <p:spTgt spid="18434"/>
                                        </p:tgtEl>
                                      </p:cBhvr>
                                      <p:to x="100000" y="95000"/>
                                    </p:animScale>
                                    <p:animScale>
                                      <p:cBhvr>
                                        <p:cTn id="27" dur="166" decel="50000">
                                          <p:stCondLst>
                                            <p:cond delay="1834"/>
                                          </p:stCondLst>
                                        </p:cTn>
                                        <p:tgtEl>
                                          <p:spTgt spid="1843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8436"/>
                                        </p:tgtEl>
                                        <p:attrNameLst>
                                          <p:attrName>style.visibility</p:attrName>
                                        </p:attrNameLst>
                                      </p:cBhvr>
                                      <p:to>
                                        <p:strVal val="visible"/>
                                      </p:to>
                                    </p:set>
                                    <p:animEffect transition="in" filter="wipe(down)">
                                      <p:cBhvr>
                                        <p:cTn id="32" dur="580">
                                          <p:stCondLst>
                                            <p:cond delay="0"/>
                                          </p:stCondLst>
                                        </p:cTn>
                                        <p:tgtEl>
                                          <p:spTgt spid="18436"/>
                                        </p:tgtEl>
                                      </p:cBhvr>
                                    </p:animEffect>
                                    <p:anim calcmode="lin" valueType="num">
                                      <p:cBhvr>
                                        <p:cTn id="33" dur="1822" tmFilter="0,0; 0.14,0.36; 0.43,0.73; 0.71,0.91; 1.0,1.0">
                                          <p:stCondLst>
                                            <p:cond delay="0"/>
                                          </p:stCondLst>
                                        </p:cTn>
                                        <p:tgtEl>
                                          <p:spTgt spid="1843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843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843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843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8436"/>
                                        </p:tgtEl>
                                        <p:attrNameLst>
                                          <p:attrName>ppt_y</p:attrName>
                                        </p:attrNameLst>
                                      </p:cBhvr>
                                      <p:tavLst>
                                        <p:tav tm="0" fmla="#ppt_y-sin(pi*$)/81">
                                          <p:val>
                                            <p:fltVal val="0"/>
                                          </p:val>
                                        </p:tav>
                                        <p:tav tm="100000">
                                          <p:val>
                                            <p:fltVal val="1"/>
                                          </p:val>
                                        </p:tav>
                                      </p:tavLst>
                                    </p:anim>
                                    <p:animScale>
                                      <p:cBhvr>
                                        <p:cTn id="38" dur="26">
                                          <p:stCondLst>
                                            <p:cond delay="650"/>
                                          </p:stCondLst>
                                        </p:cTn>
                                        <p:tgtEl>
                                          <p:spTgt spid="18436"/>
                                        </p:tgtEl>
                                      </p:cBhvr>
                                      <p:to x="100000" y="60000"/>
                                    </p:animScale>
                                    <p:animScale>
                                      <p:cBhvr>
                                        <p:cTn id="39" dur="166" decel="50000">
                                          <p:stCondLst>
                                            <p:cond delay="676"/>
                                          </p:stCondLst>
                                        </p:cTn>
                                        <p:tgtEl>
                                          <p:spTgt spid="18436"/>
                                        </p:tgtEl>
                                      </p:cBhvr>
                                      <p:to x="100000" y="100000"/>
                                    </p:animScale>
                                    <p:animScale>
                                      <p:cBhvr>
                                        <p:cTn id="40" dur="26">
                                          <p:stCondLst>
                                            <p:cond delay="1312"/>
                                          </p:stCondLst>
                                        </p:cTn>
                                        <p:tgtEl>
                                          <p:spTgt spid="18436"/>
                                        </p:tgtEl>
                                      </p:cBhvr>
                                      <p:to x="100000" y="80000"/>
                                    </p:animScale>
                                    <p:animScale>
                                      <p:cBhvr>
                                        <p:cTn id="41" dur="166" decel="50000">
                                          <p:stCondLst>
                                            <p:cond delay="1338"/>
                                          </p:stCondLst>
                                        </p:cTn>
                                        <p:tgtEl>
                                          <p:spTgt spid="18436"/>
                                        </p:tgtEl>
                                      </p:cBhvr>
                                      <p:to x="100000" y="100000"/>
                                    </p:animScale>
                                    <p:animScale>
                                      <p:cBhvr>
                                        <p:cTn id="42" dur="26">
                                          <p:stCondLst>
                                            <p:cond delay="1642"/>
                                          </p:stCondLst>
                                        </p:cTn>
                                        <p:tgtEl>
                                          <p:spTgt spid="18436"/>
                                        </p:tgtEl>
                                      </p:cBhvr>
                                      <p:to x="100000" y="90000"/>
                                    </p:animScale>
                                    <p:animScale>
                                      <p:cBhvr>
                                        <p:cTn id="43" dur="166" decel="50000">
                                          <p:stCondLst>
                                            <p:cond delay="1668"/>
                                          </p:stCondLst>
                                        </p:cTn>
                                        <p:tgtEl>
                                          <p:spTgt spid="18436"/>
                                        </p:tgtEl>
                                      </p:cBhvr>
                                      <p:to x="100000" y="100000"/>
                                    </p:animScale>
                                    <p:animScale>
                                      <p:cBhvr>
                                        <p:cTn id="44" dur="26">
                                          <p:stCondLst>
                                            <p:cond delay="1808"/>
                                          </p:stCondLst>
                                        </p:cTn>
                                        <p:tgtEl>
                                          <p:spTgt spid="18436"/>
                                        </p:tgtEl>
                                      </p:cBhvr>
                                      <p:to x="100000" y="95000"/>
                                    </p:animScale>
                                    <p:animScale>
                                      <p:cBhvr>
                                        <p:cTn id="45" dur="166" decel="50000">
                                          <p:stCondLst>
                                            <p:cond delay="1834"/>
                                          </p:stCondLst>
                                        </p:cTn>
                                        <p:tgtEl>
                                          <p:spTgt spid="1843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5" presetClass="exit" presetSubtype="0" fill="hold" nodeType="clickEffect">
                                  <p:stCondLst>
                                    <p:cond delay="0"/>
                                  </p:stCondLst>
                                  <p:childTnLst>
                                    <p:anim calcmode="lin" valueType="num">
                                      <p:cBhvr>
                                        <p:cTn id="57" dur="1000"/>
                                        <p:tgtEl>
                                          <p:spTgt spid="18434"/>
                                        </p:tgtEl>
                                        <p:attrNameLst>
                                          <p:attrName>ppt_w</p:attrName>
                                        </p:attrNameLst>
                                      </p:cBhvr>
                                      <p:tavLst>
                                        <p:tav tm="0">
                                          <p:val>
                                            <p:strVal val="ppt_w"/>
                                          </p:val>
                                        </p:tav>
                                        <p:tav tm="100000">
                                          <p:val>
                                            <p:fltVal val="0"/>
                                          </p:val>
                                        </p:tav>
                                      </p:tavLst>
                                    </p:anim>
                                    <p:anim calcmode="lin" valueType="num">
                                      <p:cBhvr>
                                        <p:cTn id="58" dur="1000"/>
                                        <p:tgtEl>
                                          <p:spTgt spid="18434"/>
                                        </p:tgtEl>
                                        <p:attrNameLst>
                                          <p:attrName>ppt_h</p:attrName>
                                        </p:attrNameLst>
                                      </p:cBhvr>
                                      <p:tavLst>
                                        <p:tav tm="0">
                                          <p:val>
                                            <p:strVal val="ppt_h"/>
                                          </p:val>
                                        </p:tav>
                                        <p:tav tm="100000">
                                          <p:val>
                                            <p:fltVal val="0"/>
                                          </p:val>
                                        </p:tav>
                                      </p:tavLst>
                                    </p:anim>
                                    <p:anim calcmode="lin" valueType="num">
                                      <p:cBhvr>
                                        <p:cTn id="59" dur="1000"/>
                                        <p:tgtEl>
                                          <p:spTgt spid="1843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0" dur="1000"/>
                                        <p:tgtEl>
                                          <p:spTgt spid="1843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1" dur="1" fill="hold">
                                          <p:stCondLst>
                                            <p:cond delay="999"/>
                                          </p:stCondLst>
                                        </p:cTn>
                                        <p:tgtEl>
                                          <p:spTgt spid="1843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5" presetClass="exit" presetSubtype="0" fill="hold" nodeType="clickEffect">
                                  <p:stCondLst>
                                    <p:cond delay="0"/>
                                  </p:stCondLst>
                                  <p:childTnLst>
                                    <p:anim calcmode="lin" valueType="num">
                                      <p:cBhvr>
                                        <p:cTn id="65" dur="1000"/>
                                        <p:tgtEl>
                                          <p:spTgt spid="18436"/>
                                        </p:tgtEl>
                                        <p:attrNameLst>
                                          <p:attrName>ppt_w</p:attrName>
                                        </p:attrNameLst>
                                      </p:cBhvr>
                                      <p:tavLst>
                                        <p:tav tm="0">
                                          <p:val>
                                            <p:strVal val="ppt_w"/>
                                          </p:val>
                                        </p:tav>
                                        <p:tav tm="100000">
                                          <p:val>
                                            <p:fltVal val="0"/>
                                          </p:val>
                                        </p:tav>
                                      </p:tavLst>
                                    </p:anim>
                                    <p:anim calcmode="lin" valueType="num">
                                      <p:cBhvr>
                                        <p:cTn id="66" dur="1000"/>
                                        <p:tgtEl>
                                          <p:spTgt spid="18436"/>
                                        </p:tgtEl>
                                        <p:attrNameLst>
                                          <p:attrName>ppt_h</p:attrName>
                                        </p:attrNameLst>
                                      </p:cBhvr>
                                      <p:tavLst>
                                        <p:tav tm="0">
                                          <p:val>
                                            <p:strVal val="ppt_h"/>
                                          </p:val>
                                        </p:tav>
                                        <p:tav tm="100000">
                                          <p:val>
                                            <p:fltVal val="0"/>
                                          </p:val>
                                        </p:tav>
                                      </p:tavLst>
                                    </p:anim>
                                    <p:anim calcmode="lin" valueType="num">
                                      <p:cBhvr>
                                        <p:cTn id="67" dur="1000"/>
                                        <p:tgtEl>
                                          <p:spTgt spid="1843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8" dur="1000"/>
                                        <p:tgtEl>
                                          <p:spTgt spid="1843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9" dur="1" fill="hold">
                                          <p:stCondLst>
                                            <p:cond delay="999"/>
                                          </p:stCondLst>
                                        </p:cTn>
                                        <p:tgtEl>
                                          <p:spTgt spid="184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76600" y="914400"/>
            <a:ext cx="2309310" cy="762000"/>
          </a:xfrm>
        </p:spPr>
        <p:txBody>
          <a:bodyPr/>
          <a:lstStyle/>
          <a:p>
            <a:r>
              <a:rPr lang="el-GR" b="1" dirty="0" smtClean="0"/>
              <a:t>Πηγές</a:t>
            </a:r>
            <a:endParaRPr lang="el-GR" b="1" dirty="0"/>
          </a:p>
        </p:txBody>
      </p:sp>
      <p:sp>
        <p:nvSpPr>
          <p:cNvPr id="3" name="2 - Θέση περιεχομένου"/>
          <p:cNvSpPr>
            <a:spLocks noGrp="1"/>
          </p:cNvSpPr>
          <p:nvPr>
            <p:ph idx="1"/>
          </p:nvPr>
        </p:nvSpPr>
        <p:spPr>
          <a:xfrm>
            <a:off x="1219200" y="1828800"/>
            <a:ext cx="6777317" cy="3238948"/>
          </a:xfrm>
        </p:spPr>
        <p:txBody>
          <a:bodyPr>
            <a:normAutofit fontScale="55000" lnSpcReduction="20000"/>
          </a:bodyPr>
          <a:lstStyle/>
          <a:p>
            <a:pPr>
              <a:lnSpc>
                <a:spcPct val="120000"/>
              </a:lnSpc>
            </a:pPr>
            <a:r>
              <a:rPr lang="en-US" sz="1800" u="sng" dirty="0" smtClean="0">
                <a:solidFill>
                  <a:srgbClr val="0070C0"/>
                </a:solidFill>
              </a:rPr>
              <a:t>https://www.google.gr/search?q=%CE%B1%CE%B3%CF%89%CE%BD%CE%B9%CF%83%CE%BC%CE%B1%CF%84%CE%B1+%CE%B1%CF%81%CF%87%CE%B1%CE%B9%CF%89%CE%BD+%CE%BF%CE%BB%CF%85%CE%BC%CF%80%CE%B9%CE%B1%CE%BA%CF%89%CE%BD+%CE%B1%CE%B3%CF%89%CE%BD%CF%89%CE%BD&amp;rlz=1C1KMZB_enGR522GR542&amp;espv=2&amp;biw=1024&amp;bih=677&amp;source=lnms&amp;tbm=isch&amp;sa=X&amp;ved=</a:t>
            </a:r>
            <a:r>
              <a:rPr lang="el-GR" sz="1800" u="sng" dirty="0">
                <a:solidFill>
                  <a:srgbClr val="0070C0"/>
                </a:solidFill>
              </a:rPr>
              <a:t>ο</a:t>
            </a:r>
            <a:r>
              <a:rPr lang="en-US" sz="1800" u="sng" dirty="0" smtClean="0">
                <a:solidFill>
                  <a:srgbClr val="0070C0"/>
                </a:solidFill>
              </a:rPr>
              <a:t>ahUKEwjYsoyP-tHKAhVG_w4KHSCZCKsQ_AUIBigB</a:t>
            </a:r>
            <a:r>
              <a:rPr lang="el-GR" sz="1800" u="sng" dirty="0" smtClean="0">
                <a:solidFill>
                  <a:srgbClr val="0070C0"/>
                </a:solidFill>
              </a:rPr>
              <a:t>\</a:t>
            </a:r>
          </a:p>
          <a:p>
            <a:pPr>
              <a:lnSpc>
                <a:spcPct val="120000"/>
              </a:lnSpc>
            </a:pPr>
            <a:r>
              <a:rPr lang="en-US" sz="1800" u="sng" dirty="0" smtClean="0">
                <a:solidFill>
                  <a:srgbClr val="0070C0"/>
                </a:solidFill>
              </a:rPr>
              <a:t>http://ebooks.edu.gr/modules/ebook/show.php/DSGYM-A106/377/2516,9716/</a:t>
            </a:r>
            <a:endParaRPr lang="el-GR" sz="1800" u="sng" dirty="0" smtClean="0">
              <a:solidFill>
                <a:srgbClr val="0070C0"/>
              </a:solidFill>
            </a:endParaRPr>
          </a:p>
          <a:p>
            <a:pPr>
              <a:lnSpc>
                <a:spcPct val="120000"/>
              </a:lnSpc>
            </a:pPr>
            <a:r>
              <a:rPr lang="en-US" sz="1800" u="sng" dirty="0" smtClean="0">
                <a:solidFill>
                  <a:srgbClr val="0070C0"/>
                </a:solidFill>
              </a:rPr>
              <a:t>https://el.wikipedia.org/wiki/%CE%9F%CE%BB%CF%85%CE%BC%CF%80%CE%B9%CE%B1%CE%BA%CE%BF%CE%AF_%CE%B1%CE%B3%CF%8E%CE%BD%CE%B5%CF%82_%CF%83%CF%84%CE%B7%CE%BD_%CE%B1%CF%81%CF%87%CE%B1%CE%B9%CF%8C%CF%84%CE%B7%CF%84%CE%B1#.CE.91.CE.B3.CF.8E.CE.BD.CE.B5.CF.82_.CE.B4.CF.81.CF.8C.CE.BC.CE.BF.CF.85</a:t>
            </a:r>
            <a:endParaRPr lang="el-GR" sz="1800" u="sng" dirty="0" smtClean="0">
              <a:solidFill>
                <a:srgbClr val="0070C0"/>
              </a:solidFill>
            </a:endParaRPr>
          </a:p>
          <a:p>
            <a:pPr>
              <a:lnSpc>
                <a:spcPct val="120000"/>
              </a:lnSpc>
            </a:pPr>
            <a:r>
              <a:rPr lang="en-US" sz="1800" u="sng" dirty="0" smtClean="0">
                <a:solidFill>
                  <a:srgbClr val="0070C0"/>
                </a:solidFill>
              </a:rPr>
              <a:t>http://googlareto.gr/blog/wp-content/uploads/2013/12/arxaiotita1.jpg&amp;imgrefurl=http://googlareto.gr/blog/poioi-htan-oi-10-megalyteroi-athlites-ths-arxaiothtas/&amp;h=231&amp;w=347&amp;tbnid=7Pll90X6cKe9UM:&amp;docid=qdwkoIL4z6LBJM&amp;ei=HTumVvfhNML9UMLNlvAB&amp;tbm=isch&amp;ved=0ahUKEwi35LHcn8XKAhXCPhQKHcKmBR4QMwgmKAgwCA</a:t>
            </a:r>
            <a:endParaRPr lang="el-GR" sz="1800" u="sng" dirty="0" smtClean="0">
              <a:solidFill>
                <a:srgbClr val="0070C0"/>
              </a:solidFill>
            </a:endParaRPr>
          </a:p>
          <a:p>
            <a:pPr>
              <a:lnSpc>
                <a:spcPct val="120000"/>
              </a:lnSpc>
            </a:pPr>
            <a:r>
              <a:rPr lang="en-US" sz="1800" u="sng" dirty="0" smtClean="0">
                <a:solidFill>
                  <a:srgbClr val="0070C0"/>
                </a:solidFill>
              </a:rPr>
              <a:t>:https://encrypted-tbn0.gstatic.com/images?q=tbn:ANd9GcR2t0CqMSS_XZ1iN_8YZwKuSlaIS5rMFnXPCXhrT-vnePb-kEVk</a:t>
            </a:r>
            <a:endParaRPr lang="el-GR" sz="1800" u="sng" dirty="0" smtClean="0">
              <a:solidFill>
                <a:srgbClr val="0070C0"/>
              </a:solidFill>
            </a:endParaRPr>
          </a:p>
          <a:p>
            <a:pPr>
              <a:lnSpc>
                <a:spcPct val="120000"/>
              </a:lnSpc>
            </a:pPr>
            <a:r>
              <a:rPr lang="en-US" sz="1800" u="sng" dirty="0" smtClean="0">
                <a:solidFill>
                  <a:srgbClr val="0070C0"/>
                </a:solidFill>
              </a:rPr>
              <a:t>https://el.wikipedia.org/wiki/%CE%94%CE%B9%CF%83%CE%BA%CE%BF%CE%B2%CE%BF%CE%BB%CE%AF%CE%B1</a:t>
            </a:r>
            <a:endParaRPr lang="el-GR" sz="1800" u="sng" dirty="0" smtClean="0">
              <a:solidFill>
                <a:srgbClr val="0070C0"/>
              </a:solidFill>
            </a:endParaRPr>
          </a:p>
          <a:p>
            <a:pPr>
              <a:lnSpc>
                <a:spcPct val="120000"/>
              </a:lnSpc>
            </a:pPr>
            <a:endParaRPr lang="el-GR" sz="1800" u="sng" dirty="0" smtClean="0">
              <a:solidFill>
                <a:srgbClr val="0070C0"/>
              </a:solidFill>
            </a:endParaRPr>
          </a:p>
          <a:p>
            <a:pPr>
              <a:lnSpc>
                <a:spcPct val="120000"/>
              </a:lnSpc>
              <a:buNone/>
            </a:pPr>
            <a:endParaRPr lang="el-GR" sz="1800" dirty="0" smtClean="0">
              <a:solidFill>
                <a:srgbClr val="0070C0"/>
              </a:solidFill>
            </a:endParaRPr>
          </a:p>
          <a:p>
            <a:endParaRPr lang="el-GR" sz="1800" dirty="0" smtClean="0">
              <a:solidFill>
                <a:srgbClr val="0070C0"/>
              </a:solidFill>
            </a:endParaRPr>
          </a:p>
          <a:p>
            <a:endParaRPr lang="el-GR" sz="1800" dirty="0" smtClean="0">
              <a:solidFill>
                <a:srgbClr val="0070C0"/>
              </a:solidFill>
            </a:endParaRPr>
          </a:p>
          <a:p>
            <a:endParaRPr lang="el-GR" sz="1800" dirty="0" smtClean="0"/>
          </a:p>
          <a:p>
            <a:endParaRPr lang="el-GR" sz="1800" dirty="0"/>
          </a:p>
          <a:p>
            <a:endParaRPr lang="el-GR" sz="1800" dirty="0" smtClean="0"/>
          </a:p>
          <a:p>
            <a:endParaRPr lang="el-GR" sz="1800" dirty="0" smtClean="0"/>
          </a:p>
          <a:p>
            <a:endParaRPr lang="el-GR" sz="1800" dirty="0" smtClean="0"/>
          </a:p>
          <a:p>
            <a:endParaRPr lang="el-GR" sz="1800"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5000" fill="hold"/>
                                        <p:tgtEl>
                                          <p:spTgt spid="3">
                                            <p:txEl>
                                              <p:pRg st="5" end="5"/>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548680"/>
            <a:ext cx="7024744" cy="685880"/>
          </a:xfrm>
        </p:spPr>
        <p:txBody>
          <a:bodyPr>
            <a:normAutofit fontScale="90000"/>
          </a:bodyPr>
          <a:lstStyle/>
          <a:p>
            <a:r>
              <a:rPr lang="el-GR" dirty="0" smtClean="0"/>
              <a:t>                  </a:t>
            </a:r>
            <a:r>
              <a:rPr lang="el-GR" b="1" dirty="0" smtClean="0"/>
              <a:t>Εισαγωγή</a:t>
            </a:r>
            <a:endParaRPr lang="en-US" b="1" dirty="0"/>
          </a:p>
        </p:txBody>
      </p:sp>
      <p:sp>
        <p:nvSpPr>
          <p:cNvPr id="3" name="2 - Θέση περιεχομένου"/>
          <p:cNvSpPr>
            <a:spLocks noGrp="1"/>
          </p:cNvSpPr>
          <p:nvPr>
            <p:ph idx="1"/>
          </p:nvPr>
        </p:nvSpPr>
        <p:spPr>
          <a:xfrm>
            <a:off x="611560" y="1628800"/>
            <a:ext cx="3744416" cy="4104456"/>
          </a:xfrm>
          <a:solidFill>
            <a:schemeClr val="bg1"/>
          </a:solidFill>
          <a:ln w="28575">
            <a:solidFill>
              <a:schemeClr val="accent2"/>
            </a:solidFill>
          </a:ln>
        </p:spPr>
        <p:style>
          <a:lnRef idx="1">
            <a:schemeClr val="accent2"/>
          </a:lnRef>
          <a:fillRef idx="3">
            <a:schemeClr val="accent2"/>
          </a:fillRef>
          <a:effectRef idx="2">
            <a:schemeClr val="accent2"/>
          </a:effectRef>
          <a:fontRef idx="minor">
            <a:schemeClr val="lt1"/>
          </a:fontRef>
        </p:style>
        <p:txBody>
          <a:bodyPr>
            <a:normAutofit lnSpcReduction="10000"/>
          </a:bodyPr>
          <a:lstStyle/>
          <a:p>
            <a:r>
              <a:rPr lang="el-GR" sz="1900" dirty="0" smtClean="0">
                <a:solidFill>
                  <a:schemeClr val="accent2">
                    <a:lumMod val="75000"/>
                  </a:schemeClr>
                </a:solidFill>
              </a:rPr>
              <a:t>Οι Ολυμπιακοί αγώνες ήταν μία σειρά αθλητικών αγώνων μεταξύ εκπροσώπων των πόλεων-κρατών και ένας από τους πανελλήνιους αγώνες στην Αρχαία Ελλάδα. </a:t>
            </a:r>
          </a:p>
          <a:p>
            <a:r>
              <a:rPr lang="el-GR" sz="1900" dirty="0" smtClean="0">
                <a:solidFill>
                  <a:schemeClr val="accent2">
                    <a:lumMod val="75000"/>
                  </a:schemeClr>
                </a:solidFill>
              </a:rPr>
              <a:t>Οι Ολυμπιακοί αγώνες ήταν η πιο σημαντική διοργάνωση της αρχαίας Ελλάδας και διεξάγονταν στην Αρχαία Ολυμπία κάθε τέσσερα χρόνια, από το 776 π.Χ.                   </a:t>
            </a:r>
          </a:p>
        </p:txBody>
      </p:sp>
      <p:pic>
        <p:nvPicPr>
          <p:cNvPr id="15362" name="Picture 2" descr="http://1.bp.blogspot.com/-Ah8F5B1kRlo/VBn5QGZEGvI/AAAAAAAALXY/cybpoJrCVZc/s1600/60.jpg"/>
          <p:cNvPicPr>
            <a:picLocks noChangeAspect="1" noChangeArrowheads="1"/>
          </p:cNvPicPr>
          <p:nvPr/>
        </p:nvPicPr>
        <p:blipFill>
          <a:blip r:embed="rId2" cstate="print"/>
          <a:srcRect/>
          <a:stretch>
            <a:fillRect/>
          </a:stretch>
        </p:blipFill>
        <p:spPr bwMode="auto">
          <a:xfrm>
            <a:off x="4529889" y="1988841"/>
            <a:ext cx="4002551" cy="2952327"/>
          </a:xfrm>
          <a:prstGeom prst="rect">
            <a:avLst/>
          </a:prstGeom>
          <a:noFill/>
          <a:ln>
            <a:solidFill>
              <a:schemeClr val="bg1"/>
            </a:solidFill>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from="(-#ppt_w/2)" to="(#ppt_x)" calcmode="lin" valueType="num">
                                      <p:cBhvr>
                                        <p:cTn id="15" dur="600" fill="hold">
                                          <p:stCondLst>
                                            <p:cond delay="0"/>
                                          </p:stCondLst>
                                        </p:cTn>
                                        <p:tgtEl>
                                          <p:spTgt spid="3">
                                            <p:bg/>
                                          </p:spTgt>
                                        </p:tgtEl>
                                        <p:attrNameLst>
                                          <p:attrName>ppt_x</p:attrName>
                                        </p:attrNameLst>
                                      </p:cBhvr>
                                    </p:anim>
                                    <p:anim from="0" to="-1.0" calcmode="lin" valueType="num">
                                      <p:cBhvr>
                                        <p:cTn id="16" dur="200" decel="50000" autoRev="1" fill="hold">
                                          <p:stCondLst>
                                            <p:cond delay="600"/>
                                          </p:stCondLst>
                                        </p:cTn>
                                        <p:tgtEl>
                                          <p:spTgt spid="3">
                                            <p:bg/>
                                          </p:spTgt>
                                        </p:tgtEl>
                                        <p:attrNameLst>
                                          <p:attrName>xshear</p:attrName>
                                        </p:attrNameLst>
                                      </p:cBhvr>
                                    </p:anim>
                                    <p:animScale>
                                      <p:cBhvr>
                                        <p:cTn id="17" dur="200" decel="100000" autoRev="1" fill="hold">
                                          <p:stCondLst>
                                            <p:cond delay="600"/>
                                          </p:stCondLst>
                                        </p:cTn>
                                        <p:tgtEl>
                                          <p:spTgt spid="3">
                                            <p:bg/>
                                          </p:spTgt>
                                        </p:tgtEl>
                                      </p:cBhvr>
                                      <p:from x="100000" y="100000"/>
                                      <p:to x="80000" y="100000"/>
                                    </p:animScale>
                                    <p:anim by="(#ppt_h/3+#ppt_w*0.1)" calcmode="lin" valueType="num">
                                      <p:cBhvr additive="sum">
                                        <p:cTn id="18" dur="200" decel="100000" autoRev="1" fill="hold">
                                          <p:stCondLst>
                                            <p:cond delay="600"/>
                                          </p:stCondLst>
                                        </p:cTn>
                                        <p:tgtEl>
                                          <p:spTgt spid="3">
                                            <p:bg/>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from="(-#ppt_w/2)" to="(#ppt_x)" calcmode="lin" valueType="num">
                                      <p:cBhvr>
                                        <p:cTn id="23" dur="600" fill="hold">
                                          <p:stCondLst>
                                            <p:cond delay="0"/>
                                          </p:stCondLst>
                                        </p:cTn>
                                        <p:tgtEl>
                                          <p:spTgt spid="3">
                                            <p:txEl>
                                              <p:pRg st="0" end="0"/>
                                            </p:txEl>
                                          </p:spTgt>
                                        </p:tgtEl>
                                        <p:attrNameLst>
                                          <p:attrName>ppt_x</p:attrName>
                                        </p:attrNameLst>
                                      </p:cBhvr>
                                    </p:anim>
                                    <p:anim from="0" to="-1.0" calcmode="lin" valueType="num">
                                      <p:cBhvr>
                                        <p:cTn id="24" dur="200" decel="50000" autoRev="1" fill="hold">
                                          <p:stCondLst>
                                            <p:cond delay="600"/>
                                          </p:stCondLst>
                                        </p:cTn>
                                        <p:tgtEl>
                                          <p:spTgt spid="3">
                                            <p:txEl>
                                              <p:pRg st="0" end="0"/>
                                            </p:txEl>
                                          </p:spTgt>
                                        </p:tgtEl>
                                        <p:attrNameLst>
                                          <p:attrName>xshear</p:attrName>
                                        </p:attrNameLst>
                                      </p:cBhvr>
                                    </p:anim>
                                    <p:animScale>
                                      <p:cBhvr>
                                        <p:cTn id="25" dur="200" decel="100000" autoRev="1" fill="hold">
                                          <p:stCondLst>
                                            <p:cond delay="600"/>
                                          </p:stCondLst>
                                        </p:cTn>
                                        <p:tgtEl>
                                          <p:spTgt spid="3">
                                            <p:txEl>
                                              <p:pRg st="0" end="0"/>
                                            </p:txEl>
                                          </p:spTgt>
                                        </p:tgtEl>
                                      </p:cBhvr>
                                      <p:from x="100000" y="100000"/>
                                      <p:to x="80000" y="100000"/>
                                    </p:animScale>
                                    <p:anim by="(#ppt_h/3+#ppt_w*0.1)" calcmode="lin" valueType="num">
                                      <p:cBhvr additive="sum">
                                        <p:cTn id="26"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from="(-#ppt_w/2)" to="(#ppt_x)" calcmode="lin" valueType="num">
                                      <p:cBhvr>
                                        <p:cTn id="31" dur="600" fill="hold">
                                          <p:stCondLst>
                                            <p:cond delay="0"/>
                                          </p:stCondLst>
                                        </p:cTn>
                                        <p:tgtEl>
                                          <p:spTgt spid="3">
                                            <p:txEl>
                                              <p:pRg st="1" end="1"/>
                                            </p:txEl>
                                          </p:spTgt>
                                        </p:tgtEl>
                                        <p:attrNameLst>
                                          <p:attrName>ppt_x</p:attrName>
                                        </p:attrNameLst>
                                      </p:cBhvr>
                                    </p:anim>
                                    <p:anim from="0" to="-1.0" calcmode="lin" valueType="num">
                                      <p:cBhvr>
                                        <p:cTn id="32" dur="200" decel="50000" autoRev="1" fill="hold">
                                          <p:stCondLst>
                                            <p:cond delay="600"/>
                                          </p:stCondLst>
                                        </p:cTn>
                                        <p:tgtEl>
                                          <p:spTgt spid="3">
                                            <p:txEl>
                                              <p:pRg st="1" end="1"/>
                                            </p:txEl>
                                          </p:spTgt>
                                        </p:tgtEl>
                                        <p:attrNameLst>
                                          <p:attrName>xshear</p:attrName>
                                        </p:attrNameLst>
                                      </p:cBhvr>
                                    </p:anim>
                                    <p:animScale>
                                      <p:cBhvr>
                                        <p:cTn id="33" dur="200" decel="100000" autoRev="1" fill="hold">
                                          <p:stCondLst>
                                            <p:cond delay="600"/>
                                          </p:stCondLst>
                                        </p:cTn>
                                        <p:tgtEl>
                                          <p:spTgt spid="3">
                                            <p:txEl>
                                              <p:pRg st="1" end="1"/>
                                            </p:txEl>
                                          </p:spTgt>
                                        </p:tgtEl>
                                      </p:cBhvr>
                                      <p:from x="100000" y="100000"/>
                                      <p:to x="80000" y="100000"/>
                                    </p:animScale>
                                    <p:anim by="(#ppt_h/3+#ppt_w*0.1)" calcmode="lin" valueType="num">
                                      <p:cBhvr additive="sum">
                                        <p:cTn id="34"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5362"/>
                                        </p:tgtEl>
                                        <p:attrNameLst>
                                          <p:attrName>style.visibility</p:attrName>
                                        </p:attrNameLst>
                                      </p:cBhvr>
                                      <p:to>
                                        <p:strVal val="visible"/>
                                      </p:to>
                                    </p:set>
                                    <p:anim calcmode="lin" valueType="num">
                                      <p:cBhvr>
                                        <p:cTn id="39" dur="1000" fill="hold"/>
                                        <p:tgtEl>
                                          <p:spTgt spid="15362"/>
                                        </p:tgtEl>
                                        <p:attrNameLst>
                                          <p:attrName>ppt_w</p:attrName>
                                        </p:attrNameLst>
                                      </p:cBhvr>
                                      <p:tavLst>
                                        <p:tav tm="0">
                                          <p:val>
                                            <p:strVal val="#ppt_w*0.70"/>
                                          </p:val>
                                        </p:tav>
                                        <p:tav tm="100000">
                                          <p:val>
                                            <p:strVal val="#ppt_w"/>
                                          </p:val>
                                        </p:tav>
                                      </p:tavLst>
                                    </p:anim>
                                    <p:anim calcmode="lin" valueType="num">
                                      <p:cBhvr>
                                        <p:cTn id="40" dur="1000" fill="hold"/>
                                        <p:tgtEl>
                                          <p:spTgt spid="15362"/>
                                        </p:tgtEl>
                                        <p:attrNameLst>
                                          <p:attrName>ppt_h</p:attrName>
                                        </p:attrNameLst>
                                      </p:cBhvr>
                                      <p:tavLst>
                                        <p:tav tm="0">
                                          <p:val>
                                            <p:strVal val="#ppt_h"/>
                                          </p:val>
                                        </p:tav>
                                        <p:tav tm="100000">
                                          <p:val>
                                            <p:strVal val="#ppt_h"/>
                                          </p:val>
                                        </p:tav>
                                      </p:tavLst>
                                    </p:anim>
                                    <p:animEffect transition="in" filter="fade">
                                      <p:cBhvr>
                                        <p:cTn id="41"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404664"/>
            <a:ext cx="7024744" cy="1143000"/>
          </a:xfrm>
        </p:spPr>
        <p:txBody>
          <a:bodyPr>
            <a:normAutofit/>
          </a:bodyPr>
          <a:lstStyle/>
          <a:p>
            <a:r>
              <a:rPr lang="el-GR" sz="4400" b="1" dirty="0" smtClean="0"/>
              <a:t>            Οι αθλητές</a:t>
            </a:r>
            <a:endParaRPr lang="en-US" sz="4400" b="1" dirty="0"/>
          </a:p>
        </p:txBody>
      </p:sp>
      <p:sp>
        <p:nvSpPr>
          <p:cNvPr id="3" name="2 - Θέση περιεχομένου"/>
          <p:cNvSpPr>
            <a:spLocks noGrp="1"/>
          </p:cNvSpPr>
          <p:nvPr>
            <p:ph idx="1"/>
          </p:nvPr>
        </p:nvSpPr>
        <p:spPr>
          <a:xfrm>
            <a:off x="1115616" y="1772816"/>
            <a:ext cx="7056783" cy="2160240"/>
          </a:xfrm>
          <a:ln w="28575"/>
        </p:spPr>
        <p:style>
          <a:lnRef idx="2">
            <a:schemeClr val="accent2"/>
          </a:lnRef>
          <a:fillRef idx="1">
            <a:schemeClr val="lt1"/>
          </a:fillRef>
          <a:effectRef idx="0">
            <a:schemeClr val="accent2"/>
          </a:effectRef>
          <a:fontRef idx="minor">
            <a:schemeClr val="dk1"/>
          </a:fontRef>
        </p:style>
        <p:txBody>
          <a:bodyPr>
            <a:normAutofit/>
          </a:bodyPr>
          <a:lstStyle/>
          <a:p>
            <a:pPr algn="just"/>
            <a:r>
              <a:rPr lang="el-GR" sz="1800" dirty="0" smtClean="0">
                <a:solidFill>
                  <a:schemeClr val="accent2">
                    <a:lumMod val="75000"/>
                  </a:schemeClr>
                </a:solidFill>
              </a:rPr>
              <a:t>Στα Ολύμπια έπαιρναν μέρος αθλητές από όλη την Ελλάδα (και αργότερα από άλλα μέρη) και σταδιακά απέκτησαν ιδιαίτερη αίγλη. Η διοργάνωσή τους γινόταν μέχρι το 393 όταν ο αυτοκράτορας Θεοδόσιος απαγόρευσε την διεξαγωγή τους. Από το 1896, αναβίωσαν με την ονομασία Ολυμπιακοί Αγώνες και διεξάγονται ως διεθνείς αγώνες, γνωστοί και ως Θερινοί Ολυμπιακοί.</a:t>
            </a:r>
            <a:endParaRPr lang="en-US" sz="1800" dirty="0" smtClean="0">
              <a:solidFill>
                <a:schemeClr val="accent2">
                  <a:lumMod val="75000"/>
                </a:schemeClr>
              </a:solidFill>
            </a:endParaRPr>
          </a:p>
          <a:p>
            <a:pPr>
              <a:buNone/>
            </a:pPr>
            <a:endParaRPr lang="en-US" dirty="0"/>
          </a:p>
        </p:txBody>
      </p:sp>
      <p:pic>
        <p:nvPicPr>
          <p:cNvPr id="1028" name="Picture 4" descr="http://www.oikologoi.gr/uploads/news/ancient_olympic_games.jpg"/>
          <p:cNvPicPr>
            <a:picLocks noChangeAspect="1" noChangeArrowheads="1"/>
          </p:cNvPicPr>
          <p:nvPr/>
        </p:nvPicPr>
        <p:blipFill>
          <a:blip r:embed="rId2" cstate="print"/>
          <a:srcRect/>
          <a:stretch>
            <a:fillRect/>
          </a:stretch>
        </p:blipFill>
        <p:spPr bwMode="auto">
          <a:xfrm>
            <a:off x="2123728" y="4005063"/>
            <a:ext cx="4320480" cy="2414666"/>
          </a:xfrm>
          <a:prstGeom prst="rect">
            <a:avLst/>
          </a:prstGeom>
          <a:noFill/>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p:cTn id="16"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9" dur="1000" fill="hold"/>
                                        <p:tgtEl>
                                          <p:spTgt spid="3">
                                            <p:bg/>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bg/>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31"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strips(downLeft)">
                                      <p:cBhvr>
                                        <p:cTn id="4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692696"/>
            <a:ext cx="7024744" cy="638944"/>
          </a:xfrm>
        </p:spPr>
        <p:txBody>
          <a:bodyPr>
            <a:normAutofit fontScale="90000"/>
          </a:bodyPr>
          <a:lstStyle/>
          <a:p>
            <a:r>
              <a:rPr lang="el-GR" b="1" dirty="0" smtClean="0"/>
              <a:t>        Τα αγωνίσματα </a:t>
            </a:r>
            <a:endParaRPr lang="en-US" b="1" dirty="0"/>
          </a:p>
        </p:txBody>
      </p:sp>
      <p:sp>
        <p:nvSpPr>
          <p:cNvPr id="3" name="2 - Θέση περιεχομένου"/>
          <p:cNvSpPr>
            <a:spLocks noGrp="1"/>
          </p:cNvSpPr>
          <p:nvPr>
            <p:ph idx="1"/>
          </p:nvPr>
        </p:nvSpPr>
        <p:spPr>
          <a:xfrm>
            <a:off x="1043608" y="1340768"/>
            <a:ext cx="7416824" cy="4896544"/>
          </a:xfrm>
          <a:ln w="28575"/>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a:r>
              <a:rPr lang="el-GR" sz="2600" dirty="0" smtClean="0">
                <a:solidFill>
                  <a:schemeClr val="accent2">
                    <a:lumMod val="75000"/>
                  </a:schemeClr>
                </a:solidFill>
              </a:rPr>
              <a:t>Οι Ολυμπιακοί Αγώνες της Αρχαιότητας περιλάμβαναν ένα σημαντικό αριθμό αγωνισμάτων. Πολλά από αυτά είναι πρόγονοι των σύγχρονων ολυμπιακών αθλημάτων και είχαν όρους και κανόνες όχι άγνωστους στους σύγχρονους αθλητές. Τα αρχαία ολυμπιακά αγωνίσματα ήταν τα εξής:</a:t>
            </a:r>
          </a:p>
          <a:p>
            <a:pPr>
              <a:buNone/>
            </a:pPr>
            <a:r>
              <a:rPr lang="el-GR" sz="2600" dirty="0" smtClean="0">
                <a:solidFill>
                  <a:schemeClr val="accent2">
                    <a:lumMod val="75000"/>
                  </a:schemeClr>
                </a:solidFill>
              </a:rPr>
              <a:t>     </a:t>
            </a:r>
            <a:br>
              <a:rPr lang="el-GR" sz="2600" dirty="0" smtClean="0">
                <a:solidFill>
                  <a:schemeClr val="accent2">
                    <a:lumMod val="75000"/>
                  </a:schemeClr>
                </a:solidFill>
              </a:rPr>
            </a:br>
            <a:r>
              <a:rPr lang="el-GR" sz="2600" b="1" dirty="0" smtClean="0">
                <a:solidFill>
                  <a:schemeClr val="accent2">
                    <a:lumMod val="75000"/>
                  </a:schemeClr>
                </a:solidFill>
              </a:rPr>
              <a:t>1.</a:t>
            </a:r>
            <a:r>
              <a:rPr lang="el-GR" sz="2600" dirty="0" smtClean="0">
                <a:solidFill>
                  <a:schemeClr val="accent2">
                    <a:lumMod val="75000"/>
                  </a:schemeClr>
                </a:solidFill>
              </a:rPr>
              <a:t>Ακόντιο</a:t>
            </a:r>
            <a:br>
              <a:rPr lang="el-GR" sz="2600" dirty="0" smtClean="0">
                <a:solidFill>
                  <a:schemeClr val="accent2">
                    <a:lumMod val="75000"/>
                  </a:schemeClr>
                </a:solidFill>
              </a:rPr>
            </a:br>
            <a:r>
              <a:rPr lang="el-GR" sz="2600" b="1" dirty="0" smtClean="0">
                <a:solidFill>
                  <a:schemeClr val="accent2">
                    <a:lumMod val="75000"/>
                  </a:schemeClr>
                </a:solidFill>
              </a:rPr>
              <a:t>2.</a:t>
            </a:r>
            <a:r>
              <a:rPr lang="el-GR" sz="2600" dirty="0" smtClean="0">
                <a:solidFill>
                  <a:schemeClr val="accent2">
                    <a:lumMod val="75000"/>
                  </a:schemeClr>
                </a:solidFill>
              </a:rPr>
              <a:t>Άλμα</a:t>
            </a:r>
            <a:br>
              <a:rPr lang="el-GR" sz="2600" dirty="0" smtClean="0">
                <a:solidFill>
                  <a:schemeClr val="accent2">
                    <a:lumMod val="75000"/>
                  </a:schemeClr>
                </a:solidFill>
              </a:rPr>
            </a:br>
            <a:r>
              <a:rPr lang="el-GR" sz="2600" b="1" dirty="0" smtClean="0">
                <a:solidFill>
                  <a:schemeClr val="accent2">
                    <a:lumMod val="75000"/>
                  </a:schemeClr>
                </a:solidFill>
              </a:rPr>
              <a:t>3.</a:t>
            </a:r>
            <a:r>
              <a:rPr lang="el-GR" sz="2600" dirty="0" smtClean="0">
                <a:solidFill>
                  <a:schemeClr val="accent2">
                    <a:lumMod val="75000"/>
                  </a:schemeClr>
                </a:solidFill>
              </a:rPr>
              <a:t>Δίσκος</a:t>
            </a:r>
            <a:br>
              <a:rPr lang="el-GR" sz="2600" dirty="0" smtClean="0">
                <a:solidFill>
                  <a:schemeClr val="accent2">
                    <a:lumMod val="75000"/>
                  </a:schemeClr>
                </a:solidFill>
              </a:rPr>
            </a:br>
            <a:r>
              <a:rPr lang="el-GR" sz="2600" b="1" dirty="0" smtClean="0">
                <a:solidFill>
                  <a:schemeClr val="accent2">
                    <a:lumMod val="75000"/>
                  </a:schemeClr>
                </a:solidFill>
              </a:rPr>
              <a:t>4.</a:t>
            </a:r>
            <a:r>
              <a:rPr lang="el-GR" sz="2600" dirty="0" smtClean="0">
                <a:solidFill>
                  <a:schemeClr val="accent2">
                    <a:lumMod val="75000"/>
                  </a:schemeClr>
                </a:solidFill>
              </a:rPr>
              <a:t>Δρόμος</a:t>
            </a:r>
            <a:br>
              <a:rPr lang="el-GR" sz="2600" dirty="0" smtClean="0">
                <a:solidFill>
                  <a:schemeClr val="accent2">
                    <a:lumMod val="75000"/>
                  </a:schemeClr>
                </a:solidFill>
              </a:rPr>
            </a:br>
            <a:r>
              <a:rPr lang="el-GR" sz="2600" b="1" dirty="0" smtClean="0">
                <a:solidFill>
                  <a:schemeClr val="accent2">
                    <a:lumMod val="75000"/>
                  </a:schemeClr>
                </a:solidFill>
              </a:rPr>
              <a:t>5.</a:t>
            </a:r>
            <a:r>
              <a:rPr lang="el-GR" sz="2600" dirty="0" smtClean="0">
                <a:solidFill>
                  <a:schemeClr val="accent2">
                    <a:lumMod val="75000"/>
                  </a:schemeClr>
                </a:solidFill>
              </a:rPr>
              <a:t>Ιππικά αγωνίσματα</a:t>
            </a:r>
            <a:br>
              <a:rPr lang="el-GR" sz="2600" dirty="0" smtClean="0">
                <a:solidFill>
                  <a:schemeClr val="accent2">
                    <a:lumMod val="75000"/>
                  </a:schemeClr>
                </a:solidFill>
              </a:rPr>
            </a:br>
            <a:r>
              <a:rPr lang="el-GR" sz="2600" b="1" dirty="0" smtClean="0">
                <a:solidFill>
                  <a:schemeClr val="accent2">
                    <a:lumMod val="75000"/>
                  </a:schemeClr>
                </a:solidFill>
              </a:rPr>
              <a:t>6.</a:t>
            </a:r>
            <a:r>
              <a:rPr lang="el-GR" sz="2600" dirty="0" smtClean="0">
                <a:solidFill>
                  <a:schemeClr val="accent2">
                    <a:lumMod val="75000"/>
                  </a:schemeClr>
                </a:solidFill>
              </a:rPr>
              <a:t>Παγκράτιο</a:t>
            </a:r>
            <a:br>
              <a:rPr lang="el-GR" sz="2600" dirty="0" smtClean="0">
                <a:solidFill>
                  <a:schemeClr val="accent2">
                    <a:lumMod val="75000"/>
                  </a:schemeClr>
                </a:solidFill>
              </a:rPr>
            </a:br>
            <a:r>
              <a:rPr lang="el-GR" sz="2600" b="1" dirty="0" smtClean="0">
                <a:solidFill>
                  <a:schemeClr val="accent2">
                    <a:lumMod val="75000"/>
                  </a:schemeClr>
                </a:solidFill>
              </a:rPr>
              <a:t>7.</a:t>
            </a:r>
            <a:r>
              <a:rPr lang="el-GR" sz="2600" dirty="0" smtClean="0">
                <a:solidFill>
                  <a:schemeClr val="accent2">
                    <a:lumMod val="75000"/>
                  </a:schemeClr>
                </a:solidFill>
              </a:rPr>
              <a:t>Πάλη</a:t>
            </a:r>
            <a:br>
              <a:rPr lang="el-GR" sz="2600" dirty="0" smtClean="0">
                <a:solidFill>
                  <a:schemeClr val="accent2">
                    <a:lumMod val="75000"/>
                  </a:schemeClr>
                </a:solidFill>
              </a:rPr>
            </a:br>
            <a:r>
              <a:rPr lang="el-GR" sz="2600" b="1" dirty="0" smtClean="0">
                <a:solidFill>
                  <a:schemeClr val="accent2">
                    <a:lumMod val="75000"/>
                  </a:schemeClr>
                </a:solidFill>
              </a:rPr>
              <a:t>8.</a:t>
            </a:r>
            <a:r>
              <a:rPr lang="el-GR" sz="2600" dirty="0" smtClean="0">
                <a:solidFill>
                  <a:schemeClr val="accent2">
                    <a:lumMod val="75000"/>
                  </a:schemeClr>
                </a:solidFill>
              </a:rPr>
              <a:t>Πένταθλο</a:t>
            </a:r>
            <a:br>
              <a:rPr lang="el-GR" sz="2600" dirty="0" smtClean="0">
                <a:solidFill>
                  <a:schemeClr val="accent2">
                    <a:lumMod val="75000"/>
                  </a:schemeClr>
                </a:solidFill>
              </a:rPr>
            </a:br>
            <a:r>
              <a:rPr lang="el-GR" sz="2600" b="1" dirty="0" smtClean="0">
                <a:solidFill>
                  <a:schemeClr val="accent2">
                    <a:lumMod val="75000"/>
                  </a:schemeClr>
                </a:solidFill>
              </a:rPr>
              <a:t>9.</a:t>
            </a:r>
            <a:r>
              <a:rPr lang="el-GR" sz="2600" dirty="0" smtClean="0">
                <a:solidFill>
                  <a:schemeClr val="accent2">
                    <a:lumMod val="75000"/>
                  </a:schemeClr>
                </a:solidFill>
              </a:rPr>
              <a:t>Πυγμαχία</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860032" y="3549072"/>
            <a:ext cx="3096344" cy="2581577"/>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 from="(-#ppt_w/2)" to="(#ppt_x)" calcmode="lin" valueType="num">
                                      <p:cBhvr>
                                        <p:cTn id="20" dur="600" fill="hold">
                                          <p:stCondLst>
                                            <p:cond delay="0"/>
                                          </p:stCondLst>
                                        </p:cTn>
                                        <p:tgtEl>
                                          <p:spTgt spid="3">
                                            <p:bg/>
                                          </p:spTgt>
                                        </p:tgtEl>
                                        <p:attrNameLst>
                                          <p:attrName>ppt_x</p:attrName>
                                        </p:attrNameLst>
                                      </p:cBhvr>
                                    </p:anim>
                                    <p:anim from="0" to="-1.0" calcmode="lin" valueType="num">
                                      <p:cBhvr>
                                        <p:cTn id="21" dur="200" decel="50000" autoRev="1" fill="hold">
                                          <p:stCondLst>
                                            <p:cond delay="600"/>
                                          </p:stCondLst>
                                        </p:cTn>
                                        <p:tgtEl>
                                          <p:spTgt spid="3">
                                            <p:bg/>
                                          </p:spTgt>
                                        </p:tgtEl>
                                        <p:attrNameLst>
                                          <p:attrName>xshear</p:attrName>
                                        </p:attrNameLst>
                                      </p:cBhvr>
                                    </p:anim>
                                    <p:animScale>
                                      <p:cBhvr>
                                        <p:cTn id="22" dur="200" decel="100000" autoRev="1" fill="hold">
                                          <p:stCondLst>
                                            <p:cond delay="600"/>
                                          </p:stCondLst>
                                        </p:cTn>
                                        <p:tgtEl>
                                          <p:spTgt spid="3">
                                            <p:bg/>
                                          </p:spTgt>
                                        </p:tgtEl>
                                      </p:cBhvr>
                                      <p:from x="100000" y="100000"/>
                                      <p:to x="80000" y="100000"/>
                                    </p:animScale>
                                    <p:anim by="(#ppt_h/3+#ppt_w*0.1)" calcmode="lin" valueType="num">
                                      <p:cBhvr additive="sum">
                                        <p:cTn id="23" dur="200" decel="100000" autoRev="1" fill="hold">
                                          <p:stCondLst>
                                            <p:cond delay="600"/>
                                          </p:stCondLst>
                                        </p:cTn>
                                        <p:tgtEl>
                                          <p:spTgt spid="3">
                                            <p:bg/>
                                          </p:spTgt>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from="(-#ppt_w/2)" to="(#ppt_x)" calcmode="lin" valueType="num">
                                      <p:cBhvr>
                                        <p:cTn id="28" dur="600" fill="hold">
                                          <p:stCondLst>
                                            <p:cond delay="0"/>
                                          </p:stCondLst>
                                        </p:cTn>
                                        <p:tgtEl>
                                          <p:spTgt spid="3">
                                            <p:txEl>
                                              <p:pRg st="0" end="0"/>
                                            </p:txEl>
                                          </p:spTgt>
                                        </p:tgtEl>
                                        <p:attrNameLst>
                                          <p:attrName>ppt_x</p:attrName>
                                        </p:attrNameLst>
                                      </p:cBhvr>
                                    </p:anim>
                                    <p:anim from="0" to="-1.0" calcmode="lin" valueType="num">
                                      <p:cBhvr>
                                        <p:cTn id="29" dur="200" decel="50000" autoRev="1" fill="hold">
                                          <p:stCondLst>
                                            <p:cond delay="600"/>
                                          </p:stCondLst>
                                        </p:cTn>
                                        <p:tgtEl>
                                          <p:spTgt spid="3">
                                            <p:txEl>
                                              <p:pRg st="0" end="0"/>
                                            </p:txEl>
                                          </p:spTgt>
                                        </p:tgtEl>
                                        <p:attrNameLst>
                                          <p:attrName>xshear</p:attrName>
                                        </p:attrNameLst>
                                      </p:cBhvr>
                                    </p:anim>
                                    <p:animScale>
                                      <p:cBhvr>
                                        <p:cTn id="30" dur="200" decel="100000" autoRev="1" fill="hold">
                                          <p:stCondLst>
                                            <p:cond delay="600"/>
                                          </p:stCondLst>
                                        </p:cTn>
                                        <p:tgtEl>
                                          <p:spTgt spid="3">
                                            <p:txEl>
                                              <p:pRg st="0" end="0"/>
                                            </p:txEl>
                                          </p:spTgt>
                                        </p:tgtEl>
                                      </p:cBhvr>
                                      <p:from x="100000" y="100000"/>
                                      <p:to x="80000" y="100000"/>
                                    </p:animScale>
                                    <p:anim by="(#ppt_h/3+#ppt_w*0.1)" calcmode="lin" valueType="num">
                                      <p:cBhvr additive="sum">
                                        <p:cTn id="31"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from="(-#ppt_w/2)" to="(#ppt_x)" calcmode="lin" valueType="num">
                                      <p:cBhvr>
                                        <p:cTn id="36" dur="600" fill="hold">
                                          <p:stCondLst>
                                            <p:cond delay="0"/>
                                          </p:stCondLst>
                                        </p:cTn>
                                        <p:tgtEl>
                                          <p:spTgt spid="3">
                                            <p:txEl>
                                              <p:pRg st="1" end="1"/>
                                            </p:txEl>
                                          </p:spTgt>
                                        </p:tgtEl>
                                        <p:attrNameLst>
                                          <p:attrName>ppt_x</p:attrName>
                                        </p:attrNameLst>
                                      </p:cBhvr>
                                    </p:anim>
                                    <p:anim from="0" to="-1.0" calcmode="lin" valueType="num">
                                      <p:cBhvr>
                                        <p:cTn id="37" dur="200" decel="50000" autoRev="1" fill="hold">
                                          <p:stCondLst>
                                            <p:cond delay="600"/>
                                          </p:stCondLst>
                                        </p:cTn>
                                        <p:tgtEl>
                                          <p:spTgt spid="3">
                                            <p:txEl>
                                              <p:pRg st="1" end="1"/>
                                            </p:txEl>
                                          </p:spTgt>
                                        </p:tgtEl>
                                        <p:attrNameLst>
                                          <p:attrName>xshear</p:attrName>
                                        </p:attrNameLst>
                                      </p:cBhvr>
                                    </p:anim>
                                    <p:animScale>
                                      <p:cBhvr>
                                        <p:cTn id="38" dur="200" decel="100000" autoRev="1" fill="hold">
                                          <p:stCondLst>
                                            <p:cond delay="600"/>
                                          </p:stCondLst>
                                        </p:cTn>
                                        <p:tgtEl>
                                          <p:spTgt spid="3">
                                            <p:txEl>
                                              <p:pRg st="1" end="1"/>
                                            </p:txEl>
                                          </p:spTgt>
                                        </p:tgtEl>
                                      </p:cBhvr>
                                      <p:from x="100000" y="100000"/>
                                      <p:to x="80000" y="100000"/>
                                    </p:animScale>
                                    <p:anim by="(#ppt_h/3+#ppt_w*0.1)" calcmode="lin" valueType="num">
                                      <p:cBhvr additive="sum">
                                        <p:cTn id="39"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7" dur="1000" fill="hold"/>
                                        <p:tgtEl>
                                          <p:spTgt spid="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48200" y="2438400"/>
            <a:ext cx="3313355" cy="676836"/>
          </a:xfrm>
        </p:spPr>
        <p:txBody>
          <a:bodyPr/>
          <a:lstStyle/>
          <a:p>
            <a:r>
              <a:rPr lang="el-GR" dirty="0" smtClean="0"/>
              <a:t>Ακοντισμός</a:t>
            </a:r>
            <a:endParaRPr lang="el-GR" dirty="0"/>
          </a:p>
        </p:txBody>
      </p:sp>
      <p:sp>
        <p:nvSpPr>
          <p:cNvPr id="3" name="Υπότιτλος 2"/>
          <p:cNvSpPr>
            <a:spLocks noGrp="1"/>
          </p:cNvSpPr>
          <p:nvPr>
            <p:ph type="subTitle" idx="1"/>
          </p:nvPr>
        </p:nvSpPr>
        <p:spPr>
          <a:xfrm>
            <a:off x="4724400" y="3276600"/>
            <a:ext cx="3309803" cy="1260629"/>
          </a:xfrm>
        </p:spPr>
        <p:txBody>
          <a:bodyPr>
            <a:normAutofit lnSpcReduction="10000"/>
          </a:bodyPr>
          <a:lstStyle/>
          <a:p>
            <a:r>
              <a:rPr lang="el-GR" dirty="0" smtClean="0"/>
              <a:t>Γιάννης Δοντάς </a:t>
            </a:r>
          </a:p>
          <a:p>
            <a:r>
              <a:rPr lang="el-GR" dirty="0" smtClean="0"/>
              <a:t>Ιγνάτιος Καραογλάνης</a:t>
            </a:r>
            <a:endParaRPr lang="el-GR" dirty="0"/>
          </a:p>
          <a:p>
            <a:r>
              <a:rPr lang="el-GR" dirty="0" smtClean="0"/>
              <a:t>Χαράλαμπος Βεργαδής</a:t>
            </a:r>
          </a:p>
          <a:p>
            <a:r>
              <a:rPr lang="el-GR" dirty="0" smtClean="0"/>
              <a:t>Γιώργος Κόκκινος</a:t>
            </a:r>
          </a:p>
        </p:txBody>
      </p:sp>
    </p:spTree>
    <p:extLst>
      <p:ext uri="{BB962C8B-B14F-4D97-AF65-F5344CB8AC3E}">
        <p14:creationId xmlns:p14="http://schemas.microsoft.com/office/powerpoint/2010/main" val="390125939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9" dur="500"/>
                                        <p:tgtEl>
                                          <p:spTgt spid="3">
                                            <p:txEl>
                                              <p:pRg st="0" end="0"/>
                                            </p:txEl>
                                          </p:spTgt>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5" dur="500"/>
                                        <p:tgtEl>
                                          <p:spTgt spid="3">
                                            <p:txEl>
                                              <p:pRg st="1" end="1"/>
                                            </p:txEl>
                                          </p:spTgt>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2" end="2"/>
                                            </p:txEl>
                                          </p:spTgt>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4294967295"/>
          </p:nvPr>
        </p:nvSpPr>
        <p:spPr>
          <a:xfrm>
            <a:off x="609600" y="990601"/>
            <a:ext cx="7620000" cy="3200399"/>
          </a:xfrm>
          <a:ln w="25400">
            <a:solidFill>
              <a:schemeClr val="accent2"/>
            </a:solidFill>
          </a:ln>
        </p:spPr>
        <p:txBody>
          <a:bodyPr>
            <a:normAutofit/>
          </a:bodyPr>
          <a:lstStyle/>
          <a:p>
            <a:pPr marL="571500" indent="-571500" algn="just">
              <a:buFont typeface="Wingdings" panose="05000000000000000000" pitchFamily="2" charset="2"/>
              <a:buChar char="Ø"/>
            </a:pPr>
            <a:r>
              <a:rPr lang="el-GR" sz="2800" dirty="0" smtClean="0"/>
              <a:t>Ο ακοντισμός είναι ένα από τα αγωνίσματα ρίψεων του στίβου </a:t>
            </a:r>
          </a:p>
          <a:p>
            <a:pPr marL="571500" indent="-571500" algn="just">
              <a:buFont typeface="Wingdings" panose="05000000000000000000" pitchFamily="2" charset="2"/>
              <a:buChar char="Ø"/>
            </a:pPr>
            <a:r>
              <a:rPr lang="el-GR" sz="2800" dirty="0" smtClean="0"/>
              <a:t>Σκοπός του αθλήματος είναι η ρίψη ενός ακοντίου σε μεγάλη απόσταση . </a:t>
            </a:r>
          </a:p>
          <a:p>
            <a:pPr marL="571500" indent="-571500" algn="just">
              <a:buFont typeface="Wingdings" panose="05000000000000000000" pitchFamily="2" charset="2"/>
              <a:buChar char="Ø"/>
            </a:pPr>
            <a:r>
              <a:rPr lang="el-GR" sz="2800" dirty="0" smtClean="0"/>
              <a:t>Νικητής είναι ο αθλητής που θα ρίξει το ακόντιο πιο μακριά</a:t>
            </a:r>
            <a:endParaRPr lang="el-GR" sz="2800" dirty="0"/>
          </a:p>
        </p:txBody>
      </p:sp>
      <p:pic>
        <p:nvPicPr>
          <p:cNvPr id="4" name="Picture 4" descr="https://ellas2.files.wordpress.com/2011/04/akontism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4572000"/>
            <a:ext cx="441960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4678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p:cTn id="79" dur="1000" fill="hold"/>
                                        <p:tgtEl>
                                          <p:spTgt spid="4"/>
                                        </p:tgtEl>
                                        <p:attrNameLst>
                                          <p:attrName>ppt_w</p:attrName>
                                        </p:attrNameLst>
                                      </p:cBhvr>
                                      <p:tavLst>
                                        <p:tav tm="0">
                                          <p:val>
                                            <p:strVal val="#ppt_w*0.70"/>
                                          </p:val>
                                        </p:tav>
                                        <p:tav tm="100000">
                                          <p:val>
                                            <p:strVal val="#ppt_w"/>
                                          </p:val>
                                        </p:tav>
                                      </p:tavLst>
                                    </p:anim>
                                    <p:anim calcmode="lin" valueType="num">
                                      <p:cBhvr>
                                        <p:cTn id="80" dur="1000" fill="hold"/>
                                        <p:tgtEl>
                                          <p:spTgt spid="4"/>
                                        </p:tgtEl>
                                        <p:attrNameLst>
                                          <p:attrName>ppt_h</p:attrName>
                                        </p:attrNameLst>
                                      </p:cBhvr>
                                      <p:tavLst>
                                        <p:tav tm="0">
                                          <p:val>
                                            <p:strVal val="#ppt_h"/>
                                          </p:val>
                                        </p:tav>
                                        <p:tav tm="100000">
                                          <p:val>
                                            <p:strVal val="#ppt_h"/>
                                          </p:val>
                                        </p:tav>
                                      </p:tavLst>
                                    </p:anim>
                                    <p:animEffect transition="in" filter="fade">
                                      <p:cBhvr>
                                        <p:cTn id="8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4648200" cy="830997"/>
          </a:xfrm>
          <a:prstGeom prst="rect">
            <a:avLst/>
          </a:prstGeom>
          <a:noFill/>
        </p:spPr>
        <p:txBody>
          <a:bodyPr wrap="square" rtlCol="0">
            <a:spAutoFit/>
          </a:bodyPr>
          <a:lstStyle/>
          <a:p>
            <a:pPr algn="ctr"/>
            <a:r>
              <a:rPr lang="el-GR" sz="2400" b="1" dirty="0" smtClean="0">
                <a:solidFill>
                  <a:schemeClr val="accent1"/>
                </a:solidFill>
              </a:rPr>
              <a:t>Το ακόντιο στην Αρχαία Ελλάδα</a:t>
            </a:r>
            <a:endParaRPr lang="el-GR" sz="2400" b="1" dirty="0">
              <a:solidFill>
                <a:schemeClr val="accent1"/>
              </a:solidFill>
            </a:endParaRPr>
          </a:p>
        </p:txBody>
      </p:sp>
      <p:sp>
        <p:nvSpPr>
          <p:cNvPr id="4" name="TextBox 3"/>
          <p:cNvSpPr txBox="1"/>
          <p:nvPr/>
        </p:nvSpPr>
        <p:spPr>
          <a:xfrm>
            <a:off x="533400" y="1066800"/>
            <a:ext cx="7848600" cy="4893647"/>
          </a:xfrm>
          <a:prstGeom prst="rect">
            <a:avLst/>
          </a:prstGeom>
          <a:noFill/>
          <a:ln w="28575">
            <a:solidFill>
              <a:schemeClr val="accent2"/>
            </a:solidFill>
          </a:ln>
        </p:spPr>
        <p:txBody>
          <a:bodyPr wrap="square" rtlCol="0">
            <a:spAutoFit/>
          </a:bodyPr>
          <a:lstStyle/>
          <a:p>
            <a:pPr marL="285750" indent="-285750" algn="just">
              <a:lnSpc>
                <a:spcPct val="150000"/>
              </a:lnSpc>
              <a:buFont typeface="Wingdings" panose="05000000000000000000" pitchFamily="2" charset="2"/>
              <a:buChar char="Ø"/>
            </a:pPr>
            <a:r>
              <a:rPr lang="el-GR" sz="1600" b="0" i="0" dirty="0" smtClean="0">
                <a:solidFill>
                  <a:schemeClr val="accent2">
                    <a:lumMod val="75000"/>
                  </a:schemeClr>
                </a:solidFill>
                <a:effectLst/>
              </a:rPr>
              <a:t>Ο </a:t>
            </a:r>
            <a:r>
              <a:rPr lang="el-GR" sz="1600" b="0" i="0" u="none" strike="noStrike" dirty="0" smtClean="0">
                <a:solidFill>
                  <a:schemeClr val="accent2">
                    <a:lumMod val="75000"/>
                  </a:schemeClr>
                </a:solidFill>
                <a:effectLst/>
              </a:rPr>
              <a:t>Όμηρος</a:t>
            </a:r>
            <a:r>
              <a:rPr lang="el-GR" sz="1600" b="0" i="0" dirty="0" smtClean="0">
                <a:solidFill>
                  <a:schemeClr val="accent2">
                    <a:lumMod val="75000"/>
                  </a:schemeClr>
                </a:solidFill>
                <a:effectLst/>
              </a:rPr>
              <a:t> αναφέρει ότι </a:t>
            </a:r>
            <a:r>
              <a:rPr lang="el-GR" sz="1600" b="0" i="0" u="none" strike="noStrike" dirty="0" smtClean="0">
                <a:solidFill>
                  <a:schemeClr val="accent2">
                    <a:lumMod val="75000"/>
                  </a:schemeClr>
                </a:solidFill>
                <a:effectLst/>
              </a:rPr>
              <a:t>Αχαιοί</a:t>
            </a:r>
            <a:r>
              <a:rPr lang="el-GR" sz="1600" b="0" i="0" dirty="0" smtClean="0">
                <a:solidFill>
                  <a:schemeClr val="accent2">
                    <a:lumMod val="75000"/>
                  </a:schemeClr>
                </a:solidFill>
                <a:effectLst/>
              </a:rPr>
              <a:t> όταν δεν πολεμούσαν έξω από τα τείχη της </a:t>
            </a:r>
            <a:r>
              <a:rPr lang="el-GR" sz="1600" b="0" i="0" u="none" strike="noStrike" dirty="0" smtClean="0">
                <a:solidFill>
                  <a:schemeClr val="accent2">
                    <a:lumMod val="75000"/>
                  </a:schemeClr>
                </a:solidFill>
                <a:effectLst/>
              </a:rPr>
              <a:t>Τροίας</a:t>
            </a:r>
            <a:r>
              <a:rPr lang="el-GR" sz="1600" b="0" i="0" dirty="0" smtClean="0">
                <a:solidFill>
                  <a:schemeClr val="accent2">
                    <a:lumMod val="75000"/>
                  </a:schemeClr>
                </a:solidFill>
                <a:effectLst/>
              </a:rPr>
              <a:t> διασκέδαζαν ρίχνοντας δίσκο και ακόντιο. Στη </a:t>
            </a:r>
            <a:r>
              <a:rPr lang="el-GR" sz="1600" b="0" i="0" u="none" strike="noStrike" dirty="0" smtClean="0">
                <a:solidFill>
                  <a:schemeClr val="accent2">
                    <a:lumMod val="75000"/>
                  </a:schemeClr>
                </a:solidFill>
                <a:effectLst/>
              </a:rPr>
              <a:t>Οδύσσεια </a:t>
            </a:r>
            <a:r>
              <a:rPr lang="el-GR" sz="1600" b="0" i="0" dirty="0" smtClean="0">
                <a:solidFill>
                  <a:schemeClr val="accent2">
                    <a:lumMod val="75000"/>
                  </a:schemeClr>
                </a:solidFill>
                <a:effectLst/>
              </a:rPr>
              <a:t>οι μνηστήρες της </a:t>
            </a:r>
            <a:r>
              <a:rPr lang="el-GR" sz="1600" b="0" i="0" u="none" strike="noStrike" dirty="0" smtClean="0">
                <a:solidFill>
                  <a:schemeClr val="accent2">
                    <a:lumMod val="75000"/>
                  </a:schemeClr>
                </a:solidFill>
                <a:effectLst/>
              </a:rPr>
              <a:t>Πηνελόπης</a:t>
            </a:r>
            <a:r>
              <a:rPr lang="el-GR" sz="1600" b="0" i="0" dirty="0" smtClean="0">
                <a:solidFill>
                  <a:schemeClr val="accent2">
                    <a:lumMod val="75000"/>
                  </a:schemeClr>
                </a:solidFill>
                <a:effectLst/>
              </a:rPr>
              <a:t> περνούσαν τον καιρό τους ρίχνοντας δίσκο και ακόντιο και μάλιστα σε έναν ειδικά διαμορφωμένο χώρο.</a:t>
            </a:r>
          </a:p>
          <a:p>
            <a:pPr marL="285750" indent="-285750" algn="just">
              <a:buFont typeface="Wingdings" panose="05000000000000000000" pitchFamily="2" charset="2"/>
              <a:buChar char="Ø"/>
            </a:pPr>
            <a:r>
              <a:rPr lang="el-GR" sz="1600" b="0" i="0" dirty="0" smtClean="0">
                <a:solidFill>
                  <a:schemeClr val="accent2">
                    <a:lumMod val="75000"/>
                  </a:schemeClr>
                </a:solidFill>
                <a:effectLst/>
              </a:rPr>
              <a:t>Προστάτης του ακοντισμού θεωρούνταν ο Θεός Απόλλωνας, γι'αυτό και απεικονίζεται σε αγγειογραφίες να κρατά δόρυ και τόξο "λόγχην δε εν ταις χερσίν και τόξον".</a:t>
            </a:r>
          </a:p>
          <a:p>
            <a:pPr marL="285750" indent="-285750" algn="just">
              <a:lnSpc>
                <a:spcPct val="150000"/>
              </a:lnSpc>
              <a:buFont typeface="Wingdings" panose="05000000000000000000" pitchFamily="2" charset="2"/>
              <a:buChar char="Ø"/>
            </a:pPr>
            <a:r>
              <a:rPr lang="el-GR" sz="1600" b="0" i="0" dirty="0" smtClean="0">
                <a:solidFill>
                  <a:schemeClr val="accent2">
                    <a:lumMod val="75000"/>
                  </a:schemeClr>
                </a:solidFill>
                <a:effectLst/>
              </a:rPr>
              <a:t>Υπήρχαν δύο ειδών αγώνες. </a:t>
            </a:r>
          </a:p>
          <a:p>
            <a:pPr marL="742950" lvl="1" indent="-285750" algn="just">
              <a:lnSpc>
                <a:spcPct val="150000"/>
              </a:lnSpc>
              <a:buFont typeface="Wingdings" panose="05000000000000000000" pitchFamily="2" charset="2"/>
              <a:buChar char="v"/>
            </a:pPr>
            <a:r>
              <a:rPr lang="el-GR" sz="1600" b="0" i="0" dirty="0" smtClean="0">
                <a:solidFill>
                  <a:schemeClr val="accent2">
                    <a:lumMod val="75000"/>
                  </a:schemeClr>
                </a:solidFill>
                <a:effectLst/>
              </a:rPr>
              <a:t>Εκτίναξη του ακοντίου σε μήκος </a:t>
            </a:r>
            <a:r>
              <a:rPr lang="el-GR" sz="1600" b="0" i="0" dirty="0" smtClean="0">
                <a:solidFill>
                  <a:schemeClr val="accent2">
                    <a:lumMod val="75000"/>
                  </a:schemeClr>
                </a:solidFill>
                <a:effectLst/>
                <a:sym typeface="Wingdings" panose="05000000000000000000" pitchFamily="2" charset="2"/>
              </a:rPr>
              <a:t></a:t>
            </a:r>
            <a:r>
              <a:rPr lang="el-GR" sz="1600" b="0" i="0" dirty="0" smtClean="0">
                <a:solidFill>
                  <a:schemeClr val="accent2">
                    <a:lumMod val="75000"/>
                  </a:schemeClr>
                </a:solidFill>
                <a:effectLst/>
              </a:rPr>
              <a:t> «εκηβόλος ακοντισμός» όπου οι αθλητές χρησιμοποιούσαν ακόντιο με αιχμή</a:t>
            </a:r>
          </a:p>
          <a:p>
            <a:pPr marL="742950" lvl="1" indent="-285750" algn="just">
              <a:lnSpc>
                <a:spcPct val="150000"/>
              </a:lnSpc>
              <a:buFont typeface="Wingdings" panose="05000000000000000000" pitchFamily="2" charset="2"/>
              <a:buChar char="v"/>
            </a:pPr>
            <a:r>
              <a:rPr lang="el-GR" sz="1600" b="0" i="0" dirty="0" smtClean="0">
                <a:solidFill>
                  <a:schemeClr val="accent2">
                    <a:lumMod val="75000"/>
                  </a:schemeClr>
                </a:solidFill>
                <a:effectLst/>
              </a:rPr>
              <a:t>Εκτίναξη του ακοντίου σε στόχο </a:t>
            </a:r>
            <a:r>
              <a:rPr lang="el-GR" sz="1600" b="0" i="0" dirty="0" smtClean="0">
                <a:solidFill>
                  <a:schemeClr val="accent2">
                    <a:lumMod val="75000"/>
                  </a:schemeClr>
                </a:solidFill>
                <a:effectLst/>
                <a:sym typeface="Wingdings" panose="05000000000000000000" pitchFamily="2" charset="2"/>
              </a:rPr>
              <a:t></a:t>
            </a:r>
            <a:r>
              <a:rPr lang="el-GR" sz="1600" b="0" i="0" dirty="0" smtClean="0">
                <a:solidFill>
                  <a:schemeClr val="accent2">
                    <a:lumMod val="75000"/>
                  </a:schemeClr>
                </a:solidFill>
                <a:effectLst/>
              </a:rPr>
              <a:t> «Στοχαστικός ακοντισμός» με χρήση ακοντίου χωρίς αιχμή</a:t>
            </a:r>
          </a:p>
          <a:p>
            <a:pPr marL="285750" indent="-285750" algn="just">
              <a:lnSpc>
                <a:spcPct val="150000"/>
              </a:lnSpc>
              <a:buFont typeface="Wingdings" panose="05000000000000000000" pitchFamily="2" charset="2"/>
              <a:buChar char="Ø"/>
            </a:pPr>
            <a:r>
              <a:rPr lang="el-GR" sz="1600" b="0" i="0" dirty="0" smtClean="0">
                <a:solidFill>
                  <a:schemeClr val="accent2">
                    <a:lumMod val="75000"/>
                  </a:schemeClr>
                </a:solidFill>
                <a:effectLst/>
              </a:rPr>
              <a:t>Σαν αγώνισμα στις </a:t>
            </a:r>
            <a:r>
              <a:rPr lang="el-GR" sz="1600" b="0" i="0" u="none" strike="noStrike" dirty="0" smtClean="0">
                <a:solidFill>
                  <a:schemeClr val="accent2">
                    <a:lumMod val="75000"/>
                  </a:schemeClr>
                </a:solidFill>
                <a:effectLst/>
              </a:rPr>
              <a:t>Ολυμπιάδες</a:t>
            </a:r>
            <a:r>
              <a:rPr lang="el-GR" sz="1600" b="0" i="0" dirty="0" smtClean="0">
                <a:solidFill>
                  <a:schemeClr val="accent2">
                    <a:lumMod val="75000"/>
                  </a:schemeClr>
                </a:solidFill>
                <a:effectLst/>
              </a:rPr>
              <a:t> επικράτησε ο </a:t>
            </a:r>
            <a:r>
              <a:rPr lang="el-GR" sz="1600" b="1" i="0" dirty="0" smtClean="0">
                <a:solidFill>
                  <a:schemeClr val="accent2">
                    <a:lumMod val="75000"/>
                  </a:schemeClr>
                </a:solidFill>
                <a:effectLst/>
              </a:rPr>
              <a:t>ακοντισμός</a:t>
            </a:r>
            <a:r>
              <a:rPr lang="el-GR" sz="1600" b="0" i="0" dirty="0" smtClean="0">
                <a:solidFill>
                  <a:schemeClr val="accent2">
                    <a:lumMod val="75000"/>
                  </a:schemeClr>
                </a:solidFill>
                <a:effectLst/>
              </a:rPr>
              <a:t> σε μήκος και ήταν ένα από τα πέντε αγωνίσματα του «πένταθλου».</a:t>
            </a:r>
            <a:endParaRPr lang="el-GR" sz="1600" b="0" i="0" dirty="0">
              <a:solidFill>
                <a:schemeClr val="accent2">
                  <a:lumMod val="75000"/>
                </a:schemeClr>
              </a:solidFill>
              <a:effectLst/>
            </a:endParaRPr>
          </a:p>
        </p:txBody>
      </p:sp>
    </p:spTree>
    <p:extLst>
      <p:ext uri="{BB962C8B-B14F-4D97-AF65-F5344CB8AC3E}">
        <p14:creationId xmlns:p14="http://schemas.microsoft.com/office/powerpoint/2010/main" val="12583450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from="(-#ppt_w/2)" to="(#ppt_x)" calcmode="lin" valueType="num">
                                      <p:cBhvr>
                                        <p:cTn id="16" dur="600" fill="hold">
                                          <p:stCondLst>
                                            <p:cond delay="0"/>
                                          </p:stCondLst>
                                        </p:cTn>
                                        <p:tgtEl>
                                          <p:spTgt spid="4"/>
                                        </p:tgtEl>
                                        <p:attrNameLst>
                                          <p:attrName>ppt_x</p:attrName>
                                        </p:attrNameLst>
                                      </p:cBhvr>
                                    </p:anim>
                                    <p:anim from="0" to="-1.0" calcmode="lin" valueType="num">
                                      <p:cBhvr>
                                        <p:cTn id="17" dur="200" decel="50000" autoRev="1" fill="hold">
                                          <p:stCondLst>
                                            <p:cond delay="600"/>
                                          </p:stCondLst>
                                        </p:cTn>
                                        <p:tgtEl>
                                          <p:spTgt spid="4"/>
                                        </p:tgtEl>
                                        <p:attrNameLst>
                                          <p:attrName>xshear</p:attrName>
                                        </p:attrNameLst>
                                      </p:cBhvr>
                                    </p:anim>
                                    <p:animScale>
                                      <p:cBhvr>
                                        <p:cTn id="18" dur="200" decel="100000" autoRev="1" fill="hold">
                                          <p:stCondLst>
                                            <p:cond delay="600"/>
                                          </p:stCondLst>
                                        </p:cTn>
                                        <p:tgtEl>
                                          <p:spTgt spid="4"/>
                                        </p:tgtEl>
                                      </p:cBhvr>
                                      <p:from x="100000" y="100000"/>
                                      <p:to x="80000" y="100000"/>
                                    </p:animScale>
                                    <p:anim by="(#ppt_h/3+#ppt_w*0.1)" calcmode="lin" valueType="num">
                                      <p:cBhvr additive="sum">
                                        <p:cTn id="19"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im-karat.ilei.sch.gr/olympia/greek/activities/sports/javelin_rec.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371600"/>
            <a:ext cx="7905185"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81000"/>
            <a:ext cx="3989717" cy="430887"/>
          </a:xfrm>
          <a:prstGeom prst="rect">
            <a:avLst/>
          </a:prstGeom>
          <a:noFill/>
        </p:spPr>
        <p:txBody>
          <a:bodyPr wrap="square" rtlCol="0">
            <a:spAutoFit/>
          </a:bodyPr>
          <a:lstStyle/>
          <a:p>
            <a:pPr algn="ctr"/>
            <a:r>
              <a:rPr lang="el-GR" sz="2200" b="1" dirty="0" smtClean="0">
                <a:solidFill>
                  <a:schemeClr val="accent1"/>
                </a:solidFill>
              </a:rPr>
              <a:t>Η ρίψη στην Αρχαία Ελλάδα</a:t>
            </a:r>
            <a:endParaRPr lang="el-GR" sz="2200" b="1" dirty="0">
              <a:solidFill>
                <a:schemeClr val="accent1"/>
              </a:solidFill>
            </a:endParaRPr>
          </a:p>
        </p:txBody>
      </p:sp>
      <p:sp>
        <p:nvSpPr>
          <p:cNvPr id="3" name="TextBox 2"/>
          <p:cNvSpPr txBox="1"/>
          <p:nvPr/>
        </p:nvSpPr>
        <p:spPr>
          <a:xfrm>
            <a:off x="609600" y="838200"/>
            <a:ext cx="8001000" cy="5501506"/>
          </a:xfrm>
          <a:prstGeom prst="rect">
            <a:avLst/>
          </a:prstGeom>
          <a:noFill/>
          <a:ln w="28575">
            <a:solidFill>
              <a:schemeClr val="accent2"/>
            </a:solidFill>
          </a:ln>
        </p:spPr>
        <p:txBody>
          <a:bodyPr wrap="square" rtlCol="0">
            <a:spAutoFit/>
          </a:bodyPr>
          <a:lstStyle/>
          <a:p>
            <a:pPr marL="171450" indent="-171450" algn="just">
              <a:buFont typeface="Wingdings" panose="05000000000000000000" pitchFamily="2" charset="2"/>
              <a:buChar char="Ø"/>
            </a:pPr>
            <a:r>
              <a:rPr lang="el-GR" sz="1850" b="0" i="0" dirty="0" smtClean="0">
                <a:solidFill>
                  <a:schemeClr val="accent2">
                    <a:lumMod val="75000"/>
                  </a:schemeClr>
                </a:solidFill>
                <a:effectLst/>
              </a:rPr>
              <a:t>Το ακόντιο ήταν ξύλινο κοντάρι με μήκος περίπου 1,70 μ. και </a:t>
            </a:r>
            <a:r>
              <a:rPr lang="el-GR" sz="1850" b="0" i="0" u="none" strike="noStrike" dirty="0" smtClean="0">
                <a:solidFill>
                  <a:schemeClr val="accent2">
                    <a:lumMod val="75000"/>
                  </a:schemeClr>
                </a:solidFill>
                <a:effectLst/>
              </a:rPr>
              <a:t>διαμέτρου</a:t>
            </a:r>
            <a:r>
              <a:rPr lang="el-GR" sz="1850" b="0" i="0" dirty="0" smtClean="0">
                <a:solidFill>
                  <a:schemeClr val="accent2">
                    <a:lumMod val="75000"/>
                  </a:schemeClr>
                </a:solidFill>
                <a:effectLst/>
              </a:rPr>
              <a:t> περίπου 3,5 εκατοστών. Στη μια άκρη είναι μυτερό. Για το </a:t>
            </a:r>
            <a:r>
              <a:rPr lang="el-GR" sz="1850" b="0" i="0" u="none" strike="noStrike" dirty="0" smtClean="0">
                <a:solidFill>
                  <a:schemeClr val="accent2">
                    <a:lumMod val="75000"/>
                  </a:schemeClr>
                </a:solidFill>
                <a:effectLst/>
              </a:rPr>
              <a:t>βάρος</a:t>
            </a:r>
            <a:r>
              <a:rPr lang="el-GR" sz="1850" b="0" i="0" dirty="0" smtClean="0">
                <a:solidFill>
                  <a:schemeClr val="accent2">
                    <a:lumMod val="75000"/>
                  </a:schemeClr>
                </a:solidFill>
                <a:effectLst/>
              </a:rPr>
              <a:t> και το πάχος του δεν υπάρχουν σαφείς πληροφορίες. Το αγωνιστικό ακόντιο θα πρέπει να ήταν ελαφρύτερο από το δόρυ των πολεμιστών.</a:t>
            </a:r>
          </a:p>
          <a:p>
            <a:pPr marL="171450" indent="-171450" algn="just">
              <a:buFont typeface="Wingdings" panose="05000000000000000000" pitchFamily="2" charset="2"/>
              <a:buChar char="Ø"/>
            </a:pPr>
            <a:r>
              <a:rPr lang="el-GR" sz="1850" b="0" i="0" dirty="0" smtClean="0">
                <a:solidFill>
                  <a:schemeClr val="accent2">
                    <a:lumMod val="75000"/>
                  </a:schemeClr>
                </a:solidFill>
                <a:effectLst/>
              </a:rPr>
              <a:t>Στο μέσο του ακοντίου υπήρχε δερμάτινη λωρίδα διπλωμένη σε θηλιά η «αγκύλη», δεμένη περίπου στο κέντρο βάρους του ακοντίου. Το ακριβές σημείο του δεσίματος της αγκύλης το ρύθμιζε ο κάθε αθλητής κατά τη δική του αντίληψη και την τεχνική που χρησιμοποιούσε.</a:t>
            </a:r>
          </a:p>
          <a:p>
            <a:pPr marL="171450" indent="-171450" algn="just">
              <a:buFont typeface="Wingdings" panose="05000000000000000000" pitchFamily="2" charset="2"/>
              <a:buChar char="Ø"/>
            </a:pPr>
            <a:r>
              <a:rPr lang="el-GR" sz="1850" b="0" i="0" dirty="0" smtClean="0">
                <a:solidFill>
                  <a:schemeClr val="accent2">
                    <a:lumMod val="75000"/>
                  </a:schemeClr>
                </a:solidFill>
                <a:effectLst/>
              </a:rPr>
              <a:t>Οι αθλητές έδεναν την αγκύλη και την τύλιγαν στο κέντρο βάρους του ακοντίου, γι'αυτό και το ακόντιο ονομαζόταν μεσάγκυλον. Στη θηλειά της αγκύλης ο αθλητής περνούσε ένα η δύο δάχτυλα κρατώντας συγχρόνως με τα υπόλοιπα το ακόντιο. Η αγκύλη κατά την εκσφενδόνιση λειτουργούσε ως μοχλός προώθησης αυξάνοντας τη δύναμη εκτοξεύσεως γιατί σταθεροποιούσε τη λαβή. Η αγκύλη καθώς ξετυλίγονταν προσέδιδε επίσης στο ακόντιο περιστροφική κίνηση γύρω από τον άξονα που σταθεροποιούσε την πτήση.</a:t>
            </a:r>
          </a:p>
        </p:txBody>
      </p:sp>
    </p:spTree>
    <p:extLst>
      <p:ext uri="{BB962C8B-B14F-4D97-AF65-F5344CB8AC3E}">
        <p14:creationId xmlns:p14="http://schemas.microsoft.com/office/powerpoint/2010/main" val="146925441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strVal val="#ppt_w*0.70"/>
                                          </p:val>
                                        </p:tav>
                                        <p:tav tm="100000">
                                          <p:val>
                                            <p:strVal val="#ppt_w"/>
                                          </p:val>
                                        </p:tav>
                                      </p:tavLst>
                                    </p:anim>
                                    <p:anim calcmode="lin" valueType="num">
                                      <p:cBhvr>
                                        <p:cTn id="18" dur="1000" fill="hold"/>
                                        <p:tgtEl>
                                          <p:spTgt spid="2050"/>
                                        </p:tgtEl>
                                        <p:attrNameLst>
                                          <p:attrName>ppt_h</p:attrName>
                                        </p:attrNameLst>
                                      </p:cBhvr>
                                      <p:tavLst>
                                        <p:tav tm="0">
                                          <p:val>
                                            <p:strVal val="#ppt_h"/>
                                          </p:val>
                                        </p:tav>
                                        <p:tav tm="100000">
                                          <p:val>
                                            <p:strVal val="#ppt_h"/>
                                          </p:val>
                                        </p:tav>
                                      </p:tavLst>
                                    </p:anim>
                                    <p:animEffect transition="in" filter="fad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1">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Θέμα1</Template>
  <TotalTime>126</TotalTime>
  <Words>1259</Words>
  <Application>Microsoft Office PowerPoint</Application>
  <PresentationFormat>Προβολή στην οθόνη (4:3)</PresentationFormat>
  <Paragraphs>122</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Θέμα1</vt:lpstr>
      <vt:lpstr>                               A2                       Ομαδική εργασία Φυσικής Αγωγής </vt:lpstr>
      <vt:lpstr>Πρόλογος &amp;Επίλογος</vt:lpstr>
      <vt:lpstr>                  Εισαγωγή</vt:lpstr>
      <vt:lpstr>            Οι αθλητές</vt:lpstr>
      <vt:lpstr>        Τα αγωνίσματα </vt:lpstr>
      <vt:lpstr>Ακοντισμός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Δισκοβολία</vt:lpstr>
      <vt:lpstr>Εισαγωγή</vt:lpstr>
      <vt:lpstr>Ο Δίσκος</vt:lpstr>
      <vt:lpstr>Η Βαλβίδα</vt:lpstr>
      <vt:lpstr>Ρίψη</vt:lpstr>
      <vt:lpstr>Κανόνες</vt:lpstr>
      <vt:lpstr>ΑΓΩΝΙΣΜΑΤΑ ΔΡΟΜΟΥ: ΤΡΕΞΙΜΟ</vt:lpstr>
      <vt:lpstr>Αγωνίσματα Δρόμου</vt:lpstr>
      <vt:lpstr>ΤΡΕΞΙΜΟ</vt:lpstr>
      <vt:lpstr>ΤΡΕΞΙΜΟ</vt:lpstr>
      <vt:lpstr>ΤΡΕΞΙΜΟ</vt:lpstr>
      <vt:lpstr>ΤΡΕΞΙΜΟ</vt:lpstr>
      <vt:lpstr>ΠΥΓΜΑΧΙΑ</vt:lpstr>
      <vt:lpstr>Παρουσίαση του PowerPoint</vt:lpstr>
      <vt:lpstr>Αν και πολλές μαρτυρίες έχουμε για τα φοβερά και αιματηρά τραύματα του αγωνίσματος, η τέχνη της πυγμαχίας ήταν άλλη. Νικητής ήταν αυτός που κατόρθωνε να μην χτυπηθεί. Ακόμα καλύτερα ήταν αυτός που κατόρθωνε να μην χτυπηθεί αλλά ούτε και να χτυπήσει τον αντίπαλο, κάνοντάς τον απλά να καταρρεύσει εξουθενωμένος από τις άκαρπες επιθετικές προσπάθειές του.</vt:lpstr>
      <vt:lpstr>Συμπερασματικά…… </vt:lpstr>
      <vt:lpstr>           ΤΕΛΟΣ!!! </vt:lpstr>
      <vt:lpstr>Πηγές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Ακοντισμός</dc:title>
  <dc:creator>Ρικάρντο Μπαριαμπά</dc:creator>
  <cp:lastModifiedBy>student</cp:lastModifiedBy>
  <cp:revision>36</cp:revision>
  <dcterms:created xsi:type="dcterms:W3CDTF">2006-08-16T00:00:00Z</dcterms:created>
  <dcterms:modified xsi:type="dcterms:W3CDTF">2016-03-23T08:22:54Z</dcterms:modified>
</cp:coreProperties>
</file>