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sldIdLst>
    <p:sldId id="265" r:id="rId2"/>
    <p:sldId id="266" r:id="rId3"/>
    <p:sldId id="256" r:id="rId4"/>
    <p:sldId id="257" r:id="rId5"/>
    <p:sldId id="258" r:id="rId6"/>
    <p:sldId id="260" r:id="rId7"/>
    <p:sldId id="261" r:id="rId8"/>
    <p:sldId id="259" r:id="rId9"/>
    <p:sldId id="264" r:id="rId10"/>
    <p:sldId id="263" r:id="rId11"/>
    <p:sldId id="262" r:id="rId12"/>
    <p:sldId id="267" r:id="rId13"/>
    <p:sldId id="268" r:id="rId14"/>
    <p:sldId id="303" r:id="rId15"/>
    <p:sldId id="304" r:id="rId16"/>
    <p:sldId id="305" r:id="rId17"/>
    <p:sldId id="306" r:id="rId18"/>
    <p:sldId id="307" r:id="rId19"/>
    <p:sldId id="308" r:id="rId20"/>
    <p:sldId id="309" r:id="rId21"/>
    <p:sldId id="270" r:id="rId22"/>
    <p:sldId id="271" r:id="rId23"/>
    <p:sldId id="272" r:id="rId24"/>
    <p:sldId id="273" r:id="rId25"/>
    <p:sldId id="274" r:id="rId26"/>
    <p:sldId id="275" r:id="rId27"/>
    <p:sldId id="286" r:id="rId28"/>
    <p:sldId id="277" r:id="rId29"/>
    <p:sldId id="278" r:id="rId30"/>
    <p:sldId id="279" r:id="rId31"/>
    <p:sldId id="280" r:id="rId32"/>
    <p:sldId id="281" r:id="rId33"/>
    <p:sldId id="282" r:id="rId34"/>
    <p:sldId id="283" r:id="rId35"/>
    <p:sldId id="284"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287"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4" d="100"/>
          <a:sy n="64" d="100"/>
        </p:scale>
        <p:origin x="-108" y="-27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61BEF0D-F0BB-DE4B-95CE-6DB70DBA9567}" type="datetimeFigureOut">
              <a:rPr lang="en-US" smtClean="0"/>
              <a:pPr/>
              <a:t>2/17/2016</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1BEF0D-F0BB-DE4B-95CE-6DB70DBA9567}" type="datetimeFigureOut">
              <a:rPr lang="en-US" smtClean="0"/>
              <a:pPr/>
              <a:t>2/17/2016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1BEF0D-F0BB-DE4B-95CE-6DB70DBA9567}" type="datetimeFigureOut">
              <a:rPr lang="en-US" smtClean="0"/>
              <a:pPr/>
              <a:t>2/17/2016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1BEF0D-F0BB-DE4B-95CE-6DB70DBA9567}" type="datetimeFigureOut">
              <a:rPr lang="en-US" smtClean="0"/>
              <a:pPr/>
              <a:t>2/17/2016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61BEF0D-F0BB-DE4B-95CE-6DB70DBA9567}" type="datetimeFigureOut">
              <a:rPr lang="en-US" smtClean="0"/>
              <a:pPr/>
              <a:t>2/17/2016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61BEF0D-F0BB-DE4B-95CE-6DB70DBA9567}" type="datetimeFigureOut">
              <a:rPr lang="en-US" smtClean="0"/>
              <a:pPr/>
              <a:t>2/17/2016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61BEF0D-F0BB-DE4B-95CE-6DB70DBA9567}" type="datetimeFigureOut">
              <a:rPr lang="en-US" smtClean="0"/>
              <a:pPr/>
              <a:t>2/17/2016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61BEF0D-F0BB-DE4B-95CE-6DB70DBA9567}" type="datetimeFigureOut">
              <a:rPr lang="en-US" smtClean="0"/>
              <a:pPr/>
              <a:t>2/17/2016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69600" y="6356351"/>
            <a:ext cx="812800" cy="365125"/>
          </a:xfrm>
        </p:spPr>
        <p:txBody>
          <a:bodyPr/>
          <a:lstStyle/>
          <a:p>
            <a:fld id="{D57F1E4F-1CFF-5643-939E-217C01CDF565}" type="slidenum">
              <a:rPr lang="en-US" smtClean="0"/>
              <a:pPr/>
              <a:t>‹#›</a:t>
            </a:fld>
            <a:endParaRPr lang="en-US" dirty="0"/>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61BEF0D-F0BB-DE4B-95CE-6DB70DBA9567}" type="datetimeFigureOut">
              <a:rPr lang="en-US" smtClean="0"/>
              <a:pPr/>
              <a:t>2/17/2016</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57F1E4F-1CFF-5643-939E-217C01CDF565}" type="slidenum">
              <a:rPr lang="en-US" smtClean="0"/>
              <a:pPr/>
              <a:t>‹#›</a:t>
            </a:fld>
            <a:endParaRPr lang="en-US" dirty="0"/>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fa3.gr/phys_educ_2/10_olymp_games_in_ancient_greece.htm" TargetMode="External"/><Relationship Id="rId2" Type="http://schemas.openxmlformats.org/officeDocument/2006/relationships/hyperlink" Target="https://el.wikipedia.org/wiki/%CE%9F%CE%BB%CF%85%CE%BC%CF%80%CE%B9%CE%B1%CE%BA%CE%BF%CE%AF_%CE%B1%CE%B3%CF%8E%CE%BD%CE%B5%CF%82_%CF%83%CF%84%CE%B7%CE%BD_%CE%B1%CF%81%CF%87%CE%B1%CE%B9%CF%8C%CF%84%CE%B7%CF%84%CE%B1" TargetMode="External"/><Relationship Id="rId1" Type="http://schemas.openxmlformats.org/officeDocument/2006/relationships/slideLayout" Target="../slideLayouts/slideLayout2.xml"/><Relationship Id="rId4" Type="http://schemas.openxmlformats.org/officeDocument/2006/relationships/hyperlink" Target="https://www.google.gr/search?q=%CE%B1%CF%81%CE%BC%CE%B1%CF%84%CE%BF%CE%B4%CF%81%CE%BF%CE%BC%CE%AF%CE%B5%CF%82&amp;source=lnms&amp;tbm=isch&amp;sa=X&amp;ved=0ahUKEwjumLKDrvTKAhUGVywKHQIGBJsQ_AUIBygB&amp;biw=512&amp;bih=446&amp;dpr=1.25"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Pictures/10000000000000FA000000D75C3B7816.png"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el.wikipedia.org/wiki/%CE%A0%CE%B1%CE%B3%CE%BA%CF%81%CE%AC%CF%84%CE%B9%CE%BF" TargetMode="External"/><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hyperlink" Target="http://www.ufight.gr/uground/grappling/4454-%CF%84%CE%BF-%CF%80%CE%B1%CE%B3%CE%BA%CF%81%CE%B1%CF%84%CE%B9%CE%BF-%CF%83%CF%84%CE%B7%CE%BD-%CE%B1%CF%81%CF%87%CE%B1%CE%B9%CE%B1-%CE%B5%CE%BB%CE%BB%CE%B1%CE%B4%CE%B1-%CE%B7%CF%84%CE%B1%CE%BD-%CE%B7-%CE%B1%CF%80%25"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gr/url?sa=i&amp;rct=j&amp;q=&amp;esrc=s&amp;frm=1&amp;source=images&amp;cd=&amp;cad=rja&amp;docid=pCO6uJs6PwS7pM&amp;tbnid=r5GGl2DAQwcLwM:&amp;ved=0CAUQjRw&amp;url=http://www.youmagazine.gr/wordpress/2012/07/olympic-games/5/&amp;ei=zzLyUt-AGYKHtQaGx4CwCA&amp;bvm=bv.60799247,d.Yms&amp;psig=AFQjCNHpL7Yui2ax_Mu59buOjBug2H2eMA&amp;ust=1391690616987100"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gr/url?sa=i&amp;rct=j&amp;q=&amp;esrc=s&amp;frm=1&amp;source=images&amp;cd=&amp;cad=rja&amp;docid=pCO6uJs6PwS7pM&amp;tbnid=r5GGl2DAQwcLwM:&amp;ved=0CAUQjRw&amp;url=http://users.sch.gr/ragian/olympic_sports.htm&amp;ei=eDLyUofVCYKFtAaxuoCoCg&amp;bvm=bv.60799247,d.Yms&amp;psig=AFQjCNHpL7Yui2ax_Mu59buOjBug2H2eMA&amp;ust=1391690616987100"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gr/url?sa=i&amp;rct=j&amp;q=&amp;esrc=s&amp;frm=1&amp;source=images&amp;cd=&amp;cad=rja&amp;docid=ylDebZfl3U9flM&amp;tbnid=XMYpQeUJfGTt6M:&amp;ved=0CAUQjRw&amp;url=http://www.fa3.gr/phys_educ_2/10_olymp_games_in_ancient_greece.htm&amp;ei=ljHyUvbdBoXLswaSgYHICw&amp;bvm=bv.60799247,d.Yms&amp;psig=AFQjCNFW1dSOEDkQERHK40xOGJojsmwy0A&amp;ust=1391690406765918"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hyperlink" Target="http://ypogeia-drasi.blogspot.gr/2012/03/blog-post_3102.html" TargetMode="External"/><Relationship Id="rId3" Type="http://schemas.openxmlformats.org/officeDocument/2006/relationships/hyperlink" Target="http://users.sch.gr/ragian/olympic_sports.htm" TargetMode="External"/><Relationship Id="rId7" Type="http://schemas.openxmlformats.org/officeDocument/2006/relationships/hyperlink" Target="http://oodegr.co/english/paganismos/eikones/olymp2.jpg" TargetMode="External"/><Relationship Id="rId2" Type="http://schemas.openxmlformats.org/officeDocument/2006/relationships/hyperlink" Target="http://www.mixanitouxronou.gr/archei-ellines-pigmachi-itan-sklirotrachili-ke-agonizontan-mechri-telikis-ptoseos-o-maik-taison-den-tha-iche-kamia-elpida/" TargetMode="External"/><Relationship Id="rId1" Type="http://schemas.openxmlformats.org/officeDocument/2006/relationships/slideLayout" Target="../slideLayouts/slideLayout7.xml"/><Relationship Id="rId6" Type="http://schemas.openxmlformats.org/officeDocument/2006/relationships/hyperlink" Target="http://www.mixanitouxronou.gr/wp-content/uploads/2014/05/pugmaxia-2.jpg" TargetMode="External"/><Relationship Id="rId5" Type="http://schemas.openxmlformats.org/officeDocument/2006/relationships/hyperlink" Target="http://www.dynamicsports.gr/magazine/images/ds-images/articles/boxing-boys.jpg" TargetMode="External"/><Relationship Id="rId4" Type="http://schemas.openxmlformats.org/officeDocument/2006/relationships/hyperlink" Target="https://el.wikipedia.org/wiki/%CE%9F%CE%BB%CF%85%CE%BC%CF%80%CE%B9%CE%B1%CE%BA%CE%BF%CE%AF_%CE%B1%CE%B3%CF%8E%CE%BD%CE%B5%CF%82_%CF%83%CF%84%CE%B7%CE%BD_%CE%B1%CF%81%CF%87%CE%B1%CE%B9%CF%8C%CF%84%CE%B7%CF%84%CE%B1"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l-GR" dirty="0" smtClean="0"/>
              <a:t>ΤΑ ΑΡΧΑΙΑ ΟΛΥΜΠΙΑΚΑ ΑΘΛΗΜΑΤΑ</a:t>
            </a:r>
            <a:endParaRPr lang="el-GR" dirty="0"/>
          </a:p>
        </p:txBody>
      </p:sp>
      <p:sp>
        <p:nvSpPr>
          <p:cNvPr id="3" name="Subtitle 2"/>
          <p:cNvSpPr>
            <a:spLocks noGrp="1"/>
          </p:cNvSpPr>
          <p:nvPr>
            <p:ph type="subTitle" idx="1"/>
          </p:nvPr>
        </p:nvSpPr>
        <p:spPr/>
        <p:txBody>
          <a:bodyPr>
            <a:noAutofit/>
          </a:bodyPr>
          <a:lstStyle/>
          <a:p>
            <a:r>
              <a:rPr lang="el-GR" sz="2400" dirty="0" smtClean="0">
                <a:latin typeface="+mj-lt"/>
              </a:rPr>
              <a:t>Α1</a:t>
            </a:r>
          </a:p>
          <a:p>
            <a:r>
              <a:rPr lang="el-GR" sz="2400" dirty="0" smtClean="0">
                <a:latin typeface="+mj-lt"/>
              </a:rPr>
              <a:t>Π.Γ.Ε.Σ.Σ. 2015-16</a:t>
            </a:r>
          </a:p>
          <a:p>
            <a:r>
              <a:rPr lang="el-GR" sz="2400" dirty="0" smtClean="0">
                <a:latin typeface="+mj-lt"/>
              </a:rPr>
              <a:t>Εργασία στο μάθημα της Φυσικής Αγωγής</a:t>
            </a:r>
          </a:p>
          <a:p>
            <a:r>
              <a:rPr lang="el-GR" sz="2400" dirty="0" smtClean="0">
                <a:latin typeface="+mj-lt"/>
              </a:rPr>
              <a:t>Υπεύθ</a:t>
            </a:r>
            <a:r>
              <a:rPr lang="el-GR" sz="2400" dirty="0">
                <a:latin typeface="+mj-lt"/>
              </a:rPr>
              <a:t>υ</a:t>
            </a:r>
            <a:r>
              <a:rPr lang="el-GR" sz="2400" dirty="0" smtClean="0">
                <a:latin typeface="+mj-lt"/>
              </a:rPr>
              <a:t>νος καθηγητής:</a:t>
            </a:r>
          </a:p>
          <a:p>
            <a:r>
              <a:rPr lang="el-GR" sz="2400" dirty="0" smtClean="0">
                <a:latin typeface="+mj-lt"/>
              </a:rPr>
              <a:t> Λ. Αθανασόπουλος</a:t>
            </a:r>
            <a:endParaRPr lang="el-GR" sz="2400"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75092" y="423342"/>
            <a:ext cx="8534400" cy="1507067"/>
          </a:xfrm>
        </p:spPr>
        <p:txBody>
          <a:bodyPr>
            <a:normAutofit/>
          </a:bodyPr>
          <a:lstStyle/>
          <a:p>
            <a:pPr algn="ctr"/>
            <a:r>
              <a:rPr lang="el-GR" sz="4000" b="1" i="1" dirty="0" smtClean="0">
                <a:effectLst>
                  <a:outerShdw blurRad="38100" dist="38100" dir="2700000" algn="tl">
                    <a:srgbClr val="000000">
                      <a:alpha val="43137"/>
                    </a:srgbClr>
                  </a:outerShdw>
                </a:effectLst>
              </a:rPr>
              <a:t>…Ονομαστοί ηνίοχοι…</a:t>
            </a:r>
            <a:endParaRPr lang="el-GR" sz="4000" b="1" i="1" dirty="0">
              <a:effectLst>
                <a:outerShdw blurRad="38100" dist="38100" dir="2700000" algn="tl">
                  <a:srgbClr val="000000">
                    <a:alpha val="43137"/>
                  </a:srgbClr>
                </a:outerShdw>
              </a:effectLst>
            </a:endParaRPr>
          </a:p>
        </p:txBody>
      </p:sp>
      <p:sp>
        <p:nvSpPr>
          <p:cNvPr id="4" name="TextBox 3"/>
          <p:cNvSpPr txBox="1"/>
          <p:nvPr/>
        </p:nvSpPr>
        <p:spPr>
          <a:xfrm>
            <a:off x="1151572" y="2479040"/>
            <a:ext cx="9428480" cy="2308324"/>
          </a:xfrm>
          <a:prstGeom prst="rect">
            <a:avLst/>
          </a:prstGeom>
          <a:noFill/>
        </p:spPr>
        <p:txBody>
          <a:bodyPr wrap="square" rtlCol="0">
            <a:spAutoFit/>
          </a:bodyPr>
          <a:lstStyle/>
          <a:p>
            <a:r>
              <a:rPr lang="el-GR" sz="2400" dirty="0" smtClean="0"/>
              <a:t>Οι ηνίοχοι κατά την εκτέλεση του αγωνίσματος επεδίωκαν να καταλάβει το άρμα την εσωτερική πλευρά του ιπποδρόμου, προκειμένου να διανύσουν λιγότερη απόσταση. Ονομαστοί ηνίοχοι της αρχαιότητας ήταν ο </a:t>
            </a:r>
            <a:r>
              <a:rPr lang="el-GR" sz="2400" dirty="0" err="1" smtClean="0"/>
              <a:t>Κάρρωτος</a:t>
            </a:r>
            <a:r>
              <a:rPr lang="el-GR" sz="2400" dirty="0"/>
              <a:t> </a:t>
            </a:r>
            <a:r>
              <a:rPr lang="el-GR" sz="2400" dirty="0" smtClean="0"/>
              <a:t>(ηνίοχος του βασιλιά </a:t>
            </a:r>
            <a:r>
              <a:rPr lang="el-GR" sz="2400" dirty="0" err="1" smtClean="0"/>
              <a:t>Αρκεσιλάου</a:t>
            </a:r>
            <a:r>
              <a:rPr lang="el-GR" sz="2400" dirty="0" smtClean="0"/>
              <a:t>), ο </a:t>
            </a:r>
            <a:r>
              <a:rPr lang="el-GR" sz="2400" dirty="0" err="1" smtClean="0"/>
              <a:t>Φίντις</a:t>
            </a:r>
            <a:r>
              <a:rPr lang="el-GR" sz="2400" dirty="0" smtClean="0"/>
              <a:t> ο Συρακούσιος, ο </a:t>
            </a:r>
            <a:r>
              <a:rPr lang="el-GR" sz="2400" dirty="0" err="1" smtClean="0"/>
              <a:t>Νικόμαχος</a:t>
            </a:r>
            <a:r>
              <a:rPr lang="el-GR" sz="2400" dirty="0" smtClean="0"/>
              <a:t> ο Αθηναίος, ο </a:t>
            </a:r>
            <a:r>
              <a:rPr lang="el-GR" sz="2400" dirty="0" err="1" smtClean="0"/>
              <a:t>Χρόμιος</a:t>
            </a:r>
            <a:r>
              <a:rPr lang="el-GR" sz="2400" dirty="0" smtClean="0"/>
              <a:t>, ο ηνίοχος του Ιέρωνα των Συρακουσών</a:t>
            </a:r>
            <a:endParaRPr lang="el-GR" sz="2400" dirty="0"/>
          </a:p>
        </p:txBody>
      </p:sp>
      <p:pic>
        <p:nvPicPr>
          <p:cNvPr id="5" name="Εικόνα 4"/>
          <p:cNvPicPr>
            <a:picLocks noChangeAspect="1"/>
          </p:cNvPicPr>
          <p:nvPr/>
        </p:nvPicPr>
        <p:blipFill>
          <a:blip r:embed="rId2"/>
          <a:stretch>
            <a:fillRect/>
          </a:stretch>
        </p:blipFill>
        <p:spPr>
          <a:xfrm>
            <a:off x="8924614" y="4862384"/>
            <a:ext cx="2714625" cy="16859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 xmlns:p14="http://schemas.microsoft.com/office/powerpoint/2010/main" val="1296759846"/>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97012" y="646862"/>
            <a:ext cx="8534400" cy="1507067"/>
          </a:xfrm>
        </p:spPr>
        <p:txBody>
          <a:bodyPr>
            <a:normAutofit/>
          </a:bodyPr>
          <a:lstStyle/>
          <a:p>
            <a:pPr algn="ctr"/>
            <a:r>
              <a:rPr lang="el-GR" sz="6000" b="1" i="1" dirty="0" smtClean="0">
                <a:effectLst>
                  <a:outerShdw blurRad="38100" dist="38100" dir="2700000" algn="tl">
                    <a:srgbClr val="000000">
                      <a:alpha val="43137"/>
                    </a:srgbClr>
                  </a:outerShdw>
                </a:effectLst>
              </a:rPr>
              <a:t>πηγές</a:t>
            </a:r>
            <a:endParaRPr lang="el-GR" sz="6000" b="1" i="1" dirty="0">
              <a:effectLst>
                <a:outerShdw blurRad="38100" dist="38100" dir="2700000" algn="tl">
                  <a:srgbClr val="000000">
                    <a:alpha val="43137"/>
                  </a:srgbClr>
                </a:outerShdw>
              </a:effectLst>
            </a:endParaRPr>
          </a:p>
        </p:txBody>
      </p:sp>
      <p:sp>
        <p:nvSpPr>
          <p:cNvPr id="4" name="TextBox 3"/>
          <p:cNvSpPr txBox="1"/>
          <p:nvPr/>
        </p:nvSpPr>
        <p:spPr>
          <a:xfrm>
            <a:off x="1076960" y="2336800"/>
            <a:ext cx="5466080" cy="2308324"/>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hlinkClick r:id="rId2"/>
              </a:rPr>
              <a:t>Wikipedia</a:t>
            </a:r>
            <a:endParaRPr lang="en-US" sz="3600" dirty="0" smtClean="0"/>
          </a:p>
          <a:p>
            <a:pPr marL="285750" indent="-285750">
              <a:buFont typeface="Arial" panose="020B0604020202020204" pitchFamily="34" charset="0"/>
              <a:buChar char="•"/>
            </a:pPr>
            <a:r>
              <a:rPr lang="en-US" sz="3600" dirty="0" smtClean="0">
                <a:hlinkClick r:id="rId3"/>
              </a:rPr>
              <a:t>Fa3.gr</a:t>
            </a:r>
            <a:endParaRPr lang="en-US" sz="3600" dirty="0" smtClean="0"/>
          </a:p>
          <a:p>
            <a:pPr marL="285750" indent="-285750">
              <a:buFont typeface="Arial" panose="020B0604020202020204" pitchFamily="34" charset="0"/>
              <a:buChar char="•"/>
            </a:pPr>
            <a:r>
              <a:rPr lang="en-US" sz="3600" dirty="0" smtClean="0">
                <a:hlinkClick r:id="rId4"/>
              </a:rPr>
              <a:t>Google images</a:t>
            </a:r>
            <a:endParaRPr lang="en-US" sz="3600" dirty="0" smtClean="0"/>
          </a:p>
          <a:p>
            <a:pPr marL="285750" indent="-285750">
              <a:buFont typeface="Arial" panose="020B0604020202020204" pitchFamily="34" charset="0"/>
              <a:buChar char="•"/>
            </a:pPr>
            <a:endParaRPr lang="el-GR" sz="3600" dirty="0"/>
          </a:p>
        </p:txBody>
      </p:sp>
    </p:spTree>
    <p:extLst>
      <p:ext uri="{BB962C8B-B14F-4D97-AF65-F5344CB8AC3E}">
        <p14:creationId xmlns="" xmlns:p14="http://schemas.microsoft.com/office/powerpoint/2010/main" val="1264264144"/>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84250" y="1035305"/>
            <a:ext cx="9071640" cy="707886"/>
          </a:xfrm>
          <a:prstGeom prst="rect">
            <a:avLst/>
          </a:prstGeom>
          <a:effectLst/>
        </p:spPr>
        <p:txBody>
          <a:bodyPr vert="horz" lIns="91440" tIns="45720" rIns="91440" bIns="4572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defTabSz="457200" rtl="0" eaLnBrk="1" fontAlgn="auto" latinLnBrk="0" hangingPunct="1">
              <a:lnSpc>
                <a:spcPct val="100000"/>
              </a:lnSpc>
              <a:spcBef>
                <a:spcPct val="0"/>
              </a:spcBef>
              <a:spcAft>
                <a:spcPts val="0"/>
              </a:spcAft>
              <a:buClrTx/>
              <a:buSzPct val="45000"/>
              <a:buFont typeface="StarSymbol"/>
              <a:buNone/>
              <a:tabLst/>
              <a:defRPr/>
            </a:pPr>
            <a:r>
              <a:rPr lang="el-GR" sz="4000" cap="all" dirty="0" smtClean="0">
                <a:ln w="3175" cmpd="sng">
                  <a:noFill/>
                </a:ln>
                <a:latin typeface="+mj-lt"/>
                <a:ea typeface="+mj-ea"/>
                <a:cs typeface="Times New Roman" pitchFamily="18" charset="0"/>
              </a:rPr>
              <a:t>ΠΑΛΗ</a:t>
            </a:r>
            <a:endParaRPr kumimoji="0" lang="el-GR" sz="4000" b="0" i="0" u="none" strike="noStrike" kern="1200" cap="all" spc="0" normalizeH="0" baseline="0" noProof="0" dirty="0">
              <a:ln w="3175" cmpd="sng">
                <a:noFill/>
              </a:ln>
              <a:solidFill>
                <a:schemeClr val="tx1"/>
              </a:solidFill>
              <a:effectLst/>
              <a:uLnTx/>
              <a:uFillTx/>
              <a:latin typeface="+mj-lt"/>
              <a:ea typeface="+mj-ea"/>
              <a:cs typeface="Times New Roman" pitchFamily="18" charset="0"/>
            </a:endParaRPr>
          </a:p>
        </p:txBody>
      </p:sp>
      <p:sp>
        <p:nvSpPr>
          <p:cNvPr id="5" name="Text Placeholder 2"/>
          <p:cNvSpPr txBox="1">
            <a:spLocks/>
          </p:cNvSpPr>
          <p:nvPr/>
        </p:nvSpPr>
        <p:spPr>
          <a:xfrm>
            <a:off x="374760" y="3259440"/>
            <a:ext cx="5112000" cy="3096000"/>
          </a:xfrm>
          <a:prstGeom prst="rect">
            <a:avLst/>
          </a:prstGeom>
        </p:spPr>
        <p:txBody>
          <a:bodyPr vert="horz" lIns="91440" tIns="45720" rIns="91440" bIns="45720" rtlCol="0" anchor="ctr">
            <a:normAutofit fontScale="92500" lnSpcReduction="20000"/>
          </a:bodyPr>
          <a:lstStyle>
            <a:defPPr marL="432000" marR="0" lvl="0" indent="-324000">
              <a:spcBef>
                <a:spcPts val="1414"/>
              </a:spcBef>
              <a:spcAft>
                <a:spcPts val="0"/>
              </a:spcAft>
              <a:buSzPct val="45000"/>
              <a:buFont typeface="StarSymbol"/>
              <a:buNone/>
              <a:defRPr lang="el-GR" sz="3200" b="0" i="0" u="none" strike="noStrike" kern="1200" cap="none">
                <a:ln>
                  <a:noFill/>
                </a:ln>
                <a:highlight>
                  <a:scrgbClr r="0" g="0" b="0">
                    <a:alpha val="0"/>
                  </a:scrgbClr>
                </a:highlight>
                <a:latin typeface="Liberation Sans" pitchFamily="18"/>
                <a:ea typeface="Microsoft YaHei" pitchFamily="2"/>
                <a:cs typeface="Mangal" pitchFamily="2"/>
              </a:defRPr>
            </a:defPPr>
            <a:lvl1pPr marL="432000" marR="0" lvl="0" indent="-324000">
              <a:spcBef>
                <a:spcPts val="1414"/>
              </a:spcBef>
              <a:spcAft>
                <a:spcPts val="0"/>
              </a:spcAft>
              <a:buSzPct val="45000"/>
              <a:buFont typeface="StarSymbol"/>
              <a:buChar char="●"/>
              <a:defRPr lang="el-GR" sz="3200" b="0" i="0" u="none" strike="noStrike" kern="1200" cap="none">
                <a:ln>
                  <a:noFill/>
                </a:ln>
                <a:highlight>
                  <a:scrgbClr r="0" g="0" b="0">
                    <a:alpha val="0"/>
                  </a:scrgbClr>
                </a:highlight>
                <a:latin typeface="Liberation Sans" pitchFamily="18"/>
                <a:ea typeface="Microsoft YaHei" pitchFamily="2"/>
                <a:cs typeface="Mangal" pitchFamily="2"/>
              </a:defRPr>
            </a:lvl1pPr>
            <a:lvl2pPr marL="864000" marR="0" lvl="1" indent="-324000">
              <a:spcBef>
                <a:spcPts val="1134"/>
              </a:spcBef>
              <a:spcAft>
                <a:spcPts val="0"/>
              </a:spcAft>
              <a:buSzPct val="75000"/>
              <a:buFont typeface="StarSymbol"/>
              <a:buChar char="–"/>
              <a:defRPr lang="el-GR" sz="2800" b="0" i="0" u="none" strike="noStrike" kern="1200" cap="none">
                <a:ln>
                  <a:noFill/>
                </a:ln>
                <a:highlight>
                  <a:scrgbClr r="0" g="0" b="0">
                    <a:alpha val="0"/>
                  </a:scrgbClr>
                </a:highlight>
                <a:latin typeface="Liberation Sans" pitchFamily="18"/>
                <a:ea typeface="Microsoft YaHei" pitchFamily="2"/>
                <a:cs typeface="Mangal" pitchFamily="2"/>
              </a:defRPr>
            </a:lvl2pPr>
            <a:lvl3pPr marL="1295999" marR="0" lvl="2" indent="-288000">
              <a:spcBef>
                <a:spcPts val="850"/>
              </a:spcBef>
              <a:spcAft>
                <a:spcPts val="0"/>
              </a:spcAft>
              <a:buSzPct val="45000"/>
              <a:buFont typeface="StarSymbol"/>
              <a:buChar char="●"/>
              <a:defRPr lang="el-GR" sz="2400" b="0" i="0" u="none" strike="noStrike" kern="1200" cap="none">
                <a:ln>
                  <a:noFill/>
                </a:ln>
                <a:highlight>
                  <a:scrgbClr r="0" g="0" b="0">
                    <a:alpha val="0"/>
                  </a:scrgbClr>
                </a:highlight>
                <a:latin typeface="Liberation Sans" pitchFamily="18"/>
                <a:ea typeface="Microsoft YaHei" pitchFamily="2"/>
                <a:cs typeface="Mangal" pitchFamily="2"/>
              </a:defRPr>
            </a:lvl3pPr>
            <a:lvl4pPr marL="1728000" marR="0" lvl="3" indent="-216000">
              <a:spcBef>
                <a:spcPts val="567"/>
              </a:spcBef>
              <a:spcAft>
                <a:spcPts val="0"/>
              </a:spcAft>
              <a:buSzPct val="75000"/>
              <a:buFont typeface="StarSymbol"/>
              <a:buChar char="–"/>
              <a:defRPr lang="el-GR" sz="2000" b="0" i="0" u="none" strike="noStrike" kern="1200" cap="none">
                <a:ln>
                  <a:noFill/>
                </a:ln>
                <a:highlight>
                  <a:scrgbClr r="0" g="0" b="0">
                    <a:alpha val="0"/>
                  </a:scrgbClr>
                </a:highlight>
                <a:latin typeface="Liberation Sans" pitchFamily="18"/>
                <a:ea typeface="Microsoft YaHei" pitchFamily="2"/>
                <a:cs typeface="Mangal" pitchFamily="2"/>
              </a:defRPr>
            </a:lvl4pPr>
            <a:lvl5pPr marL="2160000" marR="0" lvl="4" indent="-216000">
              <a:spcBef>
                <a:spcPts val="283"/>
              </a:spcBef>
              <a:spcAft>
                <a:spcPts val="0"/>
              </a:spcAft>
              <a:buSzPct val="45000"/>
              <a:buFont typeface="StarSymbol"/>
              <a:buChar char="●"/>
              <a:defRPr lang="el-GR" sz="2000" b="0" i="0" u="none" strike="noStrike" kern="1200" cap="none">
                <a:ln>
                  <a:noFill/>
                </a:ln>
                <a:highlight>
                  <a:scrgbClr r="0" g="0" b="0">
                    <a:alpha val="0"/>
                  </a:scrgbClr>
                </a:highlight>
                <a:latin typeface="Liberation Sans" pitchFamily="18"/>
                <a:ea typeface="Microsoft YaHei" pitchFamily="2"/>
                <a:cs typeface="Mangal" pitchFamily="2"/>
              </a:defRPr>
            </a:lvl5pPr>
            <a:lvl6pPr marL="2592000" marR="0" lvl="5" indent="-216000">
              <a:spcBef>
                <a:spcPts val="283"/>
              </a:spcBef>
              <a:spcAft>
                <a:spcPts val="0"/>
              </a:spcAft>
              <a:buSzPct val="45000"/>
              <a:buFont typeface="StarSymbol"/>
              <a:buChar char="●"/>
              <a:defRPr lang="el-GR" sz="2000" b="0" i="0" u="none" strike="noStrike" kern="1200" cap="none">
                <a:ln>
                  <a:noFill/>
                </a:ln>
                <a:highlight>
                  <a:scrgbClr r="0" g="0" b="0">
                    <a:alpha val="0"/>
                  </a:scrgbClr>
                </a:highlight>
                <a:latin typeface="Liberation Sans" pitchFamily="18"/>
                <a:ea typeface="Microsoft YaHei" pitchFamily="2"/>
                <a:cs typeface="Mangal" pitchFamily="2"/>
              </a:defRPr>
            </a:lvl6pPr>
            <a:lvl7pPr marL="3024000" marR="0" lvl="6" indent="-216000">
              <a:spcBef>
                <a:spcPts val="283"/>
              </a:spcBef>
              <a:spcAft>
                <a:spcPts val="0"/>
              </a:spcAft>
              <a:buSzPct val="45000"/>
              <a:buFont typeface="StarSymbol"/>
              <a:buChar char="●"/>
              <a:defRPr lang="el-GR" sz="2000" b="0" i="0" u="none" strike="noStrike" kern="1200" cap="none">
                <a:ln>
                  <a:noFill/>
                </a:ln>
                <a:highlight>
                  <a:scrgbClr r="0" g="0" b="0">
                    <a:alpha val="0"/>
                  </a:scrgbClr>
                </a:highlight>
                <a:latin typeface="Liberation Sans" pitchFamily="18"/>
                <a:ea typeface="Microsoft YaHei" pitchFamily="2"/>
                <a:cs typeface="Mangal" pitchFamily="2"/>
              </a:defRPr>
            </a:lvl7pPr>
            <a:lvl8pPr marL="3456000" marR="0" lvl="7" indent="-216000">
              <a:spcBef>
                <a:spcPts val="283"/>
              </a:spcBef>
              <a:spcAft>
                <a:spcPts val="0"/>
              </a:spcAft>
              <a:buSzPct val="45000"/>
              <a:buFont typeface="StarSymbol"/>
              <a:buChar char="●"/>
              <a:defRPr lang="el-GR" sz="2000" b="0" i="0" u="none" strike="noStrike" kern="1200" cap="none">
                <a:ln>
                  <a:noFill/>
                </a:ln>
                <a:highlight>
                  <a:scrgbClr r="0" g="0" b="0">
                    <a:alpha val="0"/>
                  </a:scrgbClr>
                </a:highlight>
                <a:latin typeface="Liberation Sans" pitchFamily="18"/>
                <a:ea typeface="Microsoft YaHei" pitchFamily="2"/>
                <a:cs typeface="Mangal" pitchFamily="2"/>
              </a:defRPr>
            </a:lvl8pPr>
            <a:lvl9pPr marL="3887999" marR="0" lvl="8" indent="-216000">
              <a:spcBef>
                <a:spcPts val="283"/>
              </a:spcBef>
              <a:spcAft>
                <a:spcPts val="0"/>
              </a:spcAft>
              <a:buSzPct val="45000"/>
              <a:buFont typeface="StarSymbol"/>
              <a:buChar char="●"/>
              <a:defRPr lang="el-GR" sz="2000" b="0" i="0" u="none" strike="noStrike" kern="1200" cap="none">
                <a:ln>
                  <a:noFill/>
                </a:ln>
                <a:highlight>
                  <a:scrgbClr r="0" g="0" b="0">
                    <a:alpha val="0"/>
                  </a:scrgbClr>
                </a:highlight>
                <a:latin typeface="Liberation Sans" pitchFamily="18"/>
                <a:ea typeface="Microsoft YaHei" pitchFamily="2"/>
                <a:cs typeface="Mangal" pitchFamily="2"/>
              </a:defRPr>
            </a:lvl9pPr>
          </a:lstStyle>
          <a:p>
            <a:pPr marL="432000" marR="0" lvl="0" indent="-324000" algn="l" defTabSz="457200" rtl="0" eaLnBrk="1" fontAlgn="auto" latinLnBrk="0" hangingPunct="1">
              <a:lnSpc>
                <a:spcPct val="100000"/>
              </a:lnSpc>
              <a:spcBef>
                <a:spcPts val="1414"/>
              </a:spcBef>
              <a:spcAft>
                <a:spcPts val="0"/>
              </a:spcAft>
              <a:buClr>
                <a:schemeClr val="tx1"/>
              </a:buClr>
              <a:buSzPct val="45000"/>
              <a:buFont typeface="Wingdings" pitchFamily="2" charset="2"/>
              <a:buChar char="v"/>
              <a:tabLst/>
              <a:defRPr/>
            </a:pPr>
            <a:r>
              <a:rPr kumimoji="0" lang="el-GR" sz="3200" b="1" i="0" u="none" strike="noStrike" kern="1200" cap="none" spc="0" normalizeH="0" baseline="0" noProof="0" dirty="0" smtClean="0">
                <a:ln>
                  <a:noFill/>
                </a:ln>
                <a:solidFill>
                  <a:schemeClr val="bg2">
                    <a:lumMod val="75000"/>
                  </a:schemeClr>
                </a:solidFill>
                <a:effectLst/>
                <a:highlight>
                  <a:scrgbClr r="0" g="0" b="0">
                    <a:alpha val="0"/>
                  </a:scrgbClr>
                </a:highlight>
                <a:uLnTx/>
                <a:uFillTx/>
                <a:latin typeface="Microsoft JhengHei UI" pitchFamily="34"/>
                <a:ea typeface="Microsoft YaHei" pitchFamily="2"/>
                <a:cs typeface="Mangal" pitchFamily="2"/>
              </a:rPr>
              <a:t>Αλεξάνδρα Δέλλιου</a:t>
            </a:r>
          </a:p>
          <a:p>
            <a:pPr marL="432000" marR="0" lvl="0" indent="-324000" algn="l" defTabSz="457200" rtl="0" eaLnBrk="1" fontAlgn="auto" latinLnBrk="0" hangingPunct="1">
              <a:lnSpc>
                <a:spcPct val="100000"/>
              </a:lnSpc>
              <a:spcBef>
                <a:spcPts val="1414"/>
              </a:spcBef>
              <a:spcAft>
                <a:spcPts val="0"/>
              </a:spcAft>
              <a:buClr>
                <a:schemeClr val="tx1"/>
              </a:buClr>
              <a:buSzPct val="45000"/>
              <a:buFont typeface="Wingdings" pitchFamily="2" charset="2"/>
              <a:buChar char="v"/>
              <a:tabLst/>
              <a:defRPr/>
            </a:pPr>
            <a:r>
              <a:rPr kumimoji="0" lang="el-GR" sz="3200" b="1" i="0" u="none" strike="noStrike" kern="1200" cap="none" spc="0" normalizeH="0" baseline="0" noProof="0" dirty="0" smtClean="0">
                <a:ln>
                  <a:noFill/>
                </a:ln>
                <a:solidFill>
                  <a:schemeClr val="bg2">
                    <a:lumMod val="75000"/>
                  </a:schemeClr>
                </a:solidFill>
                <a:effectLst/>
                <a:highlight>
                  <a:scrgbClr r="0" g="0" b="0">
                    <a:alpha val="0"/>
                  </a:scrgbClr>
                </a:highlight>
                <a:uLnTx/>
                <a:uFillTx/>
                <a:latin typeface="Microsoft JhengHei UI" pitchFamily="34"/>
                <a:ea typeface="Microsoft YaHei" pitchFamily="2"/>
                <a:cs typeface="Mangal" pitchFamily="2"/>
              </a:rPr>
              <a:t>Μαρία Δαφέρμου</a:t>
            </a:r>
          </a:p>
          <a:p>
            <a:pPr marL="432000" marR="0" lvl="0" indent="-324000" algn="l" defTabSz="457200" rtl="0" eaLnBrk="1" fontAlgn="auto" latinLnBrk="0" hangingPunct="1">
              <a:lnSpc>
                <a:spcPct val="100000"/>
              </a:lnSpc>
              <a:spcBef>
                <a:spcPts val="1414"/>
              </a:spcBef>
              <a:spcAft>
                <a:spcPts val="0"/>
              </a:spcAft>
              <a:buClr>
                <a:schemeClr val="tx1"/>
              </a:buClr>
              <a:buSzPct val="45000"/>
              <a:buFont typeface="Wingdings" pitchFamily="2" charset="2"/>
              <a:buChar char="v"/>
              <a:tabLst/>
              <a:defRPr/>
            </a:pPr>
            <a:r>
              <a:rPr kumimoji="0" lang="el-GR" sz="3200" b="1" i="0" u="none" strike="noStrike" kern="1200" cap="none" spc="0" normalizeH="0" baseline="0" noProof="0" dirty="0" smtClean="0">
                <a:ln>
                  <a:noFill/>
                </a:ln>
                <a:solidFill>
                  <a:schemeClr val="bg2">
                    <a:lumMod val="75000"/>
                  </a:schemeClr>
                </a:solidFill>
                <a:effectLst/>
                <a:highlight>
                  <a:scrgbClr r="0" g="0" b="0">
                    <a:alpha val="0"/>
                  </a:scrgbClr>
                </a:highlight>
                <a:uLnTx/>
                <a:uFillTx/>
                <a:latin typeface="Microsoft JhengHei UI" pitchFamily="34"/>
                <a:ea typeface="Microsoft YaHei" pitchFamily="2"/>
                <a:cs typeface="Mangal" pitchFamily="2"/>
              </a:rPr>
              <a:t>Γιάννης Βλάχος</a:t>
            </a:r>
          </a:p>
          <a:p>
            <a:pPr marL="432000" marR="0" lvl="0" indent="-324000" algn="l" defTabSz="457200" rtl="0" eaLnBrk="1" fontAlgn="auto" latinLnBrk="0" hangingPunct="1">
              <a:lnSpc>
                <a:spcPct val="100000"/>
              </a:lnSpc>
              <a:spcBef>
                <a:spcPts val="1414"/>
              </a:spcBef>
              <a:spcAft>
                <a:spcPts val="0"/>
              </a:spcAft>
              <a:buClr>
                <a:schemeClr val="tx1"/>
              </a:buClr>
              <a:buSzPct val="45000"/>
              <a:buFont typeface="Wingdings" pitchFamily="2" charset="2"/>
              <a:buChar char="v"/>
              <a:tabLst/>
              <a:defRPr/>
            </a:pPr>
            <a:r>
              <a:rPr kumimoji="0" lang="el-GR" sz="3200" b="1" i="0" u="none" strike="noStrike" kern="1200" cap="none" spc="0" normalizeH="0" baseline="0" noProof="0" dirty="0" smtClean="0">
                <a:ln>
                  <a:noFill/>
                </a:ln>
                <a:solidFill>
                  <a:schemeClr val="bg2">
                    <a:lumMod val="75000"/>
                  </a:schemeClr>
                </a:solidFill>
                <a:effectLst/>
                <a:highlight>
                  <a:scrgbClr r="0" g="0" b="0">
                    <a:alpha val="0"/>
                  </a:scrgbClr>
                </a:highlight>
                <a:uLnTx/>
                <a:uFillTx/>
                <a:latin typeface="Microsoft JhengHei UI" pitchFamily="34"/>
                <a:ea typeface="Microsoft YaHei" pitchFamily="2"/>
                <a:cs typeface="Mangal" pitchFamily="2"/>
              </a:rPr>
              <a:t>Δημήτρης Κουρετζής</a:t>
            </a:r>
          </a:p>
          <a:p>
            <a:pPr marL="432000" marR="0" lvl="0" indent="-324000" algn="l" defTabSz="457200" rtl="0" eaLnBrk="1" fontAlgn="auto" latinLnBrk="0" hangingPunct="1">
              <a:lnSpc>
                <a:spcPct val="100000"/>
              </a:lnSpc>
              <a:spcBef>
                <a:spcPts val="1414"/>
              </a:spcBef>
              <a:spcAft>
                <a:spcPts val="0"/>
              </a:spcAft>
              <a:buClr>
                <a:schemeClr val="tx1"/>
              </a:buClr>
              <a:buSzPct val="45000"/>
              <a:buFont typeface="Wingdings" pitchFamily="2" charset="2"/>
              <a:buChar char="v"/>
              <a:tabLst/>
              <a:defRPr/>
            </a:pPr>
            <a:r>
              <a:rPr kumimoji="0" lang="el-GR" sz="3200" b="1" i="0" u="none" strike="noStrike" kern="1200" cap="none" spc="0" normalizeH="0" baseline="0" noProof="0" dirty="0" smtClean="0">
                <a:ln>
                  <a:noFill/>
                </a:ln>
                <a:solidFill>
                  <a:schemeClr val="bg2">
                    <a:lumMod val="75000"/>
                  </a:schemeClr>
                </a:solidFill>
                <a:effectLst/>
                <a:highlight>
                  <a:scrgbClr r="0" g="0" b="0">
                    <a:alpha val="0"/>
                  </a:scrgbClr>
                </a:highlight>
                <a:uLnTx/>
                <a:uFillTx/>
                <a:latin typeface="Microsoft JhengHei UI" pitchFamily="34"/>
                <a:ea typeface="Microsoft YaHei" pitchFamily="2"/>
                <a:cs typeface="Mangal" pitchFamily="2"/>
              </a:rPr>
              <a:t>Διονύσης Αγγελόπουλος</a:t>
            </a:r>
            <a:endParaRPr kumimoji="0" lang="el-GR" sz="3200" b="1" i="0" u="none" strike="noStrike" kern="1200" cap="none" spc="0" normalizeH="0" baseline="0" noProof="0" dirty="0">
              <a:ln>
                <a:noFill/>
              </a:ln>
              <a:solidFill>
                <a:schemeClr val="bg2">
                  <a:lumMod val="75000"/>
                </a:schemeClr>
              </a:solidFill>
              <a:effectLst/>
              <a:highlight>
                <a:scrgbClr r="0" g="0" b="0">
                  <a:alpha val="0"/>
                </a:scrgbClr>
              </a:highlight>
              <a:uLnTx/>
              <a:uFillTx/>
              <a:latin typeface="Microsoft JhengHei UI" pitchFamily="34"/>
              <a:ea typeface="Microsoft YaHei" pitchFamily="2"/>
              <a:cs typeface="Mangal" pitchFamily="2"/>
            </a:endParaRPr>
          </a:p>
        </p:txBody>
      </p:sp>
      <p:sp>
        <p:nvSpPr>
          <p:cNvPr id="6" name="TextBox 5"/>
          <p:cNvSpPr txBox="1"/>
          <p:nvPr/>
        </p:nvSpPr>
        <p:spPr>
          <a:xfrm>
            <a:off x="3495306" y="2462253"/>
            <a:ext cx="2626273" cy="503812"/>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el-GR" sz="2800" b="1" i="0" u="none" strike="noStrike" kern="1200" cap="none" dirty="0">
                <a:ln>
                  <a:noFill/>
                </a:ln>
                <a:latin typeface="Microsoft JhengHei UI" pitchFamily="34"/>
                <a:ea typeface="Microsoft YaHei" pitchFamily="2"/>
                <a:cs typeface="Mangal" pitchFamily="2"/>
              </a:rPr>
              <a:t>Μέλη Ομάδας:</a:t>
            </a:r>
          </a:p>
        </p:txBody>
      </p:sp>
    </p:spTree>
  </p:cSld>
  <p:clrMapOvr>
    <a:masterClrMapping/>
  </p:clrMapOvr>
  <p:transition>
    <p:blinds dir="vert"/>
  </p:transition>
  <p:timing>
    <p:tnLst>
      <p:par>
        <p:cTn id="1" dur="indefinite" restart="never" nodeType="tmRoot"/>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22416" y="89940"/>
            <a:ext cx="6552000" cy="1262160"/>
          </a:xfrm>
          <a:prstGeom prst="rect">
            <a:avLst/>
          </a:prstGeom>
        </p:spPr>
        <p:txBody>
          <a:bodyPr vert="horz" lIns="0" rIns="0" bIns="0" anchor="b">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defTabSz="914400" rtl="0" eaLnBrk="1" fontAlgn="auto" latinLnBrk="0" hangingPunct="1">
              <a:lnSpc>
                <a:spcPct val="100000"/>
              </a:lnSpc>
              <a:spcBef>
                <a:spcPct val="0"/>
              </a:spcBef>
              <a:spcAft>
                <a:spcPts val="0"/>
              </a:spcAft>
              <a:buClrTx/>
              <a:buSzPct val="45000"/>
              <a:buFont typeface="StarSymbol"/>
              <a:buNone/>
              <a:tabLst/>
              <a:defRPr/>
            </a:pPr>
            <a:r>
              <a:rPr kumimoji="0" lang="el-GR" sz="5000" b="0" i="0" u="none" strike="noStrike" kern="1200" cap="none" spc="0" normalizeH="0" baseline="0" noProof="0" dirty="0" smtClean="0">
                <a:ln>
                  <a:noFill/>
                </a:ln>
                <a:solidFill>
                  <a:schemeClr val="tx2"/>
                </a:solidFill>
                <a:effectLst/>
                <a:uLnTx/>
                <a:uFillTx/>
                <a:latin typeface="+mj-lt"/>
                <a:ea typeface="+mj-ea"/>
                <a:cs typeface="+mj-cs"/>
              </a:rPr>
              <a:t>Η Πάλη ως αγώνισμα</a:t>
            </a:r>
            <a:endParaRPr kumimoji="0" lang="el-GR"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TextBox 4"/>
          <p:cNvSpPr txBox="1"/>
          <p:nvPr/>
        </p:nvSpPr>
        <p:spPr>
          <a:xfrm>
            <a:off x="861193" y="1517891"/>
            <a:ext cx="9864000" cy="5045760"/>
          </a:xfrm>
          <a:prstGeom prst="rect">
            <a:avLst/>
          </a:prstGeom>
          <a:noFill/>
          <a:ln>
            <a:noFill/>
          </a:ln>
        </p:spPr>
        <p:txBody>
          <a:bodyPr vert="horz" wrap="non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el-GR" sz="2200" b="0" i="0" u="none" strike="noStrike" kern="1200" cap="none" dirty="0">
                <a:ln>
                  <a:noFill/>
                </a:ln>
                <a:solidFill>
                  <a:schemeClr val="accent1">
                    <a:lumMod val="60000"/>
                    <a:lumOff val="40000"/>
                  </a:schemeClr>
                </a:solidFill>
                <a:latin typeface="Microsoft JhengHei UI" pitchFamily="34"/>
                <a:ea typeface="Microsoft YaHei" pitchFamily="2"/>
                <a:cs typeface="Mangal" pitchFamily="2"/>
              </a:rPr>
              <a:t>Η πάλη ήταν το πιο δημοφιλές άθλημα των Ολυμπιακών αγώνων. Σύμφωνα </a:t>
            </a:r>
            <a:endParaRPr lang="en-US" sz="2200" b="0" i="0" u="none" strike="noStrike" kern="1200" cap="none" dirty="0" smtClean="0">
              <a:ln>
                <a:noFill/>
              </a:ln>
              <a:solidFill>
                <a:schemeClr val="accent1">
                  <a:lumMod val="60000"/>
                  <a:lumOff val="40000"/>
                </a:schemeClr>
              </a:solidFill>
              <a:latin typeface="Microsoft JhengHei UI" pitchFamily="34"/>
              <a:ea typeface="Microsoft YaHei" pitchFamily="2"/>
              <a:cs typeface="Mangal" pitchFamily="2"/>
            </a:endParaRPr>
          </a:p>
          <a:p>
            <a:pPr hangingPunct="0">
              <a:buNone/>
            </a:pPr>
            <a:r>
              <a:rPr lang="el-GR" sz="2200" b="0" i="0" u="none" strike="noStrike" kern="1200" cap="none" dirty="0" smtClean="0">
                <a:ln>
                  <a:noFill/>
                </a:ln>
                <a:solidFill>
                  <a:schemeClr val="accent1">
                    <a:lumMod val="60000"/>
                    <a:lumOff val="40000"/>
                  </a:schemeClr>
                </a:solidFill>
                <a:latin typeface="Microsoft JhengHei UI" pitchFamily="34"/>
                <a:ea typeface="Microsoft YaHei" pitchFamily="2"/>
                <a:cs typeface="Mangal" pitchFamily="2"/>
              </a:rPr>
              <a:t>με τον μύθο </a:t>
            </a:r>
            <a:r>
              <a:rPr lang="el-GR" sz="2200" b="0" i="0" u="none" strike="noStrike" kern="1200" cap="none" dirty="0">
                <a:ln>
                  <a:noFill/>
                </a:ln>
                <a:solidFill>
                  <a:schemeClr val="accent1">
                    <a:lumMod val="60000"/>
                    <a:lumOff val="40000"/>
                  </a:schemeClr>
                </a:solidFill>
                <a:latin typeface="Microsoft JhengHei UI" pitchFamily="34"/>
                <a:ea typeface="Microsoft YaHei" pitchFamily="2"/>
                <a:cs typeface="Mangal" pitchFamily="2"/>
              </a:rPr>
              <a:t>ο Θησέας ήταν αυτός που ανακάλυψε την τεχνική της πάλης, </a:t>
            </a:r>
            <a:endParaRPr lang="en-US" sz="2200" b="0" i="0" u="none" strike="noStrike" kern="1200" cap="none" dirty="0" smtClean="0">
              <a:ln>
                <a:noFill/>
              </a:ln>
              <a:solidFill>
                <a:schemeClr val="accent1">
                  <a:lumMod val="60000"/>
                  <a:lumOff val="40000"/>
                </a:schemeClr>
              </a:solidFill>
              <a:latin typeface="Microsoft JhengHei UI" pitchFamily="34"/>
              <a:ea typeface="Microsoft YaHei" pitchFamily="2"/>
              <a:cs typeface="Mangal" pitchFamily="2"/>
            </a:endParaRPr>
          </a:p>
          <a:p>
            <a:pPr hangingPunct="0">
              <a:buNone/>
            </a:pPr>
            <a:r>
              <a:rPr lang="el-GR" sz="2200" b="0" i="0" u="none" strike="noStrike" kern="1200" cap="none" dirty="0" smtClean="0">
                <a:ln>
                  <a:noFill/>
                </a:ln>
                <a:solidFill>
                  <a:schemeClr val="accent1">
                    <a:lumMod val="60000"/>
                    <a:lumOff val="40000"/>
                  </a:schemeClr>
                </a:solidFill>
                <a:latin typeface="Microsoft JhengHei UI" pitchFamily="34"/>
                <a:ea typeface="Microsoft YaHei" pitchFamily="2"/>
                <a:cs typeface="Mangal" pitchFamily="2"/>
              </a:rPr>
              <a:t>έτσι </a:t>
            </a:r>
            <a:r>
              <a:rPr lang="el-GR" sz="2200" b="0" i="0" u="none" strike="noStrike" kern="1200" cap="none" dirty="0">
                <a:ln>
                  <a:noFill/>
                </a:ln>
                <a:solidFill>
                  <a:schemeClr val="accent1">
                    <a:lumMod val="60000"/>
                    <a:lumOff val="40000"/>
                  </a:schemeClr>
                </a:solidFill>
                <a:latin typeface="Microsoft JhengHei UI" pitchFamily="34"/>
                <a:ea typeface="Microsoft YaHei" pitchFamily="2"/>
                <a:cs typeface="Mangal" pitchFamily="2"/>
              </a:rPr>
              <a:t>ώστε ο νικητής να μην είναι εξαρτημένος μόνο από την φυσική σωματική </a:t>
            </a:r>
            <a:endParaRPr lang="en-US" sz="2200" b="0" i="0" u="none" strike="noStrike" kern="1200" cap="none" dirty="0" smtClean="0">
              <a:ln>
                <a:noFill/>
              </a:ln>
              <a:solidFill>
                <a:schemeClr val="accent1">
                  <a:lumMod val="60000"/>
                  <a:lumOff val="40000"/>
                </a:schemeClr>
              </a:solidFill>
              <a:latin typeface="Microsoft JhengHei UI" pitchFamily="34"/>
              <a:ea typeface="Microsoft YaHei" pitchFamily="2"/>
              <a:cs typeface="Mangal" pitchFamily="2"/>
            </a:endParaRPr>
          </a:p>
          <a:p>
            <a:pPr hangingPunct="0">
              <a:buNone/>
            </a:pPr>
            <a:r>
              <a:rPr lang="el-GR" sz="2200" b="0" i="0" u="none" strike="noStrike" kern="1200" cap="none" dirty="0" smtClean="0">
                <a:ln>
                  <a:noFill/>
                </a:ln>
                <a:solidFill>
                  <a:schemeClr val="accent1">
                    <a:lumMod val="60000"/>
                    <a:lumOff val="40000"/>
                  </a:schemeClr>
                </a:solidFill>
                <a:latin typeface="Microsoft JhengHei UI" pitchFamily="34"/>
                <a:ea typeface="Microsoft YaHei" pitchFamily="2"/>
                <a:cs typeface="Mangal" pitchFamily="2"/>
              </a:rPr>
              <a:t>του δύναμη,</a:t>
            </a:r>
            <a:r>
              <a:rPr lang="en-US" sz="2200" dirty="0">
                <a:solidFill>
                  <a:schemeClr val="accent1">
                    <a:lumMod val="60000"/>
                    <a:lumOff val="40000"/>
                  </a:schemeClr>
                </a:solidFill>
                <a:latin typeface="Microsoft JhengHei UI" pitchFamily="34"/>
                <a:ea typeface="Microsoft YaHei" pitchFamily="2"/>
                <a:cs typeface="Mangal" pitchFamily="2"/>
              </a:rPr>
              <a:t> </a:t>
            </a:r>
            <a:r>
              <a:rPr lang="el-GR" sz="2200" b="0" i="0" u="none" strike="noStrike" kern="1200" cap="none" dirty="0" smtClean="0">
                <a:ln>
                  <a:noFill/>
                </a:ln>
                <a:solidFill>
                  <a:schemeClr val="accent1">
                    <a:lumMod val="60000"/>
                    <a:lumOff val="40000"/>
                  </a:schemeClr>
                </a:solidFill>
                <a:latin typeface="Microsoft JhengHei UI" pitchFamily="34"/>
                <a:ea typeface="Microsoft YaHei" pitchFamily="2"/>
                <a:cs typeface="Mangal" pitchFamily="2"/>
              </a:rPr>
              <a:t>αλλά </a:t>
            </a:r>
            <a:r>
              <a:rPr lang="el-GR" sz="2200" b="0" i="0" u="none" strike="noStrike" kern="1200" cap="none" dirty="0">
                <a:ln>
                  <a:noFill/>
                </a:ln>
                <a:solidFill>
                  <a:schemeClr val="accent1">
                    <a:lumMod val="60000"/>
                    <a:lumOff val="40000"/>
                  </a:schemeClr>
                </a:solidFill>
                <a:latin typeface="Microsoft JhengHei UI" pitchFamily="34"/>
                <a:ea typeface="Microsoft YaHei" pitchFamily="2"/>
                <a:cs typeface="Mangal" pitchFamily="2"/>
              </a:rPr>
              <a:t>από την τεχνική, την ευελιξία και την ταχύτητα των </a:t>
            </a:r>
            <a:r>
              <a:rPr lang="el-GR" sz="2200" b="0" i="0" u="none" strike="noStrike" kern="1200" cap="none" dirty="0" smtClean="0">
                <a:ln>
                  <a:noFill/>
                </a:ln>
                <a:solidFill>
                  <a:schemeClr val="accent1">
                    <a:lumMod val="60000"/>
                    <a:lumOff val="40000"/>
                  </a:schemeClr>
                </a:solidFill>
                <a:latin typeface="Microsoft JhengHei UI" pitchFamily="34"/>
                <a:ea typeface="Microsoft YaHei" pitchFamily="2"/>
                <a:cs typeface="Mangal" pitchFamily="2"/>
              </a:rPr>
              <a:t>κινήσεών</a:t>
            </a:r>
            <a:endParaRPr lang="en-US" sz="2200" b="0" i="0" u="none" strike="noStrike" kern="1200" cap="none" dirty="0" smtClean="0">
              <a:ln>
                <a:noFill/>
              </a:ln>
              <a:solidFill>
                <a:schemeClr val="accent1">
                  <a:lumMod val="60000"/>
                  <a:lumOff val="40000"/>
                </a:schemeClr>
              </a:solidFill>
              <a:latin typeface="Microsoft JhengHei UI" pitchFamily="34"/>
              <a:ea typeface="Microsoft YaHei" pitchFamily="2"/>
              <a:cs typeface="Mangal" pitchFamily="2"/>
            </a:endParaRPr>
          </a:p>
          <a:p>
            <a:pPr hangingPunct="0">
              <a:buNone/>
            </a:pPr>
            <a:r>
              <a:rPr lang="el-GR" sz="2200" b="0" i="0" u="none" strike="noStrike" kern="1200" cap="none" dirty="0" smtClean="0">
                <a:ln>
                  <a:noFill/>
                </a:ln>
                <a:solidFill>
                  <a:schemeClr val="accent1">
                    <a:lumMod val="60000"/>
                    <a:lumOff val="40000"/>
                  </a:schemeClr>
                </a:solidFill>
                <a:latin typeface="Microsoft JhengHei UI" pitchFamily="34"/>
                <a:ea typeface="Microsoft YaHei" pitchFamily="2"/>
                <a:cs typeface="Mangal" pitchFamily="2"/>
              </a:rPr>
              <a:t> </a:t>
            </a:r>
            <a:r>
              <a:rPr lang="el-GR" sz="2200" b="0" i="0" u="none" strike="noStrike" kern="1200" cap="none" dirty="0">
                <a:ln>
                  <a:noFill/>
                </a:ln>
                <a:solidFill>
                  <a:schemeClr val="accent1">
                    <a:lumMod val="60000"/>
                    <a:lumOff val="40000"/>
                  </a:schemeClr>
                </a:solidFill>
                <a:latin typeface="Microsoft JhengHei UI" pitchFamily="34"/>
                <a:ea typeface="Microsoft YaHei" pitchFamily="2"/>
                <a:cs typeface="Mangal" pitchFamily="2"/>
              </a:rPr>
              <a:t>του. Ο έφηβος Κρατίνος απέκτησε φήμη όχι μόνο για την νίκη του, αλλά και για </a:t>
            </a:r>
            <a:endParaRPr lang="en-US" sz="2200" b="0" i="0" u="none" strike="noStrike" kern="1200" cap="none" dirty="0" smtClean="0">
              <a:ln>
                <a:noFill/>
              </a:ln>
              <a:solidFill>
                <a:schemeClr val="accent1">
                  <a:lumMod val="60000"/>
                  <a:lumOff val="40000"/>
                </a:schemeClr>
              </a:solidFill>
              <a:latin typeface="Microsoft JhengHei UI" pitchFamily="34"/>
              <a:ea typeface="Microsoft YaHei" pitchFamily="2"/>
              <a:cs typeface="Mangal" pitchFamily="2"/>
            </a:endParaRPr>
          </a:p>
          <a:p>
            <a:pPr hangingPunct="0">
              <a:buNone/>
            </a:pPr>
            <a:r>
              <a:rPr lang="el-GR" sz="2200" b="0" i="0" u="none" strike="noStrike" kern="1200" cap="none" dirty="0" smtClean="0">
                <a:ln>
                  <a:noFill/>
                </a:ln>
                <a:solidFill>
                  <a:schemeClr val="accent1">
                    <a:lumMod val="60000"/>
                    <a:lumOff val="40000"/>
                  </a:schemeClr>
                </a:solidFill>
                <a:latin typeface="Microsoft JhengHei UI" pitchFamily="34"/>
                <a:ea typeface="Microsoft YaHei" pitchFamily="2"/>
                <a:cs typeface="Mangal" pitchFamily="2"/>
              </a:rPr>
              <a:t>την </a:t>
            </a:r>
            <a:r>
              <a:rPr lang="el-GR" sz="2200" b="0" i="0" u="none" strike="noStrike" kern="1200" cap="none" dirty="0">
                <a:ln>
                  <a:noFill/>
                </a:ln>
                <a:solidFill>
                  <a:schemeClr val="accent1">
                    <a:lumMod val="60000"/>
                    <a:lumOff val="40000"/>
                  </a:schemeClr>
                </a:solidFill>
                <a:latin typeface="Microsoft JhengHei UI" pitchFamily="34"/>
                <a:ea typeface="Microsoft YaHei" pitchFamily="2"/>
                <a:cs typeface="Mangal" pitchFamily="2"/>
              </a:rPr>
              <a:t>καλαισθησία των κινήσεων του.</a:t>
            </a:r>
          </a:p>
          <a:p>
            <a:pPr marL="0" marR="0" lvl="0" indent="0" algn="l" rtl="0" hangingPunct="0">
              <a:lnSpc>
                <a:spcPct val="100000"/>
              </a:lnSpc>
              <a:spcBef>
                <a:spcPts val="0"/>
              </a:spcBef>
              <a:spcAft>
                <a:spcPts val="0"/>
              </a:spcAft>
              <a:buSzPct val="45000"/>
              <a:buNone/>
              <a:tabLst/>
            </a:pPr>
            <a:endParaRPr lang="el-GR" sz="2200" b="0" i="0" u="none" strike="noStrike" kern="1200" cap="none" dirty="0">
              <a:ln>
                <a:noFill/>
              </a:ln>
              <a:solidFill>
                <a:schemeClr val="accent1">
                  <a:lumMod val="60000"/>
                  <a:lumOff val="40000"/>
                </a:schemeClr>
              </a:solidFill>
              <a:latin typeface="Microsoft JhengHei UI" pitchFamily="34"/>
              <a:ea typeface="Microsoft YaHei" pitchFamily="2"/>
              <a:cs typeface="Mangal" pitchFamily="2"/>
            </a:endParaRPr>
          </a:p>
          <a:p>
            <a:pPr hangingPunct="0">
              <a:buNone/>
            </a:pPr>
            <a:r>
              <a:rPr lang="el-GR" sz="2200" b="0" i="0" u="none" strike="noStrike" kern="1200" cap="none" dirty="0">
                <a:ln>
                  <a:noFill/>
                </a:ln>
                <a:solidFill>
                  <a:schemeClr val="accent1">
                    <a:lumMod val="60000"/>
                    <a:lumOff val="40000"/>
                  </a:schemeClr>
                </a:solidFill>
                <a:latin typeface="Microsoft JhengHei UI" pitchFamily="34"/>
                <a:ea typeface="Microsoft YaHei" pitchFamily="2"/>
                <a:cs typeface="Mangal" pitchFamily="2"/>
              </a:rPr>
              <a:t>Στην πάλη διακρίνουμε δύο αγωνίσματα. Στο πρώτο, ο αθλητής είχε σκοπό </a:t>
            </a:r>
            <a:endParaRPr lang="en-US" sz="2200" b="0" i="0" u="none" strike="noStrike" kern="1200" cap="none" dirty="0" smtClean="0">
              <a:ln>
                <a:noFill/>
              </a:ln>
              <a:solidFill>
                <a:schemeClr val="accent1">
                  <a:lumMod val="60000"/>
                  <a:lumOff val="40000"/>
                </a:schemeClr>
              </a:solidFill>
              <a:latin typeface="Microsoft JhengHei UI" pitchFamily="34"/>
              <a:ea typeface="Microsoft YaHei" pitchFamily="2"/>
              <a:cs typeface="Mangal" pitchFamily="2"/>
            </a:endParaRPr>
          </a:p>
          <a:p>
            <a:pPr hangingPunct="0">
              <a:buNone/>
            </a:pPr>
            <a:r>
              <a:rPr lang="el-GR" sz="2200" b="0" i="0" u="none" strike="noStrike" kern="1200" cap="none" dirty="0" smtClean="0">
                <a:ln>
                  <a:noFill/>
                </a:ln>
                <a:solidFill>
                  <a:schemeClr val="accent1">
                    <a:lumMod val="60000"/>
                    <a:lumOff val="40000"/>
                  </a:schemeClr>
                </a:solidFill>
                <a:latin typeface="Microsoft JhengHei UI" pitchFamily="34"/>
                <a:ea typeface="Microsoft YaHei" pitchFamily="2"/>
                <a:cs typeface="Mangal" pitchFamily="2"/>
              </a:rPr>
              <a:t>να </a:t>
            </a:r>
            <a:r>
              <a:rPr lang="el-GR" sz="2200" b="0" i="0" u="none" strike="noStrike" kern="1200" cap="none" dirty="0">
                <a:ln>
                  <a:noFill/>
                </a:ln>
                <a:solidFill>
                  <a:schemeClr val="accent1">
                    <a:lumMod val="60000"/>
                    <a:lumOff val="40000"/>
                  </a:schemeClr>
                </a:solidFill>
                <a:latin typeface="Microsoft JhengHei UI" pitchFamily="34"/>
                <a:ea typeface="Microsoft YaHei" pitchFamily="2"/>
                <a:cs typeface="Mangal" pitchFamily="2"/>
              </a:rPr>
              <a:t>ρίξει τον αντίπαλο τρεις φορές με τους ώμους στο χώμα, ενώ στο δεύτερο </a:t>
            </a:r>
            <a:endParaRPr lang="en-US" sz="2200" b="0" i="0" u="none" strike="noStrike" kern="1200" cap="none" dirty="0" smtClean="0">
              <a:ln>
                <a:noFill/>
              </a:ln>
              <a:solidFill>
                <a:schemeClr val="accent1">
                  <a:lumMod val="60000"/>
                  <a:lumOff val="40000"/>
                </a:schemeClr>
              </a:solidFill>
              <a:latin typeface="Microsoft JhengHei UI" pitchFamily="34"/>
              <a:ea typeface="Microsoft YaHei" pitchFamily="2"/>
              <a:cs typeface="Mangal" pitchFamily="2"/>
            </a:endParaRPr>
          </a:p>
          <a:p>
            <a:pPr hangingPunct="0">
              <a:buNone/>
            </a:pPr>
            <a:r>
              <a:rPr lang="el-GR" sz="2200" b="0" i="0" u="none" strike="noStrike" kern="1200" cap="none" dirty="0" smtClean="0">
                <a:ln>
                  <a:noFill/>
                </a:ln>
                <a:solidFill>
                  <a:schemeClr val="accent1">
                    <a:lumMod val="60000"/>
                    <a:lumOff val="40000"/>
                  </a:schemeClr>
                </a:solidFill>
                <a:latin typeface="Microsoft JhengHei UI" pitchFamily="34"/>
                <a:ea typeface="Microsoft YaHei" pitchFamily="2"/>
                <a:cs typeface="Mangal" pitchFamily="2"/>
              </a:rPr>
              <a:t>ο </a:t>
            </a:r>
            <a:r>
              <a:rPr lang="el-GR" sz="2200" b="0" i="0" u="none" strike="noStrike" kern="1200" cap="none" dirty="0">
                <a:ln>
                  <a:noFill/>
                </a:ln>
                <a:solidFill>
                  <a:schemeClr val="accent1">
                    <a:lumMod val="60000"/>
                    <a:lumOff val="40000"/>
                  </a:schemeClr>
                </a:solidFill>
                <a:latin typeface="Microsoft JhengHei UI" pitchFamily="34"/>
                <a:ea typeface="Microsoft YaHei" pitchFamily="2"/>
                <a:cs typeface="Mangal" pitchFamily="2"/>
              </a:rPr>
              <a:t>αγώνας συνεχιζόταν ακόμα και στο έδαφος, μέχρι που ο νικημένος </a:t>
            </a:r>
            <a:r>
              <a:rPr lang="el-GR" sz="2200" b="0" i="0" u="none" strike="noStrike" kern="1200" cap="none" dirty="0" smtClean="0">
                <a:ln>
                  <a:noFill/>
                </a:ln>
                <a:solidFill>
                  <a:schemeClr val="accent1">
                    <a:lumMod val="60000"/>
                    <a:lumOff val="40000"/>
                  </a:schemeClr>
                </a:solidFill>
                <a:latin typeface="Microsoft JhengHei UI" pitchFamily="34"/>
                <a:ea typeface="Microsoft YaHei" pitchFamily="2"/>
                <a:cs typeface="Mangal" pitchFamily="2"/>
              </a:rPr>
              <a:t>αναγκαζό</a:t>
            </a:r>
            <a:r>
              <a:rPr lang="en-US" sz="2200" b="0" i="0" u="none" strike="noStrike" kern="1200" cap="none" dirty="0" smtClean="0">
                <a:ln>
                  <a:noFill/>
                </a:ln>
                <a:solidFill>
                  <a:schemeClr val="accent1">
                    <a:lumMod val="60000"/>
                    <a:lumOff val="40000"/>
                  </a:schemeClr>
                </a:solidFill>
                <a:latin typeface="Microsoft JhengHei UI" pitchFamily="34"/>
                <a:ea typeface="Microsoft YaHei" pitchFamily="2"/>
                <a:cs typeface="Mangal" pitchFamily="2"/>
              </a:rPr>
              <a:t>-</a:t>
            </a:r>
          </a:p>
          <a:p>
            <a:pPr hangingPunct="0">
              <a:buNone/>
            </a:pPr>
            <a:r>
              <a:rPr lang="el-GR" sz="2200" b="0" i="0" u="none" strike="noStrike" kern="1200" cap="none" dirty="0" smtClean="0">
                <a:ln>
                  <a:noFill/>
                </a:ln>
                <a:solidFill>
                  <a:schemeClr val="accent1">
                    <a:lumMod val="60000"/>
                    <a:lumOff val="40000"/>
                  </a:schemeClr>
                </a:solidFill>
                <a:latin typeface="Microsoft JhengHei UI" pitchFamily="34"/>
                <a:ea typeface="Microsoft YaHei" pitchFamily="2"/>
                <a:cs typeface="Mangal" pitchFamily="2"/>
              </a:rPr>
              <a:t>ταν </a:t>
            </a:r>
            <a:r>
              <a:rPr lang="el-GR" sz="2200" b="0" i="0" u="none" strike="noStrike" kern="1200" cap="none" dirty="0">
                <a:ln>
                  <a:noFill/>
                </a:ln>
                <a:solidFill>
                  <a:schemeClr val="accent1">
                    <a:lumMod val="60000"/>
                    <a:lumOff val="40000"/>
                  </a:schemeClr>
                </a:solidFill>
                <a:latin typeface="Microsoft JhengHei UI" pitchFamily="34"/>
                <a:ea typeface="Microsoft YaHei" pitchFamily="2"/>
                <a:cs typeface="Mangal" pitchFamily="2"/>
              </a:rPr>
              <a:t>να παραδεχτεί την ήττα του σηκώνοντας το χέρι του.</a:t>
            </a:r>
          </a:p>
        </p:txBody>
      </p:sp>
      <p:pic>
        <p:nvPicPr>
          <p:cNvPr id="6" name="Picture 5"/>
          <p:cNvPicPr>
            <a:picLocks noChangeAspect="1"/>
          </p:cNvPicPr>
          <p:nvPr/>
        </p:nvPicPr>
        <p:blipFill>
          <a:blip r:embed="rId2">
            <a:alphaModFix/>
            <a:lum/>
          </a:blip>
          <a:srcRect/>
          <a:stretch>
            <a:fillRect/>
          </a:stretch>
        </p:blipFill>
        <p:spPr>
          <a:xfrm>
            <a:off x="1948721" y="5156617"/>
            <a:ext cx="7653896" cy="1328067"/>
          </a:xfrm>
          <a:prstGeom prst="rect">
            <a:avLst/>
          </a:prstGeom>
          <a:noFill/>
          <a:ln>
            <a:noFill/>
          </a:ln>
        </p:spPr>
      </p:pic>
    </p:spTree>
  </p:cSld>
  <p:clrMapOvr>
    <a:masterClrMapping/>
  </p:clrMapOvr>
  <p:transition>
    <p:fade/>
  </p:transition>
  <p:timing>
    <p:tnLst>
      <p:par>
        <p:cTn id="1" dur="indefinite" restart="never" nodeType="tmRoot"/>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9166" y="923488"/>
            <a:ext cx="9071640" cy="1152000"/>
          </a:xfrm>
          <a:prstGeom prst="rect">
            <a:avLst/>
          </a:prstGeom>
        </p:spPr>
        <p:txBody>
          <a:bodyPr vert="horz" lIns="0" rIns="0" bIns="0" anchor="b">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defTabSz="914400" rtl="0" eaLnBrk="1" fontAlgn="auto" latinLnBrk="0" hangingPunct="1">
              <a:lnSpc>
                <a:spcPct val="100000"/>
              </a:lnSpc>
              <a:spcBef>
                <a:spcPct val="0"/>
              </a:spcBef>
              <a:spcAft>
                <a:spcPts val="0"/>
              </a:spcAft>
              <a:buClrTx/>
              <a:buSzPct val="45000"/>
              <a:buFont typeface="StarSymbol"/>
              <a:buNone/>
              <a:tabLst/>
              <a:defRPr/>
            </a:pPr>
            <a:r>
              <a:rPr kumimoji="0" lang="el-GR" sz="5000" b="0" i="0" u="none" strike="noStrike" kern="1200" cap="none" spc="0" normalizeH="0" baseline="0" noProof="0" dirty="0" smtClean="0">
                <a:ln>
                  <a:noFill/>
                </a:ln>
                <a:solidFill>
                  <a:schemeClr val="tx2"/>
                </a:solidFill>
                <a:effectLst/>
                <a:uLnTx/>
                <a:uFillTx/>
                <a:latin typeface="+mj-lt"/>
                <a:ea typeface="+mj-ea"/>
                <a:cs typeface="+mj-cs"/>
              </a:rPr>
              <a:t>Εφευρέτες της πάλης</a:t>
            </a:r>
            <a:endParaRPr kumimoji="0" lang="el-GR"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Title 2"/>
          <p:cNvSpPr txBox="1">
            <a:spLocks/>
          </p:cNvSpPr>
          <p:nvPr/>
        </p:nvSpPr>
        <p:spPr>
          <a:xfrm>
            <a:off x="245979" y="2317283"/>
            <a:ext cx="11221495" cy="4108817"/>
          </a:xfrm>
          <a:prstGeom prst="rect">
            <a:avLst/>
          </a:prstGeom>
        </p:spPr>
        <p:txBody>
          <a:bodyPr vert="horz" wrap="square" lIns="0" rIns="0" bIns="0" anchor="b">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defTabSz="914400" rtl="0" eaLnBrk="1" fontAlgn="auto" latinLnBrk="0" hangingPunct="1">
              <a:lnSpc>
                <a:spcPct val="100000"/>
              </a:lnSpc>
              <a:spcBef>
                <a:spcPct val="0"/>
              </a:spcBef>
              <a:spcAft>
                <a:spcPts val="0"/>
              </a:spcAft>
              <a:buClrTx/>
              <a:buSzPct val="45000"/>
              <a:buFont typeface="StarSymbol"/>
              <a:buNone/>
              <a:tabLst/>
              <a:defRPr/>
            </a:pPr>
            <a:r>
              <a:rPr kumimoji="0" lang="el-GR" sz="2200" b="0" i="0" u="none" strike="noStrike" kern="1200" cap="none" spc="0" normalizeH="0" baseline="0" noProof="0" dirty="0" smtClean="0">
                <a:ln>
                  <a:noFill/>
                </a:ln>
                <a:solidFill>
                  <a:schemeClr val="accent1">
                    <a:lumMod val="60000"/>
                    <a:lumOff val="40000"/>
                  </a:schemeClr>
                </a:solidFill>
                <a:effectLst/>
                <a:uLnTx/>
                <a:uFillTx/>
                <a:latin typeface="+mj-lt"/>
                <a:ea typeface="+mj-ea"/>
                <a:cs typeface="+mj-cs"/>
              </a:rPr>
              <a:t>Κατά των Βιργίλιο, την τεχνική της πάλης επινόησαν τα δύο παιδιά του Χόρικου, ο Πλήξιππος και ο Ενετός. Όπως αναφέρει, μια γιορτινή ημέρα έκαναν επίδειξη των ικανοτήτων τους στην πάλη μπροστά στον πατέρα τους. Τους είδε η αδελφή τους η Παλαίστρα, η οποία διηγήθηκε την ανακάλυψη των αδελφών της στον εραστή της τον Ερμή. Ο τελευταίος τελειοποίησε την τέχνη της πάλης και την δίδαξε στους ανθρώπους λέγοντας ότι ήταν δική του εφεύρεση.</a:t>
            </a:r>
            <a:br>
              <a:rPr kumimoji="0" lang="el-GR" sz="2200" b="0" i="0" u="none" strike="noStrike" kern="1200" cap="none" spc="0" normalizeH="0" baseline="0" noProof="0" dirty="0" smtClean="0">
                <a:ln>
                  <a:noFill/>
                </a:ln>
                <a:solidFill>
                  <a:schemeClr val="accent1">
                    <a:lumMod val="60000"/>
                    <a:lumOff val="40000"/>
                  </a:schemeClr>
                </a:solidFill>
                <a:effectLst/>
                <a:uLnTx/>
                <a:uFillTx/>
                <a:latin typeface="+mj-lt"/>
                <a:ea typeface="+mj-ea"/>
                <a:cs typeface="+mj-cs"/>
              </a:rPr>
            </a:br>
            <a:r>
              <a:rPr kumimoji="0" lang="el-GR" sz="2200" b="0" i="0" u="none" strike="noStrike" kern="1200" cap="none" spc="0" normalizeH="0" baseline="0" noProof="0" dirty="0" smtClean="0">
                <a:ln>
                  <a:noFill/>
                </a:ln>
                <a:solidFill>
                  <a:schemeClr val="accent1">
                    <a:lumMod val="60000"/>
                    <a:lumOff val="40000"/>
                  </a:schemeClr>
                </a:solidFill>
                <a:effectLst/>
                <a:uLnTx/>
                <a:uFillTx/>
                <a:latin typeface="+mj-lt"/>
                <a:ea typeface="+mj-ea"/>
                <a:cs typeface="+mj-cs"/>
              </a:rPr>
              <a:t>Κατά τον Πίνδαρο "την μεν από χειρών πάλην εφεύρε Θησέας, την δε από σκελών Κερκύων", δηλαδή, την άνω πάλη εφεύρε ο Θησέας και την κάτω πάλη ο Κερκύων. Ο ιστοριογράφος Ίστρος αναφέρει πως δίδαξε την πάλη στον Θησέα η ίδια η θεά Αθηνά.</a:t>
            </a:r>
            <a:br>
              <a:rPr kumimoji="0" lang="el-GR" sz="2200" b="0" i="0" u="none" strike="noStrike" kern="1200" cap="none" spc="0" normalizeH="0" baseline="0" noProof="0" dirty="0" smtClean="0">
                <a:ln>
                  <a:noFill/>
                </a:ln>
                <a:solidFill>
                  <a:schemeClr val="accent1">
                    <a:lumMod val="60000"/>
                    <a:lumOff val="40000"/>
                  </a:schemeClr>
                </a:solidFill>
                <a:effectLst/>
                <a:uLnTx/>
                <a:uFillTx/>
                <a:latin typeface="+mj-lt"/>
                <a:ea typeface="+mj-ea"/>
                <a:cs typeface="+mj-cs"/>
              </a:rPr>
            </a:br>
            <a:r>
              <a:rPr kumimoji="0" lang="el-GR" sz="2200" b="0" i="0" u="none" strike="noStrike" kern="1200" cap="none" spc="0" normalizeH="0" baseline="0" noProof="0" dirty="0" smtClean="0">
                <a:ln>
                  <a:noFill/>
                </a:ln>
                <a:solidFill>
                  <a:schemeClr val="accent1">
                    <a:lumMod val="60000"/>
                    <a:lumOff val="40000"/>
                  </a:schemeClr>
                </a:solidFill>
                <a:effectLst/>
                <a:uLnTx/>
                <a:uFillTx/>
                <a:latin typeface="+mj-lt"/>
                <a:ea typeface="+mj-ea"/>
                <a:cs typeface="+mj-cs"/>
              </a:rPr>
              <a:t>Σύμφωνα με τον Παυσανία, ο φιλόσοφος Παλέμονας ανέφερε ως εφευρέτη της πάλης τον Αθηναίο παιδοτρίβη Φόρβα.</a:t>
            </a:r>
            <a:br>
              <a:rPr kumimoji="0" lang="el-GR" sz="2200" b="0" i="0" u="none" strike="noStrike" kern="1200" cap="none" spc="0" normalizeH="0" baseline="0" noProof="0" dirty="0" smtClean="0">
                <a:ln>
                  <a:noFill/>
                </a:ln>
                <a:solidFill>
                  <a:schemeClr val="accent1">
                    <a:lumMod val="60000"/>
                    <a:lumOff val="40000"/>
                  </a:schemeClr>
                </a:solidFill>
                <a:effectLst/>
                <a:uLnTx/>
                <a:uFillTx/>
                <a:latin typeface="+mj-lt"/>
                <a:ea typeface="+mj-ea"/>
                <a:cs typeface="+mj-cs"/>
              </a:rPr>
            </a:br>
            <a:r>
              <a:rPr kumimoji="0" lang="el-GR" sz="2200" b="0" i="0" u="none" strike="noStrike" kern="1200" cap="none" spc="0" normalizeH="0" baseline="0" noProof="0" dirty="0" smtClean="0">
                <a:ln>
                  <a:noFill/>
                </a:ln>
                <a:solidFill>
                  <a:schemeClr val="accent1">
                    <a:lumMod val="60000"/>
                    <a:lumOff val="40000"/>
                  </a:schemeClr>
                </a:solidFill>
                <a:effectLst/>
                <a:uLnTx/>
                <a:uFillTx/>
                <a:latin typeface="+mj-lt"/>
                <a:ea typeface="+mj-ea"/>
                <a:cs typeface="+mj-cs"/>
              </a:rPr>
              <a:t>Ως εφευρέτες της πάλης αναφέρονται επίσης, ο Πηλέας που πάλεψε με την Αταλάντη προς τιμή του Πελία και ο Ηρακλής που νίκησε τον Αχελώο γιο του Ήλιου και της Γης.</a:t>
            </a:r>
            <a:endParaRPr kumimoji="0" lang="el-GR" sz="2200" b="0" i="0" u="none" strike="noStrike" kern="1200" cap="none" spc="0" normalizeH="0" baseline="0" noProof="0" dirty="0">
              <a:ln>
                <a:noFill/>
              </a:ln>
              <a:solidFill>
                <a:schemeClr val="accent1">
                  <a:lumMod val="60000"/>
                  <a:lumOff val="40000"/>
                </a:schemeClr>
              </a:solidFill>
              <a:effectLst/>
              <a:uLnTx/>
              <a:uFillTx/>
              <a:latin typeface="+mj-lt"/>
              <a:ea typeface="+mj-ea"/>
              <a:cs typeface="+mj-cs"/>
            </a:endParaRPr>
          </a:p>
        </p:txBody>
      </p:sp>
      <p:pic>
        <p:nvPicPr>
          <p:cNvPr id="5" name="Picture 4"/>
          <p:cNvPicPr>
            <a:picLocks noChangeAspect="1"/>
          </p:cNvPicPr>
          <p:nvPr/>
        </p:nvPicPr>
        <p:blipFill>
          <a:blip r:embed="rId2">
            <a:alphaModFix/>
            <a:lum/>
          </a:blip>
          <a:srcRect/>
          <a:stretch>
            <a:fillRect/>
          </a:stretch>
        </p:blipFill>
        <p:spPr>
          <a:xfrm>
            <a:off x="8199193" y="959370"/>
            <a:ext cx="3333240" cy="1333080"/>
          </a:xfrm>
          <a:prstGeom prst="rect">
            <a:avLst/>
          </a:prstGeom>
          <a:noFill/>
          <a:ln>
            <a:noFill/>
          </a:ln>
        </p:spPr>
      </p:pic>
    </p:spTree>
  </p:cSld>
  <p:clrMapOvr>
    <a:masterClrMapping/>
  </p:clrMapOvr>
  <p:transition>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68804" y="642941"/>
            <a:ext cx="9276263" cy="815608"/>
          </a:xfrm>
          <a:prstGeom prst="rect">
            <a:avLst/>
          </a:prstGeom>
        </p:spPr>
        <p:txBody>
          <a:bodyPr vert="horz" wrap="square" lIns="0" rIns="0" bIns="0" anchor="b">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defTabSz="914400" rtl="0" eaLnBrk="1" fontAlgn="auto" latinLnBrk="0" hangingPunct="1">
              <a:lnSpc>
                <a:spcPct val="100000"/>
              </a:lnSpc>
              <a:spcBef>
                <a:spcPct val="0"/>
              </a:spcBef>
              <a:spcAft>
                <a:spcPts val="0"/>
              </a:spcAft>
              <a:buClrTx/>
              <a:buSzPct val="45000"/>
              <a:buFont typeface="StarSymbol"/>
              <a:buNone/>
              <a:tabLst/>
              <a:defRPr/>
            </a:pPr>
            <a:r>
              <a:rPr kumimoji="0" lang="el-GR" sz="5000" b="0" i="0" u="none" strike="noStrike" kern="1200" cap="none" spc="0" normalizeH="0" baseline="0" noProof="0" dirty="0" smtClean="0">
                <a:ln>
                  <a:noFill/>
                </a:ln>
                <a:solidFill>
                  <a:schemeClr val="tx2"/>
                </a:solidFill>
                <a:effectLst/>
                <a:uLnTx/>
                <a:uFillTx/>
                <a:latin typeface="+mj-lt"/>
                <a:ea typeface="+mj-ea"/>
                <a:cs typeface="+mj-cs"/>
              </a:rPr>
              <a:t>Είδη πάλης</a:t>
            </a:r>
            <a:endParaRPr kumimoji="0" lang="el-GR"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Title 2"/>
          <p:cNvSpPr txBox="1">
            <a:spLocks/>
          </p:cNvSpPr>
          <p:nvPr/>
        </p:nvSpPr>
        <p:spPr>
          <a:xfrm>
            <a:off x="259830" y="1139254"/>
            <a:ext cx="11932170" cy="5463915"/>
          </a:xfrm>
          <a:prstGeom prst="rect">
            <a:avLst/>
          </a:prstGeom>
        </p:spPr>
        <p:txBody>
          <a:bodyPr vert="horz" wrap="square" lIns="0" rIns="0" bIns="0" anchor="b">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defTabSz="914400" rtl="0" eaLnBrk="1" fontAlgn="auto" latinLnBrk="0" hangingPunct="1">
              <a:lnSpc>
                <a:spcPct val="100000"/>
              </a:lnSpc>
              <a:spcBef>
                <a:spcPct val="0"/>
              </a:spcBef>
              <a:spcAft>
                <a:spcPts val="0"/>
              </a:spcAft>
              <a:buClrTx/>
              <a:buSzPct val="45000"/>
              <a:buFont typeface="StarSymbol"/>
              <a:buNone/>
              <a:tabLst/>
              <a:defRPr/>
            </a:pPr>
            <a:r>
              <a:rPr kumimoji="0" lang="el-GR" sz="2000" b="0" i="0" u="none" strike="noStrike" kern="1200" cap="none" spc="0" normalizeH="0" baseline="0" noProof="0" dirty="0" smtClean="0">
                <a:ln>
                  <a:noFill/>
                </a:ln>
                <a:solidFill>
                  <a:schemeClr val="accent1">
                    <a:lumMod val="60000"/>
                    <a:lumOff val="40000"/>
                  </a:schemeClr>
                </a:solidFill>
                <a:effectLst/>
                <a:uLnTx/>
                <a:uFillTx/>
                <a:latin typeface="+mj-lt"/>
                <a:ea typeface="+mj-ea"/>
                <a:cs typeface="+mj-cs"/>
              </a:rPr>
              <a:t>Η αρχαία ελληνική πάλη απαιτούσε συνδυασμό τέχνης, ευκινησίας και δύναμης. Αποτελούσε μέρος του πεντάθλου, αλλά στους πανελλήνιους αγώνες συμπεριλαμβάνονταν και ως ανεξάρτητο άθλημα. Τα είδη της πάλης ήταν δύο. Η ορθία πάλη ή ορθοπάλη, ή σταδαία πάλη, ή ορθοστάδην πάλη, ή τριαγμός και η κάτω πάλη, ή αλίνδησις, ή κύλησις, ή κυλίνδησις εν τη κόνει. Στην ορθία πάλη αρκούσε ο παλαιστής να ρίξει τον αντίπαλό του κάτω τρεις φορές για να ανακηρυχθεί νικητής. Στην κάτω πάλη δεν αρκούσε η πτώση. Ο αγώνας συνεχίζονταν ώσπου ο ένας εκ των δύο αθλητών να παραδεχθεί την ήττα του. Ο παλαιστής ύψωνε το χέρι του με τον μέσο δείκτη τεντωμένο για να τον δει ο κριτής. Στην παλαίστρα υπήρχαν διαφορετικοί χώροι για τα δύο είδη πάλης. Η ορθία γίνονταν στην άμμο, πάνω στο σκάμα. Η αλίνδησις γίνονταν συνήθως σε βρεγμένο χώμα. Με την ορθία πάλη γυμνάζονταν το πάνω μέρος του σώματος (κεφαλή, τράχηλος, ώμοι, χέρια, θώρακας) ενώ με την αλίνδησιν το κάτω μέρος του σώματος, οσφύς, μηροί, γόνατα).</a:t>
            </a:r>
            <a:br>
              <a:rPr kumimoji="0" lang="el-GR" sz="2000" b="0" i="0" u="none" strike="noStrike" kern="1200" cap="none" spc="0" normalizeH="0" baseline="0" noProof="0" dirty="0" smtClean="0">
                <a:ln>
                  <a:noFill/>
                </a:ln>
                <a:solidFill>
                  <a:schemeClr val="accent1">
                    <a:lumMod val="60000"/>
                    <a:lumOff val="40000"/>
                  </a:schemeClr>
                </a:solidFill>
                <a:effectLst/>
                <a:uLnTx/>
                <a:uFillTx/>
                <a:latin typeface="+mj-lt"/>
                <a:ea typeface="+mj-ea"/>
                <a:cs typeface="+mj-cs"/>
              </a:rPr>
            </a:br>
            <a:r>
              <a:rPr kumimoji="0" lang="el-GR" sz="2000" b="0" i="0" u="none" strike="noStrike" kern="1200" cap="none" spc="0" normalizeH="0" baseline="0" noProof="0" dirty="0" smtClean="0">
                <a:ln>
                  <a:noFill/>
                </a:ln>
                <a:solidFill>
                  <a:schemeClr val="accent1">
                    <a:lumMod val="60000"/>
                    <a:lumOff val="40000"/>
                  </a:schemeClr>
                </a:solidFill>
                <a:effectLst/>
                <a:uLnTx/>
                <a:uFillTx/>
                <a:latin typeface="+mj-lt"/>
                <a:ea typeface="+mj-ea"/>
                <a:cs typeface="+mj-cs"/>
              </a:rPr>
              <a:t>Η ορθοπάλη είναι το πρώτο βαρύ αγώνισμα που εισέρχεται στο πρόγραμμα των Ολυμπιακών Αγώνων. Στη συνέχεια καθιερώθηκε στους πανελλήνιους αγώνες, τα Πύθια, τα Νέμεα και τα Ισθμια. Ηταν από τα πιο αγαπημένα αγωνίσματα των Ελλήνων. Είχε γρήγορες και θεαματικές φάσεις. Ο αγώνας δεν διαρκούσε πολύ και η νίκη δεν εξαρτιόνταν από μία τυχαία πτώση. Εάν ένας παλαιστής θεωρούνταν ασυναγώνιστος, οι υπόλοιποι είχαν δικαίωμα να αποσυρθούν πριν τον αγώνα χωρίς κυρώσεις. Στην περίπτωση αυτή ο παλαιστής ανακηρύσσονταν νικητής "ακόνιτι", δηλαδή χωρίς να σκονιστεί από την άμμο του σκάμματος.</a:t>
            </a:r>
            <a:br>
              <a:rPr kumimoji="0" lang="el-GR" sz="2000" b="0" i="0" u="none" strike="noStrike" kern="1200" cap="none" spc="0" normalizeH="0" baseline="0" noProof="0" dirty="0" smtClean="0">
                <a:ln>
                  <a:noFill/>
                </a:ln>
                <a:solidFill>
                  <a:schemeClr val="accent1">
                    <a:lumMod val="60000"/>
                    <a:lumOff val="40000"/>
                  </a:schemeClr>
                </a:solidFill>
                <a:effectLst/>
                <a:uLnTx/>
                <a:uFillTx/>
                <a:latin typeface="+mj-lt"/>
                <a:ea typeface="+mj-ea"/>
                <a:cs typeface="+mj-cs"/>
              </a:rPr>
            </a:br>
            <a:endParaRPr kumimoji="0" lang="el-GR" sz="2000" b="0" i="0" u="none" strike="noStrike" kern="1200" cap="none" spc="0" normalizeH="0" baseline="0" noProof="0" dirty="0">
              <a:ln>
                <a:noFill/>
              </a:ln>
              <a:solidFill>
                <a:schemeClr val="accent1">
                  <a:lumMod val="60000"/>
                  <a:lumOff val="40000"/>
                </a:schemeClr>
              </a:solidFill>
              <a:effectLst/>
              <a:uLnTx/>
              <a:uFillTx/>
              <a:latin typeface="+mj-lt"/>
              <a:ea typeface="+mj-ea"/>
              <a:cs typeface="+mj-cs"/>
            </a:endParaRPr>
          </a:p>
        </p:txBody>
      </p:sp>
    </p:spTree>
  </p:cSld>
  <p:clrMapOvr>
    <a:masterClrMapping/>
  </p:clrMapOvr>
  <p:transition>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23126" y="648673"/>
            <a:ext cx="9071640" cy="1262160"/>
          </a:xfrm>
          <a:prstGeom prst="rect">
            <a:avLst/>
          </a:prstGeom>
        </p:spPr>
        <p:txBody>
          <a:bodyPr vert="horz" lIns="0" rIns="0" bIns="0" anchor="b">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defTabSz="914400" rtl="0" eaLnBrk="1" fontAlgn="auto" latinLnBrk="0" hangingPunct="1">
              <a:lnSpc>
                <a:spcPct val="100000"/>
              </a:lnSpc>
              <a:spcBef>
                <a:spcPct val="0"/>
              </a:spcBef>
              <a:spcAft>
                <a:spcPts val="0"/>
              </a:spcAft>
              <a:buClrTx/>
              <a:buSzPct val="45000"/>
              <a:buFont typeface="StarSymbol"/>
              <a:buNone/>
              <a:tabLst/>
              <a:defRPr/>
            </a:pPr>
            <a:r>
              <a:rPr kumimoji="0" lang="el-GR" sz="5000" b="0" i="0" u="none" strike="noStrike" kern="1200" cap="none" spc="0" normalizeH="0" baseline="0" noProof="0" dirty="0" smtClean="0">
                <a:ln>
                  <a:noFill/>
                </a:ln>
                <a:solidFill>
                  <a:schemeClr val="tx2"/>
                </a:solidFill>
                <a:effectLst/>
                <a:uLnTx/>
                <a:uFillTx/>
                <a:latin typeface="+mj-lt"/>
                <a:ea typeface="+mj-ea"/>
                <a:cs typeface="+mj-cs"/>
              </a:rPr>
              <a:t>Κάτω πάλη</a:t>
            </a:r>
            <a:endParaRPr kumimoji="0" lang="el-GR"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Rectangle 3"/>
          <p:cNvSpPr/>
          <p:nvPr/>
        </p:nvSpPr>
        <p:spPr>
          <a:xfrm>
            <a:off x="1504013" y="2566189"/>
            <a:ext cx="9168984" cy="3231654"/>
          </a:xfrm>
          <a:prstGeom prst="rect">
            <a:avLst/>
          </a:prstGeom>
        </p:spPr>
        <p:txBody>
          <a:bodyPr wrap="square">
            <a:spAutoFit/>
          </a:bodyPr>
          <a:lstStyle/>
          <a:p>
            <a:pPr lvl="0" algn="ctr" defTabSz="914400">
              <a:spcBef>
                <a:spcPct val="0"/>
              </a:spcBef>
              <a:buSzPct val="45000"/>
              <a:defRPr/>
            </a:pPr>
            <a:r>
              <a:rPr lang="el-GR" sz="2400" dirty="0" smtClean="0">
                <a:solidFill>
                  <a:schemeClr val="accent1">
                    <a:lumMod val="60000"/>
                    <a:lumOff val="40000"/>
                  </a:schemeClr>
                </a:solidFill>
              </a:rPr>
              <a:t>Η κάτω πάλη εθεωρείτο εξαιρετικά ωφέλιμη ως άσκηση και γι αυτό διδάσκονταν σε όλα τα γυμναστήρια. Παρόλα αυτά ποτέ δεν συμπεριλήφθηκε στο ολυμπιακό πρόγραμμα, αλλά ούτε στους</a:t>
            </a:r>
            <a:r>
              <a:rPr lang="el-GR" sz="6000" dirty="0" smtClean="0">
                <a:solidFill>
                  <a:schemeClr val="accent1">
                    <a:lumMod val="60000"/>
                    <a:lumOff val="40000"/>
                  </a:schemeClr>
                </a:solidFill>
              </a:rPr>
              <a:t> </a:t>
            </a:r>
            <a:r>
              <a:rPr lang="el-GR" sz="2400" dirty="0" smtClean="0">
                <a:solidFill>
                  <a:schemeClr val="accent1">
                    <a:lumMod val="60000"/>
                    <a:lumOff val="40000"/>
                  </a:schemeClr>
                </a:solidFill>
              </a:rPr>
              <a:t>πανελλήνιους αγώνες. Η εξήγηση πρέπει να αναζητηθεί στη μεγάλη διάρκεια των αναμετρήσεων, με αποτέλεσμα να γίνεται κουραστική στην παρακολούθηση. Νικητής αναδεικνύονταν εκείνος που κατόρθωνε να ακουμπήσει την πλάτη του αντιπάλου του στην άμμο.</a:t>
            </a:r>
            <a:endParaRPr lang="el-GR" sz="2400" dirty="0">
              <a:solidFill>
                <a:schemeClr val="accent1">
                  <a:lumMod val="60000"/>
                  <a:lumOff val="40000"/>
                </a:schemeClr>
              </a:solidFill>
            </a:endParaRPr>
          </a:p>
        </p:txBody>
      </p:sp>
    </p:spTree>
  </p:cSld>
  <p:clrMapOvr>
    <a:masterClrMapping/>
  </p:clrMapOvr>
  <p:transition>
    <p:strips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629584" y="1170270"/>
            <a:ext cx="11052000" cy="5112000"/>
          </a:xfrm>
          <a:prstGeom prst="rect">
            <a:avLst/>
          </a:prstGeom>
          <a:blipFill dpi="0" rotWithShape="1">
            <a:blip r:embed="rId2" r:link="rId3">
              <a:lum contrast="-13000"/>
            </a:blip>
            <a:srcRect/>
            <a:stretch>
              <a:fillRect/>
            </a:stretch>
          </a:blipFill>
        </p:spPr>
        <p:txBody>
          <a:bodyPr vert="horz" wrap="square" lIns="0" rIns="0" bIns="0" anchor="b">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defTabSz="914400" rtl="0" eaLnBrk="1" fontAlgn="auto" latinLnBrk="0" hangingPunct="1">
              <a:lnSpc>
                <a:spcPct val="100000"/>
              </a:lnSpc>
              <a:spcBef>
                <a:spcPct val="0"/>
              </a:spcBef>
              <a:spcAft>
                <a:spcPts val="0"/>
              </a:spcAft>
              <a:buClrTx/>
              <a:buSzPct val="45000"/>
              <a:buFont typeface="StarSymbol"/>
              <a:buNone/>
              <a:tabLst/>
              <a:defRPr/>
            </a:pPr>
            <a:endParaRPr kumimoji="0" lang="en-US" sz="2000" b="0" i="0" u="none" strike="noStrike" kern="1200" cap="none" spc="0" normalizeH="0" baseline="0" noProof="0" dirty="0" smtClean="0">
              <a:ln>
                <a:noFill/>
              </a:ln>
              <a:solidFill>
                <a:schemeClr val="tx2"/>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Pct val="45000"/>
              <a:buFont typeface="StarSymbol"/>
              <a:buNone/>
              <a:tabLst/>
              <a:defRPr/>
            </a:pPr>
            <a:endParaRPr lang="en-US" sz="2000" dirty="0" smtClean="0">
              <a:solidFill>
                <a:schemeClr val="tx2"/>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Pct val="45000"/>
              <a:buFont typeface="StarSymbol"/>
              <a:buNone/>
              <a:tabLst/>
              <a:defRPr/>
            </a:pPr>
            <a:endParaRPr kumimoji="0" lang="en-US" sz="2000" b="0" i="0" u="none" strike="noStrike" kern="1200" cap="none" spc="0" normalizeH="0" baseline="0" noProof="0" dirty="0" smtClean="0">
              <a:ln>
                <a:noFill/>
              </a:ln>
              <a:solidFill>
                <a:schemeClr val="tx2"/>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Pct val="45000"/>
              <a:buFont typeface="StarSymbol"/>
              <a:buNone/>
              <a:tabLst/>
              <a:defRPr/>
            </a:pPr>
            <a:endParaRPr lang="en-US" sz="2000" dirty="0" smtClean="0">
              <a:solidFill>
                <a:schemeClr val="tx2"/>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Pct val="45000"/>
              <a:buFont typeface="StarSymbol"/>
              <a:buNone/>
              <a:tabLst/>
              <a:defRPr/>
            </a:pPr>
            <a:endParaRPr kumimoji="0" lang="en-US" sz="2000" b="0" i="0" u="none" strike="noStrike" kern="1200" cap="none" spc="0" normalizeH="0" baseline="0" noProof="0" dirty="0" smtClean="0">
              <a:ln>
                <a:noFill/>
              </a:ln>
              <a:solidFill>
                <a:schemeClr val="tx2"/>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Pct val="45000"/>
              <a:buFont typeface="StarSymbol"/>
              <a:buNone/>
              <a:tabLst/>
              <a:defRPr/>
            </a:pPr>
            <a:endParaRPr lang="en-US" sz="2000" dirty="0" smtClean="0">
              <a:solidFill>
                <a:schemeClr val="tx2"/>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Pct val="45000"/>
              <a:buFont typeface="StarSymbol"/>
              <a:buNone/>
              <a:tabLst/>
              <a:defRPr/>
            </a:pPr>
            <a:endParaRPr kumimoji="0" lang="en-US" sz="2000" b="0" i="0" u="none" strike="noStrike" kern="1200" cap="none" spc="0" normalizeH="0" baseline="0" noProof="0" dirty="0" smtClean="0">
              <a:ln>
                <a:noFill/>
              </a:ln>
              <a:solidFill>
                <a:schemeClr val="tx2"/>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Pct val="45000"/>
              <a:buFont typeface="StarSymbol"/>
              <a:buNone/>
              <a:tabLst/>
              <a:defRPr/>
            </a:pPr>
            <a:endParaRPr lang="en-US" sz="2000" dirty="0" smtClean="0">
              <a:solidFill>
                <a:schemeClr val="tx2"/>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Pct val="45000"/>
              <a:buFont typeface="StarSymbol"/>
              <a:buNone/>
              <a:tabLst/>
              <a:defRPr/>
            </a:pPr>
            <a:endParaRPr kumimoji="0" lang="en-US" sz="2000" b="0" i="0" u="none" strike="noStrike" kern="1200" cap="none" spc="0" normalizeH="0" baseline="0" noProof="0" dirty="0" smtClean="0">
              <a:ln>
                <a:noFill/>
              </a:ln>
              <a:solidFill>
                <a:schemeClr val="tx2"/>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Pct val="45000"/>
              <a:buFont typeface="StarSymbol"/>
              <a:buNone/>
              <a:tabLst/>
              <a:defRPr/>
            </a:pPr>
            <a:endParaRPr lang="en-US" sz="2000" dirty="0" smtClean="0">
              <a:solidFill>
                <a:schemeClr val="tx2"/>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Pct val="45000"/>
              <a:buFont typeface="StarSymbol"/>
              <a:buNone/>
              <a:tabLst/>
              <a:defRPr/>
            </a:pPr>
            <a:r>
              <a:rPr kumimoji="0" lang="el-GR" sz="2000" b="0" i="0" u="none" strike="noStrike" kern="1200" cap="none" spc="0" normalizeH="0" baseline="0" noProof="0" dirty="0" smtClean="0">
                <a:ln>
                  <a:noFill/>
                </a:ln>
                <a:solidFill>
                  <a:schemeClr val="tx2"/>
                </a:solidFill>
                <a:effectLst/>
                <a:uLnTx/>
                <a:uFillTx/>
                <a:latin typeface="+mj-lt"/>
                <a:ea typeface="+mj-ea"/>
                <a:cs typeface="+mj-cs"/>
              </a:rPr>
              <a:t>.</a:t>
            </a:r>
            <a:endParaRPr kumimoji="0" lang="el-GR" sz="2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93339" y="750452"/>
            <a:ext cx="9071640" cy="815608"/>
          </a:xfrm>
          <a:prstGeom prst="rect">
            <a:avLst/>
          </a:prstGeom>
        </p:spPr>
        <p:txBody>
          <a:bodyPr vert="horz" lIns="0" rIns="0" bIns="0" anchor="b">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defTabSz="914400" rtl="0" eaLnBrk="1" fontAlgn="auto" latinLnBrk="0" hangingPunct="1">
              <a:lnSpc>
                <a:spcPct val="100000"/>
              </a:lnSpc>
              <a:spcBef>
                <a:spcPct val="0"/>
              </a:spcBef>
              <a:spcAft>
                <a:spcPts val="0"/>
              </a:spcAft>
              <a:buClrTx/>
              <a:buSzPct val="45000"/>
              <a:buFont typeface="StarSymbol"/>
              <a:buNone/>
              <a:tabLst/>
              <a:defRPr/>
            </a:pPr>
            <a:r>
              <a:rPr kumimoji="0" lang="el-GR" sz="5000" b="0" i="0" u="none" strike="noStrike" kern="1200" cap="none" spc="0" normalizeH="0" baseline="0" noProof="0" dirty="0" smtClean="0">
                <a:ln>
                  <a:noFill/>
                </a:ln>
                <a:solidFill>
                  <a:schemeClr val="tx2"/>
                </a:solidFill>
                <a:effectLst/>
                <a:uLnTx/>
                <a:uFillTx/>
                <a:latin typeface="+mj-lt"/>
                <a:ea typeface="+mj-ea"/>
                <a:cs typeface="+mj-cs"/>
              </a:rPr>
              <a:t>Κανόνες πάλης</a:t>
            </a:r>
            <a:endParaRPr kumimoji="0" lang="el-GR"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TextBox 2"/>
          <p:cNvSpPr txBox="1"/>
          <p:nvPr/>
        </p:nvSpPr>
        <p:spPr>
          <a:xfrm>
            <a:off x="874426" y="1550809"/>
            <a:ext cx="11527437" cy="4704120"/>
          </a:xfrm>
          <a:prstGeom prst="rect">
            <a:avLst/>
          </a:prstGeom>
          <a:noFill/>
          <a:ln>
            <a:noFill/>
          </a:ln>
        </p:spPr>
        <p:txBody>
          <a:bodyPr vert="horz" wrap="non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el-GR" sz="2100" b="0" i="0" u="none" strike="noStrike" kern="1200" dirty="0" smtClean="0">
                <a:ln>
                  <a:noFill/>
                </a:ln>
                <a:solidFill>
                  <a:schemeClr val="accent1">
                    <a:lumMod val="60000"/>
                    <a:lumOff val="40000"/>
                  </a:schemeClr>
                </a:solidFill>
                <a:latin typeface="Arial" pitchFamily="18"/>
                <a:ea typeface="Microsoft YaHei" pitchFamily="2"/>
                <a:cs typeface="Arial" pitchFamily="2"/>
              </a:rPr>
              <a:t>Λέγεται </a:t>
            </a:r>
            <a:r>
              <a:rPr lang="el-GR" sz="2100" b="0" i="0" u="none" strike="noStrike" kern="1200" dirty="0">
                <a:ln>
                  <a:noFill/>
                </a:ln>
                <a:solidFill>
                  <a:schemeClr val="accent1">
                    <a:lumMod val="60000"/>
                    <a:lumOff val="40000"/>
                  </a:schemeClr>
                </a:solidFill>
                <a:latin typeface="Arial" pitchFamily="18"/>
                <a:ea typeface="Microsoft YaHei" pitchFamily="2"/>
                <a:cs typeface="Arial" pitchFamily="2"/>
              </a:rPr>
              <a:t>πως τους κανόνες της πάλης θέσπισε ο Ορίκαδμος, παλιός αθλητής από τη </a:t>
            </a:r>
            <a:endParaRPr lang="en-US" sz="2100" b="0" i="0" u="none" strike="noStrike" kern="1200" dirty="0" smtClean="0">
              <a:ln>
                <a:noFill/>
              </a:ln>
              <a:solidFill>
                <a:schemeClr val="accent1">
                  <a:lumMod val="60000"/>
                  <a:lumOff val="40000"/>
                </a:schemeClr>
              </a:solidFill>
              <a:latin typeface="Arial" pitchFamily="18"/>
              <a:ea typeface="Microsoft YaHei" pitchFamily="2"/>
              <a:cs typeface="Arial" pitchFamily="2"/>
            </a:endParaRPr>
          </a:p>
          <a:p>
            <a:pPr marL="0" marR="0" lvl="0" indent="0" rtl="0" hangingPunct="0">
              <a:lnSpc>
                <a:spcPct val="100000"/>
              </a:lnSpc>
              <a:spcBef>
                <a:spcPts val="0"/>
              </a:spcBef>
              <a:spcAft>
                <a:spcPts val="0"/>
              </a:spcAft>
              <a:buNone/>
              <a:tabLst/>
            </a:pPr>
            <a:r>
              <a:rPr lang="el-GR" sz="2100" b="0" i="0" u="none" strike="noStrike" kern="1200" dirty="0" smtClean="0">
                <a:ln>
                  <a:noFill/>
                </a:ln>
                <a:solidFill>
                  <a:schemeClr val="accent1">
                    <a:lumMod val="60000"/>
                    <a:lumOff val="40000"/>
                  </a:schemeClr>
                </a:solidFill>
                <a:latin typeface="Arial" pitchFamily="18"/>
                <a:ea typeface="Microsoft YaHei" pitchFamily="2"/>
                <a:cs typeface="Arial" pitchFamily="2"/>
              </a:rPr>
              <a:t>Σικελία</a:t>
            </a:r>
            <a:r>
              <a:rPr lang="el-GR" sz="2100" b="0" i="0" u="none" strike="noStrike" kern="1200" dirty="0">
                <a:ln>
                  <a:noFill/>
                </a:ln>
                <a:solidFill>
                  <a:schemeClr val="accent1">
                    <a:lumMod val="60000"/>
                    <a:lumOff val="40000"/>
                  </a:schemeClr>
                </a:solidFill>
                <a:latin typeface="Arial" pitchFamily="18"/>
                <a:ea typeface="Microsoft YaHei" pitchFamily="2"/>
                <a:cs typeface="Arial" pitchFamily="2"/>
              </a:rPr>
              <a:t>. Όπως αναφέρουν διάφοροι αρχαίοι συγγραφείς, δεν επιτρέπονταν τα </a:t>
            </a:r>
            <a:endParaRPr lang="en-US" sz="2100" b="0" i="0" u="none" strike="noStrike" kern="1200" dirty="0" smtClean="0">
              <a:ln>
                <a:noFill/>
              </a:ln>
              <a:solidFill>
                <a:schemeClr val="accent1">
                  <a:lumMod val="60000"/>
                  <a:lumOff val="40000"/>
                </a:schemeClr>
              </a:solidFill>
              <a:latin typeface="Arial" pitchFamily="18"/>
              <a:ea typeface="Microsoft YaHei" pitchFamily="2"/>
              <a:cs typeface="Arial" pitchFamily="2"/>
            </a:endParaRPr>
          </a:p>
          <a:p>
            <a:pPr marL="0" marR="0" lvl="0" indent="0" rtl="0" hangingPunct="0">
              <a:lnSpc>
                <a:spcPct val="100000"/>
              </a:lnSpc>
              <a:spcBef>
                <a:spcPts val="0"/>
              </a:spcBef>
              <a:spcAft>
                <a:spcPts val="0"/>
              </a:spcAft>
              <a:buNone/>
              <a:tabLst/>
            </a:pPr>
            <a:r>
              <a:rPr lang="el-GR" sz="2100" b="0" i="0" u="none" strike="noStrike" kern="1200" dirty="0" smtClean="0">
                <a:ln>
                  <a:noFill/>
                </a:ln>
                <a:solidFill>
                  <a:schemeClr val="accent1">
                    <a:lumMod val="60000"/>
                    <a:lumOff val="40000"/>
                  </a:schemeClr>
                </a:solidFill>
                <a:latin typeface="Arial" pitchFamily="18"/>
                <a:ea typeface="Microsoft YaHei" pitchFamily="2"/>
                <a:cs typeface="Arial" pitchFamily="2"/>
              </a:rPr>
              <a:t>χτυπήματα</a:t>
            </a:r>
            <a:r>
              <a:rPr lang="el-GR" sz="2100" b="0" i="0" u="none" strike="noStrike" kern="1200" dirty="0">
                <a:ln>
                  <a:noFill/>
                </a:ln>
                <a:solidFill>
                  <a:schemeClr val="accent1">
                    <a:lumMod val="60000"/>
                    <a:lumOff val="40000"/>
                  </a:schemeClr>
                </a:solidFill>
                <a:latin typeface="Arial" pitchFamily="18"/>
                <a:ea typeface="Microsoft YaHei" pitchFamily="2"/>
                <a:cs typeface="Arial" pitchFamily="2"/>
              </a:rPr>
              <a:t>, ενώ απαγορεύονταν οι λαβές στα γεννητικά όργανα, καθώς επίσης το </a:t>
            </a:r>
            <a:endParaRPr lang="en-US" sz="2100" b="0" i="0" u="none" strike="noStrike" kern="1200" dirty="0" smtClean="0">
              <a:ln>
                <a:noFill/>
              </a:ln>
              <a:solidFill>
                <a:schemeClr val="accent1">
                  <a:lumMod val="60000"/>
                  <a:lumOff val="40000"/>
                </a:schemeClr>
              </a:solidFill>
              <a:latin typeface="Arial" pitchFamily="18"/>
              <a:ea typeface="Microsoft YaHei" pitchFamily="2"/>
              <a:cs typeface="Arial" pitchFamily="2"/>
            </a:endParaRPr>
          </a:p>
          <a:p>
            <a:pPr marL="0" marR="0" lvl="0" indent="0" rtl="0" hangingPunct="0">
              <a:lnSpc>
                <a:spcPct val="100000"/>
              </a:lnSpc>
              <a:spcBef>
                <a:spcPts val="0"/>
              </a:spcBef>
              <a:spcAft>
                <a:spcPts val="0"/>
              </a:spcAft>
              <a:buNone/>
              <a:tabLst/>
            </a:pPr>
            <a:r>
              <a:rPr lang="el-GR" sz="2100" b="0" i="0" u="none" strike="noStrike" kern="1200" dirty="0" smtClean="0">
                <a:ln>
                  <a:noFill/>
                </a:ln>
                <a:solidFill>
                  <a:schemeClr val="accent1">
                    <a:lumMod val="60000"/>
                    <a:lumOff val="40000"/>
                  </a:schemeClr>
                </a:solidFill>
                <a:latin typeface="Arial" pitchFamily="18"/>
                <a:ea typeface="Microsoft YaHei" pitchFamily="2"/>
                <a:cs typeface="Arial" pitchFamily="2"/>
              </a:rPr>
              <a:t>δάγκωμα </a:t>
            </a:r>
            <a:r>
              <a:rPr lang="el-GR" sz="2100" b="0" i="0" u="none" strike="noStrike" kern="1200" dirty="0">
                <a:ln>
                  <a:noFill/>
                </a:ln>
                <a:solidFill>
                  <a:schemeClr val="accent1">
                    <a:lumMod val="60000"/>
                    <a:lumOff val="40000"/>
                  </a:schemeClr>
                </a:solidFill>
                <a:latin typeface="Arial" pitchFamily="18"/>
                <a:ea typeface="Microsoft YaHei" pitchFamily="2"/>
                <a:cs typeface="Arial" pitchFamily="2"/>
              </a:rPr>
              <a:t>και ο αγώνας έξω από τα όρια του σκάμματος. Η παραβίαση των </a:t>
            </a:r>
            <a:endParaRPr lang="en-US" sz="2100" b="0" i="0" u="none" strike="noStrike" kern="1200" dirty="0" smtClean="0">
              <a:ln>
                <a:noFill/>
              </a:ln>
              <a:solidFill>
                <a:schemeClr val="accent1">
                  <a:lumMod val="60000"/>
                  <a:lumOff val="40000"/>
                </a:schemeClr>
              </a:solidFill>
              <a:latin typeface="Arial" pitchFamily="18"/>
              <a:ea typeface="Microsoft YaHei" pitchFamily="2"/>
              <a:cs typeface="Arial" pitchFamily="2"/>
            </a:endParaRPr>
          </a:p>
          <a:p>
            <a:pPr marL="0" marR="0" lvl="0" indent="0" rtl="0" hangingPunct="0">
              <a:lnSpc>
                <a:spcPct val="100000"/>
              </a:lnSpc>
              <a:spcBef>
                <a:spcPts val="0"/>
              </a:spcBef>
              <a:spcAft>
                <a:spcPts val="0"/>
              </a:spcAft>
              <a:buNone/>
              <a:tabLst/>
            </a:pPr>
            <a:r>
              <a:rPr lang="el-GR" sz="2100" b="0" i="0" u="none" strike="noStrike" kern="1200" dirty="0" smtClean="0">
                <a:ln>
                  <a:noFill/>
                </a:ln>
                <a:solidFill>
                  <a:schemeClr val="accent1">
                    <a:lumMod val="60000"/>
                    <a:lumOff val="40000"/>
                  </a:schemeClr>
                </a:solidFill>
                <a:latin typeface="Arial" pitchFamily="18"/>
                <a:ea typeface="Microsoft YaHei" pitchFamily="2"/>
                <a:cs typeface="Arial" pitchFamily="2"/>
              </a:rPr>
              <a:t>κανονισμών </a:t>
            </a:r>
            <a:r>
              <a:rPr lang="el-GR" sz="2100" b="0" i="0" u="none" strike="noStrike" kern="1200" dirty="0">
                <a:ln>
                  <a:noFill/>
                </a:ln>
                <a:solidFill>
                  <a:schemeClr val="accent1">
                    <a:lumMod val="60000"/>
                    <a:lumOff val="40000"/>
                  </a:schemeClr>
                </a:solidFill>
                <a:latin typeface="Arial" pitchFamily="18"/>
                <a:ea typeface="Microsoft YaHei" pitchFamily="2"/>
                <a:cs typeface="Arial" pitchFamily="2"/>
              </a:rPr>
              <a:t>τιμωρούνταν με χρηματικό πρόστιμο, αποβολή από τους αγώνες, αλλά </a:t>
            </a:r>
            <a:endParaRPr lang="en-US" sz="2100" b="0" i="0" u="none" strike="noStrike" kern="1200" dirty="0" smtClean="0">
              <a:ln>
                <a:noFill/>
              </a:ln>
              <a:solidFill>
                <a:schemeClr val="accent1">
                  <a:lumMod val="60000"/>
                  <a:lumOff val="40000"/>
                </a:schemeClr>
              </a:solidFill>
              <a:latin typeface="Arial" pitchFamily="18"/>
              <a:ea typeface="Microsoft YaHei" pitchFamily="2"/>
              <a:cs typeface="Arial" pitchFamily="2"/>
            </a:endParaRPr>
          </a:p>
          <a:p>
            <a:pPr marL="0" marR="0" lvl="0" indent="0" rtl="0" hangingPunct="0">
              <a:lnSpc>
                <a:spcPct val="100000"/>
              </a:lnSpc>
              <a:spcBef>
                <a:spcPts val="0"/>
              </a:spcBef>
              <a:spcAft>
                <a:spcPts val="0"/>
              </a:spcAft>
              <a:buNone/>
              <a:tabLst/>
            </a:pPr>
            <a:r>
              <a:rPr lang="el-GR" sz="2100" b="0" i="0" u="none" strike="noStrike" kern="1200" dirty="0" smtClean="0">
                <a:ln>
                  <a:noFill/>
                </a:ln>
                <a:solidFill>
                  <a:schemeClr val="accent1">
                    <a:lumMod val="60000"/>
                    <a:lumOff val="40000"/>
                  </a:schemeClr>
                </a:solidFill>
                <a:latin typeface="Arial" pitchFamily="18"/>
                <a:ea typeface="Microsoft YaHei" pitchFamily="2"/>
                <a:cs typeface="Arial" pitchFamily="2"/>
              </a:rPr>
              <a:t>και </a:t>
            </a:r>
            <a:r>
              <a:rPr lang="el-GR" sz="2100" b="0" i="0" u="none" strike="noStrike" kern="1200" dirty="0">
                <a:ln>
                  <a:noFill/>
                </a:ln>
                <a:solidFill>
                  <a:schemeClr val="accent1">
                    <a:lumMod val="60000"/>
                    <a:lumOff val="40000"/>
                  </a:schemeClr>
                </a:solidFill>
                <a:latin typeface="Arial" pitchFamily="18"/>
                <a:ea typeface="Microsoft YaHei" pitchFamily="2"/>
                <a:cs typeface="Arial" pitchFamily="2"/>
              </a:rPr>
              <a:t>σωματικές ποινές. Όταν οι παλαιστές έβγαιναν έξω από το σκάμμα, οι κριτές </a:t>
            </a:r>
            <a:endParaRPr lang="en-US" sz="2100" b="0" i="0" u="none" strike="noStrike" kern="1200" dirty="0" smtClean="0">
              <a:ln>
                <a:noFill/>
              </a:ln>
              <a:solidFill>
                <a:schemeClr val="accent1">
                  <a:lumMod val="60000"/>
                  <a:lumOff val="40000"/>
                </a:schemeClr>
              </a:solidFill>
              <a:latin typeface="Arial" pitchFamily="18"/>
              <a:ea typeface="Microsoft YaHei" pitchFamily="2"/>
              <a:cs typeface="Arial" pitchFamily="2"/>
            </a:endParaRPr>
          </a:p>
          <a:p>
            <a:pPr marL="0" marR="0" lvl="0" indent="0" rtl="0" hangingPunct="0">
              <a:lnSpc>
                <a:spcPct val="100000"/>
              </a:lnSpc>
              <a:spcBef>
                <a:spcPts val="0"/>
              </a:spcBef>
              <a:spcAft>
                <a:spcPts val="0"/>
              </a:spcAft>
              <a:buNone/>
              <a:tabLst/>
            </a:pPr>
            <a:r>
              <a:rPr lang="el-GR" sz="2100" b="0" i="0" u="none" strike="noStrike" kern="1200" dirty="0" smtClean="0">
                <a:ln>
                  <a:noFill/>
                </a:ln>
                <a:solidFill>
                  <a:schemeClr val="accent1">
                    <a:lumMod val="60000"/>
                    <a:lumOff val="40000"/>
                  </a:schemeClr>
                </a:solidFill>
                <a:latin typeface="Arial" pitchFamily="18"/>
                <a:ea typeface="Microsoft YaHei" pitchFamily="2"/>
                <a:cs typeface="Arial" pitchFamily="2"/>
              </a:rPr>
              <a:t>διέκοπταν </a:t>
            </a:r>
            <a:r>
              <a:rPr lang="el-GR" sz="2100" b="0" i="0" u="none" strike="noStrike" kern="1200" dirty="0">
                <a:ln>
                  <a:noFill/>
                </a:ln>
                <a:solidFill>
                  <a:schemeClr val="accent1">
                    <a:lumMod val="60000"/>
                    <a:lumOff val="40000"/>
                  </a:schemeClr>
                </a:solidFill>
                <a:latin typeface="Arial" pitchFamily="18"/>
                <a:ea typeface="Microsoft YaHei" pitchFamily="2"/>
                <a:cs typeface="Arial" pitchFamily="2"/>
              </a:rPr>
              <a:t>τον αγώνα και επανέφεραν τους δύο παλαιστές στο κέντρο του σκάμματος </a:t>
            </a:r>
            <a:endParaRPr lang="en-US" sz="2100" b="0" i="0" u="none" strike="noStrike" kern="1200" dirty="0" smtClean="0">
              <a:ln>
                <a:noFill/>
              </a:ln>
              <a:solidFill>
                <a:schemeClr val="accent1">
                  <a:lumMod val="60000"/>
                  <a:lumOff val="40000"/>
                </a:schemeClr>
              </a:solidFill>
              <a:latin typeface="Arial" pitchFamily="18"/>
              <a:ea typeface="Microsoft YaHei" pitchFamily="2"/>
              <a:cs typeface="Arial" pitchFamily="2"/>
            </a:endParaRPr>
          </a:p>
          <a:p>
            <a:pPr marL="0" marR="0" lvl="0" indent="0" rtl="0" hangingPunct="0">
              <a:lnSpc>
                <a:spcPct val="100000"/>
              </a:lnSpc>
              <a:spcBef>
                <a:spcPts val="0"/>
              </a:spcBef>
              <a:spcAft>
                <a:spcPts val="0"/>
              </a:spcAft>
              <a:buNone/>
              <a:tabLst/>
            </a:pPr>
            <a:r>
              <a:rPr lang="el-GR" sz="2100" b="0" i="0" u="none" strike="noStrike" kern="1200" dirty="0" smtClean="0">
                <a:ln>
                  <a:noFill/>
                </a:ln>
                <a:solidFill>
                  <a:schemeClr val="accent1">
                    <a:lumMod val="60000"/>
                    <a:lumOff val="40000"/>
                  </a:schemeClr>
                </a:solidFill>
                <a:latin typeface="Arial" pitchFamily="18"/>
                <a:ea typeface="Microsoft YaHei" pitchFamily="2"/>
                <a:cs typeface="Arial" pitchFamily="2"/>
              </a:rPr>
              <a:t>και </a:t>
            </a:r>
            <a:r>
              <a:rPr lang="el-GR" sz="2100" b="0" i="0" u="none" strike="noStrike" kern="1200" dirty="0">
                <a:ln>
                  <a:noFill/>
                </a:ln>
                <a:solidFill>
                  <a:schemeClr val="accent1">
                    <a:lumMod val="60000"/>
                    <a:lumOff val="40000"/>
                  </a:schemeClr>
                </a:solidFill>
                <a:latin typeface="Arial" pitchFamily="18"/>
                <a:ea typeface="Microsoft YaHei" pitchFamily="2"/>
                <a:cs typeface="Arial" pitchFamily="2"/>
              </a:rPr>
              <a:t>τους υποχρέωναν να πιαστούν με την ίδια λαβή που είχαν κατά τη διακοπή του </a:t>
            </a:r>
            <a:endParaRPr lang="en-US" sz="2100" b="0" i="0" u="none" strike="noStrike" kern="1200" dirty="0" smtClean="0">
              <a:ln>
                <a:noFill/>
              </a:ln>
              <a:solidFill>
                <a:schemeClr val="accent1">
                  <a:lumMod val="60000"/>
                  <a:lumOff val="40000"/>
                </a:schemeClr>
              </a:solidFill>
              <a:latin typeface="Arial" pitchFamily="18"/>
              <a:ea typeface="Microsoft YaHei" pitchFamily="2"/>
              <a:cs typeface="Arial" pitchFamily="2"/>
            </a:endParaRPr>
          </a:p>
          <a:p>
            <a:pPr marL="0" marR="0" lvl="0" indent="0" rtl="0" hangingPunct="0">
              <a:lnSpc>
                <a:spcPct val="100000"/>
              </a:lnSpc>
              <a:spcBef>
                <a:spcPts val="0"/>
              </a:spcBef>
              <a:spcAft>
                <a:spcPts val="0"/>
              </a:spcAft>
              <a:buNone/>
              <a:tabLst/>
            </a:pPr>
            <a:r>
              <a:rPr lang="el-GR" sz="2100" b="0" i="0" u="none" strike="noStrike" kern="1200" dirty="0" smtClean="0">
                <a:ln>
                  <a:noFill/>
                </a:ln>
                <a:solidFill>
                  <a:schemeClr val="accent1">
                    <a:lumMod val="60000"/>
                    <a:lumOff val="40000"/>
                  </a:schemeClr>
                </a:solidFill>
                <a:latin typeface="Arial" pitchFamily="18"/>
                <a:ea typeface="Microsoft YaHei" pitchFamily="2"/>
                <a:cs typeface="Arial" pitchFamily="2"/>
              </a:rPr>
              <a:t>αγώνα.Ολοι </a:t>
            </a:r>
            <a:r>
              <a:rPr lang="el-GR" sz="2100" b="0" i="0" u="none" strike="noStrike" kern="1200" dirty="0">
                <a:ln>
                  <a:noFill/>
                </a:ln>
                <a:solidFill>
                  <a:schemeClr val="accent1">
                    <a:lumMod val="60000"/>
                    <a:lumOff val="40000"/>
                  </a:schemeClr>
                </a:solidFill>
                <a:latin typeface="Arial" pitchFamily="18"/>
                <a:ea typeface="Microsoft YaHei" pitchFamily="2"/>
                <a:cs typeface="Arial" pitchFamily="2"/>
              </a:rPr>
              <a:t>οι νέοι γυμνάζονταν απαραίτητα στις παλαίστρες και στα δύο είδη </a:t>
            </a:r>
            <a:r>
              <a:rPr lang="el-GR" sz="2100" b="0" i="0" u="none" strike="noStrike" kern="1200" dirty="0" smtClean="0">
                <a:ln>
                  <a:noFill/>
                </a:ln>
                <a:solidFill>
                  <a:schemeClr val="accent1">
                    <a:lumMod val="60000"/>
                    <a:lumOff val="40000"/>
                  </a:schemeClr>
                </a:solidFill>
                <a:latin typeface="Arial" pitchFamily="18"/>
                <a:ea typeface="Microsoft YaHei" pitchFamily="2"/>
                <a:cs typeface="Arial" pitchFamily="2"/>
              </a:rPr>
              <a:t>πάλης</a:t>
            </a:r>
            <a:endParaRPr lang="en-US" sz="2100" b="0" i="0" u="none" strike="noStrike" kern="1200" dirty="0" smtClean="0">
              <a:ln>
                <a:noFill/>
              </a:ln>
              <a:solidFill>
                <a:schemeClr val="accent1">
                  <a:lumMod val="60000"/>
                  <a:lumOff val="40000"/>
                </a:schemeClr>
              </a:solidFill>
              <a:latin typeface="Arial" pitchFamily="18"/>
              <a:ea typeface="Microsoft YaHei" pitchFamily="2"/>
              <a:cs typeface="Arial" pitchFamily="2"/>
            </a:endParaRPr>
          </a:p>
          <a:p>
            <a:pPr marL="0" marR="0" lvl="0" indent="0" rtl="0" hangingPunct="0">
              <a:lnSpc>
                <a:spcPct val="100000"/>
              </a:lnSpc>
              <a:spcBef>
                <a:spcPts val="0"/>
              </a:spcBef>
              <a:spcAft>
                <a:spcPts val="0"/>
              </a:spcAft>
              <a:buNone/>
              <a:tabLst/>
            </a:pPr>
            <a:r>
              <a:rPr lang="el-GR" sz="2100" b="0" i="0" u="none" strike="noStrike" kern="1200" dirty="0" smtClean="0">
                <a:ln>
                  <a:noFill/>
                </a:ln>
                <a:solidFill>
                  <a:schemeClr val="accent1">
                    <a:lumMod val="60000"/>
                    <a:lumOff val="40000"/>
                  </a:schemeClr>
                </a:solidFill>
                <a:latin typeface="Arial" pitchFamily="18"/>
                <a:ea typeface="Microsoft YaHei" pitchFamily="2"/>
                <a:cs typeface="Arial" pitchFamily="2"/>
              </a:rPr>
              <a:t>. </a:t>
            </a:r>
            <a:r>
              <a:rPr lang="el-GR" sz="2100" b="0" i="0" u="none" strike="noStrike" kern="1200" dirty="0">
                <a:ln>
                  <a:noFill/>
                </a:ln>
                <a:solidFill>
                  <a:schemeClr val="accent1">
                    <a:lumMod val="60000"/>
                    <a:lumOff val="40000"/>
                  </a:schemeClr>
                </a:solidFill>
                <a:latin typeface="Arial" pitchFamily="18"/>
                <a:ea typeface="Microsoft YaHei" pitchFamily="2"/>
                <a:cs typeface="Arial" pitchFamily="2"/>
              </a:rPr>
              <a:t>Η προπόνηση ήταν επίμονη και σκληρή. Ο παιδοτρίβης (προπονητής) επέβλεπε την </a:t>
            </a:r>
            <a:endParaRPr lang="en-US" sz="2100" b="0" i="0" u="none" strike="noStrike" kern="1200" dirty="0" smtClean="0">
              <a:ln>
                <a:noFill/>
              </a:ln>
              <a:solidFill>
                <a:schemeClr val="accent1">
                  <a:lumMod val="60000"/>
                  <a:lumOff val="40000"/>
                </a:schemeClr>
              </a:solidFill>
              <a:latin typeface="Arial" pitchFamily="18"/>
              <a:ea typeface="Microsoft YaHei" pitchFamily="2"/>
              <a:cs typeface="Arial" pitchFamily="2"/>
            </a:endParaRPr>
          </a:p>
          <a:p>
            <a:pPr marL="0" marR="0" lvl="0" indent="0" rtl="0" hangingPunct="0">
              <a:lnSpc>
                <a:spcPct val="100000"/>
              </a:lnSpc>
              <a:spcBef>
                <a:spcPts val="0"/>
              </a:spcBef>
              <a:spcAft>
                <a:spcPts val="0"/>
              </a:spcAft>
              <a:buNone/>
              <a:tabLst/>
            </a:pPr>
            <a:r>
              <a:rPr lang="el-GR" sz="2100" b="0" i="0" u="none" strike="noStrike" kern="1200" dirty="0" smtClean="0">
                <a:ln>
                  <a:noFill/>
                </a:ln>
                <a:solidFill>
                  <a:schemeClr val="accent1">
                    <a:lumMod val="60000"/>
                    <a:lumOff val="40000"/>
                  </a:schemeClr>
                </a:solidFill>
                <a:latin typeface="Arial" pitchFamily="18"/>
                <a:ea typeface="Microsoft YaHei" pitchFamily="2"/>
                <a:cs typeface="Arial" pitchFamily="2"/>
              </a:rPr>
              <a:t>προπόνηση</a:t>
            </a:r>
            <a:r>
              <a:rPr lang="el-GR" sz="2100" b="0" i="0" u="none" strike="noStrike" kern="1200" dirty="0">
                <a:ln>
                  <a:noFill/>
                </a:ln>
                <a:solidFill>
                  <a:schemeClr val="accent1">
                    <a:lumMod val="60000"/>
                    <a:lumOff val="40000"/>
                  </a:schemeClr>
                </a:solidFill>
                <a:latin typeface="Arial" pitchFamily="18"/>
                <a:ea typeface="Microsoft YaHei" pitchFamily="2"/>
                <a:cs typeface="Arial" pitchFamily="2"/>
              </a:rPr>
              <a:t>, αλλά δεν επενέβαινε παρά μόνο αν έβλεπε κάτι το αντικανονικό, ή αν </a:t>
            </a:r>
            <a:endParaRPr lang="en-US" sz="2100" b="0" i="0" u="none" strike="noStrike" kern="1200" dirty="0" smtClean="0">
              <a:ln>
                <a:noFill/>
              </a:ln>
              <a:solidFill>
                <a:schemeClr val="accent1">
                  <a:lumMod val="60000"/>
                  <a:lumOff val="40000"/>
                </a:schemeClr>
              </a:solidFill>
              <a:latin typeface="Arial" pitchFamily="18"/>
              <a:ea typeface="Microsoft YaHei" pitchFamily="2"/>
              <a:cs typeface="Arial" pitchFamily="2"/>
            </a:endParaRPr>
          </a:p>
          <a:p>
            <a:pPr marL="0" marR="0" lvl="0" indent="0" rtl="0" hangingPunct="0">
              <a:lnSpc>
                <a:spcPct val="100000"/>
              </a:lnSpc>
              <a:spcBef>
                <a:spcPts val="0"/>
              </a:spcBef>
              <a:spcAft>
                <a:spcPts val="0"/>
              </a:spcAft>
              <a:buNone/>
              <a:tabLst/>
            </a:pPr>
            <a:r>
              <a:rPr lang="el-GR" sz="2100" b="0" i="0" u="none" strike="noStrike" kern="1200" dirty="0" smtClean="0">
                <a:ln>
                  <a:noFill/>
                </a:ln>
                <a:solidFill>
                  <a:schemeClr val="accent1">
                    <a:lumMod val="60000"/>
                    <a:lumOff val="40000"/>
                  </a:schemeClr>
                </a:solidFill>
                <a:latin typeface="Arial" pitchFamily="18"/>
                <a:ea typeface="Microsoft YaHei" pitchFamily="2"/>
                <a:cs typeface="Arial" pitchFamily="2"/>
              </a:rPr>
              <a:t>ήθελε </a:t>
            </a:r>
            <a:r>
              <a:rPr lang="el-GR" sz="2100" b="0" i="0" u="none" strike="noStrike" kern="1200" dirty="0">
                <a:ln>
                  <a:noFill/>
                </a:ln>
                <a:solidFill>
                  <a:schemeClr val="accent1">
                    <a:lumMod val="60000"/>
                    <a:lumOff val="40000"/>
                  </a:schemeClr>
                </a:solidFill>
                <a:latin typeface="Arial" pitchFamily="18"/>
                <a:ea typeface="Microsoft YaHei" pitchFamily="2"/>
                <a:cs typeface="Arial" pitchFamily="2"/>
              </a:rPr>
              <a:t>να δείξει καλύτερο τρόπο εφαρμογής της λαβής. Αν ένας αθλητής δεν μπορούσε </a:t>
            </a:r>
            <a:endParaRPr lang="en-US" sz="2100" b="0" i="0" u="none" strike="noStrike" kern="1200" dirty="0" smtClean="0">
              <a:ln>
                <a:noFill/>
              </a:ln>
              <a:solidFill>
                <a:schemeClr val="accent1">
                  <a:lumMod val="60000"/>
                  <a:lumOff val="40000"/>
                </a:schemeClr>
              </a:solidFill>
              <a:latin typeface="Arial" pitchFamily="18"/>
              <a:ea typeface="Microsoft YaHei" pitchFamily="2"/>
              <a:cs typeface="Arial" pitchFamily="2"/>
            </a:endParaRPr>
          </a:p>
          <a:p>
            <a:pPr marL="0" marR="0" lvl="0" indent="0" rtl="0" hangingPunct="0">
              <a:lnSpc>
                <a:spcPct val="100000"/>
              </a:lnSpc>
              <a:spcBef>
                <a:spcPts val="0"/>
              </a:spcBef>
              <a:spcAft>
                <a:spcPts val="0"/>
              </a:spcAft>
              <a:buNone/>
              <a:tabLst/>
            </a:pPr>
            <a:r>
              <a:rPr lang="el-GR" sz="2100" b="0" i="0" u="none" strike="noStrike" kern="1200" dirty="0" smtClean="0">
                <a:ln>
                  <a:noFill/>
                </a:ln>
                <a:solidFill>
                  <a:schemeClr val="accent1">
                    <a:lumMod val="60000"/>
                    <a:lumOff val="40000"/>
                  </a:schemeClr>
                </a:solidFill>
                <a:latin typeface="Arial" pitchFamily="18"/>
                <a:ea typeface="Microsoft YaHei" pitchFamily="2"/>
                <a:cs typeface="Arial" pitchFamily="2"/>
              </a:rPr>
              <a:t>να </a:t>
            </a:r>
            <a:r>
              <a:rPr lang="el-GR" sz="2100" b="0" i="0" u="none" strike="noStrike" kern="1200" dirty="0">
                <a:ln>
                  <a:noFill/>
                </a:ln>
                <a:solidFill>
                  <a:schemeClr val="accent1">
                    <a:lumMod val="60000"/>
                    <a:lumOff val="40000"/>
                  </a:schemeClr>
                </a:solidFill>
                <a:latin typeface="Arial" pitchFamily="18"/>
                <a:ea typeface="Microsoft YaHei" pitchFamily="2"/>
                <a:cs typeface="Arial" pitchFamily="2"/>
              </a:rPr>
              <a:t>απαλλαγεί από μια επικίνδυνη λαβή, χτυπούσε ελαφρά την πλάτη του αντιπάλου </a:t>
            </a:r>
            <a:endParaRPr lang="en-US" sz="2100" b="0" i="0" u="none" strike="noStrike" kern="1200" dirty="0" smtClean="0">
              <a:ln>
                <a:noFill/>
              </a:ln>
              <a:solidFill>
                <a:schemeClr val="accent1">
                  <a:lumMod val="60000"/>
                  <a:lumOff val="40000"/>
                </a:schemeClr>
              </a:solidFill>
              <a:latin typeface="Arial" pitchFamily="18"/>
              <a:ea typeface="Microsoft YaHei" pitchFamily="2"/>
              <a:cs typeface="Arial" pitchFamily="2"/>
            </a:endParaRPr>
          </a:p>
          <a:p>
            <a:pPr marL="0" marR="0" lvl="0" indent="0" rtl="0" hangingPunct="0">
              <a:lnSpc>
                <a:spcPct val="100000"/>
              </a:lnSpc>
              <a:spcBef>
                <a:spcPts val="0"/>
              </a:spcBef>
              <a:spcAft>
                <a:spcPts val="0"/>
              </a:spcAft>
              <a:buNone/>
              <a:tabLst/>
            </a:pPr>
            <a:r>
              <a:rPr lang="el-GR" sz="2100" b="0" i="0" u="none" strike="noStrike" kern="1200" dirty="0" smtClean="0">
                <a:ln>
                  <a:noFill/>
                </a:ln>
                <a:solidFill>
                  <a:schemeClr val="accent1">
                    <a:lumMod val="60000"/>
                    <a:lumOff val="40000"/>
                  </a:schemeClr>
                </a:solidFill>
                <a:latin typeface="Arial" pitchFamily="18"/>
                <a:ea typeface="Microsoft YaHei" pitchFamily="2"/>
                <a:cs typeface="Arial" pitchFamily="2"/>
              </a:rPr>
              <a:t>με </a:t>
            </a:r>
            <a:r>
              <a:rPr lang="el-GR" sz="2100" b="0" i="0" u="none" strike="noStrike" kern="1200" dirty="0">
                <a:ln>
                  <a:noFill/>
                </a:ln>
                <a:solidFill>
                  <a:schemeClr val="accent1">
                    <a:lumMod val="60000"/>
                    <a:lumOff val="40000"/>
                  </a:schemeClr>
                </a:solidFill>
                <a:latin typeface="Arial" pitchFamily="18"/>
                <a:ea typeface="Microsoft YaHei" pitchFamily="2"/>
                <a:cs typeface="Arial" pitchFamily="2"/>
              </a:rPr>
              <a:t>το ελεύθερο χέρι και η προπόνηση σταματούσε. Μετά την προπόνηση οι </a:t>
            </a:r>
            <a:r>
              <a:rPr lang="el-GR" sz="2100" b="0" i="0" u="none" strike="noStrike" kern="1200" dirty="0" smtClean="0">
                <a:ln>
                  <a:noFill/>
                </a:ln>
                <a:solidFill>
                  <a:schemeClr val="accent1">
                    <a:lumMod val="60000"/>
                    <a:lumOff val="40000"/>
                  </a:schemeClr>
                </a:solidFill>
                <a:latin typeface="Arial" pitchFamily="18"/>
                <a:ea typeface="Microsoft YaHei" pitchFamily="2"/>
                <a:cs typeface="Arial" pitchFamily="2"/>
              </a:rPr>
              <a:t>παλαιστές</a:t>
            </a:r>
            <a:endParaRPr lang="en-US" sz="2100" b="0" i="0" u="none" strike="noStrike" kern="1200" dirty="0" smtClean="0">
              <a:ln>
                <a:noFill/>
              </a:ln>
              <a:solidFill>
                <a:schemeClr val="accent1">
                  <a:lumMod val="60000"/>
                  <a:lumOff val="40000"/>
                </a:schemeClr>
              </a:solidFill>
              <a:latin typeface="Arial" pitchFamily="18"/>
              <a:ea typeface="Microsoft YaHei" pitchFamily="2"/>
              <a:cs typeface="Arial" pitchFamily="2"/>
            </a:endParaRPr>
          </a:p>
          <a:p>
            <a:pPr marL="0" marR="0" lvl="0" indent="0" rtl="0" hangingPunct="0">
              <a:lnSpc>
                <a:spcPct val="100000"/>
              </a:lnSpc>
              <a:spcBef>
                <a:spcPts val="0"/>
              </a:spcBef>
              <a:spcAft>
                <a:spcPts val="0"/>
              </a:spcAft>
              <a:buNone/>
              <a:tabLst/>
            </a:pPr>
            <a:r>
              <a:rPr lang="el-GR" sz="2100" b="0" i="0" u="none" strike="noStrike" kern="1200" dirty="0" smtClean="0">
                <a:ln>
                  <a:noFill/>
                </a:ln>
                <a:solidFill>
                  <a:schemeClr val="accent1">
                    <a:lumMod val="60000"/>
                    <a:lumOff val="40000"/>
                  </a:schemeClr>
                </a:solidFill>
                <a:latin typeface="Arial" pitchFamily="18"/>
                <a:ea typeface="Microsoft YaHei" pitchFamily="2"/>
                <a:cs typeface="Arial" pitchFamily="2"/>
              </a:rPr>
              <a:t> </a:t>
            </a:r>
            <a:r>
              <a:rPr lang="el-GR" sz="2100" b="0" i="0" u="none" strike="noStrike" kern="1200" dirty="0">
                <a:ln>
                  <a:noFill/>
                </a:ln>
                <a:solidFill>
                  <a:schemeClr val="accent1">
                    <a:lumMod val="60000"/>
                    <a:lumOff val="40000"/>
                  </a:schemeClr>
                </a:solidFill>
                <a:latin typeface="Arial" pitchFamily="18"/>
                <a:ea typeface="Microsoft YaHei" pitchFamily="2"/>
                <a:cs typeface="Arial" pitchFamily="2"/>
              </a:rPr>
              <a:t>έκαναν ασκήσεις ευκαμψίας και κατόπιν έξυναν με την άμμο το λάδι και τον ιδρώτα </a:t>
            </a:r>
            <a:endParaRPr lang="en-US" sz="2100" b="0" i="0" u="none" strike="noStrike" kern="1200" dirty="0" smtClean="0">
              <a:ln>
                <a:noFill/>
              </a:ln>
              <a:solidFill>
                <a:schemeClr val="accent1">
                  <a:lumMod val="60000"/>
                  <a:lumOff val="40000"/>
                </a:schemeClr>
              </a:solidFill>
              <a:latin typeface="Arial" pitchFamily="18"/>
              <a:ea typeface="Microsoft YaHei" pitchFamily="2"/>
              <a:cs typeface="Arial" pitchFamily="2"/>
            </a:endParaRPr>
          </a:p>
          <a:p>
            <a:pPr marL="0" marR="0" lvl="0" indent="0" rtl="0" hangingPunct="0">
              <a:lnSpc>
                <a:spcPct val="100000"/>
              </a:lnSpc>
              <a:spcBef>
                <a:spcPts val="0"/>
              </a:spcBef>
              <a:spcAft>
                <a:spcPts val="0"/>
              </a:spcAft>
              <a:buNone/>
              <a:tabLst/>
            </a:pPr>
            <a:r>
              <a:rPr lang="el-GR" sz="2100" b="0" i="0" u="none" strike="noStrike" kern="1200" dirty="0" smtClean="0">
                <a:ln>
                  <a:noFill/>
                </a:ln>
                <a:solidFill>
                  <a:schemeClr val="accent1">
                    <a:lumMod val="60000"/>
                    <a:lumOff val="40000"/>
                  </a:schemeClr>
                </a:solidFill>
                <a:latin typeface="Arial" pitchFamily="18"/>
                <a:ea typeface="Microsoft YaHei" pitchFamily="2"/>
                <a:cs typeface="Arial" pitchFamily="2"/>
              </a:rPr>
              <a:t>από </a:t>
            </a:r>
            <a:r>
              <a:rPr lang="el-GR" sz="2100" b="0" i="0" u="none" strike="noStrike" kern="1200" dirty="0">
                <a:ln>
                  <a:noFill/>
                </a:ln>
                <a:solidFill>
                  <a:schemeClr val="accent1">
                    <a:lumMod val="60000"/>
                    <a:lumOff val="40000"/>
                  </a:schemeClr>
                </a:solidFill>
                <a:latin typeface="Arial" pitchFamily="18"/>
                <a:ea typeface="Microsoft YaHei" pitchFamily="2"/>
                <a:cs typeface="Arial" pitchFamily="2"/>
              </a:rPr>
              <a:t>το σώμα τους, έκαναν μπάνιο και χόρευαν υπό τους ήχους του αυλού .</a:t>
            </a: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63759" y="498770"/>
            <a:ext cx="9071640" cy="1262160"/>
          </a:xfrm>
          <a:prstGeom prst="rect">
            <a:avLst/>
          </a:prstGeom>
        </p:spPr>
        <p:txBody>
          <a:bodyPr vert="horz" lIns="0" rIns="0" bIns="0" anchor="b">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defTabSz="914400" rtl="0" eaLnBrk="1" fontAlgn="auto" latinLnBrk="0" hangingPunct="1">
              <a:lnSpc>
                <a:spcPct val="100000"/>
              </a:lnSpc>
              <a:spcBef>
                <a:spcPct val="0"/>
              </a:spcBef>
              <a:spcAft>
                <a:spcPts val="0"/>
              </a:spcAft>
              <a:buClrTx/>
              <a:buSzPct val="45000"/>
              <a:buFont typeface="StarSymbol"/>
              <a:buNone/>
              <a:tabLst/>
              <a:defRPr/>
            </a:pPr>
            <a:r>
              <a:rPr kumimoji="0" lang="el-GR" sz="5000" b="0" i="0" u="none" strike="noStrike" kern="1200" cap="none" spc="0" normalizeH="0" baseline="0" noProof="0" smtClean="0">
                <a:ln>
                  <a:noFill/>
                </a:ln>
                <a:solidFill>
                  <a:schemeClr val="tx2"/>
                </a:solidFill>
                <a:effectLst/>
                <a:uLnTx/>
                <a:uFillTx/>
                <a:latin typeface="+mj-lt"/>
                <a:ea typeface="+mj-ea"/>
                <a:cs typeface="+mj-cs"/>
              </a:rPr>
              <a:t>Η προπόνηση των Σπαρτιατών</a:t>
            </a:r>
            <a:endParaRPr kumimoji="0" lang="el-GR" sz="5000" b="0" i="0" u="none" strike="noStrike" kern="1200" cap="none" spc="0" normalizeH="0" baseline="0" noProof="0">
              <a:ln>
                <a:noFill/>
              </a:ln>
              <a:solidFill>
                <a:schemeClr val="tx2"/>
              </a:solidFill>
              <a:effectLst/>
              <a:uLnTx/>
              <a:uFillTx/>
              <a:latin typeface="+mj-lt"/>
              <a:ea typeface="+mj-ea"/>
              <a:cs typeface="+mj-cs"/>
            </a:endParaRPr>
          </a:p>
        </p:txBody>
      </p:sp>
      <p:sp>
        <p:nvSpPr>
          <p:cNvPr id="3" name="TextBox 2"/>
          <p:cNvSpPr txBox="1"/>
          <p:nvPr/>
        </p:nvSpPr>
        <p:spPr>
          <a:xfrm>
            <a:off x="1001928" y="2550968"/>
            <a:ext cx="10525507" cy="3699929"/>
          </a:xfrm>
          <a:prstGeom prst="rect">
            <a:avLst/>
          </a:prstGeom>
          <a:noFill/>
          <a:ln>
            <a:noFill/>
          </a:ln>
        </p:spPr>
        <p:txBody>
          <a:bodyPr vert="horz" wrap="non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en-US" sz="2200" b="0" i="0" u="none" strike="noStrike" kern="1200" dirty="0" smtClean="0">
                <a:ln>
                  <a:noFill/>
                </a:ln>
                <a:latin typeface="Arial" pitchFamily="18"/>
                <a:ea typeface="Microsoft YaHei" pitchFamily="2"/>
                <a:cs typeface="Arial" pitchFamily="2"/>
              </a:rPr>
              <a:t>	</a:t>
            </a:r>
            <a:r>
              <a:rPr lang="el-GR" sz="2200" b="0" i="0" u="none" strike="noStrike" kern="1200" dirty="0" smtClean="0">
                <a:ln>
                  <a:noFill/>
                </a:ln>
                <a:solidFill>
                  <a:schemeClr val="accent1">
                    <a:lumMod val="60000"/>
                    <a:lumOff val="40000"/>
                  </a:schemeClr>
                </a:solidFill>
                <a:latin typeface="Arial" pitchFamily="18"/>
                <a:ea typeface="Microsoft YaHei" pitchFamily="2"/>
                <a:cs typeface="Arial" pitchFamily="2"/>
              </a:rPr>
              <a:t>Η </a:t>
            </a:r>
            <a:r>
              <a:rPr lang="el-GR" sz="2200" b="0" i="0" u="none" strike="noStrike" kern="1200" dirty="0">
                <a:ln>
                  <a:noFill/>
                </a:ln>
                <a:solidFill>
                  <a:schemeClr val="accent1">
                    <a:lumMod val="60000"/>
                    <a:lumOff val="40000"/>
                  </a:schemeClr>
                </a:solidFill>
                <a:latin typeface="Arial" pitchFamily="18"/>
                <a:ea typeface="Microsoft YaHei" pitchFamily="2"/>
                <a:cs typeface="Arial" pitchFamily="2"/>
              </a:rPr>
              <a:t>προπόνηση των Σπαρτιατών ήταν σκληρότατη. Οι νέοι μάθαιναν από μικροί να </a:t>
            </a:r>
            <a:endParaRPr lang="en-US" sz="2200" b="0" i="0" u="none" strike="noStrike" kern="1200" dirty="0" smtClean="0">
              <a:ln>
                <a:noFill/>
              </a:ln>
              <a:solidFill>
                <a:schemeClr val="accent1">
                  <a:lumMod val="60000"/>
                  <a:lumOff val="40000"/>
                </a:schemeClr>
              </a:solidFill>
              <a:latin typeface="Arial" pitchFamily="18"/>
              <a:ea typeface="Microsoft YaHei" pitchFamily="2"/>
              <a:cs typeface="Arial" pitchFamily="2"/>
            </a:endParaRPr>
          </a:p>
          <a:p>
            <a:pPr marL="0" marR="0" lvl="0" indent="0" rtl="0" hangingPunct="0">
              <a:lnSpc>
                <a:spcPct val="100000"/>
              </a:lnSpc>
              <a:spcBef>
                <a:spcPts val="0"/>
              </a:spcBef>
              <a:spcAft>
                <a:spcPts val="0"/>
              </a:spcAft>
              <a:buNone/>
              <a:tabLst/>
            </a:pPr>
            <a:r>
              <a:rPr lang="el-GR" sz="2200" b="0" i="0" u="none" strike="noStrike" kern="1200" dirty="0" smtClean="0">
                <a:ln>
                  <a:noFill/>
                </a:ln>
                <a:solidFill>
                  <a:schemeClr val="accent1">
                    <a:lumMod val="60000"/>
                    <a:lumOff val="40000"/>
                  </a:schemeClr>
                </a:solidFill>
                <a:latin typeface="Arial" pitchFamily="18"/>
                <a:ea typeface="Microsoft YaHei" pitchFamily="2"/>
                <a:cs typeface="Arial" pitchFamily="2"/>
              </a:rPr>
              <a:t>υποφέρουν </a:t>
            </a:r>
            <a:r>
              <a:rPr lang="el-GR" sz="2200" b="0" i="0" u="none" strike="noStrike" kern="1200" dirty="0">
                <a:ln>
                  <a:noFill/>
                </a:ln>
                <a:solidFill>
                  <a:schemeClr val="accent1">
                    <a:lumMod val="60000"/>
                    <a:lumOff val="40000"/>
                  </a:schemeClr>
                </a:solidFill>
                <a:latin typeface="Arial" pitchFamily="18"/>
                <a:ea typeface="Microsoft YaHei" pitchFamily="2"/>
                <a:cs typeface="Arial" pitchFamily="2"/>
              </a:rPr>
              <a:t>τον κόπο και τον πόνο και να αγωνίζονται μέχρι θανάτου. Το να ηττηθεί </a:t>
            </a:r>
            <a:endParaRPr lang="en-US" sz="2200" b="0" i="0" u="none" strike="noStrike" kern="1200" dirty="0" smtClean="0">
              <a:ln>
                <a:noFill/>
              </a:ln>
              <a:solidFill>
                <a:schemeClr val="accent1">
                  <a:lumMod val="60000"/>
                  <a:lumOff val="40000"/>
                </a:schemeClr>
              </a:solidFill>
              <a:latin typeface="Arial" pitchFamily="18"/>
              <a:ea typeface="Microsoft YaHei" pitchFamily="2"/>
              <a:cs typeface="Arial" pitchFamily="2"/>
            </a:endParaRPr>
          </a:p>
          <a:p>
            <a:pPr marL="0" marR="0" lvl="0" indent="0" rtl="0" hangingPunct="0">
              <a:lnSpc>
                <a:spcPct val="100000"/>
              </a:lnSpc>
              <a:spcBef>
                <a:spcPts val="0"/>
              </a:spcBef>
              <a:spcAft>
                <a:spcPts val="0"/>
              </a:spcAft>
              <a:buNone/>
              <a:tabLst/>
            </a:pPr>
            <a:r>
              <a:rPr lang="el-GR" sz="2200" b="0" i="0" u="none" strike="noStrike" kern="1200" dirty="0" smtClean="0">
                <a:ln>
                  <a:noFill/>
                </a:ln>
                <a:solidFill>
                  <a:schemeClr val="accent1">
                    <a:lumMod val="60000"/>
                    <a:lumOff val="40000"/>
                  </a:schemeClr>
                </a:solidFill>
                <a:latin typeface="Arial" pitchFamily="18"/>
                <a:ea typeface="Microsoft YaHei" pitchFamily="2"/>
                <a:cs typeface="Arial" pitchFamily="2"/>
              </a:rPr>
              <a:t>ένας </a:t>
            </a:r>
            <a:r>
              <a:rPr lang="el-GR" sz="2200" b="0" i="0" u="none" strike="noStrike" kern="1200" dirty="0">
                <a:ln>
                  <a:noFill/>
                </a:ln>
                <a:solidFill>
                  <a:schemeClr val="accent1">
                    <a:lumMod val="60000"/>
                    <a:lumOff val="40000"/>
                  </a:schemeClr>
                </a:solidFill>
                <a:latin typeface="Arial" pitchFamily="18"/>
                <a:ea typeface="Microsoft YaHei" pitchFamily="2"/>
                <a:cs typeface="Arial" pitchFamily="2"/>
              </a:rPr>
              <a:t>Σπαρτιάτης από έναν ικανότερο αντίπαλο, δεν ήταν υποτιμητικό ούτε ντροπή. </a:t>
            </a:r>
            <a:endParaRPr lang="en-US" sz="2200" b="0" i="0" u="none" strike="noStrike" kern="1200" dirty="0" smtClean="0">
              <a:ln>
                <a:noFill/>
              </a:ln>
              <a:solidFill>
                <a:schemeClr val="accent1">
                  <a:lumMod val="60000"/>
                  <a:lumOff val="40000"/>
                </a:schemeClr>
              </a:solidFill>
              <a:latin typeface="Arial" pitchFamily="18"/>
              <a:ea typeface="Microsoft YaHei" pitchFamily="2"/>
              <a:cs typeface="Arial" pitchFamily="2"/>
            </a:endParaRPr>
          </a:p>
          <a:p>
            <a:pPr marL="0" marR="0" lvl="0" indent="0" rtl="0" hangingPunct="0">
              <a:lnSpc>
                <a:spcPct val="100000"/>
              </a:lnSpc>
              <a:spcBef>
                <a:spcPts val="0"/>
              </a:spcBef>
              <a:spcAft>
                <a:spcPts val="0"/>
              </a:spcAft>
              <a:buNone/>
              <a:tabLst/>
            </a:pPr>
            <a:r>
              <a:rPr lang="el-GR" sz="2200" b="0" i="0" u="none" strike="noStrike" kern="1200" dirty="0" smtClean="0">
                <a:ln>
                  <a:noFill/>
                </a:ln>
                <a:solidFill>
                  <a:schemeClr val="accent1">
                    <a:lumMod val="60000"/>
                    <a:lumOff val="40000"/>
                  </a:schemeClr>
                </a:solidFill>
                <a:latin typeface="Arial" pitchFamily="18"/>
                <a:ea typeface="Microsoft YaHei" pitchFamily="2"/>
                <a:cs typeface="Arial" pitchFamily="2"/>
              </a:rPr>
              <a:t>Το </a:t>
            </a:r>
            <a:r>
              <a:rPr lang="el-GR" sz="2200" b="0" i="0" u="none" strike="noStrike" kern="1200" dirty="0">
                <a:ln>
                  <a:noFill/>
                </a:ln>
                <a:solidFill>
                  <a:schemeClr val="accent1">
                    <a:lumMod val="60000"/>
                    <a:lumOff val="40000"/>
                  </a:schemeClr>
                </a:solidFill>
                <a:latin typeface="Arial" pitchFamily="18"/>
                <a:ea typeface="Microsoft YaHei" pitchFamily="2"/>
                <a:cs typeface="Arial" pitchFamily="2"/>
              </a:rPr>
              <a:t>να φανεί όμως δειλός ή λιπόψυχος στον αγώνα, ήταν αδύνατο για έναν Σπαρτιάτη. </a:t>
            </a:r>
            <a:endParaRPr lang="en-US" sz="2200" b="0" i="0" u="none" strike="noStrike" kern="1200" dirty="0" smtClean="0">
              <a:ln>
                <a:noFill/>
              </a:ln>
              <a:solidFill>
                <a:schemeClr val="accent1">
                  <a:lumMod val="60000"/>
                  <a:lumOff val="40000"/>
                </a:schemeClr>
              </a:solidFill>
              <a:latin typeface="Arial" pitchFamily="18"/>
              <a:ea typeface="Microsoft YaHei" pitchFamily="2"/>
              <a:cs typeface="Arial" pitchFamily="2"/>
            </a:endParaRPr>
          </a:p>
          <a:p>
            <a:pPr marL="0" marR="0" lvl="0" indent="0" rtl="0" hangingPunct="0">
              <a:lnSpc>
                <a:spcPct val="100000"/>
              </a:lnSpc>
              <a:spcBef>
                <a:spcPts val="0"/>
              </a:spcBef>
              <a:spcAft>
                <a:spcPts val="0"/>
              </a:spcAft>
              <a:buNone/>
              <a:tabLst/>
            </a:pPr>
            <a:r>
              <a:rPr lang="el-GR" sz="2200" b="0" i="0" u="none" strike="noStrike" kern="1200" dirty="0" smtClean="0">
                <a:ln>
                  <a:noFill/>
                </a:ln>
                <a:solidFill>
                  <a:schemeClr val="accent1">
                    <a:lumMod val="60000"/>
                    <a:lumOff val="40000"/>
                  </a:schemeClr>
                </a:solidFill>
                <a:latin typeface="Arial" pitchFamily="18"/>
                <a:ea typeface="Microsoft YaHei" pitchFamily="2"/>
                <a:cs typeface="Arial" pitchFamily="2"/>
              </a:rPr>
              <a:t>Ο </a:t>
            </a:r>
            <a:r>
              <a:rPr lang="el-GR" sz="2200" b="0" i="0" u="none" strike="noStrike" kern="1200" dirty="0">
                <a:ln>
                  <a:noFill/>
                </a:ln>
                <a:solidFill>
                  <a:schemeClr val="accent1">
                    <a:lumMod val="60000"/>
                    <a:lumOff val="40000"/>
                  </a:schemeClr>
                </a:solidFill>
                <a:latin typeface="Arial" pitchFamily="18"/>
                <a:ea typeface="Microsoft YaHei" pitchFamily="2"/>
                <a:cs typeface="Arial" pitchFamily="2"/>
              </a:rPr>
              <a:t>Πλούταρχος αναφέρει το εξής χαρακτηριστικό. Όταν κάποιος Λάκωνας νικήθηκε </a:t>
            </a:r>
            <a:endParaRPr lang="en-US" sz="2200" b="0" i="0" u="none" strike="noStrike" kern="1200" dirty="0" smtClean="0">
              <a:ln>
                <a:noFill/>
              </a:ln>
              <a:solidFill>
                <a:schemeClr val="accent1">
                  <a:lumMod val="60000"/>
                  <a:lumOff val="40000"/>
                </a:schemeClr>
              </a:solidFill>
              <a:latin typeface="Arial" pitchFamily="18"/>
              <a:ea typeface="Microsoft YaHei" pitchFamily="2"/>
              <a:cs typeface="Arial" pitchFamily="2"/>
            </a:endParaRPr>
          </a:p>
          <a:p>
            <a:pPr marL="0" marR="0" lvl="0" indent="0" rtl="0" hangingPunct="0">
              <a:lnSpc>
                <a:spcPct val="100000"/>
              </a:lnSpc>
              <a:spcBef>
                <a:spcPts val="0"/>
              </a:spcBef>
              <a:spcAft>
                <a:spcPts val="0"/>
              </a:spcAft>
              <a:buNone/>
              <a:tabLst/>
            </a:pPr>
            <a:r>
              <a:rPr lang="el-GR" sz="2200" b="0" i="0" u="none" strike="noStrike" kern="1200" dirty="0" smtClean="0">
                <a:ln>
                  <a:noFill/>
                </a:ln>
                <a:solidFill>
                  <a:schemeClr val="accent1">
                    <a:lumMod val="60000"/>
                    <a:lumOff val="40000"/>
                  </a:schemeClr>
                </a:solidFill>
                <a:latin typeface="Arial" pitchFamily="18"/>
                <a:ea typeface="Microsoft YaHei" pitchFamily="2"/>
                <a:cs typeface="Arial" pitchFamily="2"/>
              </a:rPr>
              <a:t>στην </a:t>
            </a:r>
            <a:r>
              <a:rPr lang="el-GR" sz="2200" b="0" i="0" u="none" strike="noStrike" kern="1200" dirty="0">
                <a:ln>
                  <a:noFill/>
                </a:ln>
                <a:solidFill>
                  <a:schemeClr val="accent1">
                    <a:lumMod val="60000"/>
                    <a:lumOff val="40000"/>
                  </a:schemeClr>
                </a:solidFill>
                <a:latin typeface="Arial" pitchFamily="18"/>
                <a:ea typeface="Microsoft YaHei" pitchFamily="2"/>
                <a:cs typeface="Arial" pitchFamily="2"/>
              </a:rPr>
              <a:t>Ολυμπία, ένας ξένος του φώναξε: "ο αντίπαλός σου, ω Λακεδαιμόνιε, φάνηκε </a:t>
            </a:r>
            <a:endParaRPr lang="en-US" sz="2200" b="0" i="0" u="none" strike="noStrike" kern="1200" dirty="0" smtClean="0">
              <a:ln>
                <a:noFill/>
              </a:ln>
              <a:solidFill>
                <a:schemeClr val="accent1">
                  <a:lumMod val="60000"/>
                  <a:lumOff val="40000"/>
                </a:schemeClr>
              </a:solidFill>
              <a:latin typeface="Arial" pitchFamily="18"/>
              <a:ea typeface="Microsoft YaHei" pitchFamily="2"/>
              <a:cs typeface="Arial" pitchFamily="2"/>
            </a:endParaRPr>
          </a:p>
          <a:p>
            <a:pPr marL="0" marR="0" lvl="0" indent="0" rtl="0" hangingPunct="0">
              <a:lnSpc>
                <a:spcPct val="100000"/>
              </a:lnSpc>
              <a:spcBef>
                <a:spcPts val="0"/>
              </a:spcBef>
              <a:spcAft>
                <a:spcPts val="0"/>
              </a:spcAft>
              <a:buNone/>
              <a:tabLst/>
            </a:pPr>
            <a:r>
              <a:rPr lang="el-GR" sz="2200" b="0" i="0" u="none" strike="noStrike" kern="1200" dirty="0" smtClean="0">
                <a:ln>
                  <a:noFill/>
                </a:ln>
                <a:solidFill>
                  <a:schemeClr val="accent1">
                    <a:lumMod val="60000"/>
                    <a:lumOff val="40000"/>
                  </a:schemeClr>
                </a:solidFill>
                <a:latin typeface="Arial" pitchFamily="18"/>
                <a:ea typeface="Microsoft YaHei" pitchFamily="2"/>
                <a:cs typeface="Arial" pitchFamily="2"/>
              </a:rPr>
              <a:t>πιο </a:t>
            </a:r>
            <a:r>
              <a:rPr lang="el-GR" sz="2200" b="0" i="0" u="none" strike="noStrike" kern="1200" dirty="0">
                <a:ln>
                  <a:noFill/>
                </a:ln>
                <a:solidFill>
                  <a:schemeClr val="accent1">
                    <a:lumMod val="60000"/>
                    <a:lumOff val="40000"/>
                  </a:schemeClr>
                </a:solidFill>
                <a:latin typeface="Arial" pitchFamily="18"/>
                <a:ea typeface="Microsoft YaHei" pitchFamily="2"/>
                <a:cs typeface="Arial" pitchFamily="2"/>
              </a:rPr>
              <a:t>θαρραλέος από εσένα". Τότε ο Σπαρτιάτης του απάντησε: "Καθόλου πιο </a:t>
            </a:r>
            <a:endParaRPr lang="en-US" sz="2200" b="0" i="0" u="none" strike="noStrike" kern="1200" dirty="0" smtClean="0">
              <a:ln>
                <a:noFill/>
              </a:ln>
              <a:solidFill>
                <a:schemeClr val="accent1">
                  <a:lumMod val="60000"/>
                  <a:lumOff val="40000"/>
                </a:schemeClr>
              </a:solidFill>
              <a:latin typeface="Arial" pitchFamily="18"/>
              <a:ea typeface="Microsoft YaHei" pitchFamily="2"/>
              <a:cs typeface="Arial" pitchFamily="2"/>
            </a:endParaRPr>
          </a:p>
          <a:p>
            <a:pPr marL="0" marR="0" lvl="0" indent="0" rtl="0" hangingPunct="0">
              <a:lnSpc>
                <a:spcPct val="100000"/>
              </a:lnSpc>
              <a:spcBef>
                <a:spcPts val="0"/>
              </a:spcBef>
              <a:spcAft>
                <a:spcPts val="0"/>
              </a:spcAft>
              <a:buNone/>
              <a:tabLst/>
            </a:pPr>
            <a:r>
              <a:rPr lang="el-GR" sz="2200" b="0" i="0" u="none" strike="noStrike" kern="1200" dirty="0" smtClean="0">
                <a:ln>
                  <a:noFill/>
                </a:ln>
                <a:solidFill>
                  <a:schemeClr val="accent1">
                    <a:lumMod val="60000"/>
                    <a:lumOff val="40000"/>
                  </a:schemeClr>
                </a:solidFill>
                <a:latin typeface="Arial" pitchFamily="18"/>
                <a:ea typeface="Microsoft YaHei" pitchFamily="2"/>
                <a:cs typeface="Arial" pitchFamily="2"/>
              </a:rPr>
              <a:t>θαρραλέος</a:t>
            </a:r>
            <a:r>
              <a:rPr lang="el-GR" sz="2200" b="0" i="0" u="none" strike="noStrike" kern="1200" dirty="0">
                <a:ln>
                  <a:noFill/>
                </a:ln>
                <a:solidFill>
                  <a:schemeClr val="accent1">
                    <a:lumMod val="60000"/>
                    <a:lumOff val="40000"/>
                  </a:schemeClr>
                </a:solidFill>
                <a:latin typeface="Arial" pitchFamily="18"/>
                <a:ea typeface="Microsoft YaHei" pitchFamily="2"/>
                <a:cs typeface="Arial" pitchFamily="2"/>
              </a:rPr>
              <a:t>, μόνο που ο αντίπαλός μου απεδείχθη πιο επιδέξιος από εμένα </a:t>
            </a:r>
            <a:r>
              <a:rPr lang="en-US" sz="2200" dirty="0">
                <a:solidFill>
                  <a:schemeClr val="accent1">
                    <a:lumMod val="60000"/>
                    <a:lumOff val="40000"/>
                  </a:schemeClr>
                </a:solidFill>
                <a:latin typeface="Arial" pitchFamily="18"/>
                <a:ea typeface="Microsoft YaHei" pitchFamily="2"/>
                <a:cs typeface="Arial" pitchFamily="2"/>
              </a:rPr>
              <a:t> </a:t>
            </a:r>
            <a:r>
              <a:rPr lang="el-GR" sz="2200" b="0" i="0" u="none" strike="noStrike" kern="1200" dirty="0" smtClean="0">
                <a:ln>
                  <a:noFill/>
                </a:ln>
                <a:solidFill>
                  <a:schemeClr val="accent1">
                    <a:lumMod val="60000"/>
                    <a:lumOff val="40000"/>
                  </a:schemeClr>
                </a:solidFill>
                <a:latin typeface="Arial" pitchFamily="18"/>
                <a:ea typeface="Microsoft YaHei" pitchFamily="2"/>
                <a:cs typeface="Arial" pitchFamily="2"/>
              </a:rPr>
              <a:t>και </a:t>
            </a:r>
            <a:endParaRPr lang="en-US" sz="2200" b="0" i="0" u="none" strike="noStrike" kern="1200" dirty="0" smtClean="0">
              <a:ln>
                <a:noFill/>
              </a:ln>
              <a:solidFill>
                <a:schemeClr val="accent1">
                  <a:lumMod val="60000"/>
                  <a:lumOff val="40000"/>
                </a:schemeClr>
              </a:solidFill>
              <a:latin typeface="Arial" pitchFamily="18"/>
              <a:ea typeface="Microsoft YaHei" pitchFamily="2"/>
              <a:cs typeface="Arial" pitchFamily="2"/>
            </a:endParaRPr>
          </a:p>
          <a:p>
            <a:pPr marL="0" marR="0" lvl="0" indent="0" rtl="0" hangingPunct="0">
              <a:lnSpc>
                <a:spcPct val="100000"/>
              </a:lnSpc>
              <a:spcBef>
                <a:spcPts val="0"/>
              </a:spcBef>
              <a:spcAft>
                <a:spcPts val="0"/>
              </a:spcAft>
              <a:buNone/>
              <a:tabLst/>
            </a:pPr>
            <a:r>
              <a:rPr lang="el-GR" sz="2200" b="0" i="0" u="none" strike="noStrike" kern="1200" dirty="0" smtClean="0">
                <a:ln>
                  <a:noFill/>
                </a:ln>
                <a:solidFill>
                  <a:schemeClr val="accent1">
                    <a:lumMod val="60000"/>
                    <a:lumOff val="40000"/>
                  </a:schemeClr>
                </a:solidFill>
                <a:latin typeface="Arial" pitchFamily="18"/>
                <a:ea typeface="Microsoft YaHei" pitchFamily="2"/>
                <a:cs typeface="Arial" pitchFamily="2"/>
              </a:rPr>
              <a:t>κατόρθωσε </a:t>
            </a:r>
            <a:r>
              <a:rPr lang="el-GR" sz="2200" b="0" i="0" u="none" strike="noStrike" kern="1200" dirty="0">
                <a:ln>
                  <a:noFill/>
                </a:ln>
                <a:solidFill>
                  <a:schemeClr val="accent1">
                    <a:lumMod val="60000"/>
                    <a:lumOff val="40000"/>
                  </a:schemeClr>
                </a:solidFill>
                <a:latin typeface="Arial" pitchFamily="18"/>
                <a:ea typeface="Microsoft YaHei" pitchFamily="2"/>
                <a:cs typeface="Arial" pitchFamily="2"/>
              </a:rPr>
              <a:t>να νικήσει".</a:t>
            </a: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4611" y="584168"/>
            <a:ext cx="11074400" cy="1143000"/>
          </a:xfrm>
        </p:spPr>
        <p:txBody>
          <a:bodyPr/>
          <a:lstStyle/>
          <a:p>
            <a:pPr algn="ctr"/>
            <a:r>
              <a:rPr lang="el-GR" dirty="0" smtClean="0"/>
              <a:t>ΠΡΟΛΟΓΟΣ</a:t>
            </a:r>
            <a:endParaRPr lang="el-GR" dirty="0"/>
          </a:p>
        </p:txBody>
      </p:sp>
      <p:sp>
        <p:nvSpPr>
          <p:cNvPr id="6" name="3 - Στρογγυλεμένο ορθογώνιο"/>
          <p:cNvSpPr/>
          <p:nvPr/>
        </p:nvSpPr>
        <p:spPr>
          <a:xfrm>
            <a:off x="2083630" y="1948721"/>
            <a:ext cx="7848778" cy="40481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smtClean="0">
                <a:ln w="18415" cmpd="sng">
                  <a:solidFill>
                    <a:srgbClr val="FFFFFF"/>
                  </a:solidFill>
                  <a:prstDash val="solid"/>
                </a:ln>
                <a:solidFill>
                  <a:schemeClr val="bg1"/>
                </a:solidFill>
              </a:rPr>
              <a:t>ΟΙ ΟΛΥΜΠΙΑΚΟΙ ΑΓΩΝΕΣ ΗΤΑΝ ΜΙΑ ΣΕΙΡΑ ΑΘΛΗΤΙΚΩΝ ΑΓΩΝΩΝ ΜΕΤΑΞΥ ΤΩΝ ΕΚΠΡΟΣΩΠΩΝ ΤΩΝ ΠΟΛΕΩΝ ΚΑΙ ΕΝΑΣ ΑΠ</a:t>
            </a:r>
            <a:r>
              <a:rPr lang="en-US" dirty="0" smtClean="0">
                <a:ln w="18415" cmpd="sng">
                  <a:solidFill>
                    <a:srgbClr val="FFFFFF"/>
                  </a:solidFill>
                  <a:prstDash val="solid"/>
                </a:ln>
                <a:solidFill>
                  <a:schemeClr val="bg1"/>
                </a:solidFill>
              </a:rPr>
              <a:t>O</a:t>
            </a:r>
            <a:r>
              <a:rPr lang="el-GR" dirty="0" smtClean="0">
                <a:ln w="18415" cmpd="sng">
                  <a:solidFill>
                    <a:srgbClr val="FFFFFF"/>
                  </a:solidFill>
                  <a:prstDash val="solid"/>
                </a:ln>
                <a:solidFill>
                  <a:schemeClr val="bg1"/>
                </a:solidFill>
              </a:rPr>
              <a:t> ΤΟΥΣ ΠΑΝΕΛΛΗΝΙΟΥΣ ΑΓΩΝΕΣ ΣΤΗΝ ΑΡΧΑΙΑ ΕΛΛΑΔΑ. ΟΙ ΟΛΥΜΠΙΑΚΟΙ ΑΓΩΝΕΣ ΗΤΑΝ Η ΠΙΟ ΣΗΜΑΝΤΙΚΗ ΕΚΔΗΛΩΣΗ ΤΗΣ ΑΡΧΑΙΑΣ ΕΛΛΑΔΑΣ ΚΑΙ ΔΙΕΞΑΓΩΝΤΑΝ ΣΤΗ ΑΡΧΑΙΑ ΟΛΥΜΠΙΑ Κ</a:t>
            </a:r>
            <a:r>
              <a:rPr lang="en-US" dirty="0" smtClean="0">
                <a:ln w="18415" cmpd="sng">
                  <a:solidFill>
                    <a:srgbClr val="FFFFFF"/>
                  </a:solidFill>
                  <a:prstDash val="solid"/>
                </a:ln>
                <a:solidFill>
                  <a:schemeClr val="bg1"/>
                </a:solidFill>
              </a:rPr>
              <a:t>A</a:t>
            </a:r>
            <a:r>
              <a:rPr lang="el-GR" dirty="0" smtClean="0">
                <a:ln w="18415" cmpd="sng">
                  <a:solidFill>
                    <a:srgbClr val="FFFFFF"/>
                  </a:solidFill>
                  <a:prstDash val="solid"/>
                </a:ln>
                <a:solidFill>
                  <a:schemeClr val="bg1"/>
                </a:solidFill>
              </a:rPr>
              <a:t>ΘΕ 4 ΧΡΟΝΙΑ ΑΠ</a:t>
            </a:r>
            <a:r>
              <a:rPr lang="en-US" dirty="0" smtClean="0">
                <a:ln w="18415" cmpd="sng">
                  <a:solidFill>
                    <a:srgbClr val="FFFFFF"/>
                  </a:solidFill>
                  <a:prstDash val="solid"/>
                </a:ln>
                <a:solidFill>
                  <a:schemeClr val="bg1"/>
                </a:solidFill>
              </a:rPr>
              <a:t>O</a:t>
            </a:r>
            <a:r>
              <a:rPr lang="el-GR" dirty="0" smtClean="0">
                <a:ln w="18415" cmpd="sng">
                  <a:solidFill>
                    <a:srgbClr val="FFFFFF"/>
                  </a:solidFill>
                  <a:prstDash val="solid"/>
                </a:ln>
                <a:solidFill>
                  <a:schemeClr val="bg1"/>
                </a:solidFill>
              </a:rPr>
              <a:t> ΤΟΥΣ ΠΡΩΤΟΥΣ ΣΕ ΣΕΙΡΑ ΤΟ 776 Π.Χ. ΕΠΑΙΡΝΑΝ ΜΕΡΟΣ ΑΘΛΗΤΕΣ ΑΠ</a:t>
            </a:r>
            <a:r>
              <a:rPr lang="en-US" dirty="0" smtClean="0">
                <a:ln w="18415" cmpd="sng">
                  <a:solidFill>
                    <a:srgbClr val="FFFFFF"/>
                  </a:solidFill>
                  <a:prstDash val="solid"/>
                </a:ln>
                <a:solidFill>
                  <a:schemeClr val="bg1"/>
                </a:solidFill>
              </a:rPr>
              <a:t>O</a:t>
            </a:r>
            <a:r>
              <a:rPr lang="el-GR" dirty="0" smtClean="0">
                <a:ln w="18415" cmpd="sng">
                  <a:solidFill>
                    <a:srgbClr val="FFFFFF"/>
                  </a:solidFill>
                  <a:prstDash val="solid"/>
                </a:ln>
                <a:solidFill>
                  <a:schemeClr val="bg1"/>
                </a:solidFill>
              </a:rPr>
              <a:t> ΟΛΗ ΤΗΝ ΕΛΛΑΔΑ ΜΕΧΡΙ ΤΟ 393 Μ.Χ. ΟΤΑΝ Ο ΘΕΟΔΟΣΙΟΣ ΑΠΑΓΟΡΕΥΣΕ ΤΗ ΔΙΕΞΑΓΩΓΗ ΤΟΥΣ. ΚΑΤ</a:t>
            </a:r>
            <a:r>
              <a:rPr lang="en-US" dirty="0" smtClean="0">
                <a:ln w="18415" cmpd="sng">
                  <a:solidFill>
                    <a:srgbClr val="FFFFFF"/>
                  </a:solidFill>
                  <a:prstDash val="solid"/>
                </a:ln>
                <a:solidFill>
                  <a:schemeClr val="bg1"/>
                </a:solidFill>
              </a:rPr>
              <a:t>A</a:t>
            </a:r>
            <a:r>
              <a:rPr lang="el-GR" dirty="0" smtClean="0">
                <a:ln w="18415" cmpd="sng">
                  <a:solidFill>
                    <a:srgbClr val="FFFFFF"/>
                  </a:solidFill>
                  <a:prstDash val="solid"/>
                </a:ln>
                <a:solidFill>
                  <a:schemeClr val="bg1"/>
                </a:solidFill>
              </a:rPr>
              <a:t> ΤΗΝ ΔΙΑΡΚΕΙΑ ΤΟΥΣ ΓΙΝΟΤΑΝ ΕΓΚΕΧΕΙΡΙΑ ΩΣΤΕ ΟΙ ΑΘΛΗΤΕΣ ΝΑ ΜΕΤΑΦΕΡΘΟΥΝ ΣΤΗΝ ΟΛΥΜΠΙΑ ΧΩΡΙΣ ΝΑ ΔΙΑΚΙΝΔΥΝΕΨΕΙ Η ΣΩΜΑΤΙΚΗ ΤΟΥΣ ΑΚΕΡΑΙΟΤΗΤΑ</a:t>
            </a:r>
            <a:endParaRPr lang="en-GB" b="1" dirty="0">
              <a:ln w="18000">
                <a:solidFill>
                  <a:schemeClr val="accent2">
                    <a:satMod val="140000"/>
                  </a:schemeClr>
                </a:solidFill>
                <a:prstDash val="solid"/>
                <a:miter lim="800000"/>
              </a:ln>
              <a:solidFill>
                <a:schemeClr val="bg1"/>
              </a:solidFill>
            </a:endParaRPr>
          </a:p>
        </p:txBody>
      </p:sp>
      <p:sp>
        <p:nvSpPr>
          <p:cNvPr id="7" name="Rectangle 6"/>
          <p:cNvSpPr/>
          <p:nvPr/>
        </p:nvSpPr>
        <p:spPr>
          <a:xfrm>
            <a:off x="6096000" y="6211669"/>
            <a:ext cx="6096000" cy="646331"/>
          </a:xfrm>
          <a:prstGeom prst="rect">
            <a:avLst/>
          </a:prstGeom>
        </p:spPr>
        <p:txBody>
          <a:bodyPr>
            <a:spAutoFit/>
          </a:bodyPr>
          <a:lstStyle/>
          <a:p>
            <a:r>
              <a:rPr lang="el-GR" dirty="0" smtClean="0"/>
              <a:t>Παναγιώτης Βλάχος, Παναγιώτης Αποστολάκος, Αβραάμ Κοκκινίδης, Αντώνης Δαρλής, Γιώργος Βέλλης</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78749" y="753600"/>
            <a:ext cx="9071640" cy="1262160"/>
          </a:xfrm>
          <a:prstGeom prst="rect">
            <a:avLst/>
          </a:prstGeom>
        </p:spPr>
        <p:txBody>
          <a:bodyPr vert="horz" lIns="0" rIns="0" bIns="0" anchor="b">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defTabSz="914400" rtl="0" eaLnBrk="1" fontAlgn="auto" latinLnBrk="0" hangingPunct="1">
              <a:lnSpc>
                <a:spcPct val="100000"/>
              </a:lnSpc>
              <a:spcBef>
                <a:spcPct val="0"/>
              </a:spcBef>
              <a:spcAft>
                <a:spcPts val="0"/>
              </a:spcAft>
              <a:buClrTx/>
              <a:buSzPct val="45000"/>
              <a:buFont typeface="StarSymbol"/>
              <a:buNone/>
              <a:tabLst/>
              <a:defRPr/>
            </a:pPr>
            <a:r>
              <a:rPr kumimoji="0" lang="el-GR" sz="5000" b="0" i="0" u="none" strike="noStrike" kern="1200" cap="none" spc="0" normalizeH="0" baseline="0" noProof="0" smtClean="0">
                <a:ln>
                  <a:noFill/>
                </a:ln>
                <a:solidFill>
                  <a:schemeClr val="tx2"/>
                </a:solidFill>
                <a:effectLst/>
                <a:uLnTx/>
                <a:uFillTx/>
                <a:latin typeface="+mj-lt"/>
                <a:ea typeface="+mj-ea"/>
                <a:cs typeface="+mj-cs"/>
              </a:rPr>
              <a:t>Τα προσόντα του καλού παλαιστή</a:t>
            </a:r>
            <a:endParaRPr kumimoji="0" lang="el-GR" sz="5000" b="0" i="0" u="none" strike="noStrike" kern="1200" cap="none" spc="0" normalizeH="0" baseline="0" noProof="0">
              <a:ln>
                <a:noFill/>
              </a:ln>
              <a:solidFill>
                <a:schemeClr val="tx2"/>
              </a:solidFill>
              <a:effectLst/>
              <a:uLnTx/>
              <a:uFillTx/>
              <a:latin typeface="+mj-lt"/>
              <a:ea typeface="+mj-ea"/>
              <a:cs typeface="+mj-cs"/>
            </a:endParaRPr>
          </a:p>
        </p:txBody>
      </p:sp>
      <p:sp>
        <p:nvSpPr>
          <p:cNvPr id="3" name="TextBox 2"/>
          <p:cNvSpPr txBox="1"/>
          <p:nvPr/>
        </p:nvSpPr>
        <p:spPr>
          <a:xfrm>
            <a:off x="1107549" y="2501583"/>
            <a:ext cx="9445525" cy="3644384"/>
          </a:xfrm>
          <a:prstGeom prst="rect">
            <a:avLst/>
          </a:prstGeom>
          <a:noFill/>
          <a:ln>
            <a:noFill/>
          </a:ln>
        </p:spPr>
        <p:txBody>
          <a:bodyPr vert="horz" wrap="non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el-GR" sz="2100" b="0" i="0" u="none" strike="noStrike" kern="1200" dirty="0">
                <a:ln>
                  <a:noFill/>
                </a:ln>
                <a:solidFill>
                  <a:schemeClr val="accent1">
                    <a:lumMod val="60000"/>
                    <a:lumOff val="40000"/>
                  </a:schemeClr>
                </a:solidFill>
                <a:latin typeface="Arial" pitchFamily="18"/>
                <a:ea typeface="Microsoft YaHei" pitchFamily="2"/>
                <a:cs typeface="Arial" pitchFamily="2"/>
              </a:rPr>
              <a:t>Κατά τον Φιλόστρατο, ο παλαιστής πρέπει να έχει καλό ανάστημα και συμμετρική </a:t>
            </a:r>
            <a:endParaRPr lang="en-US" sz="2100" b="0" i="0" u="none" strike="noStrike" kern="1200" dirty="0" smtClean="0">
              <a:ln>
                <a:noFill/>
              </a:ln>
              <a:solidFill>
                <a:schemeClr val="accent1">
                  <a:lumMod val="60000"/>
                  <a:lumOff val="40000"/>
                </a:schemeClr>
              </a:solidFill>
              <a:latin typeface="Arial" pitchFamily="18"/>
              <a:ea typeface="Microsoft YaHei" pitchFamily="2"/>
              <a:cs typeface="Arial" pitchFamily="2"/>
            </a:endParaRPr>
          </a:p>
          <a:p>
            <a:pPr marL="0" marR="0" lvl="0" indent="0" rtl="0" hangingPunct="0">
              <a:lnSpc>
                <a:spcPct val="100000"/>
              </a:lnSpc>
              <a:spcBef>
                <a:spcPts val="0"/>
              </a:spcBef>
              <a:spcAft>
                <a:spcPts val="0"/>
              </a:spcAft>
              <a:buNone/>
              <a:tabLst/>
            </a:pPr>
            <a:r>
              <a:rPr lang="el-GR" sz="2100" b="0" i="0" u="none" strike="noStrike" kern="1200" dirty="0" smtClean="0">
                <a:ln>
                  <a:noFill/>
                </a:ln>
                <a:solidFill>
                  <a:schemeClr val="accent1">
                    <a:lumMod val="60000"/>
                    <a:lumOff val="40000"/>
                  </a:schemeClr>
                </a:solidFill>
                <a:latin typeface="Arial" pitchFamily="18"/>
                <a:ea typeface="Microsoft YaHei" pitchFamily="2"/>
                <a:cs typeface="Arial" pitchFamily="2"/>
              </a:rPr>
              <a:t>κατασκευή </a:t>
            </a:r>
            <a:r>
              <a:rPr lang="el-GR" sz="2100" b="0" i="0" u="none" strike="noStrike" kern="1200" dirty="0">
                <a:ln>
                  <a:noFill/>
                </a:ln>
                <a:solidFill>
                  <a:schemeClr val="accent1">
                    <a:lumMod val="60000"/>
                    <a:lumOff val="40000"/>
                  </a:schemeClr>
                </a:solidFill>
                <a:latin typeface="Arial" pitchFamily="18"/>
                <a:ea typeface="Microsoft YaHei" pitchFamily="2"/>
                <a:cs typeface="Arial" pitchFamily="2"/>
              </a:rPr>
              <a:t>σε όλο το κορμί. Ο λαιμός να μην είναι μακρύς, αλλά ούτε χωμένος μέσα </a:t>
            </a:r>
            <a:endParaRPr lang="en-US" sz="2100" b="0" i="0" u="none" strike="noStrike" kern="1200" dirty="0" smtClean="0">
              <a:ln>
                <a:noFill/>
              </a:ln>
              <a:solidFill>
                <a:schemeClr val="accent1">
                  <a:lumMod val="60000"/>
                  <a:lumOff val="40000"/>
                </a:schemeClr>
              </a:solidFill>
              <a:latin typeface="Arial" pitchFamily="18"/>
              <a:ea typeface="Microsoft YaHei" pitchFamily="2"/>
              <a:cs typeface="Arial" pitchFamily="2"/>
            </a:endParaRPr>
          </a:p>
          <a:p>
            <a:pPr marL="0" marR="0" lvl="0" indent="0" rtl="0" hangingPunct="0">
              <a:lnSpc>
                <a:spcPct val="100000"/>
              </a:lnSpc>
              <a:spcBef>
                <a:spcPts val="0"/>
              </a:spcBef>
              <a:spcAft>
                <a:spcPts val="0"/>
              </a:spcAft>
              <a:buNone/>
              <a:tabLst/>
            </a:pPr>
            <a:r>
              <a:rPr lang="el-GR" sz="2100" b="0" i="0" u="none" strike="noStrike" kern="1200" dirty="0" smtClean="0">
                <a:ln>
                  <a:noFill/>
                </a:ln>
                <a:solidFill>
                  <a:schemeClr val="accent1">
                    <a:lumMod val="60000"/>
                    <a:lumOff val="40000"/>
                  </a:schemeClr>
                </a:solidFill>
                <a:latin typeface="Arial" pitchFamily="18"/>
                <a:ea typeface="Microsoft YaHei" pitchFamily="2"/>
                <a:cs typeface="Arial" pitchFamily="2"/>
              </a:rPr>
              <a:t>στους </a:t>
            </a:r>
            <a:r>
              <a:rPr lang="el-GR" sz="2100" b="0" i="0" u="none" strike="noStrike" kern="1200" dirty="0">
                <a:ln>
                  <a:noFill/>
                </a:ln>
                <a:solidFill>
                  <a:schemeClr val="accent1">
                    <a:lumMod val="60000"/>
                    <a:lumOff val="40000"/>
                  </a:schemeClr>
                </a:solidFill>
                <a:latin typeface="Arial" pitchFamily="18"/>
                <a:ea typeface="Microsoft YaHei" pitchFamily="2"/>
                <a:cs typeface="Arial" pitchFamily="2"/>
              </a:rPr>
              <a:t>ώμους. Οι ώμοι γεροί και τα χέρια γεροδεμένα στους βραχίονες και στους </a:t>
            </a:r>
            <a:endParaRPr lang="en-US" sz="2100" b="0" i="0" u="none" strike="noStrike" kern="1200" dirty="0" smtClean="0">
              <a:ln>
                <a:noFill/>
              </a:ln>
              <a:solidFill>
                <a:schemeClr val="accent1">
                  <a:lumMod val="60000"/>
                  <a:lumOff val="40000"/>
                </a:schemeClr>
              </a:solidFill>
              <a:latin typeface="Arial" pitchFamily="18"/>
              <a:ea typeface="Microsoft YaHei" pitchFamily="2"/>
              <a:cs typeface="Arial" pitchFamily="2"/>
            </a:endParaRPr>
          </a:p>
          <a:p>
            <a:pPr marL="0" marR="0" lvl="0" indent="0" rtl="0" hangingPunct="0">
              <a:lnSpc>
                <a:spcPct val="100000"/>
              </a:lnSpc>
              <a:spcBef>
                <a:spcPts val="0"/>
              </a:spcBef>
              <a:spcAft>
                <a:spcPts val="0"/>
              </a:spcAft>
              <a:buNone/>
              <a:tabLst/>
            </a:pPr>
            <a:r>
              <a:rPr lang="el-GR" sz="2100" b="0" i="0" u="none" strike="noStrike" kern="1200" dirty="0" smtClean="0">
                <a:ln>
                  <a:noFill/>
                </a:ln>
                <a:solidFill>
                  <a:schemeClr val="accent1">
                    <a:lumMod val="60000"/>
                    <a:lumOff val="40000"/>
                  </a:schemeClr>
                </a:solidFill>
                <a:latin typeface="Arial" pitchFamily="18"/>
                <a:ea typeface="Microsoft YaHei" pitchFamily="2"/>
                <a:cs typeface="Arial" pitchFamily="2"/>
              </a:rPr>
              <a:t>καρπούς</a:t>
            </a:r>
            <a:r>
              <a:rPr lang="el-GR" sz="2100" b="0" i="0" u="none" strike="noStrike" kern="1200" dirty="0">
                <a:ln>
                  <a:noFill/>
                </a:ln>
                <a:solidFill>
                  <a:schemeClr val="accent1">
                    <a:lumMod val="60000"/>
                    <a:lumOff val="40000"/>
                  </a:schemeClr>
                </a:solidFill>
                <a:latin typeface="Arial" pitchFamily="18"/>
                <a:ea typeface="Microsoft YaHei" pitchFamily="2"/>
                <a:cs typeface="Arial" pitchFamily="2"/>
              </a:rPr>
              <a:t>. Το στέρνο φαρδύ αλλά να μην προεξέχει. Τα πλευρά γερά για να αντέχουν </a:t>
            </a:r>
            <a:endParaRPr lang="en-US" sz="2100" b="0" i="0" u="none" strike="noStrike" kern="1200" dirty="0" smtClean="0">
              <a:ln>
                <a:noFill/>
              </a:ln>
              <a:solidFill>
                <a:schemeClr val="accent1">
                  <a:lumMod val="60000"/>
                  <a:lumOff val="40000"/>
                </a:schemeClr>
              </a:solidFill>
              <a:latin typeface="Arial" pitchFamily="18"/>
              <a:ea typeface="Microsoft YaHei" pitchFamily="2"/>
              <a:cs typeface="Arial" pitchFamily="2"/>
            </a:endParaRPr>
          </a:p>
          <a:p>
            <a:pPr marL="0" marR="0" lvl="0" indent="0" rtl="0" hangingPunct="0">
              <a:lnSpc>
                <a:spcPct val="100000"/>
              </a:lnSpc>
              <a:spcBef>
                <a:spcPts val="0"/>
              </a:spcBef>
              <a:spcAft>
                <a:spcPts val="0"/>
              </a:spcAft>
              <a:buNone/>
              <a:tabLst/>
            </a:pPr>
            <a:r>
              <a:rPr lang="el-GR" sz="2100" b="0" i="0" u="none" strike="noStrike" kern="1200" dirty="0" smtClean="0">
                <a:ln>
                  <a:noFill/>
                </a:ln>
                <a:solidFill>
                  <a:schemeClr val="accent1">
                    <a:lumMod val="60000"/>
                    <a:lumOff val="40000"/>
                  </a:schemeClr>
                </a:solidFill>
                <a:latin typeface="Arial" pitchFamily="18"/>
                <a:ea typeface="Microsoft YaHei" pitchFamily="2"/>
                <a:cs typeface="Arial" pitchFamily="2"/>
              </a:rPr>
              <a:t>στα </a:t>
            </a:r>
            <a:r>
              <a:rPr lang="el-GR" sz="2100" b="0" i="0" u="none" strike="noStrike" kern="1200" dirty="0">
                <a:ln>
                  <a:noFill/>
                </a:ln>
                <a:solidFill>
                  <a:schemeClr val="accent1">
                    <a:lumMod val="60000"/>
                    <a:lumOff val="40000"/>
                  </a:schemeClr>
                </a:solidFill>
                <a:latin typeface="Arial" pitchFamily="18"/>
                <a:ea typeface="Microsoft YaHei" pitchFamily="2"/>
                <a:cs typeface="Arial" pitchFamily="2"/>
              </a:rPr>
              <a:t>σφιξίματα του αντιπάλου. Η κοιλιά ίσια, Το ισχύο ευλύγιστο και εύκαμπτο. Οι </a:t>
            </a:r>
            <a:endParaRPr lang="en-US" sz="2100" b="0" i="0" u="none" strike="noStrike" kern="1200" dirty="0" smtClean="0">
              <a:ln>
                <a:noFill/>
              </a:ln>
              <a:solidFill>
                <a:schemeClr val="accent1">
                  <a:lumMod val="60000"/>
                  <a:lumOff val="40000"/>
                </a:schemeClr>
              </a:solidFill>
              <a:latin typeface="Arial" pitchFamily="18"/>
              <a:ea typeface="Microsoft YaHei" pitchFamily="2"/>
              <a:cs typeface="Arial" pitchFamily="2"/>
            </a:endParaRPr>
          </a:p>
          <a:p>
            <a:pPr marL="0" marR="0" lvl="0" indent="0" rtl="0" hangingPunct="0">
              <a:lnSpc>
                <a:spcPct val="100000"/>
              </a:lnSpc>
              <a:spcBef>
                <a:spcPts val="0"/>
              </a:spcBef>
              <a:spcAft>
                <a:spcPts val="0"/>
              </a:spcAft>
              <a:buNone/>
              <a:tabLst/>
            </a:pPr>
            <a:r>
              <a:rPr lang="el-GR" sz="2100" b="0" i="0" u="none" strike="noStrike" kern="1200" dirty="0" smtClean="0">
                <a:ln>
                  <a:noFill/>
                </a:ln>
                <a:solidFill>
                  <a:schemeClr val="accent1">
                    <a:lumMod val="60000"/>
                    <a:lumOff val="40000"/>
                  </a:schemeClr>
                </a:solidFill>
                <a:latin typeface="Arial" pitchFamily="18"/>
                <a:ea typeface="Microsoft YaHei" pitchFamily="2"/>
                <a:cs typeface="Arial" pitchFamily="2"/>
              </a:rPr>
              <a:t>μηροί </a:t>
            </a:r>
            <a:r>
              <a:rPr lang="el-GR" sz="2100" b="0" i="0" u="none" strike="noStrike" kern="1200" dirty="0">
                <a:ln>
                  <a:noFill/>
                </a:ln>
                <a:solidFill>
                  <a:schemeClr val="accent1">
                    <a:lumMod val="60000"/>
                    <a:lumOff val="40000"/>
                  </a:schemeClr>
                </a:solidFill>
                <a:latin typeface="Arial" pitchFamily="18"/>
                <a:ea typeface="Microsoft YaHei" pitchFamily="2"/>
                <a:cs typeface="Arial" pitchFamily="2"/>
              </a:rPr>
              <a:t>σφιχτοδεμένοι. Πόδια, κνήμες, ταρσοί και πέλματα γερά, ώστε να στηρίζουν </a:t>
            </a:r>
            <a:endParaRPr lang="en-US" sz="2100" b="0" i="0" u="none" strike="noStrike" kern="1200" dirty="0" smtClean="0">
              <a:ln>
                <a:noFill/>
              </a:ln>
              <a:solidFill>
                <a:schemeClr val="accent1">
                  <a:lumMod val="60000"/>
                  <a:lumOff val="40000"/>
                </a:schemeClr>
              </a:solidFill>
              <a:latin typeface="Arial" pitchFamily="18"/>
              <a:ea typeface="Microsoft YaHei" pitchFamily="2"/>
              <a:cs typeface="Arial" pitchFamily="2"/>
            </a:endParaRPr>
          </a:p>
          <a:p>
            <a:pPr marL="0" marR="0" lvl="0" indent="0" rtl="0" hangingPunct="0">
              <a:lnSpc>
                <a:spcPct val="100000"/>
              </a:lnSpc>
              <a:spcBef>
                <a:spcPts val="0"/>
              </a:spcBef>
              <a:spcAft>
                <a:spcPts val="0"/>
              </a:spcAft>
              <a:buNone/>
              <a:tabLst/>
            </a:pPr>
            <a:r>
              <a:rPr lang="el-GR" sz="2100" b="0" i="0" u="none" strike="noStrike" kern="1200" dirty="0" smtClean="0">
                <a:ln>
                  <a:noFill/>
                </a:ln>
                <a:solidFill>
                  <a:schemeClr val="accent1">
                    <a:lumMod val="60000"/>
                    <a:lumOff val="40000"/>
                  </a:schemeClr>
                </a:solidFill>
                <a:latin typeface="Arial" pitchFamily="18"/>
                <a:ea typeface="Microsoft YaHei" pitchFamily="2"/>
                <a:cs typeface="Arial" pitchFamily="2"/>
              </a:rPr>
              <a:t>τον </a:t>
            </a:r>
            <a:r>
              <a:rPr lang="el-GR" sz="2100" b="0" i="0" u="none" strike="noStrike" kern="1200" dirty="0">
                <a:ln>
                  <a:noFill/>
                </a:ln>
                <a:solidFill>
                  <a:schemeClr val="accent1">
                    <a:lumMod val="60000"/>
                    <a:lumOff val="40000"/>
                  </a:schemeClr>
                </a:solidFill>
                <a:latin typeface="Arial" pitchFamily="18"/>
                <a:ea typeface="Microsoft YaHei" pitchFamily="2"/>
                <a:cs typeface="Arial" pitchFamily="2"/>
              </a:rPr>
              <a:t>παλαιστή στο έδαφος σαν κολόνα. Ο καλός παλαιστής έπρεπε να μοιάζει με τα </a:t>
            </a:r>
            <a:endParaRPr lang="en-US" sz="2100" b="0" i="0" u="none" strike="noStrike" kern="1200" dirty="0" smtClean="0">
              <a:ln>
                <a:noFill/>
              </a:ln>
              <a:solidFill>
                <a:schemeClr val="accent1">
                  <a:lumMod val="60000"/>
                  <a:lumOff val="40000"/>
                </a:schemeClr>
              </a:solidFill>
              <a:latin typeface="Arial" pitchFamily="18"/>
              <a:ea typeface="Microsoft YaHei" pitchFamily="2"/>
              <a:cs typeface="Arial" pitchFamily="2"/>
            </a:endParaRPr>
          </a:p>
          <a:p>
            <a:pPr marL="0" marR="0" lvl="0" indent="0" rtl="0" hangingPunct="0">
              <a:lnSpc>
                <a:spcPct val="100000"/>
              </a:lnSpc>
              <a:spcBef>
                <a:spcPts val="0"/>
              </a:spcBef>
              <a:spcAft>
                <a:spcPts val="0"/>
              </a:spcAft>
              <a:buNone/>
              <a:tabLst/>
            </a:pPr>
            <a:r>
              <a:rPr lang="el-GR" sz="2100" b="0" i="0" u="none" strike="noStrike" kern="1200" dirty="0" smtClean="0">
                <a:ln>
                  <a:noFill/>
                </a:ln>
                <a:solidFill>
                  <a:schemeClr val="accent1">
                    <a:lumMod val="60000"/>
                    <a:lumOff val="40000"/>
                  </a:schemeClr>
                </a:solidFill>
                <a:latin typeface="Arial" pitchFamily="18"/>
                <a:ea typeface="Microsoft YaHei" pitchFamily="2"/>
                <a:cs typeface="Arial" pitchFamily="2"/>
              </a:rPr>
              <a:t>αγάλματα </a:t>
            </a:r>
            <a:r>
              <a:rPr lang="el-GR" sz="2100" b="0" i="0" u="none" strike="noStrike" kern="1200" dirty="0">
                <a:ln>
                  <a:noFill/>
                </a:ln>
                <a:solidFill>
                  <a:schemeClr val="accent1">
                    <a:lumMod val="60000"/>
                    <a:lumOff val="40000"/>
                  </a:schemeClr>
                </a:solidFill>
                <a:latin typeface="Arial" pitchFamily="18"/>
                <a:ea typeface="Microsoft YaHei" pitchFamily="2"/>
                <a:cs typeface="Arial" pitchFamily="2"/>
              </a:rPr>
              <a:t>του Ηρακλή, με τη συμμετρική κορμοστασιά και τον ελεύθερο αυχένα.</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Παρουσίαση1"/>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4" name="Rectangle 4"/>
          <p:cNvSpPr txBox="1">
            <a:spLocks noChangeArrowheads="1"/>
          </p:cNvSpPr>
          <p:nvPr/>
        </p:nvSpPr>
        <p:spPr>
          <a:xfrm>
            <a:off x="3968610" y="2130425"/>
            <a:ext cx="7772400" cy="1470025"/>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5000" b="0" i="0" u="none" strike="noStrike" kern="1200" cap="none" spc="0" normalizeH="0" baseline="0" noProof="0" dirty="0" smtClean="0">
                <a:ln>
                  <a:noFill/>
                </a:ln>
                <a:solidFill>
                  <a:schemeClr val="tx2"/>
                </a:solidFill>
                <a:effectLst/>
                <a:uLnTx/>
                <a:uFillTx/>
                <a:latin typeface="+mj-lt"/>
                <a:ea typeface="+mj-ea"/>
                <a:cs typeface="+mj-cs"/>
              </a:rPr>
              <a:t>Το Παγκράτιο</a:t>
            </a:r>
            <a:endParaRPr kumimoji="0" lang="el-GR"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Rectangle 5"/>
          <p:cNvSpPr txBox="1">
            <a:spLocks noChangeArrowheads="1"/>
          </p:cNvSpPr>
          <p:nvPr/>
        </p:nvSpPr>
        <p:spPr>
          <a:xfrm>
            <a:off x="4759377" y="3971145"/>
            <a:ext cx="6705600" cy="2057400"/>
          </a:xfrm>
          <a:prstGeom prst="rect">
            <a:avLst/>
          </a:prstGeom>
        </p:spPr>
        <p:txBody>
          <a:bodyPr/>
          <a:lstStyle/>
          <a:p>
            <a:pPr marL="274320" marR="0" lvl="0" indent="-274320" algn="r" defTabSz="914400" rtl="0" eaLnBrk="1" fontAlgn="auto" latinLnBrk="0" hangingPunct="1">
              <a:lnSpc>
                <a:spcPct val="80000"/>
              </a:lnSpc>
              <a:spcBef>
                <a:spcPct val="20000"/>
              </a:spcBef>
              <a:spcAft>
                <a:spcPts val="0"/>
              </a:spcAft>
              <a:buClr>
                <a:schemeClr val="accent3"/>
              </a:buClr>
              <a:buSzPct val="95000"/>
              <a:buFont typeface="Wingdings 2"/>
              <a:buChar char=""/>
              <a:tabLst/>
              <a:defRPr/>
            </a:pPr>
            <a:r>
              <a:rPr kumimoji="0" lang="el-GR" sz="1800" b="0" i="0" u="none" strike="noStrike" kern="1200" cap="none" spc="0" normalizeH="0" baseline="0" noProof="0" dirty="0" smtClean="0">
                <a:ln>
                  <a:noFill/>
                </a:ln>
                <a:solidFill>
                  <a:schemeClr val="tx1"/>
                </a:solidFill>
                <a:effectLst/>
                <a:uLnTx/>
                <a:uFillTx/>
                <a:latin typeface="+mn-lt"/>
                <a:ea typeface="+mn-ea"/>
                <a:cs typeface="+mn-cs"/>
              </a:rPr>
              <a:t>Πρότυπο Γυμνάσιο Ευαγγελικής Σχολής Σμύρνης</a:t>
            </a:r>
          </a:p>
          <a:p>
            <a:pPr marL="274320" marR="0" lvl="0" indent="-274320" algn="r" defTabSz="914400" rtl="0" eaLnBrk="1" fontAlgn="auto" latinLnBrk="0" hangingPunct="1">
              <a:lnSpc>
                <a:spcPct val="80000"/>
              </a:lnSpc>
              <a:spcBef>
                <a:spcPct val="20000"/>
              </a:spcBef>
              <a:spcAft>
                <a:spcPts val="0"/>
              </a:spcAft>
              <a:buClr>
                <a:schemeClr val="accent3"/>
              </a:buClr>
              <a:buSzPct val="95000"/>
              <a:buFont typeface="Wingdings 2"/>
              <a:buChar char=""/>
              <a:tabLst/>
              <a:defRPr/>
            </a:pPr>
            <a:r>
              <a:rPr kumimoji="0" lang="el-GR" sz="1800" b="0" i="0" u="none" strike="noStrike" kern="1200" cap="none" spc="0" normalizeH="0" baseline="0" noProof="0" dirty="0" smtClean="0">
                <a:ln>
                  <a:noFill/>
                </a:ln>
                <a:solidFill>
                  <a:schemeClr val="tx1"/>
                </a:solidFill>
                <a:effectLst/>
                <a:uLnTx/>
                <a:uFillTx/>
                <a:latin typeface="+mn-lt"/>
                <a:ea typeface="+mn-ea"/>
                <a:cs typeface="+mn-cs"/>
              </a:rPr>
              <a:t>Τάξη: Α’1</a:t>
            </a:r>
          </a:p>
          <a:p>
            <a:pPr marL="274320" marR="0" lvl="0" indent="-274320" algn="r" defTabSz="914400" rtl="0" eaLnBrk="1" fontAlgn="auto" latinLnBrk="0" hangingPunct="1">
              <a:lnSpc>
                <a:spcPct val="80000"/>
              </a:lnSpc>
              <a:spcBef>
                <a:spcPct val="20000"/>
              </a:spcBef>
              <a:spcAft>
                <a:spcPts val="0"/>
              </a:spcAft>
              <a:buClr>
                <a:schemeClr val="accent3"/>
              </a:buClr>
              <a:buSzPct val="95000"/>
              <a:buFont typeface="Wingdings 2"/>
              <a:buChar char=""/>
              <a:tabLst/>
              <a:defRPr/>
            </a:pPr>
            <a:r>
              <a:rPr kumimoji="0" lang="el-GR" sz="1800" b="0" i="0" u="none" strike="noStrike" kern="1200" cap="none" spc="0" normalizeH="0" baseline="0" noProof="0" dirty="0" smtClean="0">
                <a:ln>
                  <a:noFill/>
                </a:ln>
                <a:solidFill>
                  <a:schemeClr val="tx1"/>
                </a:solidFill>
                <a:effectLst/>
                <a:uLnTx/>
                <a:uFillTx/>
                <a:latin typeface="+mn-lt"/>
                <a:ea typeface="+mn-ea"/>
                <a:cs typeface="+mn-cs"/>
              </a:rPr>
              <a:t>Νεκτάριος Βασιλείου</a:t>
            </a:r>
          </a:p>
          <a:p>
            <a:pPr marL="274320" marR="0" lvl="0" indent="-274320" algn="r" defTabSz="914400" rtl="0" eaLnBrk="1" fontAlgn="auto" latinLnBrk="0" hangingPunct="1">
              <a:lnSpc>
                <a:spcPct val="80000"/>
              </a:lnSpc>
              <a:spcBef>
                <a:spcPct val="20000"/>
              </a:spcBef>
              <a:spcAft>
                <a:spcPts val="0"/>
              </a:spcAft>
              <a:buClr>
                <a:schemeClr val="accent3"/>
              </a:buClr>
              <a:buSzPct val="95000"/>
              <a:buFont typeface="Wingdings 2"/>
              <a:buChar char=""/>
              <a:tabLst/>
              <a:defRPr/>
            </a:pPr>
            <a:r>
              <a:rPr kumimoji="0" lang="el-GR" sz="1800" b="0" i="0" u="none" strike="noStrike" kern="1200" cap="none" spc="0" normalizeH="0" baseline="0" noProof="0" dirty="0" smtClean="0">
                <a:ln>
                  <a:noFill/>
                </a:ln>
                <a:solidFill>
                  <a:schemeClr val="tx1"/>
                </a:solidFill>
                <a:effectLst/>
                <a:uLnTx/>
                <a:uFillTx/>
                <a:latin typeface="+mn-lt"/>
                <a:ea typeface="+mn-ea"/>
                <a:cs typeface="+mn-cs"/>
              </a:rPr>
              <a:t>Δημήτρης Εμμανουήλ</a:t>
            </a:r>
          </a:p>
          <a:p>
            <a:pPr marL="274320" marR="0" lvl="0" indent="-274320" algn="r" defTabSz="914400" rtl="0" eaLnBrk="1" fontAlgn="auto" latinLnBrk="0" hangingPunct="1">
              <a:lnSpc>
                <a:spcPct val="80000"/>
              </a:lnSpc>
              <a:spcBef>
                <a:spcPct val="20000"/>
              </a:spcBef>
              <a:spcAft>
                <a:spcPts val="0"/>
              </a:spcAft>
              <a:buClr>
                <a:schemeClr val="accent3"/>
              </a:buClr>
              <a:buSzPct val="95000"/>
              <a:buFont typeface="Wingdings 2"/>
              <a:buChar char=""/>
              <a:tabLst/>
              <a:defRPr/>
            </a:pPr>
            <a:r>
              <a:rPr kumimoji="0" lang="el-GR" sz="1800" b="0" i="0" u="none" strike="noStrike" kern="1200" cap="none" spc="0" normalizeH="0" baseline="0" noProof="0" dirty="0" smtClean="0">
                <a:ln>
                  <a:noFill/>
                </a:ln>
                <a:solidFill>
                  <a:schemeClr val="tx1"/>
                </a:solidFill>
                <a:effectLst/>
                <a:uLnTx/>
                <a:uFillTx/>
                <a:latin typeface="+mn-lt"/>
                <a:ea typeface="+mn-ea"/>
                <a:cs typeface="+mn-cs"/>
              </a:rPr>
              <a:t>Ορέστης Καρβούνης</a:t>
            </a:r>
          </a:p>
          <a:p>
            <a:pPr marL="274320" marR="0" lvl="0" indent="-274320" algn="r" defTabSz="914400" rtl="0" eaLnBrk="1" fontAlgn="auto" latinLnBrk="0" hangingPunct="1">
              <a:lnSpc>
                <a:spcPct val="80000"/>
              </a:lnSpc>
              <a:spcBef>
                <a:spcPct val="20000"/>
              </a:spcBef>
              <a:spcAft>
                <a:spcPts val="0"/>
              </a:spcAft>
              <a:buClr>
                <a:schemeClr val="accent3"/>
              </a:buClr>
              <a:buSzPct val="95000"/>
              <a:buFont typeface="Wingdings 2"/>
              <a:buChar char=""/>
              <a:tabLst/>
              <a:defRPr/>
            </a:pPr>
            <a:r>
              <a:rPr kumimoji="0" lang="el-GR" sz="1800" b="0" i="0" u="none" strike="noStrike" kern="1200" cap="none" spc="0" normalizeH="0" baseline="0" noProof="0" dirty="0" smtClean="0">
                <a:ln>
                  <a:noFill/>
                </a:ln>
                <a:solidFill>
                  <a:schemeClr val="tx1"/>
                </a:solidFill>
                <a:effectLst/>
                <a:uLnTx/>
                <a:uFillTx/>
                <a:latin typeface="+mn-lt"/>
                <a:ea typeface="+mn-ea"/>
                <a:cs typeface="+mn-cs"/>
              </a:rPr>
              <a:t>Σωτήρης Κεφαλάς </a:t>
            </a:r>
          </a:p>
          <a:p>
            <a:pPr marL="274320" marR="0" lvl="0" indent="-274320" algn="r" defTabSz="914400" rtl="0" eaLnBrk="1" fontAlgn="auto" latinLnBrk="0" hangingPunct="1">
              <a:lnSpc>
                <a:spcPct val="80000"/>
              </a:lnSpc>
              <a:spcBef>
                <a:spcPct val="20000"/>
              </a:spcBef>
              <a:spcAft>
                <a:spcPts val="0"/>
              </a:spcAft>
              <a:buClr>
                <a:schemeClr val="accent3"/>
              </a:buClr>
              <a:buSzPct val="95000"/>
              <a:buFont typeface="Wingdings 2"/>
              <a:buChar char=""/>
              <a:tabLst/>
              <a:defRPr/>
            </a:pPr>
            <a:r>
              <a:rPr kumimoji="0" lang="el-GR" sz="1800" b="0" i="0" u="none" strike="noStrike" kern="1200" cap="none" spc="0" normalizeH="0" baseline="0" noProof="0" dirty="0" smtClean="0">
                <a:ln>
                  <a:noFill/>
                </a:ln>
                <a:solidFill>
                  <a:schemeClr val="tx1"/>
                </a:solidFill>
                <a:effectLst/>
                <a:uLnTx/>
                <a:uFillTx/>
                <a:latin typeface="+mn-lt"/>
                <a:ea typeface="+mn-ea"/>
                <a:cs typeface="+mn-cs"/>
              </a:rPr>
              <a:t>Γιάννης Μέντης</a:t>
            </a:r>
            <a:endParaRPr kumimoji="0" lang="el-GR"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7" descr="1-03"/>
          <p:cNvPicPr>
            <a:picLocks noChangeAspect="1" noChangeArrowheads="1"/>
          </p:cNvPicPr>
          <p:nvPr/>
        </p:nvPicPr>
        <p:blipFill>
          <a:blip r:embed="rId3"/>
          <a:srcRect/>
          <a:stretch>
            <a:fillRect/>
          </a:stretch>
        </p:blipFill>
        <p:spPr bwMode="auto">
          <a:xfrm>
            <a:off x="0" y="0"/>
            <a:ext cx="3505200" cy="2628900"/>
          </a:xfrm>
          <a:prstGeom prst="rect">
            <a:avLst/>
          </a:prstGeom>
          <a:noFill/>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par>
                                <p:cTn id="10" presetID="26"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par>
                          <p:cTn id="26" fill="hold">
                            <p:stCondLst>
                              <p:cond delay="20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p:cTn id="29"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31"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5">
                                            <p:txEl>
                                              <p:pRg st="0" end="0"/>
                                            </p:txEl>
                                          </p:spTgt>
                                        </p:tgtEl>
                                      </p:cBhvr>
                                    </p:animEffect>
                                  </p:childTnLst>
                                </p:cTn>
                              </p:par>
                            </p:childTnLst>
                          </p:cTn>
                        </p:par>
                        <p:par>
                          <p:cTn id="34" fill="hold">
                            <p:stCondLst>
                              <p:cond delay="44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5">
                                            <p:txEl>
                                              <p:pRg st="1" end="1"/>
                                            </p:txEl>
                                          </p:spTgt>
                                        </p:tgtEl>
                                        <p:attrNameLst>
                                          <p:attrName>style.visibility</p:attrName>
                                        </p:attrNameLst>
                                      </p:cBhvr>
                                      <p:to>
                                        <p:strVal val="visible"/>
                                      </p:to>
                                    </p:set>
                                    <p:anim calcmode="lin" valueType="num">
                                      <p:cBhvr>
                                        <p:cTn id="37" dur="5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39" dur="5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5">
                                            <p:txEl>
                                              <p:pRg st="1" end="1"/>
                                            </p:txEl>
                                          </p:spTgt>
                                        </p:tgtEl>
                                      </p:cBhvr>
                                    </p:animEffect>
                                  </p:childTnLst>
                                </p:cTn>
                              </p:par>
                            </p:childTnLst>
                          </p:cTn>
                        </p:par>
                        <p:par>
                          <p:cTn id="42" fill="hold">
                            <p:stCondLst>
                              <p:cond delay="525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5">
                                            <p:txEl>
                                              <p:pRg st="2" end="2"/>
                                            </p:txEl>
                                          </p:spTgt>
                                        </p:tgtEl>
                                        <p:attrNameLst>
                                          <p:attrName>style.visibility</p:attrName>
                                        </p:attrNameLst>
                                      </p:cBhvr>
                                      <p:to>
                                        <p:strVal val="visible"/>
                                      </p:to>
                                    </p:set>
                                    <p:anim calcmode="lin" valueType="num">
                                      <p:cBhvr>
                                        <p:cTn id="45" dur="500" fill="hold"/>
                                        <p:tgtEl>
                                          <p:spTgt spid="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47" dur="500" fill="hold"/>
                                        <p:tgtEl>
                                          <p:spTgt spid="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5">
                                            <p:txEl>
                                              <p:pRg st="2" end="2"/>
                                            </p:txEl>
                                          </p:spTgt>
                                        </p:tgtEl>
                                      </p:cBhvr>
                                    </p:animEffect>
                                  </p:childTnLst>
                                </p:cTn>
                              </p:par>
                            </p:childTnLst>
                          </p:cTn>
                        </p:par>
                        <p:par>
                          <p:cTn id="50" fill="hold">
                            <p:stCondLst>
                              <p:cond delay="660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5">
                                            <p:txEl>
                                              <p:pRg st="3" end="3"/>
                                            </p:txEl>
                                          </p:spTgt>
                                        </p:tgtEl>
                                        <p:attrNameLst>
                                          <p:attrName>style.visibility</p:attrName>
                                        </p:attrNameLst>
                                      </p:cBhvr>
                                      <p:to>
                                        <p:strVal val="visible"/>
                                      </p:to>
                                    </p:set>
                                    <p:anim calcmode="lin" valueType="num">
                                      <p:cBhvr>
                                        <p:cTn id="53" dur="500" fill="hold"/>
                                        <p:tgtEl>
                                          <p:spTgt spid="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5">
                                            <p:txEl>
                                              <p:pRg st="3" end="3"/>
                                            </p:txEl>
                                          </p:spTgt>
                                        </p:tgtEl>
                                        <p:attrNameLst>
                                          <p:attrName>ppt_y</p:attrName>
                                        </p:attrNameLst>
                                      </p:cBhvr>
                                      <p:tavLst>
                                        <p:tav tm="0">
                                          <p:val>
                                            <p:strVal val="#ppt_y"/>
                                          </p:val>
                                        </p:tav>
                                        <p:tav tm="100000">
                                          <p:val>
                                            <p:strVal val="#ppt_y"/>
                                          </p:val>
                                        </p:tav>
                                      </p:tavLst>
                                    </p:anim>
                                    <p:anim calcmode="lin" valueType="num">
                                      <p:cBhvr>
                                        <p:cTn id="55" dur="500" fill="hold"/>
                                        <p:tgtEl>
                                          <p:spTgt spid="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5">
                                            <p:txEl>
                                              <p:pRg st="3" end="3"/>
                                            </p:txEl>
                                          </p:spTgt>
                                        </p:tgtEl>
                                      </p:cBhvr>
                                    </p:animEffect>
                                  </p:childTnLst>
                                </p:cTn>
                              </p:par>
                            </p:childTnLst>
                          </p:cTn>
                        </p:par>
                        <p:par>
                          <p:cTn id="58" fill="hold">
                            <p:stCondLst>
                              <p:cond delay="790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5">
                                            <p:txEl>
                                              <p:pRg st="4" end="4"/>
                                            </p:txEl>
                                          </p:spTgt>
                                        </p:tgtEl>
                                        <p:attrNameLst>
                                          <p:attrName>style.visibility</p:attrName>
                                        </p:attrNameLst>
                                      </p:cBhvr>
                                      <p:to>
                                        <p:strVal val="visible"/>
                                      </p:to>
                                    </p:set>
                                    <p:anim calcmode="lin" valueType="num">
                                      <p:cBhvr>
                                        <p:cTn id="61" dur="500" fill="hold"/>
                                        <p:tgtEl>
                                          <p:spTgt spid="5">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5">
                                            <p:txEl>
                                              <p:pRg st="4" end="4"/>
                                            </p:txEl>
                                          </p:spTgt>
                                        </p:tgtEl>
                                        <p:attrNameLst>
                                          <p:attrName>ppt_y</p:attrName>
                                        </p:attrNameLst>
                                      </p:cBhvr>
                                      <p:tavLst>
                                        <p:tav tm="0">
                                          <p:val>
                                            <p:strVal val="#ppt_y"/>
                                          </p:val>
                                        </p:tav>
                                        <p:tav tm="100000">
                                          <p:val>
                                            <p:strVal val="#ppt_y"/>
                                          </p:val>
                                        </p:tav>
                                      </p:tavLst>
                                    </p:anim>
                                    <p:anim calcmode="lin" valueType="num">
                                      <p:cBhvr>
                                        <p:cTn id="63" dur="500" fill="hold"/>
                                        <p:tgtEl>
                                          <p:spTgt spid="5">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5">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5">
                                            <p:txEl>
                                              <p:pRg st="4" end="4"/>
                                            </p:txEl>
                                          </p:spTgt>
                                        </p:tgtEl>
                                      </p:cBhvr>
                                    </p:animEffect>
                                  </p:childTnLst>
                                </p:cTn>
                              </p:par>
                            </p:childTnLst>
                          </p:cTn>
                        </p:par>
                        <p:par>
                          <p:cTn id="66" fill="hold">
                            <p:stCondLst>
                              <p:cond delay="9150"/>
                            </p:stCondLst>
                            <p:childTnLst>
                              <p:par>
                                <p:cTn id="67" presetID="41" presetClass="entr" presetSubtype="0" fill="hold" grpId="0" nodeType="afterEffect">
                                  <p:stCondLst>
                                    <p:cond delay="0"/>
                                  </p:stCondLst>
                                  <p:iterate type="lt">
                                    <p:tmPct val="10000"/>
                                  </p:iterate>
                                  <p:childTnLst>
                                    <p:set>
                                      <p:cBhvr>
                                        <p:cTn id="68" dur="1" fill="hold">
                                          <p:stCondLst>
                                            <p:cond delay="0"/>
                                          </p:stCondLst>
                                        </p:cTn>
                                        <p:tgtEl>
                                          <p:spTgt spid="5">
                                            <p:txEl>
                                              <p:pRg st="5" end="5"/>
                                            </p:txEl>
                                          </p:spTgt>
                                        </p:tgtEl>
                                        <p:attrNameLst>
                                          <p:attrName>style.visibility</p:attrName>
                                        </p:attrNameLst>
                                      </p:cBhvr>
                                      <p:to>
                                        <p:strVal val="visible"/>
                                      </p:to>
                                    </p:set>
                                    <p:anim calcmode="lin" valueType="num">
                                      <p:cBhvr>
                                        <p:cTn id="69" dur="500" fill="hold"/>
                                        <p:tgtEl>
                                          <p:spTgt spid="5">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5">
                                            <p:txEl>
                                              <p:pRg st="5" end="5"/>
                                            </p:txEl>
                                          </p:spTgt>
                                        </p:tgtEl>
                                        <p:attrNameLst>
                                          <p:attrName>ppt_y</p:attrName>
                                        </p:attrNameLst>
                                      </p:cBhvr>
                                      <p:tavLst>
                                        <p:tav tm="0">
                                          <p:val>
                                            <p:strVal val="#ppt_y"/>
                                          </p:val>
                                        </p:tav>
                                        <p:tav tm="100000">
                                          <p:val>
                                            <p:strVal val="#ppt_y"/>
                                          </p:val>
                                        </p:tav>
                                      </p:tavLst>
                                    </p:anim>
                                    <p:anim calcmode="lin" valueType="num">
                                      <p:cBhvr>
                                        <p:cTn id="71" dur="500" fill="hold"/>
                                        <p:tgtEl>
                                          <p:spTgt spid="5">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5">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5">
                                            <p:txEl>
                                              <p:pRg st="5" end="5"/>
                                            </p:txEl>
                                          </p:spTgt>
                                        </p:tgtEl>
                                      </p:cBhvr>
                                    </p:animEffect>
                                  </p:childTnLst>
                                </p:cTn>
                              </p:par>
                            </p:childTnLst>
                          </p:cTn>
                        </p:par>
                        <p:par>
                          <p:cTn id="74" fill="hold">
                            <p:stCondLst>
                              <p:cond delay="10300"/>
                            </p:stCondLst>
                            <p:childTnLst>
                              <p:par>
                                <p:cTn id="75" presetID="41" presetClass="entr" presetSubtype="0" fill="hold" grpId="0" nodeType="afterEffect">
                                  <p:stCondLst>
                                    <p:cond delay="0"/>
                                  </p:stCondLst>
                                  <p:iterate type="lt">
                                    <p:tmPct val="10000"/>
                                  </p:iterate>
                                  <p:childTnLst>
                                    <p:set>
                                      <p:cBhvr>
                                        <p:cTn id="76" dur="1" fill="hold">
                                          <p:stCondLst>
                                            <p:cond delay="0"/>
                                          </p:stCondLst>
                                        </p:cTn>
                                        <p:tgtEl>
                                          <p:spTgt spid="5">
                                            <p:txEl>
                                              <p:pRg st="6" end="6"/>
                                            </p:txEl>
                                          </p:spTgt>
                                        </p:tgtEl>
                                        <p:attrNameLst>
                                          <p:attrName>style.visibility</p:attrName>
                                        </p:attrNameLst>
                                      </p:cBhvr>
                                      <p:to>
                                        <p:strVal val="visible"/>
                                      </p:to>
                                    </p:set>
                                    <p:anim calcmode="lin" valueType="num">
                                      <p:cBhvr>
                                        <p:cTn id="77" dur="500" fill="hold"/>
                                        <p:tgtEl>
                                          <p:spTgt spid="5">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5">
                                            <p:txEl>
                                              <p:pRg st="6" end="6"/>
                                            </p:txEl>
                                          </p:spTgt>
                                        </p:tgtEl>
                                        <p:attrNameLst>
                                          <p:attrName>ppt_y</p:attrName>
                                        </p:attrNameLst>
                                      </p:cBhvr>
                                      <p:tavLst>
                                        <p:tav tm="0">
                                          <p:val>
                                            <p:strVal val="#ppt_y"/>
                                          </p:val>
                                        </p:tav>
                                        <p:tav tm="100000">
                                          <p:val>
                                            <p:strVal val="#ppt_y"/>
                                          </p:val>
                                        </p:tav>
                                      </p:tavLst>
                                    </p:anim>
                                    <p:anim calcmode="lin" valueType="num">
                                      <p:cBhvr>
                                        <p:cTn id="79" dur="500" fill="hold"/>
                                        <p:tgtEl>
                                          <p:spTgt spid="5">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5">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Παρουσίαση1"/>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2" name="Rectangle 2"/>
          <p:cNvSpPr txBox="1">
            <a:spLocks noChangeArrowheads="1"/>
          </p:cNvSpPr>
          <p:nvPr/>
        </p:nvSpPr>
        <p:spPr>
          <a:xfrm>
            <a:off x="457200" y="228600"/>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5000" b="0" i="0" u="none" strike="noStrike" kern="1200" cap="none" spc="0" normalizeH="0" baseline="0" noProof="0" smtClean="0">
                <a:ln>
                  <a:noFill/>
                </a:ln>
                <a:solidFill>
                  <a:schemeClr val="tx2"/>
                </a:solidFill>
                <a:effectLst/>
                <a:uLnTx/>
                <a:uFillTx/>
                <a:latin typeface="+mj-lt"/>
                <a:ea typeface="+mj-ea"/>
                <a:cs typeface="+mj-cs"/>
              </a:rPr>
              <a:t>Παγκράτιο</a:t>
            </a:r>
            <a:endParaRPr kumimoji="0" lang="el-GR" sz="5000" b="0" i="0" u="none" strike="noStrike" kern="1200" cap="none" spc="0" normalizeH="0" baseline="0" noProof="0">
              <a:ln>
                <a:noFill/>
              </a:ln>
              <a:solidFill>
                <a:schemeClr val="tx2"/>
              </a:solidFill>
              <a:effectLst/>
              <a:uLnTx/>
              <a:uFillTx/>
              <a:latin typeface="+mj-lt"/>
              <a:ea typeface="+mj-ea"/>
              <a:cs typeface="+mj-cs"/>
            </a:endParaRPr>
          </a:p>
        </p:txBody>
      </p:sp>
      <p:sp>
        <p:nvSpPr>
          <p:cNvPr id="3" name="Rectangle 3"/>
          <p:cNvSpPr txBox="1">
            <a:spLocks noChangeArrowheads="1"/>
          </p:cNvSpPr>
          <p:nvPr/>
        </p:nvSpPr>
        <p:spPr>
          <a:xfrm>
            <a:off x="457200" y="1600200"/>
            <a:ext cx="8229600" cy="4525963"/>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l-GR" sz="26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l-GR" sz="2600" b="0" i="0" u="none" strike="noStrike" kern="1200" cap="none" spc="0" normalizeH="0" baseline="0" noProof="0" smtClean="0">
                <a:ln>
                  <a:noFill/>
                </a:ln>
                <a:solidFill>
                  <a:schemeClr val="tx1"/>
                </a:solidFill>
                <a:effectLst/>
                <a:uLnTx/>
                <a:uFillTx/>
                <a:latin typeface="+mn-lt"/>
                <a:ea typeface="+mn-ea"/>
                <a:cs typeface="+mn-cs"/>
              </a:rPr>
              <a:t>Το Παγκράτιο ήταν ένα αγώνισμα των αρχαίων Ελλήνων, ένας συνδυασμός πάλης, λακτισμάτων και πυγμαχίας. </a:t>
            </a:r>
            <a:endParaRPr kumimoji="0" lang="el-GR" sz="26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4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Παρουσίαση1"/>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3" name="Rectangle 2"/>
          <p:cNvSpPr txBox="1">
            <a:spLocks noChangeArrowheads="1"/>
          </p:cNvSpPr>
          <p:nvPr/>
        </p:nvSpPr>
        <p:spPr>
          <a:xfrm>
            <a:off x="457200" y="304800"/>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5000" b="0" i="0" u="none" strike="noStrike" kern="1200" cap="none" spc="0" normalizeH="0" baseline="0" noProof="0" smtClean="0">
                <a:ln>
                  <a:noFill/>
                </a:ln>
                <a:solidFill>
                  <a:schemeClr val="tx2"/>
                </a:solidFill>
                <a:effectLst/>
                <a:uLnTx/>
                <a:uFillTx/>
                <a:latin typeface="+mj-lt"/>
                <a:ea typeface="+mj-ea"/>
                <a:cs typeface="+mj-cs"/>
              </a:rPr>
              <a:t>Το όνομα</a:t>
            </a:r>
            <a:endParaRPr kumimoji="0" lang="el-GR" sz="5000" b="0" i="0" u="none" strike="noStrike" kern="1200" cap="none" spc="0" normalizeH="0" baseline="0" noProof="0">
              <a:ln>
                <a:noFill/>
              </a:ln>
              <a:solidFill>
                <a:schemeClr val="tx2"/>
              </a:solidFill>
              <a:effectLst/>
              <a:uLnTx/>
              <a:uFillTx/>
              <a:latin typeface="+mj-lt"/>
              <a:ea typeface="+mj-ea"/>
              <a:cs typeface="+mj-cs"/>
            </a:endParaRPr>
          </a:p>
        </p:txBody>
      </p:sp>
      <p:sp>
        <p:nvSpPr>
          <p:cNvPr id="4" name="Rectangle 3"/>
          <p:cNvSpPr txBox="1">
            <a:spLocks noChangeArrowheads="1"/>
          </p:cNvSpPr>
          <p:nvPr/>
        </p:nvSpPr>
        <p:spPr>
          <a:xfrm>
            <a:off x="457200" y="1600200"/>
            <a:ext cx="8229600" cy="4525963"/>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l-GR" sz="2600" b="0" i="0" u="none" strike="noStrike" kern="1200" cap="none" spc="0" normalizeH="0" baseline="0" noProof="0" smtClean="0">
                <a:ln>
                  <a:noFill/>
                </a:ln>
                <a:solidFill>
                  <a:schemeClr val="tx1"/>
                </a:solidFill>
                <a:effectLst/>
                <a:uLnTx/>
                <a:uFillTx/>
                <a:latin typeface="+mn-lt"/>
                <a:ea typeface="+mn-ea"/>
                <a:cs typeface="+mn-cs"/>
              </a:rPr>
              <a:t>Η ονομασία προέρχεται από τις λέξεις παν+κρατείν, δηλαδή νικητής γινόταν αυτός που "κατέχει την κυρίαρχη δύναμη".</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l-GR" sz="26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par>
                          <p:cTn id="10" fill="hold">
                            <p:stCondLst>
                              <p:cond delay="32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Παρουσίαση1"/>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2" name="Rectangle 2"/>
          <p:cNvSpPr txBox="1">
            <a:spLocks noChangeArrowheads="1"/>
          </p:cNvSpPr>
          <p:nvPr/>
        </p:nvSpPr>
        <p:spPr>
          <a:xfrm>
            <a:off x="1311630" y="30480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5000" b="0" i="0" u="none" strike="noStrike" kern="1200" cap="none" spc="0" normalizeH="0" baseline="0" noProof="0" smtClean="0">
                <a:ln>
                  <a:noFill/>
                </a:ln>
                <a:solidFill>
                  <a:schemeClr val="tx2"/>
                </a:solidFill>
                <a:effectLst/>
                <a:uLnTx/>
                <a:uFillTx/>
                <a:latin typeface="+mj-lt"/>
                <a:ea typeface="+mj-ea"/>
                <a:cs typeface="+mj-cs"/>
              </a:rPr>
              <a:t>Ιστορικά στοιχεία</a:t>
            </a:r>
            <a:endParaRPr kumimoji="0" lang="el-GR" sz="5000" b="0" i="0" u="none" strike="noStrike" kern="1200" cap="none" spc="0" normalizeH="0" baseline="0" noProof="0">
              <a:ln>
                <a:noFill/>
              </a:ln>
              <a:solidFill>
                <a:schemeClr val="tx2"/>
              </a:solidFill>
              <a:effectLst/>
              <a:uLnTx/>
              <a:uFillTx/>
              <a:latin typeface="+mj-lt"/>
              <a:ea typeface="+mj-ea"/>
              <a:cs typeface="+mj-cs"/>
            </a:endParaRPr>
          </a:p>
        </p:txBody>
      </p:sp>
      <p:sp>
        <p:nvSpPr>
          <p:cNvPr id="3" name="Rectangle 3"/>
          <p:cNvSpPr txBox="1">
            <a:spLocks noChangeArrowheads="1"/>
          </p:cNvSpPr>
          <p:nvPr/>
        </p:nvSpPr>
        <p:spPr>
          <a:xfrm>
            <a:off x="1311630" y="1524000"/>
            <a:ext cx="8229600" cy="4525963"/>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l-GR" sz="2600" b="0" i="0" u="none" strike="noStrike" kern="1200" cap="none" spc="0" normalizeH="0" baseline="0" noProof="0" smtClean="0">
                <a:ln>
                  <a:noFill/>
                </a:ln>
                <a:solidFill>
                  <a:schemeClr val="tx1"/>
                </a:solidFill>
                <a:effectLst/>
                <a:uLnTx/>
                <a:uFillTx/>
                <a:latin typeface="+mn-lt"/>
                <a:ea typeface="+mn-ea"/>
                <a:cs typeface="+mn-cs"/>
              </a:rPr>
              <a:t>Σύμφωνα με τη μυθολογία το άθλημα προέρχεται από το Θησέα, που επιστράτευσε συνδυασμό πάλης και πυγμής για να καταβάλει τον Μινώταυρο.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l-GR" sz="2600" b="0" i="0" u="none" strike="noStrike" kern="1200" cap="none" spc="0" normalizeH="0" baseline="0" noProof="0" smtClean="0">
                <a:ln>
                  <a:noFill/>
                </a:ln>
                <a:solidFill>
                  <a:schemeClr val="tx1"/>
                </a:solidFill>
                <a:effectLst/>
                <a:uLnTx/>
                <a:uFillTx/>
                <a:latin typeface="+mn-lt"/>
                <a:ea typeface="+mn-ea"/>
                <a:cs typeface="+mn-cs"/>
              </a:rPr>
              <a:t>Σύμφωνα με άλλη ανάλογη εκδοχή, ο Ηρακλής κατέβαλε με τον τρόπο αυτό το λιοντάρι της Νεμέας. </a:t>
            </a:r>
            <a:endParaRPr kumimoji="0" lang="el-GR" sz="26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68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xEl>
                                              <p:pRg st="0" end="0"/>
                                            </p:txEl>
                                          </p:spTgt>
                                        </p:tgtEl>
                                      </p:cBhvr>
                                    </p:animEffect>
                                  </p:childTnLst>
                                </p:cTn>
                              </p:par>
                            </p:childTnLst>
                          </p:cTn>
                        </p:par>
                        <p:par>
                          <p:cTn id="18" fill="hold">
                            <p:stCondLst>
                              <p:cond delay="683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Παρουσίαση1"/>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2" name="Rectangle 2"/>
          <p:cNvSpPr txBox="1">
            <a:spLocks noChangeArrowheads="1"/>
          </p:cNvSpPr>
          <p:nvPr/>
        </p:nvSpPr>
        <p:spPr>
          <a:xfrm>
            <a:off x="1911230" y="27463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5000" b="0" i="0" u="none" strike="noStrike" kern="1200" cap="none" spc="0" normalizeH="0" baseline="0" noProof="0" smtClean="0">
                <a:ln>
                  <a:noFill/>
                </a:ln>
                <a:solidFill>
                  <a:schemeClr val="tx2"/>
                </a:solidFill>
                <a:effectLst/>
                <a:uLnTx/>
                <a:uFillTx/>
                <a:latin typeface="+mj-lt"/>
                <a:ea typeface="+mj-ea"/>
                <a:cs typeface="+mj-cs"/>
              </a:rPr>
              <a:t>Οι Ολυμπιακοί Αγώνες</a:t>
            </a:r>
            <a:endParaRPr kumimoji="0" lang="el-GR" sz="5000" b="0" i="0" u="none" strike="noStrike" kern="1200" cap="none" spc="0" normalizeH="0" baseline="0" noProof="0">
              <a:ln>
                <a:noFill/>
              </a:ln>
              <a:solidFill>
                <a:schemeClr val="tx2"/>
              </a:solidFill>
              <a:effectLst/>
              <a:uLnTx/>
              <a:uFillTx/>
              <a:latin typeface="+mj-lt"/>
              <a:ea typeface="+mj-ea"/>
              <a:cs typeface="+mj-cs"/>
            </a:endParaRPr>
          </a:p>
        </p:txBody>
      </p:sp>
      <p:sp>
        <p:nvSpPr>
          <p:cNvPr id="3" name="Rectangle 3"/>
          <p:cNvSpPr txBox="1">
            <a:spLocks noChangeArrowheads="1"/>
          </p:cNvSpPr>
          <p:nvPr/>
        </p:nvSpPr>
        <p:spPr>
          <a:xfrm>
            <a:off x="3892430" y="1600200"/>
            <a:ext cx="6248400" cy="4525963"/>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l-GR" sz="2600" b="0" i="0" u="none" strike="noStrike" kern="1200" cap="none" spc="0" normalizeH="0" baseline="0" noProof="0" smtClean="0">
                <a:ln>
                  <a:noFill/>
                </a:ln>
                <a:solidFill>
                  <a:schemeClr val="tx1"/>
                </a:solidFill>
                <a:effectLst/>
                <a:uLnTx/>
                <a:uFillTx/>
                <a:latin typeface="+mn-lt"/>
                <a:ea typeface="+mn-ea"/>
                <a:cs typeface="+mn-cs"/>
              </a:rPr>
              <a:t>Το άθλημα αυτό, εισήχθη στους Ολυμπιακούς Αγώνες το 648 π.Χ. στην 33η Ολυμπιάδα, αλλά ήταν και επικίνδυνο, αφού είχε ως αποτέλεσμα πολλές φορές ως και το θάνατο του ενός των αντιπάλων.</a:t>
            </a:r>
            <a:endParaRPr kumimoji="0" lang="el-GR" sz="2600" b="0" i="0" u="none" strike="noStrike" kern="1200" cap="none" spc="0" normalizeH="0" baseline="0" noProof="0">
              <a:ln>
                <a:noFill/>
              </a:ln>
              <a:solidFill>
                <a:schemeClr val="tx1"/>
              </a:solidFill>
              <a:effectLst/>
              <a:uLnTx/>
              <a:uFillTx/>
              <a:latin typeface="+mn-lt"/>
              <a:ea typeface="+mn-ea"/>
              <a:cs typeface="+mn-cs"/>
            </a:endParaRPr>
          </a:p>
        </p:txBody>
      </p:sp>
      <p:pic>
        <p:nvPicPr>
          <p:cNvPr id="4" name="Picture 5" descr="image021"/>
          <p:cNvPicPr>
            <a:picLocks noChangeAspect="1" noChangeArrowheads="1"/>
          </p:cNvPicPr>
          <p:nvPr/>
        </p:nvPicPr>
        <p:blipFill>
          <a:blip r:embed="rId3"/>
          <a:srcRect/>
          <a:stretch>
            <a:fillRect/>
          </a:stretch>
        </p:blipFill>
        <p:spPr bwMode="auto">
          <a:xfrm>
            <a:off x="1606430" y="1600200"/>
            <a:ext cx="2162175" cy="255270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760"/>
                            </p:stCondLst>
                            <p:childTnLst>
                              <p:par>
                                <p:cTn id="11" presetID="26"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par>
                                <p:cTn id="27" presetID="41" presetClass="entr" presetSubtype="0" fill="hold" grpId="0" nodeType="withEffect">
                                  <p:stCondLst>
                                    <p:cond delay="0"/>
                                  </p:stCondLst>
                                  <p:iterate type="lt">
                                    <p:tmPct val="10000"/>
                                  </p:iterate>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p:cTn id="29"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31"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Παρουσίαση1"/>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2" name="Rectangle 2"/>
          <p:cNvSpPr txBox="1">
            <a:spLocks noChangeArrowheads="1"/>
          </p:cNvSpPr>
          <p:nvPr/>
        </p:nvSpPr>
        <p:spPr>
          <a:xfrm>
            <a:off x="1236680" y="27463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5000" b="0" i="0" u="none" strike="noStrike" kern="1200" cap="none" spc="0" normalizeH="0" baseline="0" noProof="0" smtClean="0">
                <a:ln>
                  <a:noFill/>
                </a:ln>
                <a:solidFill>
                  <a:schemeClr val="tx2"/>
                </a:solidFill>
                <a:effectLst/>
                <a:uLnTx/>
                <a:uFillTx/>
                <a:latin typeface="+mj-lt"/>
                <a:ea typeface="+mj-ea"/>
                <a:cs typeface="+mj-cs"/>
              </a:rPr>
              <a:t>Η διαδικασία</a:t>
            </a:r>
            <a:endParaRPr kumimoji="0" lang="el-GR" sz="5000" b="0" i="0" u="none" strike="noStrike" kern="1200" cap="none" spc="0" normalizeH="0" baseline="0" noProof="0">
              <a:ln>
                <a:noFill/>
              </a:ln>
              <a:solidFill>
                <a:schemeClr val="tx2"/>
              </a:solidFill>
              <a:effectLst/>
              <a:uLnTx/>
              <a:uFillTx/>
              <a:latin typeface="+mj-lt"/>
              <a:ea typeface="+mj-ea"/>
              <a:cs typeface="+mj-cs"/>
            </a:endParaRPr>
          </a:p>
        </p:txBody>
      </p:sp>
      <p:sp>
        <p:nvSpPr>
          <p:cNvPr id="3" name="Rectangle 3"/>
          <p:cNvSpPr txBox="1">
            <a:spLocks noChangeArrowheads="1"/>
          </p:cNvSpPr>
          <p:nvPr/>
        </p:nvSpPr>
        <p:spPr>
          <a:xfrm>
            <a:off x="1236680" y="1600200"/>
            <a:ext cx="8229600" cy="4525963"/>
          </a:xfrm>
          <a:prstGeom prst="rect">
            <a:avLst/>
          </a:prstGeom>
        </p:spPr>
        <p:txBody>
          <a:bodyPr/>
          <a:lstStyle/>
          <a:p>
            <a:pPr marL="274320" marR="0" lvl="0" indent="-274320" algn="l" defTabSz="914400" rtl="0" eaLnBrk="1" fontAlgn="auto" latinLnBrk="0" hangingPunct="1">
              <a:lnSpc>
                <a:spcPct val="80000"/>
              </a:lnSpc>
              <a:spcBef>
                <a:spcPct val="20000"/>
              </a:spcBef>
              <a:spcAft>
                <a:spcPts val="0"/>
              </a:spcAft>
              <a:buClr>
                <a:schemeClr val="accent3"/>
              </a:buClr>
              <a:buSzPct val="95000"/>
              <a:buFont typeface="Wingdings 2"/>
              <a:buChar char=""/>
              <a:tabLst/>
              <a:defRPr/>
            </a:pPr>
            <a:r>
              <a:rPr kumimoji="0" lang="el-GR" sz="2600" b="0" i="0" u="none" strike="noStrike" kern="1200" cap="none" spc="0" normalizeH="0" baseline="0" noProof="0" smtClean="0">
                <a:ln>
                  <a:noFill/>
                </a:ln>
                <a:solidFill>
                  <a:schemeClr val="tx1"/>
                </a:solidFill>
                <a:effectLst/>
                <a:uLnTx/>
                <a:uFillTx/>
                <a:latin typeface="+mn-lt"/>
                <a:ea typeface="+mn-ea"/>
                <a:cs typeface="+mn-cs"/>
              </a:rPr>
              <a:t>Το Παγκράτιο ήταν ένα άθλημα του οποίου η διαδικασία διαρκούσε όλη μέρα. Από το πρωί μέχρι την Δύση του ηλίου οι αθλητές χωρισμένοι σε ζευγάρια προσπαθούσαν ο ένας να υπερνικήσει τον άλλο.</a:t>
            </a:r>
            <a:endParaRPr kumimoji="0" lang="el-GR" sz="26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48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Παρουσίαση1"/>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2" name="Rectangle 2"/>
          <p:cNvSpPr txBox="1">
            <a:spLocks noChangeArrowheads="1"/>
          </p:cNvSpPr>
          <p:nvPr/>
        </p:nvSpPr>
        <p:spPr>
          <a:xfrm>
            <a:off x="1221690" y="27463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5000" b="0" i="0" u="none" strike="noStrike" kern="1200" cap="none" spc="0" normalizeH="0" baseline="0" noProof="0" smtClean="0">
                <a:ln>
                  <a:noFill/>
                </a:ln>
                <a:solidFill>
                  <a:schemeClr val="tx2"/>
                </a:solidFill>
                <a:effectLst/>
                <a:uLnTx/>
                <a:uFillTx/>
                <a:latin typeface="+mj-lt"/>
                <a:ea typeface="+mj-ea"/>
                <a:cs typeface="+mj-cs"/>
              </a:rPr>
              <a:t>Γιατί δημιουργήθηκε;</a:t>
            </a:r>
            <a:endParaRPr kumimoji="0" lang="el-GR" sz="5000" b="0" i="0" u="none" strike="noStrike" kern="1200" cap="none" spc="0" normalizeH="0" baseline="0" noProof="0">
              <a:ln>
                <a:noFill/>
              </a:ln>
              <a:solidFill>
                <a:schemeClr val="tx2"/>
              </a:solidFill>
              <a:effectLst/>
              <a:uLnTx/>
              <a:uFillTx/>
              <a:latin typeface="+mj-lt"/>
              <a:ea typeface="+mj-ea"/>
              <a:cs typeface="+mj-cs"/>
            </a:endParaRPr>
          </a:p>
        </p:txBody>
      </p:sp>
      <p:sp>
        <p:nvSpPr>
          <p:cNvPr id="3" name="Rectangle 3"/>
          <p:cNvSpPr txBox="1">
            <a:spLocks noChangeArrowheads="1"/>
          </p:cNvSpPr>
          <p:nvPr/>
        </p:nvSpPr>
        <p:spPr>
          <a:xfrm>
            <a:off x="1221690" y="1600200"/>
            <a:ext cx="8229600" cy="4525963"/>
          </a:xfrm>
          <a:prstGeom prst="rect">
            <a:avLst/>
          </a:prstGeom>
        </p:spPr>
        <p:txBody>
          <a:bodyPr/>
          <a:lstStyle/>
          <a:p>
            <a:pPr marL="274320" marR="0" lvl="0" indent="-274320" algn="l" defTabSz="914400" rtl="0" eaLnBrk="1" fontAlgn="auto" latinLnBrk="0" hangingPunct="1">
              <a:lnSpc>
                <a:spcPct val="80000"/>
              </a:lnSpc>
              <a:spcBef>
                <a:spcPct val="20000"/>
              </a:spcBef>
              <a:spcAft>
                <a:spcPts val="0"/>
              </a:spcAft>
              <a:buClr>
                <a:schemeClr val="accent3"/>
              </a:buClr>
              <a:buSzPct val="95000"/>
              <a:buFont typeface="Wingdings 2"/>
              <a:buChar char=""/>
              <a:tabLst/>
              <a:defRPr/>
            </a:pPr>
            <a:r>
              <a:rPr kumimoji="0" lang="el-GR" sz="2600" b="0" i="0" u="none" strike="noStrike" kern="1200" cap="none" spc="0" normalizeH="0" baseline="0" noProof="0" smtClean="0">
                <a:ln>
                  <a:noFill/>
                </a:ln>
                <a:solidFill>
                  <a:schemeClr val="tx1"/>
                </a:solidFill>
                <a:effectLst/>
                <a:uLnTx/>
                <a:uFillTx/>
                <a:latin typeface="+mn-lt"/>
                <a:ea typeface="+mn-ea"/>
                <a:cs typeface="+mn-cs"/>
              </a:rPr>
              <a:t>Το Παγκράτιο ήταν ένα βίαιο άθλημα καθώς ο λόγος που δημιουργήθηκε αφορούσε το πεδίο της μάχης.</a:t>
            </a:r>
            <a:endParaRPr kumimoji="0" lang="el-GR" sz="26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8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Παρουσίαση1"/>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2" name="Rectangle 2"/>
          <p:cNvSpPr txBox="1">
            <a:spLocks noChangeArrowheads="1"/>
          </p:cNvSpPr>
          <p:nvPr/>
        </p:nvSpPr>
        <p:spPr>
          <a:xfrm>
            <a:off x="1056800" y="27463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5000" b="0" i="0" u="none" strike="noStrike" kern="1200" cap="none" spc="0" normalizeH="0" baseline="0" noProof="0" smtClean="0">
                <a:ln>
                  <a:noFill/>
                </a:ln>
                <a:solidFill>
                  <a:schemeClr val="tx2"/>
                </a:solidFill>
                <a:effectLst/>
                <a:uLnTx/>
                <a:uFillTx/>
                <a:latin typeface="+mj-lt"/>
                <a:ea typeface="+mj-ea"/>
                <a:cs typeface="+mj-cs"/>
              </a:rPr>
              <a:t>Τεχνικά στοιχεία</a:t>
            </a:r>
            <a:endParaRPr kumimoji="0" lang="el-GR" sz="5000" b="0" i="0" u="none" strike="noStrike" kern="1200" cap="none" spc="0" normalizeH="0" baseline="0" noProof="0">
              <a:ln>
                <a:noFill/>
              </a:ln>
              <a:solidFill>
                <a:schemeClr val="tx2"/>
              </a:solidFill>
              <a:effectLst/>
              <a:uLnTx/>
              <a:uFillTx/>
              <a:latin typeface="+mj-lt"/>
              <a:ea typeface="+mj-ea"/>
              <a:cs typeface="+mj-cs"/>
            </a:endParaRPr>
          </a:p>
        </p:txBody>
      </p:sp>
      <p:sp>
        <p:nvSpPr>
          <p:cNvPr id="3" name="Rectangle 3"/>
          <p:cNvSpPr txBox="1">
            <a:spLocks noChangeArrowheads="1"/>
          </p:cNvSpPr>
          <p:nvPr/>
        </p:nvSpPr>
        <p:spPr>
          <a:xfrm>
            <a:off x="1056800" y="1600200"/>
            <a:ext cx="8229600" cy="4525963"/>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l-GR" sz="2600" b="0" i="0" u="none" strike="noStrike" kern="1200" cap="none" spc="0" normalizeH="0" baseline="0" noProof="0" smtClean="0">
                <a:ln>
                  <a:noFill/>
                </a:ln>
                <a:solidFill>
                  <a:schemeClr val="tx1"/>
                </a:solidFill>
                <a:effectLst/>
                <a:uLnTx/>
                <a:uFillTx/>
                <a:latin typeface="+mn-lt"/>
                <a:ea typeface="+mn-ea"/>
                <a:cs typeface="+mn-cs"/>
              </a:rPr>
              <a:t>Το Παγκράτιο συνδύαζε το χτύπημα και την αρπαγή και ήταν αγώνας που κερδιζόταν με την πτώση του αντιπάλου. Ένας αγωνιζόμενος θα μπορούσε να επισημάνει την πτώση του με ανάταση του χεριού ή ενός δακτύλου του, αλλά μερικές φορές η μόνη μορφή πτώσης ήταν ο θάνατος ενός από τους αγωνιζόμενους.</a:t>
            </a:r>
            <a:br>
              <a:rPr kumimoji="0" lang="el-GR" sz="2600" b="0" i="0" u="none" strike="noStrike" kern="1200" cap="none" spc="0" normalizeH="0" baseline="0" noProof="0" smtClean="0">
                <a:ln>
                  <a:noFill/>
                </a:ln>
                <a:solidFill>
                  <a:schemeClr val="tx1"/>
                </a:solidFill>
                <a:effectLst/>
                <a:uLnTx/>
                <a:uFillTx/>
                <a:latin typeface="+mn-lt"/>
                <a:ea typeface="+mn-ea"/>
                <a:cs typeface="+mn-cs"/>
              </a:rPr>
            </a:br>
            <a:endParaRPr kumimoji="0" lang="el-GR" sz="26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64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Παρουσίαση1"/>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3" name="Rectangle 2"/>
          <p:cNvSpPr txBox="1">
            <a:spLocks noChangeArrowheads="1"/>
          </p:cNvSpPr>
          <p:nvPr/>
        </p:nvSpPr>
        <p:spPr>
          <a:xfrm>
            <a:off x="493176" y="274638"/>
            <a:ext cx="109728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5000" b="0" i="0" u="none" strike="noStrike" kern="1200" cap="none" spc="0" normalizeH="0" baseline="0" noProof="0" smtClean="0">
                <a:ln>
                  <a:noFill/>
                </a:ln>
                <a:solidFill>
                  <a:schemeClr val="tx2"/>
                </a:solidFill>
                <a:effectLst/>
                <a:uLnTx/>
                <a:uFillTx/>
                <a:latin typeface="+mj-lt"/>
                <a:ea typeface="+mj-ea"/>
                <a:cs typeface="+mj-cs"/>
              </a:rPr>
              <a:t>Οι Κανόνες</a:t>
            </a:r>
            <a:endParaRPr kumimoji="0" lang="el-GR" sz="5000" b="0" i="0" u="none" strike="noStrike" kern="1200" cap="none" spc="0" normalizeH="0" baseline="0" noProof="0">
              <a:ln>
                <a:noFill/>
              </a:ln>
              <a:solidFill>
                <a:schemeClr val="tx2"/>
              </a:solidFill>
              <a:effectLst/>
              <a:uLnTx/>
              <a:uFillTx/>
              <a:latin typeface="+mj-lt"/>
              <a:ea typeface="+mj-ea"/>
              <a:cs typeface="+mj-cs"/>
            </a:endParaRPr>
          </a:p>
        </p:txBody>
      </p:sp>
      <p:sp>
        <p:nvSpPr>
          <p:cNvPr id="4" name="Rectangle 3"/>
          <p:cNvSpPr txBox="1">
            <a:spLocks noChangeArrowheads="1"/>
          </p:cNvSpPr>
          <p:nvPr/>
        </p:nvSpPr>
        <p:spPr>
          <a:xfrm>
            <a:off x="493176" y="1600200"/>
            <a:ext cx="10972800" cy="4525963"/>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l-GR" sz="2600" b="0" i="0" u="none" strike="noStrike" kern="1200" cap="none" spc="0" normalizeH="0" baseline="0" noProof="0" smtClean="0">
                <a:ln>
                  <a:noFill/>
                </a:ln>
                <a:solidFill>
                  <a:schemeClr val="tx1"/>
                </a:solidFill>
                <a:effectLst/>
                <a:uLnTx/>
                <a:uFillTx/>
                <a:latin typeface="+mn-lt"/>
                <a:ea typeface="+mn-ea"/>
                <a:cs typeface="+mn-cs"/>
              </a:rPr>
              <a:t>Υπήρχαν μόνο τρεις κανόνες: οι αγωνιζόμενοι δεν είχαν το δικαίωμα να βγάλουν ο ένας τα μάτια του άλλου, να δαγκώσουν ο ένας τον άλλον ή να τον χτυπήσουν στην περιοχή των γεννητικών οργάνων.</a:t>
            </a:r>
            <a:endParaRPr kumimoji="0" lang="el-GR" sz="26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par>
                          <p:cTn id="10" fill="hold">
                            <p:stCondLst>
                              <p:cond delay="4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6600" b="1" i="1" dirty="0" smtClean="0">
                <a:effectLst>
                  <a:outerShdw blurRad="38100" dist="38100" dir="2700000" algn="tl">
                    <a:srgbClr val="000000">
                      <a:alpha val="43137"/>
                    </a:srgbClr>
                  </a:outerShdw>
                </a:effectLst>
              </a:rPr>
              <a:t>Αρματοδρομίες</a:t>
            </a:r>
            <a:endParaRPr lang="el-GR" sz="6600" b="1" i="1" dirty="0">
              <a:effectLst>
                <a:outerShdw blurRad="38100" dist="38100" dir="2700000" algn="tl">
                  <a:srgbClr val="000000">
                    <a:alpha val="43137"/>
                  </a:srgbClr>
                </a:outerShdw>
              </a:effectLst>
            </a:endParaRPr>
          </a:p>
        </p:txBody>
      </p:sp>
      <p:sp>
        <p:nvSpPr>
          <p:cNvPr id="3" name="Υπότιτλος 2"/>
          <p:cNvSpPr>
            <a:spLocks noGrp="1"/>
          </p:cNvSpPr>
          <p:nvPr>
            <p:ph type="body" idx="1"/>
          </p:nvPr>
        </p:nvSpPr>
        <p:spPr/>
        <p:txBody>
          <a:bodyPr>
            <a:noAutofit/>
          </a:bodyPr>
          <a:lstStyle/>
          <a:p>
            <a:r>
              <a:rPr lang="el-GR" sz="2400" b="1" i="1" dirty="0" smtClean="0"/>
              <a:t>Δημιουργοί:</a:t>
            </a:r>
          </a:p>
          <a:p>
            <a:pPr marL="342900" indent="-342900">
              <a:buFont typeface="Wingdings" panose="05000000000000000000" pitchFamily="2" charset="2"/>
              <a:buChar char="v"/>
            </a:pPr>
            <a:r>
              <a:rPr lang="el-GR" sz="2400" dirty="0" smtClean="0"/>
              <a:t>Αλεξάνδρα </a:t>
            </a:r>
            <a:r>
              <a:rPr lang="el-GR" sz="2400" dirty="0" err="1" smtClean="0"/>
              <a:t>Καψημάλη</a:t>
            </a:r>
            <a:endParaRPr lang="el-GR" sz="2400" dirty="0" smtClean="0"/>
          </a:p>
          <a:p>
            <a:pPr marL="342900" indent="-342900">
              <a:buFont typeface="Wingdings" panose="05000000000000000000" pitchFamily="2" charset="2"/>
              <a:buChar char="v"/>
            </a:pPr>
            <a:r>
              <a:rPr lang="el-GR" sz="2400" dirty="0" smtClean="0"/>
              <a:t>Μαρία </a:t>
            </a:r>
            <a:r>
              <a:rPr lang="el-GR" sz="2400" dirty="0" err="1" smtClean="0"/>
              <a:t>Γιαννολάτου</a:t>
            </a:r>
            <a:endParaRPr lang="el-GR" sz="2400" dirty="0" smtClean="0"/>
          </a:p>
          <a:p>
            <a:pPr marL="342900" indent="-342900">
              <a:buFont typeface="Wingdings" panose="05000000000000000000" pitchFamily="2" charset="2"/>
              <a:buChar char="v"/>
            </a:pPr>
            <a:r>
              <a:rPr lang="el-GR" sz="2400" dirty="0" smtClean="0"/>
              <a:t>Χριστίνα </a:t>
            </a:r>
            <a:r>
              <a:rPr lang="el-GR" sz="2400" dirty="0" err="1" smtClean="0"/>
              <a:t>Λινίδη</a:t>
            </a:r>
            <a:endParaRPr lang="el-GR" sz="2400" dirty="0" smtClean="0"/>
          </a:p>
          <a:p>
            <a:pPr marL="342900" indent="-342900">
              <a:buFont typeface="Wingdings" panose="05000000000000000000" pitchFamily="2" charset="2"/>
              <a:buChar char="v"/>
            </a:pPr>
            <a:r>
              <a:rPr lang="el-GR" sz="2400" dirty="0" smtClean="0"/>
              <a:t>Σοφία-Χρυσάνθη Γιάνναρη</a:t>
            </a:r>
          </a:p>
          <a:p>
            <a:pPr marL="342900" indent="-342900">
              <a:buFont typeface="Wingdings" panose="05000000000000000000" pitchFamily="2" charset="2"/>
              <a:buChar char="v"/>
            </a:pPr>
            <a:r>
              <a:rPr lang="el-GR" sz="2400" dirty="0" smtClean="0"/>
              <a:t>Μαρία </a:t>
            </a:r>
            <a:r>
              <a:rPr lang="el-GR" sz="2400" dirty="0" err="1" smtClean="0"/>
              <a:t>Λουβούλίνα</a:t>
            </a:r>
            <a:endParaRPr lang="el-GR" sz="2400" dirty="0"/>
          </a:p>
        </p:txBody>
      </p:sp>
      <p:pic>
        <p:nvPicPr>
          <p:cNvPr id="4" name="Εικόνα 3"/>
          <p:cNvPicPr>
            <a:picLocks noChangeAspect="1"/>
          </p:cNvPicPr>
          <p:nvPr/>
        </p:nvPicPr>
        <p:blipFill>
          <a:blip r:embed="rId2"/>
          <a:stretch>
            <a:fillRect/>
          </a:stretch>
        </p:blipFill>
        <p:spPr>
          <a:xfrm>
            <a:off x="8006086" y="3422377"/>
            <a:ext cx="3727489" cy="2696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284234221"/>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Παρουσίαση1"/>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2" name="Rectangle 2"/>
          <p:cNvSpPr txBox="1">
            <a:spLocks noChangeArrowheads="1"/>
          </p:cNvSpPr>
          <p:nvPr/>
        </p:nvSpPr>
        <p:spPr>
          <a:xfrm>
            <a:off x="936879" y="229668"/>
            <a:ext cx="10425659" cy="132782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5000" b="0" i="0" u="none" strike="noStrike" kern="1200" cap="none" spc="0" normalizeH="0" baseline="0" noProof="0" smtClean="0">
                <a:ln>
                  <a:noFill/>
                </a:ln>
                <a:solidFill>
                  <a:schemeClr val="tx2"/>
                </a:solidFill>
                <a:effectLst/>
                <a:uLnTx/>
                <a:uFillTx/>
                <a:latin typeface="+mj-lt"/>
                <a:ea typeface="+mj-ea"/>
                <a:cs typeface="+mj-cs"/>
              </a:rPr>
              <a:t>Οι Σπαρτιάτες</a:t>
            </a:r>
            <a:endParaRPr kumimoji="0" lang="el-GR" sz="5000" b="0" i="0" u="none" strike="noStrike" kern="1200" cap="none" spc="0" normalizeH="0" baseline="0" noProof="0">
              <a:ln>
                <a:noFill/>
              </a:ln>
              <a:solidFill>
                <a:schemeClr val="tx2"/>
              </a:solidFill>
              <a:effectLst/>
              <a:uLnTx/>
              <a:uFillTx/>
              <a:latin typeface="+mj-lt"/>
              <a:ea typeface="+mj-ea"/>
              <a:cs typeface="+mj-cs"/>
            </a:endParaRPr>
          </a:p>
        </p:txBody>
      </p:sp>
      <p:sp>
        <p:nvSpPr>
          <p:cNvPr id="3" name="Rectangle 3"/>
          <p:cNvSpPr txBox="1">
            <a:spLocks noChangeArrowheads="1"/>
          </p:cNvSpPr>
          <p:nvPr/>
        </p:nvSpPr>
        <p:spPr>
          <a:xfrm>
            <a:off x="936879" y="1555230"/>
            <a:ext cx="10425659" cy="5257800"/>
          </a:xfrm>
          <a:prstGeom prst="rect">
            <a:avLst/>
          </a:prstGeom>
        </p:spPr>
        <p:txBody>
          <a:bodyPr/>
          <a:lstStyle/>
          <a:p>
            <a:pPr marL="274320" marR="0" lvl="0" indent="-274320" algn="l" defTabSz="914400" rtl="0" eaLnBrk="1" fontAlgn="auto" latinLnBrk="0" hangingPunct="1">
              <a:lnSpc>
                <a:spcPct val="80000"/>
              </a:lnSpc>
              <a:spcBef>
                <a:spcPct val="20000"/>
              </a:spcBef>
              <a:spcAft>
                <a:spcPts val="0"/>
              </a:spcAft>
              <a:buClr>
                <a:schemeClr val="accent3"/>
              </a:buClr>
              <a:buSzPct val="95000"/>
              <a:buFont typeface="Wingdings 2"/>
              <a:buChar char=""/>
              <a:tabLst/>
              <a:defRPr/>
            </a:pPr>
            <a:r>
              <a:rPr kumimoji="0" lang="el-GR" sz="2600" b="0" i="0" u="none" strike="noStrike" kern="1200" cap="none" spc="0" normalizeH="0" baseline="0" noProof="0" smtClean="0">
                <a:ln>
                  <a:noFill/>
                </a:ln>
                <a:solidFill>
                  <a:schemeClr val="tx1"/>
                </a:solidFill>
                <a:effectLst/>
                <a:uLnTx/>
                <a:uFillTx/>
                <a:latin typeface="+mn-lt"/>
                <a:ea typeface="+mn-ea"/>
                <a:cs typeface="+mn-cs"/>
              </a:rPr>
              <a:t>Τα όρια αυτά ήταν και ο λόγος που οι Σπαρτιάτες δεν λάμβαναν μέρος στους αγώνες καθώς θεωρούσαν ότι θα γινόντουσαν πιο μαλθακοί κάτι που θα τους επηρέαζε στο πεδίο της μάχης. </a:t>
            </a:r>
          </a:p>
          <a:p>
            <a:pPr marL="274320" marR="0" lvl="0" indent="-274320" algn="l" defTabSz="914400" rtl="0" eaLnBrk="1" fontAlgn="auto" latinLnBrk="0" hangingPunct="1">
              <a:lnSpc>
                <a:spcPct val="80000"/>
              </a:lnSpc>
              <a:spcBef>
                <a:spcPct val="20000"/>
              </a:spcBef>
              <a:spcAft>
                <a:spcPts val="0"/>
              </a:spcAft>
              <a:buClr>
                <a:schemeClr val="accent3"/>
              </a:buClr>
              <a:buSzPct val="95000"/>
              <a:buFont typeface="Wingdings 2"/>
              <a:buChar char=""/>
              <a:tabLst/>
              <a:defRPr/>
            </a:pPr>
            <a:endParaRPr kumimoji="0" lang="el-GR" sz="2600" b="0" i="0" u="none" strike="noStrike" kern="1200" cap="none" spc="0" normalizeH="0" baseline="0" noProof="0">
              <a:ln>
                <a:noFill/>
              </a:ln>
              <a:solidFill>
                <a:schemeClr val="tx1"/>
              </a:solidFill>
              <a:effectLst/>
              <a:uLnTx/>
              <a:uFillTx/>
              <a:latin typeface="+mn-lt"/>
              <a:ea typeface="+mn-ea"/>
              <a:cs typeface="+mn-cs"/>
            </a:endParaRPr>
          </a:p>
        </p:txBody>
      </p:sp>
      <p:pic>
        <p:nvPicPr>
          <p:cNvPr id="4" name="Picture 5" descr="images"/>
          <p:cNvPicPr>
            <a:picLocks noChangeAspect="1" noChangeArrowheads="1"/>
          </p:cNvPicPr>
          <p:nvPr/>
        </p:nvPicPr>
        <p:blipFill>
          <a:blip r:embed="rId3"/>
          <a:srcRect/>
          <a:stretch>
            <a:fillRect/>
          </a:stretch>
        </p:blipFill>
        <p:spPr bwMode="auto">
          <a:xfrm>
            <a:off x="2270379" y="4146029"/>
            <a:ext cx="7046973" cy="2584293"/>
          </a:xfrm>
          <a:prstGeom prst="rect">
            <a:avLst/>
          </a:prstGeom>
          <a:noFill/>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52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Παρουσίαση1"/>
          <p:cNvPicPr>
            <a:picLocks noChangeAspect="1" noChangeArrowheads="1"/>
          </p:cNvPicPr>
          <p:nvPr/>
        </p:nvPicPr>
        <p:blipFill>
          <a:blip r:embed="rId2"/>
          <a:srcRect/>
          <a:stretch>
            <a:fillRect/>
          </a:stretch>
        </p:blipFill>
        <p:spPr bwMode="auto">
          <a:xfrm>
            <a:off x="-2" y="0"/>
            <a:ext cx="12192001" cy="6858000"/>
          </a:xfrm>
          <a:prstGeom prst="rect">
            <a:avLst/>
          </a:prstGeom>
          <a:noFill/>
        </p:spPr>
      </p:pic>
      <p:sp>
        <p:nvSpPr>
          <p:cNvPr id="3" name="Rectangle 2"/>
          <p:cNvSpPr txBox="1">
            <a:spLocks noChangeArrowheads="1"/>
          </p:cNvSpPr>
          <p:nvPr/>
        </p:nvSpPr>
        <p:spPr>
          <a:xfrm>
            <a:off x="457198" y="274638"/>
            <a:ext cx="10972801"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5000" b="0" i="0" u="none" strike="noStrike" kern="1200" cap="none" spc="0" normalizeH="0" baseline="0" noProof="0" smtClean="0">
                <a:ln>
                  <a:noFill/>
                </a:ln>
                <a:solidFill>
                  <a:schemeClr val="tx2"/>
                </a:solidFill>
                <a:effectLst/>
                <a:uLnTx/>
                <a:uFillTx/>
                <a:latin typeface="+mj-lt"/>
                <a:ea typeface="+mj-ea"/>
                <a:cs typeface="+mj-cs"/>
              </a:rPr>
              <a:t>Η εξάσκηση των Σπαρτιατών</a:t>
            </a:r>
            <a:endParaRPr kumimoji="0" lang="el-GR" sz="5000" b="0" i="0" u="none" strike="noStrike" kern="1200" cap="none" spc="0" normalizeH="0" baseline="0" noProof="0">
              <a:ln>
                <a:noFill/>
              </a:ln>
              <a:solidFill>
                <a:schemeClr val="tx2"/>
              </a:solidFill>
              <a:effectLst/>
              <a:uLnTx/>
              <a:uFillTx/>
              <a:latin typeface="+mj-lt"/>
              <a:ea typeface="+mj-ea"/>
              <a:cs typeface="+mj-cs"/>
            </a:endParaRPr>
          </a:p>
        </p:txBody>
      </p:sp>
      <p:sp>
        <p:nvSpPr>
          <p:cNvPr id="4" name="Rectangle 3"/>
          <p:cNvSpPr txBox="1">
            <a:spLocks noChangeArrowheads="1"/>
          </p:cNvSpPr>
          <p:nvPr/>
        </p:nvSpPr>
        <p:spPr>
          <a:xfrm>
            <a:off x="457198" y="1600200"/>
            <a:ext cx="10972801" cy="4525963"/>
          </a:xfrm>
          <a:prstGeom prst="rect">
            <a:avLst/>
          </a:prstGeom>
        </p:spPr>
        <p:txBody>
          <a:bodyPr/>
          <a:lstStyle/>
          <a:p>
            <a:pPr marL="274320" marR="0" lvl="0" indent="-274320" algn="l" defTabSz="914400" rtl="0" eaLnBrk="1" fontAlgn="auto" latinLnBrk="0" hangingPunct="1">
              <a:lnSpc>
                <a:spcPct val="80000"/>
              </a:lnSpc>
              <a:spcBef>
                <a:spcPct val="20000"/>
              </a:spcBef>
              <a:spcAft>
                <a:spcPts val="0"/>
              </a:spcAft>
              <a:buClr>
                <a:schemeClr val="accent3"/>
              </a:buClr>
              <a:buSzPct val="95000"/>
              <a:buFont typeface="Wingdings 2"/>
              <a:buChar char=""/>
              <a:tabLst/>
              <a:defRPr/>
            </a:pPr>
            <a:r>
              <a:rPr kumimoji="0" lang="el-GR" sz="2600" b="0" i="0" u="none" strike="noStrike" kern="1200" cap="none" spc="0" normalizeH="0" baseline="0" noProof="0" smtClean="0">
                <a:ln>
                  <a:noFill/>
                </a:ln>
                <a:solidFill>
                  <a:schemeClr val="tx1"/>
                </a:solidFill>
                <a:effectLst/>
                <a:uLnTx/>
                <a:uFillTx/>
                <a:latin typeface="+mn-lt"/>
                <a:ea typeface="+mn-ea"/>
                <a:cs typeface="+mn-cs"/>
              </a:rPr>
              <a:t>Λέγεται πως οι Σπαρτιάτες εξασκούνταν στο Παγκράτιο, σε έναν χώρο στον οποίο είχε κανείς πρόσβαση μόνο μέσω γεφυρών, τις οποίες έριχναν μόλις οι αθλητές τις διάβαιναν και σήκωναν εκ νέου λίγο πριν πέσει το σκοτάδι. Με τον τρόπο αυτό κανένας αθλητής δεν μπορούσε να αποφύγει το σύνολο της προπόνησης ή να τα παρατήσει.</a:t>
            </a:r>
          </a:p>
          <a:p>
            <a:pPr marL="274320" marR="0" lvl="0" indent="-274320" algn="l" defTabSz="914400" rtl="0" eaLnBrk="1" fontAlgn="auto" latinLnBrk="0" hangingPunct="1">
              <a:lnSpc>
                <a:spcPct val="80000"/>
              </a:lnSpc>
              <a:spcBef>
                <a:spcPct val="20000"/>
              </a:spcBef>
              <a:spcAft>
                <a:spcPts val="0"/>
              </a:spcAft>
              <a:buClr>
                <a:schemeClr val="accent3"/>
              </a:buClr>
              <a:buSzPct val="95000"/>
              <a:buFont typeface="Wingdings 2"/>
              <a:buChar char=""/>
              <a:tabLst/>
              <a:defRPr/>
            </a:pPr>
            <a:endParaRPr kumimoji="0" lang="el-GR" sz="26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par>
                          <p:cTn id="10" fill="hold">
                            <p:stCondLst>
                              <p:cond delay="92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Παρουσίαση1"/>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2" name="Rectangle 2"/>
          <p:cNvSpPr txBox="1">
            <a:spLocks noChangeArrowheads="1"/>
          </p:cNvSpPr>
          <p:nvPr/>
        </p:nvSpPr>
        <p:spPr>
          <a:xfrm>
            <a:off x="1026820" y="27463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4000" b="0" i="0" u="none" strike="noStrike" kern="1200" cap="none" spc="0" normalizeH="0" baseline="0" noProof="0" smtClean="0">
                <a:ln>
                  <a:noFill/>
                </a:ln>
                <a:solidFill>
                  <a:schemeClr val="tx2"/>
                </a:solidFill>
                <a:effectLst/>
                <a:uLnTx/>
                <a:uFillTx/>
                <a:latin typeface="+mj-lt"/>
                <a:ea typeface="+mj-ea"/>
                <a:cs typeface="+mj-cs"/>
              </a:rPr>
              <a:t>Οι εκστρατείες του Μ. Αλεξάνδρου</a:t>
            </a:r>
            <a:endParaRPr kumimoji="0" lang="el-GR" sz="4000" b="0" i="0" u="none" strike="noStrike" kern="1200" cap="none" spc="0" normalizeH="0" baseline="0" noProof="0">
              <a:ln>
                <a:noFill/>
              </a:ln>
              <a:solidFill>
                <a:schemeClr val="tx2"/>
              </a:solidFill>
              <a:effectLst/>
              <a:uLnTx/>
              <a:uFillTx/>
              <a:latin typeface="+mj-lt"/>
              <a:ea typeface="+mj-ea"/>
              <a:cs typeface="+mj-cs"/>
            </a:endParaRPr>
          </a:p>
        </p:txBody>
      </p:sp>
      <p:sp>
        <p:nvSpPr>
          <p:cNvPr id="3" name="Rectangle 3"/>
          <p:cNvSpPr txBox="1">
            <a:spLocks noChangeArrowheads="1"/>
          </p:cNvSpPr>
          <p:nvPr/>
        </p:nvSpPr>
        <p:spPr>
          <a:xfrm>
            <a:off x="1026820" y="1600200"/>
            <a:ext cx="8229600" cy="4525963"/>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l-GR" sz="2600" b="0" i="0" u="none" strike="noStrike" kern="1200" cap="none" spc="0" normalizeH="0" baseline="0" noProof="0" dirty="0" smtClean="0">
                <a:ln>
                  <a:noFill/>
                </a:ln>
                <a:solidFill>
                  <a:schemeClr val="tx1"/>
                </a:solidFill>
                <a:effectLst/>
                <a:uLnTx/>
                <a:uFillTx/>
                <a:latin typeface="+mn-lt"/>
                <a:ea typeface="+mn-ea"/>
                <a:cs typeface="+mn-cs"/>
              </a:rPr>
              <a:t>Με τις εκστρατείες του Μεγάλου Αλεξάνδρου το Παγκράτιο διαδόθηκε στην Ινδία. Πιστεύεται πως από εκεί έφτασε στις χώρες της Άπω Ανατολής και αποτέλεσε τον πρόγονο όλων των ανατολικών πολεμικών τεχνών.</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l-GR"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116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Παρουσίαση1"/>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2" name="Rectangle 2"/>
          <p:cNvSpPr txBox="1">
            <a:spLocks noChangeArrowheads="1"/>
          </p:cNvSpPr>
          <p:nvPr/>
        </p:nvSpPr>
        <p:spPr>
          <a:xfrm>
            <a:off x="1536480" y="27463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5000" b="0" i="0" u="none" strike="noStrike" kern="1200" cap="none" spc="0" normalizeH="0" baseline="0" noProof="0" smtClean="0">
                <a:ln>
                  <a:noFill/>
                </a:ln>
                <a:solidFill>
                  <a:schemeClr val="tx2"/>
                </a:solidFill>
                <a:effectLst/>
                <a:uLnTx/>
                <a:uFillTx/>
                <a:latin typeface="+mj-lt"/>
                <a:ea typeface="+mj-ea"/>
                <a:cs typeface="+mj-cs"/>
              </a:rPr>
              <a:t>Το Παγκράτιο Στην Ασία</a:t>
            </a:r>
            <a:endParaRPr kumimoji="0" lang="el-GR" sz="5000" b="0" i="0" u="none" strike="noStrike" kern="1200" cap="none" spc="0" normalizeH="0" baseline="0" noProof="0">
              <a:ln>
                <a:noFill/>
              </a:ln>
              <a:solidFill>
                <a:schemeClr val="tx2"/>
              </a:solidFill>
              <a:effectLst/>
              <a:uLnTx/>
              <a:uFillTx/>
              <a:latin typeface="+mj-lt"/>
              <a:ea typeface="+mj-ea"/>
              <a:cs typeface="+mj-cs"/>
            </a:endParaRPr>
          </a:p>
        </p:txBody>
      </p:sp>
      <p:sp>
        <p:nvSpPr>
          <p:cNvPr id="3" name="Rectangle 3"/>
          <p:cNvSpPr txBox="1">
            <a:spLocks noChangeArrowheads="1"/>
          </p:cNvSpPr>
          <p:nvPr/>
        </p:nvSpPr>
        <p:spPr>
          <a:xfrm>
            <a:off x="1536480" y="1600200"/>
            <a:ext cx="8229600" cy="4525963"/>
          </a:xfrm>
          <a:prstGeom prst="rect">
            <a:avLst/>
          </a:prstGeom>
        </p:spPr>
        <p:txBody>
          <a:bodyPr/>
          <a:lstStyle/>
          <a:p>
            <a:pPr marL="274320" marR="0" lvl="0" indent="-274320" algn="l" defTabSz="914400" rtl="0" eaLnBrk="1" fontAlgn="auto" latinLnBrk="0" hangingPunct="1">
              <a:lnSpc>
                <a:spcPct val="80000"/>
              </a:lnSpc>
              <a:spcBef>
                <a:spcPct val="20000"/>
              </a:spcBef>
              <a:spcAft>
                <a:spcPts val="0"/>
              </a:spcAft>
              <a:buClr>
                <a:schemeClr val="accent3"/>
              </a:buClr>
              <a:buSzPct val="95000"/>
              <a:buFont typeface="Wingdings 2"/>
              <a:buChar char=""/>
              <a:tabLst/>
              <a:defRPr/>
            </a:pPr>
            <a:r>
              <a:rPr kumimoji="0" lang="el-GR" sz="2600" b="0" i="0" u="none" strike="noStrike" kern="1200" cap="none" spc="0" normalizeH="0" baseline="0" noProof="0" smtClean="0">
                <a:ln>
                  <a:noFill/>
                </a:ln>
                <a:solidFill>
                  <a:schemeClr val="tx1"/>
                </a:solidFill>
                <a:effectLst/>
                <a:uLnTx/>
                <a:uFillTx/>
                <a:latin typeface="+mn-lt"/>
                <a:ea typeface="+mn-ea"/>
                <a:cs typeface="+mn-cs"/>
              </a:rPr>
              <a:t>Περίπου 1000 χρόνια αργότερα το άθλημα αυτό φαίνεται πως έχει αφομοιωθεί και στην πορεία αντιγραφεί από τους Ινδούς και μέσω ενός Βουδιστή Μοναχού με το όνομα Μποντιτάρμα, φαίνεται να έχει διαδοθεί στην περιοχή του μοναστηριού Σαολίν ή οποία και ονομάστηκε Γιουνάν , που σημαίνει Ιωνία. </a:t>
            </a:r>
          </a:p>
          <a:p>
            <a:pPr marL="274320" marR="0" lvl="0" indent="-274320" algn="l" defTabSz="914400" rtl="0" eaLnBrk="1" fontAlgn="auto" latinLnBrk="0" hangingPunct="1">
              <a:lnSpc>
                <a:spcPct val="80000"/>
              </a:lnSpc>
              <a:spcBef>
                <a:spcPct val="20000"/>
              </a:spcBef>
              <a:spcAft>
                <a:spcPts val="0"/>
              </a:spcAft>
              <a:buClr>
                <a:schemeClr val="accent3"/>
              </a:buClr>
              <a:buSzPct val="95000"/>
              <a:buFont typeface="Wingdings 2"/>
              <a:buChar char=""/>
              <a:tabLst/>
              <a:defRPr/>
            </a:pPr>
            <a:endParaRPr kumimoji="0" lang="el-GR" sz="26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8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Παρουσίαση1"/>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3" name="Rectangle 2"/>
          <p:cNvSpPr txBox="1">
            <a:spLocks noChangeArrowheads="1"/>
          </p:cNvSpPr>
          <p:nvPr/>
        </p:nvSpPr>
        <p:spPr>
          <a:xfrm>
            <a:off x="457200" y="304800"/>
            <a:ext cx="10972801"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5000" b="0" i="0" u="none" strike="noStrike" kern="1200" cap="none" spc="0" normalizeH="0" baseline="0" noProof="0" smtClean="0">
                <a:ln>
                  <a:noFill/>
                </a:ln>
                <a:solidFill>
                  <a:schemeClr val="tx2"/>
                </a:solidFill>
                <a:effectLst/>
                <a:uLnTx/>
                <a:uFillTx/>
                <a:latin typeface="+mj-lt"/>
                <a:ea typeface="+mj-ea"/>
                <a:cs typeface="+mj-cs"/>
              </a:rPr>
              <a:t>Το Παγκράτιο σήμερα</a:t>
            </a:r>
            <a:endParaRPr kumimoji="0" lang="el-GR" sz="5000" b="0" i="0" u="none" strike="noStrike" kern="1200" cap="none" spc="0" normalizeH="0" baseline="0" noProof="0">
              <a:ln>
                <a:noFill/>
              </a:ln>
              <a:solidFill>
                <a:schemeClr val="tx2"/>
              </a:solidFill>
              <a:effectLst/>
              <a:uLnTx/>
              <a:uFillTx/>
              <a:latin typeface="+mj-lt"/>
              <a:ea typeface="+mj-ea"/>
              <a:cs typeface="+mj-cs"/>
            </a:endParaRPr>
          </a:p>
        </p:txBody>
      </p:sp>
      <p:sp>
        <p:nvSpPr>
          <p:cNvPr id="4" name="Rectangle 3"/>
          <p:cNvSpPr txBox="1">
            <a:spLocks noChangeArrowheads="1"/>
          </p:cNvSpPr>
          <p:nvPr/>
        </p:nvSpPr>
        <p:spPr>
          <a:xfrm>
            <a:off x="381000" y="1524000"/>
            <a:ext cx="10972801" cy="4525963"/>
          </a:xfrm>
          <a:prstGeom prst="rect">
            <a:avLst/>
          </a:prstGeom>
        </p:spPr>
        <p:txBody>
          <a:bodyPr/>
          <a:lstStyle/>
          <a:p>
            <a:pPr marL="274320" marR="0" lvl="0" indent="-274320" algn="l" defTabSz="914400" rtl="0" eaLnBrk="1" fontAlgn="auto" latinLnBrk="0" hangingPunct="1">
              <a:lnSpc>
                <a:spcPct val="80000"/>
              </a:lnSpc>
              <a:spcBef>
                <a:spcPct val="20000"/>
              </a:spcBef>
              <a:spcAft>
                <a:spcPts val="0"/>
              </a:spcAft>
              <a:buClr>
                <a:schemeClr val="accent3"/>
              </a:buClr>
              <a:buSzPct val="95000"/>
              <a:buFont typeface="Wingdings 2"/>
              <a:buChar char=""/>
              <a:tabLst/>
              <a:defRPr/>
            </a:pPr>
            <a:endParaRPr kumimoji="0" lang="el-GR" sz="26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80000"/>
              </a:lnSpc>
              <a:spcBef>
                <a:spcPct val="20000"/>
              </a:spcBef>
              <a:spcAft>
                <a:spcPts val="0"/>
              </a:spcAft>
              <a:buClr>
                <a:schemeClr val="accent3"/>
              </a:buClr>
              <a:buSzPct val="95000"/>
              <a:buFont typeface="Wingdings 2"/>
              <a:buChar char=""/>
              <a:tabLst/>
              <a:defRPr/>
            </a:pPr>
            <a:r>
              <a:rPr kumimoji="0" lang="el-GR" sz="2600" b="0" i="0" u="none" strike="noStrike" kern="1200" cap="none" spc="0" normalizeH="0" baseline="0" noProof="0" smtClean="0">
                <a:ln>
                  <a:noFill/>
                </a:ln>
                <a:solidFill>
                  <a:schemeClr val="tx1"/>
                </a:solidFill>
                <a:effectLst/>
                <a:uLnTx/>
                <a:uFillTx/>
                <a:latin typeface="+mn-lt"/>
                <a:ea typeface="+mn-ea"/>
                <a:cs typeface="+mn-cs"/>
              </a:rPr>
              <a:t>Το Παγκράτιο, ευτυχώς συνεχίζει να διδάσκεται και στις μέρες μας και οι αναφορές μιλούν για περισσότερους από 2000 αθλητές και 127 σωματεία σε όλη την Ελλάδα</a:t>
            </a:r>
            <a:r>
              <a:rPr kumimoji="0" lang="el-GR" sz="1600" b="0" i="0" u="none" strike="noStrike" kern="1200" cap="none" spc="0" normalizeH="0" baseline="0" noProof="0" smtClean="0">
                <a:ln>
                  <a:noFill/>
                </a:ln>
                <a:solidFill>
                  <a:schemeClr val="tx1"/>
                </a:solidFill>
                <a:effectLst/>
                <a:uLnTx/>
                <a:uFillTx/>
                <a:latin typeface="+mn-lt"/>
                <a:ea typeface="+mn-ea"/>
                <a:cs typeface="+mn-cs"/>
              </a:rPr>
              <a:t>.</a:t>
            </a:r>
            <a:br>
              <a:rPr kumimoji="0" lang="el-GR" sz="1600" b="0" i="0" u="none" strike="noStrike" kern="1200" cap="none" spc="0" normalizeH="0" baseline="0" noProof="0" smtClean="0">
                <a:ln>
                  <a:noFill/>
                </a:ln>
                <a:solidFill>
                  <a:schemeClr val="tx1"/>
                </a:solidFill>
                <a:effectLst/>
                <a:uLnTx/>
                <a:uFillTx/>
                <a:latin typeface="+mn-lt"/>
                <a:ea typeface="+mn-ea"/>
                <a:cs typeface="+mn-cs"/>
              </a:rPr>
            </a:br>
            <a:endParaRPr kumimoji="0" lang="el-GR" sz="16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par>
                          <p:cTn id="10" fill="hold">
                            <p:stCondLst>
                              <p:cond delay="72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15" dur="500" fill="hold"/>
                                        <p:tgtEl>
                                          <p:spTgt spid="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Παρουσίαση1"/>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2" name="Rectangle 2"/>
          <p:cNvSpPr txBox="1">
            <a:spLocks noChangeArrowheads="1"/>
          </p:cNvSpPr>
          <p:nvPr/>
        </p:nvSpPr>
        <p:spPr>
          <a:xfrm>
            <a:off x="1146740" y="27463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5000" b="0" i="0" u="none" strike="noStrike" kern="1200" cap="none" spc="0" normalizeH="0" baseline="0" noProof="0" smtClean="0">
                <a:ln>
                  <a:noFill/>
                </a:ln>
                <a:solidFill>
                  <a:schemeClr val="tx2"/>
                </a:solidFill>
                <a:effectLst/>
                <a:uLnTx/>
                <a:uFillTx/>
                <a:latin typeface="+mj-lt"/>
                <a:ea typeface="+mj-ea"/>
                <a:cs typeface="+mj-cs"/>
              </a:rPr>
              <a:t>Πηγές</a:t>
            </a:r>
            <a:endParaRPr kumimoji="0" lang="el-GR" sz="5000" b="0" i="0" u="none" strike="noStrike" kern="1200" cap="none" spc="0" normalizeH="0" baseline="0" noProof="0">
              <a:ln>
                <a:noFill/>
              </a:ln>
              <a:solidFill>
                <a:schemeClr val="tx2"/>
              </a:solidFill>
              <a:effectLst/>
              <a:uLnTx/>
              <a:uFillTx/>
              <a:latin typeface="+mj-lt"/>
              <a:ea typeface="+mj-ea"/>
              <a:cs typeface="+mj-cs"/>
            </a:endParaRPr>
          </a:p>
        </p:txBody>
      </p:sp>
      <p:sp>
        <p:nvSpPr>
          <p:cNvPr id="3" name="Rectangle 3"/>
          <p:cNvSpPr txBox="1">
            <a:spLocks noChangeArrowheads="1"/>
          </p:cNvSpPr>
          <p:nvPr/>
        </p:nvSpPr>
        <p:spPr>
          <a:xfrm>
            <a:off x="1146740" y="1600200"/>
            <a:ext cx="8229600" cy="4525963"/>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l-GR" sz="2600" b="0" i="0" u="none" strike="noStrike" kern="1200" cap="none" spc="0" normalizeH="0" baseline="0" noProof="0" smtClean="0">
                <a:ln>
                  <a:noFill/>
                </a:ln>
                <a:solidFill>
                  <a:schemeClr val="tx1"/>
                </a:solidFill>
                <a:effectLst/>
                <a:uLnTx/>
                <a:uFillTx/>
                <a:latin typeface="+mn-lt"/>
                <a:ea typeface="+mn-ea"/>
                <a:cs typeface="+mn-cs"/>
                <a:hlinkClick r:id="rId3"/>
              </a:rPr>
              <a:t>Βικιπαίδεια (Παγκράτιο)</a:t>
            </a:r>
            <a:endParaRPr kumimoji="0" lang="el-GR" sz="26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l-GR" sz="2600" b="0" i="0" u="none" strike="noStrike" kern="1200" cap="none" spc="0" normalizeH="0" baseline="0" noProof="0" smtClean="0">
                <a:ln>
                  <a:noFill/>
                </a:ln>
                <a:solidFill>
                  <a:schemeClr val="tx1"/>
                </a:solidFill>
                <a:effectLst/>
                <a:uLnTx/>
                <a:uFillTx/>
                <a:latin typeface="+mn-lt"/>
                <a:ea typeface="+mn-ea"/>
                <a:cs typeface="+mn-cs"/>
                <a:hlinkClick r:id="rId4"/>
              </a:rPr>
              <a:t>Το Παγκράτιο στην Αρχαία Ελλάδα</a:t>
            </a:r>
            <a:endParaRPr kumimoji="0" lang="el-GR" sz="26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24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xEl>
                                              <p:pRg st="0" end="0"/>
                                            </p:txEl>
                                          </p:spTgt>
                                        </p:tgtEl>
                                      </p:cBhvr>
                                    </p:animEffect>
                                  </p:childTnLst>
                                </p:cTn>
                              </p:par>
                            </p:childTnLst>
                          </p:cTn>
                        </p:par>
                        <p:par>
                          <p:cTn id="18" fill="hold">
                            <p:stCondLst>
                              <p:cond delay="179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Πυγμαχία</a:t>
            </a:r>
            <a:endParaRPr lang="el-GR" dirty="0"/>
          </a:p>
        </p:txBody>
      </p:sp>
      <p:sp>
        <p:nvSpPr>
          <p:cNvPr id="5" name="Rectangle 4"/>
          <p:cNvSpPr/>
          <p:nvPr/>
        </p:nvSpPr>
        <p:spPr>
          <a:xfrm>
            <a:off x="559633" y="3702492"/>
            <a:ext cx="6096000" cy="2246769"/>
          </a:xfrm>
          <a:prstGeom prst="rect">
            <a:avLst/>
          </a:prstGeom>
        </p:spPr>
        <p:txBody>
          <a:bodyPr>
            <a:spAutoFit/>
          </a:bodyPr>
          <a:lstStyle/>
          <a:p>
            <a:pPr>
              <a:buFont typeface="Wingdings" pitchFamily="2" charset="2"/>
              <a:buChar char="v"/>
            </a:pPr>
            <a:r>
              <a:rPr lang="el-GR" altLang="el-GR" sz="2000" dirty="0" smtClean="0"/>
              <a:t>Δανάη Βελή</a:t>
            </a:r>
          </a:p>
          <a:p>
            <a:pPr>
              <a:buFont typeface="Wingdings" pitchFamily="2" charset="2"/>
              <a:buChar char="v"/>
            </a:pPr>
            <a:r>
              <a:rPr lang="el-GR" altLang="el-GR" sz="2000" dirty="0" smtClean="0"/>
              <a:t>Άννα Μαργαρίτα Δριμή</a:t>
            </a:r>
          </a:p>
          <a:p>
            <a:pPr>
              <a:buFont typeface="Wingdings" pitchFamily="2" charset="2"/>
              <a:buChar char="v"/>
            </a:pPr>
            <a:r>
              <a:rPr lang="el-GR" altLang="el-GR" sz="2000" dirty="0" smtClean="0"/>
              <a:t>Μαρία Δέσποινα Δίπλα</a:t>
            </a:r>
          </a:p>
          <a:p>
            <a:pPr>
              <a:buFont typeface="Wingdings" pitchFamily="2" charset="2"/>
              <a:buChar char="v"/>
            </a:pPr>
            <a:r>
              <a:rPr lang="el-GR" altLang="el-GR" sz="2000" dirty="0" smtClean="0"/>
              <a:t>Βίκυ Ζιώγα</a:t>
            </a:r>
          </a:p>
          <a:p>
            <a:pPr>
              <a:buFont typeface="Wingdings" pitchFamily="2" charset="2"/>
              <a:buChar char="v"/>
            </a:pPr>
            <a:r>
              <a:rPr lang="el-GR" altLang="el-GR" sz="2000" dirty="0" smtClean="0"/>
              <a:t>Τζόρτζια Ζώρα</a:t>
            </a:r>
          </a:p>
          <a:p>
            <a:pPr>
              <a:buFont typeface="Wingdings" pitchFamily="2" charset="2"/>
              <a:buChar char="v"/>
            </a:pPr>
            <a:r>
              <a:rPr lang="el-GR" altLang="el-GR" sz="2000" dirty="0" smtClean="0"/>
              <a:t>Ανδριάνα Ηλιοπούλου-Τσιμαράτου</a:t>
            </a:r>
            <a:endParaRPr lang="en-GB" altLang="el-GR" sz="2000" dirty="0" smtClean="0"/>
          </a:p>
          <a:p>
            <a:pPr>
              <a:buFont typeface="Wingdings" pitchFamily="2" charset="2"/>
              <a:buChar char="v"/>
            </a:pPr>
            <a:endParaRPr lang="el-GR" sz="2000" dirty="0"/>
          </a:p>
        </p:txBody>
      </p:sp>
    </p:spTree>
  </p:cSld>
  <p:clrMapOvr>
    <a:masterClrMapping/>
  </p:clrMapOvr>
  <p:transition>
    <p:diamon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p:cNvSpPr>
          <p:nvPr/>
        </p:nvSpPr>
        <p:spPr>
          <a:xfrm>
            <a:off x="1446540" y="61940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5000" b="0" i="0" u="none" strike="noStrike" kern="1200" cap="none" spc="0" normalizeH="0" baseline="0" noProof="0" smtClean="0">
                <a:ln>
                  <a:noFill/>
                </a:ln>
                <a:solidFill>
                  <a:schemeClr val="tx2"/>
                </a:solidFill>
                <a:effectLst/>
                <a:uLnTx/>
                <a:uFillTx/>
                <a:latin typeface="+mj-lt"/>
                <a:ea typeface="+mj-ea"/>
                <a:cs typeface="+mj-cs"/>
              </a:rPr>
              <a:t>Πυγμαχία</a:t>
            </a:r>
            <a:endParaRPr kumimoji="0" lang="el-GR"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TextBox 2"/>
          <p:cNvSpPr txBox="1"/>
          <p:nvPr/>
        </p:nvSpPr>
        <p:spPr>
          <a:xfrm>
            <a:off x="1600900" y="2117586"/>
            <a:ext cx="7992888" cy="1477328"/>
          </a:xfrm>
          <a:prstGeom prst="rect">
            <a:avLst/>
          </a:prstGeom>
          <a:noFill/>
        </p:spPr>
        <p:txBody>
          <a:bodyPr wrap="square" rtlCol="0">
            <a:spAutoFit/>
          </a:bodyPr>
          <a:lstStyle/>
          <a:p>
            <a:r>
              <a:rPr lang="el-GR" dirty="0"/>
              <a:t>Το πιο φυσικό όπλο του ανθρώπου στην καθημερινή και πολεμική ζωή του, εξελίχθηκε σε ένα από τα δημοφιλέστερα αγωνίσματα. Ο Απόλλων είχε νικήσει τον Άρη στην Ολυμπία. Η τέχνη, η δεξιοτεχνία και η αντοχή επικράτησε απέναντι στην ωμή βία και την αγριότητα.</a:t>
            </a:r>
          </a:p>
          <a:p>
            <a:endParaRPr lang="el-GR" dirty="0"/>
          </a:p>
        </p:txBody>
      </p:sp>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257084" y="3808406"/>
            <a:ext cx="4297363" cy="2438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checke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txBox="1">
            <a:spLocks/>
          </p:cNvSpPr>
          <p:nvPr/>
        </p:nvSpPr>
        <p:spPr>
          <a:xfrm>
            <a:off x="2346908" y="4425845"/>
            <a:ext cx="5486400" cy="566738"/>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800" b="0" i="0" u="none" strike="noStrike" kern="1200" cap="none" spc="0" normalizeH="0" baseline="0" noProof="0" dirty="0" smtClean="0">
                <a:ln>
                  <a:noFill/>
                </a:ln>
                <a:solidFill>
                  <a:schemeClr val="tx2"/>
                </a:solidFill>
                <a:effectLst/>
                <a:uLnTx/>
                <a:uFillTx/>
                <a:latin typeface="+mj-lt"/>
                <a:ea typeface="+mj-ea"/>
                <a:cs typeface="+mj-cs"/>
              </a:rPr>
              <a:t>Η παλαίστρα της αρχαίας Ολυμπίας</a:t>
            </a:r>
            <a:endParaRPr kumimoji="0" lang="el-GR" sz="2800" b="0" i="0" u="none" strike="noStrike" kern="1200" cap="none" spc="0" normalizeH="0" baseline="0" noProof="0" dirty="0">
              <a:ln>
                <a:noFill/>
              </a:ln>
              <a:solidFill>
                <a:schemeClr val="tx2"/>
              </a:solidFill>
              <a:effectLst/>
              <a:uLnTx/>
              <a:uFillTx/>
              <a:latin typeface="+mj-lt"/>
              <a:ea typeface="+mj-ea"/>
              <a:cs typeface="+mj-cs"/>
            </a:endParaRPr>
          </a:p>
        </p:txBody>
      </p:sp>
      <p:pic>
        <p:nvPicPr>
          <p:cNvPr id="3" name="Picture Placeholder 10"/>
          <p:cNvPicPr>
            <a:picLocks noChangeAspect="1"/>
          </p:cNvPicPr>
          <p:nvPr/>
        </p:nvPicPr>
        <p:blipFill>
          <a:blip r:embed="rId2" cstate="print">
            <a:extLst>
              <a:ext uri="{28A0092B-C50C-407E-A947-70E740481C1C}">
                <a14:useLocalDpi xmlns="" xmlns:a14="http://schemas.microsoft.com/office/drawing/2010/main" val="0"/>
              </a:ext>
            </a:extLst>
          </a:blip>
          <a:srcRect l="5692" r="5692"/>
          <a:stretch>
            <a:fillRect/>
          </a:stretch>
        </p:blipFill>
        <p:spPr>
          <a:xfrm>
            <a:off x="2736659" y="627765"/>
            <a:ext cx="4754913" cy="3566160"/>
          </a:xfrm>
          <a:prstGeom prst="rect">
            <a:avLst/>
          </a:prstGeom>
        </p:spPr>
      </p:pic>
      <p:sp>
        <p:nvSpPr>
          <p:cNvPr id="4" name="Text Placeholder 9"/>
          <p:cNvSpPr txBox="1">
            <a:spLocks/>
          </p:cNvSpPr>
          <p:nvPr/>
        </p:nvSpPr>
        <p:spPr>
          <a:xfrm>
            <a:off x="2316932" y="5292386"/>
            <a:ext cx="5486400" cy="804862"/>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l-GR" sz="2600" b="0" i="0" u="none" strike="noStrike" kern="1200" cap="none" spc="0" normalizeH="0" baseline="0" noProof="0" dirty="0" smtClean="0">
                <a:ln>
                  <a:noFill/>
                </a:ln>
                <a:solidFill>
                  <a:schemeClr val="tx1"/>
                </a:solidFill>
                <a:effectLst/>
                <a:uLnTx/>
                <a:uFillTx/>
                <a:latin typeface="+mn-lt"/>
                <a:ea typeface="+mn-ea"/>
                <a:cs typeface="+mn-cs"/>
              </a:rPr>
              <a:t>Μέρος αφιερωμένο στην εκπαίδευση των παλαιστών και άλλων αθλητών</a:t>
            </a:r>
            <a:endParaRPr kumimoji="0" lang="el-GR"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pull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96240" y="33459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5000" b="0" i="0" u="none" strike="noStrike" kern="1200" cap="none" spc="0" normalizeH="0" baseline="0" noProof="0" smtClean="0">
                <a:ln>
                  <a:noFill/>
                </a:ln>
                <a:solidFill>
                  <a:schemeClr val="tx2"/>
                </a:solidFill>
                <a:effectLst/>
                <a:uLnTx/>
                <a:uFillTx/>
                <a:latin typeface="+mj-lt"/>
                <a:ea typeface="+mj-ea"/>
                <a:cs typeface="+mj-cs"/>
              </a:rPr>
              <a:t>Η πυγμαχία</a:t>
            </a:r>
            <a:endParaRPr kumimoji="0" lang="el-GR"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2"/>
          <p:cNvSpPr txBox="1">
            <a:spLocks/>
          </p:cNvSpPr>
          <p:nvPr/>
        </p:nvSpPr>
        <p:spPr>
          <a:xfrm>
            <a:off x="1896240" y="1660160"/>
            <a:ext cx="8229600" cy="4525963"/>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l-GR" sz="2000" b="0" i="0" u="none" strike="noStrike" kern="1200" cap="none" spc="0" normalizeH="0" baseline="0" noProof="0" smtClean="0">
                <a:ln>
                  <a:noFill/>
                </a:ln>
                <a:solidFill>
                  <a:schemeClr val="tx1"/>
                </a:solidFill>
                <a:effectLst/>
                <a:uLnTx/>
                <a:uFillTx/>
                <a:latin typeface="+mn-lt"/>
                <a:ea typeface="+mn-ea"/>
                <a:cs typeface="+mn-cs"/>
              </a:rPr>
              <a:t>Θεωρείται από τα παλαιότερα αγωνίσματα, γνωστή ήδη στα μινωικά και στα μυκηναϊκά χρόνια</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l-GR" sz="2000" b="0" i="0" u="none" strike="noStrike" kern="1200" cap="none" spc="0" normalizeH="0" baseline="0" noProof="0" smtClean="0">
                <a:ln>
                  <a:noFill/>
                </a:ln>
                <a:solidFill>
                  <a:schemeClr val="tx1"/>
                </a:solidFill>
                <a:effectLst/>
                <a:uLnTx/>
                <a:uFillTx/>
                <a:latin typeface="+mn-lt"/>
                <a:ea typeface="+mn-ea"/>
                <a:cs typeface="+mn-cs"/>
              </a:rPr>
              <a:t>Στην </a:t>
            </a:r>
            <a:r>
              <a:rPr kumimoji="0" lang="el-GR" sz="2000" b="0" i="1" u="none" strike="noStrike" kern="1200" cap="none" spc="0" normalizeH="0" baseline="0" noProof="0" smtClean="0">
                <a:ln>
                  <a:noFill/>
                </a:ln>
                <a:solidFill>
                  <a:schemeClr val="tx1"/>
                </a:solidFill>
                <a:effectLst/>
                <a:uLnTx/>
                <a:uFillTx/>
                <a:latin typeface="+mn-lt"/>
                <a:ea typeface="+mn-ea"/>
                <a:cs typeface="+mn-cs"/>
              </a:rPr>
              <a:t>Ιλιάδα</a:t>
            </a:r>
            <a:r>
              <a:rPr kumimoji="0" lang="el-GR" sz="2000" b="0" i="0" u="none" strike="noStrike" kern="1200" cap="none" spc="0" normalizeH="0" baseline="0" noProof="0" smtClean="0">
                <a:ln>
                  <a:noFill/>
                </a:ln>
                <a:solidFill>
                  <a:schemeClr val="tx1"/>
                </a:solidFill>
                <a:effectLst/>
                <a:uLnTx/>
                <a:uFillTx/>
                <a:latin typeface="+mn-lt"/>
                <a:ea typeface="+mn-ea"/>
                <a:cs typeface="+mn-cs"/>
              </a:rPr>
              <a:t> (Ψ) αναφέρεται ως ένα από τα αγωνίσματα που έγιναν για να τιμηθεί η ταφή του Πατρόκλου</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l-GR" sz="2000" b="0" i="0" u="none" strike="noStrike" kern="1200" cap="none" spc="0" normalizeH="0" baseline="0" noProof="0" smtClean="0">
                <a:ln>
                  <a:noFill/>
                </a:ln>
                <a:solidFill>
                  <a:schemeClr val="tx1"/>
                </a:solidFill>
                <a:effectLst/>
                <a:uLnTx/>
                <a:uFillTx/>
                <a:latin typeface="+mn-lt"/>
                <a:ea typeface="+mn-ea"/>
                <a:cs typeface="+mn-cs"/>
              </a:rPr>
              <a:t>Κατά τη μυθολογία, την πυγμή ως άθλημα την καθιέρωσε ο ίδιος ο θεός Απόλλων, αλλά την τίμησαν και ο Ηρακλής, ο Θησέας και άλλοι ημίθεοι ή ήρωες.</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l-GR" sz="2000" b="0" i="0" u="none" strike="noStrike" kern="1200" cap="none" spc="0" normalizeH="0" baseline="0" noProof="0" smtClean="0">
                <a:ln>
                  <a:noFill/>
                </a:ln>
                <a:solidFill>
                  <a:schemeClr val="tx1"/>
                </a:solidFill>
                <a:effectLst/>
                <a:uLnTx/>
                <a:uFillTx/>
                <a:latin typeface="+mn-lt"/>
                <a:ea typeface="+mn-ea"/>
                <a:cs typeface="+mn-cs"/>
              </a:rPr>
              <a:t>Προστάτης του αθλήματος ήταν ο Απόλλων.</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l-GR"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163168" y="3838142"/>
            <a:ext cx="2736850" cy="2901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38006" y="420952"/>
            <a:ext cx="10277831" cy="1507067"/>
          </a:xfrm>
        </p:spPr>
        <p:txBody>
          <a:bodyPr>
            <a:normAutofit/>
          </a:bodyPr>
          <a:lstStyle/>
          <a:p>
            <a:r>
              <a:rPr lang="el-GR" sz="4000" b="1" i="1" dirty="0" smtClean="0">
                <a:effectLst>
                  <a:outerShdw blurRad="38100" dist="38100" dir="2700000" algn="tl">
                    <a:srgbClr val="000000">
                      <a:alpha val="43137"/>
                    </a:srgbClr>
                  </a:outerShdw>
                </a:effectLst>
              </a:rPr>
              <a:t>Που διεξάγονταν οι αρματοδρομίες;</a:t>
            </a:r>
            <a:endParaRPr lang="el-GR" sz="4000" b="1" i="1" dirty="0">
              <a:effectLst>
                <a:outerShdw blurRad="38100" dist="38100" dir="2700000" algn="tl">
                  <a:srgbClr val="000000">
                    <a:alpha val="43137"/>
                  </a:srgbClr>
                </a:outerShdw>
              </a:effectLst>
            </a:endParaRPr>
          </a:p>
        </p:txBody>
      </p:sp>
      <p:sp>
        <p:nvSpPr>
          <p:cNvPr id="4" name="Ορθογώνιο 3"/>
          <p:cNvSpPr/>
          <p:nvPr/>
        </p:nvSpPr>
        <p:spPr>
          <a:xfrm>
            <a:off x="565883" y="2079851"/>
            <a:ext cx="7616415" cy="3046988"/>
          </a:xfrm>
          <a:prstGeom prst="rect">
            <a:avLst/>
          </a:prstGeom>
        </p:spPr>
        <p:txBody>
          <a:bodyPr wrap="square">
            <a:spAutoFit/>
          </a:bodyPr>
          <a:lstStyle/>
          <a:p>
            <a:r>
              <a:rPr lang="el-GR" sz="2400" dirty="0"/>
              <a:t>Η αρματοδρομία διεξάγονταν σε ιδιαίτερο στάδιο, το «</a:t>
            </a:r>
            <a:r>
              <a:rPr lang="el-GR" sz="2400" i="1" dirty="0"/>
              <a:t>ιπποδρόμιο</a:t>
            </a:r>
            <a:r>
              <a:rPr lang="el-GR" sz="2400" dirty="0"/>
              <a:t>», αγνώστων σήμερα διαστάσεων. Το μοναδικό ιπποδρόμιο που διασώζεται σήμερα στην Ελλάδα βρίσκεται στο Λύκαιο όρος και έχει μήκος 300 μέτρα, ή ενάμιση σταδίου, και πλάτους εκατό μέτρων. Το ιπποδρόμιο της Ολυμπίας πρέπει κατά τα λεγόμενα του Παυσανία να είχε μεγαλύτερο πλάτος.</a:t>
            </a:r>
          </a:p>
        </p:txBody>
      </p:sp>
      <p:pic>
        <p:nvPicPr>
          <p:cNvPr id="5" name="Εικόνα 4"/>
          <p:cNvPicPr>
            <a:picLocks noChangeAspect="1"/>
          </p:cNvPicPr>
          <p:nvPr/>
        </p:nvPicPr>
        <p:blipFill>
          <a:blip r:embed="rId2"/>
          <a:stretch>
            <a:fillRect/>
          </a:stretch>
        </p:blipFill>
        <p:spPr>
          <a:xfrm>
            <a:off x="8461989" y="3994881"/>
            <a:ext cx="3157595" cy="22639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24305726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76320" y="604418"/>
            <a:ext cx="8229600" cy="1143000"/>
          </a:xfrm>
          <a:prstGeom prst="rect">
            <a:avLst/>
          </a:prstGeom>
        </p:spPr>
        <p:txBody>
          <a:bodyP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5000" b="0" i="0" u="none" strike="noStrike" kern="1200" cap="none" spc="0" normalizeH="0" baseline="0" noProof="0" smtClean="0">
                <a:ln>
                  <a:noFill/>
                </a:ln>
                <a:solidFill>
                  <a:schemeClr val="tx2"/>
                </a:solidFill>
                <a:effectLst/>
                <a:uLnTx/>
                <a:uFillTx/>
                <a:latin typeface="+mj-lt"/>
                <a:ea typeface="+mj-ea"/>
                <a:cs typeface="+mj-cs"/>
              </a:rPr>
              <a:t>Καθιέρωση ως ολυμπιακού αγωνίσματος</a:t>
            </a:r>
            <a:endParaRPr kumimoji="0" lang="el-GR"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2"/>
          <p:cNvSpPr txBox="1">
            <a:spLocks/>
          </p:cNvSpPr>
          <p:nvPr/>
        </p:nvSpPr>
        <p:spPr>
          <a:xfrm>
            <a:off x="1776320" y="1929980"/>
            <a:ext cx="8229600" cy="4525963"/>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l-GR" sz="2000" b="0" i="0" u="none" strike="noStrike" kern="1200" cap="none" spc="0" normalizeH="0" baseline="0" noProof="0" smtClean="0">
                <a:ln>
                  <a:noFill/>
                </a:ln>
                <a:solidFill>
                  <a:schemeClr val="tx1"/>
                </a:solidFill>
                <a:effectLst/>
                <a:uLnTx/>
                <a:uFillTx/>
                <a:latin typeface="+mn-lt"/>
                <a:ea typeface="+mn-ea"/>
                <a:cs typeface="+mn-cs"/>
              </a:rPr>
              <a:t>Ως αγώνισμα στην Ολυμπία εισάγεται στην 23</a:t>
            </a:r>
            <a:r>
              <a:rPr kumimoji="0" lang="el-GR" sz="2000" b="0" i="0" u="none" strike="noStrike" kern="1200" cap="none" spc="0" normalizeH="0" baseline="30000" noProof="0" smtClean="0">
                <a:ln>
                  <a:noFill/>
                </a:ln>
                <a:solidFill>
                  <a:schemeClr val="tx1"/>
                </a:solidFill>
                <a:effectLst/>
                <a:uLnTx/>
                <a:uFillTx/>
                <a:latin typeface="+mn-lt"/>
                <a:ea typeface="+mn-ea"/>
                <a:cs typeface="+mn-cs"/>
              </a:rPr>
              <a:t>η</a:t>
            </a:r>
            <a:r>
              <a:rPr kumimoji="0" lang="el-GR" sz="2000" b="0" i="0" u="none" strike="noStrike" kern="1200" cap="none" spc="0" normalizeH="0" baseline="0" noProof="0" smtClean="0">
                <a:ln>
                  <a:noFill/>
                </a:ln>
                <a:solidFill>
                  <a:schemeClr val="tx1"/>
                </a:solidFill>
                <a:effectLst/>
                <a:uLnTx/>
                <a:uFillTx/>
                <a:latin typeface="+mn-lt"/>
                <a:ea typeface="+mn-ea"/>
                <a:cs typeface="+mn-cs"/>
              </a:rPr>
              <a:t> Ολυμπιάδα (688 π. Χ.) και για τους παίδες στην 41</a:t>
            </a:r>
            <a:r>
              <a:rPr kumimoji="0" lang="el-GR" sz="2000" b="0" i="0" u="none" strike="noStrike" kern="1200" cap="none" spc="0" normalizeH="0" baseline="30000" noProof="0" smtClean="0">
                <a:ln>
                  <a:noFill/>
                </a:ln>
                <a:solidFill>
                  <a:schemeClr val="tx1"/>
                </a:solidFill>
                <a:effectLst/>
                <a:uLnTx/>
                <a:uFillTx/>
                <a:latin typeface="+mn-lt"/>
                <a:ea typeface="+mn-ea"/>
                <a:cs typeface="+mn-cs"/>
              </a:rPr>
              <a:t>η</a:t>
            </a:r>
            <a:r>
              <a:rPr kumimoji="0" lang="el-GR" sz="2000" b="0" i="0" u="none" strike="noStrike" kern="1200" cap="none" spc="0" normalizeH="0" baseline="0" noProof="0" smtClean="0">
                <a:ln>
                  <a:noFill/>
                </a:ln>
                <a:solidFill>
                  <a:schemeClr val="tx1"/>
                </a:solidFill>
                <a:effectLst/>
                <a:uLnTx/>
                <a:uFillTx/>
                <a:latin typeface="+mn-lt"/>
                <a:ea typeface="+mn-ea"/>
                <a:cs typeface="+mn-cs"/>
              </a:rPr>
              <a:t> Ολυμπιάδα (616 π. Χ.)</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l-GR"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irc_mi" descr="http://www.youmagazine.gr/wordpress/wp-content/uploads/2012/07/08Pagration_tel.jpg">
            <a:hlinkClick r:id="rId2"/>
          </p:cNvPr>
          <p:cNvPicPr/>
          <p:nvPr/>
        </p:nvPicPr>
        <p:blipFill>
          <a:blip r:embed="rId3" cstate="print"/>
          <a:srcRect/>
          <a:stretch>
            <a:fillRect/>
          </a:stretch>
        </p:blipFill>
        <p:spPr bwMode="auto">
          <a:xfrm>
            <a:off x="6971240" y="3830788"/>
            <a:ext cx="2664296" cy="2924936"/>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 Εικόνα" descr="pankration-1.jpg"/>
          <p:cNvPicPr>
            <a:picLocks noChangeAspect="1"/>
          </p:cNvPicPr>
          <p:nvPr/>
        </p:nvPicPr>
        <p:blipFill>
          <a:blip r:embed="rId2" cstate="print"/>
          <a:stretch>
            <a:fillRect/>
          </a:stretch>
        </p:blipFill>
        <p:spPr>
          <a:xfrm>
            <a:off x="2671914" y="1484784"/>
            <a:ext cx="6096000" cy="3810000"/>
          </a:xfrm>
          <a:prstGeom prst="rect">
            <a:avLst/>
          </a:prstGeom>
        </p:spPr>
      </p:pic>
    </p:spTree>
  </p:cSld>
  <p:clrMapOvr>
    <a:masterClrMapping/>
  </p:clrMapOvr>
  <p:transition>
    <p:blinds/>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96236" y="30132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4400" b="0" i="0" u="none" strike="noStrike" kern="1200" cap="none" spc="0" normalizeH="0" baseline="0" noProof="0" dirty="0" smtClean="0">
                <a:ln>
                  <a:noFill/>
                </a:ln>
                <a:solidFill>
                  <a:schemeClr val="tx2"/>
                </a:solidFill>
                <a:effectLst/>
                <a:uLnTx/>
                <a:uFillTx/>
                <a:latin typeface="+mj-lt"/>
                <a:ea typeface="+mj-ea"/>
                <a:cs typeface="+mj-cs"/>
              </a:rPr>
              <a:t>Χαρακτηριστικά του αθλήματος</a:t>
            </a:r>
            <a:endParaRPr kumimoji="0" lang="el-GR"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2"/>
          <p:cNvSpPr txBox="1">
            <a:spLocks/>
          </p:cNvSpPr>
          <p:nvPr/>
        </p:nvSpPr>
        <p:spPr>
          <a:xfrm>
            <a:off x="2181050" y="1716832"/>
            <a:ext cx="8229600" cy="4525963"/>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l-GR" sz="1800" b="0" i="0" u="none" strike="noStrike" kern="1200" cap="none" spc="0" normalizeH="0" baseline="0" noProof="0" smtClean="0">
                <a:ln>
                  <a:noFill/>
                </a:ln>
                <a:solidFill>
                  <a:schemeClr val="tx1"/>
                </a:solidFill>
                <a:effectLst/>
                <a:uLnTx/>
                <a:uFillTx/>
                <a:latin typeface="+mn-lt"/>
                <a:ea typeface="+mn-ea"/>
                <a:cs typeface="+mn-cs"/>
              </a:rPr>
              <a:t>Η πυγμαχία ήταν βίαιο αγώνισμα.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l-GR" sz="1800" b="0" i="0" u="none" strike="noStrike" kern="1200" cap="none" spc="0" normalizeH="0" baseline="0" noProof="0" smtClean="0">
                <a:ln>
                  <a:noFill/>
                </a:ln>
                <a:solidFill>
                  <a:schemeClr val="tx1"/>
                </a:solidFill>
                <a:effectLst/>
                <a:uLnTx/>
                <a:uFillTx/>
                <a:latin typeface="+mn-lt"/>
                <a:ea typeface="+mn-ea"/>
                <a:cs typeface="+mn-cs"/>
              </a:rPr>
              <a:t>Τα ζεύγη των «πυκτών», δηλαδή των αθλητών-αντιπάλων καθορίζονταν με κλήρο.</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l-GR" sz="1800" b="0" i="0" u="none" strike="noStrike" kern="1200" cap="none" spc="0" normalizeH="0" baseline="0" noProof="0" smtClean="0">
                <a:ln>
                  <a:noFill/>
                </a:ln>
                <a:solidFill>
                  <a:schemeClr val="tx1"/>
                </a:solidFill>
                <a:effectLst/>
                <a:uLnTx/>
                <a:uFillTx/>
                <a:latin typeface="+mn-lt"/>
                <a:ea typeface="+mn-ea"/>
                <a:cs typeface="+mn-cs"/>
              </a:rPr>
              <a:t>Δεν υπήρχε χρονικός περιορισμός στη διεξαγωγή του αγώνα. Οι αντίπαλοι αγωνίζονταν έως ότου ένας από τους δύο πέσει αναίσθητος ή παραδεχτεί την ήττα του.</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l-GR" sz="1800" b="0" i="0" u="none" strike="noStrike" kern="1200" cap="none" spc="0" normalizeH="0" baseline="0" noProof="0" smtClean="0">
                <a:ln>
                  <a:noFill/>
                </a:ln>
                <a:solidFill>
                  <a:schemeClr val="tx1"/>
                </a:solidFill>
                <a:effectLst/>
                <a:uLnTx/>
                <a:uFillTx/>
                <a:latin typeface="+mn-lt"/>
                <a:ea typeface="+mn-ea"/>
                <a:cs typeface="+mn-cs"/>
              </a:rPr>
              <a:t>Σε παραστάσεις αγγείων που απεικονίζουν αγώνες πυγμαχίας, βλέπουμε ότι οι αντίπαλοι στέκονταν αντιμέτωποι, όρθιοι, με το αριστερό πόδι μπροστά και το δεξί πόδι ελαφρά λυγισμένο πίσω.</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l-GR" sz="1800" b="0" i="0" u="none" strike="noStrike" kern="1200" cap="none" spc="0" normalizeH="0" baseline="0" noProof="0" smtClean="0">
                <a:ln>
                  <a:noFill/>
                </a:ln>
                <a:solidFill>
                  <a:schemeClr val="tx1"/>
                </a:solidFill>
                <a:effectLst/>
                <a:uLnTx/>
                <a:uFillTx/>
                <a:latin typeface="+mn-lt"/>
                <a:ea typeface="+mn-ea"/>
                <a:cs typeface="+mn-cs"/>
              </a:rPr>
              <a:t>Τα χτυπήματα δίνονταν κυρίως στο κεφάλι και στο πρόσωπο.</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l-GR" sz="1800" b="0" i="0" u="none" strike="noStrike" kern="1200" cap="none" spc="0" normalizeH="0" baseline="0" noProof="0" smtClean="0">
                <a:ln>
                  <a:noFill/>
                </a:ln>
                <a:solidFill>
                  <a:schemeClr val="tx1"/>
                </a:solidFill>
                <a:effectLst/>
                <a:uLnTx/>
                <a:uFillTx/>
                <a:latin typeface="+mn-lt"/>
                <a:ea typeface="+mn-ea"/>
                <a:cs typeface="+mn-cs"/>
              </a:rPr>
              <a:t>Τα χέρια ήταν ενισχυμένα με χοντρά δερμάτινα λουριά, από τον αγκώνα μέχρι τις γροθιές, ενώ τα δάχτυλα έμεναν ακάλυπτα για να κλείνουν σχηματίζοντας γροθιά. </a:t>
            </a:r>
            <a:endParaRPr kumimoji="0" lang="el-GR" sz="1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 name="Picture 2" descr="http://www.ime.gr/olympics/ancient/images/205ap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000629" y="4985792"/>
            <a:ext cx="1345649" cy="1872208"/>
          </a:xfrm>
          <a:prstGeom prst="rect">
            <a:avLst/>
          </a:prstGeom>
          <a:noFill/>
        </p:spPr>
      </p:pic>
    </p:spTree>
  </p:cSld>
  <p:clrMapOvr>
    <a:masterClrMapping/>
  </p:clrMapOvr>
  <p:transition>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26420" y="40954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5000" b="0" i="0" u="none" strike="noStrike" kern="1200" cap="none" spc="0" normalizeH="0" baseline="0" noProof="0" smtClean="0">
                <a:ln>
                  <a:noFill/>
                </a:ln>
                <a:solidFill>
                  <a:schemeClr val="tx2"/>
                </a:solidFill>
                <a:effectLst/>
                <a:uLnTx/>
                <a:uFillTx/>
                <a:latin typeface="+mj-lt"/>
                <a:ea typeface="+mj-ea"/>
                <a:cs typeface="+mj-cs"/>
              </a:rPr>
              <a:t>(συνέχεια) </a:t>
            </a:r>
            <a:endParaRPr kumimoji="0" lang="el-GR"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2"/>
          <p:cNvSpPr txBox="1">
            <a:spLocks/>
          </p:cNvSpPr>
          <p:nvPr/>
        </p:nvSpPr>
        <p:spPr>
          <a:xfrm>
            <a:off x="1626420" y="1735110"/>
            <a:ext cx="8229600" cy="4525963"/>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l-GR" sz="2000" b="0" i="0" u="none" strike="noStrike" kern="1200" cap="none" spc="0" normalizeH="0" baseline="0" noProof="0" smtClean="0">
                <a:ln>
                  <a:noFill/>
                </a:ln>
                <a:solidFill>
                  <a:schemeClr val="tx1"/>
                </a:solidFill>
                <a:effectLst/>
                <a:uLnTx/>
                <a:uFillTx/>
                <a:latin typeface="+mn-lt"/>
                <a:ea typeface="+mn-ea"/>
                <a:cs typeface="+mn-cs"/>
              </a:rPr>
              <a:t>Σε περίπτωση που ο αγώνας κρατούσε πολύ ώρα χωρίς νικητή, οι αγωνιστές έπρεπε να κάνουν την ονομαζόμενη «</a:t>
            </a:r>
            <a:r>
              <a:rPr kumimoji="0" lang="el-GR" sz="2000" b="0" i="1" u="none" strike="noStrike" kern="1200" cap="none" spc="0" normalizeH="0" baseline="0" noProof="0" smtClean="0">
                <a:ln>
                  <a:noFill/>
                </a:ln>
                <a:solidFill>
                  <a:schemeClr val="tx1"/>
                </a:solidFill>
                <a:effectLst/>
                <a:uLnTx/>
                <a:uFillTx/>
                <a:latin typeface="+mn-lt"/>
                <a:ea typeface="+mn-ea"/>
                <a:cs typeface="+mn-cs"/>
              </a:rPr>
              <a:t>κλίμακα</a:t>
            </a:r>
            <a:r>
              <a:rPr kumimoji="0" lang="el-GR" sz="2000" b="0" i="0" u="none" strike="noStrike" kern="1200" cap="none" spc="0" normalizeH="0" baseline="0" noProof="0" smtClean="0">
                <a:ln>
                  <a:noFill/>
                </a:ln>
                <a:solidFill>
                  <a:schemeClr val="tx1"/>
                </a:solidFill>
                <a:effectLst/>
                <a:uLnTx/>
                <a:uFillTx/>
                <a:latin typeface="+mn-lt"/>
                <a:ea typeface="+mn-ea"/>
                <a:cs typeface="+mn-cs"/>
              </a:rPr>
              <a:t>». Οι πυγμάχοι στέκονταν ακίνητοι χωρίς να αμύνονται ή να αποφεύγουν το χτύπημα, ενώ εναλλακτικά αντάλλασσαν χτυπήματα μέχρι που ένας από τους δυο κατέρρεε.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l-GR" sz="2000" b="0" i="0" u="none" strike="noStrike" kern="1200" cap="none" spc="0" normalizeH="0" baseline="0" noProof="0" smtClean="0">
                <a:ln>
                  <a:noFill/>
                </a:ln>
                <a:solidFill>
                  <a:schemeClr val="tx1"/>
                </a:solidFill>
                <a:effectLst/>
                <a:uLnTx/>
                <a:uFillTx/>
                <a:latin typeface="+mn-lt"/>
                <a:ea typeface="+mn-ea"/>
                <a:cs typeface="+mn-cs"/>
              </a:rPr>
              <a:t>Αν και υπάρχουν μαρτυρίες για τα φοβερά και αιματηρά τραύματα του αγωνίσματος, η τέχνη της πυγμαχίας ήταν άλλη. Νικητής ήταν αυτός που κατόρθωνε να μην χτυπηθεί. Ή μάλλον ήταν αυτός που κατόρθωνε να μην χτυπηθεί αλλά ούτε και να χτυπήσει τον αντίπαλο, κάνοντάς τον απλά να καταρρεύσει, εξουθενωμένος από τις άκαρπες επιθετικές προσπάθειές του.</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l-GR"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Εικόνα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310166" y="5292102"/>
            <a:ext cx="6984776" cy="1524000"/>
          </a:xfrm>
          <a:prstGeom prst="rect">
            <a:avLst/>
          </a:prstGeom>
        </p:spPr>
      </p:pic>
    </p:spTree>
  </p:cSld>
  <p:clrMapOvr>
    <a:masterClrMapping/>
  </p:clrMapOvr>
  <p:transition>
    <p:randomBa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p:cNvSpPr>
          <p:nvPr/>
        </p:nvSpPr>
        <p:spPr>
          <a:xfrm>
            <a:off x="1161730" y="36457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5000" b="0" i="0" u="none" strike="noStrike" kern="1200" cap="none" spc="0" normalizeH="0" baseline="0" noProof="0" smtClean="0">
                <a:ln>
                  <a:noFill/>
                </a:ln>
                <a:solidFill>
                  <a:schemeClr val="tx2"/>
                </a:solidFill>
                <a:effectLst/>
                <a:uLnTx/>
                <a:uFillTx/>
                <a:latin typeface="+mj-lt"/>
                <a:ea typeface="+mj-ea"/>
                <a:cs typeface="+mj-cs"/>
              </a:rPr>
              <a:t>Εξοπλισμός</a:t>
            </a:r>
            <a:endParaRPr kumimoji="0" lang="el-GR"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TextBox 2"/>
          <p:cNvSpPr txBox="1"/>
          <p:nvPr/>
        </p:nvSpPr>
        <p:spPr>
          <a:xfrm>
            <a:off x="1460106" y="1718740"/>
            <a:ext cx="7704856" cy="3693319"/>
          </a:xfrm>
          <a:prstGeom prst="rect">
            <a:avLst/>
          </a:prstGeom>
          <a:noFill/>
        </p:spPr>
        <p:txBody>
          <a:bodyPr wrap="square" rtlCol="0">
            <a:spAutoFit/>
          </a:bodyPr>
          <a:lstStyle/>
          <a:p>
            <a:r>
              <a:rPr lang="el-GR" dirty="0"/>
              <a:t>Οι αθλητές κατά τη διεξαγωγή του αγωνίσματος φορούσαν στα χέρια τους ιμάντες, οι οποίοι μάλιστα ήταν γνωστοί ήδη στη μυκηναϊκή εποχή. Ο Όμηρος, μάλιστα, μας δίνει λεπτομερή περιγραφή των ιμάντων που φορούσαν οι παίκτες: ήταν λουρίδες από λεπτό δέρμα βοδιού, τις οποίες τύλιγαν στα χέρια τους. Αργότερα, στη πρώτη φάλαγγα των δαχτύλων πρόσθεσαν λουρίδες από σκληρό δέρμα και στο εσωτερικό έβαζαν μαλλί. Από τον </a:t>
            </a:r>
            <a:r>
              <a:rPr lang="el-GR" dirty="0" smtClean="0"/>
              <a:t>4</a:t>
            </a:r>
            <a:r>
              <a:rPr lang="el-GR" baseline="30000" dirty="0" smtClean="0"/>
              <a:t>ο</a:t>
            </a:r>
            <a:r>
              <a:rPr lang="el-GR" dirty="0" smtClean="0"/>
              <a:t>αι</a:t>
            </a:r>
            <a:r>
              <a:rPr lang="el-GR" dirty="0"/>
              <a:t>. </a:t>
            </a:r>
            <a:r>
              <a:rPr lang="el-GR" dirty="0" err="1"/>
              <a:t>π.Χ.</a:t>
            </a:r>
            <a:r>
              <a:rPr lang="el-GR" dirty="0"/>
              <a:t> και ως τα τέλη του 2</a:t>
            </a:r>
            <a:r>
              <a:rPr lang="el-GR" baseline="30000" dirty="0"/>
              <a:t>ου</a:t>
            </a:r>
            <a:r>
              <a:rPr lang="el-GR" dirty="0"/>
              <a:t> αι. </a:t>
            </a:r>
            <a:r>
              <a:rPr lang="el-GR" dirty="0" err="1"/>
              <a:t>μ.Χ</a:t>
            </a:r>
            <a:r>
              <a:rPr lang="el-GR" dirty="0"/>
              <a:t>. οι παίκτες αντί να δένουν τους ιμάντες, φορούσαν ένα είδος γαντιού από έτοιμους περιτυλιγμένους ιμάντες. Τέλος, στα ρωμαϊκά χρόνια οι πυγμάχοι χρησιμοποιούσαν ένα πυγμαχικό γάντι ενισχυμένο με σίδερο και μολύβι. Από τους ονομαστότερους πυγμάχους της αρχαιότητας ήταν ο Διαγόρας ο Ρόδιος, πατέρας της Καλλιπάτειρας.</a:t>
            </a:r>
          </a:p>
          <a:p>
            <a:endParaRPr lang="el-GR" dirty="0" smtClean="0"/>
          </a:p>
          <a:p>
            <a:endParaRPr lang="el-GR" dirty="0"/>
          </a:p>
        </p:txBody>
      </p:sp>
      <p:pic>
        <p:nvPicPr>
          <p:cNvPr id="4" name="Εικόνα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324202" y="5227838"/>
            <a:ext cx="6336704" cy="1276350"/>
          </a:xfrm>
          <a:prstGeom prst="rect">
            <a:avLst/>
          </a:prstGeom>
        </p:spPr>
      </p:pic>
    </p:spTree>
  </p:cSld>
  <p:clrMapOvr>
    <a:masterClrMapping/>
  </p:clrMapOvr>
  <p:transition>
    <p:check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p:cNvSpPr>
          <p:nvPr/>
        </p:nvSpPr>
        <p:spPr>
          <a:xfrm>
            <a:off x="1041810" y="34958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5000" b="0" i="0" u="none" strike="noStrike" kern="1200" cap="none" spc="0" normalizeH="0" baseline="0" noProof="0" smtClean="0">
                <a:ln>
                  <a:noFill/>
                </a:ln>
                <a:solidFill>
                  <a:schemeClr val="tx2"/>
                </a:solidFill>
                <a:effectLst/>
                <a:uLnTx/>
                <a:uFillTx/>
                <a:latin typeface="+mj-lt"/>
                <a:ea typeface="+mj-ea"/>
                <a:cs typeface="+mj-cs"/>
              </a:rPr>
              <a:t>Μύθοι σχετικοί με το άθλημα</a:t>
            </a:r>
            <a:endParaRPr kumimoji="0" lang="el-GR"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TextBox 2"/>
          <p:cNvSpPr txBox="1"/>
          <p:nvPr/>
        </p:nvSpPr>
        <p:spPr>
          <a:xfrm>
            <a:off x="1340186" y="1919774"/>
            <a:ext cx="7704856" cy="3570208"/>
          </a:xfrm>
          <a:prstGeom prst="rect">
            <a:avLst/>
          </a:prstGeom>
          <a:noFill/>
        </p:spPr>
        <p:txBody>
          <a:bodyPr wrap="square" rtlCol="0">
            <a:spAutoFit/>
          </a:bodyPr>
          <a:lstStyle/>
          <a:p>
            <a:pPr marL="108000" indent="274320">
              <a:spcAft>
                <a:spcPts val="600"/>
              </a:spcAft>
              <a:buClr>
                <a:schemeClr val="tx2">
                  <a:lumMod val="25000"/>
                </a:schemeClr>
              </a:buClr>
              <a:buFont typeface="Wingdings" pitchFamily="2" charset="2"/>
              <a:buChar char="ü"/>
            </a:pPr>
            <a:r>
              <a:rPr lang="el-GR" dirty="0"/>
              <a:t>Πρότυπο πυγμαχικού αγώνα στη μυθολογία ήταν εκείνος ανάμεσα στον Πολυδεύκη και τον Άμυκο, το βασιλιά των </a:t>
            </a:r>
            <a:r>
              <a:rPr lang="el-GR" dirty="0" err="1"/>
              <a:t>Βεβρύκων</a:t>
            </a:r>
            <a:r>
              <a:rPr lang="el-GR" dirty="0"/>
              <a:t> από τη Βιθυνία του Εύξεινου Πόντου. Ο βασιλιάς προκαλούσε όλους τους ξένους που περνούσαν από τη χώρα του να πυγμαχήσουν μαζί του και κατά τη διάρκεια του αγώνα τούς σκότωνε. Ο Πολυδεύκης αποδείχτηκε πολύ σκληρός αντίπαλος για τον Άμυκο, τον οποίο νίκησε και υποχρέωσε να ορκιστεί ότι θα επέτρεπε στους ταξιδιώτες ελεύθερη και ασφαλή διέλευση από τη χώρα του.</a:t>
            </a:r>
          </a:p>
          <a:p>
            <a:pPr marL="108000" indent="274320">
              <a:spcAft>
                <a:spcPts val="600"/>
              </a:spcAft>
              <a:buClr>
                <a:schemeClr val="tx2">
                  <a:lumMod val="25000"/>
                </a:schemeClr>
              </a:buClr>
              <a:buFont typeface="Wingdings" pitchFamily="2" charset="2"/>
              <a:buChar char="ü"/>
            </a:pPr>
            <a:r>
              <a:rPr lang="el-GR" dirty="0"/>
              <a:t>Στη μυθολογία ως ιδρυτής του αγωνίσματος αναφέρεται ο Απόλλωνας, ο οποίος νίκησε και σκότωσε το </a:t>
            </a:r>
            <a:r>
              <a:rPr lang="el-GR" dirty="0" err="1"/>
              <a:t>Φόρβαντα</a:t>
            </a:r>
            <a:r>
              <a:rPr lang="el-GR" dirty="0"/>
              <a:t>, έναν πυγμάχο που προκαλούσε τους ταξιδιώτες που περνούσαν από τους Δελφούς να αναμετρηθούν μαζί του. Ο Απόλλωνας, επίσης, νίκησε σε αγώνα πυγμής και τον Άρη στην Ολυμπία.</a:t>
            </a:r>
          </a:p>
          <a:p>
            <a:endParaRPr lang="el-GR" dirty="0"/>
          </a:p>
        </p:txBody>
      </p:sp>
      <p:pic>
        <p:nvPicPr>
          <p:cNvPr id="4" name="Picture 2" descr="https://upload.wikimedia.org/wikipedia/commons/thumb/b/bb/Thermae_boxer_Massimo_Inv1055.jpg/800px-Thermae_boxer_Massimo_Inv1055.jpg"/>
          <p:cNvPicPr>
            <a:picLocks noChangeAspect="1" noChangeArrowheads="1"/>
          </p:cNvPicPr>
          <p:nvPr/>
        </p:nvPicPr>
        <p:blipFill>
          <a:blip r:embed="rId2" cstate="print"/>
          <a:srcRect/>
          <a:stretch>
            <a:fillRect/>
          </a:stretch>
        </p:blipFill>
        <p:spPr bwMode="auto">
          <a:xfrm>
            <a:off x="8507008" y="5016118"/>
            <a:ext cx="1076067" cy="1744574"/>
          </a:xfrm>
          <a:prstGeom prst="rect">
            <a:avLst/>
          </a:prstGeom>
          <a:ln w="38100" cap="sq">
            <a:solidFill>
              <a:schemeClr val="tx2">
                <a:lumMod val="25000"/>
              </a:schemeClr>
            </a:solidFill>
            <a:prstDash val="solid"/>
            <a:miter lim="800000"/>
          </a:ln>
          <a:effectLst>
            <a:outerShdw blurRad="50800" dist="38100" dir="2700000" algn="tl" rotWithShape="0">
              <a:srgbClr val="000000">
                <a:alpha val="43000"/>
              </a:srgbClr>
            </a:outerShdw>
          </a:effectLst>
        </p:spPr>
      </p:pic>
    </p:spTree>
  </p:cSld>
  <p:clrMapOvr>
    <a:masterClrMapping/>
  </p:clrMapOvr>
  <p:transition>
    <p:pull dir="l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1206700" y="52946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5000" b="0" i="0" u="none" strike="noStrike" kern="1200" cap="none" spc="0" normalizeH="0" baseline="0" noProof="0" smtClean="0">
                <a:ln>
                  <a:noFill/>
                </a:ln>
                <a:solidFill>
                  <a:schemeClr val="tx2"/>
                </a:solidFill>
                <a:effectLst/>
                <a:uLnTx/>
                <a:uFillTx/>
                <a:latin typeface="+mj-lt"/>
                <a:ea typeface="+mj-ea"/>
                <a:cs typeface="+mj-cs"/>
              </a:rPr>
              <a:t>Αρχαίοι πυγμάχοι</a:t>
            </a:r>
            <a:endParaRPr kumimoji="0" lang="el-GR"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2 - Θέση περιεχομένου"/>
          <p:cNvSpPr txBox="1">
            <a:spLocks/>
          </p:cNvSpPr>
          <p:nvPr/>
        </p:nvSpPr>
        <p:spPr>
          <a:xfrm>
            <a:off x="1206700" y="1855030"/>
            <a:ext cx="8229600" cy="4525963"/>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l-GR" sz="2000" b="0" i="0" u="none" strike="noStrike" kern="1200" cap="none" spc="0" normalizeH="0" baseline="0" noProof="0" smtClean="0">
                <a:ln>
                  <a:noFill/>
                </a:ln>
                <a:solidFill>
                  <a:schemeClr val="tx1"/>
                </a:solidFill>
                <a:effectLst/>
                <a:uLnTx/>
                <a:uFillTx/>
                <a:latin typeface="+mn-lt"/>
                <a:ea typeface="+mn-ea"/>
                <a:cs typeface="+mn-cs"/>
              </a:rPr>
              <a:t>Ο Σπαρτιάτης Ιπποσθένης κέρδισε την πρώτη θέση σε πέντε συνεχόμενους ολυμπιακούς αγώνες.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l-GR" sz="2000" b="0" i="0" u="none" strike="noStrike" kern="1200" cap="none" spc="0" normalizeH="0" baseline="0" noProof="0" smtClean="0">
                <a:ln>
                  <a:noFill/>
                </a:ln>
                <a:solidFill>
                  <a:schemeClr val="tx1"/>
                </a:solidFill>
                <a:effectLst/>
                <a:uLnTx/>
                <a:uFillTx/>
                <a:latin typeface="+mn-lt"/>
                <a:ea typeface="+mn-ea"/>
                <a:cs typeface="+mn-cs"/>
              </a:rPr>
              <a:t>Ο Ροδίτης Διαγόρας, νικητής μια φορά σε Ολυμπιακούς, τέσσερις στα Ίσθμια και δύο στα Νέμεα, ήταν πάνω από δύο μέτρα ύψος και πυγμαχούσε πολύ εύκολα, γιατί οι αντίπαλοι δεν τον έφθαναν!</a:t>
            </a:r>
            <a:endParaRPr kumimoji="0" lang="el-GR"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irc_mi" descr="http://users.sch.gr/ragian/olymp_pigmahia.jpg">
            <a:hlinkClick r:id="rId2"/>
          </p:cNvPr>
          <p:cNvPicPr/>
          <p:nvPr/>
        </p:nvPicPr>
        <p:blipFill>
          <a:blip r:embed="rId3" cstate="print"/>
          <a:srcRect/>
          <a:stretch>
            <a:fillRect/>
          </a:stretch>
        </p:blipFill>
        <p:spPr bwMode="auto">
          <a:xfrm>
            <a:off x="6113588" y="3755838"/>
            <a:ext cx="3096344"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1551470" y="42453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5000" b="0" i="0" u="none" strike="noStrike" kern="1200" cap="none" spc="0" normalizeH="0" baseline="0" noProof="0" smtClean="0">
                <a:ln>
                  <a:noFill/>
                </a:ln>
                <a:solidFill>
                  <a:schemeClr val="tx2"/>
                </a:solidFill>
                <a:effectLst/>
                <a:uLnTx/>
                <a:uFillTx/>
                <a:latin typeface="+mj-lt"/>
                <a:ea typeface="+mj-ea"/>
                <a:cs typeface="+mj-cs"/>
              </a:rPr>
              <a:t>(συνέχεια)</a:t>
            </a:r>
            <a:endParaRPr kumimoji="0" lang="el-GR"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2 - Θέση περιεχομένου"/>
          <p:cNvSpPr txBox="1">
            <a:spLocks/>
          </p:cNvSpPr>
          <p:nvPr/>
        </p:nvSpPr>
        <p:spPr>
          <a:xfrm>
            <a:off x="1551470" y="1750100"/>
            <a:ext cx="8229600" cy="4525963"/>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l-GR" sz="2000" b="0" i="0" u="none" strike="noStrike" kern="1200" cap="none" spc="0" normalizeH="0" baseline="0" noProof="0" smtClean="0">
                <a:ln>
                  <a:noFill/>
                </a:ln>
                <a:solidFill>
                  <a:schemeClr val="tx1"/>
                </a:solidFill>
                <a:effectLst/>
                <a:uLnTx/>
                <a:uFillTx/>
                <a:latin typeface="+mn-lt"/>
                <a:ea typeface="+mn-ea"/>
                <a:cs typeface="+mn-cs"/>
              </a:rPr>
              <a:t>O Μελαγκόμας από την Καρία της Μικράς Ασίας ακολουθούσε την εντελώς αντίθετη τακτική. Ήταν τόσο ευλύγιστος και γρήγορος, ώστε απέφευγε με ευκολία τα χτυπήματα του αντιπάλου του. Ο τελευταίος συνήθως εγκατέλειπε εξαντλημένος τον αγώνα χωρίς να έχει ρίξει ούτε μια γροθιά.</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l-GR"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irc_mi" descr="http://www.fa3.gr/images/olympiaki-pedia/olymp_pangratio.jpg">
            <a:hlinkClick r:id="rId2"/>
          </p:cNvPr>
          <p:cNvPicPr/>
          <p:nvPr/>
        </p:nvPicPr>
        <p:blipFill>
          <a:blip r:embed="rId3" cstate="print"/>
          <a:srcRect/>
          <a:stretch>
            <a:fillRect/>
          </a:stretch>
        </p:blipFill>
        <p:spPr bwMode="auto">
          <a:xfrm>
            <a:off x="6026310" y="3218860"/>
            <a:ext cx="3168352" cy="3312368"/>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1371590" y="51447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5000" b="0" i="0" u="none" strike="noStrike" kern="1200" cap="none" spc="0" normalizeH="0" baseline="0" noProof="0" smtClean="0">
                <a:ln>
                  <a:noFill/>
                </a:ln>
                <a:solidFill>
                  <a:schemeClr val="tx2"/>
                </a:solidFill>
                <a:effectLst/>
                <a:uLnTx/>
                <a:uFillTx/>
                <a:latin typeface="+mj-lt"/>
                <a:ea typeface="+mj-ea"/>
                <a:cs typeface="+mj-cs"/>
              </a:rPr>
              <a:t>(συνέχεια)</a:t>
            </a:r>
            <a:endParaRPr kumimoji="0" lang="el-GR"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2 - Θέση περιεχομένου"/>
          <p:cNvSpPr txBox="1">
            <a:spLocks/>
          </p:cNvSpPr>
          <p:nvPr/>
        </p:nvSpPr>
        <p:spPr>
          <a:xfrm>
            <a:off x="1371590" y="1840040"/>
            <a:ext cx="8229600" cy="4525963"/>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l-GR" sz="2600" b="0" i="0" u="none" strike="noStrike" kern="1200" cap="none" spc="0" normalizeH="0" baseline="0" noProof="0" smtClean="0">
                <a:ln>
                  <a:noFill/>
                </a:ln>
                <a:solidFill>
                  <a:schemeClr val="tx1"/>
                </a:solidFill>
                <a:effectLst/>
                <a:uLnTx/>
                <a:uFillTx/>
                <a:latin typeface="+mn-lt"/>
                <a:ea typeface="+mn-ea"/>
                <a:cs typeface="+mn-cs"/>
              </a:rPr>
              <a:t>Πάντως ο αθλητής με το περισσότερο θάρρος ήταν ο Ευρυδάμας από την Κυρήνη. Σε έναν αγώνα ο αντίπαλος τού έσπασε τα δόντια, αλλά εκείνος τα κατάπιε προκειμένου να μην το καταλάβει ο άλλος!</a:t>
            </a:r>
            <a:br>
              <a:rPr kumimoji="0" lang="el-GR" sz="2600" b="0" i="0" u="none" strike="noStrike" kern="1200" cap="none" spc="0" normalizeH="0" baseline="0" noProof="0" smtClean="0">
                <a:ln>
                  <a:noFill/>
                </a:ln>
                <a:solidFill>
                  <a:schemeClr val="tx1"/>
                </a:solidFill>
                <a:effectLst/>
                <a:uLnTx/>
                <a:uFillTx/>
                <a:latin typeface="+mn-lt"/>
                <a:ea typeface="+mn-ea"/>
                <a:cs typeface="+mn-cs"/>
              </a:rPr>
            </a:br>
            <a:endParaRPr kumimoji="0" lang="el-GR"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heel spokes="2"/>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p:cNvSpPr>
          <p:nvPr/>
        </p:nvSpPr>
        <p:spPr>
          <a:xfrm>
            <a:off x="1401570" y="25964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5000" b="0" i="0" u="none" strike="noStrike" kern="1200" cap="none" spc="0" normalizeH="0" baseline="0" noProof="0" smtClean="0">
                <a:ln>
                  <a:noFill/>
                </a:ln>
                <a:solidFill>
                  <a:schemeClr val="tx2"/>
                </a:solidFill>
                <a:effectLst/>
                <a:uLnTx/>
                <a:uFillTx/>
                <a:latin typeface="+mj-lt"/>
                <a:ea typeface="+mj-ea"/>
                <a:cs typeface="+mj-cs"/>
              </a:rPr>
              <a:t>Πηγές</a:t>
            </a:r>
            <a:endParaRPr kumimoji="0" lang="el-GR"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TextBox 2"/>
          <p:cNvSpPr txBox="1"/>
          <p:nvPr/>
        </p:nvSpPr>
        <p:spPr>
          <a:xfrm>
            <a:off x="1502713" y="1210699"/>
            <a:ext cx="8136904" cy="5632311"/>
          </a:xfrm>
          <a:prstGeom prst="rect">
            <a:avLst/>
          </a:prstGeom>
          <a:noFill/>
        </p:spPr>
        <p:txBody>
          <a:bodyPr wrap="square" rtlCol="0">
            <a:spAutoFit/>
          </a:bodyPr>
          <a:lstStyle/>
          <a:p>
            <a:r>
              <a:rPr lang="el-GR" dirty="0"/>
              <a:t>Πληροφορίες</a:t>
            </a:r>
            <a:r>
              <a:rPr lang="el-GR" dirty="0" smtClean="0"/>
              <a:t>:</a:t>
            </a:r>
            <a:endParaRPr lang="el-GR" dirty="0" smtClean="0">
              <a:hlinkClick r:id="rId2"/>
            </a:endParaRPr>
          </a:p>
          <a:p>
            <a:endParaRPr lang="el-GR" dirty="0">
              <a:hlinkClick r:id="rId2"/>
            </a:endParaRPr>
          </a:p>
          <a:p>
            <a:r>
              <a:rPr lang="el-GR" dirty="0" smtClean="0">
                <a:hlinkClick r:id="rId2"/>
              </a:rPr>
              <a:t>http</a:t>
            </a:r>
            <a:r>
              <a:rPr lang="el-GR" dirty="0">
                <a:hlinkClick r:id="rId2"/>
              </a:rPr>
              <a:t>://www.mixanitouxronou.gr/archei-ellines-pigmachi-itan-sklirotrachili-ke-agonizontan-mechri-telikis-ptoseos-o-maik-taison-den-tha-iche-kamia-elpida/</a:t>
            </a:r>
            <a:endParaRPr lang="el-GR" dirty="0"/>
          </a:p>
          <a:p>
            <a:r>
              <a:rPr lang="el-GR" u="sng" dirty="0">
                <a:hlinkClick r:id="rId3"/>
              </a:rPr>
              <a:t>http://users.sch.gr/ragian/olympic_sports.htm</a:t>
            </a:r>
            <a:endParaRPr lang="el-GR" dirty="0"/>
          </a:p>
          <a:p>
            <a:r>
              <a:rPr lang="en-US" u="sng" dirty="0">
                <a:hlinkClick r:id="rId4"/>
              </a:rPr>
              <a:t>https</a:t>
            </a:r>
            <a:r>
              <a:rPr lang="el-GR" u="sng" dirty="0">
                <a:hlinkClick r:id="rId4"/>
              </a:rPr>
              <a:t>://</a:t>
            </a:r>
            <a:r>
              <a:rPr lang="en-US" u="sng" dirty="0">
                <a:hlinkClick r:id="rId4"/>
              </a:rPr>
              <a:t>el</a:t>
            </a:r>
            <a:r>
              <a:rPr lang="el-GR" u="sng" dirty="0">
                <a:hlinkClick r:id="rId4"/>
              </a:rPr>
              <a:t>.</a:t>
            </a:r>
            <a:r>
              <a:rPr lang="en-US" u="sng" dirty="0" err="1">
                <a:hlinkClick r:id="rId4"/>
              </a:rPr>
              <a:t>wikipedia</a:t>
            </a:r>
            <a:r>
              <a:rPr lang="el-GR" u="sng" dirty="0">
                <a:hlinkClick r:id="rId4"/>
              </a:rPr>
              <a:t>.</a:t>
            </a:r>
            <a:r>
              <a:rPr lang="en-US" u="sng" dirty="0">
                <a:hlinkClick r:id="rId4"/>
              </a:rPr>
              <a:t>org</a:t>
            </a:r>
            <a:r>
              <a:rPr lang="el-GR" u="sng" dirty="0">
                <a:hlinkClick r:id="rId4"/>
              </a:rPr>
              <a:t>/</a:t>
            </a:r>
            <a:r>
              <a:rPr lang="en-US" u="sng" dirty="0">
                <a:hlinkClick r:id="rId4"/>
              </a:rPr>
              <a:t>wiki</a:t>
            </a:r>
            <a:r>
              <a:rPr lang="el-GR" u="sng" dirty="0">
                <a:hlinkClick r:id="rId4"/>
              </a:rPr>
              <a:t>/%</a:t>
            </a:r>
            <a:r>
              <a:rPr lang="en-US" u="sng" dirty="0">
                <a:hlinkClick r:id="rId4"/>
              </a:rPr>
              <a:t>CE</a:t>
            </a:r>
            <a:r>
              <a:rPr lang="el-GR" u="sng" dirty="0">
                <a:hlinkClick r:id="rId4"/>
              </a:rPr>
              <a:t>%9</a:t>
            </a:r>
            <a:r>
              <a:rPr lang="en-US" u="sng" dirty="0">
                <a:hlinkClick r:id="rId4"/>
              </a:rPr>
              <a:t>F</a:t>
            </a:r>
            <a:r>
              <a:rPr lang="el-GR" u="sng" dirty="0">
                <a:hlinkClick r:id="rId4"/>
              </a:rPr>
              <a:t>%</a:t>
            </a:r>
            <a:r>
              <a:rPr lang="en-US" u="sng" dirty="0">
                <a:hlinkClick r:id="rId4"/>
              </a:rPr>
              <a:t>CE</a:t>
            </a:r>
            <a:r>
              <a:rPr lang="el-GR" u="sng" dirty="0">
                <a:hlinkClick r:id="rId4"/>
              </a:rPr>
              <a:t>%</a:t>
            </a:r>
            <a:r>
              <a:rPr lang="en-US" u="sng" dirty="0">
                <a:hlinkClick r:id="rId4"/>
              </a:rPr>
              <a:t>BB</a:t>
            </a:r>
            <a:r>
              <a:rPr lang="el-GR" u="sng" dirty="0">
                <a:hlinkClick r:id="rId4"/>
              </a:rPr>
              <a:t>%</a:t>
            </a:r>
            <a:r>
              <a:rPr lang="en-US" u="sng" dirty="0">
                <a:hlinkClick r:id="rId4"/>
              </a:rPr>
              <a:t>CF</a:t>
            </a:r>
            <a:r>
              <a:rPr lang="el-GR" u="sng" dirty="0">
                <a:hlinkClick r:id="rId4"/>
              </a:rPr>
              <a:t>%85%</a:t>
            </a:r>
            <a:r>
              <a:rPr lang="en-US" u="sng" dirty="0">
                <a:hlinkClick r:id="rId4"/>
              </a:rPr>
              <a:t>CE</a:t>
            </a:r>
            <a:r>
              <a:rPr lang="el-GR" u="sng" dirty="0">
                <a:hlinkClick r:id="rId4"/>
              </a:rPr>
              <a:t>%</a:t>
            </a:r>
            <a:r>
              <a:rPr lang="en-US" u="sng" dirty="0">
                <a:hlinkClick r:id="rId4"/>
              </a:rPr>
              <a:t>BC</a:t>
            </a:r>
            <a:r>
              <a:rPr lang="el-GR" u="sng" dirty="0">
                <a:hlinkClick r:id="rId4"/>
              </a:rPr>
              <a:t>%</a:t>
            </a:r>
            <a:r>
              <a:rPr lang="en-US" u="sng" dirty="0">
                <a:hlinkClick r:id="rId4"/>
              </a:rPr>
              <a:t>CF</a:t>
            </a:r>
            <a:r>
              <a:rPr lang="el-GR" u="sng" dirty="0">
                <a:hlinkClick r:id="rId4"/>
              </a:rPr>
              <a:t>%80%</a:t>
            </a:r>
            <a:r>
              <a:rPr lang="en-US" u="sng" dirty="0">
                <a:hlinkClick r:id="rId4"/>
              </a:rPr>
              <a:t>CE</a:t>
            </a:r>
            <a:r>
              <a:rPr lang="el-GR" u="sng" dirty="0">
                <a:hlinkClick r:id="rId4"/>
              </a:rPr>
              <a:t>%</a:t>
            </a:r>
            <a:r>
              <a:rPr lang="en-US" u="sng" dirty="0">
                <a:hlinkClick r:id="rId4"/>
              </a:rPr>
              <a:t>B</a:t>
            </a:r>
            <a:r>
              <a:rPr lang="el-GR" u="sng" dirty="0">
                <a:hlinkClick r:id="rId4"/>
              </a:rPr>
              <a:t>9%</a:t>
            </a:r>
            <a:r>
              <a:rPr lang="en-US" u="sng" dirty="0">
                <a:hlinkClick r:id="rId4"/>
              </a:rPr>
              <a:t>CE</a:t>
            </a:r>
            <a:r>
              <a:rPr lang="el-GR" u="sng" dirty="0">
                <a:hlinkClick r:id="rId4"/>
              </a:rPr>
              <a:t>%</a:t>
            </a:r>
            <a:r>
              <a:rPr lang="en-US" u="sng" dirty="0">
                <a:hlinkClick r:id="rId4"/>
              </a:rPr>
              <a:t>B</a:t>
            </a:r>
            <a:r>
              <a:rPr lang="el-GR" u="sng" dirty="0">
                <a:hlinkClick r:id="rId4"/>
              </a:rPr>
              <a:t>1%</a:t>
            </a:r>
            <a:r>
              <a:rPr lang="en-US" u="sng" dirty="0">
                <a:hlinkClick r:id="rId4"/>
              </a:rPr>
              <a:t>CE</a:t>
            </a:r>
            <a:r>
              <a:rPr lang="el-GR" u="sng" dirty="0">
                <a:hlinkClick r:id="rId4"/>
              </a:rPr>
              <a:t>%</a:t>
            </a:r>
            <a:r>
              <a:rPr lang="en-US" u="sng" dirty="0">
                <a:hlinkClick r:id="rId4"/>
              </a:rPr>
              <a:t>BA</a:t>
            </a:r>
            <a:r>
              <a:rPr lang="el-GR" u="sng" dirty="0">
                <a:hlinkClick r:id="rId4"/>
              </a:rPr>
              <a:t>%</a:t>
            </a:r>
            <a:r>
              <a:rPr lang="en-US" u="sng" dirty="0">
                <a:hlinkClick r:id="rId4"/>
              </a:rPr>
              <a:t>CE</a:t>
            </a:r>
            <a:r>
              <a:rPr lang="el-GR" u="sng" dirty="0">
                <a:hlinkClick r:id="rId4"/>
              </a:rPr>
              <a:t>%</a:t>
            </a:r>
            <a:r>
              <a:rPr lang="en-US" u="sng" dirty="0">
                <a:hlinkClick r:id="rId4"/>
              </a:rPr>
              <a:t>BF</a:t>
            </a:r>
            <a:r>
              <a:rPr lang="el-GR" u="sng" dirty="0">
                <a:hlinkClick r:id="rId4"/>
              </a:rPr>
              <a:t>%</a:t>
            </a:r>
            <a:r>
              <a:rPr lang="en-US" u="sng" dirty="0">
                <a:hlinkClick r:id="rId4"/>
              </a:rPr>
              <a:t>CE</a:t>
            </a:r>
            <a:r>
              <a:rPr lang="el-GR" u="sng" dirty="0">
                <a:hlinkClick r:id="rId4"/>
              </a:rPr>
              <a:t>%</a:t>
            </a:r>
            <a:r>
              <a:rPr lang="en-US" u="sng" dirty="0">
                <a:hlinkClick r:id="rId4"/>
              </a:rPr>
              <a:t>AF</a:t>
            </a:r>
            <a:r>
              <a:rPr lang="el-GR" u="sng" dirty="0">
                <a:hlinkClick r:id="rId4"/>
              </a:rPr>
              <a:t>_%</a:t>
            </a:r>
            <a:r>
              <a:rPr lang="en-US" u="sng" dirty="0">
                <a:hlinkClick r:id="rId4"/>
              </a:rPr>
              <a:t>CE</a:t>
            </a:r>
            <a:r>
              <a:rPr lang="el-GR" u="sng" dirty="0">
                <a:hlinkClick r:id="rId4"/>
              </a:rPr>
              <a:t>%</a:t>
            </a:r>
            <a:r>
              <a:rPr lang="en-US" u="sng" dirty="0">
                <a:hlinkClick r:id="rId4"/>
              </a:rPr>
              <a:t>B</a:t>
            </a:r>
            <a:r>
              <a:rPr lang="el-GR" u="sng" dirty="0">
                <a:hlinkClick r:id="rId4"/>
              </a:rPr>
              <a:t>1%</a:t>
            </a:r>
            <a:r>
              <a:rPr lang="en-US" u="sng" dirty="0">
                <a:hlinkClick r:id="rId4"/>
              </a:rPr>
              <a:t>CE</a:t>
            </a:r>
            <a:r>
              <a:rPr lang="el-GR" u="sng" dirty="0">
                <a:hlinkClick r:id="rId4"/>
              </a:rPr>
              <a:t>%</a:t>
            </a:r>
            <a:r>
              <a:rPr lang="en-US" u="sng" dirty="0">
                <a:hlinkClick r:id="rId4"/>
              </a:rPr>
              <a:t>B</a:t>
            </a:r>
            <a:r>
              <a:rPr lang="el-GR" u="sng" dirty="0">
                <a:hlinkClick r:id="rId4"/>
              </a:rPr>
              <a:t>3%</a:t>
            </a:r>
            <a:r>
              <a:rPr lang="en-US" u="sng" dirty="0">
                <a:hlinkClick r:id="rId4"/>
              </a:rPr>
              <a:t>CF</a:t>
            </a:r>
            <a:r>
              <a:rPr lang="el-GR" u="sng" dirty="0">
                <a:hlinkClick r:id="rId4"/>
              </a:rPr>
              <a:t>%8</a:t>
            </a:r>
            <a:r>
              <a:rPr lang="en-US" u="sng" dirty="0">
                <a:hlinkClick r:id="rId4"/>
              </a:rPr>
              <a:t>E</a:t>
            </a:r>
            <a:r>
              <a:rPr lang="el-GR" u="sng" dirty="0">
                <a:hlinkClick r:id="rId4"/>
              </a:rPr>
              <a:t>%</a:t>
            </a:r>
            <a:r>
              <a:rPr lang="en-US" u="sng" dirty="0">
                <a:hlinkClick r:id="rId4"/>
              </a:rPr>
              <a:t>CE</a:t>
            </a:r>
            <a:r>
              <a:rPr lang="el-GR" u="sng" dirty="0">
                <a:hlinkClick r:id="rId4"/>
              </a:rPr>
              <a:t>%</a:t>
            </a:r>
            <a:r>
              <a:rPr lang="en-US" u="sng" dirty="0">
                <a:hlinkClick r:id="rId4"/>
              </a:rPr>
              <a:t>BD</a:t>
            </a:r>
            <a:r>
              <a:rPr lang="el-GR" u="sng" dirty="0">
                <a:hlinkClick r:id="rId4"/>
              </a:rPr>
              <a:t>%</a:t>
            </a:r>
            <a:r>
              <a:rPr lang="en-US" u="sng" dirty="0">
                <a:hlinkClick r:id="rId4"/>
              </a:rPr>
              <a:t>CE</a:t>
            </a:r>
            <a:r>
              <a:rPr lang="el-GR" u="sng" dirty="0">
                <a:hlinkClick r:id="rId4"/>
              </a:rPr>
              <a:t>%</a:t>
            </a:r>
            <a:r>
              <a:rPr lang="en-US" u="sng" dirty="0">
                <a:hlinkClick r:id="rId4"/>
              </a:rPr>
              <a:t>B</a:t>
            </a:r>
            <a:r>
              <a:rPr lang="el-GR" u="sng" dirty="0">
                <a:hlinkClick r:id="rId4"/>
              </a:rPr>
              <a:t>5%</a:t>
            </a:r>
            <a:r>
              <a:rPr lang="en-US" u="sng" dirty="0">
                <a:hlinkClick r:id="rId4"/>
              </a:rPr>
              <a:t>CF</a:t>
            </a:r>
            <a:r>
              <a:rPr lang="el-GR" u="sng" dirty="0">
                <a:hlinkClick r:id="rId4"/>
              </a:rPr>
              <a:t>%82_%</a:t>
            </a:r>
            <a:r>
              <a:rPr lang="en-US" u="sng" dirty="0">
                <a:hlinkClick r:id="rId4"/>
              </a:rPr>
              <a:t>CF</a:t>
            </a:r>
            <a:r>
              <a:rPr lang="el-GR" u="sng" dirty="0">
                <a:hlinkClick r:id="rId4"/>
              </a:rPr>
              <a:t>%83%</a:t>
            </a:r>
            <a:r>
              <a:rPr lang="en-US" u="sng" dirty="0">
                <a:hlinkClick r:id="rId4"/>
              </a:rPr>
              <a:t>CF</a:t>
            </a:r>
            <a:r>
              <a:rPr lang="el-GR" u="sng" dirty="0">
                <a:hlinkClick r:id="rId4"/>
              </a:rPr>
              <a:t>%84%</a:t>
            </a:r>
            <a:r>
              <a:rPr lang="en-US" u="sng" dirty="0">
                <a:hlinkClick r:id="rId4"/>
              </a:rPr>
              <a:t>CE</a:t>
            </a:r>
            <a:r>
              <a:rPr lang="el-GR" u="sng" dirty="0">
                <a:hlinkClick r:id="rId4"/>
              </a:rPr>
              <a:t>%</a:t>
            </a:r>
            <a:r>
              <a:rPr lang="en-US" u="sng" dirty="0">
                <a:hlinkClick r:id="rId4"/>
              </a:rPr>
              <a:t>B</a:t>
            </a:r>
            <a:r>
              <a:rPr lang="el-GR" u="sng" dirty="0">
                <a:hlinkClick r:id="rId4"/>
              </a:rPr>
              <a:t>7%</a:t>
            </a:r>
            <a:r>
              <a:rPr lang="en-US" u="sng" dirty="0">
                <a:hlinkClick r:id="rId4"/>
              </a:rPr>
              <a:t>CE</a:t>
            </a:r>
            <a:r>
              <a:rPr lang="el-GR" u="sng" dirty="0">
                <a:hlinkClick r:id="rId4"/>
              </a:rPr>
              <a:t>%</a:t>
            </a:r>
            <a:r>
              <a:rPr lang="en-US" u="sng" dirty="0">
                <a:hlinkClick r:id="rId4"/>
              </a:rPr>
              <a:t>BD</a:t>
            </a:r>
            <a:r>
              <a:rPr lang="el-GR" u="sng" dirty="0">
                <a:hlinkClick r:id="rId4"/>
              </a:rPr>
              <a:t>_%</a:t>
            </a:r>
            <a:r>
              <a:rPr lang="en-US" u="sng" dirty="0">
                <a:hlinkClick r:id="rId4"/>
              </a:rPr>
              <a:t>CE</a:t>
            </a:r>
            <a:r>
              <a:rPr lang="el-GR" u="sng" dirty="0">
                <a:hlinkClick r:id="rId4"/>
              </a:rPr>
              <a:t>%</a:t>
            </a:r>
            <a:r>
              <a:rPr lang="en-US" u="sng" dirty="0">
                <a:hlinkClick r:id="rId4"/>
              </a:rPr>
              <a:t>B</a:t>
            </a:r>
            <a:r>
              <a:rPr lang="el-GR" u="sng" dirty="0">
                <a:hlinkClick r:id="rId4"/>
              </a:rPr>
              <a:t>1%</a:t>
            </a:r>
            <a:r>
              <a:rPr lang="en-US" u="sng" dirty="0">
                <a:hlinkClick r:id="rId4"/>
              </a:rPr>
              <a:t>CF</a:t>
            </a:r>
            <a:r>
              <a:rPr lang="el-GR" u="sng" dirty="0">
                <a:hlinkClick r:id="rId4"/>
              </a:rPr>
              <a:t>%81%</a:t>
            </a:r>
            <a:r>
              <a:rPr lang="en-US" u="sng" dirty="0">
                <a:hlinkClick r:id="rId4"/>
              </a:rPr>
              <a:t>CF</a:t>
            </a:r>
            <a:r>
              <a:rPr lang="el-GR" u="sng" dirty="0">
                <a:hlinkClick r:id="rId4"/>
              </a:rPr>
              <a:t>%87%</a:t>
            </a:r>
            <a:r>
              <a:rPr lang="en-US" u="sng" dirty="0">
                <a:hlinkClick r:id="rId4"/>
              </a:rPr>
              <a:t>CE</a:t>
            </a:r>
            <a:r>
              <a:rPr lang="el-GR" u="sng" dirty="0">
                <a:hlinkClick r:id="rId4"/>
              </a:rPr>
              <a:t>%</a:t>
            </a:r>
            <a:r>
              <a:rPr lang="en-US" u="sng" dirty="0">
                <a:hlinkClick r:id="rId4"/>
              </a:rPr>
              <a:t>B</a:t>
            </a:r>
            <a:r>
              <a:rPr lang="el-GR" u="sng" dirty="0">
                <a:hlinkClick r:id="rId4"/>
              </a:rPr>
              <a:t>1%</a:t>
            </a:r>
            <a:r>
              <a:rPr lang="en-US" u="sng" dirty="0">
                <a:hlinkClick r:id="rId4"/>
              </a:rPr>
              <a:t>CE</a:t>
            </a:r>
            <a:r>
              <a:rPr lang="el-GR" u="sng" dirty="0">
                <a:hlinkClick r:id="rId4"/>
              </a:rPr>
              <a:t>%</a:t>
            </a:r>
            <a:r>
              <a:rPr lang="en-US" u="sng" dirty="0">
                <a:hlinkClick r:id="rId4"/>
              </a:rPr>
              <a:t>B</a:t>
            </a:r>
            <a:r>
              <a:rPr lang="el-GR" u="sng" dirty="0">
                <a:hlinkClick r:id="rId4"/>
              </a:rPr>
              <a:t>9%</a:t>
            </a:r>
            <a:r>
              <a:rPr lang="en-US" u="sng" dirty="0">
                <a:hlinkClick r:id="rId4"/>
              </a:rPr>
              <a:t>CF</a:t>
            </a:r>
            <a:r>
              <a:rPr lang="el-GR" u="sng" dirty="0">
                <a:hlinkClick r:id="rId4"/>
              </a:rPr>
              <a:t>%8</a:t>
            </a:r>
            <a:r>
              <a:rPr lang="en-US" u="sng" dirty="0">
                <a:hlinkClick r:id="rId4"/>
              </a:rPr>
              <a:t>C</a:t>
            </a:r>
            <a:r>
              <a:rPr lang="el-GR" u="sng" dirty="0">
                <a:hlinkClick r:id="rId4"/>
              </a:rPr>
              <a:t>%</a:t>
            </a:r>
            <a:r>
              <a:rPr lang="en-US" u="sng" dirty="0">
                <a:hlinkClick r:id="rId4"/>
              </a:rPr>
              <a:t>CF</a:t>
            </a:r>
            <a:r>
              <a:rPr lang="el-GR" u="sng" dirty="0">
                <a:hlinkClick r:id="rId4"/>
              </a:rPr>
              <a:t>%84%</a:t>
            </a:r>
            <a:r>
              <a:rPr lang="en-US" u="sng" dirty="0">
                <a:hlinkClick r:id="rId4"/>
              </a:rPr>
              <a:t>CE</a:t>
            </a:r>
            <a:r>
              <a:rPr lang="el-GR" u="sng" dirty="0">
                <a:hlinkClick r:id="rId4"/>
              </a:rPr>
              <a:t>%</a:t>
            </a:r>
            <a:r>
              <a:rPr lang="en-US" u="sng" dirty="0">
                <a:hlinkClick r:id="rId4"/>
              </a:rPr>
              <a:t>B</a:t>
            </a:r>
            <a:r>
              <a:rPr lang="el-GR" u="sng" dirty="0">
                <a:hlinkClick r:id="rId4"/>
              </a:rPr>
              <a:t>7%</a:t>
            </a:r>
            <a:r>
              <a:rPr lang="en-US" u="sng" dirty="0">
                <a:hlinkClick r:id="rId4"/>
              </a:rPr>
              <a:t>CF</a:t>
            </a:r>
            <a:r>
              <a:rPr lang="el-GR" u="sng" dirty="0">
                <a:hlinkClick r:id="rId4"/>
              </a:rPr>
              <a:t>%84%</a:t>
            </a:r>
            <a:r>
              <a:rPr lang="en-US" u="sng" dirty="0">
                <a:hlinkClick r:id="rId4"/>
              </a:rPr>
              <a:t>CE</a:t>
            </a:r>
            <a:r>
              <a:rPr lang="el-GR" u="sng" dirty="0">
                <a:hlinkClick r:id="rId4"/>
              </a:rPr>
              <a:t>%</a:t>
            </a:r>
            <a:r>
              <a:rPr lang="en-US" u="sng" dirty="0">
                <a:hlinkClick r:id="rId4"/>
              </a:rPr>
              <a:t>B</a:t>
            </a:r>
            <a:r>
              <a:rPr lang="el-GR" u="sng" dirty="0">
                <a:hlinkClick r:id="rId4"/>
              </a:rPr>
              <a:t>1#.</a:t>
            </a:r>
            <a:r>
              <a:rPr lang="en-US" u="sng" dirty="0">
                <a:hlinkClick r:id="rId4"/>
              </a:rPr>
              <a:t>CE</a:t>
            </a:r>
            <a:r>
              <a:rPr lang="el-GR" u="sng" dirty="0">
                <a:hlinkClick r:id="rId4"/>
              </a:rPr>
              <a:t>.</a:t>
            </a:r>
            <a:r>
              <a:rPr lang="en-US" u="sng" dirty="0">
                <a:hlinkClick r:id="rId4"/>
              </a:rPr>
              <a:t>A</a:t>
            </a:r>
            <a:r>
              <a:rPr lang="el-GR" u="sng" dirty="0">
                <a:hlinkClick r:id="rId4"/>
              </a:rPr>
              <a:t>0.</a:t>
            </a:r>
            <a:r>
              <a:rPr lang="en-US" u="sng" dirty="0">
                <a:hlinkClick r:id="rId4"/>
              </a:rPr>
              <a:t>CF</a:t>
            </a:r>
            <a:r>
              <a:rPr lang="el-GR" u="sng" dirty="0">
                <a:hlinkClick r:id="rId4"/>
              </a:rPr>
              <a:t>.85.</a:t>
            </a:r>
            <a:r>
              <a:rPr lang="en-US" u="sng" dirty="0">
                <a:hlinkClick r:id="rId4"/>
              </a:rPr>
              <a:t>CE</a:t>
            </a:r>
            <a:r>
              <a:rPr lang="el-GR" u="sng" dirty="0">
                <a:hlinkClick r:id="rId4"/>
              </a:rPr>
              <a:t>.</a:t>
            </a:r>
            <a:r>
              <a:rPr lang="en-US" u="sng" dirty="0">
                <a:hlinkClick r:id="rId4"/>
              </a:rPr>
              <a:t>B</a:t>
            </a:r>
            <a:r>
              <a:rPr lang="el-GR" u="sng" dirty="0">
                <a:hlinkClick r:id="rId4"/>
              </a:rPr>
              <a:t>3.</a:t>
            </a:r>
            <a:r>
              <a:rPr lang="en-US" u="sng" dirty="0">
                <a:hlinkClick r:id="rId4"/>
              </a:rPr>
              <a:t>CE</a:t>
            </a:r>
            <a:r>
              <a:rPr lang="el-GR" u="sng" dirty="0">
                <a:hlinkClick r:id="rId4"/>
              </a:rPr>
              <a:t>.</a:t>
            </a:r>
            <a:r>
              <a:rPr lang="en-US" u="sng" dirty="0">
                <a:hlinkClick r:id="rId4"/>
              </a:rPr>
              <a:t>BC</a:t>
            </a:r>
            <a:r>
              <a:rPr lang="el-GR" u="sng" dirty="0">
                <a:hlinkClick r:id="rId4"/>
              </a:rPr>
              <a:t>.</a:t>
            </a:r>
            <a:r>
              <a:rPr lang="en-US" u="sng" dirty="0">
                <a:hlinkClick r:id="rId4"/>
              </a:rPr>
              <a:t>CE</a:t>
            </a:r>
            <a:r>
              <a:rPr lang="el-GR" u="sng" dirty="0">
                <a:hlinkClick r:id="rId4"/>
              </a:rPr>
              <a:t>.</a:t>
            </a:r>
            <a:r>
              <a:rPr lang="en-US" u="sng" dirty="0">
                <a:hlinkClick r:id="rId4"/>
              </a:rPr>
              <a:t>B</a:t>
            </a:r>
            <a:r>
              <a:rPr lang="el-GR" u="sng" dirty="0">
                <a:hlinkClick r:id="rId4"/>
              </a:rPr>
              <a:t>1.</a:t>
            </a:r>
            <a:r>
              <a:rPr lang="en-US" u="sng" dirty="0">
                <a:hlinkClick r:id="rId4"/>
              </a:rPr>
              <a:t>CF</a:t>
            </a:r>
            <a:r>
              <a:rPr lang="el-GR" u="sng" dirty="0">
                <a:hlinkClick r:id="rId4"/>
              </a:rPr>
              <a:t>.87.</a:t>
            </a:r>
            <a:r>
              <a:rPr lang="en-US" u="sng" dirty="0">
                <a:hlinkClick r:id="rId4"/>
              </a:rPr>
              <a:t>CE</a:t>
            </a:r>
            <a:r>
              <a:rPr lang="el-GR" u="sng" dirty="0">
                <a:hlinkClick r:id="rId4"/>
              </a:rPr>
              <a:t>.</a:t>
            </a:r>
            <a:r>
              <a:rPr lang="en-US" u="sng" dirty="0">
                <a:hlinkClick r:id="rId4"/>
              </a:rPr>
              <a:t>AF</a:t>
            </a:r>
            <a:r>
              <a:rPr lang="el-GR" u="sng" dirty="0">
                <a:hlinkClick r:id="rId4"/>
              </a:rPr>
              <a:t>.</a:t>
            </a:r>
            <a:r>
              <a:rPr lang="en-US" u="sng" dirty="0">
                <a:hlinkClick r:id="rId4"/>
              </a:rPr>
              <a:t>CE</a:t>
            </a:r>
            <a:r>
              <a:rPr lang="el-GR" u="sng" dirty="0">
                <a:hlinkClick r:id="rId4"/>
              </a:rPr>
              <a:t>.</a:t>
            </a:r>
            <a:r>
              <a:rPr lang="en-US" u="sng" dirty="0">
                <a:hlinkClick r:id="rId4"/>
              </a:rPr>
              <a:t>B</a:t>
            </a:r>
            <a:r>
              <a:rPr lang="el-GR" u="sng" dirty="0">
                <a:hlinkClick r:id="rId4"/>
              </a:rPr>
              <a:t>1</a:t>
            </a:r>
            <a:endParaRPr lang="el-GR" dirty="0"/>
          </a:p>
          <a:p>
            <a:endParaRPr lang="el-GR" dirty="0"/>
          </a:p>
          <a:p>
            <a:pPr>
              <a:buFont typeface="Arial" charset="0"/>
              <a:buNone/>
            </a:pPr>
            <a:r>
              <a:rPr lang="el-GR" altLang="el-GR" dirty="0"/>
              <a:t>Ιστορία του Ελληνικού Έθνους -Εκδοτική Αθηνών</a:t>
            </a:r>
            <a:r>
              <a:rPr lang="en-GB" altLang="el-GR" dirty="0"/>
              <a:t> </a:t>
            </a:r>
            <a:r>
              <a:rPr lang="el-GR" altLang="el-GR" dirty="0"/>
              <a:t>Κ. </a:t>
            </a:r>
            <a:r>
              <a:rPr lang="el-GR" altLang="el-GR" dirty="0" err="1"/>
              <a:t>Παπαρηγόπουλου</a:t>
            </a:r>
            <a:endParaRPr lang="en-GB" altLang="el-GR" dirty="0"/>
          </a:p>
          <a:p>
            <a:pPr>
              <a:buFont typeface="Arial" charset="0"/>
              <a:buNone/>
            </a:pPr>
            <a:endParaRPr lang="en-GB" altLang="el-GR" dirty="0"/>
          </a:p>
          <a:p>
            <a:r>
              <a:rPr lang="el-GR" dirty="0"/>
              <a:t>Εικόνες:</a:t>
            </a:r>
          </a:p>
          <a:p>
            <a:endParaRPr lang="el-GR" dirty="0"/>
          </a:p>
          <a:p>
            <a:r>
              <a:rPr lang="fr-FR" dirty="0">
                <a:hlinkClick r:id="rId5"/>
              </a:rPr>
              <a:t>http://www.dynamicsports.gr/magazine/images/ds-images/articles/boxing-boys.jpg</a:t>
            </a:r>
            <a:endParaRPr lang="el-GR" dirty="0"/>
          </a:p>
          <a:p>
            <a:r>
              <a:rPr lang="fr-FR" dirty="0">
                <a:hlinkClick r:id="rId6"/>
              </a:rPr>
              <a:t>http://www.mixanitouxronou.gr/wp-content/uploads/2014/05/pugmaxia-2.jpg</a:t>
            </a:r>
            <a:endParaRPr lang="el-GR" dirty="0"/>
          </a:p>
          <a:p>
            <a:r>
              <a:rPr lang="fr-FR" dirty="0">
                <a:hlinkClick r:id="rId7"/>
              </a:rPr>
              <a:t>http://oodegr.co/english/paganismos/eikones/olymp2.jpg</a:t>
            </a:r>
            <a:endParaRPr lang="el-GR" dirty="0"/>
          </a:p>
          <a:p>
            <a:r>
              <a:rPr lang="fr-FR" dirty="0">
                <a:hlinkClick r:id="rId8"/>
              </a:rPr>
              <a:t>http://ypogeia-drasi.blogspot.gr/2012/03/blog-post_3102.html</a:t>
            </a:r>
            <a:endParaRPr lang="el-GR" dirty="0"/>
          </a:p>
          <a:p>
            <a:endParaRPr lang="el-GR" dirty="0"/>
          </a:p>
        </p:txBody>
      </p:sp>
    </p:spTree>
  </p:cSld>
  <p:clrMapOvr>
    <a:masterClrMapping/>
  </p:clrMapOvr>
  <p:transition>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1336" y="646862"/>
            <a:ext cx="8534400" cy="1507067"/>
          </a:xfrm>
        </p:spPr>
        <p:txBody>
          <a:bodyPr>
            <a:normAutofit/>
          </a:bodyPr>
          <a:lstStyle/>
          <a:p>
            <a:pPr algn="ctr"/>
            <a:r>
              <a:rPr lang="el-GR" sz="4000" b="1" i="1" dirty="0" smtClean="0">
                <a:effectLst>
                  <a:outerShdw blurRad="38100" dist="38100" dir="2700000" algn="tl">
                    <a:srgbClr val="000000">
                      <a:alpha val="43137"/>
                    </a:srgbClr>
                  </a:outerShdw>
                </a:effectLst>
              </a:rPr>
              <a:t>Μηχανισμός Εκκίνησης</a:t>
            </a:r>
            <a:endParaRPr lang="el-GR" sz="4000" b="1" i="1" dirty="0">
              <a:effectLst>
                <a:outerShdw blurRad="38100" dist="38100" dir="2700000" algn="tl">
                  <a:srgbClr val="000000">
                    <a:alpha val="43137"/>
                  </a:srgbClr>
                </a:outerShdw>
              </a:effectLst>
            </a:endParaRPr>
          </a:p>
        </p:txBody>
      </p:sp>
      <p:sp>
        <p:nvSpPr>
          <p:cNvPr id="4" name="Ορθογώνιο 3"/>
          <p:cNvSpPr/>
          <p:nvPr/>
        </p:nvSpPr>
        <p:spPr>
          <a:xfrm>
            <a:off x="1686468" y="2443596"/>
            <a:ext cx="7584141" cy="2308324"/>
          </a:xfrm>
          <a:prstGeom prst="rect">
            <a:avLst/>
          </a:prstGeom>
        </p:spPr>
        <p:txBody>
          <a:bodyPr wrap="square">
            <a:spAutoFit/>
          </a:bodyPr>
          <a:lstStyle/>
          <a:p>
            <a:r>
              <a:rPr lang="el-GR" sz="2400" dirty="0"/>
              <a:t>Ο μηχανισμός εκκίνησης ήταν εφεύρεση του </a:t>
            </a:r>
            <a:r>
              <a:rPr lang="el-GR" sz="2400" dirty="0" err="1"/>
              <a:t>Κληοίτα</a:t>
            </a:r>
            <a:r>
              <a:rPr lang="el-GR" sz="2400" dirty="0"/>
              <a:t>, την οποία τελειοποίησε ο Αριστείδης. Στο ένα άκρο του ιπποδρομίου ήταν κτισμένος ο στρογγυλός βωμός του </a:t>
            </a:r>
            <a:r>
              <a:rPr lang="el-GR" sz="2400" dirty="0" err="1"/>
              <a:t>Ταράξιππου</a:t>
            </a:r>
            <a:r>
              <a:rPr lang="el-GR" sz="2400" dirty="0"/>
              <a:t>, αφού τα άλογα πάθαιναν απροσδόκητα πανικό όταν περνούσαν από το σημείο αυτό.</a:t>
            </a:r>
          </a:p>
        </p:txBody>
      </p:sp>
      <p:pic>
        <p:nvPicPr>
          <p:cNvPr id="5" name="Εικόνα 4"/>
          <p:cNvPicPr>
            <a:picLocks noChangeAspect="1"/>
          </p:cNvPicPr>
          <p:nvPr/>
        </p:nvPicPr>
        <p:blipFill>
          <a:blip r:embed="rId2"/>
          <a:stretch>
            <a:fillRect/>
          </a:stretch>
        </p:blipFill>
        <p:spPr>
          <a:xfrm>
            <a:off x="8827004" y="4386170"/>
            <a:ext cx="2492861" cy="16619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2027075815"/>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1891594" y="377624"/>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5000" b="0" i="0" u="none" strike="noStrike" kern="1200" cap="none" spc="0" normalizeH="0" baseline="0" noProof="0" dirty="0" smtClean="0">
                <a:ln>
                  <a:noFill/>
                </a:ln>
                <a:solidFill>
                  <a:schemeClr val="tx2"/>
                </a:solidFill>
                <a:effectLst/>
                <a:uLnTx/>
                <a:uFillTx/>
                <a:latin typeface="+mj-lt"/>
                <a:ea typeface="+mj-ea"/>
                <a:cs typeface="+mj-cs"/>
              </a:rPr>
              <a:t>ΕΠΙΛΟΓΟΣ</a:t>
            </a:r>
            <a:endParaRPr kumimoji="0" lang="en-GB"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3 - Στρογγυλεμένο ορθογώνιο"/>
          <p:cNvSpPr/>
          <p:nvPr/>
        </p:nvSpPr>
        <p:spPr>
          <a:xfrm>
            <a:off x="1514007" y="1334125"/>
            <a:ext cx="8829206" cy="458699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ΟΙ ΟΛΥΜΠΙΑΚΟΙ ΑΓΩΝΕΣ ΗΤΑΝ ΕΝΑ ΑΠΟ ΤΑ ΣΗΜΑΝΤΙΚΟΤΕΡΑ ΣΥΜΒΑΝΤΑ. ΚΑΘΕ ΦΟΡΑ ΠΟΛΥΣ ΚΟΣΜΟΣ ΜΑΖΕΥΟΤΑΝ ΓΙΑ ΝΑ ΤΟΥΣ ΠΑΡΑΚΟΛΟΥΘΗΣΕΙ. ΕΠΙΣΗΣ ΠΟΛΛΑ ΑΘΛΗΜΑΤΑ ΔΙΑΤΗΡΟΥΝΤΑΙ ΜΕΧΡΙ ΣΗΜΕΡΑ</a:t>
            </a:r>
            <a:endParaRPr lang="en-GB"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4803" y="484302"/>
            <a:ext cx="10803572" cy="1507067"/>
          </a:xfrm>
        </p:spPr>
        <p:txBody>
          <a:bodyPr>
            <a:noAutofit/>
          </a:bodyPr>
          <a:lstStyle/>
          <a:p>
            <a:pPr algn="ctr"/>
            <a:r>
              <a:rPr lang="el-GR" sz="4000" b="1" i="1" dirty="0" smtClean="0">
                <a:effectLst>
                  <a:outerShdw blurRad="38100" dist="38100" dir="2700000" algn="tl">
                    <a:srgbClr val="000000">
                      <a:alpha val="43137"/>
                    </a:srgbClr>
                  </a:outerShdw>
                </a:effectLst>
              </a:rPr>
              <a:t>Τα αγωνίσματα των αρματοδρομιών στην αρχαία Ελλάδα</a:t>
            </a:r>
            <a:endParaRPr lang="el-GR" sz="4000" b="1" i="1" dirty="0">
              <a:effectLst>
                <a:outerShdw blurRad="38100" dist="38100" dir="2700000" algn="tl">
                  <a:srgbClr val="000000">
                    <a:alpha val="43137"/>
                  </a:srgbClr>
                </a:outerShdw>
              </a:effectLst>
            </a:endParaRPr>
          </a:p>
        </p:txBody>
      </p:sp>
      <p:sp>
        <p:nvSpPr>
          <p:cNvPr id="5" name="TextBox 4"/>
          <p:cNvSpPr txBox="1"/>
          <p:nvPr/>
        </p:nvSpPr>
        <p:spPr>
          <a:xfrm>
            <a:off x="304800" y="2214880"/>
            <a:ext cx="8168640" cy="1938992"/>
          </a:xfrm>
          <a:prstGeom prst="rect">
            <a:avLst/>
          </a:prstGeom>
          <a:noFill/>
        </p:spPr>
        <p:txBody>
          <a:bodyPr wrap="square" rtlCol="0">
            <a:spAutoFit/>
          </a:bodyPr>
          <a:lstStyle/>
          <a:p>
            <a:pPr marL="285750" indent="-285750">
              <a:buFont typeface="Wingdings" panose="05000000000000000000" pitchFamily="2" charset="2"/>
              <a:buChar char="Ø"/>
            </a:pPr>
            <a:r>
              <a:rPr lang="el-GR" sz="2400" b="1" i="1" dirty="0" smtClean="0">
                <a:effectLst>
                  <a:outerShdw blurRad="38100" dist="38100" dir="2700000" algn="tl">
                    <a:srgbClr val="000000">
                      <a:alpha val="43137"/>
                    </a:srgbClr>
                  </a:outerShdw>
                </a:effectLst>
              </a:rPr>
              <a:t>Το τέθριππο</a:t>
            </a:r>
            <a:r>
              <a:rPr lang="el-GR" sz="2400" dirty="0" smtClean="0"/>
              <a:t>: Το άρμα, ένα μικρό ξύλινο όχημα, συρόταν από τέσσερα άλογα. Το μήκος της διαδρομής ήταν δώδεκα γύροι του ιπποδρόμου. Το τέθριππο εισάγεται στην 25</a:t>
            </a:r>
            <a:r>
              <a:rPr lang="el-GR" sz="2400" baseline="30000" dirty="0" smtClean="0"/>
              <a:t>η</a:t>
            </a:r>
            <a:r>
              <a:rPr lang="el-GR" sz="2400" dirty="0" smtClean="0"/>
              <a:t> Ολυμπιάδα(680π.Χ.) και διεξάγεται έως και το 241μ.Χ.</a:t>
            </a:r>
            <a:endParaRPr lang="el-GR" sz="2400" dirty="0"/>
          </a:p>
        </p:txBody>
      </p:sp>
      <p:sp>
        <p:nvSpPr>
          <p:cNvPr id="6" name="TextBox 5"/>
          <p:cNvSpPr txBox="1"/>
          <p:nvPr/>
        </p:nvSpPr>
        <p:spPr>
          <a:xfrm>
            <a:off x="5100320" y="4377393"/>
            <a:ext cx="6421120" cy="1938992"/>
          </a:xfrm>
          <a:prstGeom prst="rect">
            <a:avLst/>
          </a:prstGeom>
          <a:noFill/>
        </p:spPr>
        <p:txBody>
          <a:bodyPr wrap="square" rtlCol="0">
            <a:spAutoFit/>
          </a:bodyPr>
          <a:lstStyle/>
          <a:p>
            <a:pPr marL="342900" indent="-342900">
              <a:buFont typeface="Wingdings" panose="05000000000000000000" pitchFamily="2" charset="2"/>
              <a:buChar char="Ø"/>
            </a:pPr>
            <a:r>
              <a:rPr lang="el-GR" sz="2400" b="1" i="1" dirty="0" smtClean="0"/>
              <a:t>Η </a:t>
            </a:r>
            <a:r>
              <a:rPr lang="el-GR" sz="2400" b="1" i="1" dirty="0" err="1" smtClean="0">
                <a:effectLst>
                  <a:outerShdw blurRad="38100" dist="38100" dir="2700000" algn="tl">
                    <a:srgbClr val="000000">
                      <a:alpha val="43137"/>
                    </a:srgbClr>
                  </a:outerShdw>
                </a:effectLst>
              </a:rPr>
              <a:t>απήνη</a:t>
            </a:r>
            <a:r>
              <a:rPr lang="el-GR" sz="2400" dirty="0" smtClean="0"/>
              <a:t>: εισάγεται στου Ολυμπιακούς αγώνες το 500π.Χ. στην 70</a:t>
            </a:r>
            <a:r>
              <a:rPr lang="el-GR" sz="2400" baseline="30000" dirty="0" smtClean="0"/>
              <a:t>η</a:t>
            </a:r>
            <a:r>
              <a:rPr lang="el-GR" sz="2400" dirty="0" smtClean="0"/>
              <a:t> Ολυμπιάδα και καταργήθηκε το 444π.Χ. στην 84</a:t>
            </a:r>
            <a:r>
              <a:rPr lang="el-GR" sz="2400" baseline="30000" dirty="0" smtClean="0"/>
              <a:t>η</a:t>
            </a:r>
            <a:r>
              <a:rPr lang="el-GR" sz="2400" dirty="0" smtClean="0"/>
              <a:t> </a:t>
            </a:r>
            <a:r>
              <a:rPr lang="el-GR" sz="2400" dirty="0"/>
              <a:t>Ο</a:t>
            </a:r>
            <a:r>
              <a:rPr lang="el-GR" sz="2400" dirty="0" smtClean="0"/>
              <a:t>λυμπιάδα. Το άρμα έσερναν δύο ημίονοι.</a:t>
            </a:r>
            <a:endParaRPr lang="el-GR" sz="2400" dirty="0"/>
          </a:p>
        </p:txBody>
      </p:sp>
      <p:pic>
        <p:nvPicPr>
          <p:cNvPr id="7" name="Εικόνα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131246" y="4594423"/>
            <a:ext cx="3476639" cy="172197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 xmlns:p14="http://schemas.microsoft.com/office/powerpoint/2010/main" val="2618260267"/>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7520" y="800685"/>
            <a:ext cx="7030720" cy="830997"/>
          </a:xfrm>
          <a:prstGeom prst="rect">
            <a:avLst/>
          </a:prstGeom>
          <a:noFill/>
        </p:spPr>
        <p:txBody>
          <a:bodyPr wrap="square" rtlCol="0">
            <a:spAutoFit/>
          </a:bodyPr>
          <a:lstStyle/>
          <a:p>
            <a:pPr marL="342900" indent="-342900">
              <a:buFont typeface="Wingdings" panose="05000000000000000000" pitchFamily="2" charset="2"/>
              <a:buChar char="Ø"/>
            </a:pPr>
            <a:r>
              <a:rPr lang="el-GR" sz="2400" b="1" i="1" dirty="0" smtClean="0">
                <a:effectLst>
                  <a:outerShdw blurRad="38100" dist="38100" dir="2700000" algn="tl">
                    <a:srgbClr val="000000">
                      <a:alpha val="43137"/>
                    </a:srgbClr>
                  </a:outerShdw>
                </a:effectLst>
              </a:rPr>
              <a:t>Η συνωρίδα</a:t>
            </a:r>
            <a:r>
              <a:rPr lang="el-GR" sz="2400" dirty="0" smtClean="0"/>
              <a:t>: άρμα που έσερναν δύο άλογα. ΕισάγεταΙ στην 93</a:t>
            </a:r>
            <a:r>
              <a:rPr lang="el-GR" sz="2400" baseline="30000" dirty="0" smtClean="0"/>
              <a:t>η</a:t>
            </a:r>
            <a:r>
              <a:rPr lang="el-GR" sz="2400" dirty="0" smtClean="0"/>
              <a:t> Ολυμπιάδα(408π.Χ.)</a:t>
            </a:r>
            <a:endParaRPr lang="el-GR" sz="2400" dirty="0"/>
          </a:p>
        </p:txBody>
      </p:sp>
      <p:sp>
        <p:nvSpPr>
          <p:cNvPr id="5" name="TextBox 4"/>
          <p:cNvSpPr txBox="1"/>
          <p:nvPr/>
        </p:nvSpPr>
        <p:spPr>
          <a:xfrm>
            <a:off x="1212028" y="2122647"/>
            <a:ext cx="6400800" cy="1200329"/>
          </a:xfrm>
          <a:prstGeom prst="rect">
            <a:avLst/>
          </a:prstGeom>
          <a:noFill/>
        </p:spPr>
        <p:txBody>
          <a:bodyPr wrap="square" rtlCol="0">
            <a:spAutoFit/>
          </a:bodyPr>
          <a:lstStyle/>
          <a:p>
            <a:pPr marL="342900" indent="-342900">
              <a:buFont typeface="Wingdings" panose="05000000000000000000" pitchFamily="2" charset="2"/>
              <a:buChar char="Ø"/>
            </a:pPr>
            <a:r>
              <a:rPr lang="el-GR" sz="2400" b="1" i="1" dirty="0" smtClean="0">
                <a:effectLst>
                  <a:outerShdw blurRad="38100" dist="38100" dir="2700000" algn="tl">
                    <a:srgbClr val="000000">
                      <a:alpha val="43137"/>
                    </a:srgbClr>
                  </a:outerShdw>
                </a:effectLst>
              </a:rPr>
              <a:t>Το τέθριππο πώλων</a:t>
            </a:r>
            <a:r>
              <a:rPr lang="el-GR" sz="2400" dirty="0" smtClean="0"/>
              <a:t>: εισάγεται στην 99</a:t>
            </a:r>
            <a:r>
              <a:rPr lang="el-GR" sz="2400" baseline="30000" dirty="0" smtClean="0"/>
              <a:t>η</a:t>
            </a:r>
            <a:r>
              <a:rPr lang="el-GR" sz="2400" dirty="0" smtClean="0"/>
              <a:t> Ολυμπιάδα(348π.Χ.). Το μήκος της διαδρομής ήταν οχτώ γύροι του ιπποδρόμου.</a:t>
            </a:r>
            <a:endParaRPr lang="el-GR" sz="2400" dirty="0"/>
          </a:p>
        </p:txBody>
      </p:sp>
      <p:sp>
        <p:nvSpPr>
          <p:cNvPr id="6" name="TextBox 5"/>
          <p:cNvSpPr txBox="1"/>
          <p:nvPr/>
        </p:nvSpPr>
        <p:spPr>
          <a:xfrm>
            <a:off x="162560" y="4107984"/>
            <a:ext cx="7193280" cy="830997"/>
          </a:xfrm>
          <a:prstGeom prst="rect">
            <a:avLst/>
          </a:prstGeom>
          <a:noFill/>
        </p:spPr>
        <p:txBody>
          <a:bodyPr wrap="square" rtlCol="0">
            <a:spAutoFit/>
          </a:bodyPr>
          <a:lstStyle/>
          <a:p>
            <a:pPr marL="342900" indent="-342900">
              <a:buFont typeface="Wingdings" panose="05000000000000000000" pitchFamily="2" charset="2"/>
              <a:buChar char="Ø"/>
            </a:pPr>
            <a:r>
              <a:rPr lang="el-GR" sz="2400" b="1" i="1" dirty="0" smtClean="0">
                <a:effectLst>
                  <a:outerShdw blurRad="38100" dist="38100" dir="2700000" algn="tl">
                    <a:srgbClr val="000000">
                      <a:alpha val="43137"/>
                    </a:srgbClr>
                  </a:outerShdw>
                </a:effectLst>
              </a:rPr>
              <a:t>Η συνωρίδα πώλων</a:t>
            </a:r>
            <a:r>
              <a:rPr lang="el-GR" sz="2400" dirty="0" smtClean="0"/>
              <a:t>: εισάγεται ως αγώνισμα στην 128</a:t>
            </a:r>
            <a:r>
              <a:rPr lang="el-GR" sz="2400" baseline="30000" dirty="0" smtClean="0"/>
              <a:t>η</a:t>
            </a:r>
            <a:r>
              <a:rPr lang="el-GR" sz="2400" dirty="0" smtClean="0"/>
              <a:t> Ολυμπιάδα (268π.Χ.)</a:t>
            </a:r>
            <a:endParaRPr lang="el-GR" sz="2400" dirty="0"/>
          </a:p>
        </p:txBody>
      </p:sp>
      <p:pic>
        <p:nvPicPr>
          <p:cNvPr id="7" name="Εικόνα 6"/>
          <p:cNvPicPr>
            <a:picLocks noChangeAspect="1"/>
          </p:cNvPicPr>
          <p:nvPr/>
        </p:nvPicPr>
        <p:blipFill rotWithShape="1">
          <a:blip r:embed="rId2"/>
          <a:srcRect t="7207"/>
          <a:stretch/>
        </p:blipFill>
        <p:spPr>
          <a:xfrm>
            <a:off x="6990080" y="4646459"/>
            <a:ext cx="4409440" cy="15221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4142828605"/>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39723" y="478795"/>
            <a:ext cx="8534400" cy="1507067"/>
          </a:xfrm>
        </p:spPr>
        <p:txBody>
          <a:bodyPr>
            <a:normAutofit/>
          </a:bodyPr>
          <a:lstStyle/>
          <a:p>
            <a:pPr algn="ctr"/>
            <a:r>
              <a:rPr lang="el-GR" sz="4000" b="1" i="1" dirty="0" smtClean="0">
                <a:effectLst>
                  <a:outerShdw blurRad="38100" dist="38100" dir="2700000" algn="tl">
                    <a:srgbClr val="000000">
                      <a:alpha val="43137"/>
                    </a:srgbClr>
                  </a:outerShdw>
                </a:effectLst>
              </a:rPr>
              <a:t>…άλλες πληροφορίες…</a:t>
            </a:r>
            <a:endParaRPr lang="el-GR" sz="4000" b="1" i="1" dirty="0">
              <a:effectLst>
                <a:outerShdw blurRad="38100" dist="38100" dir="2700000" algn="tl">
                  <a:srgbClr val="000000">
                    <a:alpha val="43137"/>
                  </a:srgbClr>
                </a:outerShdw>
              </a:effectLst>
            </a:endParaRPr>
          </a:p>
        </p:txBody>
      </p:sp>
      <p:sp>
        <p:nvSpPr>
          <p:cNvPr id="4" name="TextBox 3"/>
          <p:cNvSpPr txBox="1"/>
          <p:nvPr/>
        </p:nvSpPr>
        <p:spPr>
          <a:xfrm>
            <a:off x="834121" y="2317145"/>
            <a:ext cx="8258249" cy="2677656"/>
          </a:xfrm>
          <a:prstGeom prst="rect">
            <a:avLst/>
          </a:prstGeom>
          <a:noFill/>
        </p:spPr>
        <p:txBody>
          <a:bodyPr wrap="square" rtlCol="0">
            <a:spAutoFit/>
          </a:bodyPr>
          <a:lstStyle/>
          <a:p>
            <a:r>
              <a:rPr lang="el-GR" sz="2400" dirty="0" smtClean="0"/>
              <a:t>Ο πρώτος αγώνας αρματοδρομίας που αναφέρει η παράδοση είναι αυτός μεταξύ του Πέλοπα και του </a:t>
            </a:r>
            <a:r>
              <a:rPr lang="el-GR" sz="2400" dirty="0" err="1" smtClean="0"/>
              <a:t>Οινομάου</a:t>
            </a:r>
            <a:r>
              <a:rPr lang="el-GR" sz="2400" dirty="0" smtClean="0"/>
              <a:t>, βασιλιά της </a:t>
            </a:r>
            <a:r>
              <a:rPr lang="el-GR" sz="2400" dirty="0" err="1" smtClean="0"/>
              <a:t>Πίσας</a:t>
            </a:r>
            <a:r>
              <a:rPr lang="el-GR" sz="2400" dirty="0" smtClean="0"/>
              <a:t>, μύθος που συνδέεται άμεσα με την Ολυμπία. Αρματοδρομίες αναφέρει επίσης και ο Όμηρος, στους αγώνες που οργάνωσε ο Αχιλλέας προς τιμήν του φίλου του, Πάτροκλου. Προστάτης του αγωνίσματος της αρματοδρομίας θεωρείτο ο </a:t>
            </a:r>
            <a:r>
              <a:rPr lang="el-GR" sz="2400" dirty="0" err="1" smtClean="0"/>
              <a:t>Ποσειδώνας</a:t>
            </a:r>
            <a:r>
              <a:rPr lang="el-GR" sz="2400" dirty="0" smtClean="0"/>
              <a:t>!</a:t>
            </a:r>
            <a:endParaRPr lang="el-GR" sz="2400" dirty="0"/>
          </a:p>
        </p:txBody>
      </p:sp>
      <p:pic>
        <p:nvPicPr>
          <p:cNvPr id="5" name="Εικόνα 4"/>
          <p:cNvPicPr>
            <a:picLocks noChangeAspect="1"/>
          </p:cNvPicPr>
          <p:nvPr/>
        </p:nvPicPr>
        <p:blipFill>
          <a:blip r:embed="rId2"/>
          <a:stretch>
            <a:fillRect/>
          </a:stretch>
        </p:blipFill>
        <p:spPr>
          <a:xfrm>
            <a:off x="8967513" y="4502130"/>
            <a:ext cx="2647951" cy="17240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 xmlns:p14="http://schemas.microsoft.com/office/powerpoint/2010/main" val="387370786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70762" y="62582"/>
            <a:ext cx="8534400" cy="1507067"/>
          </a:xfrm>
        </p:spPr>
        <p:txBody>
          <a:bodyPr>
            <a:normAutofit/>
          </a:bodyPr>
          <a:lstStyle/>
          <a:p>
            <a:pPr algn="ctr"/>
            <a:r>
              <a:rPr lang="el-GR" sz="4000" b="1" i="1" dirty="0" smtClean="0">
                <a:effectLst>
                  <a:outerShdw blurRad="38100" dist="38100" dir="2700000" algn="tl">
                    <a:srgbClr val="000000">
                      <a:alpha val="43137"/>
                    </a:srgbClr>
                  </a:outerShdw>
                </a:effectLst>
              </a:rPr>
              <a:t>Οι ηνίοχοι</a:t>
            </a:r>
            <a:endParaRPr lang="el-GR" sz="4000" b="1" i="1" dirty="0">
              <a:effectLst>
                <a:outerShdw blurRad="38100" dist="38100" dir="2700000" algn="tl">
                  <a:srgbClr val="000000">
                    <a:alpha val="43137"/>
                  </a:srgbClr>
                </a:outerShdw>
              </a:effectLst>
            </a:endParaRPr>
          </a:p>
        </p:txBody>
      </p:sp>
      <p:sp>
        <p:nvSpPr>
          <p:cNvPr id="4" name="TextBox 3"/>
          <p:cNvSpPr txBox="1"/>
          <p:nvPr/>
        </p:nvSpPr>
        <p:spPr>
          <a:xfrm>
            <a:off x="1100772" y="1910081"/>
            <a:ext cx="9164320" cy="3046988"/>
          </a:xfrm>
          <a:prstGeom prst="rect">
            <a:avLst/>
          </a:prstGeom>
          <a:noFill/>
        </p:spPr>
        <p:txBody>
          <a:bodyPr wrap="square" rtlCol="0">
            <a:spAutoFit/>
          </a:bodyPr>
          <a:lstStyle/>
          <a:p>
            <a:r>
              <a:rPr lang="el-GR" sz="2400" dirty="0" smtClean="0"/>
              <a:t>Στους ομηρικούς χρόνους ηνίοχος ήταν ο ίδιος ο ιδιοκτήτης, αλλά στους ιστορικούς χρόνους οι ηνίοχοι δεν ήταν οι ιδιοκτήτες των αλόγων. Η νίκη, όμως, ανήκε στους ιδιοκτήτες οι οποίοι μάλιστα στέφονταν νικητές, ενώ για τον ηνίοχο το βραβείο ήταν μια μάλλινη ταινία που ο ιππότροφος(ο ιδιοκτήτης δηλαδή του ίππου) του έδενε στο μέτωπο. Για αυτό τον λόγο στην </a:t>
            </a:r>
            <a:r>
              <a:rPr lang="el-GR" sz="2400" dirty="0"/>
              <a:t>Ο</a:t>
            </a:r>
            <a:r>
              <a:rPr lang="el-GR" sz="2400" dirty="0" smtClean="0"/>
              <a:t>λυμπία έχουμε ονόματα γυναικών που αναφέρονται ως νικητές στις αρματοδρομίες(</a:t>
            </a:r>
            <a:r>
              <a:rPr lang="el-GR" sz="2400" dirty="0" err="1" smtClean="0"/>
              <a:t>Κυνίσκα</a:t>
            </a:r>
            <a:r>
              <a:rPr lang="el-GR" sz="2400" dirty="0" smtClean="0"/>
              <a:t>), παιδιών ή και πόλεων.</a:t>
            </a:r>
            <a:endParaRPr lang="el-GR" sz="2400" dirty="0"/>
          </a:p>
        </p:txBody>
      </p:sp>
    </p:spTree>
    <p:extLst>
      <p:ext uri="{BB962C8B-B14F-4D97-AF65-F5344CB8AC3E}">
        <p14:creationId xmlns="" xmlns:p14="http://schemas.microsoft.com/office/powerpoint/2010/main" val="1023780172"/>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1987</TotalTime>
  <Words>2945</Words>
  <Application>Microsoft Office PowerPoint</Application>
  <PresentationFormat>Custom</PresentationFormat>
  <Paragraphs>205</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1_Flow</vt:lpstr>
      <vt:lpstr>ΤΑ ΑΡΧΑΙΑ ΟΛΥΜΠΙΑΚΑ ΑΘΛΗΜΑΤΑ</vt:lpstr>
      <vt:lpstr>ΠΡΟΛΟΓΟΣ</vt:lpstr>
      <vt:lpstr>Αρματοδρομίες</vt:lpstr>
      <vt:lpstr>Που διεξάγονταν οι αρματοδρομίες;</vt:lpstr>
      <vt:lpstr>Μηχανισμός Εκκίνησης</vt:lpstr>
      <vt:lpstr>Τα αγωνίσματα των αρματοδρομιών στην αρχαία Ελλάδα</vt:lpstr>
      <vt:lpstr>Slide 7</vt:lpstr>
      <vt:lpstr>…άλλες πληροφορίες…</vt:lpstr>
      <vt:lpstr>Οι ηνίοχοι</vt:lpstr>
      <vt:lpstr>…Ονομαστοί ηνίοχοι…</vt:lpstr>
      <vt:lpstr>πηγές</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Πυγμαχία</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Αρματοδρομιες</dc:title>
  <dc:creator>DIMIS</dc:creator>
  <cp:lastModifiedBy>User1</cp:lastModifiedBy>
  <cp:revision>24</cp:revision>
  <dcterms:created xsi:type="dcterms:W3CDTF">2016-02-13T07:59:47Z</dcterms:created>
  <dcterms:modified xsi:type="dcterms:W3CDTF">2016-02-17T20:39:05Z</dcterms:modified>
</cp:coreProperties>
</file>