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2" r:id="rId3"/>
    <p:sldMasterId id="2147483684" r:id="rId4"/>
    <p:sldMasterId id="2147483696" r:id="rId5"/>
    <p:sldMasterId id="2147483708" r:id="rId6"/>
  </p:sldMasterIdLst>
  <p:notesMasterIdLst>
    <p:notesMasterId r:id="rId70"/>
  </p:notesMasterIdLst>
  <p:handoutMasterIdLst>
    <p:handoutMasterId r:id="rId71"/>
  </p:handoutMasterIdLst>
  <p:sldIdLst>
    <p:sldId id="331" r:id="rId7"/>
    <p:sldId id="280" r:id="rId8"/>
    <p:sldId id="281" r:id="rId9"/>
    <p:sldId id="282" r:id="rId10"/>
    <p:sldId id="283" r:id="rId11"/>
    <p:sldId id="284" r:id="rId12"/>
    <p:sldId id="285" r:id="rId13"/>
    <p:sldId id="286" r:id="rId14"/>
    <p:sldId id="287" r:id="rId15"/>
    <p:sldId id="261" r:id="rId16"/>
    <p:sldId id="278" r:id="rId17"/>
    <p:sldId id="259" r:id="rId18"/>
    <p:sldId id="269" r:id="rId19"/>
    <p:sldId id="271" r:id="rId20"/>
    <p:sldId id="272" r:id="rId21"/>
    <p:sldId id="270" r:id="rId22"/>
    <p:sldId id="275" r:id="rId23"/>
    <p:sldId id="276" r:id="rId24"/>
    <p:sldId id="279" r:id="rId25"/>
    <p:sldId id="27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66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varScale="1">
        <p:scale>
          <a:sx n="66" d="100"/>
          <a:sy n="66" d="100"/>
        </p:scale>
        <p:origin x="-39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0EC9AB-E130-49C8-8005-5482DA6B26BF}" type="doc">
      <dgm:prSet loTypeId="urn:microsoft.com/office/officeart/2008/layout/VerticalCurvedList" loCatId="list" qsTypeId="urn:microsoft.com/office/officeart/2005/8/quickstyle/3d3" qsCatId="3D" csTypeId="urn:microsoft.com/office/officeart/2005/8/colors/colorful4" csCatId="colorful" phldr="1"/>
      <dgm:spPr/>
      <dgm:t>
        <a:bodyPr/>
        <a:lstStyle/>
        <a:p>
          <a:endParaRPr lang="el-GR"/>
        </a:p>
      </dgm:t>
    </dgm:pt>
    <dgm:pt modelId="{ECA9E555-54E2-4A93-9D54-58698AFD1EA6}">
      <dgm:prSet/>
      <dgm:spPr>
        <a:xfrm>
          <a:off x="903654" y="1140954"/>
          <a:ext cx="5115763" cy="570477"/>
        </a:xfrm>
      </dgm:spPr>
      <dgm:t>
        <a:bodyPr/>
        <a:lstStyle/>
        <a:p>
          <a:r>
            <a:rPr lang="el-GR" sz="1500" b="1"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Λίγα λόγια για το </a:t>
          </a:r>
          <a:r>
            <a:rPr lang="en-US" sz="1500" b="1" dirty="0" err="1"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mundial</a:t>
          </a:r>
          <a:endParaRPr lang="el-GR" sz="1500" b="1"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endParaRPr>
        </a:p>
      </dgm:t>
    </dgm:pt>
    <dgm:pt modelId="{DB893C90-9231-4448-89EF-88E789E44D40}" type="sibTrans" cxnId="{C67B7517-FBBD-4BB2-A5F1-832D898A126F}">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A58316C7-C934-4824-A5C3-F3833BCA6ADE}" type="parTrans" cxnId="{C67B7517-FBBD-4BB2-A5F1-832D898A126F}">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A3690DBE-CEE5-4DE9-82A8-79301F45A6E4}">
      <dgm:prSet/>
      <dgm:spPr>
        <a:xfrm>
          <a:off x="903654" y="3707235"/>
          <a:ext cx="5115763" cy="570477"/>
        </a:xfrm>
      </dgm:spPr>
      <dgm:t>
        <a:bodyPr/>
        <a:lstStyle/>
        <a:p>
          <a:r>
            <a:rPr lang="el-GR" sz="1500" b="1"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Προκριματική και τελική φάση (σε διαφορετικές διαφάνειες)</a:t>
          </a:r>
        </a:p>
      </dgm:t>
    </dgm:pt>
    <dgm:pt modelId="{C7630A11-F4C9-42DB-A8F6-5F60EB2EED3E}" type="parTrans" cxnId="{703E1E43-54BF-45F6-8648-A4CBEE74167E}">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400D3774-0A77-4B04-B1B1-CACD06757CFD}" type="sibTrans" cxnId="{703E1E43-54BF-45F6-8648-A4CBEE74167E}">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66A5D628-9C5A-4EEC-9F55-D7D316C1FA0D}">
      <dgm:prSet/>
      <dgm:spPr>
        <a:xfrm>
          <a:off x="1118233" y="1996562"/>
          <a:ext cx="4901183" cy="570477"/>
        </a:xfrm>
      </dgm:spPr>
      <dgm:t>
        <a:bodyPr/>
        <a:lstStyle/>
        <a:p>
          <a:r>
            <a:rPr lang="en-US" sz="1500" b="1"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I</a:t>
          </a:r>
          <a:r>
            <a:rPr lang="el-GR" sz="1500" b="1" dirty="0" err="1"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στορία</a:t>
          </a:r>
          <a:endParaRPr lang="el-GR" sz="1500" b="1" dirty="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endParaRPr>
        </a:p>
      </dgm:t>
    </dgm:pt>
    <dgm:pt modelId="{BF323AC8-4E8D-44B4-89AF-697888BC4823}" type="parTrans" cxnId="{8468EE45-6E9C-4D4C-B83F-73C1F62ED168}">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0131E6FA-6129-4D4F-9B3B-BB93D16D06B3}" type="sibTrans" cxnId="{8468EE45-6E9C-4D4C-B83F-73C1F62ED168}">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B84D4591-C49D-4578-9C0D-F08295066084}">
      <dgm:prSet/>
      <dgm:spPr>
        <a:xfrm>
          <a:off x="1118233" y="1996562"/>
          <a:ext cx="4901183" cy="570477"/>
        </a:xfrm>
      </dgm:spPr>
      <dgm:t>
        <a:bodyPr/>
        <a:lstStyle/>
        <a:p>
          <a:r>
            <a:rPr lang="el-GR" sz="1500" b="1"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Τρόπαιο (δύο διαφάνειες)</a:t>
          </a:r>
          <a:endParaRPr lang="el-GR" sz="1500" b="1" dirty="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endParaRPr>
        </a:p>
      </dgm:t>
    </dgm:pt>
    <dgm:pt modelId="{E572E9EC-3468-4DA8-8F14-138258C15580}" type="parTrans" cxnId="{C171C15A-C8F1-48D3-92E3-8A3AFA28A899}">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75A890B4-A778-4243-B17C-35B8E8624F31}" type="sibTrans" cxnId="{C171C15A-C8F1-48D3-92E3-8A3AFA28A899}">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2B63183C-6307-405D-95C5-C07F6528E353}">
      <dgm:prSet/>
      <dgm:spPr>
        <a:xfrm>
          <a:off x="903654" y="3707235"/>
          <a:ext cx="5115763" cy="570477"/>
        </a:xfrm>
      </dgm:spPr>
      <dgm:t>
        <a:bodyPr/>
        <a:lstStyle/>
        <a:p>
          <a:r>
            <a:rPr lang="el-GR" sz="1500" b="1"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Πίνακας αγώνων</a:t>
          </a:r>
        </a:p>
      </dgm:t>
    </dgm:pt>
    <dgm:pt modelId="{E0E7B6FE-ED4A-4230-B7F3-7DF4848F4FF7}" type="parTrans" cxnId="{08BC3031-08AD-457A-A2A1-54EF5BF264ED}">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7D6C960A-82BB-4B70-9E9E-AB18756D97B8}" type="sibTrans" cxnId="{08BC3031-08AD-457A-A2A1-54EF5BF264ED}">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9B4647FC-97ED-4337-9CDE-5EF92F7F7D9B}">
      <dgm:prSet/>
      <dgm:spPr>
        <a:xfrm>
          <a:off x="903654" y="3707235"/>
          <a:ext cx="5115763" cy="570477"/>
        </a:xfrm>
      </dgm:spPr>
      <dgm:t>
        <a:bodyPr/>
        <a:lstStyle/>
        <a:p>
          <a:r>
            <a:rPr lang="el-GR" sz="1500" b="1"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Οι καλύτεροι  ποδοσφαιριστές που έπαιξαν σε </a:t>
          </a:r>
          <a:r>
            <a:rPr lang="en-US" sz="1500" b="1" dirty="0" err="1"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mudial</a:t>
          </a:r>
          <a:endParaRPr lang="el-GR" sz="1500" b="1"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endParaRPr>
        </a:p>
      </dgm:t>
    </dgm:pt>
    <dgm:pt modelId="{3F365B51-4414-4788-BC6E-9B0899660263}" type="parTrans" cxnId="{D98B6C8D-0105-4F95-A89C-6D9734CD9773}">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0E7D0760-349E-4D14-87AA-5B60754DFF60}" type="sibTrans" cxnId="{D98B6C8D-0105-4F95-A89C-6D9734CD9773}">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BC3437B6-F642-4BF5-AE93-C5F0D3F6C222}">
      <dgm:prSet/>
      <dgm:spPr>
        <a:xfrm>
          <a:off x="903654" y="3707235"/>
          <a:ext cx="5115763" cy="570477"/>
        </a:xfrm>
      </dgm:spPr>
      <dgm:t>
        <a:bodyPr/>
        <a:lstStyle/>
        <a:p>
          <a:r>
            <a:rPr lang="el-GR" sz="1500" b="1"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Πηγές</a:t>
          </a:r>
        </a:p>
      </dgm:t>
    </dgm:pt>
    <dgm:pt modelId="{9B2E3AC1-FA18-4BA6-9FC7-58EFE8536560}" type="parTrans" cxnId="{9B1F72AA-AC7F-45C4-AAB5-8CCEC5FA9FB4}">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A2D440E4-D25E-4677-8A67-CCF68A18F555}" type="sibTrans" cxnId="{9B1F72AA-AC7F-45C4-AAB5-8CCEC5FA9FB4}">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9AFF7371-4CFC-4009-8996-BCED06BF47A8}" type="pres">
      <dgm:prSet presAssocID="{B20EC9AB-E130-49C8-8005-5482DA6B26BF}" presName="Name0" presStyleCnt="0">
        <dgm:presLayoutVars>
          <dgm:chMax val="7"/>
          <dgm:chPref val="7"/>
          <dgm:dir/>
        </dgm:presLayoutVars>
      </dgm:prSet>
      <dgm:spPr/>
      <dgm:t>
        <a:bodyPr/>
        <a:lstStyle/>
        <a:p>
          <a:endParaRPr lang="el-GR"/>
        </a:p>
      </dgm:t>
    </dgm:pt>
    <dgm:pt modelId="{7370CBC9-0329-41A3-AF00-83B4CAE5E2D4}" type="pres">
      <dgm:prSet presAssocID="{B20EC9AB-E130-49C8-8005-5482DA6B26BF}" presName="Name1" presStyleCnt="0"/>
      <dgm:spPr/>
      <dgm:t>
        <a:bodyPr/>
        <a:lstStyle/>
        <a:p>
          <a:endParaRPr lang="el-GR"/>
        </a:p>
      </dgm:t>
    </dgm:pt>
    <dgm:pt modelId="{71EE07F3-ABC1-4DBA-8A8F-59356794B49F}" type="pres">
      <dgm:prSet presAssocID="{B20EC9AB-E130-49C8-8005-5482DA6B26BF}" presName="cycle" presStyleCnt="0"/>
      <dgm:spPr/>
      <dgm:t>
        <a:bodyPr/>
        <a:lstStyle/>
        <a:p>
          <a:endParaRPr lang="el-GR"/>
        </a:p>
      </dgm:t>
    </dgm:pt>
    <dgm:pt modelId="{8C54A5F0-80BB-4E24-962A-E934F10F5C26}" type="pres">
      <dgm:prSet presAssocID="{B20EC9AB-E130-49C8-8005-5482DA6B26BF}" presName="srcNode" presStyleLbl="node1" presStyleIdx="0" presStyleCnt="7"/>
      <dgm:spPr/>
      <dgm:t>
        <a:bodyPr/>
        <a:lstStyle/>
        <a:p>
          <a:endParaRPr lang="el-GR"/>
        </a:p>
      </dgm:t>
    </dgm:pt>
    <dgm:pt modelId="{D15C7B28-B283-43A0-A404-84747E64D484}" type="pres">
      <dgm:prSet presAssocID="{B20EC9AB-E130-49C8-8005-5482DA6B26BF}" presName="conn" presStyleLbl="parChTrans1D2" presStyleIdx="0" presStyleCnt="1"/>
      <dgm:spPr>
        <a:prstGeom prst="blockArc">
          <a:avLst>
            <a:gd name="adj1" fmla="val 18900000"/>
            <a:gd name="adj2" fmla="val 2700000"/>
            <a:gd name="adj3" fmla="val 296"/>
          </a:avLst>
        </a:prstGeom>
      </dgm:spPr>
      <dgm:t>
        <a:bodyPr/>
        <a:lstStyle/>
        <a:p>
          <a:endParaRPr lang="el-GR"/>
        </a:p>
      </dgm:t>
    </dgm:pt>
    <dgm:pt modelId="{0179E536-2653-4DE1-94FF-84C3E708073A}" type="pres">
      <dgm:prSet presAssocID="{B20EC9AB-E130-49C8-8005-5482DA6B26BF}" presName="extraNode" presStyleLbl="node1" presStyleIdx="0" presStyleCnt="7"/>
      <dgm:spPr/>
      <dgm:t>
        <a:bodyPr/>
        <a:lstStyle/>
        <a:p>
          <a:endParaRPr lang="el-GR"/>
        </a:p>
      </dgm:t>
    </dgm:pt>
    <dgm:pt modelId="{DEE97BE1-C42E-4701-BB6C-3C879341846E}" type="pres">
      <dgm:prSet presAssocID="{B20EC9AB-E130-49C8-8005-5482DA6B26BF}" presName="dstNode" presStyleLbl="node1" presStyleIdx="0" presStyleCnt="7"/>
      <dgm:spPr/>
      <dgm:t>
        <a:bodyPr/>
        <a:lstStyle/>
        <a:p>
          <a:endParaRPr lang="el-GR"/>
        </a:p>
      </dgm:t>
    </dgm:pt>
    <dgm:pt modelId="{18385ECD-0D3F-4B0B-9DFB-D2D4F73E1B29}" type="pres">
      <dgm:prSet presAssocID="{ECA9E555-54E2-4A93-9D54-58698AFD1EA6}" presName="text_1" presStyleLbl="node1" presStyleIdx="0" presStyleCnt="7">
        <dgm:presLayoutVars>
          <dgm:bulletEnabled val="1"/>
        </dgm:presLayoutVars>
      </dgm:prSet>
      <dgm:spPr/>
      <dgm:t>
        <a:bodyPr/>
        <a:lstStyle/>
        <a:p>
          <a:endParaRPr lang="el-GR"/>
        </a:p>
      </dgm:t>
    </dgm:pt>
    <dgm:pt modelId="{3D792722-B971-4B5A-A0C8-9A6D324293D8}" type="pres">
      <dgm:prSet presAssocID="{ECA9E555-54E2-4A93-9D54-58698AFD1EA6}" presName="accent_1" presStyleCnt="0"/>
      <dgm:spPr/>
      <dgm:t>
        <a:bodyPr/>
        <a:lstStyle/>
        <a:p>
          <a:endParaRPr lang="el-GR"/>
        </a:p>
      </dgm:t>
    </dgm:pt>
    <dgm:pt modelId="{30B7BDD0-B163-4FD0-82A4-B9451B71DA52}" type="pres">
      <dgm:prSet presAssocID="{ECA9E555-54E2-4A93-9D54-58698AFD1EA6}" presName="accentRepeatNode" presStyleLbl="solidFgAcc1" presStyleIdx="0" presStyleCnt="7"/>
      <dgm:spPr>
        <a:xfrm>
          <a:off x="547106" y="1069644"/>
          <a:ext cx="713096" cy="713096"/>
        </a:xfrm>
        <a:prstGeom prst="ellipse">
          <a:avLst/>
        </a:prstGeom>
      </dgm:spPr>
      <dgm:t>
        <a:bodyPr/>
        <a:lstStyle/>
        <a:p>
          <a:endParaRPr lang="el-GR"/>
        </a:p>
      </dgm:t>
    </dgm:pt>
    <dgm:pt modelId="{2E0AF318-09D6-4CFE-8CF2-C5DEE2EE60BB}" type="pres">
      <dgm:prSet presAssocID="{66A5D628-9C5A-4EEC-9F55-D7D316C1FA0D}" presName="text_2" presStyleLbl="node1" presStyleIdx="1" presStyleCnt="7">
        <dgm:presLayoutVars>
          <dgm:bulletEnabled val="1"/>
        </dgm:presLayoutVars>
      </dgm:prSet>
      <dgm:spPr/>
      <dgm:t>
        <a:bodyPr/>
        <a:lstStyle/>
        <a:p>
          <a:endParaRPr lang="el-GR"/>
        </a:p>
      </dgm:t>
    </dgm:pt>
    <dgm:pt modelId="{B9E4165E-A0CF-4A5E-BBBD-62188E98DCE0}" type="pres">
      <dgm:prSet presAssocID="{66A5D628-9C5A-4EEC-9F55-D7D316C1FA0D}" presName="accent_2" presStyleCnt="0"/>
      <dgm:spPr/>
      <dgm:t>
        <a:bodyPr/>
        <a:lstStyle/>
        <a:p>
          <a:endParaRPr lang="el-GR"/>
        </a:p>
      </dgm:t>
    </dgm:pt>
    <dgm:pt modelId="{4DE2697C-357E-4087-9CFE-D3673805D62D}" type="pres">
      <dgm:prSet presAssocID="{66A5D628-9C5A-4EEC-9F55-D7D316C1FA0D}" presName="accentRepeatNode" presStyleLbl="solidFgAcc1" presStyleIdx="1" presStyleCnt="7"/>
      <dgm:spPr>
        <a:xfrm>
          <a:off x="761685" y="1925252"/>
          <a:ext cx="713096" cy="713096"/>
        </a:xfrm>
        <a:prstGeom prst="ellipse">
          <a:avLst/>
        </a:prstGeom>
      </dgm:spPr>
      <dgm:t>
        <a:bodyPr/>
        <a:lstStyle/>
        <a:p>
          <a:endParaRPr lang="el-GR"/>
        </a:p>
      </dgm:t>
    </dgm:pt>
    <dgm:pt modelId="{A59F8C64-B9D8-47B5-B190-CA357BB2F596}" type="pres">
      <dgm:prSet presAssocID="{B84D4591-C49D-4578-9C0D-F08295066084}" presName="text_3" presStyleLbl="node1" presStyleIdx="2" presStyleCnt="7">
        <dgm:presLayoutVars>
          <dgm:bulletEnabled val="1"/>
        </dgm:presLayoutVars>
      </dgm:prSet>
      <dgm:spPr/>
      <dgm:t>
        <a:bodyPr/>
        <a:lstStyle/>
        <a:p>
          <a:endParaRPr lang="el-GR"/>
        </a:p>
      </dgm:t>
    </dgm:pt>
    <dgm:pt modelId="{0C5214AA-F213-444A-849B-DB294393AF4F}" type="pres">
      <dgm:prSet presAssocID="{B84D4591-C49D-4578-9C0D-F08295066084}" presName="accent_3" presStyleCnt="0"/>
      <dgm:spPr/>
      <dgm:t>
        <a:bodyPr/>
        <a:lstStyle/>
        <a:p>
          <a:endParaRPr lang="el-GR"/>
        </a:p>
      </dgm:t>
    </dgm:pt>
    <dgm:pt modelId="{AB91DE55-2836-4D2D-8E49-CDD8300000D1}" type="pres">
      <dgm:prSet presAssocID="{B84D4591-C49D-4578-9C0D-F08295066084}" presName="accentRepeatNode" presStyleLbl="solidFgAcc1" presStyleIdx="2" presStyleCnt="7"/>
      <dgm:spPr/>
      <dgm:t>
        <a:bodyPr/>
        <a:lstStyle/>
        <a:p>
          <a:endParaRPr lang="el-GR"/>
        </a:p>
      </dgm:t>
    </dgm:pt>
    <dgm:pt modelId="{533A0185-F4B3-4BFA-B46F-ED40DE9C36FB}" type="pres">
      <dgm:prSet presAssocID="{A3690DBE-CEE5-4DE9-82A8-79301F45A6E4}" presName="text_4" presStyleLbl="node1" presStyleIdx="3" presStyleCnt="7">
        <dgm:presLayoutVars>
          <dgm:bulletEnabled val="1"/>
        </dgm:presLayoutVars>
      </dgm:prSet>
      <dgm:spPr/>
      <dgm:t>
        <a:bodyPr/>
        <a:lstStyle/>
        <a:p>
          <a:endParaRPr lang="el-GR"/>
        </a:p>
      </dgm:t>
    </dgm:pt>
    <dgm:pt modelId="{6EE8975E-2E3E-4A4C-A0ED-2F23B3DB1C20}" type="pres">
      <dgm:prSet presAssocID="{A3690DBE-CEE5-4DE9-82A8-79301F45A6E4}" presName="accent_4" presStyleCnt="0"/>
      <dgm:spPr/>
      <dgm:t>
        <a:bodyPr/>
        <a:lstStyle/>
        <a:p>
          <a:endParaRPr lang="el-GR"/>
        </a:p>
      </dgm:t>
    </dgm:pt>
    <dgm:pt modelId="{EDC28612-ED88-4483-B0F5-2102BB4381DD}" type="pres">
      <dgm:prSet presAssocID="{A3690DBE-CEE5-4DE9-82A8-79301F45A6E4}" presName="accentRepeatNode" presStyleLbl="solidFgAcc1" presStyleIdx="3" presStyleCnt="7"/>
      <dgm:spPr>
        <a:xfrm>
          <a:off x="547106" y="3635925"/>
          <a:ext cx="713096" cy="713096"/>
        </a:xfrm>
        <a:prstGeom prst="ellipse">
          <a:avLst/>
        </a:prstGeom>
      </dgm:spPr>
      <dgm:t>
        <a:bodyPr/>
        <a:lstStyle/>
        <a:p>
          <a:endParaRPr lang="el-GR"/>
        </a:p>
      </dgm:t>
    </dgm:pt>
    <dgm:pt modelId="{FFC447D9-27FE-47E3-91D5-FBFFD669B3FE}" type="pres">
      <dgm:prSet presAssocID="{2B63183C-6307-405D-95C5-C07F6528E353}" presName="text_5" presStyleLbl="node1" presStyleIdx="4" presStyleCnt="7">
        <dgm:presLayoutVars>
          <dgm:bulletEnabled val="1"/>
        </dgm:presLayoutVars>
      </dgm:prSet>
      <dgm:spPr/>
      <dgm:t>
        <a:bodyPr/>
        <a:lstStyle/>
        <a:p>
          <a:endParaRPr lang="el-GR"/>
        </a:p>
      </dgm:t>
    </dgm:pt>
    <dgm:pt modelId="{382D2E9F-C811-4559-9767-4A14FFAC8E23}" type="pres">
      <dgm:prSet presAssocID="{2B63183C-6307-405D-95C5-C07F6528E353}" presName="accent_5" presStyleCnt="0"/>
      <dgm:spPr/>
      <dgm:t>
        <a:bodyPr/>
        <a:lstStyle/>
        <a:p>
          <a:endParaRPr lang="el-GR"/>
        </a:p>
      </dgm:t>
    </dgm:pt>
    <dgm:pt modelId="{D183E2AD-E1A4-469E-B248-10C36380DCF8}" type="pres">
      <dgm:prSet presAssocID="{2B63183C-6307-405D-95C5-C07F6528E353}" presName="accentRepeatNode" presStyleLbl="solidFgAcc1" presStyleIdx="4" presStyleCnt="7"/>
      <dgm:spPr/>
      <dgm:t>
        <a:bodyPr/>
        <a:lstStyle/>
        <a:p>
          <a:endParaRPr lang="el-GR"/>
        </a:p>
      </dgm:t>
    </dgm:pt>
    <dgm:pt modelId="{EE0E8792-A3D9-464A-9FDD-CE727ACAE163}" type="pres">
      <dgm:prSet presAssocID="{9B4647FC-97ED-4337-9CDE-5EF92F7F7D9B}" presName="text_6" presStyleLbl="node1" presStyleIdx="5" presStyleCnt="7">
        <dgm:presLayoutVars>
          <dgm:bulletEnabled val="1"/>
        </dgm:presLayoutVars>
      </dgm:prSet>
      <dgm:spPr/>
      <dgm:t>
        <a:bodyPr/>
        <a:lstStyle/>
        <a:p>
          <a:endParaRPr lang="el-GR"/>
        </a:p>
      </dgm:t>
    </dgm:pt>
    <dgm:pt modelId="{F85569BB-A57E-4D47-9755-19471C2F2F4F}" type="pres">
      <dgm:prSet presAssocID="{9B4647FC-97ED-4337-9CDE-5EF92F7F7D9B}" presName="accent_6" presStyleCnt="0"/>
      <dgm:spPr/>
      <dgm:t>
        <a:bodyPr/>
        <a:lstStyle/>
        <a:p>
          <a:endParaRPr lang="el-GR"/>
        </a:p>
      </dgm:t>
    </dgm:pt>
    <dgm:pt modelId="{53DD5181-9D5D-45D8-ABD1-E5D6E88C999F}" type="pres">
      <dgm:prSet presAssocID="{9B4647FC-97ED-4337-9CDE-5EF92F7F7D9B}" presName="accentRepeatNode" presStyleLbl="solidFgAcc1" presStyleIdx="5" presStyleCnt="7"/>
      <dgm:spPr/>
      <dgm:t>
        <a:bodyPr/>
        <a:lstStyle/>
        <a:p>
          <a:endParaRPr lang="el-GR"/>
        </a:p>
      </dgm:t>
    </dgm:pt>
    <dgm:pt modelId="{F592AB11-8A00-40D4-B981-3645191CCCDE}" type="pres">
      <dgm:prSet presAssocID="{BC3437B6-F642-4BF5-AE93-C5F0D3F6C222}" presName="text_7" presStyleLbl="node1" presStyleIdx="6" presStyleCnt="7">
        <dgm:presLayoutVars>
          <dgm:bulletEnabled val="1"/>
        </dgm:presLayoutVars>
      </dgm:prSet>
      <dgm:spPr/>
      <dgm:t>
        <a:bodyPr/>
        <a:lstStyle/>
        <a:p>
          <a:endParaRPr lang="el-GR"/>
        </a:p>
      </dgm:t>
    </dgm:pt>
    <dgm:pt modelId="{11CF63F0-2925-41C2-8F72-C694684AE761}" type="pres">
      <dgm:prSet presAssocID="{BC3437B6-F642-4BF5-AE93-C5F0D3F6C222}" presName="accent_7" presStyleCnt="0"/>
      <dgm:spPr/>
      <dgm:t>
        <a:bodyPr/>
        <a:lstStyle/>
        <a:p>
          <a:endParaRPr lang="el-GR"/>
        </a:p>
      </dgm:t>
    </dgm:pt>
    <dgm:pt modelId="{862EDBFD-F13A-4BF1-BFEF-8EF9DFFBD4C3}" type="pres">
      <dgm:prSet presAssocID="{BC3437B6-F642-4BF5-AE93-C5F0D3F6C222}" presName="accentRepeatNode" presStyleLbl="solidFgAcc1" presStyleIdx="6" presStyleCnt="7"/>
      <dgm:spPr/>
      <dgm:t>
        <a:bodyPr/>
        <a:lstStyle/>
        <a:p>
          <a:endParaRPr lang="el-GR"/>
        </a:p>
      </dgm:t>
    </dgm:pt>
  </dgm:ptLst>
  <dgm:cxnLst>
    <dgm:cxn modelId="{98DC4651-B2FB-4B81-8636-2DF6FD0CF6A3}" type="presOf" srcId="{B20EC9AB-E130-49C8-8005-5482DA6B26BF}" destId="{9AFF7371-4CFC-4009-8996-BCED06BF47A8}" srcOrd="0" destOrd="0" presId="urn:microsoft.com/office/officeart/2008/layout/VerticalCurvedList"/>
    <dgm:cxn modelId="{EF509E32-5177-409D-97F1-A57CC0FFE93B}" type="presOf" srcId="{A3690DBE-CEE5-4DE9-82A8-79301F45A6E4}" destId="{533A0185-F4B3-4BFA-B46F-ED40DE9C36FB}" srcOrd="0" destOrd="0" presId="urn:microsoft.com/office/officeart/2008/layout/VerticalCurvedList"/>
    <dgm:cxn modelId="{B28C083D-891D-4CE1-A9F6-38153CE71367}" type="presOf" srcId="{2B63183C-6307-405D-95C5-C07F6528E353}" destId="{FFC447D9-27FE-47E3-91D5-FBFFD669B3FE}" srcOrd="0" destOrd="0" presId="urn:microsoft.com/office/officeart/2008/layout/VerticalCurvedList"/>
    <dgm:cxn modelId="{CC48487E-C24E-4B3B-A726-CEF9FC0D250E}" type="presOf" srcId="{66A5D628-9C5A-4EEC-9F55-D7D316C1FA0D}" destId="{2E0AF318-09D6-4CFE-8CF2-C5DEE2EE60BB}" srcOrd="0" destOrd="0" presId="urn:microsoft.com/office/officeart/2008/layout/VerticalCurvedList"/>
    <dgm:cxn modelId="{943DE3E0-CE57-49FD-A6EB-1464F774124D}" type="presOf" srcId="{9B4647FC-97ED-4337-9CDE-5EF92F7F7D9B}" destId="{EE0E8792-A3D9-464A-9FDD-CE727ACAE163}" srcOrd="0" destOrd="0" presId="urn:microsoft.com/office/officeart/2008/layout/VerticalCurvedList"/>
    <dgm:cxn modelId="{C67B7517-FBBD-4BB2-A5F1-832D898A126F}" srcId="{B20EC9AB-E130-49C8-8005-5482DA6B26BF}" destId="{ECA9E555-54E2-4A93-9D54-58698AFD1EA6}" srcOrd="0" destOrd="0" parTransId="{A58316C7-C934-4824-A5C3-F3833BCA6ADE}" sibTransId="{DB893C90-9231-4448-89EF-88E789E44D40}"/>
    <dgm:cxn modelId="{56275CFB-5B26-4F15-B603-56C074E62B18}" type="presOf" srcId="{B84D4591-C49D-4578-9C0D-F08295066084}" destId="{A59F8C64-B9D8-47B5-B190-CA357BB2F596}" srcOrd="0" destOrd="0" presId="urn:microsoft.com/office/officeart/2008/layout/VerticalCurvedList"/>
    <dgm:cxn modelId="{703E1E43-54BF-45F6-8648-A4CBEE74167E}" srcId="{B20EC9AB-E130-49C8-8005-5482DA6B26BF}" destId="{A3690DBE-CEE5-4DE9-82A8-79301F45A6E4}" srcOrd="3" destOrd="0" parTransId="{C7630A11-F4C9-42DB-A8F6-5F60EB2EED3E}" sibTransId="{400D3774-0A77-4B04-B1B1-CACD06757CFD}"/>
    <dgm:cxn modelId="{08BC3031-08AD-457A-A2A1-54EF5BF264ED}" srcId="{B20EC9AB-E130-49C8-8005-5482DA6B26BF}" destId="{2B63183C-6307-405D-95C5-C07F6528E353}" srcOrd="4" destOrd="0" parTransId="{E0E7B6FE-ED4A-4230-B7F3-7DF4848F4FF7}" sibTransId="{7D6C960A-82BB-4B70-9E9E-AB18756D97B8}"/>
    <dgm:cxn modelId="{8468EE45-6E9C-4D4C-B83F-73C1F62ED168}" srcId="{B20EC9AB-E130-49C8-8005-5482DA6B26BF}" destId="{66A5D628-9C5A-4EEC-9F55-D7D316C1FA0D}" srcOrd="1" destOrd="0" parTransId="{BF323AC8-4E8D-44B4-89AF-697888BC4823}" sibTransId="{0131E6FA-6129-4D4F-9B3B-BB93D16D06B3}"/>
    <dgm:cxn modelId="{726E0261-4745-47BD-9ED0-4F32D86CA0A1}" type="presOf" srcId="{ECA9E555-54E2-4A93-9D54-58698AFD1EA6}" destId="{18385ECD-0D3F-4B0B-9DFB-D2D4F73E1B29}" srcOrd="0" destOrd="0" presId="urn:microsoft.com/office/officeart/2008/layout/VerticalCurvedList"/>
    <dgm:cxn modelId="{9B1F72AA-AC7F-45C4-AAB5-8CCEC5FA9FB4}" srcId="{B20EC9AB-E130-49C8-8005-5482DA6B26BF}" destId="{BC3437B6-F642-4BF5-AE93-C5F0D3F6C222}" srcOrd="6" destOrd="0" parTransId="{9B2E3AC1-FA18-4BA6-9FC7-58EFE8536560}" sibTransId="{A2D440E4-D25E-4677-8A67-CCF68A18F555}"/>
    <dgm:cxn modelId="{02C45F8A-F274-4FAB-A805-CBFF84CF4688}" type="presOf" srcId="{DB893C90-9231-4448-89EF-88E789E44D40}" destId="{D15C7B28-B283-43A0-A404-84747E64D484}" srcOrd="0" destOrd="0" presId="urn:microsoft.com/office/officeart/2008/layout/VerticalCurvedList"/>
    <dgm:cxn modelId="{D98B6C8D-0105-4F95-A89C-6D9734CD9773}" srcId="{B20EC9AB-E130-49C8-8005-5482DA6B26BF}" destId="{9B4647FC-97ED-4337-9CDE-5EF92F7F7D9B}" srcOrd="5" destOrd="0" parTransId="{3F365B51-4414-4788-BC6E-9B0899660263}" sibTransId="{0E7D0760-349E-4D14-87AA-5B60754DFF60}"/>
    <dgm:cxn modelId="{C171C15A-C8F1-48D3-92E3-8A3AFA28A899}" srcId="{B20EC9AB-E130-49C8-8005-5482DA6B26BF}" destId="{B84D4591-C49D-4578-9C0D-F08295066084}" srcOrd="2" destOrd="0" parTransId="{E572E9EC-3468-4DA8-8F14-138258C15580}" sibTransId="{75A890B4-A778-4243-B17C-35B8E8624F31}"/>
    <dgm:cxn modelId="{31131322-95F5-4DB5-BE90-F1588455B3E7}" type="presOf" srcId="{BC3437B6-F642-4BF5-AE93-C5F0D3F6C222}" destId="{F592AB11-8A00-40D4-B981-3645191CCCDE}" srcOrd="0" destOrd="0" presId="urn:microsoft.com/office/officeart/2008/layout/VerticalCurvedList"/>
    <dgm:cxn modelId="{DA7F2EFD-A185-4422-BEA6-551219B533E8}" type="presParOf" srcId="{9AFF7371-4CFC-4009-8996-BCED06BF47A8}" destId="{7370CBC9-0329-41A3-AF00-83B4CAE5E2D4}" srcOrd="0" destOrd="0" presId="urn:microsoft.com/office/officeart/2008/layout/VerticalCurvedList"/>
    <dgm:cxn modelId="{05099B46-A9F6-4109-84E8-690B79900C66}" type="presParOf" srcId="{7370CBC9-0329-41A3-AF00-83B4CAE5E2D4}" destId="{71EE07F3-ABC1-4DBA-8A8F-59356794B49F}" srcOrd="0" destOrd="0" presId="urn:microsoft.com/office/officeart/2008/layout/VerticalCurvedList"/>
    <dgm:cxn modelId="{EE19BD25-08AB-4A27-A066-CE1F453BCCF6}" type="presParOf" srcId="{71EE07F3-ABC1-4DBA-8A8F-59356794B49F}" destId="{8C54A5F0-80BB-4E24-962A-E934F10F5C26}" srcOrd="0" destOrd="0" presId="urn:microsoft.com/office/officeart/2008/layout/VerticalCurvedList"/>
    <dgm:cxn modelId="{536A1BE4-1214-45C0-998A-FDB20E311979}" type="presParOf" srcId="{71EE07F3-ABC1-4DBA-8A8F-59356794B49F}" destId="{D15C7B28-B283-43A0-A404-84747E64D484}" srcOrd="1" destOrd="0" presId="urn:microsoft.com/office/officeart/2008/layout/VerticalCurvedList"/>
    <dgm:cxn modelId="{B1BCD0AF-5E5D-410D-91E1-0FD7B01E8CC4}" type="presParOf" srcId="{71EE07F3-ABC1-4DBA-8A8F-59356794B49F}" destId="{0179E536-2653-4DE1-94FF-84C3E708073A}" srcOrd="2" destOrd="0" presId="urn:microsoft.com/office/officeart/2008/layout/VerticalCurvedList"/>
    <dgm:cxn modelId="{4E8CC799-0BD5-4648-89A7-5F2A7F97D162}" type="presParOf" srcId="{71EE07F3-ABC1-4DBA-8A8F-59356794B49F}" destId="{DEE97BE1-C42E-4701-BB6C-3C879341846E}" srcOrd="3" destOrd="0" presId="urn:microsoft.com/office/officeart/2008/layout/VerticalCurvedList"/>
    <dgm:cxn modelId="{97E53134-A0D3-44CA-9C51-FC9BFC7FAA74}" type="presParOf" srcId="{7370CBC9-0329-41A3-AF00-83B4CAE5E2D4}" destId="{18385ECD-0D3F-4B0B-9DFB-D2D4F73E1B29}" srcOrd="1" destOrd="0" presId="urn:microsoft.com/office/officeart/2008/layout/VerticalCurvedList"/>
    <dgm:cxn modelId="{F12E7520-1A3C-4791-9051-99C9D97E73CB}" type="presParOf" srcId="{7370CBC9-0329-41A3-AF00-83B4CAE5E2D4}" destId="{3D792722-B971-4B5A-A0C8-9A6D324293D8}" srcOrd="2" destOrd="0" presId="urn:microsoft.com/office/officeart/2008/layout/VerticalCurvedList"/>
    <dgm:cxn modelId="{79CAF788-C51D-4E85-A738-5AAEF0579A23}" type="presParOf" srcId="{3D792722-B971-4B5A-A0C8-9A6D324293D8}" destId="{30B7BDD0-B163-4FD0-82A4-B9451B71DA52}" srcOrd="0" destOrd="0" presId="urn:microsoft.com/office/officeart/2008/layout/VerticalCurvedList"/>
    <dgm:cxn modelId="{FBFA1931-6F7B-4EC8-AD5F-48EFB728AA28}" type="presParOf" srcId="{7370CBC9-0329-41A3-AF00-83B4CAE5E2D4}" destId="{2E0AF318-09D6-4CFE-8CF2-C5DEE2EE60BB}" srcOrd="3" destOrd="0" presId="urn:microsoft.com/office/officeart/2008/layout/VerticalCurvedList"/>
    <dgm:cxn modelId="{82144572-0E2D-4475-A9D0-97DCCE3B6A33}" type="presParOf" srcId="{7370CBC9-0329-41A3-AF00-83B4CAE5E2D4}" destId="{B9E4165E-A0CF-4A5E-BBBD-62188E98DCE0}" srcOrd="4" destOrd="0" presId="urn:microsoft.com/office/officeart/2008/layout/VerticalCurvedList"/>
    <dgm:cxn modelId="{64E3ED9D-3152-47F3-8141-047D5F809A6D}" type="presParOf" srcId="{B9E4165E-A0CF-4A5E-BBBD-62188E98DCE0}" destId="{4DE2697C-357E-4087-9CFE-D3673805D62D}" srcOrd="0" destOrd="0" presId="urn:microsoft.com/office/officeart/2008/layout/VerticalCurvedList"/>
    <dgm:cxn modelId="{F9B21725-D51C-446C-B536-DC4C2D4D7AB1}" type="presParOf" srcId="{7370CBC9-0329-41A3-AF00-83B4CAE5E2D4}" destId="{A59F8C64-B9D8-47B5-B190-CA357BB2F596}" srcOrd="5" destOrd="0" presId="urn:microsoft.com/office/officeart/2008/layout/VerticalCurvedList"/>
    <dgm:cxn modelId="{BD8732AC-AD29-4740-B29B-F7CACD4188FA}" type="presParOf" srcId="{7370CBC9-0329-41A3-AF00-83B4CAE5E2D4}" destId="{0C5214AA-F213-444A-849B-DB294393AF4F}" srcOrd="6" destOrd="0" presId="urn:microsoft.com/office/officeart/2008/layout/VerticalCurvedList"/>
    <dgm:cxn modelId="{5DB176F4-F570-412A-9D8C-1FCCF2B1B73C}" type="presParOf" srcId="{0C5214AA-F213-444A-849B-DB294393AF4F}" destId="{AB91DE55-2836-4D2D-8E49-CDD8300000D1}" srcOrd="0" destOrd="0" presId="urn:microsoft.com/office/officeart/2008/layout/VerticalCurvedList"/>
    <dgm:cxn modelId="{985F814D-4286-4592-AE03-6368BB16119A}" type="presParOf" srcId="{7370CBC9-0329-41A3-AF00-83B4CAE5E2D4}" destId="{533A0185-F4B3-4BFA-B46F-ED40DE9C36FB}" srcOrd="7" destOrd="0" presId="urn:microsoft.com/office/officeart/2008/layout/VerticalCurvedList"/>
    <dgm:cxn modelId="{60BA435C-2D49-41FA-AE1D-2B1F7D4C1D69}" type="presParOf" srcId="{7370CBC9-0329-41A3-AF00-83B4CAE5E2D4}" destId="{6EE8975E-2E3E-4A4C-A0ED-2F23B3DB1C20}" srcOrd="8" destOrd="0" presId="urn:microsoft.com/office/officeart/2008/layout/VerticalCurvedList"/>
    <dgm:cxn modelId="{074ED3F3-7A36-453C-887E-973F02D6A040}" type="presParOf" srcId="{6EE8975E-2E3E-4A4C-A0ED-2F23B3DB1C20}" destId="{EDC28612-ED88-4483-B0F5-2102BB4381DD}" srcOrd="0" destOrd="0" presId="urn:microsoft.com/office/officeart/2008/layout/VerticalCurvedList"/>
    <dgm:cxn modelId="{7865A458-3C79-4089-9071-F9923C5C5F7D}" type="presParOf" srcId="{7370CBC9-0329-41A3-AF00-83B4CAE5E2D4}" destId="{FFC447D9-27FE-47E3-91D5-FBFFD669B3FE}" srcOrd="9" destOrd="0" presId="urn:microsoft.com/office/officeart/2008/layout/VerticalCurvedList"/>
    <dgm:cxn modelId="{D1DE428F-2583-4E60-877B-51A4F9DBC4DA}" type="presParOf" srcId="{7370CBC9-0329-41A3-AF00-83B4CAE5E2D4}" destId="{382D2E9F-C811-4559-9767-4A14FFAC8E23}" srcOrd="10" destOrd="0" presId="urn:microsoft.com/office/officeart/2008/layout/VerticalCurvedList"/>
    <dgm:cxn modelId="{A6B8C371-930F-4EC1-87C8-72FD480CA4E3}" type="presParOf" srcId="{382D2E9F-C811-4559-9767-4A14FFAC8E23}" destId="{D183E2AD-E1A4-469E-B248-10C36380DCF8}" srcOrd="0" destOrd="0" presId="urn:microsoft.com/office/officeart/2008/layout/VerticalCurvedList"/>
    <dgm:cxn modelId="{A0BF034E-D0EC-4CC4-BE0D-1DCD6DB605B8}" type="presParOf" srcId="{7370CBC9-0329-41A3-AF00-83B4CAE5E2D4}" destId="{EE0E8792-A3D9-464A-9FDD-CE727ACAE163}" srcOrd="11" destOrd="0" presId="urn:microsoft.com/office/officeart/2008/layout/VerticalCurvedList"/>
    <dgm:cxn modelId="{B8543EC8-A710-4F67-BAF9-1B373AC3CB00}" type="presParOf" srcId="{7370CBC9-0329-41A3-AF00-83B4CAE5E2D4}" destId="{F85569BB-A57E-4D47-9755-19471C2F2F4F}" srcOrd="12" destOrd="0" presId="urn:microsoft.com/office/officeart/2008/layout/VerticalCurvedList"/>
    <dgm:cxn modelId="{15E75760-631D-4257-95BB-7C9147F91CCB}" type="presParOf" srcId="{F85569BB-A57E-4D47-9755-19471C2F2F4F}" destId="{53DD5181-9D5D-45D8-ABD1-E5D6E88C999F}" srcOrd="0" destOrd="0" presId="urn:microsoft.com/office/officeart/2008/layout/VerticalCurvedList"/>
    <dgm:cxn modelId="{AEC44D56-5F9B-4C97-950A-D1330C33A4D0}" type="presParOf" srcId="{7370CBC9-0329-41A3-AF00-83B4CAE5E2D4}" destId="{F592AB11-8A00-40D4-B981-3645191CCCDE}" srcOrd="13" destOrd="0" presId="urn:microsoft.com/office/officeart/2008/layout/VerticalCurvedList"/>
    <dgm:cxn modelId="{E6EA54FB-9DD1-46B7-9C19-48FE7A072551}" type="presParOf" srcId="{7370CBC9-0329-41A3-AF00-83B4CAE5E2D4}" destId="{11CF63F0-2925-41C2-8F72-C694684AE761}" srcOrd="14" destOrd="0" presId="urn:microsoft.com/office/officeart/2008/layout/VerticalCurvedList"/>
    <dgm:cxn modelId="{93EDE393-E683-46C6-ACF1-A0D1C5A74490}" type="presParOf" srcId="{11CF63F0-2925-41C2-8F72-C694684AE761}" destId="{862EDBFD-F13A-4BF1-BFEF-8EF9DFFBD4C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0EC9AB-E130-49C8-8005-5482DA6B26BF}" type="doc">
      <dgm:prSet loTypeId="urn:microsoft.com/office/officeart/2008/layout/VerticalCurvedList" loCatId="list" qsTypeId="urn:microsoft.com/office/officeart/2005/8/quickstyle/3d3" qsCatId="3D" csTypeId="urn:microsoft.com/office/officeart/2005/8/colors/colorful4" csCatId="colorful" phldr="1"/>
      <dgm:spPr/>
      <dgm:t>
        <a:bodyPr/>
        <a:lstStyle/>
        <a:p>
          <a:endParaRPr lang="el-GR"/>
        </a:p>
      </dgm:t>
    </dgm:pt>
    <dgm:pt modelId="{ECA9E555-54E2-4A93-9D54-58698AFD1EA6}">
      <dgm:prSet/>
      <dgm:spPr>
        <a:xfrm>
          <a:off x="903654" y="1140954"/>
          <a:ext cx="5115763" cy="570477"/>
        </a:xfrm>
      </dgm:spPr>
      <dgm:t>
        <a:bodyPr/>
        <a:lstStyle/>
        <a:p>
          <a:r>
            <a:rPr lang="el-GR" sz="1500" b="1"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Λίγα λόγια για το </a:t>
          </a:r>
          <a:r>
            <a:rPr lang="en-US" sz="1500" b="1" dirty="0" err="1"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mundial</a:t>
          </a:r>
          <a:endParaRPr lang="el-GR" sz="1500" b="1"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endParaRPr>
        </a:p>
      </dgm:t>
    </dgm:pt>
    <dgm:pt modelId="{DB893C90-9231-4448-89EF-88E789E44D40}" type="sibTrans" cxnId="{C67B7517-FBBD-4BB2-A5F1-832D898A126F}">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A58316C7-C934-4824-A5C3-F3833BCA6ADE}" type="parTrans" cxnId="{C67B7517-FBBD-4BB2-A5F1-832D898A126F}">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A3690DBE-CEE5-4DE9-82A8-79301F45A6E4}">
      <dgm:prSet/>
      <dgm:spPr>
        <a:xfrm>
          <a:off x="903654" y="3707235"/>
          <a:ext cx="5115763" cy="570477"/>
        </a:xfrm>
      </dgm:spPr>
      <dgm:t>
        <a:bodyPr/>
        <a:lstStyle/>
        <a:p>
          <a:r>
            <a:rPr lang="el-GR" sz="1500" b="1"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Προκριματική και τελική φάση (σε διαφορετικές διαφάνειες)</a:t>
          </a:r>
        </a:p>
      </dgm:t>
    </dgm:pt>
    <dgm:pt modelId="{C7630A11-F4C9-42DB-A8F6-5F60EB2EED3E}" type="parTrans" cxnId="{703E1E43-54BF-45F6-8648-A4CBEE74167E}">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400D3774-0A77-4B04-B1B1-CACD06757CFD}" type="sibTrans" cxnId="{703E1E43-54BF-45F6-8648-A4CBEE74167E}">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66A5D628-9C5A-4EEC-9F55-D7D316C1FA0D}">
      <dgm:prSet/>
      <dgm:spPr>
        <a:xfrm>
          <a:off x="1118233" y="1996562"/>
          <a:ext cx="4901183" cy="570477"/>
        </a:xfrm>
      </dgm:spPr>
      <dgm:t>
        <a:bodyPr/>
        <a:lstStyle/>
        <a:p>
          <a:r>
            <a:rPr lang="en-US" sz="1500" b="1"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I</a:t>
          </a:r>
          <a:r>
            <a:rPr lang="el-GR" sz="1500" b="1" dirty="0" err="1"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στορία</a:t>
          </a:r>
          <a:endParaRPr lang="el-GR" sz="1500" b="1" dirty="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endParaRPr>
        </a:p>
      </dgm:t>
    </dgm:pt>
    <dgm:pt modelId="{BF323AC8-4E8D-44B4-89AF-697888BC4823}" type="parTrans" cxnId="{8468EE45-6E9C-4D4C-B83F-73C1F62ED168}">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0131E6FA-6129-4D4F-9B3B-BB93D16D06B3}" type="sibTrans" cxnId="{8468EE45-6E9C-4D4C-B83F-73C1F62ED168}">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B84D4591-C49D-4578-9C0D-F08295066084}">
      <dgm:prSet/>
      <dgm:spPr>
        <a:xfrm>
          <a:off x="1118233" y="1996562"/>
          <a:ext cx="4901183" cy="570477"/>
        </a:xfrm>
      </dgm:spPr>
      <dgm:t>
        <a:bodyPr/>
        <a:lstStyle/>
        <a:p>
          <a:r>
            <a:rPr lang="el-GR" sz="1500" b="1"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Τρόπαιο (δύο διαφάνειες)</a:t>
          </a:r>
          <a:endParaRPr lang="el-GR" sz="1500" b="1" dirty="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endParaRPr>
        </a:p>
      </dgm:t>
    </dgm:pt>
    <dgm:pt modelId="{E572E9EC-3468-4DA8-8F14-138258C15580}" type="parTrans" cxnId="{C171C15A-C8F1-48D3-92E3-8A3AFA28A899}">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75A890B4-A778-4243-B17C-35B8E8624F31}" type="sibTrans" cxnId="{C171C15A-C8F1-48D3-92E3-8A3AFA28A899}">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2B63183C-6307-405D-95C5-C07F6528E353}">
      <dgm:prSet/>
      <dgm:spPr>
        <a:xfrm>
          <a:off x="903654" y="3707235"/>
          <a:ext cx="5115763" cy="570477"/>
        </a:xfrm>
      </dgm:spPr>
      <dgm:t>
        <a:bodyPr/>
        <a:lstStyle/>
        <a:p>
          <a:r>
            <a:rPr lang="el-GR" sz="1500" b="1"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Πίνακας αγώνων</a:t>
          </a:r>
        </a:p>
      </dgm:t>
    </dgm:pt>
    <dgm:pt modelId="{E0E7B6FE-ED4A-4230-B7F3-7DF4848F4FF7}" type="parTrans" cxnId="{08BC3031-08AD-457A-A2A1-54EF5BF264ED}">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7D6C960A-82BB-4B70-9E9E-AB18756D97B8}" type="sibTrans" cxnId="{08BC3031-08AD-457A-A2A1-54EF5BF264ED}">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9B4647FC-97ED-4337-9CDE-5EF92F7F7D9B}">
      <dgm:prSet/>
      <dgm:spPr>
        <a:xfrm>
          <a:off x="903654" y="3707235"/>
          <a:ext cx="5115763" cy="570477"/>
        </a:xfrm>
      </dgm:spPr>
      <dgm:t>
        <a:bodyPr/>
        <a:lstStyle/>
        <a:p>
          <a:r>
            <a:rPr lang="el-GR" sz="1500" b="1"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Οι καλύτεροι  ποδοσφαιριστές που έπαιξαν σε </a:t>
          </a:r>
          <a:r>
            <a:rPr lang="en-US" sz="1500" b="1" dirty="0" err="1"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mudial</a:t>
          </a:r>
          <a:endParaRPr lang="el-GR" sz="1500" b="1"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endParaRPr>
        </a:p>
      </dgm:t>
    </dgm:pt>
    <dgm:pt modelId="{3F365B51-4414-4788-BC6E-9B0899660263}" type="parTrans" cxnId="{D98B6C8D-0105-4F95-A89C-6D9734CD9773}">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0E7D0760-349E-4D14-87AA-5B60754DFF60}" type="sibTrans" cxnId="{D98B6C8D-0105-4F95-A89C-6D9734CD9773}">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BC3437B6-F642-4BF5-AE93-C5F0D3F6C222}">
      <dgm:prSet/>
      <dgm:spPr>
        <a:xfrm>
          <a:off x="903654" y="3707235"/>
          <a:ext cx="5115763" cy="570477"/>
        </a:xfrm>
      </dgm:spPr>
      <dgm:t>
        <a:bodyPr/>
        <a:lstStyle/>
        <a:p>
          <a:r>
            <a:rPr lang="el-GR" sz="1500" b="1"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Πηγές</a:t>
          </a:r>
        </a:p>
      </dgm:t>
    </dgm:pt>
    <dgm:pt modelId="{9B2E3AC1-FA18-4BA6-9FC7-58EFE8536560}" type="parTrans" cxnId="{9B1F72AA-AC7F-45C4-AAB5-8CCEC5FA9FB4}">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A2D440E4-D25E-4677-8A67-CCF68A18F555}" type="sibTrans" cxnId="{9B1F72AA-AC7F-45C4-AAB5-8CCEC5FA9FB4}">
      <dgm:prSet/>
      <dgm:spPr/>
      <dgm:t>
        <a:bodyPr/>
        <a:lstStyle/>
        <a:p>
          <a:endParaRPr lang="el-GR">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ndParaRPr>
        </a:p>
      </dgm:t>
    </dgm:pt>
    <dgm:pt modelId="{9AFF7371-4CFC-4009-8996-BCED06BF47A8}" type="pres">
      <dgm:prSet presAssocID="{B20EC9AB-E130-49C8-8005-5482DA6B26BF}" presName="Name0" presStyleCnt="0">
        <dgm:presLayoutVars>
          <dgm:chMax val="7"/>
          <dgm:chPref val="7"/>
          <dgm:dir/>
        </dgm:presLayoutVars>
      </dgm:prSet>
      <dgm:spPr/>
      <dgm:t>
        <a:bodyPr/>
        <a:lstStyle/>
        <a:p>
          <a:endParaRPr lang="el-GR"/>
        </a:p>
      </dgm:t>
    </dgm:pt>
    <dgm:pt modelId="{7370CBC9-0329-41A3-AF00-83B4CAE5E2D4}" type="pres">
      <dgm:prSet presAssocID="{B20EC9AB-E130-49C8-8005-5482DA6B26BF}" presName="Name1" presStyleCnt="0"/>
      <dgm:spPr/>
      <dgm:t>
        <a:bodyPr/>
        <a:lstStyle/>
        <a:p>
          <a:endParaRPr lang="el-GR"/>
        </a:p>
      </dgm:t>
    </dgm:pt>
    <dgm:pt modelId="{71EE07F3-ABC1-4DBA-8A8F-59356794B49F}" type="pres">
      <dgm:prSet presAssocID="{B20EC9AB-E130-49C8-8005-5482DA6B26BF}" presName="cycle" presStyleCnt="0"/>
      <dgm:spPr/>
      <dgm:t>
        <a:bodyPr/>
        <a:lstStyle/>
        <a:p>
          <a:endParaRPr lang="el-GR"/>
        </a:p>
      </dgm:t>
    </dgm:pt>
    <dgm:pt modelId="{8C54A5F0-80BB-4E24-962A-E934F10F5C26}" type="pres">
      <dgm:prSet presAssocID="{B20EC9AB-E130-49C8-8005-5482DA6B26BF}" presName="srcNode" presStyleLbl="node1" presStyleIdx="0" presStyleCnt="7"/>
      <dgm:spPr/>
      <dgm:t>
        <a:bodyPr/>
        <a:lstStyle/>
        <a:p>
          <a:endParaRPr lang="el-GR"/>
        </a:p>
      </dgm:t>
    </dgm:pt>
    <dgm:pt modelId="{D15C7B28-B283-43A0-A404-84747E64D484}" type="pres">
      <dgm:prSet presAssocID="{B20EC9AB-E130-49C8-8005-5482DA6B26BF}" presName="conn" presStyleLbl="parChTrans1D2" presStyleIdx="0" presStyleCnt="1"/>
      <dgm:spPr>
        <a:prstGeom prst="blockArc">
          <a:avLst>
            <a:gd name="adj1" fmla="val 18900000"/>
            <a:gd name="adj2" fmla="val 2700000"/>
            <a:gd name="adj3" fmla="val 296"/>
          </a:avLst>
        </a:prstGeom>
      </dgm:spPr>
      <dgm:t>
        <a:bodyPr/>
        <a:lstStyle/>
        <a:p>
          <a:endParaRPr lang="el-GR"/>
        </a:p>
      </dgm:t>
    </dgm:pt>
    <dgm:pt modelId="{0179E536-2653-4DE1-94FF-84C3E708073A}" type="pres">
      <dgm:prSet presAssocID="{B20EC9AB-E130-49C8-8005-5482DA6B26BF}" presName="extraNode" presStyleLbl="node1" presStyleIdx="0" presStyleCnt="7"/>
      <dgm:spPr/>
      <dgm:t>
        <a:bodyPr/>
        <a:lstStyle/>
        <a:p>
          <a:endParaRPr lang="el-GR"/>
        </a:p>
      </dgm:t>
    </dgm:pt>
    <dgm:pt modelId="{DEE97BE1-C42E-4701-BB6C-3C879341846E}" type="pres">
      <dgm:prSet presAssocID="{B20EC9AB-E130-49C8-8005-5482DA6B26BF}" presName="dstNode" presStyleLbl="node1" presStyleIdx="0" presStyleCnt="7"/>
      <dgm:spPr/>
      <dgm:t>
        <a:bodyPr/>
        <a:lstStyle/>
        <a:p>
          <a:endParaRPr lang="el-GR"/>
        </a:p>
      </dgm:t>
    </dgm:pt>
    <dgm:pt modelId="{18385ECD-0D3F-4B0B-9DFB-D2D4F73E1B29}" type="pres">
      <dgm:prSet presAssocID="{ECA9E555-54E2-4A93-9D54-58698AFD1EA6}" presName="text_1" presStyleLbl="node1" presStyleIdx="0" presStyleCnt="7">
        <dgm:presLayoutVars>
          <dgm:bulletEnabled val="1"/>
        </dgm:presLayoutVars>
      </dgm:prSet>
      <dgm:spPr/>
      <dgm:t>
        <a:bodyPr/>
        <a:lstStyle/>
        <a:p>
          <a:endParaRPr lang="el-GR"/>
        </a:p>
      </dgm:t>
    </dgm:pt>
    <dgm:pt modelId="{3D792722-B971-4B5A-A0C8-9A6D324293D8}" type="pres">
      <dgm:prSet presAssocID="{ECA9E555-54E2-4A93-9D54-58698AFD1EA6}" presName="accent_1" presStyleCnt="0"/>
      <dgm:spPr/>
      <dgm:t>
        <a:bodyPr/>
        <a:lstStyle/>
        <a:p>
          <a:endParaRPr lang="el-GR"/>
        </a:p>
      </dgm:t>
    </dgm:pt>
    <dgm:pt modelId="{30B7BDD0-B163-4FD0-82A4-B9451B71DA52}" type="pres">
      <dgm:prSet presAssocID="{ECA9E555-54E2-4A93-9D54-58698AFD1EA6}" presName="accentRepeatNode" presStyleLbl="solidFgAcc1" presStyleIdx="0" presStyleCnt="7"/>
      <dgm:spPr>
        <a:xfrm>
          <a:off x="547106" y="1069644"/>
          <a:ext cx="713096" cy="713096"/>
        </a:xfrm>
        <a:prstGeom prst="ellipse">
          <a:avLst/>
        </a:prstGeom>
      </dgm:spPr>
      <dgm:t>
        <a:bodyPr/>
        <a:lstStyle/>
        <a:p>
          <a:endParaRPr lang="el-GR"/>
        </a:p>
      </dgm:t>
    </dgm:pt>
    <dgm:pt modelId="{2E0AF318-09D6-4CFE-8CF2-C5DEE2EE60BB}" type="pres">
      <dgm:prSet presAssocID="{66A5D628-9C5A-4EEC-9F55-D7D316C1FA0D}" presName="text_2" presStyleLbl="node1" presStyleIdx="1" presStyleCnt="7">
        <dgm:presLayoutVars>
          <dgm:bulletEnabled val="1"/>
        </dgm:presLayoutVars>
      </dgm:prSet>
      <dgm:spPr/>
      <dgm:t>
        <a:bodyPr/>
        <a:lstStyle/>
        <a:p>
          <a:endParaRPr lang="el-GR"/>
        </a:p>
      </dgm:t>
    </dgm:pt>
    <dgm:pt modelId="{B9E4165E-A0CF-4A5E-BBBD-62188E98DCE0}" type="pres">
      <dgm:prSet presAssocID="{66A5D628-9C5A-4EEC-9F55-D7D316C1FA0D}" presName="accent_2" presStyleCnt="0"/>
      <dgm:spPr/>
      <dgm:t>
        <a:bodyPr/>
        <a:lstStyle/>
        <a:p>
          <a:endParaRPr lang="el-GR"/>
        </a:p>
      </dgm:t>
    </dgm:pt>
    <dgm:pt modelId="{4DE2697C-357E-4087-9CFE-D3673805D62D}" type="pres">
      <dgm:prSet presAssocID="{66A5D628-9C5A-4EEC-9F55-D7D316C1FA0D}" presName="accentRepeatNode" presStyleLbl="solidFgAcc1" presStyleIdx="1" presStyleCnt="7"/>
      <dgm:spPr>
        <a:xfrm>
          <a:off x="761685" y="1925252"/>
          <a:ext cx="713096" cy="713096"/>
        </a:xfrm>
        <a:prstGeom prst="ellipse">
          <a:avLst/>
        </a:prstGeom>
      </dgm:spPr>
      <dgm:t>
        <a:bodyPr/>
        <a:lstStyle/>
        <a:p>
          <a:endParaRPr lang="el-GR"/>
        </a:p>
      </dgm:t>
    </dgm:pt>
    <dgm:pt modelId="{A59F8C64-B9D8-47B5-B190-CA357BB2F596}" type="pres">
      <dgm:prSet presAssocID="{B84D4591-C49D-4578-9C0D-F08295066084}" presName="text_3" presStyleLbl="node1" presStyleIdx="2" presStyleCnt="7">
        <dgm:presLayoutVars>
          <dgm:bulletEnabled val="1"/>
        </dgm:presLayoutVars>
      </dgm:prSet>
      <dgm:spPr/>
      <dgm:t>
        <a:bodyPr/>
        <a:lstStyle/>
        <a:p>
          <a:endParaRPr lang="el-GR"/>
        </a:p>
      </dgm:t>
    </dgm:pt>
    <dgm:pt modelId="{0C5214AA-F213-444A-849B-DB294393AF4F}" type="pres">
      <dgm:prSet presAssocID="{B84D4591-C49D-4578-9C0D-F08295066084}" presName="accent_3" presStyleCnt="0"/>
      <dgm:spPr/>
      <dgm:t>
        <a:bodyPr/>
        <a:lstStyle/>
        <a:p>
          <a:endParaRPr lang="el-GR"/>
        </a:p>
      </dgm:t>
    </dgm:pt>
    <dgm:pt modelId="{AB91DE55-2836-4D2D-8E49-CDD8300000D1}" type="pres">
      <dgm:prSet presAssocID="{B84D4591-C49D-4578-9C0D-F08295066084}" presName="accentRepeatNode" presStyleLbl="solidFgAcc1" presStyleIdx="2" presStyleCnt="7"/>
      <dgm:spPr/>
      <dgm:t>
        <a:bodyPr/>
        <a:lstStyle/>
        <a:p>
          <a:endParaRPr lang="el-GR"/>
        </a:p>
      </dgm:t>
    </dgm:pt>
    <dgm:pt modelId="{533A0185-F4B3-4BFA-B46F-ED40DE9C36FB}" type="pres">
      <dgm:prSet presAssocID="{A3690DBE-CEE5-4DE9-82A8-79301F45A6E4}" presName="text_4" presStyleLbl="node1" presStyleIdx="3" presStyleCnt="7">
        <dgm:presLayoutVars>
          <dgm:bulletEnabled val="1"/>
        </dgm:presLayoutVars>
      </dgm:prSet>
      <dgm:spPr/>
      <dgm:t>
        <a:bodyPr/>
        <a:lstStyle/>
        <a:p>
          <a:endParaRPr lang="el-GR"/>
        </a:p>
      </dgm:t>
    </dgm:pt>
    <dgm:pt modelId="{6EE8975E-2E3E-4A4C-A0ED-2F23B3DB1C20}" type="pres">
      <dgm:prSet presAssocID="{A3690DBE-CEE5-4DE9-82A8-79301F45A6E4}" presName="accent_4" presStyleCnt="0"/>
      <dgm:spPr/>
      <dgm:t>
        <a:bodyPr/>
        <a:lstStyle/>
        <a:p>
          <a:endParaRPr lang="el-GR"/>
        </a:p>
      </dgm:t>
    </dgm:pt>
    <dgm:pt modelId="{EDC28612-ED88-4483-B0F5-2102BB4381DD}" type="pres">
      <dgm:prSet presAssocID="{A3690DBE-CEE5-4DE9-82A8-79301F45A6E4}" presName="accentRepeatNode" presStyleLbl="solidFgAcc1" presStyleIdx="3" presStyleCnt="7"/>
      <dgm:spPr>
        <a:xfrm>
          <a:off x="547106" y="3635925"/>
          <a:ext cx="713096" cy="713096"/>
        </a:xfrm>
        <a:prstGeom prst="ellipse">
          <a:avLst/>
        </a:prstGeom>
      </dgm:spPr>
      <dgm:t>
        <a:bodyPr/>
        <a:lstStyle/>
        <a:p>
          <a:endParaRPr lang="el-GR"/>
        </a:p>
      </dgm:t>
    </dgm:pt>
    <dgm:pt modelId="{FFC447D9-27FE-47E3-91D5-FBFFD669B3FE}" type="pres">
      <dgm:prSet presAssocID="{2B63183C-6307-405D-95C5-C07F6528E353}" presName="text_5" presStyleLbl="node1" presStyleIdx="4" presStyleCnt="7">
        <dgm:presLayoutVars>
          <dgm:bulletEnabled val="1"/>
        </dgm:presLayoutVars>
      </dgm:prSet>
      <dgm:spPr/>
      <dgm:t>
        <a:bodyPr/>
        <a:lstStyle/>
        <a:p>
          <a:endParaRPr lang="el-GR"/>
        </a:p>
      </dgm:t>
    </dgm:pt>
    <dgm:pt modelId="{382D2E9F-C811-4559-9767-4A14FFAC8E23}" type="pres">
      <dgm:prSet presAssocID="{2B63183C-6307-405D-95C5-C07F6528E353}" presName="accent_5" presStyleCnt="0"/>
      <dgm:spPr/>
      <dgm:t>
        <a:bodyPr/>
        <a:lstStyle/>
        <a:p>
          <a:endParaRPr lang="el-GR"/>
        </a:p>
      </dgm:t>
    </dgm:pt>
    <dgm:pt modelId="{D183E2AD-E1A4-469E-B248-10C36380DCF8}" type="pres">
      <dgm:prSet presAssocID="{2B63183C-6307-405D-95C5-C07F6528E353}" presName="accentRepeatNode" presStyleLbl="solidFgAcc1" presStyleIdx="4" presStyleCnt="7"/>
      <dgm:spPr/>
      <dgm:t>
        <a:bodyPr/>
        <a:lstStyle/>
        <a:p>
          <a:endParaRPr lang="el-GR"/>
        </a:p>
      </dgm:t>
    </dgm:pt>
    <dgm:pt modelId="{EE0E8792-A3D9-464A-9FDD-CE727ACAE163}" type="pres">
      <dgm:prSet presAssocID="{9B4647FC-97ED-4337-9CDE-5EF92F7F7D9B}" presName="text_6" presStyleLbl="node1" presStyleIdx="5" presStyleCnt="7">
        <dgm:presLayoutVars>
          <dgm:bulletEnabled val="1"/>
        </dgm:presLayoutVars>
      </dgm:prSet>
      <dgm:spPr/>
      <dgm:t>
        <a:bodyPr/>
        <a:lstStyle/>
        <a:p>
          <a:endParaRPr lang="el-GR"/>
        </a:p>
      </dgm:t>
    </dgm:pt>
    <dgm:pt modelId="{F85569BB-A57E-4D47-9755-19471C2F2F4F}" type="pres">
      <dgm:prSet presAssocID="{9B4647FC-97ED-4337-9CDE-5EF92F7F7D9B}" presName="accent_6" presStyleCnt="0"/>
      <dgm:spPr/>
      <dgm:t>
        <a:bodyPr/>
        <a:lstStyle/>
        <a:p>
          <a:endParaRPr lang="el-GR"/>
        </a:p>
      </dgm:t>
    </dgm:pt>
    <dgm:pt modelId="{53DD5181-9D5D-45D8-ABD1-E5D6E88C999F}" type="pres">
      <dgm:prSet presAssocID="{9B4647FC-97ED-4337-9CDE-5EF92F7F7D9B}" presName="accentRepeatNode" presStyleLbl="solidFgAcc1" presStyleIdx="5" presStyleCnt="7"/>
      <dgm:spPr/>
      <dgm:t>
        <a:bodyPr/>
        <a:lstStyle/>
        <a:p>
          <a:endParaRPr lang="el-GR"/>
        </a:p>
      </dgm:t>
    </dgm:pt>
    <dgm:pt modelId="{F592AB11-8A00-40D4-B981-3645191CCCDE}" type="pres">
      <dgm:prSet presAssocID="{BC3437B6-F642-4BF5-AE93-C5F0D3F6C222}" presName="text_7" presStyleLbl="node1" presStyleIdx="6" presStyleCnt="7">
        <dgm:presLayoutVars>
          <dgm:bulletEnabled val="1"/>
        </dgm:presLayoutVars>
      </dgm:prSet>
      <dgm:spPr/>
      <dgm:t>
        <a:bodyPr/>
        <a:lstStyle/>
        <a:p>
          <a:endParaRPr lang="el-GR"/>
        </a:p>
      </dgm:t>
    </dgm:pt>
    <dgm:pt modelId="{11CF63F0-2925-41C2-8F72-C694684AE761}" type="pres">
      <dgm:prSet presAssocID="{BC3437B6-F642-4BF5-AE93-C5F0D3F6C222}" presName="accent_7" presStyleCnt="0"/>
      <dgm:spPr/>
      <dgm:t>
        <a:bodyPr/>
        <a:lstStyle/>
        <a:p>
          <a:endParaRPr lang="el-GR"/>
        </a:p>
      </dgm:t>
    </dgm:pt>
    <dgm:pt modelId="{862EDBFD-F13A-4BF1-BFEF-8EF9DFFBD4C3}" type="pres">
      <dgm:prSet presAssocID="{BC3437B6-F642-4BF5-AE93-C5F0D3F6C222}" presName="accentRepeatNode" presStyleLbl="solidFgAcc1" presStyleIdx="6" presStyleCnt="7"/>
      <dgm:spPr/>
      <dgm:t>
        <a:bodyPr/>
        <a:lstStyle/>
        <a:p>
          <a:endParaRPr lang="el-GR"/>
        </a:p>
      </dgm:t>
    </dgm:pt>
  </dgm:ptLst>
  <dgm:cxnLst>
    <dgm:cxn modelId="{11917DC2-713E-4C52-9AB3-C46DF86DF4C6}" type="presOf" srcId="{A3690DBE-CEE5-4DE9-82A8-79301F45A6E4}" destId="{533A0185-F4B3-4BFA-B46F-ED40DE9C36FB}" srcOrd="0" destOrd="0" presId="urn:microsoft.com/office/officeart/2008/layout/VerticalCurvedList"/>
    <dgm:cxn modelId="{282F7B7A-BA4C-4554-8F8E-87A9A2F98623}" type="presOf" srcId="{BC3437B6-F642-4BF5-AE93-C5F0D3F6C222}" destId="{F592AB11-8A00-40D4-B981-3645191CCCDE}" srcOrd="0" destOrd="0" presId="urn:microsoft.com/office/officeart/2008/layout/VerticalCurvedList"/>
    <dgm:cxn modelId="{703E1E43-54BF-45F6-8648-A4CBEE74167E}" srcId="{B20EC9AB-E130-49C8-8005-5482DA6B26BF}" destId="{A3690DBE-CEE5-4DE9-82A8-79301F45A6E4}" srcOrd="3" destOrd="0" parTransId="{C7630A11-F4C9-42DB-A8F6-5F60EB2EED3E}" sibTransId="{400D3774-0A77-4B04-B1B1-CACD06757CFD}"/>
    <dgm:cxn modelId="{E8DB934E-0704-430A-B123-B179C3DD7093}" type="presOf" srcId="{B84D4591-C49D-4578-9C0D-F08295066084}" destId="{A59F8C64-B9D8-47B5-B190-CA357BB2F596}" srcOrd="0" destOrd="0" presId="urn:microsoft.com/office/officeart/2008/layout/VerticalCurvedList"/>
    <dgm:cxn modelId="{D355E3E4-D79B-4481-BD5A-6B2CB004A243}" type="presOf" srcId="{ECA9E555-54E2-4A93-9D54-58698AFD1EA6}" destId="{18385ECD-0D3F-4B0B-9DFB-D2D4F73E1B29}" srcOrd="0" destOrd="0" presId="urn:microsoft.com/office/officeart/2008/layout/VerticalCurvedList"/>
    <dgm:cxn modelId="{896CCBE6-852B-4F96-AC32-DD8A0DBFD143}" type="presOf" srcId="{66A5D628-9C5A-4EEC-9F55-D7D316C1FA0D}" destId="{2E0AF318-09D6-4CFE-8CF2-C5DEE2EE60BB}" srcOrd="0" destOrd="0" presId="urn:microsoft.com/office/officeart/2008/layout/VerticalCurvedList"/>
    <dgm:cxn modelId="{18102FF3-B67F-4A83-AB4C-F1D5297089E9}" type="presOf" srcId="{DB893C90-9231-4448-89EF-88E789E44D40}" destId="{D15C7B28-B283-43A0-A404-84747E64D484}" srcOrd="0" destOrd="0" presId="urn:microsoft.com/office/officeart/2008/layout/VerticalCurvedList"/>
    <dgm:cxn modelId="{28DC4854-655D-497E-892A-81A4A7FC98AF}" type="presOf" srcId="{9B4647FC-97ED-4337-9CDE-5EF92F7F7D9B}" destId="{EE0E8792-A3D9-464A-9FDD-CE727ACAE163}" srcOrd="0" destOrd="0" presId="urn:microsoft.com/office/officeart/2008/layout/VerticalCurvedList"/>
    <dgm:cxn modelId="{8468EE45-6E9C-4D4C-B83F-73C1F62ED168}" srcId="{B20EC9AB-E130-49C8-8005-5482DA6B26BF}" destId="{66A5D628-9C5A-4EEC-9F55-D7D316C1FA0D}" srcOrd="1" destOrd="0" parTransId="{BF323AC8-4E8D-44B4-89AF-697888BC4823}" sibTransId="{0131E6FA-6129-4D4F-9B3B-BB93D16D06B3}"/>
    <dgm:cxn modelId="{C67B7517-FBBD-4BB2-A5F1-832D898A126F}" srcId="{B20EC9AB-E130-49C8-8005-5482DA6B26BF}" destId="{ECA9E555-54E2-4A93-9D54-58698AFD1EA6}" srcOrd="0" destOrd="0" parTransId="{A58316C7-C934-4824-A5C3-F3833BCA6ADE}" sibTransId="{DB893C90-9231-4448-89EF-88E789E44D40}"/>
    <dgm:cxn modelId="{9B1F72AA-AC7F-45C4-AAB5-8CCEC5FA9FB4}" srcId="{B20EC9AB-E130-49C8-8005-5482DA6B26BF}" destId="{BC3437B6-F642-4BF5-AE93-C5F0D3F6C222}" srcOrd="6" destOrd="0" parTransId="{9B2E3AC1-FA18-4BA6-9FC7-58EFE8536560}" sibTransId="{A2D440E4-D25E-4677-8A67-CCF68A18F555}"/>
    <dgm:cxn modelId="{C171C15A-C8F1-48D3-92E3-8A3AFA28A899}" srcId="{B20EC9AB-E130-49C8-8005-5482DA6B26BF}" destId="{B84D4591-C49D-4578-9C0D-F08295066084}" srcOrd="2" destOrd="0" parTransId="{E572E9EC-3468-4DA8-8F14-138258C15580}" sibTransId="{75A890B4-A778-4243-B17C-35B8E8624F31}"/>
    <dgm:cxn modelId="{D98B6C8D-0105-4F95-A89C-6D9734CD9773}" srcId="{B20EC9AB-E130-49C8-8005-5482DA6B26BF}" destId="{9B4647FC-97ED-4337-9CDE-5EF92F7F7D9B}" srcOrd="5" destOrd="0" parTransId="{3F365B51-4414-4788-BC6E-9B0899660263}" sibTransId="{0E7D0760-349E-4D14-87AA-5B60754DFF60}"/>
    <dgm:cxn modelId="{D954E37F-B8D5-4C94-9334-6D68E993AB89}" type="presOf" srcId="{B20EC9AB-E130-49C8-8005-5482DA6B26BF}" destId="{9AFF7371-4CFC-4009-8996-BCED06BF47A8}" srcOrd="0" destOrd="0" presId="urn:microsoft.com/office/officeart/2008/layout/VerticalCurvedList"/>
    <dgm:cxn modelId="{F91F2787-DC17-40EF-8024-39D1C6054E1C}" type="presOf" srcId="{2B63183C-6307-405D-95C5-C07F6528E353}" destId="{FFC447D9-27FE-47E3-91D5-FBFFD669B3FE}" srcOrd="0" destOrd="0" presId="urn:microsoft.com/office/officeart/2008/layout/VerticalCurvedList"/>
    <dgm:cxn modelId="{08BC3031-08AD-457A-A2A1-54EF5BF264ED}" srcId="{B20EC9AB-E130-49C8-8005-5482DA6B26BF}" destId="{2B63183C-6307-405D-95C5-C07F6528E353}" srcOrd="4" destOrd="0" parTransId="{E0E7B6FE-ED4A-4230-B7F3-7DF4848F4FF7}" sibTransId="{7D6C960A-82BB-4B70-9E9E-AB18756D97B8}"/>
    <dgm:cxn modelId="{2D9BBC82-3EF7-480A-85A7-969F6B3F6063}" type="presParOf" srcId="{9AFF7371-4CFC-4009-8996-BCED06BF47A8}" destId="{7370CBC9-0329-41A3-AF00-83B4CAE5E2D4}" srcOrd="0" destOrd="0" presId="urn:microsoft.com/office/officeart/2008/layout/VerticalCurvedList"/>
    <dgm:cxn modelId="{B5121EDD-E0B3-42F2-87FA-647D76B808FF}" type="presParOf" srcId="{7370CBC9-0329-41A3-AF00-83B4CAE5E2D4}" destId="{71EE07F3-ABC1-4DBA-8A8F-59356794B49F}" srcOrd="0" destOrd="0" presId="urn:microsoft.com/office/officeart/2008/layout/VerticalCurvedList"/>
    <dgm:cxn modelId="{98EED168-55C7-4B0E-9CA6-9BDF088E24F3}" type="presParOf" srcId="{71EE07F3-ABC1-4DBA-8A8F-59356794B49F}" destId="{8C54A5F0-80BB-4E24-962A-E934F10F5C26}" srcOrd="0" destOrd="0" presId="urn:microsoft.com/office/officeart/2008/layout/VerticalCurvedList"/>
    <dgm:cxn modelId="{A9864623-60CB-4418-9023-C4DDDA6ABCE8}" type="presParOf" srcId="{71EE07F3-ABC1-4DBA-8A8F-59356794B49F}" destId="{D15C7B28-B283-43A0-A404-84747E64D484}" srcOrd="1" destOrd="0" presId="urn:microsoft.com/office/officeart/2008/layout/VerticalCurvedList"/>
    <dgm:cxn modelId="{4CF1EF24-4EDD-4590-902A-B78E46B5CCC2}" type="presParOf" srcId="{71EE07F3-ABC1-4DBA-8A8F-59356794B49F}" destId="{0179E536-2653-4DE1-94FF-84C3E708073A}" srcOrd="2" destOrd="0" presId="urn:microsoft.com/office/officeart/2008/layout/VerticalCurvedList"/>
    <dgm:cxn modelId="{88A0B231-91B9-4C18-8E4A-6F7E551925CE}" type="presParOf" srcId="{71EE07F3-ABC1-4DBA-8A8F-59356794B49F}" destId="{DEE97BE1-C42E-4701-BB6C-3C879341846E}" srcOrd="3" destOrd="0" presId="urn:microsoft.com/office/officeart/2008/layout/VerticalCurvedList"/>
    <dgm:cxn modelId="{628AFD02-9C87-4D80-9AB0-53D68F8BFA60}" type="presParOf" srcId="{7370CBC9-0329-41A3-AF00-83B4CAE5E2D4}" destId="{18385ECD-0D3F-4B0B-9DFB-D2D4F73E1B29}" srcOrd="1" destOrd="0" presId="urn:microsoft.com/office/officeart/2008/layout/VerticalCurvedList"/>
    <dgm:cxn modelId="{3CCD9510-846E-484F-AF8F-B5C43D6BB56E}" type="presParOf" srcId="{7370CBC9-0329-41A3-AF00-83B4CAE5E2D4}" destId="{3D792722-B971-4B5A-A0C8-9A6D324293D8}" srcOrd="2" destOrd="0" presId="urn:microsoft.com/office/officeart/2008/layout/VerticalCurvedList"/>
    <dgm:cxn modelId="{EE0FA30C-0D71-4D28-87E2-4DA5DD6A93A3}" type="presParOf" srcId="{3D792722-B971-4B5A-A0C8-9A6D324293D8}" destId="{30B7BDD0-B163-4FD0-82A4-B9451B71DA52}" srcOrd="0" destOrd="0" presId="urn:microsoft.com/office/officeart/2008/layout/VerticalCurvedList"/>
    <dgm:cxn modelId="{B0A91B20-ECB8-49CE-8B24-54CF8C1F6DAC}" type="presParOf" srcId="{7370CBC9-0329-41A3-AF00-83B4CAE5E2D4}" destId="{2E0AF318-09D6-4CFE-8CF2-C5DEE2EE60BB}" srcOrd="3" destOrd="0" presId="urn:microsoft.com/office/officeart/2008/layout/VerticalCurvedList"/>
    <dgm:cxn modelId="{AD3CF5A1-E066-4DD6-8E01-A402D186DEC3}" type="presParOf" srcId="{7370CBC9-0329-41A3-AF00-83B4CAE5E2D4}" destId="{B9E4165E-A0CF-4A5E-BBBD-62188E98DCE0}" srcOrd="4" destOrd="0" presId="urn:microsoft.com/office/officeart/2008/layout/VerticalCurvedList"/>
    <dgm:cxn modelId="{A6107F97-30A3-48DC-9EBC-3F9D69BCCB0B}" type="presParOf" srcId="{B9E4165E-A0CF-4A5E-BBBD-62188E98DCE0}" destId="{4DE2697C-357E-4087-9CFE-D3673805D62D}" srcOrd="0" destOrd="0" presId="urn:microsoft.com/office/officeart/2008/layout/VerticalCurvedList"/>
    <dgm:cxn modelId="{D6C69ABA-D26E-4EF6-B4F5-C3B27953269A}" type="presParOf" srcId="{7370CBC9-0329-41A3-AF00-83B4CAE5E2D4}" destId="{A59F8C64-B9D8-47B5-B190-CA357BB2F596}" srcOrd="5" destOrd="0" presId="urn:microsoft.com/office/officeart/2008/layout/VerticalCurvedList"/>
    <dgm:cxn modelId="{FC154C71-7155-4C85-990B-876DDD12B909}" type="presParOf" srcId="{7370CBC9-0329-41A3-AF00-83B4CAE5E2D4}" destId="{0C5214AA-F213-444A-849B-DB294393AF4F}" srcOrd="6" destOrd="0" presId="urn:microsoft.com/office/officeart/2008/layout/VerticalCurvedList"/>
    <dgm:cxn modelId="{C33BF3A8-EF19-43B6-AC3C-D8856808E435}" type="presParOf" srcId="{0C5214AA-F213-444A-849B-DB294393AF4F}" destId="{AB91DE55-2836-4D2D-8E49-CDD8300000D1}" srcOrd="0" destOrd="0" presId="urn:microsoft.com/office/officeart/2008/layout/VerticalCurvedList"/>
    <dgm:cxn modelId="{3818384C-696B-47E2-A63F-3F87F3B6CD61}" type="presParOf" srcId="{7370CBC9-0329-41A3-AF00-83B4CAE5E2D4}" destId="{533A0185-F4B3-4BFA-B46F-ED40DE9C36FB}" srcOrd="7" destOrd="0" presId="urn:microsoft.com/office/officeart/2008/layout/VerticalCurvedList"/>
    <dgm:cxn modelId="{92694F5F-C812-4E48-8205-E8C5599269BC}" type="presParOf" srcId="{7370CBC9-0329-41A3-AF00-83B4CAE5E2D4}" destId="{6EE8975E-2E3E-4A4C-A0ED-2F23B3DB1C20}" srcOrd="8" destOrd="0" presId="urn:microsoft.com/office/officeart/2008/layout/VerticalCurvedList"/>
    <dgm:cxn modelId="{BC54E986-B10A-4C52-813D-4E04546D4DA8}" type="presParOf" srcId="{6EE8975E-2E3E-4A4C-A0ED-2F23B3DB1C20}" destId="{EDC28612-ED88-4483-B0F5-2102BB4381DD}" srcOrd="0" destOrd="0" presId="urn:microsoft.com/office/officeart/2008/layout/VerticalCurvedList"/>
    <dgm:cxn modelId="{751EFE92-F42E-4948-8A41-BD0986C7A87C}" type="presParOf" srcId="{7370CBC9-0329-41A3-AF00-83B4CAE5E2D4}" destId="{FFC447D9-27FE-47E3-91D5-FBFFD669B3FE}" srcOrd="9" destOrd="0" presId="urn:microsoft.com/office/officeart/2008/layout/VerticalCurvedList"/>
    <dgm:cxn modelId="{863E3F52-7CF8-4741-85F7-0A2C4EE08892}" type="presParOf" srcId="{7370CBC9-0329-41A3-AF00-83B4CAE5E2D4}" destId="{382D2E9F-C811-4559-9767-4A14FFAC8E23}" srcOrd="10" destOrd="0" presId="urn:microsoft.com/office/officeart/2008/layout/VerticalCurvedList"/>
    <dgm:cxn modelId="{1ABFEABB-EF87-4E4C-9B0D-8A7CF6734879}" type="presParOf" srcId="{382D2E9F-C811-4559-9767-4A14FFAC8E23}" destId="{D183E2AD-E1A4-469E-B248-10C36380DCF8}" srcOrd="0" destOrd="0" presId="urn:microsoft.com/office/officeart/2008/layout/VerticalCurvedList"/>
    <dgm:cxn modelId="{CF625CD3-86AF-4A8B-9ED7-FABFDBD2D08A}" type="presParOf" srcId="{7370CBC9-0329-41A3-AF00-83B4CAE5E2D4}" destId="{EE0E8792-A3D9-464A-9FDD-CE727ACAE163}" srcOrd="11" destOrd="0" presId="urn:microsoft.com/office/officeart/2008/layout/VerticalCurvedList"/>
    <dgm:cxn modelId="{6EAAF7D7-ED6B-48AA-8605-236B0AD518A3}" type="presParOf" srcId="{7370CBC9-0329-41A3-AF00-83B4CAE5E2D4}" destId="{F85569BB-A57E-4D47-9755-19471C2F2F4F}" srcOrd="12" destOrd="0" presId="urn:microsoft.com/office/officeart/2008/layout/VerticalCurvedList"/>
    <dgm:cxn modelId="{574AD96A-D698-4990-A947-AF689D3F1F37}" type="presParOf" srcId="{F85569BB-A57E-4D47-9755-19471C2F2F4F}" destId="{53DD5181-9D5D-45D8-ABD1-E5D6E88C999F}" srcOrd="0" destOrd="0" presId="urn:microsoft.com/office/officeart/2008/layout/VerticalCurvedList"/>
    <dgm:cxn modelId="{20BDB517-6E5A-4883-BCB1-9D1D8911D258}" type="presParOf" srcId="{7370CBC9-0329-41A3-AF00-83B4CAE5E2D4}" destId="{F592AB11-8A00-40D4-B981-3645191CCCDE}" srcOrd="13" destOrd="0" presId="urn:microsoft.com/office/officeart/2008/layout/VerticalCurvedList"/>
    <dgm:cxn modelId="{00820D90-ACA8-4700-A2B0-BC7E6A683C3D}" type="presParOf" srcId="{7370CBC9-0329-41A3-AF00-83B4CAE5E2D4}" destId="{11CF63F0-2925-41C2-8F72-C694684AE761}" srcOrd="14" destOrd="0" presId="urn:microsoft.com/office/officeart/2008/layout/VerticalCurvedList"/>
    <dgm:cxn modelId="{FFB28BB6-D2D1-4DE9-B6D7-3C2ADF9A4D56}" type="presParOf" srcId="{11CF63F0-2925-41C2-8F72-C694684AE761}" destId="{862EDBFD-F13A-4BF1-BFEF-8EF9DFFBD4C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C7B28-B283-43A0-A404-84747E64D484}">
      <dsp:nvSpPr>
        <dsp:cNvPr id="0" name=""/>
        <dsp:cNvSpPr/>
      </dsp:nvSpPr>
      <dsp:spPr>
        <a:xfrm>
          <a:off x="-3395792" y="-522197"/>
          <a:ext cx="4049033" cy="4049033"/>
        </a:xfrm>
        <a:prstGeom prst="blockArc">
          <a:avLst>
            <a:gd name="adj1" fmla="val 18900000"/>
            <a:gd name="adj2" fmla="val 2700000"/>
            <a:gd name="adj3" fmla="val 296"/>
          </a:avLst>
        </a:pr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8385ECD-0D3F-4B0B-9DFB-D2D4F73E1B29}">
      <dsp:nvSpPr>
        <dsp:cNvPr id="0" name=""/>
        <dsp:cNvSpPr/>
      </dsp:nvSpPr>
      <dsp:spPr>
        <a:xfrm>
          <a:off x="212432" y="136590"/>
          <a:ext cx="3868888" cy="273061"/>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6743" tIns="22860" rIns="22860" bIns="22860" numCol="1" spcCol="1270" anchor="ctr" anchorCtr="0">
          <a:noAutofit/>
        </a:bodyPr>
        <a:lstStyle/>
        <a:p>
          <a:pPr lvl="0" algn="l" defTabSz="400050">
            <a:lnSpc>
              <a:spcPct val="90000"/>
            </a:lnSpc>
            <a:spcBef>
              <a:spcPct val="0"/>
            </a:spcBef>
            <a:spcAft>
              <a:spcPct val="35000"/>
            </a:spcAft>
          </a:pPr>
          <a:r>
            <a:rPr lang="el-GR" sz="900" b="1" kern="1200"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Λίγα λόγια για το </a:t>
          </a:r>
          <a:r>
            <a:rPr lang="en-US" sz="900" b="1" kern="1200" dirty="0" err="1"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mundial</a:t>
          </a:r>
          <a:endParaRPr lang="el-GR" sz="900" b="1" kern="1200"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endParaRPr>
        </a:p>
      </dsp:txBody>
      <dsp:txXfrm>
        <a:off x="212432" y="136590"/>
        <a:ext cx="3868888" cy="273061"/>
      </dsp:txXfrm>
    </dsp:sp>
    <dsp:sp modelId="{30B7BDD0-B163-4FD0-82A4-B9451B71DA52}">
      <dsp:nvSpPr>
        <dsp:cNvPr id="0" name=""/>
        <dsp:cNvSpPr/>
      </dsp:nvSpPr>
      <dsp:spPr>
        <a:xfrm>
          <a:off x="41768" y="102458"/>
          <a:ext cx="341326" cy="3413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E0AF318-09D6-4CFE-8CF2-C5DEE2EE60BB}">
      <dsp:nvSpPr>
        <dsp:cNvPr id="0" name=""/>
        <dsp:cNvSpPr/>
      </dsp:nvSpPr>
      <dsp:spPr>
        <a:xfrm>
          <a:off x="459713" y="546423"/>
          <a:ext cx="3621607" cy="273061"/>
        </a:xfrm>
        <a:prstGeom prst="rect">
          <a:avLst/>
        </a:prstGeom>
        <a:solidFill>
          <a:schemeClr val="accent4">
            <a:hueOff val="1732616"/>
            <a:satOff val="-7995"/>
            <a:lumOff val="29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6743" tIns="22860" rIns="22860" bIns="22860" numCol="1" spcCol="1270" anchor="ctr" anchorCtr="0">
          <a:noAutofit/>
        </a:bodyPr>
        <a:lstStyle/>
        <a:p>
          <a:pPr lvl="0" algn="l" defTabSz="400050">
            <a:lnSpc>
              <a:spcPct val="90000"/>
            </a:lnSpc>
            <a:spcBef>
              <a:spcPct val="0"/>
            </a:spcBef>
            <a:spcAft>
              <a:spcPct val="35000"/>
            </a:spcAft>
          </a:pPr>
          <a:r>
            <a:rPr lang="en-US" sz="900" b="1" kern="1200"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I</a:t>
          </a:r>
          <a:r>
            <a:rPr lang="el-GR" sz="900" b="1" kern="1200" dirty="0" err="1"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στορία</a:t>
          </a:r>
          <a:endParaRPr lang="el-GR" sz="900" b="1" kern="1200" dirty="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endParaRPr>
        </a:p>
      </dsp:txBody>
      <dsp:txXfrm>
        <a:off x="459713" y="546423"/>
        <a:ext cx="3621607" cy="273061"/>
      </dsp:txXfrm>
    </dsp:sp>
    <dsp:sp modelId="{4DE2697C-357E-4087-9CFE-D3673805D62D}">
      <dsp:nvSpPr>
        <dsp:cNvPr id="0" name=""/>
        <dsp:cNvSpPr/>
      </dsp:nvSpPr>
      <dsp:spPr>
        <a:xfrm>
          <a:off x="289050" y="512290"/>
          <a:ext cx="341326" cy="3413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59F8C64-B9D8-47B5-B190-CA357BB2F596}">
      <dsp:nvSpPr>
        <dsp:cNvPr id="0" name=""/>
        <dsp:cNvSpPr/>
      </dsp:nvSpPr>
      <dsp:spPr>
        <a:xfrm>
          <a:off x="595223" y="955955"/>
          <a:ext cx="3486097" cy="273061"/>
        </a:xfrm>
        <a:prstGeom prst="rect">
          <a:avLst/>
        </a:prstGeom>
        <a:solidFill>
          <a:schemeClr val="accent4">
            <a:hueOff val="3465231"/>
            <a:satOff val="-15989"/>
            <a:lumOff val="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6743" tIns="22860" rIns="22860" bIns="22860" numCol="1" spcCol="1270" anchor="ctr" anchorCtr="0">
          <a:noAutofit/>
        </a:bodyPr>
        <a:lstStyle/>
        <a:p>
          <a:pPr lvl="0" algn="l" defTabSz="400050">
            <a:lnSpc>
              <a:spcPct val="90000"/>
            </a:lnSpc>
            <a:spcBef>
              <a:spcPct val="0"/>
            </a:spcBef>
            <a:spcAft>
              <a:spcPct val="35000"/>
            </a:spcAft>
          </a:pPr>
          <a:r>
            <a:rPr lang="el-GR" sz="900" b="1" kern="1200"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Τρόπαιο (δύο διαφάνειες)</a:t>
          </a:r>
          <a:endParaRPr lang="el-GR" sz="900" b="1" kern="1200" dirty="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endParaRPr>
        </a:p>
      </dsp:txBody>
      <dsp:txXfrm>
        <a:off x="595223" y="955955"/>
        <a:ext cx="3486097" cy="273061"/>
      </dsp:txXfrm>
    </dsp:sp>
    <dsp:sp modelId="{AB91DE55-2836-4D2D-8E49-CDD8300000D1}">
      <dsp:nvSpPr>
        <dsp:cNvPr id="0" name=""/>
        <dsp:cNvSpPr/>
      </dsp:nvSpPr>
      <dsp:spPr>
        <a:xfrm>
          <a:off x="424559" y="921822"/>
          <a:ext cx="341326" cy="3413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33A0185-F4B3-4BFA-B46F-ED40DE9C36FB}">
      <dsp:nvSpPr>
        <dsp:cNvPr id="0" name=""/>
        <dsp:cNvSpPr/>
      </dsp:nvSpPr>
      <dsp:spPr>
        <a:xfrm>
          <a:off x="638489" y="1365788"/>
          <a:ext cx="3442831" cy="273061"/>
        </a:xfrm>
        <a:prstGeom prst="rect">
          <a:avLst/>
        </a:prstGeom>
        <a:solidFill>
          <a:schemeClr val="accent4">
            <a:hueOff val="5197847"/>
            <a:satOff val="-23984"/>
            <a:lumOff val="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6743" tIns="22860" rIns="22860" bIns="22860" numCol="1" spcCol="1270" anchor="ctr" anchorCtr="0">
          <a:noAutofit/>
        </a:bodyPr>
        <a:lstStyle/>
        <a:p>
          <a:pPr lvl="0" algn="l" defTabSz="400050">
            <a:lnSpc>
              <a:spcPct val="90000"/>
            </a:lnSpc>
            <a:spcBef>
              <a:spcPct val="0"/>
            </a:spcBef>
            <a:spcAft>
              <a:spcPct val="35000"/>
            </a:spcAft>
          </a:pPr>
          <a:r>
            <a:rPr lang="el-GR" sz="900" b="1" kern="1200"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Προκριματική και τελική φάση (σε διαφορετικές διαφάνειες)</a:t>
          </a:r>
        </a:p>
      </dsp:txBody>
      <dsp:txXfrm>
        <a:off x="638489" y="1365788"/>
        <a:ext cx="3442831" cy="273061"/>
      </dsp:txXfrm>
    </dsp:sp>
    <dsp:sp modelId="{EDC28612-ED88-4483-B0F5-2102BB4381DD}">
      <dsp:nvSpPr>
        <dsp:cNvPr id="0" name=""/>
        <dsp:cNvSpPr/>
      </dsp:nvSpPr>
      <dsp:spPr>
        <a:xfrm>
          <a:off x="467826" y="1331655"/>
          <a:ext cx="341326" cy="3413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FC447D9-27FE-47E3-91D5-FBFFD669B3FE}">
      <dsp:nvSpPr>
        <dsp:cNvPr id="0" name=""/>
        <dsp:cNvSpPr/>
      </dsp:nvSpPr>
      <dsp:spPr>
        <a:xfrm>
          <a:off x="595223" y="1775620"/>
          <a:ext cx="3486097" cy="273061"/>
        </a:xfrm>
        <a:prstGeom prst="rect">
          <a:avLst/>
        </a:prstGeom>
        <a:solidFill>
          <a:schemeClr val="accent4">
            <a:hueOff val="6930462"/>
            <a:satOff val="-31979"/>
            <a:lumOff val="11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6743" tIns="22860" rIns="22860" bIns="22860" numCol="1" spcCol="1270" anchor="ctr" anchorCtr="0">
          <a:noAutofit/>
        </a:bodyPr>
        <a:lstStyle/>
        <a:p>
          <a:pPr lvl="0" algn="l" defTabSz="400050">
            <a:lnSpc>
              <a:spcPct val="90000"/>
            </a:lnSpc>
            <a:spcBef>
              <a:spcPct val="0"/>
            </a:spcBef>
            <a:spcAft>
              <a:spcPct val="35000"/>
            </a:spcAft>
          </a:pPr>
          <a:r>
            <a:rPr lang="el-GR" sz="900" b="1" kern="1200"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Πίνακας αγώνων</a:t>
          </a:r>
        </a:p>
      </dsp:txBody>
      <dsp:txXfrm>
        <a:off x="595223" y="1775620"/>
        <a:ext cx="3486097" cy="273061"/>
      </dsp:txXfrm>
    </dsp:sp>
    <dsp:sp modelId="{D183E2AD-E1A4-469E-B248-10C36380DCF8}">
      <dsp:nvSpPr>
        <dsp:cNvPr id="0" name=""/>
        <dsp:cNvSpPr/>
      </dsp:nvSpPr>
      <dsp:spPr>
        <a:xfrm>
          <a:off x="424559" y="1741488"/>
          <a:ext cx="341326" cy="3413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E0E8792-A3D9-464A-9FDD-CE727ACAE163}">
      <dsp:nvSpPr>
        <dsp:cNvPr id="0" name=""/>
        <dsp:cNvSpPr/>
      </dsp:nvSpPr>
      <dsp:spPr>
        <a:xfrm>
          <a:off x="459713" y="2185153"/>
          <a:ext cx="3621607" cy="273061"/>
        </a:xfrm>
        <a:prstGeom prst="rect">
          <a:avLst/>
        </a:prstGeom>
        <a:solidFill>
          <a:schemeClr val="accent4">
            <a:hueOff val="8663078"/>
            <a:satOff val="-39973"/>
            <a:lumOff val="147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6743" tIns="22860" rIns="22860" bIns="22860" numCol="1" spcCol="1270" anchor="ctr" anchorCtr="0">
          <a:noAutofit/>
        </a:bodyPr>
        <a:lstStyle/>
        <a:p>
          <a:pPr lvl="0" algn="l" defTabSz="400050">
            <a:lnSpc>
              <a:spcPct val="90000"/>
            </a:lnSpc>
            <a:spcBef>
              <a:spcPct val="0"/>
            </a:spcBef>
            <a:spcAft>
              <a:spcPct val="35000"/>
            </a:spcAft>
          </a:pPr>
          <a:r>
            <a:rPr lang="el-GR" sz="900" b="1" kern="1200"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Οι καλύτεροι  ποδοσφαιριστές που έπαιξαν σε </a:t>
          </a:r>
          <a:r>
            <a:rPr lang="en-US" sz="900" b="1" kern="1200" dirty="0" err="1"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mudial</a:t>
          </a:r>
          <a:endParaRPr lang="el-GR" sz="900" b="1" kern="1200"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endParaRPr>
        </a:p>
      </dsp:txBody>
      <dsp:txXfrm>
        <a:off x="459713" y="2185153"/>
        <a:ext cx="3621607" cy="273061"/>
      </dsp:txXfrm>
    </dsp:sp>
    <dsp:sp modelId="{53DD5181-9D5D-45D8-ABD1-E5D6E88C999F}">
      <dsp:nvSpPr>
        <dsp:cNvPr id="0" name=""/>
        <dsp:cNvSpPr/>
      </dsp:nvSpPr>
      <dsp:spPr>
        <a:xfrm>
          <a:off x="289050" y="2151020"/>
          <a:ext cx="341326" cy="3413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592AB11-8A00-40D4-B981-3645191CCCDE}">
      <dsp:nvSpPr>
        <dsp:cNvPr id="0" name=""/>
        <dsp:cNvSpPr/>
      </dsp:nvSpPr>
      <dsp:spPr>
        <a:xfrm>
          <a:off x="212432" y="2594985"/>
          <a:ext cx="3868888" cy="273061"/>
        </a:xfrm>
        <a:prstGeom prst="rect">
          <a:avLst/>
        </a:prstGeom>
        <a:solidFill>
          <a:schemeClr val="accent4">
            <a:hueOff val="10395693"/>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6743" tIns="22860" rIns="22860" bIns="22860" numCol="1" spcCol="1270" anchor="ctr" anchorCtr="0">
          <a:noAutofit/>
        </a:bodyPr>
        <a:lstStyle/>
        <a:p>
          <a:pPr lvl="0" algn="l" defTabSz="400050">
            <a:lnSpc>
              <a:spcPct val="90000"/>
            </a:lnSpc>
            <a:spcBef>
              <a:spcPct val="0"/>
            </a:spcBef>
            <a:spcAft>
              <a:spcPct val="35000"/>
            </a:spcAft>
          </a:pPr>
          <a:r>
            <a:rPr lang="el-GR" sz="900" b="1" kern="1200"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Πηγές</a:t>
          </a:r>
        </a:p>
      </dsp:txBody>
      <dsp:txXfrm>
        <a:off x="212432" y="2594985"/>
        <a:ext cx="3868888" cy="273061"/>
      </dsp:txXfrm>
    </dsp:sp>
    <dsp:sp modelId="{862EDBFD-F13A-4BF1-BFEF-8EF9DFFBD4C3}">
      <dsp:nvSpPr>
        <dsp:cNvPr id="0" name=""/>
        <dsp:cNvSpPr/>
      </dsp:nvSpPr>
      <dsp:spPr>
        <a:xfrm>
          <a:off x="41768" y="2560852"/>
          <a:ext cx="341326" cy="3413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C7B28-B283-43A0-A404-84747E64D484}">
      <dsp:nvSpPr>
        <dsp:cNvPr id="0" name=""/>
        <dsp:cNvSpPr/>
      </dsp:nvSpPr>
      <dsp:spPr>
        <a:xfrm>
          <a:off x="-3395792" y="-522197"/>
          <a:ext cx="4049033" cy="4049033"/>
        </a:xfrm>
        <a:prstGeom prst="blockArc">
          <a:avLst>
            <a:gd name="adj1" fmla="val 18900000"/>
            <a:gd name="adj2" fmla="val 2700000"/>
            <a:gd name="adj3" fmla="val 296"/>
          </a:avLst>
        </a:pr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8385ECD-0D3F-4B0B-9DFB-D2D4F73E1B29}">
      <dsp:nvSpPr>
        <dsp:cNvPr id="0" name=""/>
        <dsp:cNvSpPr/>
      </dsp:nvSpPr>
      <dsp:spPr>
        <a:xfrm>
          <a:off x="212432" y="136590"/>
          <a:ext cx="3868888" cy="273061"/>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6743" tIns="22860" rIns="22860" bIns="22860" numCol="1" spcCol="1270" anchor="ctr" anchorCtr="0">
          <a:noAutofit/>
        </a:bodyPr>
        <a:lstStyle/>
        <a:p>
          <a:pPr lvl="0" algn="l" defTabSz="400050">
            <a:lnSpc>
              <a:spcPct val="90000"/>
            </a:lnSpc>
            <a:spcBef>
              <a:spcPct val="0"/>
            </a:spcBef>
            <a:spcAft>
              <a:spcPct val="35000"/>
            </a:spcAft>
          </a:pPr>
          <a:r>
            <a:rPr lang="el-GR" sz="900" b="1" kern="1200"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Λίγα λόγια για το </a:t>
          </a:r>
          <a:r>
            <a:rPr lang="en-US" sz="900" b="1" kern="1200" dirty="0" err="1"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mundial</a:t>
          </a:r>
          <a:endParaRPr lang="el-GR" sz="900" b="1" kern="1200"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endParaRPr>
        </a:p>
      </dsp:txBody>
      <dsp:txXfrm>
        <a:off x="212432" y="136590"/>
        <a:ext cx="3868888" cy="273061"/>
      </dsp:txXfrm>
    </dsp:sp>
    <dsp:sp modelId="{30B7BDD0-B163-4FD0-82A4-B9451B71DA52}">
      <dsp:nvSpPr>
        <dsp:cNvPr id="0" name=""/>
        <dsp:cNvSpPr/>
      </dsp:nvSpPr>
      <dsp:spPr>
        <a:xfrm>
          <a:off x="41768" y="102458"/>
          <a:ext cx="341326" cy="3413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E0AF318-09D6-4CFE-8CF2-C5DEE2EE60BB}">
      <dsp:nvSpPr>
        <dsp:cNvPr id="0" name=""/>
        <dsp:cNvSpPr/>
      </dsp:nvSpPr>
      <dsp:spPr>
        <a:xfrm>
          <a:off x="459713" y="546423"/>
          <a:ext cx="3621607" cy="273061"/>
        </a:xfrm>
        <a:prstGeom prst="rect">
          <a:avLst/>
        </a:prstGeom>
        <a:solidFill>
          <a:schemeClr val="accent4">
            <a:hueOff val="1732616"/>
            <a:satOff val="-7995"/>
            <a:lumOff val="29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6743" tIns="22860" rIns="22860" bIns="22860" numCol="1" spcCol="1270" anchor="ctr" anchorCtr="0">
          <a:noAutofit/>
        </a:bodyPr>
        <a:lstStyle/>
        <a:p>
          <a:pPr lvl="0" algn="l" defTabSz="400050">
            <a:lnSpc>
              <a:spcPct val="90000"/>
            </a:lnSpc>
            <a:spcBef>
              <a:spcPct val="0"/>
            </a:spcBef>
            <a:spcAft>
              <a:spcPct val="35000"/>
            </a:spcAft>
          </a:pPr>
          <a:r>
            <a:rPr lang="en-US" sz="900" b="1" kern="1200"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I</a:t>
          </a:r>
          <a:r>
            <a:rPr lang="el-GR" sz="900" b="1" kern="1200" dirty="0" err="1"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στορία</a:t>
          </a:r>
          <a:endParaRPr lang="el-GR" sz="900" b="1" kern="1200" dirty="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endParaRPr>
        </a:p>
      </dsp:txBody>
      <dsp:txXfrm>
        <a:off x="459713" y="546423"/>
        <a:ext cx="3621607" cy="273061"/>
      </dsp:txXfrm>
    </dsp:sp>
    <dsp:sp modelId="{4DE2697C-357E-4087-9CFE-D3673805D62D}">
      <dsp:nvSpPr>
        <dsp:cNvPr id="0" name=""/>
        <dsp:cNvSpPr/>
      </dsp:nvSpPr>
      <dsp:spPr>
        <a:xfrm>
          <a:off x="289050" y="512290"/>
          <a:ext cx="341326" cy="3413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59F8C64-B9D8-47B5-B190-CA357BB2F596}">
      <dsp:nvSpPr>
        <dsp:cNvPr id="0" name=""/>
        <dsp:cNvSpPr/>
      </dsp:nvSpPr>
      <dsp:spPr>
        <a:xfrm>
          <a:off x="595223" y="955955"/>
          <a:ext cx="3486097" cy="273061"/>
        </a:xfrm>
        <a:prstGeom prst="rect">
          <a:avLst/>
        </a:prstGeom>
        <a:solidFill>
          <a:schemeClr val="accent4">
            <a:hueOff val="3465231"/>
            <a:satOff val="-15989"/>
            <a:lumOff val="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6743" tIns="22860" rIns="22860" bIns="22860" numCol="1" spcCol="1270" anchor="ctr" anchorCtr="0">
          <a:noAutofit/>
        </a:bodyPr>
        <a:lstStyle/>
        <a:p>
          <a:pPr lvl="0" algn="l" defTabSz="400050">
            <a:lnSpc>
              <a:spcPct val="90000"/>
            </a:lnSpc>
            <a:spcBef>
              <a:spcPct val="0"/>
            </a:spcBef>
            <a:spcAft>
              <a:spcPct val="35000"/>
            </a:spcAft>
          </a:pPr>
          <a:r>
            <a:rPr lang="el-GR" sz="900" b="1" kern="1200"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Τρόπαιο (δύο διαφάνειες)</a:t>
          </a:r>
          <a:endParaRPr lang="el-GR" sz="900" b="1" kern="1200" dirty="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endParaRPr>
        </a:p>
      </dsp:txBody>
      <dsp:txXfrm>
        <a:off x="595223" y="955955"/>
        <a:ext cx="3486097" cy="273061"/>
      </dsp:txXfrm>
    </dsp:sp>
    <dsp:sp modelId="{AB91DE55-2836-4D2D-8E49-CDD8300000D1}">
      <dsp:nvSpPr>
        <dsp:cNvPr id="0" name=""/>
        <dsp:cNvSpPr/>
      </dsp:nvSpPr>
      <dsp:spPr>
        <a:xfrm>
          <a:off x="424559" y="921822"/>
          <a:ext cx="341326" cy="3413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33A0185-F4B3-4BFA-B46F-ED40DE9C36FB}">
      <dsp:nvSpPr>
        <dsp:cNvPr id="0" name=""/>
        <dsp:cNvSpPr/>
      </dsp:nvSpPr>
      <dsp:spPr>
        <a:xfrm>
          <a:off x="638489" y="1365788"/>
          <a:ext cx="3442831" cy="273061"/>
        </a:xfrm>
        <a:prstGeom prst="rect">
          <a:avLst/>
        </a:prstGeom>
        <a:solidFill>
          <a:schemeClr val="accent4">
            <a:hueOff val="5197847"/>
            <a:satOff val="-23984"/>
            <a:lumOff val="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6743" tIns="22860" rIns="22860" bIns="22860" numCol="1" spcCol="1270" anchor="ctr" anchorCtr="0">
          <a:noAutofit/>
        </a:bodyPr>
        <a:lstStyle/>
        <a:p>
          <a:pPr lvl="0" algn="l" defTabSz="400050">
            <a:lnSpc>
              <a:spcPct val="90000"/>
            </a:lnSpc>
            <a:spcBef>
              <a:spcPct val="0"/>
            </a:spcBef>
            <a:spcAft>
              <a:spcPct val="35000"/>
            </a:spcAft>
          </a:pPr>
          <a:r>
            <a:rPr lang="el-GR" sz="900" b="1" kern="1200"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Προκριματική και τελική φάση (σε διαφορετικές διαφάνειες)</a:t>
          </a:r>
        </a:p>
      </dsp:txBody>
      <dsp:txXfrm>
        <a:off x="638489" y="1365788"/>
        <a:ext cx="3442831" cy="273061"/>
      </dsp:txXfrm>
    </dsp:sp>
    <dsp:sp modelId="{EDC28612-ED88-4483-B0F5-2102BB4381DD}">
      <dsp:nvSpPr>
        <dsp:cNvPr id="0" name=""/>
        <dsp:cNvSpPr/>
      </dsp:nvSpPr>
      <dsp:spPr>
        <a:xfrm>
          <a:off x="467826" y="1331655"/>
          <a:ext cx="341326" cy="3413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FC447D9-27FE-47E3-91D5-FBFFD669B3FE}">
      <dsp:nvSpPr>
        <dsp:cNvPr id="0" name=""/>
        <dsp:cNvSpPr/>
      </dsp:nvSpPr>
      <dsp:spPr>
        <a:xfrm>
          <a:off x="595223" y="1775620"/>
          <a:ext cx="3486097" cy="273061"/>
        </a:xfrm>
        <a:prstGeom prst="rect">
          <a:avLst/>
        </a:prstGeom>
        <a:solidFill>
          <a:schemeClr val="accent4">
            <a:hueOff val="6930462"/>
            <a:satOff val="-31979"/>
            <a:lumOff val="11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6743" tIns="22860" rIns="22860" bIns="22860" numCol="1" spcCol="1270" anchor="ctr" anchorCtr="0">
          <a:noAutofit/>
        </a:bodyPr>
        <a:lstStyle/>
        <a:p>
          <a:pPr lvl="0" algn="l" defTabSz="400050">
            <a:lnSpc>
              <a:spcPct val="90000"/>
            </a:lnSpc>
            <a:spcBef>
              <a:spcPct val="0"/>
            </a:spcBef>
            <a:spcAft>
              <a:spcPct val="35000"/>
            </a:spcAft>
          </a:pPr>
          <a:r>
            <a:rPr lang="el-GR" sz="900" b="1" kern="1200"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Πίνακας αγώνων</a:t>
          </a:r>
        </a:p>
      </dsp:txBody>
      <dsp:txXfrm>
        <a:off x="595223" y="1775620"/>
        <a:ext cx="3486097" cy="273061"/>
      </dsp:txXfrm>
    </dsp:sp>
    <dsp:sp modelId="{D183E2AD-E1A4-469E-B248-10C36380DCF8}">
      <dsp:nvSpPr>
        <dsp:cNvPr id="0" name=""/>
        <dsp:cNvSpPr/>
      </dsp:nvSpPr>
      <dsp:spPr>
        <a:xfrm>
          <a:off x="424559" y="1741488"/>
          <a:ext cx="341326" cy="3413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E0E8792-A3D9-464A-9FDD-CE727ACAE163}">
      <dsp:nvSpPr>
        <dsp:cNvPr id="0" name=""/>
        <dsp:cNvSpPr/>
      </dsp:nvSpPr>
      <dsp:spPr>
        <a:xfrm>
          <a:off x="459713" y="2185153"/>
          <a:ext cx="3621607" cy="273061"/>
        </a:xfrm>
        <a:prstGeom prst="rect">
          <a:avLst/>
        </a:prstGeom>
        <a:solidFill>
          <a:schemeClr val="accent4">
            <a:hueOff val="8663078"/>
            <a:satOff val="-39973"/>
            <a:lumOff val="147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6743" tIns="22860" rIns="22860" bIns="22860" numCol="1" spcCol="1270" anchor="ctr" anchorCtr="0">
          <a:noAutofit/>
        </a:bodyPr>
        <a:lstStyle/>
        <a:p>
          <a:pPr lvl="0" algn="l" defTabSz="400050">
            <a:lnSpc>
              <a:spcPct val="90000"/>
            </a:lnSpc>
            <a:spcBef>
              <a:spcPct val="0"/>
            </a:spcBef>
            <a:spcAft>
              <a:spcPct val="35000"/>
            </a:spcAft>
          </a:pPr>
          <a:r>
            <a:rPr lang="el-GR" sz="900" b="1" kern="1200"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Οι καλύτεροι  ποδοσφαιριστές που έπαιξαν σε </a:t>
          </a:r>
          <a:r>
            <a:rPr lang="en-US" sz="900" b="1" kern="1200" dirty="0" err="1"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mudial</a:t>
          </a:r>
          <a:endParaRPr lang="el-GR" sz="900" b="1" kern="1200"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endParaRPr>
        </a:p>
      </dsp:txBody>
      <dsp:txXfrm>
        <a:off x="459713" y="2185153"/>
        <a:ext cx="3621607" cy="273061"/>
      </dsp:txXfrm>
    </dsp:sp>
    <dsp:sp modelId="{53DD5181-9D5D-45D8-ABD1-E5D6E88C999F}">
      <dsp:nvSpPr>
        <dsp:cNvPr id="0" name=""/>
        <dsp:cNvSpPr/>
      </dsp:nvSpPr>
      <dsp:spPr>
        <a:xfrm>
          <a:off x="289050" y="2151020"/>
          <a:ext cx="341326" cy="3413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592AB11-8A00-40D4-B981-3645191CCCDE}">
      <dsp:nvSpPr>
        <dsp:cNvPr id="0" name=""/>
        <dsp:cNvSpPr/>
      </dsp:nvSpPr>
      <dsp:spPr>
        <a:xfrm>
          <a:off x="212432" y="2594985"/>
          <a:ext cx="3868888" cy="273061"/>
        </a:xfrm>
        <a:prstGeom prst="rect">
          <a:avLst/>
        </a:prstGeom>
        <a:solidFill>
          <a:schemeClr val="accent4">
            <a:hueOff val="10395693"/>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6743" tIns="22860" rIns="22860" bIns="22860" numCol="1" spcCol="1270" anchor="ctr" anchorCtr="0">
          <a:noAutofit/>
        </a:bodyPr>
        <a:lstStyle/>
        <a:p>
          <a:pPr lvl="0" algn="l" defTabSz="400050">
            <a:lnSpc>
              <a:spcPct val="90000"/>
            </a:lnSpc>
            <a:spcBef>
              <a:spcPct val="0"/>
            </a:spcBef>
            <a:spcAft>
              <a:spcPct val="35000"/>
            </a:spcAft>
          </a:pPr>
          <a:r>
            <a:rPr lang="el-GR" sz="900" b="1" kern="1200" dirty="0" smtClean="0">
              <a:ln w="3175">
                <a:solidFill>
                  <a:sysClr val="windowText" lastClr="0000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atin typeface="Comic Sans MS" panose="030F0702030302020204" pitchFamily="66" charset="0"/>
              <a:ea typeface="+mn-ea"/>
              <a:cs typeface="+mn-cs"/>
            </a:rPr>
            <a:t>Πηγές</a:t>
          </a:r>
        </a:p>
      </dsp:txBody>
      <dsp:txXfrm>
        <a:off x="212432" y="2594985"/>
        <a:ext cx="3868888" cy="273061"/>
      </dsp:txXfrm>
    </dsp:sp>
    <dsp:sp modelId="{862EDBFD-F13A-4BF1-BFEF-8EF9DFFBD4C3}">
      <dsp:nvSpPr>
        <dsp:cNvPr id="0" name=""/>
        <dsp:cNvSpPr/>
      </dsp:nvSpPr>
      <dsp:spPr>
        <a:xfrm>
          <a:off x="41768" y="2560852"/>
          <a:ext cx="341326" cy="3413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6D07BF-21AB-4A24-9605-553F9AE49A3E}" type="datetimeFigureOut">
              <a:rPr lang="en-US" smtClean="0"/>
              <a:t>2/17/2016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13DCDF-2601-4693-85D6-4BA8583C7615}" type="slidenum">
              <a:rPr lang="en-US" smtClean="0"/>
              <a:t>‹#›</a:t>
            </a:fld>
            <a:endParaRPr lang="en-US"/>
          </a:p>
        </p:txBody>
      </p:sp>
    </p:spTree>
    <p:extLst>
      <p:ext uri="{BB962C8B-B14F-4D97-AF65-F5344CB8AC3E}">
        <p14:creationId xmlns:p14="http://schemas.microsoft.com/office/powerpoint/2010/main" val="4152705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55ECD7-1110-4F93-8E7C-D811B63B90E0}" type="datetimeFigureOut">
              <a:rPr lang="en-US" smtClean="0"/>
              <a:t>2/17/2016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263B71-7CAE-4F55-98EC-CA713BF024FA}" type="slidenum">
              <a:rPr lang="en-US" smtClean="0"/>
              <a:t>‹#›</a:t>
            </a:fld>
            <a:endParaRPr lang="en-US"/>
          </a:p>
        </p:txBody>
      </p:sp>
    </p:spTree>
    <p:extLst>
      <p:ext uri="{BB962C8B-B14F-4D97-AF65-F5344CB8AC3E}">
        <p14:creationId xmlns:p14="http://schemas.microsoft.com/office/powerpoint/2010/main" val="408766759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κεφαλίδας 3"/>
          <p:cNvSpPr>
            <a:spLocks noGrp="1"/>
          </p:cNvSpPr>
          <p:nvPr>
            <p:ph type="hdr" sz="quarter" idx="10"/>
          </p:nvPr>
        </p:nvSpPr>
        <p:spPr/>
        <p:txBody>
          <a:bodyPr/>
          <a:lstStyle/>
          <a:p>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D4263B71-7CAE-4F55-98EC-CA713BF024FA}" type="slidenum">
              <a:rPr lang="en-US" smtClean="0"/>
              <a:t>2</a:t>
            </a:fld>
            <a:endParaRPr lang="en-US"/>
          </a:p>
        </p:txBody>
      </p:sp>
    </p:spTree>
    <p:extLst>
      <p:ext uri="{BB962C8B-B14F-4D97-AF65-F5344CB8AC3E}">
        <p14:creationId xmlns:p14="http://schemas.microsoft.com/office/powerpoint/2010/main" val="3987717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3B71-7CAE-4F55-98EC-CA713BF024FA}" type="slidenum">
              <a:rPr lang="en-US" smtClean="0"/>
              <a:t>18</a:t>
            </a:fld>
            <a:endParaRPr lang="en-US"/>
          </a:p>
        </p:txBody>
      </p:sp>
    </p:spTree>
    <p:extLst>
      <p:ext uri="{BB962C8B-B14F-4D97-AF65-F5344CB8AC3E}">
        <p14:creationId xmlns:p14="http://schemas.microsoft.com/office/powerpoint/2010/main" val="2840671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3B71-7CAE-4F55-98EC-CA713BF024FA}" type="slidenum">
              <a:rPr lang="en-US" smtClean="0"/>
              <a:t>19</a:t>
            </a:fld>
            <a:endParaRPr lang="en-US"/>
          </a:p>
        </p:txBody>
      </p:sp>
    </p:spTree>
    <p:extLst>
      <p:ext uri="{BB962C8B-B14F-4D97-AF65-F5344CB8AC3E}">
        <p14:creationId xmlns:p14="http://schemas.microsoft.com/office/powerpoint/2010/main" val="2840671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3B71-7CAE-4F55-98EC-CA713BF024FA}" type="slidenum">
              <a:rPr lang="en-US" smtClean="0"/>
              <a:t>20</a:t>
            </a:fld>
            <a:endParaRPr lang="en-US"/>
          </a:p>
        </p:txBody>
      </p:sp>
    </p:spTree>
    <p:extLst>
      <p:ext uri="{BB962C8B-B14F-4D97-AF65-F5344CB8AC3E}">
        <p14:creationId xmlns:p14="http://schemas.microsoft.com/office/powerpoint/2010/main" val="284067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3B71-7CAE-4F55-98EC-CA713BF024FA}" type="slidenum">
              <a:rPr lang="en-US" smtClean="0"/>
              <a:t>10</a:t>
            </a:fld>
            <a:endParaRPr lang="en-US"/>
          </a:p>
        </p:txBody>
      </p:sp>
    </p:spTree>
    <p:extLst>
      <p:ext uri="{BB962C8B-B14F-4D97-AF65-F5344CB8AC3E}">
        <p14:creationId xmlns:p14="http://schemas.microsoft.com/office/powerpoint/2010/main" val="1544333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3B71-7CAE-4F55-98EC-CA713BF024FA}" type="slidenum">
              <a:rPr lang="en-US" smtClean="0"/>
              <a:t>11</a:t>
            </a:fld>
            <a:endParaRPr lang="en-US"/>
          </a:p>
        </p:txBody>
      </p:sp>
    </p:spTree>
    <p:extLst>
      <p:ext uri="{BB962C8B-B14F-4D97-AF65-F5344CB8AC3E}">
        <p14:creationId xmlns:p14="http://schemas.microsoft.com/office/powerpoint/2010/main" val="284067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3B71-7CAE-4F55-98EC-CA713BF024FA}" type="slidenum">
              <a:rPr lang="en-US" smtClean="0"/>
              <a:t>12</a:t>
            </a:fld>
            <a:endParaRPr lang="en-US"/>
          </a:p>
        </p:txBody>
      </p:sp>
    </p:spTree>
    <p:extLst>
      <p:ext uri="{BB962C8B-B14F-4D97-AF65-F5344CB8AC3E}">
        <p14:creationId xmlns:p14="http://schemas.microsoft.com/office/powerpoint/2010/main" val="2840671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3B71-7CAE-4F55-98EC-CA713BF024FA}" type="slidenum">
              <a:rPr lang="en-US" smtClean="0"/>
              <a:t>13</a:t>
            </a:fld>
            <a:endParaRPr lang="en-US"/>
          </a:p>
        </p:txBody>
      </p:sp>
    </p:spTree>
    <p:extLst>
      <p:ext uri="{BB962C8B-B14F-4D97-AF65-F5344CB8AC3E}">
        <p14:creationId xmlns:p14="http://schemas.microsoft.com/office/powerpoint/2010/main" val="284067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3B71-7CAE-4F55-98EC-CA713BF024FA}" type="slidenum">
              <a:rPr lang="en-US" smtClean="0"/>
              <a:t>14</a:t>
            </a:fld>
            <a:endParaRPr lang="en-US"/>
          </a:p>
        </p:txBody>
      </p:sp>
    </p:spTree>
    <p:extLst>
      <p:ext uri="{BB962C8B-B14F-4D97-AF65-F5344CB8AC3E}">
        <p14:creationId xmlns:p14="http://schemas.microsoft.com/office/powerpoint/2010/main" val="2840671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3B71-7CAE-4F55-98EC-CA713BF024FA}" type="slidenum">
              <a:rPr lang="en-US" smtClean="0"/>
              <a:t>15</a:t>
            </a:fld>
            <a:endParaRPr lang="en-US"/>
          </a:p>
        </p:txBody>
      </p:sp>
    </p:spTree>
    <p:extLst>
      <p:ext uri="{BB962C8B-B14F-4D97-AF65-F5344CB8AC3E}">
        <p14:creationId xmlns:p14="http://schemas.microsoft.com/office/powerpoint/2010/main" val="2840671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3B71-7CAE-4F55-98EC-CA713BF024FA}" type="slidenum">
              <a:rPr lang="en-US" smtClean="0"/>
              <a:t>16</a:t>
            </a:fld>
            <a:endParaRPr lang="en-US"/>
          </a:p>
        </p:txBody>
      </p:sp>
    </p:spTree>
    <p:extLst>
      <p:ext uri="{BB962C8B-B14F-4D97-AF65-F5344CB8AC3E}">
        <p14:creationId xmlns:p14="http://schemas.microsoft.com/office/powerpoint/2010/main" val="2840671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3B71-7CAE-4F55-98EC-CA713BF024FA}" type="slidenum">
              <a:rPr lang="en-US" smtClean="0"/>
              <a:t>17</a:t>
            </a:fld>
            <a:endParaRPr lang="en-US"/>
          </a:p>
        </p:txBody>
      </p:sp>
    </p:spTree>
    <p:extLst>
      <p:ext uri="{BB962C8B-B14F-4D97-AF65-F5344CB8AC3E}">
        <p14:creationId xmlns:p14="http://schemas.microsoft.com/office/powerpoint/2010/main" val="284067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044476D-052F-46D5-A0EE-A5617A17CA21}" type="datetimeFigureOut">
              <a:rPr lang="en-US" smtClean="0"/>
              <a:t>2/17/2016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74FE721-CD8F-4662-A668-B7AECF852CC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44476D-052F-46D5-A0EE-A5617A17CA21}"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FE721-CD8F-4662-A668-B7AECF852C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44476D-052F-46D5-A0EE-A5617A17CA21}"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FE721-CD8F-4662-A668-B7AECF852CC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33"/>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141E171-62C4-4F05-9B85-18C5E13516C2}" type="datetimeFigureOut">
              <a:rPr lang="el-GR" smtClean="0">
                <a:solidFill>
                  <a:prstClr val="black">
                    <a:tint val="75000"/>
                  </a:prstClr>
                </a:solidFill>
              </a:rPr>
              <a:pPr/>
              <a:t>17/2/2016</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EE45892B-82B9-47C0-8A45-7054DD05E979}"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151302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141E171-62C4-4F05-9B85-18C5E13516C2}" type="datetimeFigureOut">
              <a:rPr lang="el-GR" smtClean="0">
                <a:solidFill>
                  <a:prstClr val="black">
                    <a:tint val="75000"/>
                  </a:prstClr>
                </a:solidFill>
              </a:rPr>
              <a:pPr/>
              <a:t>17/2/2016</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EE45892B-82B9-47C0-8A45-7054DD05E979}"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932818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8"/>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141E171-62C4-4F05-9B85-18C5E13516C2}" type="datetimeFigureOut">
              <a:rPr lang="el-GR" smtClean="0">
                <a:solidFill>
                  <a:prstClr val="black">
                    <a:tint val="75000"/>
                  </a:prstClr>
                </a:solidFill>
              </a:rPr>
              <a:pPr/>
              <a:t>17/2/2016</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EE45892B-82B9-47C0-8A45-7054DD05E979}"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582019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141E171-62C4-4F05-9B85-18C5E13516C2}" type="datetimeFigureOut">
              <a:rPr lang="el-GR" smtClean="0">
                <a:solidFill>
                  <a:prstClr val="black">
                    <a:tint val="75000"/>
                  </a:prstClr>
                </a:solidFill>
              </a:rPr>
              <a:pPr/>
              <a:t>17/2/2016</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EE45892B-82B9-47C0-8A45-7054DD05E979}"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03003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141E171-62C4-4F05-9B85-18C5E13516C2}" type="datetimeFigureOut">
              <a:rPr lang="el-GR" smtClean="0">
                <a:solidFill>
                  <a:prstClr val="black">
                    <a:tint val="75000"/>
                  </a:prstClr>
                </a:solidFill>
              </a:rPr>
              <a:pPr/>
              <a:t>17/2/2016</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EE45892B-82B9-47C0-8A45-7054DD05E979}"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826334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141E171-62C4-4F05-9B85-18C5E13516C2}" type="datetimeFigureOut">
              <a:rPr lang="el-GR" smtClean="0">
                <a:solidFill>
                  <a:prstClr val="black">
                    <a:tint val="75000"/>
                  </a:prstClr>
                </a:solidFill>
              </a:rPr>
              <a:pPr/>
              <a:t>17/2/2016</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EE45892B-82B9-47C0-8A45-7054DD05E979}"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624708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141E171-62C4-4F05-9B85-18C5E13516C2}" type="datetimeFigureOut">
              <a:rPr lang="el-GR" smtClean="0">
                <a:solidFill>
                  <a:prstClr val="black">
                    <a:tint val="75000"/>
                  </a:prstClr>
                </a:solidFill>
              </a:rPr>
              <a:pPr/>
              <a:t>17/2/2016</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EE45892B-82B9-47C0-8A45-7054DD05E979}"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332982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2"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141E171-62C4-4F05-9B85-18C5E13516C2}" type="datetimeFigureOut">
              <a:rPr lang="el-GR" smtClean="0">
                <a:solidFill>
                  <a:prstClr val="black">
                    <a:tint val="75000"/>
                  </a:prstClr>
                </a:solidFill>
              </a:rPr>
              <a:pPr/>
              <a:t>17/2/2016</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EE45892B-82B9-47C0-8A45-7054DD05E979}"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804815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44476D-052F-46D5-A0EE-A5617A17CA21}"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FE721-CD8F-4662-A668-B7AECF852CC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141E171-62C4-4F05-9B85-18C5E13516C2}" type="datetimeFigureOut">
              <a:rPr lang="el-GR" smtClean="0">
                <a:solidFill>
                  <a:prstClr val="black">
                    <a:tint val="75000"/>
                  </a:prstClr>
                </a:solidFill>
              </a:rPr>
              <a:pPr/>
              <a:t>17/2/2016</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EE45892B-82B9-47C0-8A45-7054DD05E979}"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843884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141E171-62C4-4F05-9B85-18C5E13516C2}" type="datetimeFigureOut">
              <a:rPr lang="el-GR" smtClean="0">
                <a:solidFill>
                  <a:prstClr val="black">
                    <a:tint val="75000"/>
                  </a:prstClr>
                </a:solidFill>
              </a:rPr>
              <a:pPr/>
              <a:t>17/2/2016</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EE45892B-82B9-47C0-8A45-7054DD05E979}"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591236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6"/>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46"/>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141E171-62C4-4F05-9B85-18C5E13516C2}" type="datetimeFigureOut">
              <a:rPr lang="el-GR" smtClean="0">
                <a:solidFill>
                  <a:prstClr val="black">
                    <a:tint val="75000"/>
                  </a:prstClr>
                </a:solidFill>
              </a:rPr>
              <a:pPr/>
              <a:t>17/2/2016</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EE45892B-82B9-47C0-8A45-7054DD05E979}"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388752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27CA6432-EA9F-4922-8E3F-DA84EBA500F8}" type="datetimeFigureOut">
              <a:rPr lang="el-GR" smtClean="0">
                <a:solidFill>
                  <a:prstClr val="black">
                    <a:tint val="75000"/>
                  </a:prstClr>
                </a:solidFill>
              </a:rPr>
              <a:pPr/>
              <a:t>17/2/2016</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2F29FA7-F4B1-4377-8E87-B41A4F7295A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08374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7CA6432-EA9F-4922-8E3F-DA84EBA500F8}" type="datetimeFigureOut">
              <a:rPr lang="el-GR" smtClean="0">
                <a:solidFill>
                  <a:prstClr val="black">
                    <a:tint val="75000"/>
                  </a:prstClr>
                </a:solidFill>
              </a:rPr>
              <a:pPr/>
              <a:t>17/2/2016</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2F29FA7-F4B1-4377-8E87-B41A4F7295A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68518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7"/>
            <a:ext cx="78867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A6432-EA9F-4922-8E3F-DA84EBA500F8}" type="datetimeFigureOut">
              <a:rPr lang="el-GR" smtClean="0">
                <a:solidFill>
                  <a:prstClr val="black">
                    <a:tint val="75000"/>
                  </a:prstClr>
                </a:solidFill>
              </a:rPr>
              <a:pPr/>
              <a:t>17/2/2016</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2F29FA7-F4B1-4377-8E87-B41A4F7295A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76283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27CA6432-EA9F-4922-8E3F-DA84EBA500F8}" type="datetimeFigureOut">
              <a:rPr lang="el-GR" smtClean="0">
                <a:solidFill>
                  <a:prstClr val="black">
                    <a:tint val="75000"/>
                  </a:prstClr>
                </a:solidFill>
              </a:rPr>
              <a:pPr/>
              <a:t>17/2/2016</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2F29FA7-F4B1-4377-8E87-B41A4F7295A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95352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27CA6432-EA9F-4922-8E3F-DA84EBA500F8}" type="datetimeFigureOut">
              <a:rPr lang="el-GR" smtClean="0">
                <a:solidFill>
                  <a:prstClr val="black">
                    <a:tint val="75000"/>
                  </a:prstClr>
                </a:solidFill>
              </a:rPr>
              <a:pPr/>
              <a:t>17/2/2016</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72F29FA7-F4B1-4377-8E87-B41A4F7295A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74998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27CA6432-EA9F-4922-8E3F-DA84EBA500F8}" type="datetimeFigureOut">
              <a:rPr lang="el-GR" smtClean="0">
                <a:solidFill>
                  <a:prstClr val="black">
                    <a:tint val="75000"/>
                  </a:prstClr>
                </a:solidFill>
              </a:rPr>
              <a:pPr/>
              <a:t>17/2/2016</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72F29FA7-F4B1-4377-8E87-B41A4F7295A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038312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A6432-EA9F-4922-8E3F-DA84EBA500F8}" type="datetimeFigureOut">
              <a:rPr lang="el-GR" smtClean="0">
                <a:solidFill>
                  <a:prstClr val="black">
                    <a:tint val="75000"/>
                  </a:prstClr>
                </a:solidFill>
              </a:rPr>
              <a:pPr/>
              <a:t>17/2/2016</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72F29FA7-F4B1-4377-8E87-B41A4F7295A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88914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044476D-052F-46D5-A0EE-A5617A17CA21}"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83"/>
            <a:ext cx="762000" cy="365125"/>
          </a:xfrm>
        </p:spPr>
        <p:txBody>
          <a:bodyPr/>
          <a:lstStyle/>
          <a:p>
            <a:fld id="{074FE721-CD8F-4662-A668-B7AECF852CC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3887391" y="98743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A6432-EA9F-4922-8E3F-DA84EBA500F8}" type="datetimeFigureOut">
              <a:rPr lang="el-GR" smtClean="0">
                <a:solidFill>
                  <a:prstClr val="black">
                    <a:tint val="75000"/>
                  </a:prstClr>
                </a:solidFill>
              </a:rPr>
              <a:pPr/>
              <a:t>17/2/2016</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2F29FA7-F4B1-4377-8E87-B41A4F7295A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64411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3887391" y="98743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A6432-EA9F-4922-8E3F-DA84EBA500F8}" type="datetimeFigureOut">
              <a:rPr lang="el-GR" smtClean="0">
                <a:solidFill>
                  <a:prstClr val="black">
                    <a:tint val="75000"/>
                  </a:prstClr>
                </a:solidFill>
              </a:rPr>
              <a:pPr/>
              <a:t>17/2/2016</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2F29FA7-F4B1-4377-8E87-B41A4F7295A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11484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7CA6432-EA9F-4922-8E3F-DA84EBA500F8}" type="datetimeFigureOut">
              <a:rPr lang="el-GR" smtClean="0">
                <a:solidFill>
                  <a:prstClr val="black">
                    <a:tint val="75000"/>
                  </a:prstClr>
                </a:solidFill>
              </a:rPr>
              <a:pPr/>
              <a:t>17/2/2016</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2F29FA7-F4B1-4377-8E87-B41A4F7295A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593668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7CA6432-EA9F-4922-8E3F-DA84EBA500F8}" type="datetimeFigureOut">
              <a:rPr lang="el-GR" smtClean="0">
                <a:solidFill>
                  <a:prstClr val="black">
                    <a:tint val="75000"/>
                  </a:prstClr>
                </a:solidFill>
              </a:rPr>
              <a:pPr/>
              <a:t>17/2/2016</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2F29FA7-F4B1-4377-8E87-B41A4F7295A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72614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99311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725772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532063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85276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09206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0281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6"/>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6"/>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044476D-052F-46D5-A0EE-A5617A17CA21}"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FE721-CD8F-4662-A668-B7AECF852CC6}"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84470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278911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33009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698425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890611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12574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459883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2165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806326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99576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9"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8"/>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9" y="2362208"/>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044476D-052F-46D5-A0EE-A5617A17CA21}" type="datetimeFigureOut">
              <a:rPr lang="en-US" smtClean="0"/>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4FE721-CD8F-4662-A668-B7AECF852CC6}"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34702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472241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180288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8609558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8523258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8216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044476D-052F-46D5-A0EE-A5617A17CA21}" type="datetimeFigureOut">
              <a:rPr lang="en-US" smtClean="0"/>
              <a:t>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4FE721-CD8F-4662-A668-B7AECF852C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4476D-052F-46D5-A0EE-A5617A17CA21}" type="datetimeFigureOut">
              <a:rPr lang="en-US" smtClean="0"/>
              <a:t>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4FE721-CD8F-4662-A668-B7AECF852C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2" y="1524008"/>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8"/>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044476D-052F-46D5-A0EE-A5617A17CA21}"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FE721-CD8F-4662-A668-B7AECF852C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044476D-052F-46D5-A0EE-A5617A17CA21}"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FE721-CD8F-4662-A668-B7AECF852C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83"/>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044476D-052F-46D5-A0EE-A5617A17CA21}" type="datetimeFigureOut">
              <a:rPr lang="en-US" smtClean="0"/>
              <a:t>2/17/2016</a:t>
            </a:fld>
            <a:endParaRPr lang="en-US"/>
          </a:p>
        </p:txBody>
      </p:sp>
      <p:sp>
        <p:nvSpPr>
          <p:cNvPr id="3" name="Footer Placeholder 2"/>
          <p:cNvSpPr>
            <a:spLocks noGrp="1"/>
          </p:cNvSpPr>
          <p:nvPr>
            <p:ph type="ftr" sz="quarter" idx="3"/>
          </p:nvPr>
        </p:nvSpPr>
        <p:spPr>
          <a:xfrm>
            <a:off x="3124200" y="6416683"/>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83"/>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74FE721-CD8F-4662-A668-B7AECF852CC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1E171-62C4-4F05-9B85-18C5E13516C2}" type="datetimeFigureOut">
              <a:rPr lang="el-GR" smtClean="0">
                <a:solidFill>
                  <a:prstClr val="black">
                    <a:tint val="75000"/>
                  </a:prstClr>
                </a:solidFill>
              </a:rPr>
              <a:pPr/>
              <a:t>17/2/2016</a:t>
            </a:fld>
            <a:endParaRPr lang="el-GR" dirty="0">
              <a:solidFill>
                <a:prstClr val="black">
                  <a:tint val="75000"/>
                </a:prstClr>
              </a:solidFill>
            </a:endParaRPr>
          </a:p>
        </p:txBody>
      </p:sp>
      <p:sp>
        <p:nvSpPr>
          <p:cNvPr id="5" name="Θέση υποσέλιδου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5892B-82B9-47C0-8A45-7054DD05E979}"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8936903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9000">
              <a:schemeClr val="accent6">
                <a:lumMod val="45000"/>
                <a:lumOff val="55000"/>
              </a:schemeClr>
            </a:gs>
            <a:gs pos="91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A6432-EA9F-4922-8E3F-DA84EBA500F8}" type="datetimeFigureOut">
              <a:rPr lang="el-GR" smtClean="0">
                <a:solidFill>
                  <a:prstClr val="black">
                    <a:tint val="75000"/>
                  </a:prstClr>
                </a:solidFill>
              </a:rPr>
              <a:pPr/>
              <a:t>17/2/2016</a:t>
            </a:fld>
            <a:endParaRPr lang="el-GR">
              <a:solidFill>
                <a:prstClr val="black">
                  <a:tint val="75000"/>
                </a:prstClr>
              </a:solidFill>
            </a:endParaRPr>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29FA7-F4B1-4377-8E87-B41A4F7295A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8849051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518812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C402B-CDF5-4876-B2A6-9F57BDBB48B7}" type="datetimeFigureOut">
              <a:rPr lang="el-GR" smtClean="0">
                <a:solidFill>
                  <a:prstClr val="black">
                    <a:tint val="75000"/>
                  </a:prstClr>
                </a:solidFill>
              </a:rPr>
              <a:pPr/>
              <a:t>17/2/2016</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337C8-A754-4015-8F93-DDFD51A0353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989005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9.jp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png"/><Relationship Id="rId7" Type="http://schemas.openxmlformats.org/officeDocument/2006/relationships/diagramColors" Target="../diagrams/colors1.xml"/><Relationship Id="rId2" Type="http://schemas.openxmlformats.org/officeDocument/2006/relationships/image" Target="../media/image24.gif"/><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commons.wikimedia.org/wiki/File:W.Cup2.svg" TargetMode="Externa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18" Type="http://schemas.openxmlformats.org/officeDocument/2006/relationships/image" Target="../media/image47.jpeg"/><Relationship Id="rId3" Type="http://schemas.openxmlformats.org/officeDocument/2006/relationships/image" Target="../media/image32.jpeg"/><Relationship Id="rId21" Type="http://schemas.openxmlformats.org/officeDocument/2006/relationships/image" Target="../media/image50.jpeg"/><Relationship Id="rId7" Type="http://schemas.openxmlformats.org/officeDocument/2006/relationships/image" Target="../media/image36.jpeg"/><Relationship Id="rId12" Type="http://schemas.openxmlformats.org/officeDocument/2006/relationships/image" Target="../media/image41.jpeg"/><Relationship Id="rId17" Type="http://schemas.openxmlformats.org/officeDocument/2006/relationships/image" Target="../media/image46.jpeg"/><Relationship Id="rId2" Type="http://schemas.openxmlformats.org/officeDocument/2006/relationships/image" Target="../media/image31.jpeg"/><Relationship Id="rId16" Type="http://schemas.openxmlformats.org/officeDocument/2006/relationships/image" Target="../media/image45.jpeg"/><Relationship Id="rId20" Type="http://schemas.openxmlformats.org/officeDocument/2006/relationships/image" Target="../media/image49.jpeg"/><Relationship Id="rId1" Type="http://schemas.openxmlformats.org/officeDocument/2006/relationships/slideLayout" Target="../slideLayouts/slideLayout23.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jpeg"/><Relationship Id="rId10" Type="http://schemas.openxmlformats.org/officeDocument/2006/relationships/image" Target="../media/image39.jpeg"/><Relationship Id="rId19" Type="http://schemas.openxmlformats.org/officeDocument/2006/relationships/image" Target="../media/image48.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hyperlink" Target="http://www.theguardian.com/football/ng-interactive/2014/may/27/the-world-cups-top-100-footballers-of-all-time-interactive" TargetMode="External"/><Relationship Id="rId2" Type="http://schemas.openxmlformats.org/officeDocument/2006/relationships/hyperlink" Target="http://static.guim.co.uk/sys-images/Sport/Pix/pictures/2014/5/28/1401308698660/Pele-001.jpg" TargetMode="Externa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png"/><Relationship Id="rId7" Type="http://schemas.openxmlformats.org/officeDocument/2006/relationships/diagramColors" Target="../diagrams/colors2.xml"/><Relationship Id="rId2" Type="http://schemas.openxmlformats.org/officeDocument/2006/relationships/image" Target="../media/image24.gif"/><Relationship Id="rId1" Type="http://schemas.openxmlformats.org/officeDocument/2006/relationships/slideLayout" Target="../slideLayouts/slideLayout2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commons.wikimedia.org/wiki/File:W.Cup2.svg" TargetMode="Externa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18" Type="http://schemas.openxmlformats.org/officeDocument/2006/relationships/image" Target="../media/image47.jpeg"/><Relationship Id="rId3" Type="http://schemas.openxmlformats.org/officeDocument/2006/relationships/image" Target="../media/image32.jpeg"/><Relationship Id="rId21" Type="http://schemas.openxmlformats.org/officeDocument/2006/relationships/image" Target="../media/image50.jpeg"/><Relationship Id="rId7" Type="http://schemas.openxmlformats.org/officeDocument/2006/relationships/image" Target="../media/image36.jpeg"/><Relationship Id="rId12" Type="http://schemas.openxmlformats.org/officeDocument/2006/relationships/image" Target="../media/image41.jpeg"/><Relationship Id="rId17" Type="http://schemas.openxmlformats.org/officeDocument/2006/relationships/image" Target="../media/image46.jpeg"/><Relationship Id="rId2" Type="http://schemas.openxmlformats.org/officeDocument/2006/relationships/image" Target="../media/image31.jpeg"/><Relationship Id="rId16" Type="http://schemas.openxmlformats.org/officeDocument/2006/relationships/image" Target="../media/image45.jpeg"/><Relationship Id="rId20" Type="http://schemas.openxmlformats.org/officeDocument/2006/relationships/image" Target="../media/image49.jpeg"/><Relationship Id="rId1" Type="http://schemas.openxmlformats.org/officeDocument/2006/relationships/slideLayout" Target="../slideLayouts/slideLayout23.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jpeg"/><Relationship Id="rId10" Type="http://schemas.openxmlformats.org/officeDocument/2006/relationships/image" Target="../media/image39.jpeg"/><Relationship Id="rId19" Type="http://schemas.openxmlformats.org/officeDocument/2006/relationships/image" Target="../media/image48.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jpeg"/></Relationships>
</file>

<file path=ppt/slides/_rels/slide49.xml.rels><?xml version="1.0" encoding="UTF-8" standalone="yes"?>
<Relationships xmlns="http://schemas.openxmlformats.org/package/2006/relationships"><Relationship Id="rId3" Type="http://schemas.openxmlformats.org/officeDocument/2006/relationships/hyperlink" Target="http://www.theguardian.com/football/ng-interactive/2014/may/27/the-world-cups-top-100-footballers-of-all-time-interactive" TargetMode="External"/><Relationship Id="rId2" Type="http://schemas.openxmlformats.org/officeDocument/2006/relationships/hyperlink" Target="http://static.guim.co.uk/sys-images/Sport/Pix/pictures/2014/5/28/1401308698660/Pele-001.jpg"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9.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hyperlink" Target="https://el.wikipedia.org/wiki/%CE%9A%CE%BB%CE%B1%CF%83%CE%B9%CE%BA%CF%8C%CF%82_%CE%9C%CE%B1%CF%81%CE%B1%CE%B8%CF%8E%CE%BD%CE%B9%CE%BF%CF%82_%CE%91%CE%B8%CE%B7%CE%BD%CF%8E%CE%BD" TargetMode="External"/><Relationship Id="rId2" Type="http://schemas.openxmlformats.org/officeDocument/2006/relationships/hyperlink" Target="http://www.athensauthenticmarathon.gr/" TargetMode="External"/><Relationship Id="rId1" Type="http://schemas.openxmlformats.org/officeDocument/2006/relationships/slideLayout" Target="../slideLayouts/slideLayout24.xml"/><Relationship Id="rId4" Type="http://schemas.openxmlformats.org/officeDocument/2006/relationships/hyperlink" Target="http://www.naftemporiki.gr/slideshows/877913/32os-klassikos-marathonios-athinas/all"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TextBox"/>
          <p:cNvSpPr txBox="1"/>
          <p:nvPr/>
        </p:nvSpPr>
        <p:spPr>
          <a:xfrm>
            <a:off x="0" y="836712"/>
            <a:ext cx="6552728" cy="5093702"/>
          </a:xfrm>
          <a:prstGeom prst="rect">
            <a:avLst/>
          </a:prstGeom>
          <a:noFill/>
        </p:spPr>
        <p:txBody>
          <a:bodyPr wrap="square" rtlCol="0">
            <a:spAutoFit/>
          </a:bodyPr>
          <a:lstStyle/>
          <a:p>
            <a:r>
              <a:rPr lang="el-GR" sz="2500" dirty="0" smtClean="0">
                <a:solidFill>
                  <a:prstClr val="black"/>
                </a:solidFill>
              </a:rPr>
              <a:t>Σε όλα τα αθλήματα, υπάρχει ο πρωταθλητισμός και τα πρωταθλήματα.</a:t>
            </a:r>
          </a:p>
          <a:p>
            <a:r>
              <a:rPr lang="el-GR" sz="2500" dirty="0" smtClean="0">
                <a:solidFill>
                  <a:prstClr val="black"/>
                </a:solidFill>
              </a:rPr>
              <a:t>Υπάρχουν πρωταθλήματα ποδοσφαίρου,</a:t>
            </a:r>
            <a:r>
              <a:rPr lang="en-US" sz="2500" dirty="0" smtClean="0">
                <a:solidFill>
                  <a:prstClr val="black"/>
                </a:solidFill>
              </a:rPr>
              <a:t> </a:t>
            </a:r>
            <a:r>
              <a:rPr lang="el-GR" sz="2500" dirty="0" smtClean="0">
                <a:solidFill>
                  <a:prstClr val="black"/>
                </a:solidFill>
              </a:rPr>
              <a:t>μπάσκετ,</a:t>
            </a:r>
            <a:r>
              <a:rPr lang="en-US" sz="2500" dirty="0" smtClean="0">
                <a:solidFill>
                  <a:prstClr val="black"/>
                </a:solidFill>
              </a:rPr>
              <a:t> </a:t>
            </a:r>
            <a:r>
              <a:rPr lang="el-GR" sz="2500" dirty="0" smtClean="0">
                <a:solidFill>
                  <a:prstClr val="black"/>
                </a:solidFill>
              </a:rPr>
              <a:t>βόλεϊ κλπ.</a:t>
            </a:r>
          </a:p>
          <a:p>
            <a:r>
              <a:rPr lang="el-GR" sz="2500" dirty="0" smtClean="0">
                <a:solidFill>
                  <a:prstClr val="black"/>
                </a:solidFill>
              </a:rPr>
              <a:t>Ένα πρωτάθλημα ποδοσφαίρου,</a:t>
            </a:r>
            <a:r>
              <a:rPr lang="en-US" sz="2500" dirty="0" smtClean="0">
                <a:solidFill>
                  <a:prstClr val="black"/>
                </a:solidFill>
              </a:rPr>
              <a:t> </a:t>
            </a:r>
            <a:r>
              <a:rPr lang="el-GR" sz="2500" dirty="0" smtClean="0">
                <a:solidFill>
                  <a:prstClr val="black"/>
                </a:solidFill>
              </a:rPr>
              <a:t>για παράδειγμα, είναι το </a:t>
            </a:r>
            <a:r>
              <a:rPr lang="en-US" sz="2500" dirty="0" smtClean="0">
                <a:solidFill>
                  <a:prstClr val="black"/>
                </a:solidFill>
              </a:rPr>
              <a:t>UEFA Champions League.</a:t>
            </a:r>
          </a:p>
          <a:p>
            <a:r>
              <a:rPr lang="el-GR" sz="2500" dirty="0" smtClean="0">
                <a:solidFill>
                  <a:prstClr val="black"/>
                </a:solidFill>
              </a:rPr>
              <a:t>Στα πρωταθλήματα συμμετέχουν οι καλύτερες ομάδες από διάφορα αθλήματα και αυτή που νικάει θεωρείται η καλύτερη από όλες.</a:t>
            </a:r>
          </a:p>
          <a:p>
            <a:r>
              <a:rPr lang="el-GR" sz="2500" dirty="0" smtClean="0">
                <a:solidFill>
                  <a:prstClr val="black"/>
                </a:solidFill>
              </a:rPr>
              <a:t>Έτσι, σε αυτή την εργασία, θα αναλύσουμε πολλά διαφορετικά πρωταθλήματα και θα μάθουμε μερικές σημαντικές πληροφορίες για αυτά.</a:t>
            </a:r>
            <a:endParaRPr lang="el-GR" sz="2500" dirty="0">
              <a:solidFill>
                <a:prstClr val="black"/>
              </a:solidFill>
            </a:endParaRPr>
          </a:p>
        </p:txBody>
      </p:sp>
      <p:pic>
        <p:nvPicPr>
          <p:cNvPr id="1026" name="Picture 2" descr="http://media4.picsearch.com/is?mTAuO2ONgiGqT-zmykXh1i74CxMABbdh_zuV8y9TL1I&amp;height=208"/>
          <p:cNvPicPr>
            <a:picLocks noChangeAspect="1" noChangeArrowheads="1"/>
          </p:cNvPicPr>
          <p:nvPr/>
        </p:nvPicPr>
        <p:blipFill>
          <a:blip r:embed="rId2" cstate="print"/>
          <a:srcRect/>
          <a:stretch>
            <a:fillRect/>
          </a:stretch>
        </p:blipFill>
        <p:spPr bwMode="auto">
          <a:xfrm>
            <a:off x="6948264" y="188640"/>
            <a:ext cx="1981200" cy="1981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http://media1.picsearch.com/is?k3ovdqeYamTy64W47P3cNlmItd1n4gxe10GiOTwFcDA&amp;height=341"/>
          <p:cNvPicPr>
            <a:picLocks noChangeAspect="1" noChangeArrowheads="1"/>
          </p:cNvPicPr>
          <p:nvPr/>
        </p:nvPicPr>
        <p:blipFill>
          <a:blip r:embed="rId3" cstate="print"/>
          <a:srcRect/>
          <a:stretch>
            <a:fillRect/>
          </a:stretch>
        </p:blipFill>
        <p:spPr bwMode="auto">
          <a:xfrm>
            <a:off x="6516216" y="3284984"/>
            <a:ext cx="1656184" cy="27021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1331640" y="184097"/>
            <a:ext cx="4752528" cy="584775"/>
          </a:xfrm>
          <a:prstGeom prst="rect">
            <a:avLst/>
          </a:prstGeom>
          <a:noFill/>
        </p:spPr>
        <p:txBody>
          <a:bodyPr wrap="square" rtlCol="0">
            <a:spAutoFit/>
          </a:bodyPr>
          <a:lstStyle/>
          <a:p>
            <a:pPr algn="ctr"/>
            <a:r>
              <a:rPr lang="el-GR" sz="3200" dirty="0" smtClean="0">
                <a:solidFill>
                  <a:prstClr val="black"/>
                </a:solidFill>
              </a:rPr>
              <a:t>Εισαγωγή</a:t>
            </a:r>
            <a:endParaRPr lang="el-GR" sz="3200" dirty="0">
              <a:solidFill>
                <a:prstClr val="black"/>
              </a:solidFill>
            </a:endParaRPr>
          </a:p>
        </p:txBody>
      </p:sp>
    </p:spTree>
    <p:extLst>
      <p:ext uri="{BB962C8B-B14F-4D97-AF65-F5344CB8AC3E}">
        <p14:creationId xmlns:p14="http://schemas.microsoft.com/office/powerpoint/2010/main" val="96662318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edge">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edge">
                                      <p:cBhvr>
                                        <p:cTn id="15" dur="2000"/>
                                        <p:tgtEl>
                                          <p:spTgt spid="2">
                                            <p:txEl>
                                              <p:pRg st="2" end="2"/>
                                            </p:txEl>
                                          </p:spTgt>
                                        </p:tgtEl>
                                      </p:cBhvr>
                                    </p:animEffect>
                                  </p:childTnLst>
                                </p:cTn>
                              </p:par>
                              <p:par>
                                <p:cTn id="16" presetID="2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edge">
                                      <p:cBhvr>
                                        <p:cTn id="18" dur="20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edge">
                                      <p:cBhvr>
                                        <p:cTn id="23" dur="20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edge">
                                      <p:cBhvr>
                                        <p:cTn id="28" dur="20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wedge">
                                      <p:cBhvr>
                                        <p:cTn id="33"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50000"/>
            </a:schemeClr>
          </a:fgClr>
          <a:bgClr>
            <a:schemeClr val="bg1"/>
          </a:bgClr>
        </a:patt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1" y="302746"/>
            <a:ext cx="9145408" cy="5144293"/>
          </a:xfrm>
        </p:spPr>
      </p:pic>
      <p:pic>
        <p:nvPicPr>
          <p:cNvPr id="6" name="Content Placeholder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 y="5459785"/>
            <a:ext cx="2761630" cy="1387662"/>
          </a:xfrm>
          <a:prstGeom prst="rect">
            <a:avLst/>
          </a:prstGeom>
        </p:spPr>
      </p:pic>
      <p:sp>
        <p:nvSpPr>
          <p:cNvPr id="7" name="TextBox 6"/>
          <p:cNvSpPr txBox="1"/>
          <p:nvPr/>
        </p:nvSpPr>
        <p:spPr>
          <a:xfrm>
            <a:off x="3131841" y="5553459"/>
            <a:ext cx="5328592" cy="1200329"/>
          </a:xfrm>
          <a:prstGeom prst="rect">
            <a:avLst/>
          </a:prstGeom>
          <a:noFill/>
        </p:spPr>
        <p:txBody>
          <a:bodyPr wrap="square" rtlCol="0">
            <a:spAutoFit/>
          </a:bodyPr>
          <a:lstStyle/>
          <a:p>
            <a:r>
              <a:rPr lang="el-GR" dirty="0" smtClean="0"/>
              <a:t>                            </a:t>
            </a:r>
            <a:r>
              <a:rPr lang="en-US" dirty="0" smtClean="0"/>
              <a:t>MUNDOBASKET</a:t>
            </a:r>
          </a:p>
          <a:p>
            <a:r>
              <a:rPr lang="el-GR" dirty="0" smtClean="0"/>
              <a:t>Γιώργος Δημητρίου	                   Ξένια Γεωργίου              </a:t>
            </a:r>
          </a:p>
          <a:p>
            <a:r>
              <a:rPr lang="el-GR" dirty="0" smtClean="0"/>
              <a:t>Σταύρος Ζαχαρόπουλος             Γωγώ </a:t>
            </a:r>
            <a:r>
              <a:rPr lang="el-GR" dirty="0" err="1" smtClean="0"/>
              <a:t>Δρακουλάκου</a:t>
            </a:r>
            <a:endParaRPr lang="el-GR" dirty="0" smtClean="0"/>
          </a:p>
          <a:p>
            <a:r>
              <a:rPr lang="el-GR" dirty="0" smtClean="0"/>
              <a:t>Αχιλλέας </a:t>
            </a:r>
            <a:r>
              <a:rPr lang="el-GR" dirty="0" err="1" smtClean="0"/>
              <a:t>Ζώρζος</a:t>
            </a:r>
            <a:r>
              <a:rPr lang="el-GR" dirty="0" smtClean="0"/>
              <a:t>                        </a:t>
            </a:r>
            <a:r>
              <a:rPr lang="el-GR" dirty="0" err="1" smtClean="0"/>
              <a:t>Ελισσάβετ</a:t>
            </a:r>
            <a:r>
              <a:rPr lang="el-GR" dirty="0" smtClean="0"/>
              <a:t> </a:t>
            </a:r>
            <a:r>
              <a:rPr lang="el-GR" dirty="0" err="1" smtClean="0"/>
              <a:t>Ζώτου</a:t>
            </a:r>
            <a:endParaRPr lang="en-US" dirty="0"/>
          </a:p>
        </p:txBody>
      </p:sp>
    </p:spTree>
    <p:extLst>
      <p:ext uri="{BB962C8B-B14F-4D97-AF65-F5344CB8AC3E}">
        <p14:creationId xmlns:p14="http://schemas.microsoft.com/office/powerpoint/2010/main" val="178382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l-GR" dirty="0" smtClean="0"/>
              <a:t>Περιεχόμενα</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53" y="5459785"/>
            <a:ext cx="2761630" cy="1387662"/>
          </a:xfrm>
        </p:spPr>
      </p:pic>
      <p:sp>
        <p:nvSpPr>
          <p:cNvPr id="3" name="TextBox 2"/>
          <p:cNvSpPr txBox="1"/>
          <p:nvPr/>
        </p:nvSpPr>
        <p:spPr>
          <a:xfrm>
            <a:off x="395536" y="1052738"/>
            <a:ext cx="7302896" cy="5078313"/>
          </a:xfrm>
          <a:prstGeom prst="rect">
            <a:avLst/>
          </a:prstGeom>
          <a:noFill/>
        </p:spPr>
        <p:txBody>
          <a:bodyPr wrap="square" rtlCol="0">
            <a:spAutoFit/>
          </a:bodyPr>
          <a:lstStyle/>
          <a:p>
            <a:pPr marL="285750" indent="-285750">
              <a:buFont typeface="Wingdings" panose="05000000000000000000" pitchFamily="2" charset="2"/>
              <a:buChar char="Ø"/>
            </a:pPr>
            <a:r>
              <a:rPr lang="el-GR" b="1" dirty="0" smtClean="0">
                <a:solidFill>
                  <a:schemeClr val="bg1"/>
                </a:solidFill>
              </a:rPr>
              <a:t>Παγκόσμιο Κύπελλο Καλαθοσφαίρισης</a:t>
            </a:r>
          </a:p>
          <a:p>
            <a:endParaRPr lang="en-US" b="1" dirty="0" smtClean="0">
              <a:solidFill>
                <a:schemeClr val="bg1"/>
              </a:solidFill>
            </a:endParaRPr>
          </a:p>
          <a:p>
            <a:pPr marL="285750" indent="-285750">
              <a:buFont typeface="Wingdings" panose="05000000000000000000" pitchFamily="2" charset="2"/>
              <a:buChar char="Ø"/>
            </a:pPr>
            <a:r>
              <a:rPr lang="el-GR" b="1" dirty="0" smtClean="0">
                <a:solidFill>
                  <a:schemeClr val="bg1"/>
                </a:solidFill>
              </a:rPr>
              <a:t>Σύστημα Πρόκρισης</a:t>
            </a:r>
          </a:p>
          <a:p>
            <a:pPr marL="285750" indent="-285750">
              <a:buFont typeface="Wingdings" panose="05000000000000000000" pitchFamily="2" charset="2"/>
              <a:buChar char="Ø"/>
            </a:pPr>
            <a:endParaRPr lang="el-GR" b="1" dirty="0" smtClean="0">
              <a:solidFill>
                <a:schemeClr val="bg1"/>
              </a:solidFill>
            </a:endParaRPr>
          </a:p>
          <a:p>
            <a:pPr marL="285750" indent="-285750">
              <a:buFont typeface="Wingdings" panose="05000000000000000000" pitchFamily="2" charset="2"/>
              <a:buChar char="Ø"/>
            </a:pPr>
            <a:r>
              <a:rPr lang="el-GR" b="1" dirty="0" smtClean="0">
                <a:solidFill>
                  <a:schemeClr val="bg1"/>
                </a:solidFill>
              </a:rPr>
              <a:t>Τρόπος Διεξαγωγής</a:t>
            </a:r>
          </a:p>
          <a:p>
            <a:pPr marL="285750" indent="-285750">
              <a:buFont typeface="Wingdings" panose="05000000000000000000" pitchFamily="2" charset="2"/>
              <a:buChar char="Ø"/>
            </a:pPr>
            <a:endParaRPr lang="el-GR" b="1" dirty="0" smtClean="0">
              <a:solidFill>
                <a:schemeClr val="bg1"/>
              </a:solidFill>
            </a:endParaRPr>
          </a:p>
          <a:p>
            <a:pPr marL="285750" indent="-285750">
              <a:buFont typeface="Wingdings" panose="05000000000000000000" pitchFamily="2" charset="2"/>
              <a:buChar char="Ø"/>
            </a:pPr>
            <a:r>
              <a:rPr lang="el-GR" b="1" dirty="0" smtClean="0">
                <a:solidFill>
                  <a:schemeClr val="bg1"/>
                </a:solidFill>
              </a:rPr>
              <a:t>Πίνακας Μεταλλίων</a:t>
            </a:r>
          </a:p>
          <a:p>
            <a:pPr marL="285750" indent="-285750">
              <a:buFont typeface="Wingdings" panose="05000000000000000000" pitchFamily="2" charset="2"/>
              <a:buChar char="Ø"/>
            </a:pPr>
            <a:endParaRPr lang="el-GR" b="1" dirty="0" smtClean="0">
              <a:solidFill>
                <a:schemeClr val="bg1"/>
              </a:solidFill>
            </a:endParaRPr>
          </a:p>
          <a:p>
            <a:pPr marL="285750" indent="-285750">
              <a:buFont typeface="Wingdings" panose="05000000000000000000" pitchFamily="2" charset="2"/>
              <a:buChar char="Ø"/>
            </a:pPr>
            <a:r>
              <a:rPr lang="en-US" b="1" dirty="0" smtClean="0">
                <a:solidFill>
                  <a:schemeClr val="bg1"/>
                </a:solidFill>
              </a:rPr>
              <a:t>Winners</a:t>
            </a:r>
            <a:endParaRPr lang="el-GR" b="1" dirty="0" smtClean="0">
              <a:solidFill>
                <a:schemeClr val="bg1"/>
              </a:solidFill>
            </a:endParaRPr>
          </a:p>
          <a:p>
            <a:pPr marL="285750" indent="-285750">
              <a:buFont typeface="Wingdings" panose="05000000000000000000" pitchFamily="2" charset="2"/>
              <a:buChar char="Ø"/>
            </a:pPr>
            <a:endParaRPr lang="en-US" b="1" dirty="0" smtClean="0">
              <a:solidFill>
                <a:schemeClr val="bg1"/>
              </a:solidFill>
            </a:endParaRPr>
          </a:p>
          <a:p>
            <a:pPr marL="285750" indent="-285750">
              <a:buFont typeface="Wingdings" panose="05000000000000000000" pitchFamily="2" charset="2"/>
              <a:buChar char="Ø"/>
            </a:pPr>
            <a:r>
              <a:rPr lang="el-GR" b="1" dirty="0" smtClean="0">
                <a:solidFill>
                  <a:schemeClr val="bg1"/>
                </a:solidFill>
              </a:rPr>
              <a:t>Στατιστικά</a:t>
            </a:r>
          </a:p>
          <a:p>
            <a:pPr marL="285750" indent="-285750">
              <a:buFont typeface="Wingdings" panose="05000000000000000000" pitchFamily="2" charset="2"/>
              <a:buChar char="Ø"/>
            </a:pPr>
            <a:endParaRPr lang="el-GR" b="1" dirty="0" smtClean="0">
              <a:solidFill>
                <a:schemeClr val="bg1"/>
              </a:solidFill>
            </a:endParaRPr>
          </a:p>
          <a:p>
            <a:pPr marL="285750" indent="-285750">
              <a:buFont typeface="Wingdings" panose="05000000000000000000" pitchFamily="2" charset="2"/>
              <a:buChar char="Ø"/>
            </a:pPr>
            <a:r>
              <a:rPr lang="en-US" b="1" dirty="0" smtClean="0">
                <a:solidFill>
                  <a:schemeClr val="bg1"/>
                </a:solidFill>
              </a:rPr>
              <a:t>Photos</a:t>
            </a:r>
            <a:endParaRPr lang="el-GR" b="1" dirty="0" smtClean="0">
              <a:solidFill>
                <a:schemeClr val="bg1"/>
              </a:solidFill>
            </a:endParaRPr>
          </a:p>
          <a:p>
            <a:pPr marL="285750" indent="-285750">
              <a:buFont typeface="Wingdings" panose="05000000000000000000" pitchFamily="2" charset="2"/>
              <a:buChar char="Ø"/>
            </a:pPr>
            <a:endParaRPr lang="en-US" b="1" dirty="0" smtClean="0">
              <a:solidFill>
                <a:schemeClr val="bg1"/>
              </a:solidFill>
            </a:endParaRPr>
          </a:p>
          <a:p>
            <a:pPr marL="285750" indent="-285750">
              <a:buFont typeface="Wingdings" panose="05000000000000000000" pitchFamily="2" charset="2"/>
              <a:buChar char="Ø"/>
            </a:pPr>
            <a:r>
              <a:rPr lang="el-GR" b="1" dirty="0" smtClean="0">
                <a:solidFill>
                  <a:schemeClr val="bg1"/>
                </a:solidFill>
              </a:rPr>
              <a:t>Πηγές</a:t>
            </a:r>
            <a:endParaRPr lang="en-US" b="1" dirty="0" smtClean="0">
              <a:solidFill>
                <a:schemeClr val="bg1"/>
              </a:solidFill>
            </a:endParaRPr>
          </a:p>
          <a:p>
            <a:endParaRPr lang="el-GR" b="1" dirty="0" smtClean="0">
              <a:solidFill>
                <a:schemeClr val="bg1"/>
              </a:solidFill>
            </a:endParaRPr>
          </a:p>
          <a:p>
            <a:endParaRPr lang="el-GR" b="1" dirty="0" smtClean="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1964825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53" y="5459785"/>
            <a:ext cx="2761630" cy="1387662"/>
          </a:xfrm>
        </p:spPr>
      </p:pic>
      <p:sp>
        <p:nvSpPr>
          <p:cNvPr id="12" name="Rectangle 11"/>
          <p:cNvSpPr/>
          <p:nvPr/>
        </p:nvSpPr>
        <p:spPr>
          <a:xfrm>
            <a:off x="323529" y="1412782"/>
            <a:ext cx="8820472" cy="4524315"/>
          </a:xfrm>
          <a:prstGeom prst="rect">
            <a:avLst/>
          </a:prstGeom>
          <a:ln>
            <a:noFill/>
          </a:ln>
        </p:spPr>
        <p:txBody>
          <a:bodyPr wrap="square">
            <a:spAutoFit/>
          </a:bodyPr>
          <a:lstStyle/>
          <a:p>
            <a:pPr marL="285750" indent="-285750">
              <a:buFont typeface="Wingdings" panose="05000000000000000000" pitchFamily="2" charset="2"/>
              <a:buChar char="Ø"/>
            </a:pPr>
            <a:r>
              <a:rPr lang="el-GR" b="1" dirty="0" smtClean="0">
                <a:solidFill>
                  <a:schemeClr val="bg1">
                    <a:lumMod val="95000"/>
                    <a:lumOff val="5000"/>
                  </a:schemeClr>
                </a:solidFill>
                <a:effectLst/>
                <a:latin typeface="Calibri" panose="020F0502020204030204" pitchFamily="34" charset="0"/>
              </a:rPr>
              <a:t>Το Παγκόσμιο Κ</a:t>
            </a:r>
            <a:r>
              <a:rPr lang="el-GR" b="1" dirty="0">
                <a:solidFill>
                  <a:schemeClr val="bg1">
                    <a:lumMod val="95000"/>
                    <a:lumOff val="5000"/>
                  </a:schemeClr>
                </a:solidFill>
                <a:latin typeface="Calibri" panose="020F0502020204030204" pitchFamily="34" charset="0"/>
              </a:rPr>
              <a:t>ύ</a:t>
            </a:r>
            <a:r>
              <a:rPr lang="el-GR" b="1" dirty="0" smtClean="0">
                <a:solidFill>
                  <a:schemeClr val="bg1">
                    <a:lumMod val="95000"/>
                    <a:lumOff val="5000"/>
                  </a:schemeClr>
                </a:solidFill>
                <a:effectLst/>
                <a:latin typeface="Calibri" panose="020F0502020204030204" pitchFamily="34" charset="0"/>
              </a:rPr>
              <a:t>πελλο Καλαθοσφαίρισης είναι η σπουδαιότερη διοργάνωση της </a:t>
            </a:r>
            <a:r>
              <a:rPr lang="en-US" b="1" dirty="0" smtClean="0">
                <a:solidFill>
                  <a:schemeClr val="bg1">
                    <a:lumMod val="95000"/>
                    <a:lumOff val="5000"/>
                  </a:schemeClr>
                </a:solidFill>
                <a:latin typeface="Calibri" panose="020F0502020204030204" pitchFamily="34" charset="0"/>
              </a:rPr>
              <a:t>FIBA </a:t>
            </a:r>
            <a:r>
              <a:rPr lang="el-GR" b="1" dirty="0" smtClean="0">
                <a:solidFill>
                  <a:schemeClr val="bg1">
                    <a:lumMod val="95000"/>
                    <a:lumOff val="5000"/>
                  </a:schemeClr>
                </a:solidFill>
                <a:effectLst/>
                <a:latin typeface="Calibri" panose="020F0502020204030204" pitchFamily="34" charset="0"/>
              </a:rPr>
              <a:t>(Διεθνούς Ομοσπονδίας </a:t>
            </a:r>
            <a:r>
              <a:rPr lang="el-GR" b="1" dirty="0" err="1" smtClean="0">
                <a:solidFill>
                  <a:schemeClr val="bg1">
                    <a:lumMod val="95000"/>
                    <a:lumOff val="5000"/>
                  </a:schemeClr>
                </a:solidFill>
                <a:effectLst/>
                <a:latin typeface="Calibri" panose="020F0502020204030204" pitchFamily="34" charset="0"/>
              </a:rPr>
              <a:t>Καλαθοσφάιρισης</a:t>
            </a:r>
            <a:r>
              <a:rPr lang="el-GR" b="1" dirty="0" smtClean="0">
                <a:solidFill>
                  <a:schemeClr val="bg1">
                    <a:lumMod val="95000"/>
                    <a:lumOff val="5000"/>
                  </a:schemeClr>
                </a:solidFill>
                <a:effectLst/>
                <a:latin typeface="Calibri" panose="020F0502020204030204" pitchFamily="34" charset="0"/>
              </a:rPr>
              <a:t>). </a:t>
            </a:r>
          </a:p>
          <a:p>
            <a:pPr marL="285750" indent="-285750">
              <a:buFont typeface="Wingdings" panose="05000000000000000000" pitchFamily="2" charset="2"/>
              <a:buChar char="Ø"/>
            </a:pPr>
            <a:endParaRPr lang="el-GR" b="1" dirty="0">
              <a:solidFill>
                <a:schemeClr val="bg1">
                  <a:lumMod val="95000"/>
                  <a:lumOff val="5000"/>
                </a:schemeClr>
              </a:solidFill>
              <a:latin typeface="Calibri" panose="020F0502020204030204" pitchFamily="34" charset="0"/>
            </a:endParaRPr>
          </a:p>
          <a:p>
            <a:pPr marL="285750" indent="-285750">
              <a:buFont typeface="Wingdings" panose="05000000000000000000" pitchFamily="2" charset="2"/>
              <a:buChar char="Ø"/>
            </a:pPr>
            <a:r>
              <a:rPr lang="el-GR" b="1" dirty="0" smtClean="0">
                <a:solidFill>
                  <a:schemeClr val="bg1">
                    <a:lumMod val="95000"/>
                    <a:lumOff val="5000"/>
                  </a:schemeClr>
                </a:solidFill>
                <a:effectLst/>
                <a:latin typeface="Calibri" panose="020F0502020204030204" pitchFamily="34" charset="0"/>
              </a:rPr>
              <a:t>Διεξάγεται κάθε τέσσερα χρόνια σε διαφορετικ</a:t>
            </a:r>
            <a:r>
              <a:rPr lang="el-GR" b="1" dirty="0" smtClean="0">
                <a:solidFill>
                  <a:schemeClr val="bg1">
                    <a:lumMod val="95000"/>
                    <a:lumOff val="5000"/>
                  </a:schemeClr>
                </a:solidFill>
                <a:latin typeface="Calibri" panose="020F0502020204030204" pitchFamily="34" charset="0"/>
              </a:rPr>
              <a:t>ή χώρα κάθε φορά</a:t>
            </a:r>
            <a:endParaRPr lang="el-GR" b="1" dirty="0" smtClean="0">
              <a:solidFill>
                <a:schemeClr val="bg1">
                  <a:lumMod val="95000"/>
                  <a:lumOff val="5000"/>
                </a:schemeClr>
              </a:solidFill>
              <a:effectLst/>
              <a:latin typeface="Calibri" panose="020F0502020204030204" pitchFamily="34" charset="0"/>
            </a:endParaRPr>
          </a:p>
          <a:p>
            <a:pPr marL="285750" indent="-285750">
              <a:buFont typeface="Wingdings" panose="05000000000000000000" pitchFamily="2" charset="2"/>
              <a:buChar char="Ø"/>
            </a:pPr>
            <a:endParaRPr lang="el-GR" b="1" dirty="0">
              <a:solidFill>
                <a:schemeClr val="bg1">
                  <a:lumMod val="95000"/>
                  <a:lumOff val="5000"/>
                </a:schemeClr>
              </a:solidFill>
              <a:latin typeface="Calibri" panose="020F0502020204030204" pitchFamily="34" charset="0"/>
            </a:endParaRPr>
          </a:p>
          <a:p>
            <a:pPr marL="285750" indent="-285750">
              <a:buFont typeface="Wingdings" panose="05000000000000000000" pitchFamily="2" charset="2"/>
              <a:buChar char="Ø"/>
            </a:pPr>
            <a:r>
              <a:rPr lang="el-GR" b="1" dirty="0" smtClean="0">
                <a:solidFill>
                  <a:schemeClr val="bg1">
                    <a:lumMod val="95000"/>
                    <a:lumOff val="5000"/>
                  </a:schemeClr>
                </a:solidFill>
                <a:effectLst/>
                <a:latin typeface="Calibri" panose="020F0502020204030204" pitchFamily="34" charset="0"/>
              </a:rPr>
              <a:t>Συμμετέχουν όλες οι </a:t>
            </a:r>
            <a:r>
              <a:rPr lang="el-GR" b="1" dirty="0" smtClean="0">
                <a:solidFill>
                  <a:schemeClr val="bg1">
                    <a:lumMod val="95000"/>
                    <a:lumOff val="5000"/>
                  </a:schemeClr>
                </a:solidFill>
                <a:latin typeface="Calibri" panose="020F0502020204030204" pitchFamily="34" charset="0"/>
              </a:rPr>
              <a:t>εθνικές ανδρικές ομάδες καλαθοσφαίρισης απ’ όλο τον πλανήτη</a:t>
            </a:r>
            <a:r>
              <a:rPr lang="el-GR" b="1" dirty="0" smtClean="0">
                <a:solidFill>
                  <a:schemeClr val="bg1">
                    <a:lumMod val="95000"/>
                    <a:lumOff val="5000"/>
                  </a:schemeClr>
                </a:solidFill>
                <a:effectLst/>
                <a:latin typeface="Calibri" panose="020F0502020204030204" pitchFamily="34" charset="0"/>
              </a:rPr>
              <a:t>.</a:t>
            </a:r>
          </a:p>
          <a:p>
            <a:pPr marL="285750" indent="-285750">
              <a:buFont typeface="Wingdings" panose="05000000000000000000" pitchFamily="2" charset="2"/>
              <a:buChar char="Ø"/>
            </a:pPr>
            <a:endParaRPr lang="el-GR" b="1" dirty="0">
              <a:solidFill>
                <a:schemeClr val="bg1">
                  <a:lumMod val="95000"/>
                  <a:lumOff val="5000"/>
                </a:schemeClr>
              </a:solidFill>
              <a:latin typeface="Calibri" panose="020F0502020204030204" pitchFamily="34" charset="0"/>
            </a:endParaRPr>
          </a:p>
          <a:p>
            <a:pPr marL="285750" indent="-285750">
              <a:buFont typeface="Wingdings" panose="05000000000000000000" pitchFamily="2" charset="2"/>
              <a:buChar char="Ø"/>
            </a:pPr>
            <a:r>
              <a:rPr lang="el-GR" b="1" dirty="0">
                <a:solidFill>
                  <a:schemeClr val="bg1">
                    <a:lumMod val="95000"/>
                    <a:lumOff val="5000"/>
                  </a:schemeClr>
                </a:solidFill>
                <a:latin typeface="Calibri" panose="020F0502020204030204" pitchFamily="34" charset="0"/>
              </a:rPr>
              <a:t>Στους τρεις πρώτους απονέμονται μετάλλια - χρυσό για τον πρωταθλητή, αργυρό για το δεύτερο και χάλκινο για τον </a:t>
            </a:r>
            <a:r>
              <a:rPr lang="el-GR" b="1" dirty="0" smtClean="0">
                <a:solidFill>
                  <a:schemeClr val="bg1">
                    <a:lumMod val="95000"/>
                    <a:lumOff val="5000"/>
                  </a:schemeClr>
                </a:solidFill>
                <a:latin typeface="Calibri" panose="020F0502020204030204" pitchFamily="34" charset="0"/>
              </a:rPr>
              <a:t>τρίτο</a:t>
            </a:r>
          </a:p>
          <a:p>
            <a:pPr marL="285750" indent="-285750">
              <a:buFont typeface="Wingdings" panose="05000000000000000000" pitchFamily="2" charset="2"/>
              <a:buChar char="Ø"/>
            </a:pPr>
            <a:endParaRPr lang="el-GR" b="1" dirty="0">
              <a:solidFill>
                <a:schemeClr val="bg1">
                  <a:lumMod val="95000"/>
                  <a:lumOff val="5000"/>
                </a:schemeClr>
              </a:solidFill>
              <a:latin typeface="Calibri" panose="020F0502020204030204" pitchFamily="34" charset="0"/>
            </a:endParaRPr>
          </a:p>
          <a:p>
            <a:pPr marL="285750" indent="-285750">
              <a:buFont typeface="Wingdings" panose="05000000000000000000" pitchFamily="2" charset="2"/>
              <a:buChar char="Ø"/>
            </a:pPr>
            <a:r>
              <a:rPr lang="el-GR" b="1" dirty="0" smtClean="0">
                <a:solidFill>
                  <a:schemeClr val="bg1">
                    <a:lumMod val="95000"/>
                    <a:lumOff val="5000"/>
                  </a:schemeClr>
                </a:solidFill>
                <a:latin typeface="Calibri" panose="020F0502020204030204" pitchFamily="34" charset="0"/>
              </a:rPr>
              <a:t>Ο θεσμός ιδρύθηκε το 1950</a:t>
            </a:r>
            <a:endParaRPr lang="el-GR" b="1" dirty="0">
              <a:solidFill>
                <a:schemeClr val="bg1">
                  <a:lumMod val="95000"/>
                  <a:lumOff val="5000"/>
                </a:schemeClr>
              </a:solidFill>
              <a:latin typeface="Calibri" panose="020F0502020204030204" pitchFamily="34" charset="0"/>
            </a:endParaRPr>
          </a:p>
          <a:p>
            <a:pPr marL="285750" indent="-285750">
              <a:buFont typeface="Arial" panose="020B0604020202020204" pitchFamily="34" charset="0"/>
              <a:buChar char="•"/>
            </a:pPr>
            <a:endParaRPr lang="el-GR" b="1" dirty="0">
              <a:solidFill>
                <a:schemeClr val="bg1">
                  <a:lumMod val="95000"/>
                  <a:lumOff val="5000"/>
                </a:schemeClr>
              </a:solidFill>
              <a:latin typeface="Calibri" panose="020F0502020204030204" pitchFamily="34" charset="0"/>
            </a:endParaRPr>
          </a:p>
          <a:p>
            <a:endParaRPr lang="en-US" b="1" dirty="0">
              <a:solidFill>
                <a:schemeClr val="bg1">
                  <a:lumMod val="95000"/>
                  <a:lumOff val="5000"/>
                </a:schemeClr>
              </a:solidFill>
              <a:latin typeface="Calibri" panose="020F0502020204030204" pitchFamily="34" charset="0"/>
            </a:endParaRPr>
          </a:p>
          <a:p>
            <a:endParaRPr lang="en-US" b="1" dirty="0" smtClean="0">
              <a:solidFill>
                <a:schemeClr val="bg1">
                  <a:lumMod val="95000"/>
                  <a:lumOff val="5000"/>
                </a:schemeClr>
              </a:solidFill>
              <a:latin typeface="Calibri" panose="020F0502020204030204" pitchFamily="34" charset="0"/>
            </a:endParaRPr>
          </a:p>
          <a:p>
            <a:endParaRPr lang="en-US" b="1" dirty="0">
              <a:solidFill>
                <a:schemeClr val="bg1">
                  <a:lumMod val="95000"/>
                  <a:lumOff val="5000"/>
                </a:schemeClr>
              </a:solidFill>
              <a:latin typeface="Calibri" panose="020F0502020204030204" pitchFamily="34" charset="0"/>
            </a:endParaRPr>
          </a:p>
          <a:p>
            <a:endParaRPr lang="en-US" b="1" dirty="0">
              <a:solidFill>
                <a:schemeClr val="bg1">
                  <a:lumMod val="95000"/>
                  <a:lumOff val="5000"/>
                </a:schemeClr>
              </a:solidFill>
              <a:latin typeface="Calibri" panose="020F0502020204030204" pitchFamily="34" charset="0"/>
            </a:endParaRPr>
          </a:p>
        </p:txBody>
      </p:sp>
      <p:sp>
        <p:nvSpPr>
          <p:cNvPr id="17" name="Title 1"/>
          <p:cNvSpPr>
            <a:spLocks noGrp="1"/>
          </p:cNvSpPr>
          <p:nvPr>
            <p:ph type="title"/>
          </p:nvPr>
        </p:nvSpPr>
        <p:spPr>
          <a:xfrm>
            <a:off x="457200" y="274638"/>
            <a:ext cx="8229600" cy="562074"/>
          </a:xfrm>
        </p:spPr>
        <p:txBody>
          <a:bodyPr>
            <a:normAutofit fontScale="90000"/>
          </a:bodyPr>
          <a:lstStyle/>
          <a:p>
            <a:r>
              <a:rPr lang="el-GR" dirty="0" smtClean="0"/>
              <a:t>Παγκόσμιο Κύπελλο Καλαθοσφαίρισης – </a:t>
            </a:r>
            <a:r>
              <a:rPr lang="en-US" dirty="0" err="1" smtClean="0"/>
              <a:t>Mundobasket</a:t>
            </a:r>
            <a:r>
              <a:rPr lang="en-US" dirty="0" smtClean="0"/>
              <a:t> </a:t>
            </a:r>
            <a:endParaRPr lang="en-US" dirty="0"/>
          </a:p>
        </p:txBody>
      </p:sp>
    </p:spTree>
    <p:extLst>
      <p:ext uri="{BB962C8B-B14F-4D97-AF65-F5344CB8AC3E}">
        <p14:creationId xmlns:p14="http://schemas.microsoft.com/office/powerpoint/2010/main" val="1847422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91264" cy="706090"/>
          </a:xfrm>
        </p:spPr>
        <p:txBody>
          <a:bodyPr>
            <a:normAutofit fontScale="90000"/>
          </a:bodyPr>
          <a:lstStyle/>
          <a:p>
            <a:r>
              <a:rPr lang="el-GR" dirty="0" smtClean="0"/>
              <a:t>Σύστημα Πρόκρισης</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53" y="5459785"/>
            <a:ext cx="2761630" cy="1387662"/>
          </a:xfrm>
        </p:spPr>
      </p:pic>
      <p:sp>
        <p:nvSpPr>
          <p:cNvPr id="3" name="TextBox 2"/>
          <p:cNvSpPr txBox="1"/>
          <p:nvPr/>
        </p:nvSpPr>
        <p:spPr>
          <a:xfrm>
            <a:off x="323529" y="1124752"/>
            <a:ext cx="8454784" cy="4247317"/>
          </a:xfrm>
          <a:prstGeom prst="rect">
            <a:avLst/>
          </a:prstGeom>
          <a:noFill/>
        </p:spPr>
        <p:txBody>
          <a:bodyPr wrap="square" rtlCol="0">
            <a:spAutoFit/>
          </a:bodyPr>
          <a:lstStyle/>
          <a:p>
            <a:pPr marL="285750" indent="-285750">
              <a:buFont typeface="Wingdings" panose="05000000000000000000" pitchFamily="2" charset="2"/>
              <a:buChar char="Ø"/>
            </a:pPr>
            <a:r>
              <a:rPr lang="el-GR" b="1" dirty="0">
                <a:solidFill>
                  <a:schemeClr val="bg1">
                    <a:lumMod val="95000"/>
                    <a:lumOff val="5000"/>
                  </a:schemeClr>
                </a:solidFill>
                <a:latin typeface="Calibri" panose="020F0502020204030204" pitchFamily="34" charset="0"/>
              </a:rPr>
              <a:t>Οι ομάδες που συμμετέχουν προκρίνονται  από τα Ηπειρωτικά πρωταθλήματα (Ευρώπης –Αμερικής – Ασίας – Αφρικής – Ωκεανίας) που διεξάγονται την προηγούμενη χρονιά της διεξαγωγής του </a:t>
            </a:r>
            <a:r>
              <a:rPr lang="en-US" b="1" dirty="0" err="1">
                <a:solidFill>
                  <a:schemeClr val="bg1">
                    <a:lumMod val="95000"/>
                    <a:lumOff val="5000"/>
                  </a:schemeClr>
                </a:solidFill>
                <a:latin typeface="Calibri" panose="020F0502020204030204" pitchFamily="34" charset="0"/>
              </a:rPr>
              <a:t>Mundobasket</a:t>
            </a:r>
            <a:r>
              <a:rPr lang="en-US" b="1" dirty="0">
                <a:solidFill>
                  <a:schemeClr val="bg1">
                    <a:lumMod val="95000"/>
                    <a:lumOff val="5000"/>
                  </a:schemeClr>
                </a:solidFill>
                <a:latin typeface="Calibri" panose="020F0502020204030204" pitchFamily="34" charset="0"/>
              </a:rPr>
              <a:t>.</a:t>
            </a:r>
          </a:p>
          <a:p>
            <a:pPr marL="285750" indent="-285750">
              <a:buFont typeface="Wingdings" panose="05000000000000000000" pitchFamily="2" charset="2"/>
              <a:buChar char="Ø"/>
            </a:pPr>
            <a:endParaRPr lang="en-US" b="1" dirty="0">
              <a:solidFill>
                <a:schemeClr val="bg1">
                  <a:lumMod val="95000"/>
                  <a:lumOff val="5000"/>
                </a:schemeClr>
              </a:solidFill>
              <a:latin typeface="Calibri" panose="020F0502020204030204" pitchFamily="34" charset="0"/>
            </a:endParaRPr>
          </a:p>
          <a:p>
            <a:pPr marL="285750" indent="-285750">
              <a:buFont typeface="Wingdings" panose="05000000000000000000" pitchFamily="2" charset="2"/>
              <a:buChar char="Ø"/>
            </a:pPr>
            <a:r>
              <a:rPr lang="el-GR" b="1" dirty="0">
                <a:solidFill>
                  <a:schemeClr val="bg1">
                    <a:lumMod val="95000"/>
                    <a:lumOff val="5000"/>
                  </a:schemeClr>
                </a:solidFill>
                <a:latin typeface="Calibri" panose="020F0502020204030204" pitchFamily="34" charset="0"/>
              </a:rPr>
              <a:t>Ο κάτοχος του προηγούμενου </a:t>
            </a:r>
            <a:r>
              <a:rPr lang="en-US" b="1" dirty="0" err="1">
                <a:solidFill>
                  <a:schemeClr val="bg1">
                    <a:lumMod val="95000"/>
                    <a:lumOff val="5000"/>
                  </a:schemeClr>
                </a:solidFill>
                <a:latin typeface="Calibri" panose="020F0502020204030204" pitchFamily="34" charset="0"/>
              </a:rPr>
              <a:t>Mundobasket</a:t>
            </a:r>
            <a:r>
              <a:rPr lang="en-US" b="1" dirty="0">
                <a:solidFill>
                  <a:schemeClr val="bg1">
                    <a:lumMod val="95000"/>
                    <a:lumOff val="5000"/>
                  </a:schemeClr>
                </a:solidFill>
                <a:latin typeface="Calibri" panose="020F0502020204030204" pitchFamily="34" charset="0"/>
              </a:rPr>
              <a:t> </a:t>
            </a:r>
            <a:r>
              <a:rPr lang="el-GR" b="1" dirty="0">
                <a:solidFill>
                  <a:schemeClr val="bg1">
                    <a:lumMod val="95000"/>
                    <a:lumOff val="5000"/>
                  </a:schemeClr>
                </a:solidFill>
                <a:latin typeface="Calibri" panose="020F0502020204030204" pitchFamily="34" charset="0"/>
              </a:rPr>
              <a:t>προκρίνεται αυτόματα χωρίς προκριματικά.</a:t>
            </a:r>
          </a:p>
          <a:p>
            <a:pPr marL="285750" indent="-285750">
              <a:buFont typeface="Wingdings" panose="05000000000000000000" pitchFamily="2" charset="2"/>
              <a:buChar char="Ø"/>
            </a:pPr>
            <a:endParaRPr lang="el-GR" b="1" dirty="0">
              <a:solidFill>
                <a:schemeClr val="bg1">
                  <a:lumMod val="95000"/>
                  <a:lumOff val="5000"/>
                </a:schemeClr>
              </a:solidFill>
              <a:latin typeface="Calibri" panose="020F0502020204030204" pitchFamily="34" charset="0"/>
            </a:endParaRPr>
          </a:p>
          <a:p>
            <a:pPr marL="285750" indent="-285750">
              <a:buFont typeface="Wingdings" panose="05000000000000000000" pitchFamily="2" charset="2"/>
              <a:buChar char="Ø"/>
            </a:pPr>
            <a:r>
              <a:rPr lang="el-GR" b="1" dirty="0">
                <a:solidFill>
                  <a:schemeClr val="bg1">
                    <a:lumMod val="95000"/>
                    <a:lumOff val="5000"/>
                  </a:schemeClr>
                </a:solidFill>
                <a:latin typeface="Calibri" panose="020F0502020204030204" pitchFamily="34" charset="0"/>
              </a:rPr>
              <a:t>Η FIBA συνήθως αφήνει λίγες θέσεις κενές, τις οποίες καλύπτει αργότερα (</a:t>
            </a:r>
            <a:r>
              <a:rPr lang="el-GR" b="1" dirty="0" err="1">
                <a:solidFill>
                  <a:schemeClr val="bg1">
                    <a:lumMod val="95000"/>
                    <a:lumOff val="5000"/>
                  </a:schemeClr>
                </a:solidFill>
                <a:latin typeface="Calibri" panose="020F0502020204030204" pitchFamily="34" charset="0"/>
              </a:rPr>
              <a:t>wild</a:t>
            </a:r>
            <a:r>
              <a:rPr lang="el-GR" b="1" dirty="0">
                <a:solidFill>
                  <a:schemeClr val="bg1">
                    <a:lumMod val="95000"/>
                    <a:lumOff val="5000"/>
                  </a:schemeClr>
                </a:solidFill>
                <a:latin typeface="Calibri" panose="020F0502020204030204" pitchFamily="34" charset="0"/>
              </a:rPr>
              <a:t> </a:t>
            </a:r>
            <a:r>
              <a:rPr lang="el-GR" b="1" dirty="0" err="1">
                <a:solidFill>
                  <a:schemeClr val="bg1">
                    <a:lumMod val="95000"/>
                    <a:lumOff val="5000"/>
                  </a:schemeClr>
                </a:solidFill>
                <a:latin typeface="Calibri" panose="020F0502020204030204" pitchFamily="34" charset="0"/>
              </a:rPr>
              <a:t>cards</a:t>
            </a:r>
            <a:r>
              <a:rPr lang="el-GR" b="1" dirty="0">
                <a:solidFill>
                  <a:schemeClr val="bg1">
                    <a:lumMod val="95000"/>
                    <a:lumOff val="5000"/>
                  </a:schemeClr>
                </a:solidFill>
                <a:latin typeface="Calibri" panose="020F0502020204030204" pitchFamily="34" charset="0"/>
              </a:rPr>
              <a:t>) με ομάδες που απέτυχαν μεν στα ηπειρωτικά πρωταθλήματα, αλλά η συμμετοχή τους ανεβάζει το αγωνιστικό ή εμπορικό ενδιαφέρον της διοργάνωσης. </a:t>
            </a:r>
            <a:endParaRPr lang="el-GR" b="1" dirty="0" smtClean="0">
              <a:solidFill>
                <a:schemeClr val="bg1">
                  <a:lumMod val="95000"/>
                  <a:lumOff val="5000"/>
                </a:schemeClr>
              </a:solidFill>
              <a:latin typeface="Calibri" panose="020F0502020204030204" pitchFamily="34" charset="0"/>
            </a:endParaRPr>
          </a:p>
          <a:p>
            <a:pPr marL="285750" indent="-285750">
              <a:buFont typeface="Wingdings" panose="05000000000000000000" pitchFamily="2" charset="2"/>
              <a:buChar char="Ø"/>
            </a:pPr>
            <a:endParaRPr lang="el-GR" b="1" dirty="0">
              <a:solidFill>
                <a:schemeClr val="bg1">
                  <a:lumMod val="95000"/>
                  <a:lumOff val="5000"/>
                </a:schemeClr>
              </a:solidFill>
              <a:latin typeface="Calibri" panose="020F0502020204030204" pitchFamily="34" charset="0"/>
            </a:endParaRPr>
          </a:p>
          <a:p>
            <a:pPr marL="285750" indent="-285750">
              <a:buFont typeface="Wingdings" panose="05000000000000000000" pitchFamily="2" charset="2"/>
              <a:buChar char="Ø"/>
            </a:pPr>
            <a:r>
              <a:rPr lang="el-GR" b="1" dirty="0" smtClean="0">
                <a:solidFill>
                  <a:schemeClr val="bg1">
                    <a:lumMod val="95000"/>
                    <a:lumOff val="5000"/>
                  </a:schemeClr>
                </a:solidFill>
                <a:latin typeface="Calibri" panose="020F0502020204030204" pitchFamily="34" charset="0"/>
              </a:rPr>
              <a:t>Μία </a:t>
            </a:r>
            <a:r>
              <a:rPr lang="el-GR" b="1" dirty="0" err="1">
                <a:solidFill>
                  <a:schemeClr val="bg1">
                    <a:lumMod val="95000"/>
                    <a:lumOff val="5000"/>
                  </a:schemeClr>
                </a:solidFill>
                <a:latin typeface="Calibri" panose="020F0502020204030204" pitchFamily="34" charset="0"/>
              </a:rPr>
              <a:t>wild</a:t>
            </a:r>
            <a:r>
              <a:rPr lang="el-GR" b="1" dirty="0">
                <a:solidFill>
                  <a:schemeClr val="bg1">
                    <a:lumMod val="95000"/>
                    <a:lumOff val="5000"/>
                  </a:schemeClr>
                </a:solidFill>
                <a:latin typeface="Calibri" panose="020F0502020204030204" pitchFamily="34" charset="0"/>
              </a:rPr>
              <a:t> </a:t>
            </a:r>
            <a:r>
              <a:rPr lang="el-GR" b="1" dirty="0" err="1">
                <a:solidFill>
                  <a:schemeClr val="bg1">
                    <a:lumMod val="95000"/>
                    <a:lumOff val="5000"/>
                  </a:schemeClr>
                </a:solidFill>
                <a:latin typeface="Calibri" panose="020F0502020204030204" pitchFamily="34" charset="0"/>
              </a:rPr>
              <a:t>card</a:t>
            </a:r>
            <a:r>
              <a:rPr lang="el-GR" b="1" dirty="0">
                <a:solidFill>
                  <a:schemeClr val="bg1">
                    <a:lumMod val="95000"/>
                    <a:lumOff val="5000"/>
                  </a:schemeClr>
                </a:solidFill>
                <a:latin typeface="Calibri" panose="020F0502020204030204" pitchFamily="34" charset="0"/>
              </a:rPr>
              <a:t> λαμβάνει πάντα η διοργανώτρια χώρα, εάν χρειασθεί. </a:t>
            </a:r>
            <a:endParaRPr lang="el-GR" b="1" dirty="0" smtClean="0">
              <a:solidFill>
                <a:schemeClr val="bg1">
                  <a:lumMod val="95000"/>
                  <a:lumOff val="5000"/>
                </a:schemeClr>
              </a:solidFill>
              <a:latin typeface="Calibri" panose="020F0502020204030204" pitchFamily="34" charset="0"/>
            </a:endParaRPr>
          </a:p>
          <a:p>
            <a:pPr marL="285750" indent="-285750">
              <a:buFont typeface="Wingdings" panose="05000000000000000000" pitchFamily="2" charset="2"/>
              <a:buChar char="Ø"/>
            </a:pPr>
            <a:endParaRPr lang="el-GR" b="1" dirty="0">
              <a:solidFill>
                <a:schemeClr val="bg1">
                  <a:lumMod val="95000"/>
                  <a:lumOff val="5000"/>
                </a:schemeClr>
              </a:solidFill>
              <a:latin typeface="Calibri" panose="020F0502020204030204" pitchFamily="34" charset="0"/>
            </a:endParaRPr>
          </a:p>
          <a:p>
            <a:pPr marL="285750" indent="-285750">
              <a:buFont typeface="Wingdings" panose="05000000000000000000" pitchFamily="2" charset="2"/>
              <a:buChar char="Ø"/>
            </a:pPr>
            <a:r>
              <a:rPr lang="el-GR" b="1" dirty="0" smtClean="0">
                <a:solidFill>
                  <a:schemeClr val="bg1">
                    <a:lumMod val="95000"/>
                    <a:lumOff val="5000"/>
                  </a:schemeClr>
                </a:solidFill>
                <a:latin typeface="Calibri" panose="020F0502020204030204" pitchFamily="34" charset="0"/>
              </a:rPr>
              <a:t>Ο </a:t>
            </a:r>
            <a:r>
              <a:rPr lang="el-GR" b="1" dirty="0">
                <a:solidFill>
                  <a:schemeClr val="bg1">
                    <a:lumMod val="95000"/>
                    <a:lumOff val="5000"/>
                  </a:schemeClr>
                </a:solidFill>
                <a:latin typeface="Calibri" panose="020F0502020204030204" pitchFamily="34" charset="0"/>
              </a:rPr>
              <a:t>συνολικός αριθμός των ομάδων που τελικά προκρίνονται, είτε αγωνιστικά είτε με </a:t>
            </a:r>
            <a:r>
              <a:rPr lang="el-GR" b="1" dirty="0" err="1">
                <a:solidFill>
                  <a:schemeClr val="bg1">
                    <a:lumMod val="95000"/>
                    <a:lumOff val="5000"/>
                  </a:schemeClr>
                </a:solidFill>
                <a:latin typeface="Calibri" panose="020F0502020204030204" pitchFamily="34" charset="0"/>
              </a:rPr>
              <a:t>wild</a:t>
            </a:r>
            <a:r>
              <a:rPr lang="el-GR" b="1" dirty="0">
                <a:solidFill>
                  <a:schemeClr val="bg1">
                    <a:lumMod val="95000"/>
                    <a:lumOff val="5000"/>
                  </a:schemeClr>
                </a:solidFill>
                <a:latin typeface="Calibri" panose="020F0502020204030204" pitchFamily="34" charset="0"/>
              </a:rPr>
              <a:t> </a:t>
            </a:r>
            <a:r>
              <a:rPr lang="el-GR" b="1" dirty="0" err="1">
                <a:solidFill>
                  <a:schemeClr val="bg1">
                    <a:lumMod val="95000"/>
                    <a:lumOff val="5000"/>
                  </a:schemeClr>
                </a:solidFill>
                <a:latin typeface="Calibri" panose="020F0502020204030204" pitchFamily="34" charset="0"/>
              </a:rPr>
              <a:t>card</a:t>
            </a:r>
            <a:r>
              <a:rPr lang="el-GR" b="1" dirty="0">
                <a:solidFill>
                  <a:schemeClr val="bg1">
                    <a:lumMod val="95000"/>
                    <a:lumOff val="5000"/>
                  </a:schemeClr>
                </a:solidFill>
                <a:latin typeface="Calibri" panose="020F0502020204030204" pitchFamily="34" charset="0"/>
              </a:rPr>
              <a:t>, διαφέρει από διοργάνωση σε διοργάνωση.</a:t>
            </a:r>
            <a:endParaRPr lang="en-US" b="1" dirty="0">
              <a:solidFill>
                <a:schemeClr val="bg1">
                  <a:lumMod val="95000"/>
                  <a:lumOff val="5000"/>
                </a:schemeClr>
              </a:solidFill>
              <a:latin typeface="Calibri" panose="020F0502020204030204" pitchFamily="34" charset="0"/>
            </a:endParaRPr>
          </a:p>
        </p:txBody>
      </p:sp>
    </p:spTree>
    <p:extLst>
      <p:ext uri="{BB962C8B-B14F-4D97-AF65-F5344CB8AC3E}">
        <p14:creationId xmlns:p14="http://schemas.microsoft.com/office/powerpoint/2010/main" val="3507436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53" y="5459785"/>
            <a:ext cx="2761630" cy="1387662"/>
          </a:xfrm>
        </p:spPr>
      </p:pic>
      <p:sp>
        <p:nvSpPr>
          <p:cNvPr id="4" name="Title 1"/>
          <p:cNvSpPr>
            <a:spLocks noGrp="1"/>
          </p:cNvSpPr>
          <p:nvPr>
            <p:ph type="title"/>
          </p:nvPr>
        </p:nvSpPr>
        <p:spPr>
          <a:xfrm>
            <a:off x="457200" y="274638"/>
            <a:ext cx="8229600" cy="634082"/>
          </a:xfrm>
        </p:spPr>
        <p:txBody>
          <a:bodyPr>
            <a:normAutofit fontScale="90000"/>
          </a:bodyPr>
          <a:lstStyle/>
          <a:p>
            <a:r>
              <a:rPr lang="el-GR" dirty="0" smtClean="0"/>
              <a:t>Τρόπος Διεξαγωγής</a:t>
            </a:r>
            <a:endParaRPr lang="en-US" dirty="0"/>
          </a:p>
        </p:txBody>
      </p:sp>
      <p:sp>
        <p:nvSpPr>
          <p:cNvPr id="5" name="TextBox 4"/>
          <p:cNvSpPr txBox="1"/>
          <p:nvPr/>
        </p:nvSpPr>
        <p:spPr>
          <a:xfrm>
            <a:off x="323529" y="1124748"/>
            <a:ext cx="8454784" cy="3139321"/>
          </a:xfrm>
          <a:prstGeom prst="rect">
            <a:avLst/>
          </a:prstGeom>
          <a:noFill/>
        </p:spPr>
        <p:txBody>
          <a:bodyPr wrap="square" rtlCol="0">
            <a:spAutoFit/>
          </a:bodyPr>
          <a:lstStyle/>
          <a:p>
            <a:pPr marL="285750" indent="-285750">
              <a:buFont typeface="Wingdings" panose="05000000000000000000" pitchFamily="2" charset="2"/>
              <a:buChar char="Ø"/>
            </a:pPr>
            <a:r>
              <a:rPr lang="el-GR" b="1" dirty="0">
                <a:solidFill>
                  <a:schemeClr val="bg1">
                    <a:lumMod val="95000"/>
                    <a:lumOff val="5000"/>
                  </a:schemeClr>
                </a:solidFill>
                <a:latin typeface="Calibri" panose="020F0502020204030204" pitchFamily="34" charset="0"/>
              </a:rPr>
              <a:t>Οι ομάδες που συμμετέχουν </a:t>
            </a:r>
            <a:r>
              <a:rPr lang="el-GR" b="1" dirty="0" smtClean="0">
                <a:solidFill>
                  <a:schemeClr val="bg1">
                    <a:lumMod val="95000"/>
                    <a:lumOff val="5000"/>
                  </a:schemeClr>
                </a:solidFill>
                <a:latin typeface="Calibri" panose="020F0502020204030204" pitchFamily="34" charset="0"/>
              </a:rPr>
              <a:t>χωρίζονται σε 4 ομίλους των 6 ομάδων και με το σύστημα της βαθμολογίας προκρίνονται οι 4.</a:t>
            </a:r>
            <a:endParaRPr lang="en-US" b="1" dirty="0">
              <a:solidFill>
                <a:schemeClr val="bg1">
                  <a:lumMod val="95000"/>
                  <a:lumOff val="5000"/>
                </a:schemeClr>
              </a:solidFill>
              <a:latin typeface="Calibri" panose="020F0502020204030204" pitchFamily="34" charset="0"/>
            </a:endParaRPr>
          </a:p>
          <a:p>
            <a:pPr marL="285750" indent="-285750">
              <a:buFont typeface="Wingdings" panose="05000000000000000000" pitchFamily="2" charset="2"/>
              <a:buChar char="Ø"/>
            </a:pPr>
            <a:endParaRPr lang="en-US" b="1" dirty="0">
              <a:solidFill>
                <a:schemeClr val="bg1">
                  <a:lumMod val="95000"/>
                  <a:lumOff val="5000"/>
                </a:schemeClr>
              </a:solidFill>
              <a:latin typeface="Calibri" panose="020F0502020204030204" pitchFamily="34" charset="0"/>
            </a:endParaRPr>
          </a:p>
          <a:p>
            <a:pPr marL="285750" indent="-285750">
              <a:buFont typeface="Wingdings" panose="05000000000000000000" pitchFamily="2" charset="2"/>
              <a:buChar char="Ø"/>
            </a:pPr>
            <a:r>
              <a:rPr lang="el-GR" b="1" dirty="0" smtClean="0">
                <a:solidFill>
                  <a:schemeClr val="bg1">
                    <a:lumMod val="95000"/>
                    <a:lumOff val="5000"/>
                  </a:schemeClr>
                </a:solidFill>
                <a:latin typeface="Calibri" panose="020F0502020204030204" pitchFamily="34" charset="0"/>
              </a:rPr>
              <a:t>Από τις ομάδες που θα προκριθούν θα προκύψουν  8 ζευγάρια που θα προκριθούν στα προημιτελικά 8 ομάδες με την μέθοδο του </a:t>
            </a:r>
            <a:r>
              <a:rPr lang="el-GR" b="1" dirty="0" err="1" smtClean="0">
                <a:solidFill>
                  <a:schemeClr val="bg1">
                    <a:lumMod val="95000"/>
                    <a:lumOff val="5000"/>
                  </a:schemeClr>
                </a:solidFill>
                <a:latin typeface="Calibri" panose="020F0502020204030204" pitchFamily="34" charset="0"/>
              </a:rPr>
              <a:t>νοκ</a:t>
            </a:r>
            <a:r>
              <a:rPr lang="el-GR" b="1" dirty="0" smtClean="0">
                <a:solidFill>
                  <a:schemeClr val="bg1">
                    <a:lumMod val="95000"/>
                    <a:lumOff val="5000"/>
                  </a:schemeClr>
                </a:solidFill>
                <a:latin typeface="Calibri" panose="020F0502020204030204" pitchFamily="34" charset="0"/>
              </a:rPr>
              <a:t>-άουτ. Με τον ίδιο τρόπο θα φτάσουμε στον μεγάλο και τον μικρό τελικό.</a:t>
            </a:r>
            <a:endParaRPr lang="el-GR" b="1" dirty="0">
              <a:solidFill>
                <a:schemeClr val="bg1">
                  <a:lumMod val="95000"/>
                  <a:lumOff val="5000"/>
                </a:schemeClr>
              </a:solidFill>
              <a:latin typeface="Calibri" panose="020F0502020204030204" pitchFamily="34" charset="0"/>
            </a:endParaRPr>
          </a:p>
          <a:p>
            <a:pPr marL="285750" indent="-285750">
              <a:buFont typeface="Wingdings" panose="05000000000000000000" pitchFamily="2" charset="2"/>
              <a:buChar char="Ø"/>
            </a:pPr>
            <a:endParaRPr lang="el-GR" b="1" dirty="0" smtClean="0">
              <a:solidFill>
                <a:schemeClr val="bg1">
                  <a:lumMod val="95000"/>
                  <a:lumOff val="5000"/>
                </a:schemeClr>
              </a:solidFill>
              <a:latin typeface="Calibri" panose="020F0502020204030204" pitchFamily="34" charset="0"/>
            </a:endParaRPr>
          </a:p>
          <a:p>
            <a:pPr marL="285750" indent="-285750">
              <a:buFont typeface="Wingdings" panose="05000000000000000000" pitchFamily="2" charset="2"/>
              <a:buChar char="Ø"/>
            </a:pPr>
            <a:r>
              <a:rPr lang="el-GR" b="1" dirty="0" smtClean="0">
                <a:solidFill>
                  <a:schemeClr val="bg1">
                    <a:lumMod val="95000"/>
                    <a:lumOff val="5000"/>
                  </a:schemeClr>
                </a:solidFill>
                <a:latin typeface="Calibri" panose="020F0502020204030204" pitchFamily="34" charset="0"/>
              </a:rPr>
              <a:t>Στην τελετή λήξης μετά τον μεγάλο τελικό, γίνεται η απονομή των μεταλλίων και το τρόπαιο στον νικητή του τουρνουά</a:t>
            </a:r>
          </a:p>
          <a:p>
            <a:pPr marL="285750" indent="-285750">
              <a:buFont typeface="Wingdings" panose="05000000000000000000" pitchFamily="2" charset="2"/>
              <a:buChar char="Ø"/>
            </a:pPr>
            <a:endParaRPr lang="el-GR" b="1" dirty="0">
              <a:solidFill>
                <a:schemeClr val="bg1">
                  <a:lumMod val="95000"/>
                  <a:lumOff val="5000"/>
                </a:schemeClr>
              </a:solidFill>
              <a:latin typeface="Calibri" panose="020F0502020204030204" pitchFamily="34" charset="0"/>
            </a:endParaRPr>
          </a:p>
          <a:p>
            <a:pPr marL="285750" indent="-285750">
              <a:buFont typeface="Wingdings" panose="05000000000000000000" pitchFamily="2" charset="2"/>
              <a:buChar char="Ø"/>
            </a:pPr>
            <a:r>
              <a:rPr lang="el-GR" b="1" dirty="0" smtClean="0">
                <a:solidFill>
                  <a:schemeClr val="bg1">
                    <a:lumMod val="95000"/>
                    <a:lumOff val="5000"/>
                  </a:schemeClr>
                </a:solidFill>
                <a:latin typeface="Calibri" panose="020F0502020204030204" pitchFamily="34" charset="0"/>
              </a:rPr>
              <a:t>Μετά την τελετή λήξης βραβεύεται και ο πολυτιμότερος παίκτης του τουρνουά</a:t>
            </a:r>
            <a:endParaRPr lang="el-GR" b="1" dirty="0">
              <a:solidFill>
                <a:schemeClr val="bg1">
                  <a:lumMod val="95000"/>
                  <a:lumOff val="5000"/>
                </a:schemeClr>
              </a:solidFill>
              <a:latin typeface="Calibri" panose="020F050202020403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8641" y="4264065"/>
            <a:ext cx="1043563" cy="2497978"/>
          </a:xfrm>
          <a:prstGeom prst="rect">
            <a:avLst/>
          </a:prstGeom>
        </p:spPr>
      </p:pic>
    </p:spTree>
    <p:extLst>
      <p:ext uri="{BB962C8B-B14F-4D97-AF65-F5344CB8AC3E}">
        <p14:creationId xmlns:p14="http://schemas.microsoft.com/office/powerpoint/2010/main" val="4071474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0"/>
            <a:ext cx="8291264" cy="778098"/>
          </a:xfrm>
        </p:spPr>
        <p:txBody>
          <a:bodyPr>
            <a:normAutofit fontScale="90000"/>
          </a:bodyPr>
          <a:lstStyle/>
          <a:p>
            <a:r>
              <a:rPr lang="el-GR" dirty="0" smtClean="0"/>
              <a:t>Πίνακας μεταλλίων </a:t>
            </a:r>
            <a:r>
              <a:rPr lang="en-US" dirty="0" err="1" smtClean="0"/>
              <a:t>Mundobasket</a:t>
            </a:r>
            <a:r>
              <a:rPr lang="en-US" dirty="0" smtClean="0"/>
              <a:t> </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53" y="5459785"/>
            <a:ext cx="2761630" cy="1387662"/>
          </a:xfrm>
        </p:spPr>
      </p:pic>
      <p:graphicFrame>
        <p:nvGraphicFramePr>
          <p:cNvPr id="4" name="Table 3"/>
          <p:cNvGraphicFramePr>
            <a:graphicFrameLocks noGrp="1"/>
          </p:cNvGraphicFramePr>
          <p:nvPr>
            <p:extLst>
              <p:ext uri="{D42A27DB-BD31-4B8C-83A1-F6EECF244321}">
                <p14:modId xmlns:p14="http://schemas.microsoft.com/office/powerpoint/2010/main" val="772726565"/>
              </p:ext>
            </p:extLst>
          </p:nvPr>
        </p:nvGraphicFramePr>
        <p:xfrm>
          <a:off x="611562" y="764706"/>
          <a:ext cx="8136904" cy="4572000"/>
        </p:xfrm>
        <a:graphic>
          <a:graphicData uri="http://schemas.openxmlformats.org/drawingml/2006/table">
            <a:tbl>
              <a:tblPr firstRow="1" bandRow="1">
                <a:tableStyleId>{5C22544A-7EE6-4342-B048-85BDC9FD1C3A}</a:tableStyleId>
              </a:tblPr>
              <a:tblGrid>
                <a:gridCol w="4536504"/>
                <a:gridCol w="1080120"/>
                <a:gridCol w="1368152"/>
                <a:gridCol w="1152128"/>
              </a:tblGrid>
              <a:tr h="297633">
                <a:tc>
                  <a:txBody>
                    <a:bodyPr/>
                    <a:lstStyle/>
                    <a:p>
                      <a:r>
                        <a:rPr lang="el-GR" sz="1400" dirty="0" smtClean="0"/>
                        <a:t>Χώρα</a:t>
                      </a:r>
                      <a:endParaRPr lang="en-US" sz="1400" dirty="0"/>
                    </a:p>
                  </a:txBody>
                  <a:tcPr/>
                </a:tc>
                <a:tc>
                  <a:txBody>
                    <a:bodyPr/>
                    <a:lstStyle/>
                    <a:p>
                      <a:pPr algn="ctr"/>
                      <a:r>
                        <a:rPr lang="el-GR" sz="1400" dirty="0" smtClean="0"/>
                        <a:t>Χρυσά</a:t>
                      </a:r>
                      <a:endParaRPr lang="en-US" sz="1400" dirty="0"/>
                    </a:p>
                  </a:txBody>
                  <a:tcPr/>
                </a:tc>
                <a:tc>
                  <a:txBody>
                    <a:bodyPr/>
                    <a:lstStyle/>
                    <a:p>
                      <a:pPr algn="ctr"/>
                      <a:r>
                        <a:rPr lang="el-GR" sz="1400" dirty="0" smtClean="0"/>
                        <a:t>Αργυρά </a:t>
                      </a:r>
                      <a:endParaRPr lang="en-US" sz="1400" dirty="0"/>
                    </a:p>
                  </a:txBody>
                  <a:tcPr/>
                </a:tc>
                <a:tc>
                  <a:txBody>
                    <a:bodyPr/>
                    <a:lstStyle/>
                    <a:p>
                      <a:pPr algn="ctr"/>
                      <a:r>
                        <a:rPr lang="el-GR" sz="1400" dirty="0" smtClean="0"/>
                        <a:t>Χάλκινα</a:t>
                      </a:r>
                      <a:endParaRPr lang="en-US" sz="1400" dirty="0"/>
                    </a:p>
                  </a:txBody>
                  <a:tcPr/>
                </a:tc>
              </a:tr>
              <a:tr h="297633">
                <a:tc>
                  <a:txBody>
                    <a:bodyPr/>
                    <a:lstStyle/>
                    <a:p>
                      <a:r>
                        <a:rPr lang="el-GR" sz="1400" dirty="0" smtClean="0"/>
                        <a:t>ΗΠΑ</a:t>
                      </a:r>
                      <a:endParaRPr lang="en-US" sz="1400" dirty="0"/>
                    </a:p>
                  </a:txBody>
                  <a:tcPr/>
                </a:tc>
                <a:tc>
                  <a:txBody>
                    <a:bodyPr/>
                    <a:lstStyle/>
                    <a:p>
                      <a:pPr algn="ctr"/>
                      <a:r>
                        <a:rPr lang="el-GR" sz="1400" dirty="0" smtClean="0"/>
                        <a:t>5</a:t>
                      </a:r>
                      <a:endParaRPr lang="en-US" sz="1400" dirty="0"/>
                    </a:p>
                  </a:txBody>
                  <a:tcPr/>
                </a:tc>
                <a:tc>
                  <a:txBody>
                    <a:bodyPr/>
                    <a:lstStyle/>
                    <a:p>
                      <a:pPr algn="ctr"/>
                      <a:r>
                        <a:rPr lang="el-GR" sz="1400" dirty="0" smtClean="0"/>
                        <a:t>3</a:t>
                      </a:r>
                      <a:endParaRPr lang="en-US" sz="1400" dirty="0"/>
                    </a:p>
                  </a:txBody>
                  <a:tcPr/>
                </a:tc>
                <a:tc>
                  <a:txBody>
                    <a:bodyPr/>
                    <a:lstStyle/>
                    <a:p>
                      <a:pPr algn="ctr"/>
                      <a:r>
                        <a:rPr lang="el-GR" sz="1400" dirty="0" smtClean="0"/>
                        <a:t>4</a:t>
                      </a:r>
                      <a:endParaRPr lang="en-US" sz="1400" dirty="0"/>
                    </a:p>
                  </a:txBody>
                  <a:tcPr/>
                </a:tc>
              </a:tr>
              <a:tr h="297633">
                <a:tc>
                  <a:txBody>
                    <a:bodyPr/>
                    <a:lstStyle/>
                    <a:p>
                      <a:r>
                        <a:rPr lang="el-GR" sz="1400" dirty="0" smtClean="0"/>
                        <a:t>Ενωμένη Γιουγκοσλαβία / Σοβιετική Ένωση</a:t>
                      </a:r>
                      <a:endParaRPr lang="en-US" sz="1400" dirty="0"/>
                    </a:p>
                  </a:txBody>
                  <a:tcPr/>
                </a:tc>
                <a:tc>
                  <a:txBody>
                    <a:bodyPr/>
                    <a:lstStyle/>
                    <a:p>
                      <a:pPr algn="ctr"/>
                      <a:r>
                        <a:rPr lang="el-GR" sz="1400" dirty="0" smtClean="0"/>
                        <a:t>3</a:t>
                      </a:r>
                      <a:endParaRPr lang="en-US" sz="1400" dirty="0"/>
                    </a:p>
                  </a:txBody>
                  <a:tcPr/>
                </a:tc>
                <a:tc>
                  <a:txBody>
                    <a:bodyPr/>
                    <a:lstStyle/>
                    <a:p>
                      <a:pPr algn="ctr"/>
                      <a:r>
                        <a:rPr lang="el-GR" sz="1400" dirty="0" smtClean="0"/>
                        <a:t>3</a:t>
                      </a:r>
                      <a:endParaRPr lang="en-US" sz="1400" dirty="0"/>
                    </a:p>
                  </a:txBody>
                  <a:tcPr/>
                </a:tc>
                <a:tc>
                  <a:txBody>
                    <a:bodyPr/>
                    <a:lstStyle/>
                    <a:p>
                      <a:pPr algn="ctr"/>
                      <a:r>
                        <a:rPr lang="el-GR" sz="1400" dirty="0" smtClean="0"/>
                        <a:t>2</a:t>
                      </a:r>
                      <a:endParaRPr lang="en-US" sz="1400" dirty="0"/>
                    </a:p>
                  </a:txBody>
                  <a:tcPr/>
                </a:tc>
              </a:tr>
              <a:tr h="297633">
                <a:tc>
                  <a:txBody>
                    <a:bodyPr/>
                    <a:lstStyle/>
                    <a:p>
                      <a:r>
                        <a:rPr lang="el-GR" sz="1400" dirty="0" smtClean="0"/>
                        <a:t>Βραζιλία</a:t>
                      </a:r>
                      <a:endParaRPr lang="en-US" sz="1400" dirty="0"/>
                    </a:p>
                  </a:txBody>
                  <a:tcPr/>
                </a:tc>
                <a:tc>
                  <a:txBody>
                    <a:bodyPr/>
                    <a:lstStyle/>
                    <a:p>
                      <a:pPr algn="ctr"/>
                      <a:r>
                        <a:rPr lang="el-GR" sz="1400" dirty="0" smtClean="0"/>
                        <a:t>2</a:t>
                      </a:r>
                      <a:endParaRPr lang="en-US" sz="1400" dirty="0"/>
                    </a:p>
                  </a:txBody>
                  <a:tcPr/>
                </a:tc>
                <a:tc>
                  <a:txBody>
                    <a:bodyPr/>
                    <a:lstStyle/>
                    <a:p>
                      <a:pPr algn="ctr"/>
                      <a:r>
                        <a:rPr lang="el-GR" sz="1400" dirty="0" smtClean="0"/>
                        <a:t>2</a:t>
                      </a:r>
                      <a:endParaRPr lang="en-US" sz="1400" dirty="0"/>
                    </a:p>
                  </a:txBody>
                  <a:tcPr/>
                </a:tc>
                <a:tc>
                  <a:txBody>
                    <a:bodyPr/>
                    <a:lstStyle/>
                    <a:p>
                      <a:pPr algn="ctr"/>
                      <a:r>
                        <a:rPr lang="el-GR" sz="1400" dirty="0" smtClean="0"/>
                        <a:t>2</a:t>
                      </a:r>
                      <a:endParaRPr lang="en-US" sz="1400" dirty="0"/>
                    </a:p>
                  </a:txBody>
                  <a:tcPr/>
                </a:tc>
              </a:tr>
              <a:tr h="297633">
                <a:tc>
                  <a:txBody>
                    <a:bodyPr/>
                    <a:lstStyle/>
                    <a:p>
                      <a:r>
                        <a:rPr lang="el-GR" sz="1400" dirty="0" smtClean="0"/>
                        <a:t>Σερβία  </a:t>
                      </a:r>
                      <a:endParaRPr lang="en-US" sz="1400" dirty="0"/>
                    </a:p>
                  </a:txBody>
                  <a:tcPr/>
                </a:tc>
                <a:tc>
                  <a:txBody>
                    <a:bodyPr/>
                    <a:lstStyle/>
                    <a:p>
                      <a:pPr algn="ctr"/>
                      <a:r>
                        <a:rPr lang="el-GR" sz="1400" dirty="0" smtClean="0"/>
                        <a:t>2</a:t>
                      </a:r>
                      <a:endParaRPr lang="en-US" sz="1400" dirty="0"/>
                    </a:p>
                  </a:txBody>
                  <a:tcPr/>
                </a:tc>
                <a:tc>
                  <a:txBody>
                    <a:bodyPr/>
                    <a:lstStyle/>
                    <a:p>
                      <a:pPr algn="ctr"/>
                      <a:endParaRPr lang="en-US" sz="1400" dirty="0"/>
                    </a:p>
                  </a:txBody>
                  <a:tcPr/>
                </a:tc>
                <a:tc>
                  <a:txBody>
                    <a:bodyPr/>
                    <a:lstStyle/>
                    <a:p>
                      <a:pPr algn="ctr"/>
                      <a:endParaRPr lang="en-US" sz="1400" dirty="0"/>
                    </a:p>
                  </a:txBody>
                  <a:tcPr/>
                </a:tc>
              </a:tr>
              <a:tr h="297633">
                <a:tc>
                  <a:txBody>
                    <a:bodyPr/>
                    <a:lstStyle/>
                    <a:p>
                      <a:r>
                        <a:rPr lang="el-GR" sz="1400" dirty="0" smtClean="0"/>
                        <a:t>Αργεντινή </a:t>
                      </a:r>
                      <a:endParaRPr lang="en-US" sz="1400" dirty="0"/>
                    </a:p>
                  </a:txBody>
                  <a:tcPr/>
                </a:tc>
                <a:tc>
                  <a:txBody>
                    <a:bodyPr/>
                    <a:lstStyle/>
                    <a:p>
                      <a:pPr algn="ctr"/>
                      <a:r>
                        <a:rPr lang="el-GR" sz="1400" dirty="0" smtClean="0"/>
                        <a:t>1</a:t>
                      </a:r>
                      <a:endParaRPr lang="en-US" sz="1400" dirty="0"/>
                    </a:p>
                  </a:txBody>
                  <a:tcPr/>
                </a:tc>
                <a:tc>
                  <a:txBody>
                    <a:bodyPr/>
                    <a:lstStyle/>
                    <a:p>
                      <a:pPr algn="ctr"/>
                      <a:r>
                        <a:rPr lang="el-GR" sz="1400" dirty="0" smtClean="0"/>
                        <a:t>1</a:t>
                      </a:r>
                      <a:endParaRPr lang="en-US" sz="1400" dirty="0"/>
                    </a:p>
                  </a:txBody>
                  <a:tcPr/>
                </a:tc>
                <a:tc>
                  <a:txBody>
                    <a:bodyPr/>
                    <a:lstStyle/>
                    <a:p>
                      <a:pPr algn="ctr"/>
                      <a:endParaRPr lang="en-US" sz="1400" dirty="0"/>
                    </a:p>
                  </a:txBody>
                  <a:tcPr/>
                </a:tc>
              </a:tr>
              <a:tr h="297633">
                <a:tc>
                  <a:txBody>
                    <a:bodyPr/>
                    <a:lstStyle/>
                    <a:p>
                      <a:r>
                        <a:rPr lang="el-GR" sz="1400" dirty="0" smtClean="0"/>
                        <a:t>Ισπανία</a:t>
                      </a:r>
                      <a:endParaRPr lang="en-US" sz="1400" dirty="0"/>
                    </a:p>
                  </a:txBody>
                  <a:tcPr/>
                </a:tc>
                <a:tc>
                  <a:txBody>
                    <a:bodyPr/>
                    <a:lstStyle/>
                    <a:p>
                      <a:pPr algn="ctr"/>
                      <a:r>
                        <a:rPr lang="el-GR" sz="1400" dirty="0" smtClean="0"/>
                        <a:t>1</a:t>
                      </a:r>
                      <a:endParaRPr lang="en-US" sz="1400" dirty="0"/>
                    </a:p>
                  </a:txBody>
                  <a:tcPr/>
                </a:tc>
                <a:tc>
                  <a:txBody>
                    <a:bodyPr/>
                    <a:lstStyle/>
                    <a:p>
                      <a:pPr algn="ctr"/>
                      <a:endParaRPr lang="en-US" sz="1400" dirty="0"/>
                    </a:p>
                  </a:txBody>
                  <a:tcPr/>
                </a:tc>
                <a:tc>
                  <a:txBody>
                    <a:bodyPr/>
                    <a:lstStyle/>
                    <a:p>
                      <a:pPr algn="ctr"/>
                      <a:endParaRPr lang="en-US" sz="1400" dirty="0"/>
                    </a:p>
                  </a:txBody>
                  <a:tcPr/>
                </a:tc>
              </a:tr>
              <a:tr h="297633">
                <a:tc>
                  <a:txBody>
                    <a:bodyPr/>
                    <a:lstStyle/>
                    <a:p>
                      <a:r>
                        <a:rPr lang="el-GR" sz="1400" dirty="0" smtClean="0"/>
                        <a:t>Ρωσία</a:t>
                      </a:r>
                      <a:endParaRPr lang="en-US" sz="1400" dirty="0"/>
                    </a:p>
                  </a:txBody>
                  <a:tcPr/>
                </a:tc>
                <a:tc>
                  <a:txBody>
                    <a:bodyPr/>
                    <a:lstStyle/>
                    <a:p>
                      <a:pPr algn="ctr"/>
                      <a:endParaRPr lang="en-US" sz="1400" dirty="0"/>
                    </a:p>
                  </a:txBody>
                  <a:tcPr/>
                </a:tc>
                <a:tc>
                  <a:txBody>
                    <a:bodyPr/>
                    <a:lstStyle/>
                    <a:p>
                      <a:pPr algn="ctr"/>
                      <a:r>
                        <a:rPr lang="el-GR" sz="1400" dirty="0" smtClean="0"/>
                        <a:t>2</a:t>
                      </a:r>
                      <a:endParaRPr lang="en-US" sz="1400" dirty="0"/>
                    </a:p>
                  </a:txBody>
                  <a:tcPr/>
                </a:tc>
                <a:tc>
                  <a:txBody>
                    <a:bodyPr/>
                    <a:lstStyle/>
                    <a:p>
                      <a:pPr algn="ctr"/>
                      <a:endParaRPr lang="en-US" sz="1400" dirty="0"/>
                    </a:p>
                  </a:txBody>
                  <a:tcPr/>
                </a:tc>
              </a:tr>
              <a:tr h="297633">
                <a:tc>
                  <a:txBody>
                    <a:bodyPr/>
                    <a:lstStyle/>
                    <a:p>
                      <a:r>
                        <a:rPr lang="el-GR" sz="1400" dirty="0" smtClean="0"/>
                        <a:t>Ελλάδα	</a:t>
                      </a:r>
                      <a:endParaRPr lang="en-US" sz="1400" dirty="0"/>
                    </a:p>
                  </a:txBody>
                  <a:tcPr/>
                </a:tc>
                <a:tc>
                  <a:txBody>
                    <a:bodyPr/>
                    <a:lstStyle/>
                    <a:p>
                      <a:pPr algn="ctr"/>
                      <a:endParaRPr lang="en-US" sz="1400" dirty="0"/>
                    </a:p>
                  </a:txBody>
                  <a:tcPr/>
                </a:tc>
                <a:tc>
                  <a:txBody>
                    <a:bodyPr/>
                    <a:lstStyle/>
                    <a:p>
                      <a:pPr algn="ctr"/>
                      <a:r>
                        <a:rPr lang="el-GR" sz="1400" dirty="0" smtClean="0"/>
                        <a:t>1</a:t>
                      </a:r>
                      <a:endParaRPr lang="en-US" sz="1400" dirty="0"/>
                    </a:p>
                  </a:txBody>
                  <a:tcPr/>
                </a:tc>
                <a:tc>
                  <a:txBody>
                    <a:bodyPr/>
                    <a:lstStyle/>
                    <a:p>
                      <a:pPr algn="ctr"/>
                      <a:endParaRPr lang="en-US" sz="1400" dirty="0"/>
                    </a:p>
                  </a:txBody>
                  <a:tcPr/>
                </a:tc>
              </a:tr>
              <a:tr h="297633">
                <a:tc>
                  <a:txBody>
                    <a:bodyPr/>
                    <a:lstStyle/>
                    <a:p>
                      <a:r>
                        <a:rPr lang="el-GR" sz="1400" dirty="0" smtClean="0"/>
                        <a:t>Τουρκία</a:t>
                      </a:r>
                      <a:endParaRPr lang="en-US" sz="1400" dirty="0"/>
                    </a:p>
                  </a:txBody>
                  <a:tcPr/>
                </a:tc>
                <a:tc>
                  <a:txBody>
                    <a:bodyPr/>
                    <a:lstStyle/>
                    <a:p>
                      <a:pPr algn="ctr"/>
                      <a:endParaRPr lang="en-US" sz="1400" dirty="0"/>
                    </a:p>
                  </a:txBody>
                  <a:tcPr/>
                </a:tc>
                <a:tc>
                  <a:txBody>
                    <a:bodyPr/>
                    <a:lstStyle/>
                    <a:p>
                      <a:pPr algn="ctr"/>
                      <a:r>
                        <a:rPr lang="el-GR" sz="1400" dirty="0" smtClean="0"/>
                        <a:t>1</a:t>
                      </a:r>
                      <a:endParaRPr lang="en-US" sz="1400" dirty="0"/>
                    </a:p>
                  </a:txBody>
                  <a:tcPr/>
                </a:tc>
                <a:tc>
                  <a:txBody>
                    <a:bodyPr/>
                    <a:lstStyle/>
                    <a:p>
                      <a:pPr algn="ctr"/>
                      <a:endParaRPr lang="en-US" sz="1400" dirty="0"/>
                    </a:p>
                  </a:txBody>
                  <a:tcPr/>
                </a:tc>
              </a:tr>
              <a:tr h="297633">
                <a:tc>
                  <a:txBody>
                    <a:bodyPr/>
                    <a:lstStyle/>
                    <a:p>
                      <a:r>
                        <a:rPr lang="el-GR" sz="1400" dirty="0" smtClean="0"/>
                        <a:t>Χιλή</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l-GR" sz="1400" dirty="0" smtClean="0"/>
                        <a:t>2</a:t>
                      </a:r>
                      <a:endParaRPr lang="en-US" sz="1400" dirty="0"/>
                    </a:p>
                  </a:txBody>
                  <a:tcPr/>
                </a:tc>
              </a:tr>
              <a:tr h="297633">
                <a:tc>
                  <a:txBody>
                    <a:bodyPr/>
                    <a:lstStyle/>
                    <a:p>
                      <a:r>
                        <a:rPr lang="el-GR" sz="1400" dirty="0" smtClean="0"/>
                        <a:t>Φιλιππίνες</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l-GR" sz="1400" dirty="0" smtClean="0"/>
                        <a:t>1</a:t>
                      </a:r>
                      <a:endParaRPr lang="en-US" sz="1400" dirty="0"/>
                    </a:p>
                  </a:txBody>
                  <a:tcPr/>
                </a:tc>
              </a:tr>
              <a:tr h="297633">
                <a:tc>
                  <a:txBody>
                    <a:bodyPr/>
                    <a:lstStyle/>
                    <a:p>
                      <a:r>
                        <a:rPr lang="el-GR" sz="1400" dirty="0" smtClean="0"/>
                        <a:t>Κροατία</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l-GR" sz="1400" dirty="0" smtClean="0"/>
                        <a:t>1</a:t>
                      </a:r>
                      <a:endParaRPr lang="en-US" sz="1400" dirty="0"/>
                    </a:p>
                  </a:txBody>
                  <a:tcPr/>
                </a:tc>
              </a:tr>
              <a:tr h="297633">
                <a:tc>
                  <a:txBody>
                    <a:bodyPr/>
                    <a:lstStyle/>
                    <a:p>
                      <a:r>
                        <a:rPr lang="el-GR" sz="1400" dirty="0" smtClean="0"/>
                        <a:t>Γερμανία</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l-GR" sz="1400" dirty="0" smtClean="0"/>
                        <a:t>1</a:t>
                      </a:r>
                      <a:endParaRPr lang="en-US" sz="1400" dirty="0"/>
                    </a:p>
                  </a:txBody>
                  <a:tcPr/>
                </a:tc>
              </a:tr>
              <a:tr h="297633">
                <a:tc>
                  <a:txBody>
                    <a:bodyPr/>
                    <a:lstStyle/>
                    <a:p>
                      <a:r>
                        <a:rPr lang="el-GR" sz="1400" dirty="0" smtClean="0"/>
                        <a:t>Λιθουανία</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l-GR" sz="1400" dirty="0" smtClean="0"/>
                        <a:t>1</a:t>
                      </a:r>
                      <a:endParaRPr lang="en-US" sz="1400" dirty="0"/>
                    </a:p>
                  </a:txBody>
                  <a:tcPr/>
                </a:tc>
              </a:tr>
            </a:tbl>
          </a:graphicData>
        </a:graphic>
      </p:graphicFrame>
    </p:spTree>
    <p:extLst>
      <p:ext uri="{BB962C8B-B14F-4D97-AF65-F5344CB8AC3E}">
        <p14:creationId xmlns:p14="http://schemas.microsoft.com/office/powerpoint/2010/main" val="1962148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smtClean="0"/>
              <a:t>Winners</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53" y="5459785"/>
            <a:ext cx="2761630" cy="1387662"/>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207" y="1605930"/>
            <a:ext cx="3535224" cy="220598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0952" y="4437112"/>
            <a:ext cx="3127426" cy="194421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9074" y="1605931"/>
            <a:ext cx="3209304" cy="2205980"/>
          </a:xfrm>
          <a:prstGeom prst="rect">
            <a:avLst/>
          </a:prstGeom>
        </p:spPr>
      </p:pic>
    </p:spTree>
    <p:extLst>
      <p:ext uri="{BB962C8B-B14F-4D97-AF65-F5344CB8AC3E}">
        <p14:creationId xmlns:p14="http://schemas.microsoft.com/office/powerpoint/2010/main" val="409414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l-GR" dirty="0" smtClean="0"/>
              <a:t>Στατιστικά</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53" y="5459785"/>
            <a:ext cx="2761630" cy="1387662"/>
          </a:xfrm>
        </p:spPr>
      </p:pic>
      <p:sp>
        <p:nvSpPr>
          <p:cNvPr id="3" name="TextBox 2"/>
          <p:cNvSpPr txBox="1"/>
          <p:nvPr/>
        </p:nvSpPr>
        <p:spPr>
          <a:xfrm flipH="1">
            <a:off x="683572" y="1052736"/>
            <a:ext cx="3842713" cy="923330"/>
          </a:xfrm>
          <a:prstGeom prst="rect">
            <a:avLst/>
          </a:prstGeom>
          <a:noFill/>
        </p:spPr>
        <p:txBody>
          <a:bodyPr wrap="square" rtlCol="0">
            <a:spAutoFit/>
          </a:bodyPr>
          <a:lstStyle/>
          <a:p>
            <a:r>
              <a:rPr lang="el-GR" b="1" dirty="0" smtClean="0">
                <a:solidFill>
                  <a:schemeClr val="bg1">
                    <a:lumMod val="95000"/>
                    <a:lumOff val="5000"/>
                  </a:schemeClr>
                </a:solidFill>
                <a:latin typeface="Calibri" panose="020F0502020204030204" pitchFamily="34" charset="0"/>
              </a:rPr>
              <a:t>Κορυφαίοι Σκόρερ</a:t>
            </a:r>
          </a:p>
          <a:p>
            <a:endParaRPr lang="el-GR" b="1" dirty="0">
              <a:solidFill>
                <a:schemeClr val="bg1">
                  <a:lumMod val="95000"/>
                  <a:lumOff val="5000"/>
                </a:schemeClr>
              </a:solidFill>
              <a:latin typeface="Calibri" panose="020F0502020204030204" pitchFamily="34" charset="0"/>
            </a:endParaRPr>
          </a:p>
          <a:p>
            <a:r>
              <a:rPr lang="el-GR" b="1" dirty="0" smtClean="0">
                <a:solidFill>
                  <a:schemeClr val="bg1">
                    <a:lumMod val="95000"/>
                    <a:lumOff val="5000"/>
                  </a:schemeClr>
                </a:solidFill>
                <a:latin typeface="Calibri" panose="020F0502020204030204" pitchFamily="34" charset="0"/>
              </a:rPr>
              <a:t> </a:t>
            </a:r>
            <a:endParaRPr lang="en-US" b="1" dirty="0">
              <a:solidFill>
                <a:schemeClr val="bg1">
                  <a:lumMod val="95000"/>
                  <a:lumOff val="5000"/>
                </a:schemeClr>
              </a:solidFill>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23701444"/>
              </p:ext>
            </p:extLst>
          </p:nvPr>
        </p:nvGraphicFramePr>
        <p:xfrm>
          <a:off x="827584" y="1483569"/>
          <a:ext cx="7776864" cy="2011680"/>
        </p:xfrm>
        <a:graphic>
          <a:graphicData uri="http://schemas.openxmlformats.org/drawingml/2006/table">
            <a:tbl>
              <a:tblPr firstRow="1" bandRow="1">
                <a:tableStyleId>{5C22544A-7EE6-4342-B048-85BDC9FD1C3A}</a:tableStyleId>
              </a:tblPr>
              <a:tblGrid>
                <a:gridCol w="2448272"/>
                <a:gridCol w="2376264"/>
                <a:gridCol w="1512168"/>
                <a:gridCol w="1440160"/>
              </a:tblGrid>
              <a:tr h="276233">
                <a:tc>
                  <a:txBody>
                    <a:bodyPr/>
                    <a:lstStyle/>
                    <a:p>
                      <a:pPr algn="ctr"/>
                      <a:r>
                        <a:rPr lang="el-GR" sz="1600" dirty="0" smtClean="0">
                          <a:latin typeface="Calibri" panose="020F0502020204030204" pitchFamily="34" charset="0"/>
                        </a:rPr>
                        <a:t>Όνομα</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Χώρα</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Πόντοι</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 Αγώνες</a:t>
                      </a:r>
                      <a:endParaRPr lang="en-US" sz="1600" dirty="0">
                        <a:latin typeface="Calibri" panose="020F0502020204030204" pitchFamily="34" charset="0"/>
                      </a:endParaRPr>
                    </a:p>
                  </a:txBody>
                  <a:tcPr/>
                </a:tc>
              </a:tr>
              <a:tr h="276233">
                <a:tc>
                  <a:txBody>
                    <a:bodyPr/>
                    <a:lstStyle/>
                    <a:p>
                      <a:pPr algn="ctr"/>
                      <a:r>
                        <a:rPr lang="el-GR" sz="1600" dirty="0" err="1" smtClean="0">
                          <a:latin typeface="Calibri" panose="020F0502020204030204" pitchFamily="34" charset="0"/>
                        </a:rPr>
                        <a:t>Όσκαρ</a:t>
                      </a:r>
                      <a:r>
                        <a:rPr lang="el-GR" sz="1600" baseline="0" dirty="0" smtClean="0">
                          <a:latin typeface="Calibri" panose="020F0502020204030204" pitchFamily="34" charset="0"/>
                        </a:rPr>
                        <a:t> </a:t>
                      </a:r>
                      <a:r>
                        <a:rPr lang="el-GR" sz="1600" baseline="0" dirty="0" err="1" smtClean="0">
                          <a:latin typeface="Calibri" panose="020F0502020204030204" pitchFamily="34" charset="0"/>
                        </a:rPr>
                        <a:t>Σμιντ</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Βραζιλία</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916</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35</a:t>
                      </a:r>
                      <a:endParaRPr lang="en-US" sz="1600" dirty="0">
                        <a:latin typeface="Calibri" panose="020F0502020204030204" pitchFamily="34" charset="0"/>
                      </a:endParaRPr>
                    </a:p>
                  </a:txBody>
                  <a:tcPr/>
                </a:tc>
              </a:tr>
              <a:tr h="276233">
                <a:tc>
                  <a:txBody>
                    <a:bodyPr/>
                    <a:lstStyle/>
                    <a:p>
                      <a:pPr algn="ctr"/>
                      <a:r>
                        <a:rPr lang="el-GR" sz="1600" b="0" dirty="0" err="1" smtClean="0">
                          <a:effectLst/>
                          <a:latin typeface="Calibri" panose="020F0502020204030204" pitchFamily="34" charset="0"/>
                        </a:rPr>
                        <a:t>Άντριου</a:t>
                      </a:r>
                      <a:r>
                        <a:rPr lang="el-GR" sz="1600" b="0" dirty="0" smtClean="0">
                          <a:effectLst/>
                          <a:latin typeface="Calibri" panose="020F0502020204030204" pitchFamily="34" charset="0"/>
                        </a:rPr>
                        <a:t> </a:t>
                      </a:r>
                      <a:r>
                        <a:rPr lang="el-GR" sz="1600" b="0" dirty="0" err="1" smtClean="0">
                          <a:effectLst/>
                          <a:latin typeface="Calibri" panose="020F0502020204030204" pitchFamily="34" charset="0"/>
                        </a:rPr>
                        <a:t>Γκέηζ</a:t>
                      </a:r>
                      <a:endParaRPr lang="en-US" sz="1600" b="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Αυστραλία</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599</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29</a:t>
                      </a:r>
                      <a:endParaRPr lang="en-US" sz="1600" dirty="0">
                        <a:latin typeface="Calibri" panose="020F0502020204030204" pitchFamily="34" charset="0"/>
                      </a:endParaRPr>
                    </a:p>
                  </a:txBody>
                  <a:tcPr/>
                </a:tc>
              </a:tr>
              <a:tr h="276233">
                <a:tc>
                  <a:txBody>
                    <a:bodyPr/>
                    <a:lstStyle/>
                    <a:p>
                      <a:pPr algn="ctr"/>
                      <a:r>
                        <a:rPr lang="el-GR" sz="1600" b="0" dirty="0" err="1" smtClean="0">
                          <a:effectLst/>
                          <a:latin typeface="Calibri" panose="020F0502020204030204" pitchFamily="34" charset="0"/>
                        </a:rPr>
                        <a:t>Ντράζεν</a:t>
                      </a:r>
                      <a:r>
                        <a:rPr lang="el-GR" sz="1600" b="0" dirty="0" smtClean="0">
                          <a:effectLst/>
                          <a:latin typeface="Calibri" panose="020F0502020204030204" pitchFamily="34" charset="0"/>
                        </a:rPr>
                        <a:t> </a:t>
                      </a:r>
                      <a:r>
                        <a:rPr lang="el-GR" sz="1600" b="0" dirty="0" err="1" smtClean="0">
                          <a:effectLst/>
                          <a:latin typeface="Calibri" panose="020F0502020204030204" pitchFamily="34" charset="0"/>
                        </a:rPr>
                        <a:t>Νταλιπάγκιτς</a:t>
                      </a:r>
                      <a:endParaRPr lang="en-US" sz="1600" b="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Ενωμένη Γιουγκοσλαβία</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568</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35</a:t>
                      </a:r>
                      <a:endParaRPr lang="en-US" sz="1600" dirty="0">
                        <a:latin typeface="Calibri" panose="020F0502020204030204" pitchFamily="34" charset="0"/>
                      </a:endParaRPr>
                    </a:p>
                  </a:txBody>
                  <a:tcPr/>
                </a:tc>
              </a:tr>
              <a:tr h="276233">
                <a:tc>
                  <a:txBody>
                    <a:bodyPr/>
                    <a:lstStyle/>
                    <a:p>
                      <a:pPr algn="ctr"/>
                      <a:r>
                        <a:rPr lang="el-GR" sz="1600" b="0" dirty="0" err="1" smtClean="0">
                          <a:effectLst/>
                          <a:latin typeface="Calibri" panose="020F0502020204030204" pitchFamily="34" charset="0"/>
                        </a:rPr>
                        <a:t>Μαρσέλ</a:t>
                      </a:r>
                      <a:r>
                        <a:rPr lang="el-GR" sz="1600" b="0" dirty="0" smtClean="0">
                          <a:effectLst/>
                          <a:latin typeface="Calibri" panose="020F0502020204030204" pitchFamily="34" charset="0"/>
                        </a:rPr>
                        <a:t> Ντε </a:t>
                      </a:r>
                      <a:r>
                        <a:rPr lang="el-GR" sz="1600" b="0" dirty="0" err="1" smtClean="0">
                          <a:effectLst/>
                          <a:latin typeface="Calibri" panose="020F0502020204030204" pitchFamily="34" charset="0"/>
                        </a:rPr>
                        <a:t>Σόουζα</a:t>
                      </a:r>
                      <a:endParaRPr lang="en-US" sz="1600" b="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Βραζιλία</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550</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38</a:t>
                      </a:r>
                      <a:endParaRPr lang="en-US" sz="1600" dirty="0">
                        <a:latin typeface="Calibri" panose="020F0502020204030204" pitchFamily="34" charset="0"/>
                      </a:endParaRPr>
                    </a:p>
                  </a:txBody>
                  <a:tcPr/>
                </a:tc>
              </a:tr>
              <a:tr h="276233">
                <a:tc>
                  <a:txBody>
                    <a:bodyPr/>
                    <a:lstStyle/>
                    <a:p>
                      <a:pPr algn="ctr"/>
                      <a:r>
                        <a:rPr lang="el-GR" sz="1600" b="0" dirty="0" err="1" smtClean="0">
                          <a:effectLst/>
                          <a:latin typeface="Calibri" panose="020F0502020204030204" pitchFamily="34" charset="0"/>
                        </a:rPr>
                        <a:t>Ντράγκαν</a:t>
                      </a:r>
                      <a:r>
                        <a:rPr lang="el-GR" sz="1600" b="0" dirty="0" smtClean="0">
                          <a:effectLst/>
                          <a:latin typeface="Calibri" panose="020F0502020204030204" pitchFamily="34" charset="0"/>
                        </a:rPr>
                        <a:t> </a:t>
                      </a:r>
                      <a:r>
                        <a:rPr lang="el-GR" sz="1600" b="0" dirty="0" err="1" smtClean="0">
                          <a:effectLst/>
                          <a:latin typeface="Calibri" panose="020F0502020204030204" pitchFamily="34" charset="0"/>
                        </a:rPr>
                        <a:t>Κισάνοβιτς</a:t>
                      </a:r>
                      <a:endParaRPr lang="en-US" sz="1600" b="0" dirty="0">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Calibri" panose="020F0502020204030204" pitchFamily="34" charset="0"/>
                        </a:rPr>
                        <a:t>Ενωμένη Γιουγκοσλαβία</a:t>
                      </a:r>
                      <a:endParaRPr lang="en-US" sz="1600" dirty="0" smtClean="0">
                        <a:latin typeface="Calibri" panose="020F0502020204030204" pitchFamily="34" charset="0"/>
                      </a:endParaRPr>
                    </a:p>
                  </a:txBody>
                  <a:tcPr/>
                </a:tc>
                <a:tc>
                  <a:txBody>
                    <a:bodyPr/>
                    <a:lstStyle/>
                    <a:p>
                      <a:pPr algn="ctr"/>
                      <a:r>
                        <a:rPr lang="el-GR" sz="1600" dirty="0" smtClean="0">
                          <a:latin typeface="Calibri" panose="020F0502020204030204" pitchFamily="34" charset="0"/>
                        </a:rPr>
                        <a:t>484</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25</a:t>
                      </a:r>
                      <a:endParaRPr lang="en-US" sz="1600" dirty="0">
                        <a:latin typeface="Calibri" panose="020F0502020204030204" pitchFamily="34" charset="0"/>
                      </a:endParaRPr>
                    </a:p>
                  </a:txBody>
                  <a:tcPr/>
                </a:tc>
              </a:tr>
            </a:tbl>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4" y="3819167"/>
            <a:ext cx="3701012" cy="2467341"/>
          </a:xfrm>
          <a:prstGeom prst="rect">
            <a:avLst/>
          </a:prstGeom>
        </p:spPr>
      </p:pic>
    </p:spTree>
    <p:extLst>
      <p:ext uri="{BB962C8B-B14F-4D97-AF65-F5344CB8AC3E}">
        <p14:creationId xmlns:p14="http://schemas.microsoft.com/office/powerpoint/2010/main" val="4265992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53" y="5459785"/>
            <a:ext cx="2761630" cy="1387662"/>
          </a:xfrm>
        </p:spPr>
      </p:pic>
      <p:sp>
        <p:nvSpPr>
          <p:cNvPr id="3" name="Rectangle 2"/>
          <p:cNvSpPr/>
          <p:nvPr/>
        </p:nvSpPr>
        <p:spPr>
          <a:xfrm>
            <a:off x="546983" y="980728"/>
            <a:ext cx="3458767" cy="369332"/>
          </a:xfrm>
          <a:prstGeom prst="rect">
            <a:avLst/>
          </a:prstGeom>
        </p:spPr>
        <p:txBody>
          <a:bodyPr wrap="none">
            <a:spAutoFit/>
          </a:bodyPr>
          <a:lstStyle/>
          <a:p>
            <a:r>
              <a:rPr lang="el-GR" b="1" dirty="0">
                <a:solidFill>
                  <a:schemeClr val="bg1">
                    <a:lumMod val="95000"/>
                    <a:lumOff val="5000"/>
                  </a:schemeClr>
                </a:solidFill>
                <a:latin typeface="Calibri" panose="020F0502020204030204" pitchFamily="34" charset="0"/>
              </a:rPr>
              <a:t>Κορυφαίοι σκόρερ κατά μέσο όρο</a:t>
            </a:r>
            <a:endParaRPr lang="en-US" b="1" dirty="0">
              <a:solidFill>
                <a:schemeClr val="bg1">
                  <a:lumMod val="95000"/>
                  <a:lumOff val="5000"/>
                </a:schemeClr>
              </a:solidFill>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69176093"/>
              </p:ext>
            </p:extLst>
          </p:nvPr>
        </p:nvGraphicFramePr>
        <p:xfrm>
          <a:off x="527119" y="1556792"/>
          <a:ext cx="8037968" cy="2225040"/>
        </p:xfrm>
        <a:graphic>
          <a:graphicData uri="http://schemas.openxmlformats.org/drawingml/2006/table">
            <a:tbl>
              <a:tblPr firstRow="1" bandRow="1">
                <a:tableStyleId>{5C22544A-7EE6-4342-B048-85BDC9FD1C3A}</a:tableStyleId>
              </a:tblPr>
              <a:tblGrid>
                <a:gridCol w="2009492"/>
                <a:gridCol w="2009492"/>
                <a:gridCol w="1570710"/>
                <a:gridCol w="2448274"/>
              </a:tblGrid>
              <a:tr h="370840">
                <a:tc>
                  <a:txBody>
                    <a:bodyPr/>
                    <a:lstStyle/>
                    <a:p>
                      <a:pPr algn="ctr"/>
                      <a:r>
                        <a:rPr lang="el-GR" sz="1600" dirty="0" smtClean="0">
                          <a:latin typeface="Calibri" panose="020F0502020204030204" pitchFamily="34" charset="0"/>
                        </a:rPr>
                        <a:t>Όνομα</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Χώρα</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Αγώνες</a:t>
                      </a:r>
                      <a:endParaRPr lang="en-US" sz="1600" dirty="0">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Calibri" panose="020F0502020204030204" pitchFamily="34" charset="0"/>
                        </a:rPr>
                        <a:t>Μ.Ο</a:t>
                      </a:r>
                      <a:r>
                        <a:rPr lang="el-GR" sz="1600" baseline="0" dirty="0" smtClean="0">
                          <a:latin typeface="Calibri" panose="020F0502020204030204" pitchFamily="34" charset="0"/>
                        </a:rPr>
                        <a:t> πόντων/αγώνα</a:t>
                      </a:r>
                      <a:endParaRPr lang="en-US" sz="1600" dirty="0" smtClean="0">
                        <a:latin typeface="Calibri" panose="020F0502020204030204" pitchFamily="34" charset="0"/>
                      </a:endParaRPr>
                    </a:p>
                  </a:txBody>
                  <a:tcPr/>
                </a:tc>
              </a:tr>
              <a:tr h="370840">
                <a:tc>
                  <a:txBody>
                    <a:bodyPr/>
                    <a:lstStyle/>
                    <a:p>
                      <a:pPr algn="ctr"/>
                      <a:r>
                        <a:rPr lang="el-GR" sz="1600" dirty="0" smtClean="0">
                          <a:latin typeface="Calibri" panose="020F0502020204030204" pitchFamily="34" charset="0"/>
                        </a:rPr>
                        <a:t>Γκάλης</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Ελλάδα</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10</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33,7</a:t>
                      </a:r>
                      <a:endParaRPr lang="en-US" sz="1600" dirty="0">
                        <a:latin typeface="Calibri" panose="020F0502020204030204" pitchFamily="34" charset="0"/>
                      </a:endParaRPr>
                    </a:p>
                  </a:txBody>
                  <a:tcPr/>
                </a:tc>
              </a:tr>
              <a:tr h="370840">
                <a:tc>
                  <a:txBody>
                    <a:bodyPr/>
                    <a:lstStyle/>
                    <a:p>
                      <a:pPr algn="ctr"/>
                      <a:r>
                        <a:rPr lang="el-GR" sz="1600" b="0" dirty="0" smtClean="0">
                          <a:effectLst/>
                        </a:rPr>
                        <a:t>Πα Σιν Γκονγκ</a:t>
                      </a:r>
                      <a:endParaRPr lang="en-US" sz="1600" b="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Ν.</a:t>
                      </a:r>
                      <a:r>
                        <a:rPr lang="el-GR" sz="1600" baseline="0" dirty="0" smtClean="0">
                          <a:latin typeface="Calibri" panose="020F0502020204030204" pitchFamily="34" charset="0"/>
                        </a:rPr>
                        <a:t> Κορέα </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8</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33,5</a:t>
                      </a:r>
                      <a:endParaRPr lang="en-US" sz="1600" dirty="0">
                        <a:latin typeface="Calibri" panose="020F0502020204030204" pitchFamily="34" charset="0"/>
                      </a:endParaRPr>
                    </a:p>
                  </a:txBody>
                  <a:tcPr/>
                </a:tc>
              </a:tr>
              <a:tr h="370840">
                <a:tc>
                  <a:txBody>
                    <a:bodyPr/>
                    <a:lstStyle/>
                    <a:p>
                      <a:pPr algn="ctr"/>
                      <a:r>
                        <a:rPr lang="el-GR" sz="1600" b="0" dirty="0" err="1" smtClean="0">
                          <a:effectLst/>
                        </a:rPr>
                        <a:t>Αρτούρο</a:t>
                      </a:r>
                      <a:r>
                        <a:rPr lang="el-GR" sz="1600" b="0" dirty="0" smtClean="0">
                          <a:effectLst/>
                        </a:rPr>
                        <a:t> </a:t>
                      </a:r>
                      <a:r>
                        <a:rPr lang="el-GR" sz="1600" b="0" dirty="0" err="1" smtClean="0">
                          <a:effectLst/>
                        </a:rPr>
                        <a:t>Γκουερέρο</a:t>
                      </a:r>
                      <a:endParaRPr lang="en-US" sz="1600" b="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Μεξικό</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7</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27</a:t>
                      </a:r>
                      <a:endParaRPr lang="en-US" sz="1600" dirty="0">
                        <a:latin typeface="Calibri" panose="020F0502020204030204" pitchFamily="34" charset="0"/>
                      </a:endParaRPr>
                    </a:p>
                  </a:txBody>
                  <a:tcPr/>
                </a:tc>
              </a:tr>
              <a:tr h="370840">
                <a:tc>
                  <a:txBody>
                    <a:bodyPr/>
                    <a:lstStyle/>
                    <a:p>
                      <a:pPr algn="ctr"/>
                      <a:r>
                        <a:rPr lang="el-GR" sz="1600" b="0" dirty="0" err="1" smtClean="0">
                          <a:effectLst/>
                        </a:rPr>
                        <a:t>Όσκαρ</a:t>
                      </a:r>
                      <a:r>
                        <a:rPr lang="el-GR" sz="1600" b="0" dirty="0" smtClean="0">
                          <a:effectLst/>
                        </a:rPr>
                        <a:t> </a:t>
                      </a:r>
                      <a:r>
                        <a:rPr lang="el-GR" sz="1600" b="0" dirty="0" err="1" smtClean="0">
                          <a:effectLst/>
                        </a:rPr>
                        <a:t>Σμιντ</a:t>
                      </a:r>
                      <a:endParaRPr lang="en-US" sz="1600" b="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Βραζιλία</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35</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26,1</a:t>
                      </a:r>
                      <a:endParaRPr lang="en-US" sz="1600" dirty="0">
                        <a:latin typeface="Calibri" panose="020F0502020204030204" pitchFamily="34" charset="0"/>
                      </a:endParaRPr>
                    </a:p>
                  </a:txBody>
                  <a:tcPr/>
                </a:tc>
              </a:tr>
              <a:tr h="370840">
                <a:tc>
                  <a:txBody>
                    <a:bodyPr/>
                    <a:lstStyle/>
                    <a:p>
                      <a:pPr algn="ctr"/>
                      <a:r>
                        <a:rPr lang="el-GR" sz="1600" b="0" dirty="0" err="1" smtClean="0">
                          <a:effectLst/>
                        </a:rPr>
                        <a:t>Μανουέλ</a:t>
                      </a:r>
                      <a:r>
                        <a:rPr lang="el-GR" sz="1600" b="0" dirty="0" smtClean="0">
                          <a:effectLst/>
                        </a:rPr>
                        <a:t> </a:t>
                      </a:r>
                      <a:r>
                        <a:rPr lang="el-GR" sz="1600" b="0" dirty="0" err="1" smtClean="0">
                          <a:effectLst/>
                        </a:rPr>
                        <a:t>Ραγά</a:t>
                      </a:r>
                      <a:endParaRPr lang="en-US" sz="1600" b="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Μεξικό</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7</a:t>
                      </a:r>
                      <a:endParaRPr lang="en-US" sz="1600" dirty="0">
                        <a:latin typeface="Calibri" panose="020F0502020204030204" pitchFamily="34" charset="0"/>
                      </a:endParaRPr>
                    </a:p>
                  </a:txBody>
                  <a:tcPr/>
                </a:tc>
                <a:tc>
                  <a:txBody>
                    <a:bodyPr/>
                    <a:lstStyle/>
                    <a:p>
                      <a:pPr algn="ctr"/>
                      <a:r>
                        <a:rPr lang="el-GR" sz="1600" dirty="0" smtClean="0">
                          <a:latin typeface="Calibri" panose="020F0502020204030204" pitchFamily="34" charset="0"/>
                        </a:rPr>
                        <a:t>26,1</a:t>
                      </a:r>
                      <a:endParaRPr lang="en-US" sz="1600" dirty="0">
                        <a:latin typeface="Calibri" panose="020F0502020204030204" pitchFamily="34" charset="0"/>
                      </a:endParaRPr>
                    </a:p>
                  </a:txBody>
                  <a:tcPr/>
                </a:tc>
              </a:tr>
            </a:tbl>
          </a:graphicData>
        </a:graphic>
      </p:graphicFrame>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9316" y="4496920"/>
            <a:ext cx="2675773" cy="2142750"/>
          </a:xfrm>
          <a:prstGeom prst="rect">
            <a:avLst/>
          </a:prstGeom>
        </p:spPr>
      </p:pic>
      <p:sp>
        <p:nvSpPr>
          <p:cNvPr id="7" name="Title 1"/>
          <p:cNvSpPr>
            <a:spLocks noGrp="1"/>
          </p:cNvSpPr>
          <p:nvPr>
            <p:ph type="title"/>
          </p:nvPr>
        </p:nvSpPr>
        <p:spPr>
          <a:xfrm>
            <a:off x="457200" y="274638"/>
            <a:ext cx="8229600" cy="706090"/>
          </a:xfrm>
        </p:spPr>
        <p:txBody>
          <a:bodyPr>
            <a:normAutofit fontScale="90000"/>
          </a:bodyPr>
          <a:lstStyle/>
          <a:p>
            <a:r>
              <a:rPr lang="el-GR" dirty="0" smtClean="0"/>
              <a:t>Στατιστικά</a:t>
            </a:r>
            <a:endParaRPr lang="en-US" dirty="0"/>
          </a:p>
        </p:txBody>
      </p:sp>
    </p:spTree>
    <p:extLst>
      <p:ext uri="{BB962C8B-B14F-4D97-AF65-F5344CB8AC3E}">
        <p14:creationId xmlns:p14="http://schemas.microsoft.com/office/powerpoint/2010/main" val="3143733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smtClean="0"/>
              <a:t>Photos</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53" y="5459785"/>
            <a:ext cx="2761630" cy="1387662"/>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606"/>
            <a:ext cx="3540435" cy="236029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6929" y="1956071"/>
            <a:ext cx="3673401" cy="212510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0329" y="295853"/>
            <a:ext cx="3564396" cy="2376264"/>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59835" y="4073539"/>
            <a:ext cx="2828284" cy="237607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70333" y="2492896"/>
            <a:ext cx="3308435" cy="2544425"/>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80" y="3500263"/>
            <a:ext cx="3251853" cy="1951112"/>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43616" y="4696125"/>
            <a:ext cx="3240360" cy="2160240"/>
          </a:xfrm>
          <a:prstGeom prst="rect">
            <a:avLst/>
          </a:prstGeom>
        </p:spPr>
      </p:pic>
    </p:spTree>
    <p:extLst>
      <p:ext uri="{BB962C8B-B14F-4D97-AF65-F5344CB8AC3E}">
        <p14:creationId xmlns:p14="http://schemas.microsoft.com/office/powerpoint/2010/main" val="3435511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971601" y="13342"/>
            <a:ext cx="7484368" cy="1008112"/>
          </a:xfrm>
        </p:spPr>
        <p:txBody>
          <a:bodyPr/>
          <a:lstStyle/>
          <a:p>
            <a:r>
              <a:rPr lang="en-US" dirty="0" smtClean="0"/>
              <a:t>The UEFA Champions League</a:t>
            </a:r>
            <a:endParaRPr lang="el-GR"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54133" y="980736"/>
            <a:ext cx="6912768" cy="463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5805272"/>
            <a:ext cx="8280920" cy="830997"/>
          </a:xfrm>
          <a:prstGeom prst="rect">
            <a:avLst/>
          </a:prstGeom>
          <a:noFill/>
        </p:spPr>
        <p:txBody>
          <a:bodyPr wrap="square" rtlCol="0">
            <a:spAutoFit/>
          </a:bodyPr>
          <a:lstStyle/>
          <a:p>
            <a:r>
              <a:rPr lang="en-US" sz="2400" dirty="0" smtClean="0">
                <a:solidFill>
                  <a:prstClr val="black"/>
                </a:solidFill>
              </a:rPr>
              <a:t>B1-</a:t>
            </a:r>
            <a:r>
              <a:rPr lang="el-GR" sz="2400" dirty="0" smtClean="0">
                <a:solidFill>
                  <a:prstClr val="black"/>
                </a:solidFill>
              </a:rPr>
              <a:t>Κίμωνας Αθανασίου-Τίμος Δεφίγγος-Γιάννης Δημουλάς-Μάνος Βαρδάκης-Ηλίας Γεωργακόπουλος-Χρήστος Γεωργανάς</a:t>
            </a:r>
            <a:endParaRPr lang="el-GR" sz="2400" dirty="0">
              <a:solidFill>
                <a:prstClr val="black"/>
              </a:solidFill>
            </a:endParaRPr>
          </a:p>
        </p:txBody>
      </p:sp>
    </p:spTree>
    <p:extLst>
      <p:ext uri="{BB962C8B-B14F-4D97-AF65-F5344CB8AC3E}">
        <p14:creationId xmlns:p14="http://schemas.microsoft.com/office/powerpoint/2010/main" val="1134493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l-GR" dirty="0" smtClean="0"/>
              <a:t>Πηγές</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53" y="5459785"/>
            <a:ext cx="2761630" cy="1387662"/>
          </a:xfrm>
        </p:spPr>
      </p:pic>
      <p:sp>
        <p:nvSpPr>
          <p:cNvPr id="3" name="TextBox 2"/>
          <p:cNvSpPr txBox="1"/>
          <p:nvPr/>
        </p:nvSpPr>
        <p:spPr>
          <a:xfrm>
            <a:off x="1259636" y="1340768"/>
            <a:ext cx="3543855" cy="923330"/>
          </a:xfrm>
          <a:prstGeom prst="rect">
            <a:avLst/>
          </a:prstGeom>
          <a:noFill/>
        </p:spPr>
        <p:txBody>
          <a:bodyPr wrap="none" rtlCol="0">
            <a:spAutoFit/>
          </a:bodyPr>
          <a:lstStyle/>
          <a:p>
            <a:r>
              <a:rPr lang="en-US" dirty="0" smtClean="0">
                <a:latin typeface="Calibri" panose="020F0502020204030204" pitchFamily="34" charset="0"/>
              </a:rPr>
              <a:t>Wikipedia : https</a:t>
            </a:r>
            <a:r>
              <a:rPr lang="en-US" dirty="0">
                <a:latin typeface="Calibri" panose="020F0502020204030204" pitchFamily="34" charset="0"/>
              </a:rPr>
              <a:t>://el.wikipedia.org</a:t>
            </a:r>
            <a:r>
              <a:rPr lang="en-US" dirty="0" smtClean="0">
                <a:latin typeface="Calibri" panose="020F0502020204030204" pitchFamily="34" charset="0"/>
              </a:rPr>
              <a:t> </a:t>
            </a:r>
          </a:p>
          <a:p>
            <a:r>
              <a:rPr lang="en-US" dirty="0" smtClean="0">
                <a:latin typeface="Calibri" panose="020F0502020204030204" pitchFamily="34" charset="0"/>
              </a:rPr>
              <a:t>FIBA : www.fiba.com</a:t>
            </a:r>
          </a:p>
          <a:p>
            <a:endParaRPr lang="en-US" dirty="0">
              <a:latin typeface="Calibri" panose="020F0502020204030204" pitchFamily="34" charset="0"/>
            </a:endParaRPr>
          </a:p>
        </p:txBody>
      </p:sp>
    </p:spTree>
    <p:extLst>
      <p:ext uri="{BB962C8B-B14F-4D97-AF65-F5344CB8AC3E}">
        <p14:creationId xmlns:p14="http://schemas.microsoft.com/office/powerpoint/2010/main" val="109306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5595" y="0"/>
            <a:ext cx="3970020" cy="1477328"/>
          </a:xfrm>
        </p:spPr>
        <p:txBody>
          <a:bodyPr>
            <a:noAutofit/>
          </a:bodyPr>
          <a:lstStyle/>
          <a:p>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MUNDIAL</a:t>
            </a:r>
            <a:endParaRPr lang="el-GR" sz="66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Subtitle 2"/>
          <p:cNvSpPr>
            <a:spLocks noGrp="1"/>
          </p:cNvSpPr>
          <p:nvPr>
            <p:ph type="subTitle" idx="1"/>
          </p:nvPr>
        </p:nvSpPr>
        <p:spPr>
          <a:xfrm>
            <a:off x="5286375" y="1838643"/>
            <a:ext cx="3863340" cy="3164522"/>
          </a:xfrm>
          <a:ln w="19050"/>
        </p:spPr>
        <p:style>
          <a:lnRef idx="2">
            <a:schemeClr val="accent2"/>
          </a:lnRef>
          <a:fillRef idx="1">
            <a:schemeClr val="lt1"/>
          </a:fillRef>
          <a:effectRef idx="0">
            <a:schemeClr val="accent2"/>
          </a:effectRef>
          <a:fontRef idx="minor">
            <a:schemeClr val="dk1"/>
          </a:fontRef>
        </p:style>
        <p:txBody>
          <a:bodyPr>
            <a:normAutofit fontScale="92500"/>
          </a:bodyPr>
          <a:lstStyle/>
          <a:p>
            <a:endParaRPr lang="el-GR" sz="1000" dirty="0" smtClean="0">
              <a:latin typeface="Segoe Script" panose="020B0504020000000003" pitchFamily="34" charset="0"/>
            </a:endParaRPr>
          </a:p>
          <a:p>
            <a:r>
              <a:rPr lang="el-GR" dirty="0" smtClean="0">
                <a:latin typeface="Segoe Script" panose="020B0504020000000003" pitchFamily="34" charset="0"/>
              </a:rPr>
              <a:t>ΟΜΑΔΑ: </a:t>
            </a:r>
          </a:p>
          <a:p>
            <a:r>
              <a:rPr lang="el-GR" dirty="0" smtClean="0">
                <a:latin typeface="Segoe Script" panose="020B0504020000000003" pitchFamily="34" charset="0"/>
              </a:rPr>
              <a:t>ΑΝΔΡΙΝΟΠΟΥΛΟΥ ΜΥΡΣΙΝΗ</a:t>
            </a:r>
          </a:p>
          <a:p>
            <a:r>
              <a:rPr lang="el-GR" dirty="0" smtClean="0">
                <a:latin typeface="Segoe Script" panose="020B0504020000000003" pitchFamily="34" charset="0"/>
              </a:rPr>
              <a:t>ΑΣΚΟΥΝΗ ΑΝΑΣΤΑΣΙΑ</a:t>
            </a:r>
          </a:p>
          <a:p>
            <a:r>
              <a:rPr lang="el-GR" dirty="0" smtClean="0">
                <a:latin typeface="Segoe Script" panose="020B0504020000000003" pitchFamily="34" charset="0"/>
              </a:rPr>
              <a:t>ΔΑΦΕΡΕΡΑ ΜΑΡΙΑ</a:t>
            </a:r>
          </a:p>
          <a:p>
            <a:r>
              <a:rPr lang="el-GR" dirty="0" smtClean="0">
                <a:latin typeface="Segoe Script" panose="020B0504020000000003" pitchFamily="34" charset="0"/>
              </a:rPr>
              <a:t>ΔΟΥΛΟΠΟΥΛΟΥ ΛΙΖΑ</a:t>
            </a:r>
          </a:p>
          <a:p>
            <a:r>
              <a:rPr lang="el-GR" dirty="0" smtClean="0">
                <a:latin typeface="Segoe Script" panose="020B0504020000000003" pitchFamily="34" charset="0"/>
              </a:rPr>
              <a:t>ΚΑΡΥΩΤΗ ΒΕΡΑ</a:t>
            </a:r>
            <a:endParaRPr lang="el-GR" dirty="0">
              <a:latin typeface="Segoe Script" panose="020B0504020000000003" pitchFamily="34" charset="0"/>
            </a:endParaRPr>
          </a:p>
        </p:txBody>
      </p:sp>
      <p:pic>
        <p:nvPicPr>
          <p:cNvPr id="6" name="Picture 2" descr="http://assets.philenews.com/data/2014/05/28/deite-to-programma-tou-rik-gia-tous-agones-tou-mountial-2014.jpg"/>
          <p:cNvPicPr>
            <a:picLocks noChangeAspect="1" noChangeArrowheads="1"/>
          </p:cNvPicPr>
          <p:nvPr/>
        </p:nvPicPr>
        <p:blipFill rotWithShape="1">
          <a:blip r:embed="rId2">
            <a:extLst>
              <a:ext uri="{28A0092B-C50C-407E-A947-70E740481C1C}">
                <a14:useLocalDpi xmlns:a14="http://schemas.microsoft.com/office/drawing/2010/main" val="0"/>
              </a:ext>
            </a:extLst>
          </a:blip>
          <a:srcRect l="8567" r="10308"/>
          <a:stretch/>
        </p:blipFill>
        <p:spPr bwMode="auto">
          <a:xfrm>
            <a:off x="292896" y="1477328"/>
            <a:ext cx="4636294"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04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heel(1)">
                                      <p:cBhvr>
                                        <p:cTn id="16" dur="2000"/>
                                        <p:tgtEl>
                                          <p:spTgt spid="3">
                                            <p:bg/>
                                          </p:spTgt>
                                        </p:tgtEl>
                                      </p:cBhvr>
                                    </p:animEffect>
                                  </p:childTnLst>
                                </p:cTn>
                              </p:par>
                            </p:childTnLst>
                          </p:cTn>
                        </p:par>
                        <p:par>
                          <p:cTn id="17" fill="hold">
                            <p:stCondLst>
                              <p:cond delay="3000"/>
                            </p:stCondLst>
                            <p:childTnLst>
                              <p:par>
                                <p:cTn id="18" presetID="21" presetClass="entr" presetSubtype="1" fill="hold" grpId="0" nodeType="afterEffect">
                                  <p:stCondLst>
                                    <p:cond delay="35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heel(1)">
                                      <p:cBhvr>
                                        <p:cTn id="20" dur="2000"/>
                                        <p:tgtEl>
                                          <p:spTgt spid="3">
                                            <p:txEl>
                                              <p:pRg st="1" end="1"/>
                                            </p:txEl>
                                          </p:spTgt>
                                        </p:tgtEl>
                                      </p:cBhvr>
                                    </p:animEffect>
                                  </p:childTnLst>
                                </p:cTn>
                              </p:par>
                            </p:childTnLst>
                          </p:cTn>
                        </p:par>
                        <p:par>
                          <p:cTn id="21" fill="hold">
                            <p:stCondLst>
                              <p:cond delay="8500"/>
                            </p:stCondLst>
                            <p:childTnLst>
                              <p:par>
                                <p:cTn id="22" presetID="21" presetClass="entr" presetSubtype="1"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heel(1)">
                                      <p:cBhvr>
                                        <p:cTn id="24" dur="1000"/>
                                        <p:tgtEl>
                                          <p:spTgt spid="3">
                                            <p:txEl>
                                              <p:pRg st="2" end="2"/>
                                            </p:txEl>
                                          </p:spTgt>
                                        </p:tgtEl>
                                      </p:cBhvr>
                                    </p:animEffect>
                                  </p:childTnLst>
                                </p:cTn>
                              </p:par>
                            </p:childTnLst>
                          </p:cTn>
                        </p:par>
                        <p:par>
                          <p:cTn id="25" fill="hold">
                            <p:stCondLst>
                              <p:cond delay="9500"/>
                            </p:stCondLst>
                            <p:childTnLst>
                              <p:par>
                                <p:cTn id="26" presetID="21" presetClass="entr" presetSubtype="1" fill="hold" grpId="0" nodeType="afterEffect">
                                  <p:stCondLst>
                                    <p:cond delay="2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heel(1)">
                                      <p:cBhvr>
                                        <p:cTn id="28" dur="2000"/>
                                        <p:tgtEl>
                                          <p:spTgt spid="3">
                                            <p:txEl>
                                              <p:pRg st="3" end="3"/>
                                            </p:txEl>
                                          </p:spTgt>
                                        </p:tgtEl>
                                      </p:cBhvr>
                                    </p:animEffect>
                                  </p:childTnLst>
                                </p:cTn>
                              </p:par>
                            </p:childTnLst>
                          </p:cTn>
                        </p:par>
                        <p:par>
                          <p:cTn id="29" fill="hold">
                            <p:stCondLst>
                              <p:cond delay="11700"/>
                            </p:stCondLst>
                            <p:childTnLst>
                              <p:par>
                                <p:cTn id="30" presetID="21" presetClass="entr" presetSubtype="1"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par>
                          <p:cTn id="33" fill="hold">
                            <p:stCondLst>
                              <p:cond delay="13700"/>
                            </p:stCondLst>
                            <p:childTnLst>
                              <p:par>
                                <p:cTn id="34" presetID="21" presetClass="entr" presetSubtype="1"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heel(1)">
                                      <p:cBhvr>
                                        <p:cTn id="36" dur="2000"/>
                                        <p:tgtEl>
                                          <p:spTgt spid="3">
                                            <p:txEl>
                                              <p:pRg st="5" end="5"/>
                                            </p:txEl>
                                          </p:spTgt>
                                        </p:tgtEl>
                                      </p:cBhvr>
                                    </p:animEffect>
                                  </p:childTnLst>
                                </p:cTn>
                              </p:par>
                            </p:childTnLst>
                          </p:cTn>
                        </p:par>
                        <p:par>
                          <p:cTn id="37" fill="hold">
                            <p:stCondLst>
                              <p:cond delay="15700"/>
                            </p:stCondLst>
                            <p:childTnLst>
                              <p:par>
                                <p:cTn id="38" presetID="21" presetClass="entr" presetSubtype="1"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heel(1)">
                                      <p:cBhvr>
                                        <p:cTn id="4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67929" y="675727"/>
            <a:ext cx="3562558" cy="492421"/>
          </a:xfrm>
        </p:spPr>
        <p:txBody>
          <a:bodyPr>
            <a:normAutofit fontScale="90000"/>
          </a:bodyPr>
          <a:lstStyle/>
          <a:p>
            <a:endParaRPr lang="el-GR" dirty="0"/>
          </a:p>
        </p:txBody>
      </p:sp>
      <p:pic>
        <p:nvPicPr>
          <p:cNvPr id="2050" name="Picture 2" descr="http://oikiakioikonomia-sidiropoulou.wikispaces.com/file/view/quill_writing_on_book-animated.gif/211980080/73x69/quill_writing_on_book-animated.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42" y="-16568"/>
            <a:ext cx="1372299" cy="12342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7715945" y="0"/>
            <a:ext cx="1428061" cy="12342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76042" y="0"/>
            <a:ext cx="1372299" cy="12342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83440" y="0"/>
            <a:ext cx="1428061" cy="12342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38003" y="-43964"/>
            <a:ext cx="2576367" cy="23172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12202" y="2512540"/>
            <a:ext cx="1428061" cy="12342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5656213"/>
            <a:ext cx="1372299" cy="12342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7715944" y="5656213"/>
            <a:ext cx="1428061" cy="12342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76039" y="5656213"/>
            <a:ext cx="1372299" cy="12342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83439" y="5667954"/>
            <a:ext cx="1428061" cy="12342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59503" y="4463583"/>
            <a:ext cx="1428061" cy="12342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292" y="1217720"/>
            <a:ext cx="1372299" cy="12342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7712203" y="1278252"/>
            <a:ext cx="1428061" cy="123428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292" y="3691895"/>
            <a:ext cx="1392333" cy="12523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839" y="4417963"/>
            <a:ext cx="142716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7712202" y="3709902"/>
            <a:ext cx="1428061" cy="123428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48345" y="5667966"/>
            <a:ext cx="1428061" cy="12225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48345" y="0"/>
            <a:ext cx="1428061" cy="1234288"/>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1825918" y="1433731"/>
            <a:ext cx="5593199" cy="923330"/>
          </a:xfrm>
          <a:prstGeom prst="rect">
            <a:avLst/>
          </a:prstGeom>
          <a:noFill/>
        </p:spPr>
        <p:txBody>
          <a:bodyPr wrap="none" lIns="91440" tIns="45720" rIns="91440" bIns="45720">
            <a:spAutoFit/>
          </a:bodyPr>
          <a:lstStyle/>
          <a:p>
            <a:pPr algn="ctr"/>
            <a:r>
              <a:rPr lang="el-GR"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rPr>
              <a:t>ΠΕΡΙΕΧΟΜΕΝΑ</a:t>
            </a:r>
            <a:endParaRPr lang="el-GR" sz="54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endParaRPr>
          </a:p>
        </p:txBody>
      </p:sp>
      <p:pic>
        <p:nvPicPr>
          <p:cNvPr id="28"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55378" y="5656213"/>
            <a:ext cx="1428061" cy="123428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55379" y="-16568"/>
            <a:ext cx="1428061" cy="123428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3923929" y="5662083"/>
            <a:ext cx="1207364" cy="123428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3923930" y="0"/>
            <a:ext cx="1207365" cy="12342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9" name="Διάγραμμα 38"/>
          <p:cNvGraphicFramePr/>
          <p:nvPr>
            <p:extLst>
              <p:ext uri="{D42A27DB-BD31-4B8C-83A1-F6EECF244321}">
                <p14:modId xmlns:p14="http://schemas.microsoft.com/office/powerpoint/2010/main" val="1209000087"/>
              </p:ext>
            </p:extLst>
          </p:nvPr>
        </p:nvGraphicFramePr>
        <p:xfrm>
          <a:off x="2467723" y="2508115"/>
          <a:ext cx="4119776" cy="3004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59506" y="2452008"/>
            <a:ext cx="1428061" cy="123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59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mph" presetSubtype="0" fill="hold" grpId="0" nodeType="clickEffect">
                                  <p:stCondLst>
                                    <p:cond delay="0"/>
                                  </p:stCondLst>
                                  <p:childTnLst>
                                    <p:animClr clrSpc="hsl" dir="cw">
                                      <p:cBhvr override="childStyle">
                                        <p:cTn id="12" dur="12250" fill="hold"/>
                                        <p:tgtEl>
                                          <p:spTgt spid="39">
                                            <p:graphicEl>
                                              <a:dgm id="{D15C7B28-B283-43A0-A404-84747E64D484}"/>
                                            </p:graphicEl>
                                          </p:spTgt>
                                        </p:tgtEl>
                                        <p:attrNameLst>
                                          <p:attrName>style.color</p:attrName>
                                        </p:attrNameLst>
                                      </p:cBhvr>
                                      <p:by>
                                        <p:hsl h="0" s="-12549" l="-25098"/>
                                      </p:by>
                                    </p:animClr>
                                    <p:animClr clrSpc="hsl" dir="cw">
                                      <p:cBhvr>
                                        <p:cTn id="13" dur="12250" fill="hold"/>
                                        <p:tgtEl>
                                          <p:spTgt spid="39">
                                            <p:graphicEl>
                                              <a:dgm id="{D15C7B28-B283-43A0-A404-84747E64D484}"/>
                                            </p:graphicEl>
                                          </p:spTgt>
                                        </p:tgtEl>
                                        <p:attrNameLst>
                                          <p:attrName>fillcolor</p:attrName>
                                        </p:attrNameLst>
                                      </p:cBhvr>
                                      <p:by>
                                        <p:hsl h="0" s="-12549" l="-25098"/>
                                      </p:by>
                                    </p:animClr>
                                    <p:animClr clrSpc="hsl" dir="cw">
                                      <p:cBhvr>
                                        <p:cTn id="14" dur="12250" fill="hold"/>
                                        <p:tgtEl>
                                          <p:spTgt spid="39">
                                            <p:graphicEl>
                                              <a:dgm id="{D15C7B28-B283-43A0-A404-84747E64D484}"/>
                                            </p:graphicEl>
                                          </p:spTgt>
                                        </p:tgtEl>
                                        <p:attrNameLst>
                                          <p:attrName>stroke.color</p:attrName>
                                        </p:attrNameLst>
                                      </p:cBhvr>
                                      <p:by>
                                        <p:hsl h="0" s="-12549" l="-25098"/>
                                      </p:by>
                                    </p:animClr>
                                    <p:set>
                                      <p:cBhvr>
                                        <p:cTn id="15" dur="12250" fill="hold"/>
                                        <p:tgtEl>
                                          <p:spTgt spid="39">
                                            <p:graphicEl>
                                              <a:dgm id="{D15C7B28-B283-43A0-A404-84747E64D484}"/>
                                            </p:graphicEl>
                                          </p:spTgt>
                                        </p:tgtEl>
                                        <p:attrNameLst>
                                          <p:attrName>fill.type</p:attrName>
                                        </p:attrNameLst>
                                      </p:cBhvr>
                                      <p:to>
                                        <p:strVal val="solid"/>
                                      </p:to>
                                    </p:set>
                                  </p:childTnLst>
                                </p:cTn>
                              </p:par>
                              <p:par>
                                <p:cTn id="16" presetID="24" presetClass="emph" presetSubtype="0" fill="hold" grpId="0" nodeType="withEffect">
                                  <p:stCondLst>
                                    <p:cond delay="0"/>
                                  </p:stCondLst>
                                  <p:childTnLst>
                                    <p:animClr clrSpc="hsl" dir="cw">
                                      <p:cBhvr override="childStyle">
                                        <p:cTn id="17" dur="12250" fill="hold"/>
                                        <p:tgtEl>
                                          <p:spTgt spid="39">
                                            <p:graphicEl>
                                              <a:dgm id="{30B7BDD0-B163-4FD0-82A4-B9451B71DA52}"/>
                                            </p:graphicEl>
                                          </p:spTgt>
                                        </p:tgtEl>
                                        <p:attrNameLst>
                                          <p:attrName>style.color</p:attrName>
                                        </p:attrNameLst>
                                      </p:cBhvr>
                                      <p:by>
                                        <p:hsl h="0" s="-12549" l="-25098"/>
                                      </p:by>
                                    </p:animClr>
                                    <p:animClr clrSpc="hsl" dir="cw">
                                      <p:cBhvr>
                                        <p:cTn id="18" dur="12250" fill="hold"/>
                                        <p:tgtEl>
                                          <p:spTgt spid="39">
                                            <p:graphicEl>
                                              <a:dgm id="{30B7BDD0-B163-4FD0-82A4-B9451B71DA52}"/>
                                            </p:graphicEl>
                                          </p:spTgt>
                                        </p:tgtEl>
                                        <p:attrNameLst>
                                          <p:attrName>fillcolor</p:attrName>
                                        </p:attrNameLst>
                                      </p:cBhvr>
                                      <p:by>
                                        <p:hsl h="0" s="-12549" l="-25098"/>
                                      </p:by>
                                    </p:animClr>
                                    <p:animClr clrSpc="hsl" dir="cw">
                                      <p:cBhvr>
                                        <p:cTn id="19" dur="12250" fill="hold"/>
                                        <p:tgtEl>
                                          <p:spTgt spid="39">
                                            <p:graphicEl>
                                              <a:dgm id="{30B7BDD0-B163-4FD0-82A4-B9451B71DA52}"/>
                                            </p:graphicEl>
                                          </p:spTgt>
                                        </p:tgtEl>
                                        <p:attrNameLst>
                                          <p:attrName>stroke.color</p:attrName>
                                        </p:attrNameLst>
                                      </p:cBhvr>
                                      <p:by>
                                        <p:hsl h="0" s="-12549" l="-25098"/>
                                      </p:by>
                                    </p:animClr>
                                    <p:set>
                                      <p:cBhvr>
                                        <p:cTn id="20" dur="12250" fill="hold"/>
                                        <p:tgtEl>
                                          <p:spTgt spid="39">
                                            <p:graphicEl>
                                              <a:dgm id="{30B7BDD0-B163-4FD0-82A4-B9451B71DA52}"/>
                                            </p:graphicEl>
                                          </p:spTgt>
                                        </p:tgtEl>
                                        <p:attrNameLst>
                                          <p:attrName>fill.type</p:attrName>
                                        </p:attrNameLst>
                                      </p:cBhvr>
                                      <p:to>
                                        <p:strVal val="solid"/>
                                      </p:to>
                                    </p:set>
                                  </p:childTnLst>
                                </p:cTn>
                              </p:par>
                              <p:par>
                                <p:cTn id="21" presetID="24" presetClass="emph" presetSubtype="0" fill="hold" grpId="0" nodeType="withEffect">
                                  <p:stCondLst>
                                    <p:cond delay="0"/>
                                  </p:stCondLst>
                                  <p:childTnLst>
                                    <p:animClr clrSpc="hsl" dir="cw">
                                      <p:cBhvr override="childStyle">
                                        <p:cTn id="22" dur="12250" fill="hold"/>
                                        <p:tgtEl>
                                          <p:spTgt spid="39">
                                            <p:graphicEl>
                                              <a:dgm id="{18385ECD-0D3F-4B0B-9DFB-D2D4F73E1B29}"/>
                                            </p:graphicEl>
                                          </p:spTgt>
                                        </p:tgtEl>
                                        <p:attrNameLst>
                                          <p:attrName>style.color</p:attrName>
                                        </p:attrNameLst>
                                      </p:cBhvr>
                                      <p:by>
                                        <p:hsl h="0" s="-12549" l="-25098"/>
                                      </p:by>
                                    </p:animClr>
                                    <p:animClr clrSpc="hsl" dir="cw">
                                      <p:cBhvr>
                                        <p:cTn id="23" dur="12250" fill="hold"/>
                                        <p:tgtEl>
                                          <p:spTgt spid="39">
                                            <p:graphicEl>
                                              <a:dgm id="{18385ECD-0D3F-4B0B-9DFB-D2D4F73E1B29}"/>
                                            </p:graphicEl>
                                          </p:spTgt>
                                        </p:tgtEl>
                                        <p:attrNameLst>
                                          <p:attrName>fillcolor</p:attrName>
                                        </p:attrNameLst>
                                      </p:cBhvr>
                                      <p:by>
                                        <p:hsl h="0" s="-12549" l="-25098"/>
                                      </p:by>
                                    </p:animClr>
                                    <p:animClr clrSpc="hsl" dir="cw">
                                      <p:cBhvr>
                                        <p:cTn id="24" dur="12250" fill="hold"/>
                                        <p:tgtEl>
                                          <p:spTgt spid="39">
                                            <p:graphicEl>
                                              <a:dgm id="{18385ECD-0D3F-4B0B-9DFB-D2D4F73E1B29}"/>
                                            </p:graphicEl>
                                          </p:spTgt>
                                        </p:tgtEl>
                                        <p:attrNameLst>
                                          <p:attrName>stroke.color</p:attrName>
                                        </p:attrNameLst>
                                      </p:cBhvr>
                                      <p:by>
                                        <p:hsl h="0" s="-12549" l="-25098"/>
                                      </p:by>
                                    </p:animClr>
                                    <p:set>
                                      <p:cBhvr>
                                        <p:cTn id="25" dur="12250" fill="hold"/>
                                        <p:tgtEl>
                                          <p:spTgt spid="39">
                                            <p:graphicEl>
                                              <a:dgm id="{18385ECD-0D3F-4B0B-9DFB-D2D4F73E1B29}"/>
                                            </p:graphic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4" presetClass="emph" presetSubtype="0" fill="hold" grpId="0" nodeType="clickEffect">
                                  <p:stCondLst>
                                    <p:cond delay="0"/>
                                  </p:stCondLst>
                                  <p:childTnLst>
                                    <p:animClr clrSpc="hsl" dir="cw">
                                      <p:cBhvr override="childStyle">
                                        <p:cTn id="29" dur="12250" fill="hold"/>
                                        <p:tgtEl>
                                          <p:spTgt spid="39">
                                            <p:graphicEl>
                                              <a:dgm id="{4DE2697C-357E-4087-9CFE-D3673805D62D}"/>
                                            </p:graphicEl>
                                          </p:spTgt>
                                        </p:tgtEl>
                                        <p:attrNameLst>
                                          <p:attrName>style.color</p:attrName>
                                        </p:attrNameLst>
                                      </p:cBhvr>
                                      <p:by>
                                        <p:hsl h="0" s="-12549" l="-25098"/>
                                      </p:by>
                                    </p:animClr>
                                    <p:animClr clrSpc="hsl" dir="cw">
                                      <p:cBhvr>
                                        <p:cTn id="30" dur="12250" fill="hold"/>
                                        <p:tgtEl>
                                          <p:spTgt spid="39">
                                            <p:graphicEl>
                                              <a:dgm id="{4DE2697C-357E-4087-9CFE-D3673805D62D}"/>
                                            </p:graphicEl>
                                          </p:spTgt>
                                        </p:tgtEl>
                                        <p:attrNameLst>
                                          <p:attrName>fillcolor</p:attrName>
                                        </p:attrNameLst>
                                      </p:cBhvr>
                                      <p:by>
                                        <p:hsl h="0" s="-12549" l="-25098"/>
                                      </p:by>
                                    </p:animClr>
                                    <p:animClr clrSpc="hsl" dir="cw">
                                      <p:cBhvr>
                                        <p:cTn id="31" dur="12250" fill="hold"/>
                                        <p:tgtEl>
                                          <p:spTgt spid="39">
                                            <p:graphicEl>
                                              <a:dgm id="{4DE2697C-357E-4087-9CFE-D3673805D62D}"/>
                                            </p:graphicEl>
                                          </p:spTgt>
                                        </p:tgtEl>
                                        <p:attrNameLst>
                                          <p:attrName>stroke.color</p:attrName>
                                        </p:attrNameLst>
                                      </p:cBhvr>
                                      <p:by>
                                        <p:hsl h="0" s="-12549" l="-25098"/>
                                      </p:by>
                                    </p:animClr>
                                    <p:set>
                                      <p:cBhvr>
                                        <p:cTn id="32" dur="12250" fill="hold"/>
                                        <p:tgtEl>
                                          <p:spTgt spid="39">
                                            <p:graphicEl>
                                              <a:dgm id="{4DE2697C-357E-4087-9CFE-D3673805D62D}"/>
                                            </p:graphicEl>
                                          </p:spTgt>
                                        </p:tgtEl>
                                        <p:attrNameLst>
                                          <p:attrName>fill.type</p:attrName>
                                        </p:attrNameLst>
                                      </p:cBhvr>
                                      <p:to>
                                        <p:strVal val="solid"/>
                                      </p:to>
                                    </p:set>
                                  </p:childTnLst>
                                </p:cTn>
                              </p:par>
                              <p:par>
                                <p:cTn id="33" presetID="24" presetClass="emph" presetSubtype="0" fill="hold" grpId="0" nodeType="withEffect">
                                  <p:stCondLst>
                                    <p:cond delay="0"/>
                                  </p:stCondLst>
                                  <p:childTnLst>
                                    <p:animClr clrSpc="hsl" dir="cw">
                                      <p:cBhvr override="childStyle">
                                        <p:cTn id="34" dur="12250" fill="hold"/>
                                        <p:tgtEl>
                                          <p:spTgt spid="39">
                                            <p:graphicEl>
                                              <a:dgm id="{2E0AF318-09D6-4CFE-8CF2-C5DEE2EE60BB}"/>
                                            </p:graphicEl>
                                          </p:spTgt>
                                        </p:tgtEl>
                                        <p:attrNameLst>
                                          <p:attrName>style.color</p:attrName>
                                        </p:attrNameLst>
                                      </p:cBhvr>
                                      <p:by>
                                        <p:hsl h="0" s="-12549" l="-25098"/>
                                      </p:by>
                                    </p:animClr>
                                    <p:animClr clrSpc="hsl" dir="cw">
                                      <p:cBhvr>
                                        <p:cTn id="35" dur="12250" fill="hold"/>
                                        <p:tgtEl>
                                          <p:spTgt spid="39">
                                            <p:graphicEl>
                                              <a:dgm id="{2E0AF318-09D6-4CFE-8CF2-C5DEE2EE60BB}"/>
                                            </p:graphicEl>
                                          </p:spTgt>
                                        </p:tgtEl>
                                        <p:attrNameLst>
                                          <p:attrName>fillcolor</p:attrName>
                                        </p:attrNameLst>
                                      </p:cBhvr>
                                      <p:by>
                                        <p:hsl h="0" s="-12549" l="-25098"/>
                                      </p:by>
                                    </p:animClr>
                                    <p:animClr clrSpc="hsl" dir="cw">
                                      <p:cBhvr>
                                        <p:cTn id="36" dur="12250" fill="hold"/>
                                        <p:tgtEl>
                                          <p:spTgt spid="39">
                                            <p:graphicEl>
                                              <a:dgm id="{2E0AF318-09D6-4CFE-8CF2-C5DEE2EE60BB}"/>
                                            </p:graphicEl>
                                          </p:spTgt>
                                        </p:tgtEl>
                                        <p:attrNameLst>
                                          <p:attrName>stroke.color</p:attrName>
                                        </p:attrNameLst>
                                      </p:cBhvr>
                                      <p:by>
                                        <p:hsl h="0" s="-12549" l="-25098"/>
                                      </p:by>
                                    </p:animClr>
                                    <p:set>
                                      <p:cBhvr>
                                        <p:cTn id="37" dur="12250" fill="hold"/>
                                        <p:tgtEl>
                                          <p:spTgt spid="39">
                                            <p:graphicEl>
                                              <a:dgm id="{2E0AF318-09D6-4CFE-8CF2-C5DEE2EE60BB}"/>
                                            </p:graphic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4" presetClass="emph" presetSubtype="0" fill="hold" grpId="0" nodeType="clickEffect">
                                  <p:stCondLst>
                                    <p:cond delay="0"/>
                                  </p:stCondLst>
                                  <p:childTnLst>
                                    <p:animClr clrSpc="hsl" dir="cw">
                                      <p:cBhvr override="childStyle">
                                        <p:cTn id="41" dur="12250" fill="hold"/>
                                        <p:tgtEl>
                                          <p:spTgt spid="39">
                                            <p:graphicEl>
                                              <a:dgm id="{AB91DE55-2836-4D2D-8E49-CDD8300000D1}"/>
                                            </p:graphicEl>
                                          </p:spTgt>
                                        </p:tgtEl>
                                        <p:attrNameLst>
                                          <p:attrName>style.color</p:attrName>
                                        </p:attrNameLst>
                                      </p:cBhvr>
                                      <p:by>
                                        <p:hsl h="0" s="-12549" l="-25098"/>
                                      </p:by>
                                    </p:animClr>
                                    <p:animClr clrSpc="hsl" dir="cw">
                                      <p:cBhvr>
                                        <p:cTn id="42" dur="12250" fill="hold"/>
                                        <p:tgtEl>
                                          <p:spTgt spid="39">
                                            <p:graphicEl>
                                              <a:dgm id="{AB91DE55-2836-4D2D-8E49-CDD8300000D1}"/>
                                            </p:graphicEl>
                                          </p:spTgt>
                                        </p:tgtEl>
                                        <p:attrNameLst>
                                          <p:attrName>fillcolor</p:attrName>
                                        </p:attrNameLst>
                                      </p:cBhvr>
                                      <p:by>
                                        <p:hsl h="0" s="-12549" l="-25098"/>
                                      </p:by>
                                    </p:animClr>
                                    <p:animClr clrSpc="hsl" dir="cw">
                                      <p:cBhvr>
                                        <p:cTn id="43" dur="12250" fill="hold"/>
                                        <p:tgtEl>
                                          <p:spTgt spid="39">
                                            <p:graphicEl>
                                              <a:dgm id="{AB91DE55-2836-4D2D-8E49-CDD8300000D1}"/>
                                            </p:graphicEl>
                                          </p:spTgt>
                                        </p:tgtEl>
                                        <p:attrNameLst>
                                          <p:attrName>stroke.color</p:attrName>
                                        </p:attrNameLst>
                                      </p:cBhvr>
                                      <p:by>
                                        <p:hsl h="0" s="-12549" l="-25098"/>
                                      </p:by>
                                    </p:animClr>
                                    <p:set>
                                      <p:cBhvr>
                                        <p:cTn id="44" dur="12250" fill="hold"/>
                                        <p:tgtEl>
                                          <p:spTgt spid="39">
                                            <p:graphicEl>
                                              <a:dgm id="{AB91DE55-2836-4D2D-8E49-CDD8300000D1}"/>
                                            </p:graphicEl>
                                          </p:spTgt>
                                        </p:tgtEl>
                                        <p:attrNameLst>
                                          <p:attrName>fill.type</p:attrName>
                                        </p:attrNameLst>
                                      </p:cBhvr>
                                      <p:to>
                                        <p:strVal val="solid"/>
                                      </p:to>
                                    </p:set>
                                  </p:childTnLst>
                                </p:cTn>
                              </p:par>
                              <p:par>
                                <p:cTn id="45" presetID="24" presetClass="emph" presetSubtype="0" fill="hold" grpId="0" nodeType="withEffect">
                                  <p:stCondLst>
                                    <p:cond delay="0"/>
                                  </p:stCondLst>
                                  <p:childTnLst>
                                    <p:animClr clrSpc="hsl" dir="cw">
                                      <p:cBhvr override="childStyle">
                                        <p:cTn id="46" dur="12250" fill="hold"/>
                                        <p:tgtEl>
                                          <p:spTgt spid="39">
                                            <p:graphicEl>
                                              <a:dgm id="{A59F8C64-B9D8-47B5-B190-CA357BB2F596}"/>
                                            </p:graphicEl>
                                          </p:spTgt>
                                        </p:tgtEl>
                                        <p:attrNameLst>
                                          <p:attrName>style.color</p:attrName>
                                        </p:attrNameLst>
                                      </p:cBhvr>
                                      <p:by>
                                        <p:hsl h="0" s="-12549" l="-25098"/>
                                      </p:by>
                                    </p:animClr>
                                    <p:animClr clrSpc="hsl" dir="cw">
                                      <p:cBhvr>
                                        <p:cTn id="47" dur="12250" fill="hold"/>
                                        <p:tgtEl>
                                          <p:spTgt spid="39">
                                            <p:graphicEl>
                                              <a:dgm id="{A59F8C64-B9D8-47B5-B190-CA357BB2F596}"/>
                                            </p:graphicEl>
                                          </p:spTgt>
                                        </p:tgtEl>
                                        <p:attrNameLst>
                                          <p:attrName>fillcolor</p:attrName>
                                        </p:attrNameLst>
                                      </p:cBhvr>
                                      <p:by>
                                        <p:hsl h="0" s="-12549" l="-25098"/>
                                      </p:by>
                                    </p:animClr>
                                    <p:animClr clrSpc="hsl" dir="cw">
                                      <p:cBhvr>
                                        <p:cTn id="48" dur="12250" fill="hold"/>
                                        <p:tgtEl>
                                          <p:spTgt spid="39">
                                            <p:graphicEl>
                                              <a:dgm id="{A59F8C64-B9D8-47B5-B190-CA357BB2F596}"/>
                                            </p:graphicEl>
                                          </p:spTgt>
                                        </p:tgtEl>
                                        <p:attrNameLst>
                                          <p:attrName>stroke.color</p:attrName>
                                        </p:attrNameLst>
                                      </p:cBhvr>
                                      <p:by>
                                        <p:hsl h="0" s="-12549" l="-25098"/>
                                      </p:by>
                                    </p:animClr>
                                    <p:set>
                                      <p:cBhvr>
                                        <p:cTn id="49" dur="12250" fill="hold"/>
                                        <p:tgtEl>
                                          <p:spTgt spid="39">
                                            <p:graphicEl>
                                              <a:dgm id="{A59F8C64-B9D8-47B5-B190-CA357BB2F596}"/>
                                            </p:graphic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4" presetClass="emph" presetSubtype="0" fill="hold" grpId="0" nodeType="clickEffect">
                                  <p:stCondLst>
                                    <p:cond delay="0"/>
                                  </p:stCondLst>
                                  <p:childTnLst>
                                    <p:animClr clrSpc="hsl" dir="cw">
                                      <p:cBhvr override="childStyle">
                                        <p:cTn id="53" dur="12250" fill="hold"/>
                                        <p:tgtEl>
                                          <p:spTgt spid="39">
                                            <p:graphicEl>
                                              <a:dgm id="{EDC28612-ED88-4483-B0F5-2102BB4381DD}"/>
                                            </p:graphicEl>
                                          </p:spTgt>
                                        </p:tgtEl>
                                        <p:attrNameLst>
                                          <p:attrName>style.color</p:attrName>
                                        </p:attrNameLst>
                                      </p:cBhvr>
                                      <p:by>
                                        <p:hsl h="0" s="-12549" l="-25098"/>
                                      </p:by>
                                    </p:animClr>
                                    <p:animClr clrSpc="hsl" dir="cw">
                                      <p:cBhvr>
                                        <p:cTn id="54" dur="12250" fill="hold"/>
                                        <p:tgtEl>
                                          <p:spTgt spid="39">
                                            <p:graphicEl>
                                              <a:dgm id="{EDC28612-ED88-4483-B0F5-2102BB4381DD}"/>
                                            </p:graphicEl>
                                          </p:spTgt>
                                        </p:tgtEl>
                                        <p:attrNameLst>
                                          <p:attrName>fillcolor</p:attrName>
                                        </p:attrNameLst>
                                      </p:cBhvr>
                                      <p:by>
                                        <p:hsl h="0" s="-12549" l="-25098"/>
                                      </p:by>
                                    </p:animClr>
                                    <p:animClr clrSpc="hsl" dir="cw">
                                      <p:cBhvr>
                                        <p:cTn id="55" dur="12250" fill="hold"/>
                                        <p:tgtEl>
                                          <p:spTgt spid="39">
                                            <p:graphicEl>
                                              <a:dgm id="{EDC28612-ED88-4483-B0F5-2102BB4381DD}"/>
                                            </p:graphicEl>
                                          </p:spTgt>
                                        </p:tgtEl>
                                        <p:attrNameLst>
                                          <p:attrName>stroke.color</p:attrName>
                                        </p:attrNameLst>
                                      </p:cBhvr>
                                      <p:by>
                                        <p:hsl h="0" s="-12549" l="-25098"/>
                                      </p:by>
                                    </p:animClr>
                                    <p:set>
                                      <p:cBhvr>
                                        <p:cTn id="56" dur="12250" fill="hold"/>
                                        <p:tgtEl>
                                          <p:spTgt spid="39">
                                            <p:graphicEl>
                                              <a:dgm id="{EDC28612-ED88-4483-B0F5-2102BB4381DD}"/>
                                            </p:graphicEl>
                                          </p:spTgt>
                                        </p:tgtEl>
                                        <p:attrNameLst>
                                          <p:attrName>fill.type</p:attrName>
                                        </p:attrNameLst>
                                      </p:cBhvr>
                                      <p:to>
                                        <p:strVal val="solid"/>
                                      </p:to>
                                    </p:set>
                                  </p:childTnLst>
                                </p:cTn>
                              </p:par>
                              <p:par>
                                <p:cTn id="57" presetID="24" presetClass="emph" presetSubtype="0" fill="hold" grpId="0" nodeType="withEffect">
                                  <p:stCondLst>
                                    <p:cond delay="0"/>
                                  </p:stCondLst>
                                  <p:childTnLst>
                                    <p:animClr clrSpc="hsl" dir="cw">
                                      <p:cBhvr override="childStyle">
                                        <p:cTn id="58" dur="12250" fill="hold"/>
                                        <p:tgtEl>
                                          <p:spTgt spid="39">
                                            <p:graphicEl>
                                              <a:dgm id="{533A0185-F4B3-4BFA-B46F-ED40DE9C36FB}"/>
                                            </p:graphicEl>
                                          </p:spTgt>
                                        </p:tgtEl>
                                        <p:attrNameLst>
                                          <p:attrName>style.color</p:attrName>
                                        </p:attrNameLst>
                                      </p:cBhvr>
                                      <p:by>
                                        <p:hsl h="0" s="-12549" l="-25098"/>
                                      </p:by>
                                    </p:animClr>
                                    <p:animClr clrSpc="hsl" dir="cw">
                                      <p:cBhvr>
                                        <p:cTn id="59" dur="12250" fill="hold"/>
                                        <p:tgtEl>
                                          <p:spTgt spid="39">
                                            <p:graphicEl>
                                              <a:dgm id="{533A0185-F4B3-4BFA-B46F-ED40DE9C36FB}"/>
                                            </p:graphicEl>
                                          </p:spTgt>
                                        </p:tgtEl>
                                        <p:attrNameLst>
                                          <p:attrName>fillcolor</p:attrName>
                                        </p:attrNameLst>
                                      </p:cBhvr>
                                      <p:by>
                                        <p:hsl h="0" s="-12549" l="-25098"/>
                                      </p:by>
                                    </p:animClr>
                                    <p:animClr clrSpc="hsl" dir="cw">
                                      <p:cBhvr>
                                        <p:cTn id="60" dur="12250" fill="hold"/>
                                        <p:tgtEl>
                                          <p:spTgt spid="39">
                                            <p:graphicEl>
                                              <a:dgm id="{533A0185-F4B3-4BFA-B46F-ED40DE9C36FB}"/>
                                            </p:graphicEl>
                                          </p:spTgt>
                                        </p:tgtEl>
                                        <p:attrNameLst>
                                          <p:attrName>stroke.color</p:attrName>
                                        </p:attrNameLst>
                                      </p:cBhvr>
                                      <p:by>
                                        <p:hsl h="0" s="-12549" l="-25098"/>
                                      </p:by>
                                    </p:animClr>
                                    <p:set>
                                      <p:cBhvr>
                                        <p:cTn id="61" dur="12250" fill="hold"/>
                                        <p:tgtEl>
                                          <p:spTgt spid="39">
                                            <p:graphicEl>
                                              <a:dgm id="{533A0185-F4B3-4BFA-B46F-ED40DE9C36FB}"/>
                                            </p:graphicEl>
                                          </p:spTgt>
                                        </p:tgtEl>
                                        <p:attrNameLst>
                                          <p:attrName>fill.type</p:attrName>
                                        </p:attrNameLst>
                                      </p:cBhvr>
                                      <p:to>
                                        <p:strVal val="solid"/>
                                      </p:to>
                                    </p:set>
                                  </p:childTnLst>
                                </p:cTn>
                              </p:par>
                            </p:childTnLst>
                          </p:cTn>
                        </p:par>
                      </p:childTnLst>
                    </p:cTn>
                  </p:par>
                  <p:par>
                    <p:cTn id="62" fill="hold">
                      <p:stCondLst>
                        <p:cond delay="indefinite"/>
                      </p:stCondLst>
                      <p:childTnLst>
                        <p:par>
                          <p:cTn id="63" fill="hold">
                            <p:stCondLst>
                              <p:cond delay="0"/>
                            </p:stCondLst>
                            <p:childTnLst>
                              <p:par>
                                <p:cTn id="64" presetID="24" presetClass="emph" presetSubtype="0" fill="hold" grpId="0" nodeType="clickEffect">
                                  <p:stCondLst>
                                    <p:cond delay="0"/>
                                  </p:stCondLst>
                                  <p:childTnLst>
                                    <p:animClr clrSpc="hsl" dir="cw">
                                      <p:cBhvr override="childStyle">
                                        <p:cTn id="65" dur="12250" fill="hold"/>
                                        <p:tgtEl>
                                          <p:spTgt spid="39">
                                            <p:graphicEl>
                                              <a:dgm id="{D183E2AD-E1A4-469E-B248-10C36380DCF8}"/>
                                            </p:graphicEl>
                                          </p:spTgt>
                                        </p:tgtEl>
                                        <p:attrNameLst>
                                          <p:attrName>style.color</p:attrName>
                                        </p:attrNameLst>
                                      </p:cBhvr>
                                      <p:by>
                                        <p:hsl h="0" s="-12549" l="-25098"/>
                                      </p:by>
                                    </p:animClr>
                                    <p:animClr clrSpc="hsl" dir="cw">
                                      <p:cBhvr>
                                        <p:cTn id="66" dur="12250" fill="hold"/>
                                        <p:tgtEl>
                                          <p:spTgt spid="39">
                                            <p:graphicEl>
                                              <a:dgm id="{D183E2AD-E1A4-469E-B248-10C36380DCF8}"/>
                                            </p:graphicEl>
                                          </p:spTgt>
                                        </p:tgtEl>
                                        <p:attrNameLst>
                                          <p:attrName>fillcolor</p:attrName>
                                        </p:attrNameLst>
                                      </p:cBhvr>
                                      <p:by>
                                        <p:hsl h="0" s="-12549" l="-25098"/>
                                      </p:by>
                                    </p:animClr>
                                    <p:animClr clrSpc="hsl" dir="cw">
                                      <p:cBhvr>
                                        <p:cTn id="67" dur="12250" fill="hold"/>
                                        <p:tgtEl>
                                          <p:spTgt spid="39">
                                            <p:graphicEl>
                                              <a:dgm id="{D183E2AD-E1A4-469E-B248-10C36380DCF8}"/>
                                            </p:graphicEl>
                                          </p:spTgt>
                                        </p:tgtEl>
                                        <p:attrNameLst>
                                          <p:attrName>stroke.color</p:attrName>
                                        </p:attrNameLst>
                                      </p:cBhvr>
                                      <p:by>
                                        <p:hsl h="0" s="-12549" l="-25098"/>
                                      </p:by>
                                    </p:animClr>
                                    <p:set>
                                      <p:cBhvr>
                                        <p:cTn id="68" dur="12250" fill="hold"/>
                                        <p:tgtEl>
                                          <p:spTgt spid="39">
                                            <p:graphicEl>
                                              <a:dgm id="{D183E2AD-E1A4-469E-B248-10C36380DCF8}"/>
                                            </p:graphicEl>
                                          </p:spTgt>
                                        </p:tgtEl>
                                        <p:attrNameLst>
                                          <p:attrName>fill.type</p:attrName>
                                        </p:attrNameLst>
                                      </p:cBhvr>
                                      <p:to>
                                        <p:strVal val="solid"/>
                                      </p:to>
                                    </p:set>
                                  </p:childTnLst>
                                </p:cTn>
                              </p:par>
                              <p:par>
                                <p:cTn id="69" presetID="24" presetClass="emph" presetSubtype="0" fill="hold" grpId="0" nodeType="withEffect">
                                  <p:stCondLst>
                                    <p:cond delay="0"/>
                                  </p:stCondLst>
                                  <p:childTnLst>
                                    <p:animClr clrSpc="hsl" dir="cw">
                                      <p:cBhvr override="childStyle">
                                        <p:cTn id="70" dur="12250" fill="hold"/>
                                        <p:tgtEl>
                                          <p:spTgt spid="39">
                                            <p:graphicEl>
                                              <a:dgm id="{FFC447D9-27FE-47E3-91D5-FBFFD669B3FE}"/>
                                            </p:graphicEl>
                                          </p:spTgt>
                                        </p:tgtEl>
                                        <p:attrNameLst>
                                          <p:attrName>style.color</p:attrName>
                                        </p:attrNameLst>
                                      </p:cBhvr>
                                      <p:by>
                                        <p:hsl h="0" s="-12549" l="-25098"/>
                                      </p:by>
                                    </p:animClr>
                                    <p:animClr clrSpc="hsl" dir="cw">
                                      <p:cBhvr>
                                        <p:cTn id="71" dur="12250" fill="hold"/>
                                        <p:tgtEl>
                                          <p:spTgt spid="39">
                                            <p:graphicEl>
                                              <a:dgm id="{FFC447D9-27FE-47E3-91D5-FBFFD669B3FE}"/>
                                            </p:graphicEl>
                                          </p:spTgt>
                                        </p:tgtEl>
                                        <p:attrNameLst>
                                          <p:attrName>fillcolor</p:attrName>
                                        </p:attrNameLst>
                                      </p:cBhvr>
                                      <p:by>
                                        <p:hsl h="0" s="-12549" l="-25098"/>
                                      </p:by>
                                    </p:animClr>
                                    <p:animClr clrSpc="hsl" dir="cw">
                                      <p:cBhvr>
                                        <p:cTn id="72" dur="12250" fill="hold"/>
                                        <p:tgtEl>
                                          <p:spTgt spid="39">
                                            <p:graphicEl>
                                              <a:dgm id="{FFC447D9-27FE-47E3-91D5-FBFFD669B3FE}"/>
                                            </p:graphicEl>
                                          </p:spTgt>
                                        </p:tgtEl>
                                        <p:attrNameLst>
                                          <p:attrName>stroke.color</p:attrName>
                                        </p:attrNameLst>
                                      </p:cBhvr>
                                      <p:by>
                                        <p:hsl h="0" s="-12549" l="-25098"/>
                                      </p:by>
                                    </p:animClr>
                                    <p:set>
                                      <p:cBhvr>
                                        <p:cTn id="73" dur="12250" fill="hold"/>
                                        <p:tgtEl>
                                          <p:spTgt spid="39">
                                            <p:graphicEl>
                                              <a:dgm id="{FFC447D9-27FE-47E3-91D5-FBFFD669B3FE}"/>
                                            </p:graphicEl>
                                          </p:spTgt>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24" presetClass="emph" presetSubtype="0" fill="hold" grpId="0" nodeType="clickEffect">
                                  <p:stCondLst>
                                    <p:cond delay="0"/>
                                  </p:stCondLst>
                                  <p:childTnLst>
                                    <p:animClr clrSpc="hsl" dir="cw">
                                      <p:cBhvr override="childStyle">
                                        <p:cTn id="77" dur="12250" fill="hold"/>
                                        <p:tgtEl>
                                          <p:spTgt spid="39">
                                            <p:graphicEl>
                                              <a:dgm id="{53DD5181-9D5D-45D8-ABD1-E5D6E88C999F}"/>
                                            </p:graphicEl>
                                          </p:spTgt>
                                        </p:tgtEl>
                                        <p:attrNameLst>
                                          <p:attrName>style.color</p:attrName>
                                        </p:attrNameLst>
                                      </p:cBhvr>
                                      <p:by>
                                        <p:hsl h="0" s="-12549" l="-25098"/>
                                      </p:by>
                                    </p:animClr>
                                    <p:animClr clrSpc="hsl" dir="cw">
                                      <p:cBhvr>
                                        <p:cTn id="78" dur="12250" fill="hold"/>
                                        <p:tgtEl>
                                          <p:spTgt spid="39">
                                            <p:graphicEl>
                                              <a:dgm id="{53DD5181-9D5D-45D8-ABD1-E5D6E88C999F}"/>
                                            </p:graphicEl>
                                          </p:spTgt>
                                        </p:tgtEl>
                                        <p:attrNameLst>
                                          <p:attrName>fillcolor</p:attrName>
                                        </p:attrNameLst>
                                      </p:cBhvr>
                                      <p:by>
                                        <p:hsl h="0" s="-12549" l="-25098"/>
                                      </p:by>
                                    </p:animClr>
                                    <p:animClr clrSpc="hsl" dir="cw">
                                      <p:cBhvr>
                                        <p:cTn id="79" dur="12250" fill="hold"/>
                                        <p:tgtEl>
                                          <p:spTgt spid="39">
                                            <p:graphicEl>
                                              <a:dgm id="{53DD5181-9D5D-45D8-ABD1-E5D6E88C999F}"/>
                                            </p:graphicEl>
                                          </p:spTgt>
                                        </p:tgtEl>
                                        <p:attrNameLst>
                                          <p:attrName>stroke.color</p:attrName>
                                        </p:attrNameLst>
                                      </p:cBhvr>
                                      <p:by>
                                        <p:hsl h="0" s="-12549" l="-25098"/>
                                      </p:by>
                                    </p:animClr>
                                    <p:set>
                                      <p:cBhvr>
                                        <p:cTn id="80" dur="12250" fill="hold"/>
                                        <p:tgtEl>
                                          <p:spTgt spid="39">
                                            <p:graphicEl>
                                              <a:dgm id="{53DD5181-9D5D-45D8-ABD1-E5D6E88C999F}"/>
                                            </p:graphicEl>
                                          </p:spTgt>
                                        </p:tgtEl>
                                        <p:attrNameLst>
                                          <p:attrName>fill.type</p:attrName>
                                        </p:attrNameLst>
                                      </p:cBhvr>
                                      <p:to>
                                        <p:strVal val="solid"/>
                                      </p:to>
                                    </p:set>
                                  </p:childTnLst>
                                </p:cTn>
                              </p:par>
                              <p:par>
                                <p:cTn id="81" presetID="24" presetClass="emph" presetSubtype="0" fill="hold" grpId="0" nodeType="withEffect">
                                  <p:stCondLst>
                                    <p:cond delay="0"/>
                                  </p:stCondLst>
                                  <p:childTnLst>
                                    <p:animClr clrSpc="hsl" dir="cw">
                                      <p:cBhvr override="childStyle">
                                        <p:cTn id="82" dur="12250" fill="hold"/>
                                        <p:tgtEl>
                                          <p:spTgt spid="39">
                                            <p:graphicEl>
                                              <a:dgm id="{EE0E8792-A3D9-464A-9FDD-CE727ACAE163}"/>
                                            </p:graphicEl>
                                          </p:spTgt>
                                        </p:tgtEl>
                                        <p:attrNameLst>
                                          <p:attrName>style.color</p:attrName>
                                        </p:attrNameLst>
                                      </p:cBhvr>
                                      <p:by>
                                        <p:hsl h="0" s="-12549" l="-25098"/>
                                      </p:by>
                                    </p:animClr>
                                    <p:animClr clrSpc="hsl" dir="cw">
                                      <p:cBhvr>
                                        <p:cTn id="83" dur="12250" fill="hold"/>
                                        <p:tgtEl>
                                          <p:spTgt spid="39">
                                            <p:graphicEl>
                                              <a:dgm id="{EE0E8792-A3D9-464A-9FDD-CE727ACAE163}"/>
                                            </p:graphicEl>
                                          </p:spTgt>
                                        </p:tgtEl>
                                        <p:attrNameLst>
                                          <p:attrName>fillcolor</p:attrName>
                                        </p:attrNameLst>
                                      </p:cBhvr>
                                      <p:by>
                                        <p:hsl h="0" s="-12549" l="-25098"/>
                                      </p:by>
                                    </p:animClr>
                                    <p:animClr clrSpc="hsl" dir="cw">
                                      <p:cBhvr>
                                        <p:cTn id="84" dur="12250" fill="hold"/>
                                        <p:tgtEl>
                                          <p:spTgt spid="39">
                                            <p:graphicEl>
                                              <a:dgm id="{EE0E8792-A3D9-464A-9FDD-CE727ACAE163}"/>
                                            </p:graphicEl>
                                          </p:spTgt>
                                        </p:tgtEl>
                                        <p:attrNameLst>
                                          <p:attrName>stroke.color</p:attrName>
                                        </p:attrNameLst>
                                      </p:cBhvr>
                                      <p:by>
                                        <p:hsl h="0" s="-12549" l="-25098"/>
                                      </p:by>
                                    </p:animClr>
                                    <p:set>
                                      <p:cBhvr>
                                        <p:cTn id="85" dur="12250" fill="hold"/>
                                        <p:tgtEl>
                                          <p:spTgt spid="39">
                                            <p:graphicEl>
                                              <a:dgm id="{EE0E8792-A3D9-464A-9FDD-CE727ACAE163}"/>
                                            </p:graphicEl>
                                          </p:spTgt>
                                        </p:tgtEl>
                                        <p:attrNameLst>
                                          <p:attrName>fill.type</p:attrName>
                                        </p:attrNameLst>
                                      </p:cBhvr>
                                      <p:to>
                                        <p:strVal val="solid"/>
                                      </p:to>
                                    </p:set>
                                  </p:childTnLst>
                                </p:cTn>
                              </p:par>
                            </p:childTnLst>
                          </p:cTn>
                        </p:par>
                      </p:childTnLst>
                    </p:cTn>
                  </p:par>
                  <p:par>
                    <p:cTn id="86" fill="hold">
                      <p:stCondLst>
                        <p:cond delay="indefinite"/>
                      </p:stCondLst>
                      <p:childTnLst>
                        <p:par>
                          <p:cTn id="87" fill="hold">
                            <p:stCondLst>
                              <p:cond delay="0"/>
                            </p:stCondLst>
                            <p:childTnLst>
                              <p:par>
                                <p:cTn id="88" presetID="24" presetClass="emph" presetSubtype="0" fill="hold" grpId="0" nodeType="clickEffect">
                                  <p:stCondLst>
                                    <p:cond delay="0"/>
                                  </p:stCondLst>
                                  <p:childTnLst>
                                    <p:animClr clrSpc="hsl" dir="cw">
                                      <p:cBhvr override="childStyle">
                                        <p:cTn id="89" dur="12250" fill="hold"/>
                                        <p:tgtEl>
                                          <p:spTgt spid="39">
                                            <p:graphicEl>
                                              <a:dgm id="{862EDBFD-F13A-4BF1-BFEF-8EF9DFFBD4C3}"/>
                                            </p:graphicEl>
                                          </p:spTgt>
                                        </p:tgtEl>
                                        <p:attrNameLst>
                                          <p:attrName>style.color</p:attrName>
                                        </p:attrNameLst>
                                      </p:cBhvr>
                                      <p:by>
                                        <p:hsl h="0" s="-12549" l="-25098"/>
                                      </p:by>
                                    </p:animClr>
                                    <p:animClr clrSpc="hsl" dir="cw">
                                      <p:cBhvr>
                                        <p:cTn id="90" dur="12250" fill="hold"/>
                                        <p:tgtEl>
                                          <p:spTgt spid="39">
                                            <p:graphicEl>
                                              <a:dgm id="{862EDBFD-F13A-4BF1-BFEF-8EF9DFFBD4C3}"/>
                                            </p:graphicEl>
                                          </p:spTgt>
                                        </p:tgtEl>
                                        <p:attrNameLst>
                                          <p:attrName>fillcolor</p:attrName>
                                        </p:attrNameLst>
                                      </p:cBhvr>
                                      <p:by>
                                        <p:hsl h="0" s="-12549" l="-25098"/>
                                      </p:by>
                                    </p:animClr>
                                    <p:animClr clrSpc="hsl" dir="cw">
                                      <p:cBhvr>
                                        <p:cTn id="91" dur="12250" fill="hold"/>
                                        <p:tgtEl>
                                          <p:spTgt spid="39">
                                            <p:graphicEl>
                                              <a:dgm id="{862EDBFD-F13A-4BF1-BFEF-8EF9DFFBD4C3}"/>
                                            </p:graphicEl>
                                          </p:spTgt>
                                        </p:tgtEl>
                                        <p:attrNameLst>
                                          <p:attrName>stroke.color</p:attrName>
                                        </p:attrNameLst>
                                      </p:cBhvr>
                                      <p:by>
                                        <p:hsl h="0" s="-12549" l="-25098"/>
                                      </p:by>
                                    </p:animClr>
                                    <p:set>
                                      <p:cBhvr>
                                        <p:cTn id="92" dur="12250" fill="hold"/>
                                        <p:tgtEl>
                                          <p:spTgt spid="39">
                                            <p:graphicEl>
                                              <a:dgm id="{862EDBFD-F13A-4BF1-BFEF-8EF9DFFBD4C3}"/>
                                            </p:graphicEl>
                                          </p:spTgt>
                                        </p:tgtEl>
                                        <p:attrNameLst>
                                          <p:attrName>fill.type</p:attrName>
                                        </p:attrNameLst>
                                      </p:cBhvr>
                                      <p:to>
                                        <p:strVal val="solid"/>
                                      </p:to>
                                    </p:set>
                                  </p:childTnLst>
                                </p:cTn>
                              </p:par>
                              <p:par>
                                <p:cTn id="93" presetID="24" presetClass="emph" presetSubtype="0" fill="hold" grpId="0" nodeType="withEffect">
                                  <p:stCondLst>
                                    <p:cond delay="0"/>
                                  </p:stCondLst>
                                  <p:childTnLst>
                                    <p:animClr clrSpc="hsl" dir="cw">
                                      <p:cBhvr override="childStyle">
                                        <p:cTn id="94" dur="12250" fill="hold"/>
                                        <p:tgtEl>
                                          <p:spTgt spid="39">
                                            <p:graphicEl>
                                              <a:dgm id="{F592AB11-8A00-40D4-B981-3645191CCCDE}"/>
                                            </p:graphicEl>
                                          </p:spTgt>
                                        </p:tgtEl>
                                        <p:attrNameLst>
                                          <p:attrName>style.color</p:attrName>
                                        </p:attrNameLst>
                                      </p:cBhvr>
                                      <p:by>
                                        <p:hsl h="0" s="-12549" l="-25098"/>
                                      </p:by>
                                    </p:animClr>
                                    <p:animClr clrSpc="hsl" dir="cw">
                                      <p:cBhvr>
                                        <p:cTn id="95" dur="12250" fill="hold"/>
                                        <p:tgtEl>
                                          <p:spTgt spid="39">
                                            <p:graphicEl>
                                              <a:dgm id="{F592AB11-8A00-40D4-B981-3645191CCCDE}"/>
                                            </p:graphicEl>
                                          </p:spTgt>
                                        </p:tgtEl>
                                        <p:attrNameLst>
                                          <p:attrName>fillcolor</p:attrName>
                                        </p:attrNameLst>
                                      </p:cBhvr>
                                      <p:by>
                                        <p:hsl h="0" s="-12549" l="-25098"/>
                                      </p:by>
                                    </p:animClr>
                                    <p:animClr clrSpc="hsl" dir="cw">
                                      <p:cBhvr>
                                        <p:cTn id="96" dur="12250" fill="hold"/>
                                        <p:tgtEl>
                                          <p:spTgt spid="39">
                                            <p:graphicEl>
                                              <a:dgm id="{F592AB11-8A00-40D4-B981-3645191CCCDE}"/>
                                            </p:graphicEl>
                                          </p:spTgt>
                                        </p:tgtEl>
                                        <p:attrNameLst>
                                          <p:attrName>stroke.color</p:attrName>
                                        </p:attrNameLst>
                                      </p:cBhvr>
                                      <p:by>
                                        <p:hsl h="0" s="-12549" l="-25098"/>
                                      </p:by>
                                    </p:animClr>
                                    <p:set>
                                      <p:cBhvr>
                                        <p:cTn id="97" dur="12250" fill="hold"/>
                                        <p:tgtEl>
                                          <p:spTgt spid="39">
                                            <p:graphicEl>
                                              <a:dgm id="{F592AB11-8A00-40D4-B981-3645191CCCDE}"/>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39"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910" y="518160"/>
            <a:ext cx="7059930" cy="827088"/>
          </a:xfrm>
        </p:spPr>
        <p:txBody>
          <a:bodyPr vert="horz" lIns="91440" tIns="45720" rIns="91440" bIns="45720" rtlCol="0" anchor="b">
            <a:noAutofit/>
          </a:bodyPr>
          <a:lstStyle/>
          <a:p>
            <a:pPr algn="ctr"/>
            <a:r>
              <a:rPr lang="el-GR" sz="6000" b="1"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ea typeface="+mj-ea"/>
                <a:cs typeface="+mj-cs"/>
              </a:rPr>
              <a:t>ΛΙΓΑ ΛΟΓΙΑ ΓΙ’ΑΥΤΟ</a:t>
            </a:r>
          </a:p>
        </p:txBody>
      </p:sp>
      <p:sp>
        <p:nvSpPr>
          <p:cNvPr id="3" name="Content Placeholder 2"/>
          <p:cNvSpPr>
            <a:spLocks noGrp="1"/>
          </p:cNvSpPr>
          <p:nvPr>
            <p:ph idx="1"/>
          </p:nvPr>
        </p:nvSpPr>
        <p:spPr>
          <a:xfrm>
            <a:off x="636270" y="1612267"/>
            <a:ext cx="7886700" cy="4554855"/>
          </a:xfrm>
          <a:ln w="19050"/>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p>
            <a:pPr marL="0" indent="0" algn="just">
              <a:buNone/>
            </a:pPr>
            <a:endParaRPr lang="el-GR" sz="800" dirty="0" smtClean="0">
              <a:solidFill>
                <a:schemeClr val="dk1"/>
              </a:solidFill>
              <a:latin typeface="Segoe Script" panose="020B0504020000000003" pitchFamily="34" charset="0"/>
            </a:endParaRPr>
          </a:p>
          <a:p>
            <a:pPr marL="0" indent="0" algn="just">
              <a:buNone/>
            </a:pPr>
            <a:r>
              <a:rPr lang="el-GR" sz="2400" dirty="0" smtClean="0">
                <a:solidFill>
                  <a:schemeClr val="dk1"/>
                </a:solidFill>
                <a:latin typeface="Segoe Script" panose="020B0504020000000003" pitchFamily="34" charset="0"/>
              </a:rPr>
              <a:t>	Το </a:t>
            </a:r>
            <a:r>
              <a:rPr lang="el-GR" sz="2400" dirty="0">
                <a:solidFill>
                  <a:schemeClr val="dk1"/>
                </a:solidFill>
                <a:latin typeface="Segoe Script" panose="020B0504020000000003" pitchFamily="34" charset="0"/>
              </a:rPr>
              <a:t>Παγκόσμιο Κύπελλο ΦΙΦΑ (FIFA World </a:t>
            </a:r>
            <a:r>
              <a:rPr lang="el-GR" sz="2400" dirty="0" err="1">
                <a:solidFill>
                  <a:schemeClr val="dk1"/>
                </a:solidFill>
                <a:latin typeface="Segoe Script" panose="020B0504020000000003" pitchFamily="34" charset="0"/>
              </a:rPr>
              <a:t>Cup</a:t>
            </a:r>
            <a:r>
              <a:rPr lang="el-GR" sz="2400" dirty="0">
                <a:solidFill>
                  <a:schemeClr val="dk1"/>
                </a:solidFill>
                <a:latin typeface="Segoe Script" panose="020B0504020000000003" pitchFamily="34" charset="0"/>
              </a:rPr>
              <a:t>) ή αλλιώς Μουντιάλ (</a:t>
            </a:r>
            <a:r>
              <a:rPr lang="el-GR" sz="2400" dirty="0" err="1">
                <a:solidFill>
                  <a:schemeClr val="dk1"/>
                </a:solidFill>
                <a:latin typeface="Segoe Script" panose="020B0504020000000003" pitchFamily="34" charset="0"/>
              </a:rPr>
              <a:t>Mundial</a:t>
            </a:r>
            <a:r>
              <a:rPr lang="el-GR" sz="2400" dirty="0">
                <a:solidFill>
                  <a:schemeClr val="dk1"/>
                </a:solidFill>
                <a:latin typeface="Segoe Script" panose="020B0504020000000003" pitchFamily="34" charset="0"/>
              </a:rPr>
              <a:t>) είναι μια ποδοσφαιρική διοργάνωση, η οποία πραγματοποιείται κάθε τέσσερα χρόνια με την χορηγία της Διεθνούς Ποδοσφαιρικής Ομοσπονδίας (FIFA). Συμμετέχουν μόνο οι εθνικές ομάδες των χωρών μελών της ομοσπονδίας, που έχουν καταφέρει να προκριθούν ύστερα από προκριματικούς αγώνες. Θεωρείται η κορυφαία ποδοσφαιρική διοργάνωση. Προσελκύει πολύ μεγάλους </a:t>
            </a:r>
            <a:r>
              <a:rPr lang="el-GR" sz="2400" dirty="0" smtClean="0">
                <a:solidFill>
                  <a:schemeClr val="dk1"/>
                </a:solidFill>
                <a:latin typeface="Segoe Script" panose="020B0504020000000003" pitchFamily="34" charset="0"/>
              </a:rPr>
              <a:t>αριθμούς </a:t>
            </a:r>
            <a:r>
              <a:rPr lang="el-GR" sz="2400" dirty="0">
                <a:solidFill>
                  <a:schemeClr val="dk1"/>
                </a:solidFill>
                <a:latin typeface="Segoe Script" panose="020B0504020000000003" pitchFamily="34" charset="0"/>
              </a:rPr>
              <a:t>θεατών και τηλεθεατών</a:t>
            </a:r>
            <a:r>
              <a:rPr lang="el-GR" sz="2400" dirty="0" smtClean="0">
                <a:solidFill>
                  <a:schemeClr val="dk1"/>
                </a:solidFill>
                <a:latin typeface="Segoe Script" panose="020B0504020000000003" pitchFamily="34" charset="0"/>
              </a:rPr>
              <a:t>.</a:t>
            </a:r>
          </a:p>
          <a:p>
            <a:pPr marL="0" indent="0" algn="just">
              <a:buNone/>
            </a:pPr>
            <a:r>
              <a:rPr lang="el-GR" sz="2400" dirty="0" smtClean="0">
                <a:solidFill>
                  <a:schemeClr val="dk1"/>
                </a:solidFill>
                <a:latin typeface="Segoe Script" panose="020B0504020000000003" pitchFamily="34" charset="0"/>
              </a:rPr>
              <a:t>	Πέντε </a:t>
            </a:r>
            <a:r>
              <a:rPr lang="el-GR" sz="2400" dirty="0">
                <a:solidFill>
                  <a:schemeClr val="dk1"/>
                </a:solidFill>
                <a:latin typeface="Segoe Script" panose="020B0504020000000003" pitchFamily="34" charset="0"/>
              </a:rPr>
              <a:t>φορές έχει νικήσει η Βραζιλία και ακολουθούν η Γερμανία και η Ιταλία με τέσσερα τρόπαια, η Ουρουγουάη και η Αργεντινή με δύο και η Αγγλία, η Γαλλία και η Ισπανία με ένα μόνο.</a:t>
            </a:r>
          </a:p>
          <a:p>
            <a:pPr marL="0" indent="0" algn="just">
              <a:buNone/>
            </a:pPr>
            <a:endParaRPr lang="el-GR" sz="2400" dirty="0">
              <a:solidFill>
                <a:schemeClr val="dk1"/>
              </a:solidFill>
              <a:latin typeface="Segoe Script" panose="020B0504020000000003" pitchFamily="34" charset="0"/>
            </a:endParaRPr>
          </a:p>
        </p:txBody>
      </p:sp>
    </p:spTree>
    <p:extLst>
      <p:ext uri="{BB962C8B-B14F-4D97-AF65-F5344CB8AC3E}">
        <p14:creationId xmlns:p14="http://schemas.microsoft.com/office/powerpoint/2010/main" val="26342683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500"/>
                                        <p:tgtEl>
                                          <p:spTgt spid="3">
                                            <p:bg/>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88" y="11"/>
            <a:ext cx="7886700" cy="1325563"/>
          </a:xfrm>
        </p:spPr>
        <p:txBody>
          <a:bodyPr vert="horz" lIns="91440" tIns="45720" rIns="91440" bIns="45720" rtlCol="0" anchor="b">
            <a:noAutofit/>
          </a:bodyPr>
          <a:lstStyle/>
          <a:p>
            <a:pPr algn="ctr"/>
            <a:r>
              <a:rPr lang="el-GR" sz="6000" b="1" dirty="0" smtClean="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ΙΣΤΟΡΙΑ</a:t>
            </a:r>
            <a:endParaRPr lang="el-GR" sz="6000" b="1"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endParaRPr>
          </a:p>
        </p:txBody>
      </p:sp>
      <p:sp>
        <p:nvSpPr>
          <p:cNvPr id="3" name="Content Placeholder 2"/>
          <p:cNvSpPr>
            <a:spLocks noGrp="1"/>
          </p:cNvSpPr>
          <p:nvPr>
            <p:ph idx="1"/>
          </p:nvPr>
        </p:nvSpPr>
        <p:spPr>
          <a:xfrm>
            <a:off x="648462" y="1520640"/>
            <a:ext cx="7891272" cy="4791773"/>
          </a:xfrm>
          <a:ln w="19050"/>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20000"/>
          </a:bodyPr>
          <a:lstStyle/>
          <a:p>
            <a:pPr algn="just"/>
            <a:endParaRPr lang="el-GR" sz="700" dirty="0" smtClean="0">
              <a:latin typeface="Segoe Script" panose="020B0504020000000003" pitchFamily="34" charset="0"/>
            </a:endParaRPr>
          </a:p>
          <a:p>
            <a:pPr marL="0" indent="0" algn="just">
              <a:buNone/>
            </a:pPr>
            <a:r>
              <a:rPr lang="el-GR" sz="2400" dirty="0" smtClean="0">
                <a:latin typeface="Segoe Script" panose="020B0504020000000003" pitchFamily="34" charset="0"/>
              </a:rPr>
              <a:t>	Η πρώτη ποδοσφαιρική ομάδα στον κόσμο δημιουργήθηκε το 1857, ενώ το 1905 έγινε η πρώτη συζήτηση για δημιουργία παγκόσμιου ποδοσφαιρικού πρωταθλήματος από τη FIFA.</a:t>
            </a:r>
          </a:p>
          <a:p>
            <a:pPr marL="0" indent="0" algn="just">
              <a:buNone/>
            </a:pPr>
            <a:r>
              <a:rPr lang="el-GR" sz="2400" dirty="0" smtClean="0">
                <a:latin typeface="Segoe Script" panose="020B0504020000000003" pitchFamily="34" charset="0"/>
              </a:rPr>
              <a:t>	Δεκατρία </a:t>
            </a:r>
            <a:r>
              <a:rPr lang="el-GR" sz="2400" dirty="0">
                <a:latin typeface="Segoe Script" panose="020B0504020000000003" pitchFamily="34" charset="0"/>
              </a:rPr>
              <a:t>χρόνια αργότερα ο Ζιλ </a:t>
            </a:r>
            <a:r>
              <a:rPr lang="el-GR" sz="2400" dirty="0" err="1">
                <a:latin typeface="Segoe Script" panose="020B0504020000000003" pitchFamily="34" charset="0"/>
              </a:rPr>
              <a:t>Ριμέ</a:t>
            </a:r>
            <a:r>
              <a:rPr lang="el-GR" sz="2400" dirty="0">
                <a:latin typeface="Segoe Script" panose="020B0504020000000003" pitchFamily="34" charset="0"/>
              </a:rPr>
              <a:t> </a:t>
            </a:r>
            <a:r>
              <a:rPr lang="el-GR" sz="2400" dirty="0" smtClean="0">
                <a:latin typeface="Segoe Script" panose="020B0504020000000003" pitchFamily="34" charset="0"/>
              </a:rPr>
              <a:t>έγινε </a:t>
            </a:r>
            <a:r>
              <a:rPr lang="el-GR" sz="2400" dirty="0">
                <a:latin typeface="Segoe Script" panose="020B0504020000000003" pitchFamily="34" charset="0"/>
              </a:rPr>
              <a:t>πρόεδρος της FIFΑ και ονειρεύτηκε </a:t>
            </a:r>
            <a:r>
              <a:rPr lang="el-GR" sz="2400" dirty="0" smtClean="0">
                <a:latin typeface="Segoe Script" panose="020B0504020000000003" pitchFamily="34" charset="0"/>
              </a:rPr>
              <a:t>«όλος </a:t>
            </a:r>
            <a:r>
              <a:rPr lang="el-GR" sz="2400" dirty="0">
                <a:latin typeface="Segoe Script" panose="020B0504020000000003" pitchFamily="34" charset="0"/>
              </a:rPr>
              <a:t>ο πλανήτης να ενωθεί με μία ποδοσφαιρική </a:t>
            </a:r>
            <a:r>
              <a:rPr lang="el-GR" sz="2400" dirty="0" smtClean="0">
                <a:latin typeface="Segoe Script" panose="020B0504020000000003" pitchFamily="34" charset="0"/>
              </a:rPr>
              <a:t>μπάλα». </a:t>
            </a:r>
            <a:r>
              <a:rPr lang="el-GR" sz="2400" dirty="0">
                <a:latin typeface="Segoe Script" panose="020B0504020000000003" pitchFamily="34" charset="0"/>
              </a:rPr>
              <a:t>Έτσι το 1928, υπό </a:t>
            </a:r>
            <a:r>
              <a:rPr lang="el-GR" sz="2400" dirty="0" smtClean="0">
                <a:latin typeface="Segoe Script" panose="020B0504020000000003" pitchFamily="34" charset="0"/>
              </a:rPr>
              <a:t>προεδρία </a:t>
            </a:r>
            <a:r>
              <a:rPr lang="el-GR" sz="2400" dirty="0">
                <a:latin typeface="Segoe Script" panose="020B0504020000000003" pitchFamily="34" charset="0"/>
              </a:rPr>
              <a:t>του </a:t>
            </a:r>
            <a:r>
              <a:rPr lang="el-GR" sz="2400" dirty="0" err="1">
                <a:latin typeface="Segoe Script" panose="020B0504020000000003" pitchFamily="34" charset="0"/>
              </a:rPr>
              <a:t>Ριμέ</a:t>
            </a:r>
            <a:r>
              <a:rPr lang="el-GR" sz="2400" dirty="0">
                <a:latin typeface="Segoe Script" panose="020B0504020000000003" pitchFamily="34" charset="0"/>
              </a:rPr>
              <a:t>, μία </a:t>
            </a:r>
            <a:r>
              <a:rPr lang="el-GR" sz="2400" dirty="0" smtClean="0">
                <a:latin typeface="Segoe Script" panose="020B0504020000000003" pitchFamily="34" charset="0"/>
              </a:rPr>
              <a:t>πενταμελής επιτροπή (</a:t>
            </a:r>
            <a:r>
              <a:rPr lang="el-GR" sz="2400" dirty="0" err="1" smtClean="0">
                <a:latin typeface="Segoe Script" panose="020B0504020000000003" pitchFamily="34" charset="0"/>
              </a:rPr>
              <a:t>Μπονέ</a:t>
            </a:r>
            <a:r>
              <a:rPr lang="el-GR" sz="2400" dirty="0" smtClean="0">
                <a:latin typeface="Segoe Script" panose="020B0504020000000003" pitchFamily="34" charset="0"/>
              </a:rPr>
              <a:t>, </a:t>
            </a:r>
            <a:r>
              <a:rPr lang="el-GR" sz="2400" dirty="0" err="1" smtClean="0">
                <a:latin typeface="Segoe Script" panose="020B0504020000000003" pitchFamily="34" charset="0"/>
              </a:rPr>
              <a:t>Μέισλ</a:t>
            </a:r>
            <a:r>
              <a:rPr lang="el-GR" sz="2400" dirty="0" smtClean="0">
                <a:latin typeface="Segoe Script" panose="020B0504020000000003" pitchFamily="34" charset="0"/>
              </a:rPr>
              <a:t>, </a:t>
            </a:r>
            <a:r>
              <a:rPr lang="el-GR" sz="2400" dirty="0" err="1" smtClean="0">
                <a:latin typeface="Segoe Script" panose="020B0504020000000003" pitchFamily="34" charset="0"/>
              </a:rPr>
              <a:t>Ντελονέ</a:t>
            </a:r>
            <a:r>
              <a:rPr lang="el-GR" sz="2400" dirty="0" smtClean="0">
                <a:latin typeface="Segoe Script" panose="020B0504020000000003" pitchFamily="34" charset="0"/>
              </a:rPr>
              <a:t>, </a:t>
            </a:r>
            <a:r>
              <a:rPr lang="el-GR" sz="2400" dirty="0" err="1" smtClean="0">
                <a:latin typeface="Segoe Script" panose="020B0504020000000003" pitchFamily="34" charset="0"/>
              </a:rPr>
              <a:t>Φερετί</a:t>
            </a:r>
            <a:r>
              <a:rPr lang="el-GR" sz="2400" dirty="0" smtClean="0">
                <a:latin typeface="Segoe Script" panose="020B0504020000000003" pitchFamily="34" charset="0"/>
              </a:rPr>
              <a:t> και </a:t>
            </a:r>
            <a:r>
              <a:rPr lang="el-GR" sz="2400" dirty="0" err="1" smtClean="0">
                <a:latin typeface="Segoe Script" panose="020B0504020000000003" pitchFamily="34" charset="0"/>
              </a:rPr>
              <a:t>Λίνεμαν</a:t>
            </a:r>
            <a:r>
              <a:rPr lang="el-GR" sz="2400" dirty="0" smtClean="0">
                <a:latin typeface="Segoe Script" panose="020B0504020000000003" pitchFamily="34" charset="0"/>
              </a:rPr>
              <a:t>) σχεδίασε </a:t>
            </a:r>
            <a:r>
              <a:rPr lang="el-GR" sz="2400" dirty="0">
                <a:latin typeface="Segoe Script" panose="020B0504020000000003" pitchFamily="34" charset="0"/>
              </a:rPr>
              <a:t>τη δημιουργία του Πρώτου Παγκοσμίου Κυπέλλου. </a:t>
            </a:r>
            <a:r>
              <a:rPr lang="el-GR" sz="2400" dirty="0" smtClean="0">
                <a:latin typeface="Segoe Script" panose="020B0504020000000003" pitchFamily="34" charset="0"/>
              </a:rPr>
              <a:t>Ο </a:t>
            </a:r>
            <a:r>
              <a:rPr lang="el-GR" sz="2400" dirty="0" err="1" smtClean="0">
                <a:latin typeface="Segoe Script" panose="020B0504020000000003" pitchFamily="34" charset="0"/>
              </a:rPr>
              <a:t>Μπονέ</a:t>
            </a:r>
            <a:r>
              <a:rPr lang="el-GR" sz="2400" dirty="0" smtClean="0">
                <a:latin typeface="Segoe Script" panose="020B0504020000000003" pitchFamily="34" charset="0"/>
              </a:rPr>
              <a:t> </a:t>
            </a:r>
            <a:r>
              <a:rPr lang="el-GR" sz="2400" dirty="0">
                <a:latin typeface="Segoe Script" panose="020B0504020000000003" pitchFamily="34" charset="0"/>
              </a:rPr>
              <a:t>έγινε ο πρόεδρος της Οργανωτικής Επιτροπής </a:t>
            </a:r>
            <a:r>
              <a:rPr lang="el-GR" sz="2400" dirty="0" smtClean="0">
                <a:latin typeface="Segoe Script" panose="020B0504020000000003" pitchFamily="34" charset="0"/>
              </a:rPr>
              <a:t>του. </a:t>
            </a:r>
            <a:r>
              <a:rPr lang="el-GR" sz="2400" dirty="0">
                <a:latin typeface="Segoe Script" panose="020B0504020000000003" pitchFamily="34" charset="0"/>
              </a:rPr>
              <a:t>Η χώρα </a:t>
            </a:r>
            <a:r>
              <a:rPr lang="el-GR" sz="2400" dirty="0" smtClean="0">
                <a:latin typeface="Segoe Script" panose="020B0504020000000003" pitchFamily="34" charset="0"/>
              </a:rPr>
              <a:t>όπου έγινε η πρώτη διοργάνωση ήταν </a:t>
            </a:r>
            <a:r>
              <a:rPr lang="el-GR" sz="2400" dirty="0">
                <a:latin typeface="Segoe Script" panose="020B0504020000000003" pitchFamily="34" charset="0"/>
              </a:rPr>
              <a:t>η Ουρουγουάη, παρά τις αντιρρήσεις πολλών ευρωπαϊκών </a:t>
            </a:r>
            <a:r>
              <a:rPr lang="el-GR" sz="2400" dirty="0" smtClean="0">
                <a:latin typeface="Segoe Script" panose="020B0504020000000003" pitchFamily="34" charset="0"/>
              </a:rPr>
              <a:t>χωρών.</a:t>
            </a:r>
          </a:p>
          <a:p>
            <a:pPr marL="0" indent="0" algn="just">
              <a:buNone/>
            </a:pPr>
            <a:r>
              <a:rPr lang="el-GR" sz="2400" dirty="0" smtClean="0">
                <a:latin typeface="Segoe Script" panose="020B0504020000000003" pitchFamily="34" charset="0"/>
              </a:rPr>
              <a:t>	Στις </a:t>
            </a:r>
            <a:r>
              <a:rPr lang="el-GR" sz="2400" dirty="0">
                <a:latin typeface="Segoe Script" panose="020B0504020000000003" pitchFamily="34" charset="0"/>
              </a:rPr>
              <a:t>7 Ιουλίου 1930 έγινε η πρώτη κλήρωση για τους 4 ομίλους του Παγκοσμίου Κυπέλλου με μόνο 13 ομάδες να συμμετέχουν. Έξι μέρες αργότερα με διαιτητή τον </a:t>
            </a:r>
            <a:r>
              <a:rPr lang="el-GR" sz="2400" dirty="0" err="1">
                <a:latin typeface="Segoe Script" panose="020B0504020000000003" pitchFamily="34" charset="0"/>
              </a:rPr>
              <a:t>Ντομίνγκο</a:t>
            </a:r>
            <a:r>
              <a:rPr lang="el-GR" sz="2400" dirty="0">
                <a:latin typeface="Segoe Script" panose="020B0504020000000003" pitchFamily="34" charset="0"/>
              </a:rPr>
              <a:t> </a:t>
            </a:r>
            <a:r>
              <a:rPr lang="el-GR" sz="2400" dirty="0" err="1">
                <a:latin typeface="Segoe Script" panose="020B0504020000000003" pitchFamily="34" charset="0"/>
              </a:rPr>
              <a:t>Λομπάρντι</a:t>
            </a:r>
            <a:r>
              <a:rPr lang="el-GR" sz="2400" dirty="0">
                <a:latin typeface="Segoe Script" panose="020B0504020000000003" pitchFamily="34" charset="0"/>
              </a:rPr>
              <a:t> άρχισε ο αγώνας Μεξικού-Γαλλίας.</a:t>
            </a:r>
          </a:p>
          <a:p>
            <a:pPr marL="0" indent="0" algn="just">
              <a:buNone/>
            </a:pPr>
            <a:endParaRPr lang="el-GR" sz="2400" dirty="0">
              <a:latin typeface="Segoe Script" panose="020B0504020000000003" pitchFamily="34" charset="0"/>
            </a:endParaRPr>
          </a:p>
          <a:p>
            <a:pPr algn="just"/>
            <a:endParaRPr lang="el-GR" sz="2400" dirty="0">
              <a:latin typeface="Segoe Script" panose="020B0504020000000003" pitchFamily="34" charset="0"/>
            </a:endParaRPr>
          </a:p>
        </p:txBody>
      </p:sp>
    </p:spTree>
    <p:extLst>
      <p:ext uri="{BB962C8B-B14F-4D97-AF65-F5344CB8AC3E}">
        <p14:creationId xmlns:p14="http://schemas.microsoft.com/office/powerpoint/2010/main" val="22454816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500"/>
                                        <p:tgtEl>
                                          <p:spTgt spid="3">
                                            <p:bg/>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06" y="229111"/>
            <a:ext cx="7886700" cy="1325563"/>
          </a:xfrm>
        </p:spPr>
        <p:txBody>
          <a:bodyPr>
            <a:normAutofit/>
          </a:bodyPr>
          <a:lstStyle/>
          <a:p>
            <a:pPr algn="ctr"/>
            <a:r>
              <a:rPr lang="el-GR" sz="6000" b="1" dirty="0" smtClean="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ΤΡΟΠΑΙΟ</a:t>
            </a:r>
            <a:endParaRPr lang="el-GR" sz="6000" b="1"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endParaRPr>
          </a:p>
        </p:txBody>
      </p:sp>
      <p:sp>
        <p:nvSpPr>
          <p:cNvPr id="3" name="Content Placeholder 2"/>
          <p:cNvSpPr>
            <a:spLocks noGrp="1"/>
          </p:cNvSpPr>
          <p:nvPr>
            <p:ph idx="1"/>
          </p:nvPr>
        </p:nvSpPr>
        <p:spPr>
          <a:xfrm>
            <a:off x="320040" y="1663256"/>
            <a:ext cx="6846570" cy="4691824"/>
          </a:xfrm>
          <a:ln w="19050"/>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p>
            <a:pPr marL="0" indent="0" algn="just">
              <a:buNone/>
            </a:pPr>
            <a:endParaRPr lang="el-GR" sz="200" dirty="0">
              <a:latin typeface="Segoe Script" panose="020B0504020000000003" pitchFamily="34" charset="0"/>
            </a:endParaRPr>
          </a:p>
          <a:p>
            <a:pPr marL="0" indent="0" algn="just">
              <a:buNone/>
            </a:pPr>
            <a:r>
              <a:rPr lang="el-GR" sz="2000" dirty="0" smtClean="0">
                <a:latin typeface="Segoe Script" panose="020B0504020000000003" pitchFamily="34" charset="0"/>
              </a:rPr>
              <a:t>	Από </a:t>
            </a:r>
            <a:r>
              <a:rPr lang="el-GR" sz="2000" dirty="0">
                <a:latin typeface="Segoe Script" panose="020B0504020000000003" pitchFamily="34" charset="0"/>
              </a:rPr>
              <a:t>το 1930 μέχρι το 1970, στους νικητές απονεμόταν το τρόπαιο Ζιλ </a:t>
            </a:r>
            <a:r>
              <a:rPr lang="el-GR" sz="2000" dirty="0" err="1">
                <a:latin typeface="Segoe Script" panose="020B0504020000000003" pitchFamily="34" charset="0"/>
              </a:rPr>
              <a:t>Ριμέ</a:t>
            </a:r>
            <a:r>
              <a:rPr lang="el-GR" sz="2000" dirty="0">
                <a:latin typeface="Segoe Script" panose="020B0504020000000003" pitchFamily="34" charset="0"/>
              </a:rPr>
              <a:t>, γνωστό ως Παγκόσμιο Κύπελλο, αλλά το 1946 μετονομάστηκε σε "Ζιλ </a:t>
            </a:r>
            <a:r>
              <a:rPr lang="el-GR" sz="2000" dirty="0" err="1">
                <a:latin typeface="Segoe Script" panose="020B0504020000000003" pitchFamily="34" charset="0"/>
              </a:rPr>
              <a:t>Ριμέ</a:t>
            </a:r>
            <a:r>
              <a:rPr lang="el-GR" sz="2000" dirty="0">
                <a:latin typeface="Segoe Script" panose="020B0504020000000003" pitchFamily="34" charset="0"/>
              </a:rPr>
              <a:t>" προς τιμήν του ανθρώπου που διοργάνωσε το πρώτο Παγκόσμιο Κύπελλο. Το 1970, η ποδοσφαιρική ομάδα της Βραζιλίας κέρδισε το Παγκόσμιο Κύπελλο για τρίτη φορά και αποφασίστηκε να της παραχωρηθεί μόνιμα. Ωστόσο, το 1983 κλάπηκε και δεν βρέθηκε ποτέ.</a:t>
            </a:r>
          </a:p>
          <a:p>
            <a:pPr marL="0" indent="0" algn="just">
              <a:buNone/>
            </a:pPr>
            <a:r>
              <a:rPr lang="el-GR" sz="2000" dirty="0" smtClean="0">
                <a:latin typeface="Segoe Script" panose="020B0504020000000003" pitchFamily="34" charset="0"/>
              </a:rPr>
              <a:t>	Μετά </a:t>
            </a:r>
            <a:r>
              <a:rPr lang="el-GR" sz="2000" dirty="0">
                <a:latin typeface="Segoe Script" panose="020B0504020000000003" pitchFamily="34" charset="0"/>
              </a:rPr>
              <a:t>το 1970, σχεδιάστηκε ένα νέο τρόπαιο, το Τρόπαιο του Παγκόσμιου Κυπέλλου. Μετά την κλοπή του </a:t>
            </a:r>
            <a:r>
              <a:rPr lang="el-GR" sz="2000" dirty="0" smtClean="0">
                <a:latin typeface="Segoe Script" panose="020B0504020000000003" pitchFamily="34" charset="0"/>
              </a:rPr>
              <a:t>προηγούμενου, </a:t>
            </a:r>
            <a:r>
              <a:rPr lang="el-GR" sz="2000" dirty="0">
                <a:latin typeface="Segoe Script" panose="020B0504020000000003" pitchFamily="34" charset="0"/>
              </a:rPr>
              <a:t>αποφασίστηκε να μη δοθεί ξανά σε κανέναν </a:t>
            </a:r>
            <a:r>
              <a:rPr lang="el-GR" sz="2000" dirty="0" smtClean="0">
                <a:latin typeface="Segoe Script" panose="020B0504020000000003" pitchFamily="34" charset="0"/>
              </a:rPr>
              <a:t>μόνιμα. </a:t>
            </a:r>
            <a:r>
              <a:rPr lang="el-GR" sz="2000" dirty="0">
                <a:latin typeface="Segoe Script" panose="020B0504020000000003" pitchFamily="34" charset="0"/>
              </a:rPr>
              <a:t>Η Αργεντινή, </a:t>
            </a:r>
            <a:r>
              <a:rPr lang="el-GR" sz="2000" dirty="0" smtClean="0">
                <a:latin typeface="Segoe Script" panose="020B0504020000000003" pitchFamily="34" charset="0"/>
              </a:rPr>
              <a:t>η Δυτική Γερμανία, </a:t>
            </a:r>
            <a:r>
              <a:rPr lang="el-GR" sz="2000" dirty="0">
                <a:latin typeface="Segoe Script" panose="020B0504020000000003" pitchFamily="34" charset="0"/>
              </a:rPr>
              <a:t>η Ιταλία κι η Βραζιλία, έχουν κερδίσει </a:t>
            </a:r>
            <a:r>
              <a:rPr lang="el-GR" sz="2000" dirty="0" smtClean="0">
                <a:latin typeface="Segoe Script" panose="020B0504020000000003" pitchFamily="34" charset="0"/>
              </a:rPr>
              <a:t>το τρόπαιο </a:t>
            </a:r>
            <a:r>
              <a:rPr lang="el-GR" sz="2000" dirty="0">
                <a:latin typeface="Segoe Script" panose="020B0504020000000003" pitchFamily="34" charset="0"/>
              </a:rPr>
              <a:t>δύο </a:t>
            </a:r>
            <a:r>
              <a:rPr lang="el-GR" sz="2000" dirty="0" smtClean="0">
                <a:latin typeface="Segoe Script" panose="020B0504020000000003" pitchFamily="34" charset="0"/>
              </a:rPr>
              <a:t>φορές, το οποίο δεν θα </a:t>
            </a:r>
            <a:r>
              <a:rPr lang="el-GR" sz="2000" dirty="0">
                <a:latin typeface="Segoe Script" panose="020B0504020000000003" pitchFamily="34" charset="0"/>
              </a:rPr>
              <a:t>αντικατασταθεί μέχρι το 2038, </a:t>
            </a:r>
            <a:r>
              <a:rPr lang="el-GR" sz="2000" dirty="0" smtClean="0">
                <a:latin typeface="Segoe Script" panose="020B0504020000000003" pitchFamily="34" charset="0"/>
              </a:rPr>
              <a:t>όταν </a:t>
            </a:r>
            <a:r>
              <a:rPr lang="el-GR" sz="2000" dirty="0">
                <a:latin typeface="Segoe Script" panose="020B0504020000000003" pitchFamily="34" charset="0"/>
              </a:rPr>
              <a:t>θα συμπληρωθεί ο χώρος στο κύπελλο, όπου αναγράφονται τα ονόματα των τροπαιούχων.</a:t>
            </a:r>
          </a:p>
          <a:p>
            <a:pPr marL="0" indent="0" algn="just">
              <a:buNone/>
            </a:pPr>
            <a:endParaRPr lang="el-GR" sz="2000" dirty="0">
              <a:latin typeface="Segoe Script" panose="020B0504020000000003" pitchFamily="34" charset="0"/>
            </a:endParaRPr>
          </a:p>
        </p:txBody>
      </p:sp>
      <p:pic>
        <p:nvPicPr>
          <p:cNvPr id="4" name="Εικόνα 104" descr="https://upload.wikimedia.org/wikipedia/commons/thumb/f/fa/W.Cup2.svg/60px-W.Cup2.svg.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489512" y="2093754"/>
            <a:ext cx="957263" cy="3053588"/>
          </a:xfrm>
          <a:prstGeom prst="rect">
            <a:avLst/>
          </a:prstGeom>
          <a:noFill/>
          <a:ln>
            <a:noFill/>
          </a:ln>
        </p:spPr>
      </p:pic>
    </p:spTree>
    <p:extLst>
      <p:ext uri="{BB962C8B-B14F-4D97-AF65-F5344CB8AC3E}">
        <p14:creationId xmlns:p14="http://schemas.microsoft.com/office/powerpoint/2010/main" val="10288345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500"/>
                                        <p:tgtEl>
                                          <p:spTgt spid="3">
                                            <p:bg/>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58518" y="466422"/>
            <a:ext cx="5589270" cy="3465576"/>
          </a:xfrm>
          <a:prstGeom prst="rect">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3" name="Content Placeholder 2"/>
          <p:cNvSpPr>
            <a:spLocks noGrp="1"/>
          </p:cNvSpPr>
          <p:nvPr>
            <p:ph idx="1"/>
          </p:nvPr>
        </p:nvSpPr>
        <p:spPr>
          <a:xfrm>
            <a:off x="834390" y="4083342"/>
            <a:ext cx="7772400" cy="2308325"/>
          </a:xfrm>
          <a:ln w="19050"/>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20000"/>
          </a:bodyPr>
          <a:lstStyle/>
          <a:p>
            <a:pPr marL="0" indent="0" algn="just">
              <a:buNone/>
            </a:pPr>
            <a:r>
              <a:rPr lang="el-GR" sz="300" dirty="0">
                <a:solidFill>
                  <a:schemeClr val="dk1"/>
                </a:solidFill>
                <a:latin typeface="Segoe Script" panose="020B0504020000000003" pitchFamily="34" charset="0"/>
              </a:rPr>
              <a:t>	</a:t>
            </a:r>
            <a:endParaRPr lang="el-GR" sz="300" dirty="0" smtClean="0">
              <a:solidFill>
                <a:schemeClr val="dk1"/>
              </a:solidFill>
              <a:latin typeface="Segoe Script" panose="020B0504020000000003" pitchFamily="34" charset="0"/>
            </a:endParaRPr>
          </a:p>
          <a:p>
            <a:pPr marL="0" indent="0" algn="just">
              <a:buNone/>
            </a:pPr>
            <a:r>
              <a:rPr lang="el-GR" sz="300" dirty="0">
                <a:latin typeface="Segoe Script" panose="020B0504020000000003" pitchFamily="34" charset="0"/>
              </a:rPr>
              <a:t>	</a:t>
            </a:r>
            <a:r>
              <a:rPr lang="el-GR" sz="2200" dirty="0" smtClean="0">
                <a:latin typeface="Segoe Script" panose="020B0504020000000003" pitchFamily="34" charset="0"/>
              </a:rPr>
              <a:t>Το </a:t>
            </a:r>
            <a:r>
              <a:rPr lang="el-GR" sz="2200" dirty="0">
                <a:latin typeface="Segoe Script" panose="020B0504020000000003" pitchFamily="34" charset="0"/>
              </a:rPr>
              <a:t>τρόπαιο είναι χρυσό, 18 </a:t>
            </a:r>
            <a:r>
              <a:rPr lang="el-GR" sz="2200" dirty="0" err="1">
                <a:latin typeface="Segoe Script" panose="020B0504020000000003" pitchFamily="34" charset="0"/>
              </a:rPr>
              <a:t>καρατίων</a:t>
            </a:r>
            <a:r>
              <a:rPr lang="el-GR" sz="2200" dirty="0">
                <a:latin typeface="Segoe Script" panose="020B0504020000000003" pitchFamily="34" charset="0"/>
              </a:rPr>
              <a:t>, έχει ύψος 36 εκατοστά, βάρος 4,97 κιλά το ίδιο και 6 η βάση του. Αυτή αποτελείται από δύο στρώματα ημιπολύτιμου μαλαχίτη και αναγράφει τις χρονιές και τους νικητές του κυπέλλου </a:t>
            </a:r>
            <a:r>
              <a:rPr lang="el-GR" sz="2200" dirty="0" err="1">
                <a:latin typeface="Segoe Script" panose="020B0504020000000003" pitchFamily="34" charset="0"/>
              </a:rPr>
              <a:t>απ’το</a:t>
            </a:r>
            <a:r>
              <a:rPr lang="el-GR" sz="2200" dirty="0">
                <a:latin typeface="Segoe Script" panose="020B0504020000000003" pitchFamily="34" charset="0"/>
              </a:rPr>
              <a:t> 1974 και μετά.</a:t>
            </a:r>
          </a:p>
          <a:p>
            <a:pPr marL="0" indent="0" algn="just">
              <a:buNone/>
            </a:pPr>
            <a:r>
              <a:rPr lang="el-GR" sz="2200" dirty="0">
                <a:latin typeface="Segoe Script" panose="020B0504020000000003" pitchFamily="34" charset="0"/>
              </a:rPr>
              <a:t>	Οι νικητές κρατούν το κύπελλο για 4 χρόνια, μέχρι την επόμενη διοργάνωση, όπου παίρνουν επιχρυσωμένο ακριβές αντίγραφο.</a:t>
            </a:r>
          </a:p>
          <a:p>
            <a:pPr marL="0" indent="0" algn="just">
              <a:buNone/>
            </a:pPr>
            <a:endParaRPr lang="el-GR" sz="300" dirty="0">
              <a:solidFill>
                <a:schemeClr val="dk1"/>
              </a:solidFill>
              <a:latin typeface="Segoe Script" panose="020B0504020000000003" pitchFamily="34" charset="0"/>
            </a:endParaRPr>
          </a:p>
          <a:p>
            <a:pPr marL="0" indent="0" algn="just">
              <a:buNone/>
            </a:pPr>
            <a:endParaRPr lang="el-GR" sz="300" dirty="0">
              <a:solidFill>
                <a:schemeClr val="dk1"/>
              </a:solidFill>
              <a:latin typeface="Segoe Script" panose="020B0504020000000003"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608" y="586409"/>
            <a:ext cx="1815726" cy="322560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9483" y="586409"/>
            <a:ext cx="1721358" cy="3225602"/>
          </a:xfrm>
          <a:prstGeom prst="rect">
            <a:avLst/>
          </a:prstGeom>
        </p:spPr>
      </p:pic>
    </p:spTree>
    <p:extLst>
      <p:ext uri="{BB962C8B-B14F-4D97-AF65-F5344CB8AC3E}">
        <p14:creationId xmlns:p14="http://schemas.microsoft.com/office/powerpoint/2010/main" val="33186986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14" presetClass="entr" presetSubtype="10" fill="hold" grpId="0" nodeType="after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randombar(horizontal)">
                                      <p:cBhvr>
                                        <p:cTn id="25" dur="500"/>
                                        <p:tgtEl>
                                          <p:spTgt spid="3">
                                            <p:bg/>
                                          </p:spTgt>
                                        </p:tgtEl>
                                      </p:cBhvr>
                                    </p:animEffect>
                                  </p:childTnLst>
                                </p:cTn>
                              </p:par>
                            </p:childTnLst>
                          </p:cTn>
                        </p:par>
                        <p:par>
                          <p:cTn id="26" fill="hold">
                            <p:stCondLst>
                              <p:cond delay="6500"/>
                            </p:stCondLst>
                            <p:childTnLst>
                              <p:par>
                                <p:cTn id="27" presetID="14" presetClass="entr" presetSubtype="10" fill="hold" grpId="0"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9" dur="500"/>
                                        <p:tgtEl>
                                          <p:spTgt spid="3">
                                            <p:txEl>
                                              <p:pRg st="0" end="0"/>
                                            </p:txEl>
                                          </p:spTgt>
                                        </p:tgtEl>
                                      </p:cBhvr>
                                    </p:animEffect>
                                  </p:childTnLst>
                                </p:cTn>
                              </p:par>
                            </p:childTnLst>
                          </p:cTn>
                        </p:par>
                        <p:par>
                          <p:cTn id="30" fill="hold">
                            <p:stCondLst>
                              <p:cond delay="7000"/>
                            </p:stCondLst>
                            <p:childTnLst>
                              <p:par>
                                <p:cTn id="31" presetID="14" presetClass="entr" presetSubtype="10" fill="hold" grpId="0" nodeType="after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3" dur="500"/>
                                        <p:tgtEl>
                                          <p:spTgt spid="3">
                                            <p:txEl>
                                              <p:pRg st="1" end="1"/>
                                            </p:txEl>
                                          </p:spTgt>
                                        </p:tgtEl>
                                      </p:cBhvr>
                                    </p:animEffect>
                                  </p:childTnLst>
                                </p:cTn>
                              </p:par>
                            </p:childTnLst>
                          </p:cTn>
                        </p:par>
                        <p:par>
                          <p:cTn id="34" fill="hold">
                            <p:stCondLst>
                              <p:cond delay="7500"/>
                            </p:stCondLst>
                            <p:childTnLst>
                              <p:par>
                                <p:cTn id="35" presetID="14" presetClass="entr" presetSubtype="10" fill="hold" grpId="0"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45680"/>
            <a:ext cx="7886700" cy="1325563"/>
          </a:xfrm>
        </p:spPr>
        <p:txBody>
          <a:bodyPr vert="horz" lIns="91440" tIns="45720" rIns="91440" bIns="45720" rtlCol="0" anchor="ctr">
            <a:normAutofit fontScale="90000"/>
          </a:bodyPr>
          <a:lstStyle/>
          <a:p>
            <a:pPr algn="ctr"/>
            <a:r>
              <a:rPr lang="el-GR" sz="6000" b="1" dirty="0" smtClean="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ΠΡΟΚΡΙΜΑΤΙΚΗ ΦΑΣΗ</a:t>
            </a:r>
            <a:endParaRPr lang="el-GR" sz="6000" b="1"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endParaRPr>
          </a:p>
        </p:txBody>
      </p:sp>
      <p:sp>
        <p:nvSpPr>
          <p:cNvPr id="3" name="Content Placeholder 2"/>
          <p:cNvSpPr>
            <a:spLocks noGrp="1"/>
          </p:cNvSpPr>
          <p:nvPr>
            <p:ph idx="1"/>
          </p:nvPr>
        </p:nvSpPr>
        <p:spPr>
          <a:xfrm>
            <a:off x="649224" y="1825625"/>
            <a:ext cx="7886700" cy="4351338"/>
          </a:xfrm>
          <a:ln w="19050"/>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p>
            <a:pPr marL="0" indent="0" algn="just">
              <a:buNone/>
            </a:pPr>
            <a:r>
              <a:rPr lang="el-GR" sz="100" dirty="0" smtClean="0">
                <a:latin typeface="Segoe Script" panose="020B0504020000000003" pitchFamily="34" charset="0"/>
              </a:rPr>
              <a:t>	</a:t>
            </a:r>
          </a:p>
          <a:p>
            <a:pPr marL="0" indent="0" algn="just">
              <a:buNone/>
            </a:pPr>
            <a:r>
              <a:rPr lang="el-GR" sz="1800" dirty="0">
                <a:latin typeface="Segoe Script" panose="020B0504020000000003" pitchFamily="34" charset="0"/>
              </a:rPr>
              <a:t>	</a:t>
            </a:r>
            <a:r>
              <a:rPr lang="el-GR" sz="1800" dirty="0" smtClean="0">
                <a:latin typeface="Segoe Script" panose="020B0504020000000003" pitchFamily="34" charset="0"/>
              </a:rPr>
              <a:t>Από </a:t>
            </a:r>
            <a:r>
              <a:rPr lang="el-GR" sz="1800" dirty="0">
                <a:latin typeface="Segoe Script" panose="020B0504020000000003" pitchFamily="34" charset="0"/>
              </a:rPr>
              <a:t>το 1934, θεσπίστηκε η προκριματική φάση για να αποφασίζεται ποιες ομάδες θα συμμετέχουν στην τελική φάση. Διοργανώνεται σε κάθε ηπειρωτική ζώνη (Αφρική, Ασία, Βόρεια και Κεντρική Αμερική και Καραϊβική, Νότια Αμερική, Ωκεανία, Ευρώπη) που επιτηρούνται από τις αντίστοιχες συνομοσπονδίες τους. Η FIFA ορίζει εκ των προτέρων τον αριθμό των θέσεων για κάθε ζώνη για την τελική φάση του Παγκοσμίου Κυπέλλου. Ο αριθμός αυτός προκύπτει τόσο από τη σχετική δυναμική των εθνικών ομάδων, όσο και από την πίεση που ασκούν στην FIFA.</a:t>
            </a:r>
          </a:p>
          <a:p>
            <a:pPr marL="0" indent="0" algn="just">
              <a:buNone/>
            </a:pPr>
            <a:r>
              <a:rPr lang="el-GR" sz="1800" dirty="0" smtClean="0">
                <a:latin typeface="Segoe Script" panose="020B0504020000000003" pitchFamily="34" charset="0"/>
              </a:rPr>
              <a:t>	Η </a:t>
            </a:r>
            <a:r>
              <a:rPr lang="el-GR" sz="1800" dirty="0">
                <a:latin typeface="Segoe Script" panose="020B0504020000000003" pitchFamily="34" charset="0"/>
              </a:rPr>
              <a:t>διαδικασία αυτή ξεκινά δύο χρόνια πριν την τελική φάση. Οι δομές των προκριματικών τουρνουά διαφέρουν ανάμεσα στις ηπειρωτικές ζώνες. Συνήθως, μία ή δύο θέσεις αποδίδονται στους νικητές διηπειρωτικών </a:t>
            </a:r>
            <a:r>
              <a:rPr lang="el-GR" sz="1800" dirty="0" err="1">
                <a:latin typeface="Segoe Script" panose="020B0504020000000003" pitchFamily="34" charset="0"/>
              </a:rPr>
              <a:t>play</a:t>
            </a:r>
            <a:r>
              <a:rPr lang="el-GR" sz="1800" dirty="0">
                <a:latin typeface="Segoe Script" panose="020B0504020000000003" pitchFamily="34" charset="0"/>
              </a:rPr>
              <a:t> </a:t>
            </a:r>
            <a:r>
              <a:rPr lang="el-GR" sz="1800" dirty="0" err="1">
                <a:latin typeface="Segoe Script" panose="020B0504020000000003" pitchFamily="34" charset="0"/>
              </a:rPr>
              <a:t>off</a:t>
            </a:r>
            <a:r>
              <a:rPr lang="el-GR" sz="1800" dirty="0">
                <a:latin typeface="Segoe Script" panose="020B0504020000000003" pitchFamily="34" charset="0"/>
              </a:rPr>
              <a:t>. </a:t>
            </a:r>
          </a:p>
          <a:p>
            <a:pPr marL="0" indent="0" algn="just">
              <a:buNone/>
            </a:pPr>
            <a:r>
              <a:rPr lang="el-GR" sz="1800" dirty="0" smtClean="0">
                <a:latin typeface="Segoe Script" panose="020B0504020000000003" pitchFamily="34" charset="0"/>
              </a:rPr>
              <a:t>	Από </a:t>
            </a:r>
            <a:r>
              <a:rPr lang="el-GR" sz="1800" dirty="0">
                <a:latin typeface="Segoe Script" panose="020B0504020000000003" pitchFamily="34" charset="0"/>
              </a:rPr>
              <a:t>το 1938, οι διοργανώτριες χώρες παίρνουν αυτόματα θέση στα τελικά, χωρίς να αγωνίζονται στην προκριματική φάση. Αυτό το προνόμιο είχαν κι οι νικήτριες χώρες στο επόμενο μουντιάλ, αλλά από το 2006 καταργήθηκε. Πλέον κι οι νικήτριες χώρες αγωνίζονται κανονικά στα προκριματικά.</a:t>
            </a:r>
          </a:p>
          <a:p>
            <a:pPr marL="0" indent="0" algn="just">
              <a:buNone/>
            </a:pPr>
            <a:endParaRPr lang="el-GR" sz="100" dirty="0">
              <a:solidFill>
                <a:schemeClr val="dk1"/>
              </a:solidFill>
              <a:latin typeface="Segoe Script" panose="020B0504020000000003" pitchFamily="34" charset="0"/>
            </a:endParaRPr>
          </a:p>
        </p:txBody>
      </p:sp>
    </p:spTree>
    <p:extLst>
      <p:ext uri="{BB962C8B-B14F-4D97-AF65-F5344CB8AC3E}">
        <p14:creationId xmlns:p14="http://schemas.microsoft.com/office/powerpoint/2010/main" val="289632188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500"/>
                                        <p:tgtEl>
                                          <p:spTgt spid="3">
                                            <p:bg/>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222" y="434340"/>
            <a:ext cx="7886700" cy="1105472"/>
          </a:xfrm>
        </p:spPr>
        <p:txBody>
          <a:bodyPr vert="horz" lIns="91440" tIns="45720" rIns="91440" bIns="45720" rtlCol="0" anchor="ctr">
            <a:normAutofit/>
          </a:bodyPr>
          <a:lstStyle/>
          <a:p>
            <a:pPr algn="ctr"/>
            <a:r>
              <a:rPr lang="el-GR" sz="6000" b="1"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ΤΕΛΙΚΗ ΦΑΣΗ</a:t>
            </a:r>
          </a:p>
        </p:txBody>
      </p:sp>
      <p:sp>
        <p:nvSpPr>
          <p:cNvPr id="3" name="Content Placeholder 2"/>
          <p:cNvSpPr>
            <a:spLocks noGrp="1"/>
          </p:cNvSpPr>
          <p:nvPr>
            <p:ph idx="1"/>
          </p:nvPr>
        </p:nvSpPr>
        <p:spPr>
          <a:xfrm>
            <a:off x="432911" y="1987487"/>
            <a:ext cx="8291322" cy="4022788"/>
          </a:xfrm>
          <a:ln w="19050"/>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p>
            <a:pPr marL="0" indent="0" algn="just">
              <a:buNone/>
            </a:pPr>
            <a:endParaRPr lang="el-GR" sz="300" dirty="0" smtClean="0">
              <a:latin typeface="Segoe Script" panose="020B0504020000000003" pitchFamily="34" charset="0"/>
            </a:endParaRPr>
          </a:p>
          <a:p>
            <a:pPr marL="0" indent="0" algn="just">
              <a:buNone/>
            </a:pPr>
            <a:r>
              <a:rPr lang="el-GR" sz="2000" dirty="0" smtClean="0">
                <a:latin typeface="Segoe Script" panose="020B0504020000000003" pitchFamily="34" charset="0"/>
              </a:rPr>
              <a:t>	Στη </a:t>
            </a:r>
            <a:r>
              <a:rPr lang="el-GR" sz="2000" dirty="0">
                <a:latin typeface="Segoe Script" panose="020B0504020000000003" pitchFamily="34" charset="0"/>
              </a:rPr>
              <a:t>σημερινή τελική φάση του Μουντιάλ αγωνίζονται 32 εθνικές ομάδες για έναν περίπου μήνα στα γήπεδα της διοργανώτριας χώρας (ή χωρών, αν πρόκειται για </a:t>
            </a:r>
            <a:r>
              <a:rPr lang="el-GR" sz="2000" dirty="0" err="1">
                <a:latin typeface="Segoe Script" panose="020B0504020000000003" pitchFamily="34" charset="0"/>
              </a:rPr>
              <a:t>συνδιοργάνωση</a:t>
            </a:r>
            <a:r>
              <a:rPr lang="el-GR" sz="2000" dirty="0">
                <a:latin typeface="Segoe Script" panose="020B0504020000000003" pitchFamily="34" charset="0"/>
              </a:rPr>
              <a:t>). Η τελική φάση χωρίζεται σε δυο επιμέρους φάσεις, των ομίλων και των </a:t>
            </a:r>
            <a:r>
              <a:rPr lang="el-GR" sz="2000" dirty="0" err="1">
                <a:latin typeface="Segoe Script" panose="020B0504020000000003" pitchFamily="34" charset="0"/>
              </a:rPr>
              <a:t>νοκ</a:t>
            </a:r>
            <a:r>
              <a:rPr lang="el-GR" sz="2000" dirty="0">
                <a:latin typeface="Segoe Script" panose="020B0504020000000003" pitchFamily="34" charset="0"/>
              </a:rPr>
              <a:t> άουτ αγώνων.</a:t>
            </a:r>
          </a:p>
          <a:p>
            <a:pPr marL="0" indent="0" algn="just">
              <a:buNone/>
            </a:pPr>
            <a:r>
              <a:rPr lang="el-GR" sz="2000" dirty="0" smtClean="0">
                <a:latin typeface="Segoe Script" panose="020B0504020000000003" pitchFamily="34" charset="0"/>
              </a:rPr>
              <a:t>	Στη </a:t>
            </a:r>
            <a:r>
              <a:rPr lang="el-GR" sz="2000" dirty="0">
                <a:latin typeface="Segoe Script" panose="020B0504020000000003" pitchFamily="34" charset="0"/>
              </a:rPr>
              <a:t>φάση των ομίλων, οι ομάδες χωρίζονται σε οκτώ ομίλους τεσσάρων ομάδων. Οι οκτώ καλύτερες ομάδες του μουντιάλ γίνονται επικεφαλής σε κάθε όμιλο. Οι υπόλοιπες κατανέμονται τυχαία. Από το 1998,  κανένας όμιλος δεν επιτρέπεται να περιέχει 2 ευρωπαϊκές ομάδες, ή περισσότερες από μία ομάδα από κάθε άλλη συνομοσπονδία. Η κάθε ομάδα δίνει τρεις αγώνες στον όμιλό της, ενώ στον τελευταίο γύρο, οι αγώνες του ομίλου γίνονται ταυτόχρονα ώστε να είναι δίκαιο για όλες τις ομάδες.</a:t>
            </a:r>
          </a:p>
          <a:p>
            <a:pPr marL="0" indent="0" algn="just">
              <a:buNone/>
            </a:pPr>
            <a:r>
              <a:rPr lang="el-GR" sz="2000" dirty="0" smtClean="0">
                <a:latin typeface="Segoe Script" panose="020B0504020000000003" pitchFamily="34" charset="0"/>
              </a:rPr>
              <a:t>	</a:t>
            </a:r>
            <a:endParaRPr lang="el-GR" sz="200" dirty="0">
              <a:latin typeface="Segoe Script" panose="020B0504020000000003" pitchFamily="34" charset="0"/>
            </a:endParaRPr>
          </a:p>
        </p:txBody>
      </p:sp>
    </p:spTree>
    <p:extLst>
      <p:ext uri="{BB962C8B-B14F-4D97-AF65-F5344CB8AC3E}">
        <p14:creationId xmlns:p14="http://schemas.microsoft.com/office/powerpoint/2010/main" val="28238242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500"/>
                                        <p:tgtEl>
                                          <p:spTgt spid="3">
                                            <p:bg/>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918" y="219456"/>
            <a:ext cx="8339328" cy="3813048"/>
          </a:xfrm>
          <a:prstGeom prst="rect">
            <a:avLst/>
          </a:prstGeom>
          <a:ln w="19050"/>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p>
            <a:pPr algn="just">
              <a:lnSpc>
                <a:spcPct val="90000"/>
              </a:lnSpc>
              <a:spcBef>
                <a:spcPts val="1000"/>
              </a:spcBef>
              <a:buFont typeface="Arial" panose="020B0604020202020204" pitchFamily="34" charset="0"/>
              <a:buNone/>
            </a:pPr>
            <a:r>
              <a:rPr lang="el-GR" sz="100" dirty="0" smtClean="0">
                <a:solidFill>
                  <a:prstClr val="black"/>
                </a:solidFill>
                <a:latin typeface="Segoe Script" panose="020B0504020000000003" pitchFamily="34" charset="0"/>
              </a:rPr>
              <a:t>	</a:t>
            </a:r>
          </a:p>
          <a:p>
            <a:pPr algn="just">
              <a:lnSpc>
                <a:spcPct val="90000"/>
              </a:lnSpc>
              <a:spcBef>
                <a:spcPts val="1000"/>
              </a:spcBef>
              <a:buFont typeface="Arial" panose="020B0604020202020204" pitchFamily="34" charset="0"/>
              <a:buNone/>
            </a:pPr>
            <a:r>
              <a:rPr lang="el-GR" dirty="0">
                <a:solidFill>
                  <a:prstClr val="black"/>
                </a:solidFill>
                <a:latin typeface="Segoe Script" panose="020B0504020000000003" pitchFamily="34" charset="0"/>
              </a:rPr>
              <a:t>	</a:t>
            </a:r>
            <a:r>
              <a:rPr lang="el-GR" dirty="0" smtClean="0">
                <a:solidFill>
                  <a:prstClr val="black"/>
                </a:solidFill>
                <a:latin typeface="Segoe Script" panose="020B0504020000000003" pitchFamily="34" charset="0"/>
              </a:rPr>
              <a:t>Οι </a:t>
            </a:r>
            <a:r>
              <a:rPr lang="el-GR" dirty="0">
                <a:solidFill>
                  <a:prstClr val="black"/>
                </a:solidFill>
                <a:latin typeface="Segoe Script" panose="020B0504020000000003" pitchFamily="34" charset="0"/>
              </a:rPr>
              <a:t>δύο πρώτες ομάδες κάθε ομίλου προκρίνονται για τη φάση των </a:t>
            </a:r>
            <a:r>
              <a:rPr lang="el-GR" dirty="0" err="1">
                <a:solidFill>
                  <a:prstClr val="black"/>
                </a:solidFill>
                <a:latin typeface="Segoe Script" panose="020B0504020000000003" pitchFamily="34" charset="0"/>
              </a:rPr>
              <a:t>νοκ</a:t>
            </a:r>
            <a:r>
              <a:rPr lang="el-GR" dirty="0">
                <a:solidFill>
                  <a:prstClr val="black"/>
                </a:solidFill>
                <a:latin typeface="Segoe Script" panose="020B0504020000000003" pitchFamily="34" charset="0"/>
              </a:rPr>
              <a:t> άουτ αγώνων. Η βαθμολογία των ομάδων γίνεται με πόντους. Από το 1994, η νίκη ισούται με τρεις πόντους, η ισοπαλία με έναν και η ήττα δεν δίνει κανένα (προηγουμένως η νίκη έδινε δύο πόντους αντί για τρεις). Αν δυο ή περισσότερες ομάδες ισοβαθμήσουν, ως κριτήρια κατάταξης πρώτα είναι η διαφορά τερμάτων, μετά το σύνολο των τερμάτων που πέτυχε κάθε ομάδα, μετά τα αποτελέσματα των αγώνων μεταξύ των ισοβαθμούντων ομάδων και τέλος ο αριθμός των ισοπαλιών.</a:t>
            </a:r>
          </a:p>
          <a:p>
            <a:pPr algn="just">
              <a:lnSpc>
                <a:spcPct val="90000"/>
              </a:lnSpc>
              <a:spcBef>
                <a:spcPts val="1000"/>
              </a:spcBef>
              <a:buFont typeface="Arial" panose="020B0604020202020204" pitchFamily="34" charset="0"/>
              <a:buNone/>
            </a:pPr>
            <a:r>
              <a:rPr lang="el-GR" dirty="0">
                <a:solidFill>
                  <a:prstClr val="black"/>
                </a:solidFill>
                <a:latin typeface="Segoe Script" panose="020B0504020000000003" pitchFamily="34" charset="0"/>
              </a:rPr>
              <a:t>	Η φάση των αγώνων </a:t>
            </a:r>
            <a:r>
              <a:rPr lang="el-GR" dirty="0" err="1">
                <a:solidFill>
                  <a:prstClr val="black"/>
                </a:solidFill>
                <a:latin typeface="Segoe Script" panose="020B0504020000000003" pitchFamily="34" charset="0"/>
              </a:rPr>
              <a:t>νοκ</a:t>
            </a:r>
            <a:r>
              <a:rPr lang="el-GR" dirty="0">
                <a:solidFill>
                  <a:prstClr val="black"/>
                </a:solidFill>
                <a:latin typeface="Segoe Script" panose="020B0504020000000003" pitchFamily="34" charset="0"/>
              </a:rPr>
              <a:t> άουτ διεξάγεται με μονούς αγώνες και προκύπτει ένας νικητής. Αν υπάρξει ισοπαλία, τότε ακολουθεί παράταση του αγώνα και αν χρειαστεί εκτελούνται και πέναλτι. Η φάση των </a:t>
            </a:r>
            <a:r>
              <a:rPr lang="el-GR" dirty="0" err="1">
                <a:solidFill>
                  <a:prstClr val="black"/>
                </a:solidFill>
                <a:latin typeface="Segoe Script" panose="020B0504020000000003" pitchFamily="34" charset="0"/>
              </a:rPr>
              <a:t>νοκ</a:t>
            </a:r>
            <a:r>
              <a:rPr lang="el-GR" dirty="0">
                <a:solidFill>
                  <a:prstClr val="black"/>
                </a:solidFill>
                <a:latin typeface="Segoe Script" panose="020B0504020000000003" pitchFamily="34" charset="0"/>
              </a:rPr>
              <a:t> άουτ ξεκινά από τον "γύρο των 16", στον οποίο ο νικητής του κάθε ομίλου αντιμετωπίζει τον δεύτερο άλλου ομίλου. Μετά ακολουθούν τα προημιτελικά, τα ημιτελικά και ο μεγάλος τελικός. Οι ομάδες που ηττώνται στα ημιτελικά αγωνίζονται στον μικρό τελικό για την τρίτη θέση.</a:t>
            </a:r>
          </a:p>
        </p:txBody>
      </p:sp>
      <p:pic>
        <p:nvPicPr>
          <p:cNvPr id="2050" name="Picture 2" descr="http://www.sport24.gr/incoming/article2454063.ece/BINARY/w620/fifa.jpg"/>
          <p:cNvPicPr>
            <a:picLocks noChangeAspect="1" noChangeArrowheads="1"/>
          </p:cNvPicPr>
          <p:nvPr/>
        </p:nvPicPr>
        <p:blipFill rotWithShape="1">
          <a:blip r:embed="rId2">
            <a:extLst>
              <a:ext uri="{28A0092B-C50C-407E-A947-70E740481C1C}">
                <a14:useLocalDpi xmlns:a14="http://schemas.microsoft.com/office/drawing/2010/main" val="0"/>
              </a:ext>
            </a:extLst>
          </a:blip>
          <a:srcRect t="8777" b="28137"/>
          <a:stretch/>
        </p:blipFill>
        <p:spPr bwMode="auto">
          <a:xfrm>
            <a:off x="1484757" y="4142232"/>
            <a:ext cx="6233922"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8183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Περιεχόμενα</a:t>
            </a:r>
            <a:endParaRPr lang="el-GR" dirty="0"/>
          </a:p>
        </p:txBody>
      </p:sp>
      <p:sp>
        <p:nvSpPr>
          <p:cNvPr id="3" name="Θέση περιεχομένου 2"/>
          <p:cNvSpPr>
            <a:spLocks noGrp="1"/>
          </p:cNvSpPr>
          <p:nvPr>
            <p:ph idx="1"/>
          </p:nvPr>
        </p:nvSpPr>
        <p:spPr/>
        <p:txBody>
          <a:bodyPr/>
          <a:lstStyle/>
          <a:p>
            <a:r>
              <a:rPr lang="el-GR" dirty="0" smtClean="0"/>
              <a:t>Τι ακριβώς είναι.</a:t>
            </a:r>
          </a:p>
          <a:p>
            <a:r>
              <a:rPr lang="el-GR" dirty="0" smtClean="0"/>
              <a:t>Μερικές Πληροφορίες.</a:t>
            </a:r>
          </a:p>
          <a:p>
            <a:r>
              <a:rPr lang="el-GR" dirty="0" smtClean="0"/>
              <a:t>Κριτήρια Πρόκρισης.</a:t>
            </a:r>
          </a:p>
          <a:p>
            <a:r>
              <a:rPr lang="el-GR" dirty="0" smtClean="0"/>
              <a:t>Ομάδες που κατάκτησαν το </a:t>
            </a:r>
            <a:r>
              <a:rPr lang="en-US" dirty="0" smtClean="0"/>
              <a:t>Champions League.</a:t>
            </a:r>
            <a:endParaRPr lang="el-GR" dirty="0" smtClean="0"/>
          </a:p>
        </p:txBody>
      </p:sp>
    </p:spTree>
    <p:extLst>
      <p:ext uri="{BB962C8B-B14F-4D97-AF65-F5344CB8AC3E}">
        <p14:creationId xmlns:p14="http://schemas.microsoft.com/office/powerpoint/2010/main" val="1555110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5190" y="1899313"/>
            <a:ext cx="4844596" cy="3046988"/>
          </a:xfrm>
          <a:prstGeom prst="rect">
            <a:avLst/>
          </a:prstGeom>
          <a:noFill/>
        </p:spPr>
        <p:txBody>
          <a:bodyPr wrap="none" lIns="91440" tIns="45720" rIns="91440" bIns="45720">
            <a:spAutoFit/>
          </a:bodyPr>
          <a:lstStyle/>
          <a:p>
            <a:pPr algn="ctr"/>
            <a:r>
              <a:rPr lang="el-GR" sz="9600" b="1" dirty="0" smtClean="0">
                <a:ln w="10160">
                  <a:solidFill>
                    <a:srgbClr val="4472C4"/>
                  </a:solidFill>
                  <a:prstDash val="solid"/>
                </a:ln>
                <a:solidFill>
                  <a:srgbClr val="FFFFFF"/>
                </a:solidFill>
                <a:effectLst>
                  <a:outerShdw blurRad="38100" dist="22860" dir="5400000" algn="tl" rotWithShape="0">
                    <a:srgbClr val="000000">
                      <a:alpha val="30000"/>
                    </a:srgbClr>
                  </a:outerShdw>
                </a:effectLst>
              </a:rPr>
              <a:t>ΠΙΝΑΚΑΣ</a:t>
            </a:r>
          </a:p>
          <a:p>
            <a:pPr algn="ctr"/>
            <a:r>
              <a:rPr lang="el-GR" sz="9600" b="1" dirty="0" smtClean="0">
                <a:ln w="10160">
                  <a:solidFill>
                    <a:srgbClr val="4472C4"/>
                  </a:solidFill>
                  <a:prstDash val="solid"/>
                </a:ln>
                <a:solidFill>
                  <a:srgbClr val="FFFFFF"/>
                </a:solidFill>
                <a:effectLst>
                  <a:outerShdw blurRad="38100" dist="22860" dir="5400000" algn="tl" rotWithShape="0">
                    <a:srgbClr val="000000">
                      <a:alpha val="30000"/>
                    </a:srgbClr>
                  </a:outerShdw>
                </a:effectLst>
              </a:rPr>
              <a:t>ΑΓΩΝΩΝ</a:t>
            </a:r>
            <a:endParaRPr lang="el-GR" sz="9600" b="1" dirty="0">
              <a:ln w="10160">
                <a:solidFill>
                  <a:srgbClr val="4472C4"/>
                </a:solidFill>
                <a:prstDash val="solid"/>
              </a:ln>
              <a:solidFill>
                <a:srgbClr val="FFFFFF"/>
              </a:solidFill>
              <a:effectLst>
                <a:outerShdw blurRad="38100" dist="22860" dir="5400000" algn="tl" rotWithShape="0">
                  <a:srgbClr val="000000">
                    <a:alpha val="30000"/>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385"/>
            <a:ext cx="4270106" cy="7280693"/>
          </a:xfrm>
          <a:prstGeom prst="rect">
            <a:avLst/>
          </a:prstGeom>
        </p:spPr>
      </p:pic>
    </p:spTree>
    <p:extLst>
      <p:ext uri="{BB962C8B-B14F-4D97-AF65-F5344CB8AC3E}">
        <p14:creationId xmlns:p14="http://schemas.microsoft.com/office/powerpoint/2010/main" val="24344144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50083258"/>
              </p:ext>
            </p:extLst>
          </p:nvPr>
        </p:nvGraphicFramePr>
        <p:xfrm>
          <a:off x="205738" y="91445"/>
          <a:ext cx="8625842" cy="8273498"/>
        </p:xfrm>
        <a:graphic>
          <a:graphicData uri="http://schemas.openxmlformats.org/drawingml/2006/table">
            <a:tbl>
              <a:tblPr firstRow="1" firstCol="1" bandRow="1">
                <a:tableStyleId>{5C22544A-7EE6-4342-B048-85BDC9FD1C3A}</a:tableStyleId>
              </a:tblPr>
              <a:tblGrid>
                <a:gridCol w="1122356"/>
                <a:gridCol w="1043893"/>
                <a:gridCol w="68484"/>
                <a:gridCol w="910848"/>
                <a:gridCol w="953981"/>
                <a:gridCol w="992233"/>
                <a:gridCol w="68484"/>
                <a:gridCol w="910848"/>
                <a:gridCol w="924035"/>
                <a:gridCol w="927672"/>
                <a:gridCol w="68484"/>
                <a:gridCol w="634524"/>
              </a:tblGrid>
              <a:tr h="643972">
                <a:tc rowSpan="2">
                  <a:txBody>
                    <a:bodyPr/>
                    <a:lstStyle/>
                    <a:p>
                      <a:pPr algn="ctr">
                        <a:lnSpc>
                          <a:spcPct val="107000"/>
                        </a:lnSpc>
                        <a:spcAft>
                          <a:spcPts val="0"/>
                        </a:spcAft>
                      </a:pPr>
                      <a:r>
                        <a:rPr lang="el-GR" sz="1600" dirty="0">
                          <a:effectLst/>
                        </a:rPr>
                        <a:t>Έτος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rowSpan="2">
                  <a:txBody>
                    <a:bodyPr/>
                    <a:lstStyle/>
                    <a:p>
                      <a:pPr algn="ctr">
                        <a:lnSpc>
                          <a:spcPct val="107000"/>
                        </a:lnSpc>
                        <a:spcAft>
                          <a:spcPts val="0"/>
                        </a:spcAft>
                      </a:pPr>
                      <a:r>
                        <a:rPr lang="el-GR" sz="1600" dirty="0">
                          <a:effectLst/>
                        </a:rPr>
                        <a:t>Διοργανώτρια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rowSpan="14">
                  <a:txBody>
                    <a:bodyPr/>
                    <a:lstStyle/>
                    <a:p>
                      <a:pPr algn="ctr"/>
                      <a:endParaRPr lang="el-GR" sz="6000" dirty="0"/>
                    </a:p>
                  </a:txBody>
                  <a:tcPr marL="2775" marR="2775" marT="3700" marB="3700" anchor="ctr"/>
                </a:tc>
                <a:tc gridSpan="3">
                  <a:txBody>
                    <a:bodyPr/>
                    <a:lstStyle/>
                    <a:p>
                      <a:pPr algn="ctr"/>
                      <a:r>
                        <a:rPr lang="el-GR" sz="1600" dirty="0" smtClean="0"/>
                        <a:t>Τελικός</a:t>
                      </a:r>
                      <a:endParaRPr lang="el-GR" sz="1600" dirty="0"/>
                    </a:p>
                  </a:txBody>
                  <a:tcPr marL="2775" marR="2775" marT="3700" marB="3700" anchor="ctr"/>
                </a:tc>
                <a:tc hMerge="1">
                  <a:txBody>
                    <a:bodyPr/>
                    <a:lstStyle/>
                    <a:p>
                      <a:endParaRPr lang="el-GR"/>
                    </a:p>
                  </a:txBody>
                  <a:tcPr/>
                </a:tc>
                <a:tc hMerge="1">
                  <a:txBody>
                    <a:bodyPr/>
                    <a:lstStyle/>
                    <a:p>
                      <a:endParaRPr lang="el-GR"/>
                    </a:p>
                  </a:txBody>
                  <a:tcPr/>
                </a:tc>
                <a:tc rowSpan="14">
                  <a:txBody>
                    <a:bodyPr/>
                    <a:lstStyle/>
                    <a:p>
                      <a:pPr algn="ctr"/>
                      <a:endParaRPr lang="el-GR" sz="1600" dirty="0"/>
                    </a:p>
                  </a:txBody>
                  <a:tcPr marL="2775" marR="2775" marT="3700" marB="3700" anchor="ctr"/>
                </a:tc>
                <a:tc gridSpan="3">
                  <a:txBody>
                    <a:bodyPr/>
                    <a:lstStyle/>
                    <a:p>
                      <a:pPr algn="ctr"/>
                      <a:r>
                        <a:rPr lang="el-GR" sz="1600" dirty="0" smtClean="0"/>
                        <a:t>Αγώνας για 3</a:t>
                      </a:r>
                      <a:r>
                        <a:rPr lang="el-GR" sz="1600" baseline="30000" dirty="0" smtClean="0"/>
                        <a:t>η</a:t>
                      </a:r>
                      <a:r>
                        <a:rPr lang="el-GR" sz="1600" dirty="0" smtClean="0"/>
                        <a:t> θέση</a:t>
                      </a:r>
                      <a:endParaRPr lang="el-GR" sz="1600" dirty="0"/>
                    </a:p>
                  </a:txBody>
                  <a:tcPr marL="2775" marR="2775" marT="3700" marB="3700" anchor="ctr"/>
                </a:tc>
                <a:tc hMerge="1">
                  <a:txBody>
                    <a:bodyPr/>
                    <a:lstStyle/>
                    <a:p>
                      <a:endParaRPr lang="el-GR"/>
                    </a:p>
                  </a:txBody>
                  <a:tcPr/>
                </a:tc>
                <a:tc hMerge="1">
                  <a:txBody>
                    <a:bodyPr/>
                    <a:lstStyle/>
                    <a:p>
                      <a:endParaRPr lang="el-GR"/>
                    </a:p>
                  </a:txBody>
                  <a:tcPr/>
                </a:tc>
                <a:tc rowSpan="14">
                  <a:txBody>
                    <a:bodyPr/>
                    <a:lstStyle/>
                    <a:p>
                      <a:pPr algn="ctr"/>
                      <a:endParaRPr lang="el-GR" sz="4000" dirty="0"/>
                    </a:p>
                  </a:txBody>
                  <a:tcPr marL="2775" marR="2775" marT="3700" marB="3700" anchor="ctr"/>
                </a:tc>
                <a:tc rowSpan="2">
                  <a:txBody>
                    <a:bodyPr/>
                    <a:lstStyle/>
                    <a:p>
                      <a:pPr algn="ctr">
                        <a:lnSpc>
                          <a:spcPct val="107000"/>
                        </a:lnSpc>
                        <a:spcAft>
                          <a:spcPts val="0"/>
                        </a:spcAft>
                      </a:pPr>
                      <a:r>
                        <a:rPr lang="el-GR" sz="1400" dirty="0">
                          <a:effectLst/>
                        </a:rPr>
                        <a:t>Αριθμός των Ομάδων</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r>
              <a:tr h="257031">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1400" dirty="0">
                          <a:effectLst/>
                        </a:rPr>
                        <a:t>Πρωταθλήτρια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Αποτέλεσμα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Φιναλίστ</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Τρίτη θέση</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Αποτέλεσμα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Τέταρτη θέση</a:t>
                      </a:r>
                    </a:p>
                  </a:txBody>
                  <a:tcPr marL="2775" marR="2775" marT="3700" marB="3700" anchor="ctr"/>
                </a:tc>
                <a:tc vMerge="1">
                  <a:txBody>
                    <a:bodyPr/>
                    <a:lstStyle/>
                    <a:p>
                      <a:endParaRPr lang="el-GR"/>
                    </a:p>
                  </a:txBody>
                  <a:tcPr/>
                </a:tc>
                <a:tc vMerge="1">
                  <a:txBody>
                    <a:bodyPr/>
                    <a:lstStyle/>
                    <a:p>
                      <a:endParaRPr lang="el-GR"/>
                    </a:p>
                  </a:txBody>
                  <a:tcPr/>
                </a:tc>
              </a:tr>
              <a:tr h="649632">
                <a:tc>
                  <a:txBody>
                    <a:bodyPr/>
                    <a:lstStyle/>
                    <a:p>
                      <a:pPr algn="ctr">
                        <a:lnSpc>
                          <a:spcPct val="107000"/>
                        </a:lnSpc>
                        <a:spcAft>
                          <a:spcPts val="0"/>
                        </a:spcAft>
                      </a:pPr>
                      <a:r>
                        <a:rPr lang="el-GR" sz="1600" dirty="0">
                          <a:effectLst/>
                        </a:rPr>
                        <a:t>1930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Ουρουγουάη</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Ουρουγουάη</a:t>
                      </a:r>
                    </a:p>
                  </a:txBody>
                  <a:tcPr marL="2775" marR="2775" marT="3700" marB="3700" anchor="ctr"/>
                </a:tc>
                <a:tc>
                  <a:txBody>
                    <a:bodyPr/>
                    <a:lstStyle/>
                    <a:p>
                      <a:pPr algn="ctr">
                        <a:lnSpc>
                          <a:spcPct val="107000"/>
                        </a:lnSpc>
                        <a:spcAft>
                          <a:spcPts val="0"/>
                        </a:spcAft>
                      </a:pPr>
                      <a:r>
                        <a:rPr lang="el-GR" sz="1600" dirty="0">
                          <a:effectLst/>
                        </a:rPr>
                        <a:t>4–2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Αργεντινή</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Ηνωμένες Πολιτείες</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a:t>
                      </a:r>
                      <a:r>
                        <a:rPr lang="el-GR" sz="1400" kern="1200" dirty="0" err="1">
                          <a:solidFill>
                            <a:schemeClr val="dk1"/>
                          </a:solidFill>
                          <a:effectLst/>
                          <a:latin typeface="+mn-lt"/>
                          <a:ea typeface="+mn-ea"/>
                          <a:cs typeface="+mn-cs"/>
                        </a:rPr>
                        <a:t>δ.δ</a:t>
                      </a:r>
                      <a:r>
                        <a:rPr lang="el-GR" sz="1400" kern="1200" dirty="0" smtClean="0">
                          <a:solidFill>
                            <a:schemeClr val="dk1"/>
                          </a:solidFill>
                          <a:effectLst/>
                          <a:latin typeface="+mn-lt"/>
                          <a:ea typeface="+mn-ea"/>
                          <a:cs typeface="+mn-cs"/>
                        </a:rPr>
                        <a:t>.)</a:t>
                      </a:r>
                      <a:endParaRPr lang="el-GR" sz="1400" kern="1200" dirty="0">
                        <a:solidFill>
                          <a:schemeClr val="dk1"/>
                        </a:solidFill>
                        <a:effectLst/>
                        <a:latin typeface="+mn-lt"/>
                        <a:ea typeface="+mn-ea"/>
                        <a:cs typeface="+mn-cs"/>
                      </a:endParaRP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Γιουγκοσλαβία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13</a:t>
                      </a:r>
                    </a:p>
                  </a:txBody>
                  <a:tcPr marL="2775" marR="2775" marT="3700" marB="3700" anchor="ctr"/>
                </a:tc>
              </a:tr>
              <a:tr h="441847">
                <a:tc>
                  <a:txBody>
                    <a:bodyPr/>
                    <a:lstStyle/>
                    <a:p>
                      <a:pPr algn="ctr">
                        <a:lnSpc>
                          <a:spcPct val="107000"/>
                        </a:lnSpc>
                        <a:spcAft>
                          <a:spcPts val="0"/>
                        </a:spcAft>
                      </a:pPr>
                      <a:r>
                        <a:rPr lang="el-GR" sz="1600" dirty="0">
                          <a:effectLst/>
                        </a:rPr>
                        <a:t>1934</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Ιταλία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Ιταλία</a:t>
                      </a:r>
                    </a:p>
                  </a:txBody>
                  <a:tcPr marL="2775" marR="2775" marT="3700" marB="3700" anchor="ctr"/>
                </a:tc>
                <a:tc>
                  <a:txBody>
                    <a:bodyPr/>
                    <a:lstStyle/>
                    <a:p>
                      <a:pPr algn="ctr">
                        <a:lnSpc>
                          <a:spcPct val="107000"/>
                        </a:lnSpc>
                        <a:spcAft>
                          <a:spcPts val="0"/>
                        </a:spcAft>
                      </a:pPr>
                      <a:r>
                        <a:rPr lang="el-GR" sz="1600" dirty="0" smtClean="0">
                          <a:effectLst/>
                        </a:rPr>
                        <a:t>2–1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Τσεχοσλοβακία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Γερμανία</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3–2</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Αυστρία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16</a:t>
                      </a:r>
                    </a:p>
                  </a:txBody>
                  <a:tcPr marL="2775" marR="2775" marT="3700" marB="3700" anchor="ctr"/>
                </a:tc>
              </a:tr>
              <a:tr h="441847">
                <a:tc>
                  <a:txBody>
                    <a:bodyPr/>
                    <a:lstStyle/>
                    <a:p>
                      <a:pPr algn="ctr">
                        <a:lnSpc>
                          <a:spcPct val="107000"/>
                        </a:lnSpc>
                        <a:spcAft>
                          <a:spcPts val="0"/>
                        </a:spcAft>
                      </a:pPr>
                      <a:r>
                        <a:rPr lang="el-GR" sz="1600" dirty="0">
                          <a:effectLst/>
                        </a:rPr>
                        <a:t>1938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Γαλλία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Ιταλία</a:t>
                      </a:r>
                    </a:p>
                  </a:txBody>
                  <a:tcPr marL="2775" marR="2775" marT="3700" marB="3700" anchor="ctr"/>
                </a:tc>
                <a:tc>
                  <a:txBody>
                    <a:bodyPr/>
                    <a:lstStyle/>
                    <a:p>
                      <a:pPr algn="ctr">
                        <a:lnSpc>
                          <a:spcPct val="107000"/>
                        </a:lnSpc>
                        <a:spcAft>
                          <a:spcPts val="0"/>
                        </a:spcAft>
                      </a:pPr>
                      <a:r>
                        <a:rPr lang="el-GR" sz="1600" dirty="0">
                          <a:effectLst/>
                        </a:rPr>
                        <a:t>4–2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Ουγγαρία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Βραζιλία</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4–2</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Σουηδία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16/15</a:t>
                      </a:r>
                    </a:p>
                  </a:txBody>
                  <a:tcPr marL="2775" marR="2775" marT="3700" marB="3700" anchor="ctr"/>
                </a:tc>
              </a:tr>
              <a:tr h="441847">
                <a:tc>
                  <a:txBody>
                    <a:bodyPr/>
                    <a:lstStyle/>
                    <a:p>
                      <a:pPr algn="ctr">
                        <a:lnSpc>
                          <a:spcPct val="107000"/>
                        </a:lnSpc>
                        <a:spcAft>
                          <a:spcPts val="0"/>
                        </a:spcAft>
                      </a:pPr>
                      <a:r>
                        <a:rPr lang="el-GR" sz="1600" dirty="0">
                          <a:effectLst/>
                        </a:rPr>
                        <a:t>1950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Βραζιλία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Ουρουγουάη</a:t>
                      </a:r>
                    </a:p>
                  </a:txBody>
                  <a:tcPr marL="2775" marR="2775" marT="3700" marB="3700" anchor="ctr"/>
                </a:tc>
                <a:tc>
                  <a:txBody>
                    <a:bodyPr/>
                    <a:lstStyle/>
                    <a:p>
                      <a:pPr algn="ctr">
                        <a:lnSpc>
                          <a:spcPct val="107000"/>
                        </a:lnSpc>
                        <a:spcAft>
                          <a:spcPts val="0"/>
                        </a:spcAft>
                      </a:pPr>
                      <a:r>
                        <a:rPr lang="el-GR" sz="1600" dirty="0" smtClean="0">
                          <a:effectLst/>
                        </a:rPr>
                        <a:t>2-1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Βραζιλία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Σουηδία</a:t>
                      </a:r>
                    </a:p>
                  </a:txBody>
                  <a:tcPr marL="2775" marR="2775" marT="3700" marB="3700" anchor="ctr"/>
                </a:tc>
                <a:tc>
                  <a:txBody>
                    <a:bodyPr/>
                    <a:lstStyle/>
                    <a:p>
                      <a:pPr algn="ctr">
                        <a:lnSpc>
                          <a:spcPct val="107000"/>
                        </a:lnSpc>
                        <a:spcAft>
                          <a:spcPts val="0"/>
                        </a:spcAft>
                      </a:pPr>
                      <a:r>
                        <a:rPr lang="el-GR" sz="1400" kern="1200" dirty="0" smtClean="0">
                          <a:solidFill>
                            <a:schemeClr val="dk1"/>
                          </a:solidFill>
                          <a:effectLst/>
                          <a:latin typeface="+mn-lt"/>
                          <a:ea typeface="+mn-ea"/>
                          <a:cs typeface="+mn-cs"/>
                        </a:rPr>
                        <a:t>3-1</a:t>
                      </a:r>
                      <a:endParaRPr lang="el-GR" sz="1400" kern="1200" dirty="0">
                        <a:solidFill>
                          <a:schemeClr val="dk1"/>
                        </a:solidFill>
                        <a:effectLst/>
                        <a:latin typeface="+mn-lt"/>
                        <a:ea typeface="+mn-ea"/>
                        <a:cs typeface="+mn-cs"/>
                      </a:endParaRP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Ισπανία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16/13</a:t>
                      </a:r>
                    </a:p>
                  </a:txBody>
                  <a:tcPr marL="2775" marR="2775" marT="3700" marB="3700" anchor="ctr"/>
                </a:tc>
              </a:tr>
              <a:tr h="441847">
                <a:tc>
                  <a:txBody>
                    <a:bodyPr/>
                    <a:lstStyle/>
                    <a:p>
                      <a:pPr algn="ctr">
                        <a:lnSpc>
                          <a:spcPct val="107000"/>
                        </a:lnSpc>
                        <a:spcAft>
                          <a:spcPts val="0"/>
                        </a:spcAft>
                      </a:pPr>
                      <a:r>
                        <a:rPr lang="el-GR" sz="1600" dirty="0">
                          <a:effectLst/>
                        </a:rPr>
                        <a:t>1954</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Ελβετία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smtClean="0">
                          <a:solidFill>
                            <a:schemeClr val="dk1"/>
                          </a:solidFill>
                          <a:effectLst/>
                          <a:latin typeface="+mn-lt"/>
                          <a:ea typeface="+mn-ea"/>
                          <a:cs typeface="+mn-cs"/>
                        </a:rPr>
                        <a:t>Δ. </a:t>
                      </a:r>
                      <a:r>
                        <a:rPr lang="el-GR" sz="1400" kern="1200" dirty="0">
                          <a:solidFill>
                            <a:schemeClr val="dk1"/>
                          </a:solidFill>
                          <a:effectLst/>
                          <a:latin typeface="+mn-lt"/>
                          <a:ea typeface="+mn-ea"/>
                          <a:cs typeface="+mn-cs"/>
                        </a:rPr>
                        <a:t>Γερμανία</a:t>
                      </a:r>
                    </a:p>
                  </a:txBody>
                  <a:tcPr marL="2775" marR="2775" marT="3700" marB="3700" anchor="ctr"/>
                </a:tc>
                <a:tc>
                  <a:txBody>
                    <a:bodyPr/>
                    <a:lstStyle/>
                    <a:p>
                      <a:pPr algn="ctr">
                        <a:lnSpc>
                          <a:spcPct val="107000"/>
                        </a:lnSpc>
                        <a:spcAft>
                          <a:spcPts val="0"/>
                        </a:spcAft>
                      </a:pPr>
                      <a:r>
                        <a:rPr lang="el-GR" sz="1600" dirty="0">
                          <a:effectLst/>
                        </a:rPr>
                        <a:t>3–2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Ουγγαρία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Αυστρία</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3–1</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Ουρουγουάη</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16</a:t>
                      </a:r>
                    </a:p>
                  </a:txBody>
                  <a:tcPr marL="2775" marR="2775" marT="3700" marB="3700" anchor="ctr"/>
                </a:tc>
              </a:tr>
              <a:tr h="441847">
                <a:tc>
                  <a:txBody>
                    <a:bodyPr/>
                    <a:lstStyle/>
                    <a:p>
                      <a:pPr algn="ctr">
                        <a:lnSpc>
                          <a:spcPct val="107000"/>
                        </a:lnSpc>
                        <a:spcAft>
                          <a:spcPts val="0"/>
                        </a:spcAft>
                      </a:pPr>
                      <a:r>
                        <a:rPr lang="el-GR" sz="1600" dirty="0">
                          <a:effectLst/>
                        </a:rPr>
                        <a:t>1958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Σουηδία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Βραζιλία</a:t>
                      </a:r>
                    </a:p>
                  </a:txBody>
                  <a:tcPr marL="2775" marR="2775" marT="3700" marB="3700" anchor="ctr"/>
                </a:tc>
                <a:tc>
                  <a:txBody>
                    <a:bodyPr/>
                    <a:lstStyle/>
                    <a:p>
                      <a:pPr algn="ctr">
                        <a:lnSpc>
                          <a:spcPct val="107000"/>
                        </a:lnSpc>
                        <a:spcAft>
                          <a:spcPts val="0"/>
                        </a:spcAft>
                      </a:pPr>
                      <a:r>
                        <a:rPr lang="el-GR" sz="1600" dirty="0">
                          <a:effectLst/>
                        </a:rPr>
                        <a:t>5–2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Σουηδία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Γαλλία</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6–3</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smtClean="0">
                          <a:solidFill>
                            <a:schemeClr val="dk1"/>
                          </a:solidFill>
                          <a:effectLst/>
                          <a:latin typeface="+mn-lt"/>
                          <a:ea typeface="+mn-ea"/>
                          <a:cs typeface="+mn-cs"/>
                        </a:rPr>
                        <a:t>Δ. </a:t>
                      </a:r>
                      <a:r>
                        <a:rPr lang="el-GR" sz="1400" kern="1200" dirty="0">
                          <a:solidFill>
                            <a:schemeClr val="dk1"/>
                          </a:solidFill>
                          <a:effectLst/>
                          <a:latin typeface="+mn-lt"/>
                          <a:ea typeface="+mn-ea"/>
                          <a:cs typeface="+mn-cs"/>
                        </a:rPr>
                        <a:t>Γερμανία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16</a:t>
                      </a:r>
                    </a:p>
                  </a:txBody>
                  <a:tcPr marL="2775" marR="2775" marT="3700" marB="3700" anchor="ctr"/>
                </a:tc>
              </a:tr>
              <a:tr h="441847">
                <a:tc>
                  <a:txBody>
                    <a:bodyPr/>
                    <a:lstStyle/>
                    <a:p>
                      <a:pPr algn="ctr">
                        <a:lnSpc>
                          <a:spcPct val="107000"/>
                        </a:lnSpc>
                        <a:spcAft>
                          <a:spcPts val="0"/>
                        </a:spcAft>
                      </a:pPr>
                      <a:r>
                        <a:rPr lang="el-GR" sz="1600" dirty="0">
                          <a:effectLst/>
                        </a:rPr>
                        <a:t>1962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Χιλή</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Βραζιλία</a:t>
                      </a:r>
                    </a:p>
                  </a:txBody>
                  <a:tcPr marL="2775" marR="2775" marT="3700" marB="3700" anchor="ctr"/>
                </a:tc>
                <a:tc>
                  <a:txBody>
                    <a:bodyPr/>
                    <a:lstStyle/>
                    <a:p>
                      <a:pPr algn="ctr">
                        <a:lnSpc>
                          <a:spcPct val="107000"/>
                        </a:lnSpc>
                        <a:spcAft>
                          <a:spcPts val="0"/>
                        </a:spcAft>
                      </a:pPr>
                      <a:r>
                        <a:rPr lang="el-GR" sz="1600" dirty="0">
                          <a:effectLst/>
                        </a:rPr>
                        <a:t>3–1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Τσεχοσλοβακία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Χιλή</a:t>
                      </a:r>
                    </a:p>
                  </a:txBody>
                  <a:tcPr marL="2775" marR="2775" marT="3700" marB="3700" anchor="ctr"/>
                </a:tc>
                <a:tc>
                  <a:txBody>
                    <a:bodyPr/>
                    <a:lstStyle/>
                    <a:p>
                      <a:pPr algn="ctr">
                        <a:lnSpc>
                          <a:spcPct val="107000"/>
                        </a:lnSpc>
                        <a:spcAft>
                          <a:spcPts val="0"/>
                        </a:spcAft>
                      </a:pPr>
                      <a:r>
                        <a:rPr lang="el-GR" sz="1400" kern="1200">
                          <a:solidFill>
                            <a:schemeClr val="dk1"/>
                          </a:solidFill>
                          <a:effectLst/>
                          <a:latin typeface="+mn-lt"/>
                          <a:ea typeface="+mn-ea"/>
                          <a:cs typeface="+mn-cs"/>
                        </a:rPr>
                        <a:t>1–0</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Γιουγκοσλαβία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16</a:t>
                      </a:r>
                    </a:p>
                  </a:txBody>
                  <a:tcPr marL="2775" marR="2775" marT="3700" marB="3700" anchor="ctr"/>
                </a:tc>
              </a:tr>
              <a:tr h="441847">
                <a:tc>
                  <a:txBody>
                    <a:bodyPr/>
                    <a:lstStyle/>
                    <a:p>
                      <a:pPr algn="ctr">
                        <a:lnSpc>
                          <a:spcPct val="107000"/>
                        </a:lnSpc>
                        <a:spcAft>
                          <a:spcPts val="0"/>
                        </a:spcAft>
                      </a:pPr>
                      <a:r>
                        <a:rPr lang="el-GR" sz="1600" dirty="0">
                          <a:effectLst/>
                        </a:rPr>
                        <a:t>1966</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Αγγλία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Αγγλία</a:t>
                      </a:r>
                    </a:p>
                  </a:txBody>
                  <a:tcPr marL="2775" marR="2775" marT="3700" marB="3700" anchor="ctr"/>
                </a:tc>
                <a:tc>
                  <a:txBody>
                    <a:bodyPr/>
                    <a:lstStyle/>
                    <a:p>
                      <a:pPr algn="ctr">
                        <a:lnSpc>
                          <a:spcPct val="107000"/>
                        </a:lnSpc>
                        <a:spcAft>
                          <a:spcPts val="0"/>
                        </a:spcAft>
                      </a:pPr>
                      <a:r>
                        <a:rPr lang="el-GR" sz="1600" dirty="0" smtClean="0">
                          <a:effectLst/>
                        </a:rPr>
                        <a:t>4–2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smtClean="0">
                          <a:effectLst/>
                        </a:rPr>
                        <a:t>Δ. </a:t>
                      </a:r>
                      <a:r>
                        <a:rPr lang="el-GR" sz="1400" dirty="0">
                          <a:effectLst/>
                        </a:rPr>
                        <a:t>Γερμανία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Πορτογαλία</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2–1</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Σοβιετική Ένωση</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16</a:t>
                      </a:r>
                    </a:p>
                  </a:txBody>
                  <a:tcPr marL="2775" marR="2775" marT="3700" marB="3700" anchor="ctr"/>
                </a:tc>
              </a:tr>
              <a:tr h="441847">
                <a:tc>
                  <a:txBody>
                    <a:bodyPr/>
                    <a:lstStyle/>
                    <a:p>
                      <a:pPr algn="ctr">
                        <a:lnSpc>
                          <a:spcPct val="107000"/>
                        </a:lnSpc>
                        <a:spcAft>
                          <a:spcPts val="0"/>
                        </a:spcAft>
                      </a:pPr>
                      <a:r>
                        <a:rPr lang="el-GR" sz="1600" dirty="0">
                          <a:effectLst/>
                        </a:rPr>
                        <a:t>1970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Μεξικό</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Βραζιλία</a:t>
                      </a:r>
                    </a:p>
                  </a:txBody>
                  <a:tcPr marL="2775" marR="2775" marT="3700" marB="3700" anchor="ctr"/>
                </a:tc>
                <a:tc>
                  <a:txBody>
                    <a:bodyPr/>
                    <a:lstStyle/>
                    <a:p>
                      <a:pPr algn="ctr">
                        <a:lnSpc>
                          <a:spcPct val="107000"/>
                        </a:lnSpc>
                        <a:spcAft>
                          <a:spcPts val="0"/>
                        </a:spcAft>
                      </a:pPr>
                      <a:r>
                        <a:rPr lang="el-GR" sz="1600" dirty="0">
                          <a:effectLst/>
                        </a:rPr>
                        <a:t>4–1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Ιταλία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smtClean="0">
                          <a:solidFill>
                            <a:schemeClr val="dk1"/>
                          </a:solidFill>
                          <a:effectLst/>
                          <a:latin typeface="+mn-lt"/>
                          <a:ea typeface="+mn-ea"/>
                          <a:cs typeface="+mn-cs"/>
                        </a:rPr>
                        <a:t>Δ. </a:t>
                      </a:r>
                      <a:r>
                        <a:rPr lang="el-GR" sz="1400" kern="1200" dirty="0">
                          <a:solidFill>
                            <a:schemeClr val="dk1"/>
                          </a:solidFill>
                          <a:effectLst/>
                          <a:latin typeface="+mn-lt"/>
                          <a:ea typeface="+mn-ea"/>
                          <a:cs typeface="+mn-cs"/>
                        </a:rPr>
                        <a:t>Γερμανία</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1–0</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Ουρουγουάη</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16</a:t>
                      </a:r>
                    </a:p>
                  </a:txBody>
                  <a:tcPr marL="2775" marR="2775" marT="3700" marB="3700" anchor="ctr"/>
                </a:tc>
              </a:tr>
              <a:tr h="441847">
                <a:tc>
                  <a:txBody>
                    <a:bodyPr/>
                    <a:lstStyle/>
                    <a:p>
                      <a:pPr algn="ctr">
                        <a:lnSpc>
                          <a:spcPct val="107000"/>
                        </a:lnSpc>
                        <a:spcAft>
                          <a:spcPts val="0"/>
                        </a:spcAft>
                      </a:pPr>
                      <a:r>
                        <a:rPr lang="el-GR" sz="1600" dirty="0">
                          <a:effectLst/>
                        </a:rPr>
                        <a:t>1974</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Δ. Γερμανία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smtClean="0">
                          <a:solidFill>
                            <a:schemeClr val="dk1"/>
                          </a:solidFill>
                          <a:effectLst/>
                          <a:latin typeface="+mn-lt"/>
                          <a:ea typeface="+mn-ea"/>
                          <a:cs typeface="+mn-cs"/>
                        </a:rPr>
                        <a:t>Δ. </a:t>
                      </a:r>
                      <a:r>
                        <a:rPr lang="el-GR" sz="1400" kern="1200" dirty="0">
                          <a:solidFill>
                            <a:schemeClr val="dk1"/>
                          </a:solidFill>
                          <a:effectLst/>
                          <a:latin typeface="+mn-lt"/>
                          <a:ea typeface="+mn-ea"/>
                          <a:cs typeface="+mn-cs"/>
                        </a:rPr>
                        <a:t>Γερμανία</a:t>
                      </a:r>
                    </a:p>
                  </a:txBody>
                  <a:tcPr marL="2775" marR="2775" marT="3700" marB="3700" anchor="ctr"/>
                </a:tc>
                <a:tc>
                  <a:txBody>
                    <a:bodyPr/>
                    <a:lstStyle/>
                    <a:p>
                      <a:pPr algn="ctr">
                        <a:lnSpc>
                          <a:spcPct val="107000"/>
                        </a:lnSpc>
                        <a:spcAft>
                          <a:spcPts val="0"/>
                        </a:spcAft>
                      </a:pPr>
                      <a:r>
                        <a:rPr lang="el-GR" sz="1600" dirty="0">
                          <a:effectLst/>
                        </a:rPr>
                        <a:t>2–1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Ολλανδία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Πολωνία</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1–0</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Βραζιλία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16</a:t>
                      </a:r>
                    </a:p>
                  </a:txBody>
                  <a:tcPr marL="2775" marR="2775" marT="3700" marB="3700" anchor="ctr"/>
                </a:tc>
              </a:tr>
              <a:tr h="441847">
                <a:tc>
                  <a:txBody>
                    <a:bodyPr/>
                    <a:lstStyle/>
                    <a:p>
                      <a:pPr algn="ctr">
                        <a:lnSpc>
                          <a:spcPct val="107000"/>
                        </a:lnSpc>
                        <a:spcAft>
                          <a:spcPts val="0"/>
                        </a:spcAft>
                      </a:pPr>
                      <a:r>
                        <a:rPr lang="el-GR" sz="1600" dirty="0">
                          <a:effectLst/>
                        </a:rPr>
                        <a:t>1978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Αργεντινή</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Αργεντινή</a:t>
                      </a:r>
                    </a:p>
                  </a:txBody>
                  <a:tcPr marL="2775" marR="2775" marT="3700" marB="3700" anchor="ctr"/>
                </a:tc>
                <a:tc>
                  <a:txBody>
                    <a:bodyPr/>
                    <a:lstStyle/>
                    <a:p>
                      <a:pPr algn="ctr">
                        <a:lnSpc>
                          <a:spcPct val="107000"/>
                        </a:lnSpc>
                        <a:spcAft>
                          <a:spcPts val="0"/>
                        </a:spcAft>
                      </a:pPr>
                      <a:r>
                        <a:rPr lang="el-GR" sz="1600" dirty="0" smtClean="0">
                          <a:effectLst/>
                        </a:rPr>
                        <a:t>3–1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Ολλανδία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Βραζιλία</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2–1</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Ιταλία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16</a:t>
                      </a:r>
                    </a:p>
                  </a:txBody>
                  <a:tcPr marL="2775" marR="2775" marT="3700" marB="3700" anchor="ctr"/>
                </a:tc>
              </a:tr>
              <a:tr h="441847">
                <a:tc>
                  <a:txBody>
                    <a:bodyPr/>
                    <a:lstStyle/>
                    <a:p>
                      <a:pPr algn="ctr">
                        <a:lnSpc>
                          <a:spcPct val="107000"/>
                        </a:lnSpc>
                        <a:spcAft>
                          <a:spcPts val="0"/>
                        </a:spcAft>
                      </a:pPr>
                      <a:r>
                        <a:rPr lang="el-GR" sz="1600" dirty="0">
                          <a:effectLst/>
                        </a:rPr>
                        <a:t>1982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Ισπανία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Ιταλία</a:t>
                      </a:r>
                    </a:p>
                  </a:txBody>
                  <a:tcPr marL="2775" marR="2775" marT="3700" marB="3700" anchor="ctr"/>
                </a:tc>
                <a:tc>
                  <a:txBody>
                    <a:bodyPr/>
                    <a:lstStyle/>
                    <a:p>
                      <a:pPr algn="ctr">
                        <a:lnSpc>
                          <a:spcPct val="107000"/>
                        </a:lnSpc>
                        <a:spcAft>
                          <a:spcPts val="0"/>
                        </a:spcAft>
                      </a:pPr>
                      <a:r>
                        <a:rPr lang="el-GR" sz="1600" dirty="0">
                          <a:effectLst/>
                        </a:rPr>
                        <a:t>3–1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smtClean="0">
                          <a:effectLst/>
                        </a:rPr>
                        <a:t>Δ. </a:t>
                      </a:r>
                      <a:r>
                        <a:rPr lang="el-GR" sz="1400" dirty="0">
                          <a:effectLst/>
                        </a:rPr>
                        <a:t>Γερμανία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Πολωνία</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3–2</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Γαλλία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24</a:t>
                      </a:r>
                    </a:p>
                  </a:txBody>
                  <a:tcPr marL="2775" marR="2775" marT="3700" marB="3700" anchor="ctr"/>
                </a:tc>
              </a:tr>
            </a:tbl>
          </a:graphicData>
        </a:graphic>
      </p:graphicFrame>
    </p:spTree>
    <p:extLst>
      <p:ext uri="{BB962C8B-B14F-4D97-AF65-F5344CB8AC3E}">
        <p14:creationId xmlns:p14="http://schemas.microsoft.com/office/powerpoint/2010/main" val="20224653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80301054"/>
              </p:ext>
            </p:extLst>
          </p:nvPr>
        </p:nvGraphicFramePr>
        <p:xfrm>
          <a:off x="129544" y="71124"/>
          <a:ext cx="8869681" cy="7338676"/>
        </p:xfrm>
        <a:graphic>
          <a:graphicData uri="http://schemas.openxmlformats.org/drawingml/2006/table">
            <a:tbl>
              <a:tblPr firstRow="1" firstCol="1" bandRow="1">
                <a:tableStyleId>{5C22544A-7EE6-4342-B048-85BDC9FD1C3A}</a:tableStyleId>
              </a:tblPr>
              <a:tblGrid>
                <a:gridCol w="1154083"/>
                <a:gridCol w="1073402"/>
                <a:gridCol w="70419"/>
                <a:gridCol w="936597"/>
                <a:gridCol w="1129529"/>
                <a:gridCol w="871702"/>
                <a:gridCol w="70419"/>
                <a:gridCol w="936597"/>
                <a:gridCol w="1090943"/>
                <a:gridCol w="813110"/>
                <a:gridCol w="70419"/>
                <a:gridCol w="652461"/>
              </a:tblGrid>
              <a:tr h="680719">
                <a:tc rowSpan="2">
                  <a:txBody>
                    <a:bodyPr/>
                    <a:lstStyle/>
                    <a:p>
                      <a:pPr marL="0" algn="ctr" defTabSz="914400" rtl="0" eaLnBrk="1" latinLnBrk="0" hangingPunct="1">
                        <a:lnSpc>
                          <a:spcPct val="107000"/>
                        </a:lnSpc>
                        <a:spcAft>
                          <a:spcPts val="0"/>
                        </a:spcAft>
                      </a:pPr>
                      <a:r>
                        <a:rPr lang="el-GR" sz="1600" b="1" kern="1200" dirty="0" smtClean="0">
                          <a:solidFill>
                            <a:schemeClr val="lt1"/>
                          </a:solidFill>
                          <a:effectLst/>
                          <a:latin typeface="+mn-lt"/>
                          <a:ea typeface="+mn-ea"/>
                          <a:cs typeface="+mn-cs"/>
                        </a:rPr>
                        <a:t>Έτος</a:t>
                      </a:r>
                      <a:endParaRPr lang="el-GR" sz="1600" b="1" kern="1200" dirty="0">
                        <a:solidFill>
                          <a:schemeClr val="lt1"/>
                        </a:solidFill>
                        <a:effectLst/>
                        <a:latin typeface="+mn-lt"/>
                        <a:ea typeface="+mn-ea"/>
                        <a:cs typeface="+mn-cs"/>
                      </a:endParaRPr>
                    </a:p>
                  </a:txBody>
                  <a:tcPr marL="2775" marR="2775" marT="3700" marB="3700" anchor="ctr"/>
                </a:tc>
                <a:tc rowSpan="2">
                  <a:txBody>
                    <a:bodyPr/>
                    <a:lstStyle/>
                    <a:p>
                      <a:pPr algn="ctr">
                        <a:lnSpc>
                          <a:spcPct val="107000"/>
                        </a:lnSpc>
                        <a:spcAft>
                          <a:spcPts val="0"/>
                        </a:spcAft>
                      </a:pPr>
                      <a:r>
                        <a:rPr lang="el-GR" sz="1600" dirty="0" smtClean="0">
                          <a:effectLst/>
                        </a:rPr>
                        <a:t>Διοργανώτρια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rowSpan="12">
                  <a:txBody>
                    <a:bodyPr/>
                    <a:lstStyle/>
                    <a:p>
                      <a:pPr marL="0" algn="ctr" defTabSz="914400" rtl="0" eaLnBrk="1" latinLnBrk="0" hangingPunct="1">
                        <a:lnSpc>
                          <a:spcPct val="107000"/>
                        </a:lnSpc>
                        <a:spcAft>
                          <a:spcPts val="0"/>
                        </a:spcAft>
                      </a:pPr>
                      <a:endParaRPr lang="el-GR" sz="1400" kern="1200">
                        <a:solidFill>
                          <a:schemeClr val="dk1"/>
                        </a:solidFill>
                        <a:effectLst/>
                        <a:latin typeface="+mn-lt"/>
                        <a:ea typeface="+mn-ea"/>
                        <a:cs typeface="+mn-cs"/>
                      </a:endParaRPr>
                    </a:p>
                  </a:txBody>
                  <a:tcPr marL="2775" marR="2775" marT="3700" marB="3700" anchor="ctr"/>
                </a:tc>
                <a:tc gridSpan="3">
                  <a:txBody>
                    <a:bodyPr/>
                    <a:lstStyle/>
                    <a:p>
                      <a:pPr algn="ctr">
                        <a:lnSpc>
                          <a:spcPct val="107000"/>
                        </a:lnSpc>
                        <a:spcAft>
                          <a:spcPts val="0"/>
                        </a:spcAft>
                      </a:pPr>
                      <a:r>
                        <a:rPr lang="el-GR" sz="1600" dirty="0">
                          <a:effectLst/>
                        </a:rPr>
                        <a:t>Τελικός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hMerge="1">
                  <a:txBody>
                    <a:bodyPr/>
                    <a:lstStyle/>
                    <a:p>
                      <a:endParaRPr lang="el-GR"/>
                    </a:p>
                  </a:txBody>
                  <a:tcPr/>
                </a:tc>
                <a:tc hMerge="1">
                  <a:txBody>
                    <a:bodyPr/>
                    <a:lstStyle/>
                    <a:p>
                      <a:endParaRPr lang="el-GR"/>
                    </a:p>
                  </a:txBody>
                  <a:tcPr/>
                </a:tc>
                <a:tc rowSpan="12">
                  <a:txBody>
                    <a:bodyPr/>
                    <a:lstStyle/>
                    <a:p>
                      <a:pPr marL="0" algn="ctr" defTabSz="914400" rtl="0" eaLnBrk="1" latinLnBrk="0" hangingPunct="1">
                        <a:lnSpc>
                          <a:spcPct val="107000"/>
                        </a:lnSpc>
                        <a:spcAft>
                          <a:spcPts val="0"/>
                        </a:spcAft>
                      </a:pPr>
                      <a:endParaRPr lang="el-GR" sz="1400" kern="1200">
                        <a:solidFill>
                          <a:schemeClr val="dk1"/>
                        </a:solidFill>
                        <a:effectLst/>
                        <a:latin typeface="+mn-lt"/>
                        <a:ea typeface="+mn-ea"/>
                        <a:cs typeface="+mn-cs"/>
                      </a:endParaRPr>
                    </a:p>
                  </a:txBody>
                  <a:tcPr marL="2775" marR="2775" marT="3700" marB="3700" anchor="ctr"/>
                </a:tc>
                <a:tc gridSpan="3">
                  <a:txBody>
                    <a:bodyPr/>
                    <a:lstStyle/>
                    <a:p>
                      <a:pPr algn="ctr">
                        <a:lnSpc>
                          <a:spcPct val="107000"/>
                        </a:lnSpc>
                        <a:spcAft>
                          <a:spcPts val="0"/>
                        </a:spcAft>
                      </a:pPr>
                      <a:r>
                        <a:rPr lang="el-GR" sz="1600" dirty="0">
                          <a:effectLst/>
                        </a:rPr>
                        <a:t>Αγώνας για την 3η θέση</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hMerge="1">
                  <a:txBody>
                    <a:bodyPr/>
                    <a:lstStyle/>
                    <a:p>
                      <a:endParaRPr lang="el-GR"/>
                    </a:p>
                  </a:txBody>
                  <a:tcPr/>
                </a:tc>
                <a:tc hMerge="1">
                  <a:txBody>
                    <a:bodyPr/>
                    <a:lstStyle/>
                    <a:p>
                      <a:endParaRPr lang="el-GR"/>
                    </a:p>
                  </a:txBody>
                  <a:tcPr/>
                </a:tc>
                <a:tc rowSpan="12">
                  <a:txBody>
                    <a:bodyPr/>
                    <a:lstStyle/>
                    <a:p>
                      <a:pPr marL="0" algn="ctr" defTabSz="914400" rtl="0" eaLnBrk="1" latinLnBrk="0" hangingPunct="1">
                        <a:lnSpc>
                          <a:spcPct val="107000"/>
                        </a:lnSpc>
                        <a:spcAft>
                          <a:spcPts val="0"/>
                        </a:spcAft>
                      </a:pPr>
                      <a:endParaRPr lang="el-GR" sz="1400" kern="1200">
                        <a:solidFill>
                          <a:schemeClr val="dk1"/>
                        </a:solidFill>
                        <a:effectLst/>
                        <a:latin typeface="+mn-lt"/>
                        <a:ea typeface="+mn-ea"/>
                        <a:cs typeface="+mn-cs"/>
                      </a:endParaRPr>
                    </a:p>
                  </a:txBody>
                  <a:tcPr marL="2775" marR="2775" marT="3700" marB="3700" anchor="ctr"/>
                </a:tc>
                <a:tc row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l-GR" sz="1600" b="1" kern="1200" dirty="0" smtClean="0">
                          <a:solidFill>
                            <a:schemeClr val="lt1"/>
                          </a:solidFill>
                          <a:effectLst/>
                          <a:latin typeface="+mn-lt"/>
                          <a:ea typeface="+mn-ea"/>
                          <a:cs typeface="+mn-cs"/>
                        </a:rPr>
                        <a:t>Αριθμός των Ομάδων</a:t>
                      </a:r>
                    </a:p>
                    <a:p>
                      <a:pPr marL="0" algn="ctr" defTabSz="914400" rtl="0" eaLnBrk="1" latinLnBrk="0" hangingPunct="1">
                        <a:lnSpc>
                          <a:spcPct val="107000"/>
                        </a:lnSpc>
                        <a:spcAft>
                          <a:spcPts val="0"/>
                        </a:spcAft>
                      </a:pPr>
                      <a:endParaRPr lang="el-GR" sz="1400" kern="1200" dirty="0">
                        <a:solidFill>
                          <a:schemeClr val="dk1"/>
                        </a:solidFill>
                        <a:effectLst/>
                        <a:latin typeface="+mn-lt"/>
                        <a:ea typeface="+mn-ea"/>
                        <a:cs typeface="+mn-cs"/>
                      </a:endParaRPr>
                    </a:p>
                  </a:txBody>
                  <a:tcPr marL="2775" marR="2775" marT="3700" marB="3700" anchor="ctr"/>
                </a:tc>
              </a:tr>
              <a:tr h="367583">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Πρωταθλήτρια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Αποτέλεσμα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Φιναλίστ</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Τρίτη θέση</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Αποτέλεσμα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Τέταρτη θέση</a:t>
                      </a:r>
                    </a:p>
                  </a:txBody>
                  <a:tcPr marL="2775" marR="2775" marT="3700" marB="3700" anchor="ctr"/>
                </a:tc>
                <a:tc vMerge="1">
                  <a:txBody>
                    <a:bodyPr/>
                    <a:lstStyle/>
                    <a:p>
                      <a:endParaRPr lang="el-GR"/>
                    </a:p>
                  </a:txBody>
                  <a:tcPr/>
                </a:tc>
                <a:tc vMerge="1">
                  <a:txBody>
                    <a:bodyPr/>
                    <a:lstStyle/>
                    <a:p>
                      <a:endParaRPr lang="el-GR"/>
                    </a:p>
                  </a:txBody>
                  <a:tcPr/>
                </a:tc>
              </a:tr>
              <a:tr h="700714">
                <a:tc>
                  <a:txBody>
                    <a:bodyPr/>
                    <a:lstStyle/>
                    <a:p>
                      <a:pPr marL="0" algn="ctr" defTabSz="914400" rtl="0" eaLnBrk="1" latinLnBrk="0" hangingPunct="1">
                        <a:lnSpc>
                          <a:spcPct val="107000"/>
                        </a:lnSpc>
                        <a:spcAft>
                          <a:spcPts val="0"/>
                        </a:spcAft>
                      </a:pPr>
                      <a:r>
                        <a:rPr lang="el-GR" sz="1600" b="1" kern="1200" dirty="0">
                          <a:solidFill>
                            <a:schemeClr val="lt1"/>
                          </a:solidFill>
                          <a:effectLst/>
                          <a:latin typeface="+mn-lt"/>
                          <a:ea typeface="+mn-ea"/>
                          <a:cs typeface="+mn-cs"/>
                        </a:rPr>
                        <a:t>1986</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Μεξικό</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Αργεντινή</a:t>
                      </a:r>
                    </a:p>
                  </a:txBody>
                  <a:tcPr marL="2775" marR="2775" marT="3700" marB="3700" anchor="ct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3–2</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Δυτική </a:t>
                      </a:r>
                      <a:r>
                        <a:rPr lang="el-GR" sz="1400" kern="1200" dirty="0" smtClean="0">
                          <a:solidFill>
                            <a:schemeClr val="dk1"/>
                          </a:solidFill>
                          <a:effectLst/>
                          <a:latin typeface="+mn-lt"/>
                          <a:ea typeface="+mn-ea"/>
                          <a:cs typeface="+mn-cs"/>
                        </a:rPr>
                        <a:t>Γερμανία</a:t>
                      </a:r>
                      <a:endParaRPr lang="el-GR" sz="1400" kern="1200" dirty="0">
                        <a:solidFill>
                          <a:schemeClr val="dk1"/>
                        </a:solidFill>
                        <a:effectLst/>
                        <a:latin typeface="+mn-lt"/>
                        <a:ea typeface="+mn-ea"/>
                        <a:cs typeface="+mn-cs"/>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smtClean="0">
                          <a:solidFill>
                            <a:schemeClr val="dk1"/>
                          </a:solidFill>
                          <a:effectLst/>
                          <a:latin typeface="+mn-lt"/>
                          <a:ea typeface="+mn-ea"/>
                          <a:cs typeface="+mn-cs"/>
                        </a:rPr>
                        <a:t>Γαλλία</a:t>
                      </a:r>
                    </a:p>
                    <a:p>
                      <a:pPr marL="0" algn="ctr" defTabSz="914400" rtl="0" eaLnBrk="1" latinLnBrk="0" hangingPunct="1">
                        <a:lnSpc>
                          <a:spcPct val="107000"/>
                        </a:lnSpc>
                        <a:spcAft>
                          <a:spcPts val="0"/>
                        </a:spcAft>
                      </a:pPr>
                      <a:endParaRPr lang="el-GR" sz="1400" kern="1200" dirty="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4–2</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a:t>
                      </a:r>
                      <a:r>
                        <a:rPr lang="el-GR" sz="1400" kern="1200" dirty="0" smtClean="0">
                          <a:solidFill>
                            <a:schemeClr val="dk1"/>
                          </a:solidFill>
                          <a:effectLst/>
                          <a:latin typeface="+mn-lt"/>
                          <a:ea typeface="+mn-ea"/>
                          <a:cs typeface="+mn-cs"/>
                        </a:rPr>
                        <a:t>παράταση)</a:t>
                      </a:r>
                      <a:endParaRPr lang="el-GR" sz="1400" kern="1200" dirty="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Βέλγιο</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24</a:t>
                      </a:r>
                    </a:p>
                  </a:txBody>
                  <a:tcPr marL="2775" marR="2775" marT="3700" marB="3700" anchor="ctr"/>
                </a:tc>
              </a:tr>
              <a:tr h="700714">
                <a:tc>
                  <a:txBody>
                    <a:bodyPr/>
                    <a:lstStyle/>
                    <a:p>
                      <a:pPr marL="0" algn="ctr" defTabSz="914400" rtl="0" eaLnBrk="1" latinLnBrk="0" hangingPunct="1">
                        <a:lnSpc>
                          <a:spcPct val="107000"/>
                        </a:lnSpc>
                        <a:spcAft>
                          <a:spcPts val="0"/>
                        </a:spcAft>
                      </a:pPr>
                      <a:r>
                        <a:rPr lang="el-GR" sz="1600" b="1" kern="1200" dirty="0">
                          <a:solidFill>
                            <a:schemeClr val="lt1"/>
                          </a:solidFill>
                          <a:effectLst/>
                          <a:latin typeface="+mn-lt"/>
                          <a:ea typeface="+mn-ea"/>
                          <a:cs typeface="+mn-cs"/>
                        </a:rPr>
                        <a:t>1990</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Ιταλία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Δυτική Γερμανία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1–0</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Αργεντινή</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Ιταλία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2–1</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Αγγλία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24</a:t>
                      </a:r>
                    </a:p>
                  </a:txBody>
                  <a:tcPr marL="2775" marR="2775" marT="3700" marB="3700" anchor="ctr"/>
                </a:tc>
              </a:tr>
              <a:tr h="469330">
                <a:tc>
                  <a:txBody>
                    <a:bodyPr/>
                    <a:lstStyle/>
                    <a:p>
                      <a:pPr marL="0" algn="ctr" defTabSz="914400" rtl="0" eaLnBrk="1" latinLnBrk="0" hangingPunct="1">
                        <a:lnSpc>
                          <a:spcPct val="107000"/>
                        </a:lnSpc>
                        <a:spcAft>
                          <a:spcPts val="0"/>
                        </a:spcAft>
                      </a:pPr>
                      <a:r>
                        <a:rPr lang="el-GR" sz="1600" b="1" kern="1200" dirty="0">
                          <a:solidFill>
                            <a:schemeClr val="lt1"/>
                          </a:solidFill>
                          <a:effectLst/>
                          <a:latin typeface="+mn-lt"/>
                          <a:ea typeface="+mn-ea"/>
                          <a:cs typeface="+mn-cs"/>
                        </a:rPr>
                        <a:t>1994</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ΗΠΑ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Βραζιλία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0–0</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(3–2 </a:t>
                      </a:r>
                      <a:r>
                        <a:rPr lang="el-GR" sz="1400" kern="1200" dirty="0" smtClean="0">
                          <a:solidFill>
                            <a:schemeClr val="dk1"/>
                          </a:solidFill>
                          <a:effectLst/>
                          <a:latin typeface="+mn-lt"/>
                          <a:ea typeface="+mn-ea"/>
                          <a:cs typeface="+mn-cs"/>
                        </a:rPr>
                        <a:t>παράταση)</a:t>
                      </a:r>
                      <a:endParaRPr lang="el-GR" sz="1400" kern="1200" dirty="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Ιταλία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Σουηδία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4–0</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Βουλγαρία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24</a:t>
                      </a:r>
                    </a:p>
                  </a:txBody>
                  <a:tcPr marL="2775" marR="2775" marT="3700" marB="3700" anchor="ctr"/>
                </a:tc>
              </a:tr>
              <a:tr h="469330">
                <a:tc>
                  <a:txBody>
                    <a:bodyPr/>
                    <a:lstStyle/>
                    <a:p>
                      <a:pPr marL="0" algn="ctr" defTabSz="914400" rtl="0" eaLnBrk="1" latinLnBrk="0" hangingPunct="1">
                        <a:lnSpc>
                          <a:spcPct val="107000"/>
                        </a:lnSpc>
                        <a:spcAft>
                          <a:spcPts val="0"/>
                        </a:spcAft>
                      </a:pPr>
                      <a:r>
                        <a:rPr lang="el-GR" sz="1600" b="1" kern="1200" dirty="0">
                          <a:solidFill>
                            <a:schemeClr val="lt1"/>
                          </a:solidFill>
                          <a:effectLst/>
                          <a:latin typeface="+mn-lt"/>
                          <a:ea typeface="+mn-ea"/>
                          <a:cs typeface="+mn-cs"/>
                        </a:rPr>
                        <a:t>1998</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Γαλλία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Γαλλία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3–0</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Βραζιλία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Κροατία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2–1</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Ολλανδία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32</a:t>
                      </a:r>
                    </a:p>
                  </a:txBody>
                  <a:tcPr marL="2775" marR="2775" marT="3700" marB="3700" anchor="ctr"/>
                </a:tc>
              </a:tr>
              <a:tr h="700714">
                <a:tc>
                  <a:txBody>
                    <a:bodyPr/>
                    <a:lstStyle/>
                    <a:p>
                      <a:pPr marL="0" algn="ctr" defTabSz="914400" rtl="0" eaLnBrk="1" latinLnBrk="0" hangingPunct="1">
                        <a:lnSpc>
                          <a:spcPct val="107000"/>
                        </a:lnSpc>
                        <a:spcAft>
                          <a:spcPts val="0"/>
                        </a:spcAft>
                      </a:pPr>
                      <a:r>
                        <a:rPr lang="el-GR" sz="1600" b="1" kern="1200" dirty="0">
                          <a:solidFill>
                            <a:schemeClr val="lt1"/>
                          </a:solidFill>
                          <a:effectLst/>
                          <a:latin typeface="+mn-lt"/>
                          <a:ea typeface="+mn-ea"/>
                          <a:cs typeface="+mn-cs"/>
                        </a:rPr>
                        <a:t>2002</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Ν. </a:t>
                      </a:r>
                      <a:r>
                        <a:rPr lang="el-GR" sz="1400" kern="1200" dirty="0" smtClean="0">
                          <a:solidFill>
                            <a:schemeClr val="dk1"/>
                          </a:solidFill>
                          <a:effectLst/>
                          <a:latin typeface="+mn-lt"/>
                          <a:ea typeface="+mn-ea"/>
                          <a:cs typeface="+mn-cs"/>
                        </a:rPr>
                        <a:t>Κορέα./ Ιαπωνία.</a:t>
                      </a:r>
                      <a:endParaRPr lang="el-GR" sz="1400" kern="1200" dirty="0">
                        <a:solidFill>
                          <a:schemeClr val="dk1"/>
                        </a:solidFill>
                        <a:effectLst/>
                        <a:latin typeface="+mn-lt"/>
                        <a:ea typeface="+mn-ea"/>
                        <a:cs typeface="+mn-cs"/>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Βραζιλία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2–0</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Γερμανία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Τουρκία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3–2</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Νότια Κορέα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32</a:t>
                      </a:r>
                    </a:p>
                  </a:txBody>
                  <a:tcPr marL="2775" marR="2775" marT="3700" marB="3700" anchor="ctr"/>
                </a:tc>
              </a:tr>
              <a:tr h="469330">
                <a:tc>
                  <a:txBody>
                    <a:bodyPr/>
                    <a:lstStyle/>
                    <a:p>
                      <a:pPr marL="0" algn="ctr" defTabSz="914400" rtl="0" eaLnBrk="1" latinLnBrk="0" hangingPunct="1">
                        <a:lnSpc>
                          <a:spcPct val="107000"/>
                        </a:lnSpc>
                        <a:spcAft>
                          <a:spcPts val="0"/>
                        </a:spcAft>
                      </a:pPr>
                      <a:r>
                        <a:rPr lang="el-GR" sz="1600" b="1" kern="1200" dirty="0">
                          <a:solidFill>
                            <a:schemeClr val="lt1"/>
                          </a:solidFill>
                          <a:effectLst/>
                          <a:latin typeface="+mn-lt"/>
                          <a:ea typeface="+mn-ea"/>
                          <a:cs typeface="+mn-cs"/>
                        </a:rPr>
                        <a:t>2006</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Γερμανία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Ιταλία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1–1</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(5–3 </a:t>
                      </a:r>
                      <a:r>
                        <a:rPr lang="el-GR" sz="1400" kern="1200" dirty="0" smtClean="0">
                          <a:solidFill>
                            <a:schemeClr val="dk1"/>
                          </a:solidFill>
                          <a:effectLst/>
                          <a:latin typeface="+mn-lt"/>
                          <a:ea typeface="+mn-ea"/>
                          <a:cs typeface="+mn-cs"/>
                        </a:rPr>
                        <a:t>παράταση)</a:t>
                      </a:r>
                      <a:endParaRPr lang="el-GR" sz="1400" kern="1200" dirty="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Γαλλία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Γερμανία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3–1</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Πορτογαλία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32</a:t>
                      </a:r>
                    </a:p>
                  </a:txBody>
                  <a:tcPr marL="2775" marR="2775" marT="3700" marB="3700" anchor="ctr"/>
                </a:tc>
              </a:tr>
              <a:tr h="700714">
                <a:tc>
                  <a:txBody>
                    <a:bodyPr/>
                    <a:lstStyle/>
                    <a:p>
                      <a:pPr marL="0" algn="ctr" defTabSz="914400" rtl="0" eaLnBrk="1" latinLnBrk="0" hangingPunct="1">
                        <a:lnSpc>
                          <a:spcPct val="107000"/>
                        </a:lnSpc>
                        <a:spcAft>
                          <a:spcPts val="0"/>
                        </a:spcAft>
                      </a:pPr>
                      <a:r>
                        <a:rPr lang="el-GR" sz="1600" b="1" kern="1200" dirty="0">
                          <a:solidFill>
                            <a:schemeClr val="lt1"/>
                          </a:solidFill>
                          <a:effectLst/>
                          <a:latin typeface="+mn-lt"/>
                          <a:ea typeface="+mn-ea"/>
                          <a:cs typeface="+mn-cs"/>
                        </a:rPr>
                        <a:t>2010</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Νότια Αφρική</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Ισπανία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1–0</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a:t>
                      </a:r>
                      <a:r>
                        <a:rPr lang="el-GR" sz="1400" kern="1200" dirty="0" smtClean="0">
                          <a:solidFill>
                            <a:schemeClr val="dk1"/>
                          </a:solidFill>
                          <a:effectLst/>
                          <a:latin typeface="+mn-lt"/>
                          <a:ea typeface="+mn-ea"/>
                          <a:cs typeface="+mn-cs"/>
                        </a:rPr>
                        <a:t>παράταση)</a:t>
                      </a:r>
                      <a:endParaRPr lang="el-GR" sz="1400" kern="1200" dirty="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Ολλανδία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Γερμανία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3–2</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Ουρουγουάη</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32</a:t>
                      </a:r>
                    </a:p>
                  </a:txBody>
                  <a:tcPr marL="2775" marR="2775" marT="3700" marB="3700" anchor="ctr"/>
                </a:tc>
              </a:tr>
              <a:tr h="469330">
                <a:tc>
                  <a:txBody>
                    <a:bodyPr/>
                    <a:lstStyle/>
                    <a:p>
                      <a:pPr marL="0" algn="ctr" defTabSz="914400" rtl="0" eaLnBrk="1" latinLnBrk="0" hangingPunct="1">
                        <a:lnSpc>
                          <a:spcPct val="107000"/>
                        </a:lnSpc>
                        <a:spcAft>
                          <a:spcPts val="0"/>
                        </a:spcAft>
                      </a:pPr>
                      <a:r>
                        <a:rPr lang="el-GR" sz="1600" b="1" kern="1200" dirty="0">
                          <a:solidFill>
                            <a:schemeClr val="lt1"/>
                          </a:solidFill>
                          <a:effectLst/>
                          <a:latin typeface="+mn-lt"/>
                          <a:ea typeface="+mn-ea"/>
                          <a:cs typeface="+mn-cs"/>
                        </a:rPr>
                        <a:t>2014</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Βραζιλία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Γερμανία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1–0</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a:t>
                      </a:r>
                      <a:r>
                        <a:rPr lang="el-GR" sz="1400" kern="1200" dirty="0" smtClean="0">
                          <a:solidFill>
                            <a:schemeClr val="dk1"/>
                          </a:solidFill>
                          <a:effectLst/>
                          <a:latin typeface="+mn-lt"/>
                          <a:ea typeface="+mn-ea"/>
                          <a:cs typeface="+mn-cs"/>
                        </a:rPr>
                        <a:t>παράταση)</a:t>
                      </a:r>
                      <a:endParaRPr lang="el-GR" sz="1400" kern="1200" dirty="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Αργεντινή</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Ολλανδία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3–0</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Βραζιλία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32</a:t>
                      </a:r>
                    </a:p>
                  </a:txBody>
                  <a:tcPr marL="2775" marR="2775" marT="3700" marB="3700" anchor="ctr"/>
                </a:tc>
              </a:tr>
              <a:tr h="469330">
                <a:tc>
                  <a:txBody>
                    <a:bodyPr/>
                    <a:lstStyle/>
                    <a:p>
                      <a:pPr marL="0" algn="ctr" defTabSz="914400" rtl="0" eaLnBrk="1" latinLnBrk="0" hangingPunct="1">
                        <a:lnSpc>
                          <a:spcPct val="107000"/>
                        </a:lnSpc>
                        <a:spcAft>
                          <a:spcPts val="0"/>
                        </a:spcAft>
                      </a:pPr>
                      <a:r>
                        <a:rPr lang="el-GR" sz="1600" b="1" kern="1200" dirty="0">
                          <a:solidFill>
                            <a:schemeClr val="lt1"/>
                          </a:solidFill>
                          <a:effectLst/>
                          <a:latin typeface="+mn-lt"/>
                          <a:ea typeface="+mn-ea"/>
                          <a:cs typeface="+mn-cs"/>
                        </a:rPr>
                        <a:t>2018</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Ρωσία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endParaRPr lang="el-GR" sz="1400" kern="120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endParaRPr lang="el-GR" sz="1400" kern="1200" dirty="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endParaRPr lang="el-GR" sz="1400" kern="1200" dirty="0">
                        <a:solidFill>
                          <a:schemeClr val="dk1"/>
                        </a:solidFill>
                        <a:effectLst/>
                        <a:latin typeface="+mn-lt"/>
                        <a:ea typeface="+mn-ea"/>
                        <a:cs typeface="+mn-cs"/>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endParaRPr lang="el-GR" sz="1400" kern="120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endParaRPr lang="el-GR" sz="1400" kern="1200" dirty="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endParaRPr lang="el-GR" sz="1400" kern="1200" dirty="0">
                        <a:solidFill>
                          <a:schemeClr val="dk1"/>
                        </a:solidFill>
                        <a:effectLst/>
                        <a:latin typeface="+mn-lt"/>
                        <a:ea typeface="+mn-ea"/>
                        <a:cs typeface="+mn-cs"/>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32</a:t>
                      </a:r>
                    </a:p>
                  </a:txBody>
                  <a:tcPr marL="2775" marR="2775" marT="3700" marB="3700" anchor="ctr"/>
                </a:tc>
              </a:tr>
              <a:tr h="438053">
                <a:tc>
                  <a:txBody>
                    <a:bodyPr/>
                    <a:lstStyle/>
                    <a:p>
                      <a:pPr marL="0" algn="ctr" defTabSz="914400" rtl="0" eaLnBrk="1" latinLnBrk="0" hangingPunct="1">
                        <a:lnSpc>
                          <a:spcPct val="107000"/>
                        </a:lnSpc>
                        <a:spcAft>
                          <a:spcPts val="0"/>
                        </a:spcAft>
                      </a:pPr>
                      <a:r>
                        <a:rPr lang="el-GR" sz="1600" b="1" kern="1200" dirty="0">
                          <a:solidFill>
                            <a:schemeClr val="lt1"/>
                          </a:solidFill>
                          <a:effectLst/>
                          <a:latin typeface="+mn-lt"/>
                          <a:ea typeface="+mn-ea"/>
                          <a:cs typeface="+mn-cs"/>
                        </a:rPr>
                        <a:t>2022</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Κατάρ</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endParaRPr lang="el-GR" sz="1400" kern="120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endParaRPr lang="el-GR" sz="1400" kern="1200" dirty="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endParaRPr lang="el-GR" sz="1400" kern="1200" dirty="0">
                        <a:solidFill>
                          <a:schemeClr val="dk1"/>
                        </a:solidFill>
                        <a:effectLst/>
                        <a:latin typeface="+mn-lt"/>
                        <a:ea typeface="+mn-ea"/>
                        <a:cs typeface="+mn-cs"/>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endParaRPr lang="el-GR" sz="1400" kern="120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endParaRPr lang="el-GR" sz="1400" kern="120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endParaRPr lang="el-GR" sz="1400" kern="1200" dirty="0">
                        <a:solidFill>
                          <a:schemeClr val="dk1"/>
                        </a:solidFill>
                        <a:effectLst/>
                        <a:latin typeface="+mn-lt"/>
                        <a:ea typeface="+mn-ea"/>
                        <a:cs typeface="+mn-cs"/>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32</a:t>
                      </a:r>
                    </a:p>
                  </a:txBody>
                  <a:tcPr marL="2775" marR="2775" marT="3700" marB="3700" anchor="ctr"/>
                </a:tc>
              </a:tr>
            </a:tbl>
          </a:graphicData>
        </a:graphic>
      </p:graphicFrame>
    </p:spTree>
    <p:extLst>
      <p:ext uri="{BB962C8B-B14F-4D97-AF65-F5344CB8AC3E}">
        <p14:creationId xmlns:p14="http://schemas.microsoft.com/office/powerpoint/2010/main" val="8715540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4098" y="217083"/>
            <a:ext cx="8988460" cy="3046988"/>
          </a:xfrm>
          <a:prstGeom prst="rect">
            <a:avLst/>
          </a:prstGeom>
          <a:noFill/>
          <a:ln w="76200">
            <a:noFill/>
          </a:ln>
        </p:spPr>
        <p:txBody>
          <a:bodyPr wrap="square" lIns="91440" tIns="45720" rIns="91440" bIns="45720">
            <a:spAutoFit/>
          </a:bodyPr>
          <a:lstStyle/>
          <a:p>
            <a:pPr algn="ctr"/>
            <a:r>
              <a:rPr lang="en-US" sz="4800" b="1" dirty="0">
                <a:ln w="6600">
                  <a:solidFill>
                    <a:srgbClr val="ED7D31"/>
                  </a:solidFill>
                  <a:prstDash val="solid"/>
                </a:ln>
                <a:solidFill>
                  <a:srgbClr val="FFFFFF"/>
                </a:solidFill>
                <a:effectLst>
                  <a:outerShdw dist="38100" dir="2700000" algn="tl" rotWithShape="0">
                    <a:srgbClr val="ED7D31"/>
                  </a:outerShdw>
                </a:effectLst>
                <a:latin typeface="Algerian" panose="04020705040A02060702" pitchFamily="82" charset="0"/>
              </a:rPr>
              <a:t>OI </a:t>
            </a:r>
            <a:r>
              <a:rPr lang="el-GR" sz="4800" b="1" dirty="0">
                <a:ln w="6600">
                  <a:solidFill>
                    <a:srgbClr val="ED7D31"/>
                  </a:solidFill>
                  <a:prstDash val="solid"/>
                </a:ln>
                <a:solidFill>
                  <a:srgbClr val="FFFFFF"/>
                </a:solidFill>
                <a:effectLst>
                  <a:outerShdw dist="38100" dir="2700000" algn="tl" rotWithShape="0">
                    <a:srgbClr val="ED7D31"/>
                  </a:outerShdw>
                </a:effectLst>
                <a:latin typeface="Algerian" panose="04020705040A02060702" pitchFamily="82" charset="0"/>
              </a:rPr>
              <a:t>ΚΑΛΥΤΕΡΟΙ ΠΟΔΟΣΦΑΙΡΙΣΤΕΣ</a:t>
            </a:r>
          </a:p>
          <a:p>
            <a:pPr algn="ctr"/>
            <a:r>
              <a:rPr lang="el-GR" sz="4800" b="1" dirty="0">
                <a:ln w="6600">
                  <a:solidFill>
                    <a:srgbClr val="ED7D31"/>
                  </a:solidFill>
                  <a:prstDash val="solid"/>
                </a:ln>
                <a:solidFill>
                  <a:srgbClr val="FFFFFF"/>
                </a:solidFill>
                <a:effectLst>
                  <a:outerShdw dist="38100" dir="2700000" algn="tl" rotWithShape="0">
                    <a:srgbClr val="ED7D31"/>
                  </a:outerShdw>
                </a:effectLst>
                <a:latin typeface="Algerian" panose="04020705040A02060702" pitchFamily="82" charset="0"/>
              </a:rPr>
              <a:t>ΠΟΥ ΕΠΑΙΞΑΝ ΣΕ ΜΟΥΝΤΙΑΛ</a:t>
            </a:r>
          </a:p>
        </p:txBody>
      </p:sp>
      <p:pic>
        <p:nvPicPr>
          <p:cNvPr id="1030" name="Picture 6" descr="http://static.guim.co.uk/sys-images/Sport/Pix/pictures/2014/5/29/1401349703493/Franz-Beckenbauer-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351" y="1786754"/>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32" name="Picture 8" descr="http://static.guim.co.uk/sys-images/Sport/Pix/pictures/2014/5/29/1401346856412/Alex-Livesey-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7578" y="1786754"/>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34" name="Picture 10" descr="http://static.guim.co.uk/sys-images/Sport/Pix/pictures/2014/5/29/1401346995507/Zinedine-Zidane-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562" y="1786754"/>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36" name="Picture 12" descr="http://static.guim.co.uk/sys-images/Sport/Pix/pictures/2014/5/29/1401347117309/Johan-Cruyff--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8111" y="1786754"/>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38" name="Picture 14" descr="http://static.guim.co.uk/sys-images/Sport/Pix/pictures/2014/5/29/1401347202837/Lothar-Matthaus-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0698" y="1786754"/>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40" name="Picture 16" descr="http://static.guim.co.uk/sys-images/Sport/Pix/pictures/2014/5/29/1401347337926/Gerd-Muller-0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053" y="3733135"/>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42" name="Picture 18" descr="http://static.guim.co.uk/sys-images/Sport/Pix/pictures/2014/5/29/1401347414644/Garrincha-0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3125" y="3719302"/>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44" name="Picture 20" descr="http://static.guim.co.uk/sys-images/Sport/Pix/pictures/2014/5/29/1401347593273/Michel-Platini-0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0461" y="3719301"/>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46" name="Picture 22" descr="http://static.guim.co.uk/sys-images/Sport/Pix/pictures/2014/5/29/1401347689866/Eusebio-00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1943" y="3698985"/>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48" name="Picture 24" descr="http://static.guim.co.uk/sys-images/Sport/Pix/pictures/2014/5/29/1401347830170/Paolo-Maldini-0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46562" y="3733473"/>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50" name="Picture 26" descr="http://static.guim.co.uk/sys-images/Sport/Pix/pictures/2014/5/29/1401347962793/Jairzinho-00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43630" y="3748447"/>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52" name="Picture 28" descr="http://static.guim.co.uk/sys-images/Sport/Pix/pictures/2014/5/29/1401348055578/Bobby-Charlton-00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40698" y="3748447"/>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60" name="Picture 36" descr="http://static.guim.co.uk/sys-images/Sport/Pix/pictures/2014/5/29/1401348660435/Paolo-Rossi-00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41709" y="5346200"/>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62" name="Picture 38" descr="http://static.guim.co.uk/sys-images/Sport/Pix/pictures/2014/5/29/1401348743492/Dino-Zoff--001.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42335" y="5353174"/>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64" name="Picture 40" descr="http://static.guim.co.uk/sys-images/Sport/Pix/pictures/2014/5/29/1401348860578/Bobby-Moore-00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95491" y="5353174"/>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25" name="Picture 30" descr="http://static.guim.co.uk/sys-images/Sport/Pix/pictures/2014/5/29/1401348236271/Xavi-00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63653" y="5337800"/>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26" name="Picture 32" descr="http://static.guim.co.uk/sys-images/Sport/Pix/pictures/2014/5/29/1401348386402/Romario-001.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08408" y="5337801"/>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27" name="Picture 34" descr="http://static.guim.co.uk/sys-images/Sport/Pix/pictures/2014/5/29/1401348500672/Just-Fontaine-00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93371" y="5353174"/>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28" name="Picture 2" descr="http://static.guim.co.uk/sys-images/Sport/Pix/pictures/2014/5/28/1401308698660/Pele-001.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2895" y="1786754"/>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29" name="Picture 4" descr="http://static.guim.co.uk/sys-images/Sport/Pix/pictures/2014/5/29/1401346750712/Diego-Maradona-001.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43125" y="1786754"/>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sp>
        <p:nvSpPr>
          <p:cNvPr id="2" name="Ορθογώνιο 1"/>
          <p:cNvSpPr/>
          <p:nvPr/>
        </p:nvSpPr>
        <p:spPr>
          <a:xfrm>
            <a:off x="470505" y="3082428"/>
            <a:ext cx="826060" cy="461665"/>
          </a:xfrm>
          <a:prstGeom prst="rect">
            <a:avLst/>
          </a:prstGeom>
          <a:noFill/>
          <a:scene3d>
            <a:camera prst="orthographicFront"/>
            <a:lightRig rig="threePt" dir="t"/>
          </a:scene3d>
          <a:sp3d>
            <a:bevelT prst="relaxedInset"/>
          </a:sp3d>
        </p:spPr>
        <p:txBody>
          <a:bodyPr wrap="none" lIns="91440" tIns="45720" rIns="91440" bIns="45720">
            <a:spAutoFit/>
          </a:bodyPr>
          <a:lstStyle/>
          <a:p>
            <a:pPr algn="ctr"/>
            <a:r>
              <a:rPr lang="en-US" sz="2400" dirty="0" err="1" smtClean="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Pel</a:t>
            </a:r>
            <a:r>
              <a:rPr lang="fr-FR" sz="2400" dirty="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é</a:t>
            </a:r>
            <a:endParaRPr lang="el-GR" sz="2400" dirty="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endParaRPr>
          </a:p>
        </p:txBody>
      </p:sp>
      <p:sp>
        <p:nvSpPr>
          <p:cNvPr id="3" name="Ορθογώνιο 2"/>
          <p:cNvSpPr/>
          <p:nvPr/>
        </p:nvSpPr>
        <p:spPr>
          <a:xfrm>
            <a:off x="1143545" y="2917450"/>
            <a:ext cx="1813510" cy="830997"/>
          </a:xfrm>
          <a:prstGeom prst="rect">
            <a:avLst/>
          </a:prstGeom>
          <a:scene3d>
            <a:camera prst="orthographicFront"/>
            <a:lightRig rig="threePt" dir="t"/>
          </a:scene3d>
          <a:sp3d>
            <a:bevelT prst="relaxedInset"/>
          </a:sp3d>
        </p:spPr>
        <p:txBody>
          <a:bodyPr wrap="none">
            <a:spAutoFit/>
          </a:bodyPr>
          <a:lstStyle/>
          <a:p>
            <a:pPr algn="ctr"/>
            <a:r>
              <a:rPr lang="en-US" sz="2400" dirty="0"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  Diego</a:t>
            </a:r>
          </a:p>
          <a:p>
            <a:pPr algn="ctr"/>
            <a:r>
              <a:rPr lang="en-US" sz="2400" dirty="0"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 </a:t>
            </a:r>
            <a:r>
              <a:rPr lang="en-US" sz="2400" dirty="0" err="1"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Maradona</a:t>
            </a:r>
            <a:endParaRPr lang="en-US" sz="2400" dirty="0"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endParaRPr>
          </a:p>
        </p:txBody>
      </p:sp>
      <p:sp>
        <p:nvSpPr>
          <p:cNvPr id="5" name="Ορθογώνιο 4"/>
          <p:cNvSpPr/>
          <p:nvPr/>
        </p:nvSpPr>
        <p:spPr>
          <a:xfrm>
            <a:off x="2312507" y="2867988"/>
            <a:ext cx="2302938" cy="830997"/>
          </a:xfrm>
          <a:prstGeom prst="rect">
            <a:avLst/>
          </a:prstGeom>
          <a:scene3d>
            <a:camera prst="orthographicFront"/>
            <a:lightRig rig="threePt" dir="t"/>
          </a:scene3d>
          <a:sp3d>
            <a:bevelT prst="relaxedInset"/>
          </a:sp3d>
        </p:spPr>
        <p:txBody>
          <a:bodyPr wrap="none">
            <a:spAutoFit/>
          </a:bodyPr>
          <a:lstStyle/>
          <a:p>
            <a:pPr algn="ctr"/>
            <a:r>
              <a:rPr lang="en-US" sz="2400" dirty="0" smtClean="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Franz</a:t>
            </a:r>
          </a:p>
          <a:p>
            <a:pPr algn="ctr"/>
            <a:r>
              <a:rPr lang="en-US" sz="2400" dirty="0" smtClean="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 </a:t>
            </a:r>
            <a:r>
              <a:rPr lang="en-US" sz="2400" dirty="0" err="1" smtClean="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Beckenbauer</a:t>
            </a:r>
            <a:endParaRPr lang="el-GR" sz="2400" dirty="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mic Sans MS" panose="030F0702030302020204" pitchFamily="66" charset="0"/>
            </a:endParaRPr>
          </a:p>
        </p:txBody>
      </p:sp>
      <p:sp>
        <p:nvSpPr>
          <p:cNvPr id="6" name="Ορθογώνιο 5"/>
          <p:cNvSpPr/>
          <p:nvPr/>
        </p:nvSpPr>
        <p:spPr>
          <a:xfrm>
            <a:off x="4221996" y="3048669"/>
            <a:ext cx="1542858" cy="461665"/>
          </a:xfrm>
          <a:prstGeom prst="rect">
            <a:avLst/>
          </a:prstGeom>
          <a:scene3d>
            <a:camera prst="orthographicFront"/>
            <a:lightRig rig="threePt" dir="t"/>
          </a:scene3d>
          <a:sp3d>
            <a:bevelT prst="relaxedInset"/>
          </a:sp3d>
        </p:spPr>
        <p:txBody>
          <a:bodyPr wrap="none">
            <a:spAutoFit/>
          </a:bodyPr>
          <a:lstStyle/>
          <a:p>
            <a:r>
              <a:rPr lang="en-US" dirty="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 </a:t>
            </a:r>
            <a:r>
              <a:rPr lang="en-US" sz="2400" dirty="0" smtClean="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Ronaldo</a:t>
            </a:r>
            <a:endParaRPr lang="el-GR" sz="2400" dirty="0">
              <a:solidFill>
                <a:prstClr val="black"/>
              </a:solidFill>
            </a:endParaRPr>
          </a:p>
        </p:txBody>
      </p:sp>
      <p:sp>
        <p:nvSpPr>
          <p:cNvPr id="10" name="Ορθογώνιο 9"/>
          <p:cNvSpPr/>
          <p:nvPr/>
        </p:nvSpPr>
        <p:spPr>
          <a:xfrm>
            <a:off x="5470333" y="2973233"/>
            <a:ext cx="1612942" cy="830997"/>
          </a:xfrm>
          <a:prstGeom prst="rect">
            <a:avLst/>
          </a:prstGeom>
          <a:scene3d>
            <a:camera prst="orthographicFront"/>
            <a:lightRig rig="threePt" dir="t"/>
          </a:scene3d>
          <a:sp3d>
            <a:bevelT prst="relaxedInset"/>
          </a:sp3d>
        </p:spPr>
        <p:txBody>
          <a:bodyPr wrap="none">
            <a:spAutoFit/>
          </a:bodyPr>
          <a:lstStyle/>
          <a:p>
            <a:r>
              <a:rPr lang="en-US" dirty="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 </a:t>
            </a:r>
            <a:r>
              <a:rPr lang="en-US" sz="2400" dirty="0" err="1" smtClean="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Zinedine</a:t>
            </a:r>
            <a:endParaRPr lang="en-US" sz="2400" dirty="0" smtClean="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endParaRPr>
          </a:p>
          <a:p>
            <a:r>
              <a:rPr lang="en-US" sz="2400" dirty="0" smtClean="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    Zidane</a:t>
            </a:r>
            <a:endParaRPr lang="el-GR" sz="2400" dirty="0">
              <a:solidFill>
                <a:prstClr val="black"/>
              </a:solidFill>
            </a:endParaRPr>
          </a:p>
        </p:txBody>
      </p:sp>
      <p:sp>
        <p:nvSpPr>
          <p:cNvPr id="11" name="Ορθογώνιο 10"/>
          <p:cNvSpPr/>
          <p:nvPr/>
        </p:nvSpPr>
        <p:spPr>
          <a:xfrm>
            <a:off x="6877319" y="2984320"/>
            <a:ext cx="1232838" cy="830997"/>
          </a:xfrm>
          <a:prstGeom prst="rect">
            <a:avLst/>
          </a:prstGeom>
          <a:scene3d>
            <a:camera prst="orthographicFront"/>
            <a:lightRig rig="threePt" dir="t"/>
          </a:scene3d>
          <a:sp3d>
            <a:bevelT prst="relaxedInset"/>
          </a:sp3d>
        </p:spPr>
        <p:txBody>
          <a:bodyPr wrap="none">
            <a:spAutoFit/>
          </a:bodyPr>
          <a:lstStyle/>
          <a:p>
            <a:r>
              <a:rPr lang="en-US" sz="2400" dirty="0" smtClean="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Johan</a:t>
            </a:r>
          </a:p>
          <a:p>
            <a:r>
              <a:rPr lang="en-US" sz="2400" dirty="0" err="1" smtClean="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Cruyff</a:t>
            </a:r>
            <a:endParaRPr lang="el-GR" dirty="0">
              <a:solidFill>
                <a:prstClr val="black"/>
              </a:solidFill>
            </a:endParaRPr>
          </a:p>
        </p:txBody>
      </p:sp>
      <p:sp>
        <p:nvSpPr>
          <p:cNvPr id="12" name="Ορθογώνιο 11"/>
          <p:cNvSpPr/>
          <p:nvPr/>
        </p:nvSpPr>
        <p:spPr>
          <a:xfrm>
            <a:off x="7895497" y="2984972"/>
            <a:ext cx="1388143" cy="1569660"/>
          </a:xfrm>
          <a:prstGeom prst="rect">
            <a:avLst/>
          </a:prstGeom>
        </p:spPr>
        <p:txBody>
          <a:bodyPr wrap="square">
            <a:spAutoFit/>
          </a:bodyPr>
          <a:lstStyle/>
          <a:p>
            <a:r>
              <a:rPr lang="en-US" sz="2400" dirty="0" smtClean="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  </a:t>
            </a:r>
            <a:r>
              <a:rPr lang="en-US" sz="2400" dirty="0" err="1" smtClean="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Lothar</a:t>
            </a:r>
            <a:endParaRPr lang="en-US" sz="2400" dirty="0" smtClean="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endParaRPr>
          </a:p>
          <a:p>
            <a:r>
              <a:rPr lang="en-US" sz="2400" dirty="0" err="1">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Matthäus</a:t>
            </a:r>
            <a:endParaRPr lang="el-GR" dirty="0">
              <a:solidFill>
                <a:prstClr val="black"/>
              </a:solidFill>
            </a:endParaRPr>
          </a:p>
        </p:txBody>
      </p:sp>
      <p:sp>
        <p:nvSpPr>
          <p:cNvPr id="14" name="Ορθογώνιο 13"/>
          <p:cNvSpPr/>
          <p:nvPr/>
        </p:nvSpPr>
        <p:spPr>
          <a:xfrm>
            <a:off x="349707" y="4819113"/>
            <a:ext cx="1218603" cy="830997"/>
          </a:xfrm>
          <a:prstGeom prst="rect">
            <a:avLst/>
          </a:prstGeom>
        </p:spPr>
        <p:txBody>
          <a:bodyPr wrap="none">
            <a:spAutoFit/>
          </a:bodyPr>
          <a:lstStyle/>
          <a:p>
            <a:r>
              <a:rPr lang="en-US" sz="2400" dirty="0" err="1"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Gerd</a:t>
            </a:r>
            <a:endParaRPr lang="en-US" sz="2400" dirty="0"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endParaRPr>
          </a:p>
          <a:p>
            <a:r>
              <a:rPr lang="en-US" sz="2400" dirty="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Müller</a:t>
            </a:r>
            <a:endParaRPr lang="el-GR" sz="2400" dirty="0">
              <a:solidFill>
                <a:prstClr val="black"/>
              </a:solidFill>
            </a:endParaRPr>
          </a:p>
        </p:txBody>
      </p:sp>
      <p:sp>
        <p:nvSpPr>
          <p:cNvPr id="17" name="Ορθογώνιο 16"/>
          <p:cNvSpPr/>
          <p:nvPr/>
        </p:nvSpPr>
        <p:spPr>
          <a:xfrm>
            <a:off x="1538709" y="4876136"/>
            <a:ext cx="1796967" cy="461665"/>
          </a:xfrm>
          <a:prstGeom prst="rect">
            <a:avLst/>
          </a:prstGeom>
        </p:spPr>
        <p:txBody>
          <a:bodyPr wrap="none">
            <a:spAutoFit/>
          </a:bodyPr>
          <a:lstStyle/>
          <a:p>
            <a:r>
              <a:rPr lang="en-US" sz="2400" dirty="0" err="1"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Garrincha</a:t>
            </a:r>
            <a:endParaRPr lang="el-GR" dirty="0">
              <a:solidFill>
                <a:prstClr val="black"/>
              </a:solidFill>
            </a:endParaRPr>
          </a:p>
        </p:txBody>
      </p:sp>
      <p:sp>
        <p:nvSpPr>
          <p:cNvPr id="18" name="Ορθογώνιο 17"/>
          <p:cNvSpPr/>
          <p:nvPr/>
        </p:nvSpPr>
        <p:spPr>
          <a:xfrm>
            <a:off x="3100461" y="4691469"/>
            <a:ext cx="1249060" cy="830997"/>
          </a:xfrm>
          <a:prstGeom prst="rect">
            <a:avLst/>
          </a:prstGeom>
        </p:spPr>
        <p:txBody>
          <a:bodyPr wrap="none">
            <a:spAutoFit/>
          </a:bodyPr>
          <a:lstStyle/>
          <a:p>
            <a:r>
              <a:rPr lang="en-US" sz="2400" dirty="0"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Michel</a:t>
            </a:r>
          </a:p>
          <a:p>
            <a:r>
              <a:rPr lang="en-US" sz="2400" dirty="0" err="1"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Platini</a:t>
            </a:r>
            <a:endParaRPr lang="el-GR" sz="2400" dirty="0">
              <a:solidFill>
                <a:prstClr val="black"/>
              </a:solidFill>
            </a:endParaRPr>
          </a:p>
        </p:txBody>
      </p:sp>
      <p:sp>
        <p:nvSpPr>
          <p:cNvPr id="20" name="Ορθογώνιο 19"/>
          <p:cNvSpPr/>
          <p:nvPr/>
        </p:nvSpPr>
        <p:spPr>
          <a:xfrm>
            <a:off x="4272058" y="4783790"/>
            <a:ext cx="1409360" cy="738664"/>
          </a:xfrm>
          <a:prstGeom prst="rect">
            <a:avLst/>
          </a:prstGeom>
        </p:spPr>
        <p:txBody>
          <a:bodyPr wrap="none">
            <a:spAutoFit/>
          </a:bodyPr>
          <a:lstStyle/>
          <a:p>
            <a:r>
              <a:rPr lang="en-US" sz="2400" b="1" dirty="0" err="1">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Eusébio</a:t>
            </a:r>
            <a:endParaRPr lang="en-US" sz="2400" b="1" dirty="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endParaRPr>
          </a:p>
          <a:p>
            <a:endParaRPr lang="el-GR" dirty="0">
              <a:solidFill>
                <a:prstClr val="black"/>
              </a:solidFill>
            </a:endParaRPr>
          </a:p>
        </p:txBody>
      </p:sp>
      <p:sp>
        <p:nvSpPr>
          <p:cNvPr id="21" name="Ορθογώνιο 20"/>
          <p:cNvSpPr/>
          <p:nvPr/>
        </p:nvSpPr>
        <p:spPr>
          <a:xfrm>
            <a:off x="5621405" y="4691469"/>
            <a:ext cx="1372492" cy="830997"/>
          </a:xfrm>
          <a:prstGeom prst="rect">
            <a:avLst/>
          </a:prstGeom>
        </p:spPr>
        <p:txBody>
          <a:bodyPr wrap="none">
            <a:spAutoFit/>
          </a:bodyPr>
          <a:lstStyle/>
          <a:p>
            <a:r>
              <a:rPr lang="en-US" sz="2400" b="1" dirty="0"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 Paolo </a:t>
            </a:r>
          </a:p>
          <a:p>
            <a:r>
              <a:rPr lang="en-US" sz="2400" b="1" dirty="0" err="1"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Maldini</a:t>
            </a:r>
            <a:endParaRPr lang="el-GR" sz="2400" dirty="0">
              <a:solidFill>
                <a:prstClr val="black"/>
              </a:solidFill>
            </a:endParaRPr>
          </a:p>
        </p:txBody>
      </p:sp>
      <p:sp>
        <p:nvSpPr>
          <p:cNvPr id="22" name="Ορθογώνιο 21"/>
          <p:cNvSpPr/>
          <p:nvPr/>
        </p:nvSpPr>
        <p:spPr>
          <a:xfrm>
            <a:off x="6680047" y="4862303"/>
            <a:ext cx="1696939" cy="461665"/>
          </a:xfrm>
          <a:prstGeom prst="rect">
            <a:avLst/>
          </a:prstGeom>
        </p:spPr>
        <p:txBody>
          <a:bodyPr wrap="none">
            <a:spAutoFit/>
          </a:bodyPr>
          <a:lstStyle/>
          <a:p>
            <a:r>
              <a:rPr lang="en-US" sz="2400" dirty="0" err="1"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Jairzinho</a:t>
            </a:r>
            <a:endParaRPr lang="el-GR" sz="2400" dirty="0">
              <a:solidFill>
                <a:prstClr val="black"/>
              </a:solidFill>
            </a:endParaRPr>
          </a:p>
        </p:txBody>
      </p:sp>
      <p:sp>
        <p:nvSpPr>
          <p:cNvPr id="24" name="Ορθογώνιο 23"/>
          <p:cNvSpPr/>
          <p:nvPr/>
        </p:nvSpPr>
        <p:spPr>
          <a:xfrm>
            <a:off x="7952750" y="4700405"/>
            <a:ext cx="1590885" cy="830997"/>
          </a:xfrm>
          <a:prstGeom prst="rect">
            <a:avLst/>
          </a:prstGeom>
        </p:spPr>
        <p:txBody>
          <a:bodyPr wrap="none">
            <a:spAutoFit/>
          </a:bodyPr>
          <a:lstStyle/>
          <a:p>
            <a:r>
              <a:rPr lang="en-US" sz="2400" dirty="0"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 Bobby</a:t>
            </a:r>
          </a:p>
          <a:p>
            <a:r>
              <a:rPr lang="en-US" sz="2400" dirty="0"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Charlton</a:t>
            </a:r>
            <a:endParaRPr lang="el-GR" sz="2400" dirty="0">
              <a:solidFill>
                <a:prstClr val="black"/>
              </a:solidFill>
            </a:endParaRPr>
          </a:p>
        </p:txBody>
      </p:sp>
      <p:sp>
        <p:nvSpPr>
          <p:cNvPr id="30" name="Ορθογώνιο 29"/>
          <p:cNvSpPr/>
          <p:nvPr/>
        </p:nvSpPr>
        <p:spPr>
          <a:xfrm>
            <a:off x="1354378" y="6480800"/>
            <a:ext cx="901081" cy="461665"/>
          </a:xfrm>
          <a:prstGeom prst="rect">
            <a:avLst/>
          </a:prstGeom>
        </p:spPr>
        <p:txBody>
          <a:bodyPr wrap="none">
            <a:spAutoFit/>
          </a:bodyPr>
          <a:lstStyle/>
          <a:p>
            <a:r>
              <a:rPr lang="en-US" sz="2400" dirty="0"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Xavi</a:t>
            </a:r>
            <a:endParaRPr lang="el-GR" sz="2400" dirty="0">
              <a:solidFill>
                <a:prstClr val="black"/>
              </a:solidFill>
            </a:endParaRPr>
          </a:p>
        </p:txBody>
      </p:sp>
      <p:sp>
        <p:nvSpPr>
          <p:cNvPr id="31" name="Ορθογώνιο 30"/>
          <p:cNvSpPr/>
          <p:nvPr/>
        </p:nvSpPr>
        <p:spPr>
          <a:xfrm>
            <a:off x="2429543" y="6478729"/>
            <a:ext cx="1615507" cy="461665"/>
          </a:xfrm>
          <a:prstGeom prst="rect">
            <a:avLst/>
          </a:prstGeom>
        </p:spPr>
        <p:txBody>
          <a:bodyPr wrap="none">
            <a:spAutoFit/>
          </a:bodyPr>
          <a:lstStyle/>
          <a:p>
            <a:r>
              <a:rPr lang="en-US" sz="2400" dirty="0" err="1">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Romário</a:t>
            </a:r>
            <a:r>
              <a:rPr lang="en-US" sz="2400" dirty="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 </a:t>
            </a:r>
            <a:endParaRPr lang="el-GR" sz="2400" dirty="0">
              <a:solidFill>
                <a:prstClr val="black"/>
              </a:solidFill>
            </a:endParaRPr>
          </a:p>
        </p:txBody>
      </p:sp>
      <p:sp>
        <p:nvSpPr>
          <p:cNvPr id="1025" name="Ορθογώνιο 1024"/>
          <p:cNvSpPr/>
          <p:nvPr/>
        </p:nvSpPr>
        <p:spPr>
          <a:xfrm>
            <a:off x="3688542" y="6078686"/>
            <a:ext cx="1366811" cy="1200329"/>
          </a:xfrm>
          <a:prstGeom prst="rect">
            <a:avLst/>
          </a:prstGeom>
        </p:spPr>
        <p:txBody>
          <a:bodyPr wrap="square">
            <a:spAutoFit/>
          </a:bodyPr>
          <a:lstStyle/>
          <a:p>
            <a:r>
              <a:rPr lang="en-US" dirty="0"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  </a:t>
            </a:r>
            <a:r>
              <a:rPr lang="en-US" sz="2400" dirty="0"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Just Fontaine</a:t>
            </a:r>
            <a:endParaRPr lang="el-GR" sz="2400" dirty="0">
              <a:solidFill>
                <a:prstClr val="black"/>
              </a:solidFill>
            </a:endParaRPr>
          </a:p>
        </p:txBody>
      </p:sp>
      <p:sp>
        <p:nvSpPr>
          <p:cNvPr id="1027" name="Ορθογώνιο 1026"/>
          <p:cNvSpPr/>
          <p:nvPr/>
        </p:nvSpPr>
        <p:spPr>
          <a:xfrm>
            <a:off x="4476776" y="6415327"/>
            <a:ext cx="2487412" cy="461665"/>
          </a:xfrm>
          <a:prstGeom prst="rect">
            <a:avLst/>
          </a:prstGeom>
        </p:spPr>
        <p:txBody>
          <a:bodyPr wrap="none">
            <a:spAutoFit/>
          </a:bodyPr>
          <a:lstStyle/>
          <a:p>
            <a:pPr lvl="1"/>
            <a:r>
              <a:rPr lang="en-US" sz="2400" dirty="0"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Paolo Rossi </a:t>
            </a:r>
            <a:endParaRPr lang="el-GR" sz="2400" dirty="0">
              <a:solidFill>
                <a:prstClr val="black"/>
              </a:solidFill>
            </a:endParaRPr>
          </a:p>
        </p:txBody>
      </p:sp>
      <p:sp>
        <p:nvSpPr>
          <p:cNvPr id="1028" name="Ορθογώνιο 1027"/>
          <p:cNvSpPr/>
          <p:nvPr/>
        </p:nvSpPr>
        <p:spPr>
          <a:xfrm>
            <a:off x="6136089" y="6415326"/>
            <a:ext cx="1745734" cy="461665"/>
          </a:xfrm>
          <a:prstGeom prst="rect">
            <a:avLst/>
          </a:prstGeom>
        </p:spPr>
        <p:txBody>
          <a:bodyPr wrap="none">
            <a:spAutoFit/>
          </a:bodyPr>
          <a:lstStyle/>
          <a:p>
            <a:r>
              <a:rPr lang="en-US" sz="2400" dirty="0"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Dino </a:t>
            </a:r>
            <a:r>
              <a:rPr lang="en-US" sz="2400" dirty="0" err="1"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Zoff</a:t>
            </a:r>
            <a:r>
              <a:rPr lang="en-US" sz="2400" dirty="0"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 </a:t>
            </a:r>
            <a:endParaRPr lang="el-GR" sz="2400" dirty="0">
              <a:solidFill>
                <a:prstClr val="black"/>
              </a:solidFill>
            </a:endParaRPr>
          </a:p>
        </p:txBody>
      </p:sp>
      <p:sp>
        <p:nvSpPr>
          <p:cNvPr id="1029" name="Ορθογώνιο 1028"/>
          <p:cNvSpPr/>
          <p:nvPr/>
        </p:nvSpPr>
        <p:spPr>
          <a:xfrm>
            <a:off x="7480897" y="6461493"/>
            <a:ext cx="2290755" cy="461665"/>
          </a:xfrm>
          <a:prstGeom prst="rect">
            <a:avLst/>
          </a:prstGeom>
        </p:spPr>
        <p:txBody>
          <a:bodyPr wrap="none">
            <a:spAutoFit/>
          </a:bodyPr>
          <a:lstStyle/>
          <a:p>
            <a:r>
              <a:rPr lang="en-US" sz="2400" dirty="0"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Bobby Moore </a:t>
            </a:r>
            <a:endParaRPr lang="el-GR" sz="2400" dirty="0">
              <a:solidFill>
                <a:prstClr val="black"/>
              </a:solidFill>
            </a:endParaRPr>
          </a:p>
        </p:txBody>
      </p:sp>
    </p:spTree>
    <p:extLst>
      <p:ext uri="{BB962C8B-B14F-4D97-AF65-F5344CB8AC3E}">
        <p14:creationId xmlns:p14="http://schemas.microsoft.com/office/powerpoint/2010/main" val="29082662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3" fill="hold" nodeType="withEffect">
                                  <p:stCondLst>
                                    <p:cond delay="1000"/>
                                  </p:stCondLst>
                                  <p:childTnLst>
                                    <p:set>
                                      <p:cBhvr>
                                        <p:cTn id="9" dur="1" fill="hold">
                                          <p:stCondLst>
                                            <p:cond delay="0"/>
                                          </p:stCondLst>
                                        </p:cTn>
                                        <p:tgtEl>
                                          <p:spTgt spid="28"/>
                                        </p:tgtEl>
                                        <p:attrNameLst>
                                          <p:attrName>style.visibility</p:attrName>
                                        </p:attrNameLst>
                                      </p:cBhvr>
                                      <p:to>
                                        <p:strVal val="visible"/>
                                      </p:to>
                                    </p:set>
                                    <p:anim calcmode="lin" valueType="num">
                                      <p:cBhvr additive="base">
                                        <p:cTn id="10" dur="3750" fill="hold"/>
                                        <p:tgtEl>
                                          <p:spTgt spid="28"/>
                                        </p:tgtEl>
                                        <p:attrNameLst>
                                          <p:attrName>ppt_x</p:attrName>
                                        </p:attrNameLst>
                                      </p:cBhvr>
                                      <p:tavLst>
                                        <p:tav tm="0">
                                          <p:val>
                                            <p:strVal val="1+#ppt_w/2"/>
                                          </p:val>
                                        </p:tav>
                                        <p:tav tm="100000">
                                          <p:val>
                                            <p:strVal val="#ppt_x"/>
                                          </p:val>
                                        </p:tav>
                                      </p:tavLst>
                                    </p:anim>
                                    <p:anim calcmode="lin" valueType="num">
                                      <p:cBhvr additive="base">
                                        <p:cTn id="11" dur="3750" fill="hold"/>
                                        <p:tgtEl>
                                          <p:spTgt spid="28"/>
                                        </p:tgtEl>
                                        <p:attrNameLst>
                                          <p:attrName>ppt_y</p:attrName>
                                        </p:attrNameLst>
                                      </p:cBhvr>
                                      <p:tavLst>
                                        <p:tav tm="0">
                                          <p:val>
                                            <p:strVal val="0-#ppt_h/2"/>
                                          </p:val>
                                        </p:tav>
                                        <p:tav tm="100000">
                                          <p:val>
                                            <p:strVal val="#ppt_y"/>
                                          </p:val>
                                        </p:tav>
                                      </p:tavLst>
                                    </p:anim>
                                  </p:childTnLst>
                                </p:cTn>
                              </p:par>
                              <p:par>
                                <p:cTn id="12" presetID="2" presetClass="entr" presetSubtype="3" fill="hold" nodeType="withEffect">
                                  <p:stCondLst>
                                    <p:cond delay="100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3750" fill="hold"/>
                                        <p:tgtEl>
                                          <p:spTgt spid="29"/>
                                        </p:tgtEl>
                                        <p:attrNameLst>
                                          <p:attrName>ppt_x</p:attrName>
                                        </p:attrNameLst>
                                      </p:cBhvr>
                                      <p:tavLst>
                                        <p:tav tm="0">
                                          <p:val>
                                            <p:strVal val="1+#ppt_w/2"/>
                                          </p:val>
                                        </p:tav>
                                        <p:tav tm="100000">
                                          <p:val>
                                            <p:strVal val="#ppt_x"/>
                                          </p:val>
                                        </p:tav>
                                      </p:tavLst>
                                    </p:anim>
                                    <p:anim calcmode="lin" valueType="num">
                                      <p:cBhvr additive="base">
                                        <p:cTn id="15" dur="3750" fill="hold"/>
                                        <p:tgtEl>
                                          <p:spTgt spid="29"/>
                                        </p:tgtEl>
                                        <p:attrNameLst>
                                          <p:attrName>ppt_y</p:attrName>
                                        </p:attrNameLst>
                                      </p:cBhvr>
                                      <p:tavLst>
                                        <p:tav tm="0">
                                          <p:val>
                                            <p:strVal val="0-#ppt_h/2"/>
                                          </p:val>
                                        </p:tav>
                                        <p:tav tm="100000">
                                          <p:val>
                                            <p:strVal val="#ppt_y"/>
                                          </p:val>
                                        </p:tav>
                                      </p:tavLst>
                                    </p:anim>
                                  </p:childTnLst>
                                </p:cTn>
                              </p:par>
                              <p:par>
                                <p:cTn id="16" presetID="2" presetClass="entr" presetSubtype="3" fill="hold" nodeType="withEffect">
                                  <p:stCondLst>
                                    <p:cond delay="1000"/>
                                  </p:stCondLst>
                                  <p:childTnLst>
                                    <p:set>
                                      <p:cBhvr>
                                        <p:cTn id="17" dur="1" fill="hold">
                                          <p:stCondLst>
                                            <p:cond delay="0"/>
                                          </p:stCondLst>
                                        </p:cTn>
                                        <p:tgtEl>
                                          <p:spTgt spid="1030"/>
                                        </p:tgtEl>
                                        <p:attrNameLst>
                                          <p:attrName>style.visibility</p:attrName>
                                        </p:attrNameLst>
                                      </p:cBhvr>
                                      <p:to>
                                        <p:strVal val="visible"/>
                                      </p:to>
                                    </p:set>
                                    <p:anim calcmode="lin" valueType="num">
                                      <p:cBhvr additive="base">
                                        <p:cTn id="18" dur="3750" fill="hold"/>
                                        <p:tgtEl>
                                          <p:spTgt spid="1030"/>
                                        </p:tgtEl>
                                        <p:attrNameLst>
                                          <p:attrName>ppt_x</p:attrName>
                                        </p:attrNameLst>
                                      </p:cBhvr>
                                      <p:tavLst>
                                        <p:tav tm="0">
                                          <p:val>
                                            <p:strVal val="1+#ppt_w/2"/>
                                          </p:val>
                                        </p:tav>
                                        <p:tav tm="100000">
                                          <p:val>
                                            <p:strVal val="#ppt_x"/>
                                          </p:val>
                                        </p:tav>
                                      </p:tavLst>
                                    </p:anim>
                                    <p:anim calcmode="lin" valueType="num">
                                      <p:cBhvr additive="base">
                                        <p:cTn id="19" dur="3750" fill="hold"/>
                                        <p:tgtEl>
                                          <p:spTgt spid="1030"/>
                                        </p:tgtEl>
                                        <p:attrNameLst>
                                          <p:attrName>ppt_y</p:attrName>
                                        </p:attrNameLst>
                                      </p:cBhvr>
                                      <p:tavLst>
                                        <p:tav tm="0">
                                          <p:val>
                                            <p:strVal val="0-#ppt_h/2"/>
                                          </p:val>
                                        </p:tav>
                                        <p:tav tm="100000">
                                          <p:val>
                                            <p:strVal val="#ppt_y"/>
                                          </p:val>
                                        </p:tav>
                                      </p:tavLst>
                                    </p:anim>
                                  </p:childTnLst>
                                </p:cTn>
                              </p:par>
                              <p:par>
                                <p:cTn id="20" presetID="2" presetClass="entr" presetSubtype="4" fill="hold" nodeType="withEffect">
                                  <p:stCondLst>
                                    <p:cond delay="1000"/>
                                  </p:stCondLst>
                                  <p:childTnLst>
                                    <p:set>
                                      <p:cBhvr>
                                        <p:cTn id="21" dur="1" fill="hold">
                                          <p:stCondLst>
                                            <p:cond delay="0"/>
                                          </p:stCondLst>
                                        </p:cTn>
                                        <p:tgtEl>
                                          <p:spTgt spid="1032"/>
                                        </p:tgtEl>
                                        <p:attrNameLst>
                                          <p:attrName>style.visibility</p:attrName>
                                        </p:attrNameLst>
                                      </p:cBhvr>
                                      <p:to>
                                        <p:strVal val="visible"/>
                                      </p:to>
                                    </p:set>
                                    <p:anim calcmode="lin" valueType="num">
                                      <p:cBhvr additive="base">
                                        <p:cTn id="22" dur="3750" fill="hold"/>
                                        <p:tgtEl>
                                          <p:spTgt spid="1032"/>
                                        </p:tgtEl>
                                        <p:attrNameLst>
                                          <p:attrName>ppt_x</p:attrName>
                                        </p:attrNameLst>
                                      </p:cBhvr>
                                      <p:tavLst>
                                        <p:tav tm="0">
                                          <p:val>
                                            <p:strVal val="#ppt_x"/>
                                          </p:val>
                                        </p:tav>
                                        <p:tav tm="100000">
                                          <p:val>
                                            <p:strVal val="#ppt_x"/>
                                          </p:val>
                                        </p:tav>
                                      </p:tavLst>
                                    </p:anim>
                                    <p:anim calcmode="lin" valueType="num">
                                      <p:cBhvr additive="base">
                                        <p:cTn id="23" dur="3750" fill="hold"/>
                                        <p:tgtEl>
                                          <p:spTgt spid="1032"/>
                                        </p:tgtEl>
                                        <p:attrNameLst>
                                          <p:attrName>ppt_y</p:attrName>
                                        </p:attrNameLst>
                                      </p:cBhvr>
                                      <p:tavLst>
                                        <p:tav tm="0">
                                          <p:val>
                                            <p:strVal val="1+#ppt_h/2"/>
                                          </p:val>
                                        </p:tav>
                                        <p:tav tm="100000">
                                          <p:val>
                                            <p:strVal val="#ppt_y"/>
                                          </p:val>
                                        </p:tav>
                                      </p:tavLst>
                                    </p:anim>
                                  </p:childTnLst>
                                </p:cTn>
                              </p:par>
                              <p:par>
                                <p:cTn id="24" presetID="2" presetClass="entr" presetSubtype="9" fill="hold" nodeType="withEffect">
                                  <p:stCondLst>
                                    <p:cond delay="100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3750" fill="hold"/>
                                        <p:tgtEl>
                                          <p:spTgt spid="1034"/>
                                        </p:tgtEl>
                                        <p:attrNameLst>
                                          <p:attrName>ppt_x</p:attrName>
                                        </p:attrNameLst>
                                      </p:cBhvr>
                                      <p:tavLst>
                                        <p:tav tm="0">
                                          <p:val>
                                            <p:strVal val="0-#ppt_w/2"/>
                                          </p:val>
                                        </p:tav>
                                        <p:tav tm="100000">
                                          <p:val>
                                            <p:strVal val="#ppt_x"/>
                                          </p:val>
                                        </p:tav>
                                      </p:tavLst>
                                    </p:anim>
                                    <p:anim calcmode="lin" valueType="num">
                                      <p:cBhvr additive="base">
                                        <p:cTn id="27" dur="3750" fill="hold"/>
                                        <p:tgtEl>
                                          <p:spTgt spid="1034"/>
                                        </p:tgtEl>
                                        <p:attrNameLst>
                                          <p:attrName>ppt_y</p:attrName>
                                        </p:attrNameLst>
                                      </p:cBhvr>
                                      <p:tavLst>
                                        <p:tav tm="0">
                                          <p:val>
                                            <p:strVal val="0-#ppt_h/2"/>
                                          </p:val>
                                        </p:tav>
                                        <p:tav tm="100000">
                                          <p:val>
                                            <p:strVal val="#ppt_y"/>
                                          </p:val>
                                        </p:tav>
                                      </p:tavLst>
                                    </p:anim>
                                  </p:childTnLst>
                                </p:cTn>
                              </p:par>
                              <p:par>
                                <p:cTn id="28" presetID="2" presetClass="entr" presetSubtype="9" fill="hold" nodeType="withEffect">
                                  <p:stCondLst>
                                    <p:cond delay="1000"/>
                                  </p:stCondLst>
                                  <p:childTnLst>
                                    <p:set>
                                      <p:cBhvr>
                                        <p:cTn id="29" dur="1" fill="hold">
                                          <p:stCondLst>
                                            <p:cond delay="0"/>
                                          </p:stCondLst>
                                        </p:cTn>
                                        <p:tgtEl>
                                          <p:spTgt spid="1036"/>
                                        </p:tgtEl>
                                        <p:attrNameLst>
                                          <p:attrName>style.visibility</p:attrName>
                                        </p:attrNameLst>
                                      </p:cBhvr>
                                      <p:to>
                                        <p:strVal val="visible"/>
                                      </p:to>
                                    </p:set>
                                    <p:anim calcmode="lin" valueType="num">
                                      <p:cBhvr additive="base">
                                        <p:cTn id="30" dur="3750" fill="hold"/>
                                        <p:tgtEl>
                                          <p:spTgt spid="1036"/>
                                        </p:tgtEl>
                                        <p:attrNameLst>
                                          <p:attrName>ppt_x</p:attrName>
                                        </p:attrNameLst>
                                      </p:cBhvr>
                                      <p:tavLst>
                                        <p:tav tm="0">
                                          <p:val>
                                            <p:strVal val="0-#ppt_w/2"/>
                                          </p:val>
                                        </p:tav>
                                        <p:tav tm="100000">
                                          <p:val>
                                            <p:strVal val="#ppt_x"/>
                                          </p:val>
                                        </p:tav>
                                      </p:tavLst>
                                    </p:anim>
                                    <p:anim calcmode="lin" valueType="num">
                                      <p:cBhvr additive="base">
                                        <p:cTn id="31" dur="3750" fill="hold"/>
                                        <p:tgtEl>
                                          <p:spTgt spid="1036"/>
                                        </p:tgtEl>
                                        <p:attrNameLst>
                                          <p:attrName>ppt_y</p:attrName>
                                        </p:attrNameLst>
                                      </p:cBhvr>
                                      <p:tavLst>
                                        <p:tav tm="0">
                                          <p:val>
                                            <p:strVal val="0-#ppt_h/2"/>
                                          </p:val>
                                        </p:tav>
                                        <p:tav tm="100000">
                                          <p:val>
                                            <p:strVal val="#ppt_y"/>
                                          </p:val>
                                        </p:tav>
                                      </p:tavLst>
                                    </p:anim>
                                  </p:childTnLst>
                                </p:cTn>
                              </p:par>
                              <p:par>
                                <p:cTn id="32" presetID="2" presetClass="entr" presetSubtype="9" fill="hold" nodeType="withEffect">
                                  <p:stCondLst>
                                    <p:cond delay="1000"/>
                                  </p:stCondLst>
                                  <p:childTnLst>
                                    <p:set>
                                      <p:cBhvr>
                                        <p:cTn id="33" dur="1" fill="hold">
                                          <p:stCondLst>
                                            <p:cond delay="0"/>
                                          </p:stCondLst>
                                        </p:cTn>
                                        <p:tgtEl>
                                          <p:spTgt spid="1038"/>
                                        </p:tgtEl>
                                        <p:attrNameLst>
                                          <p:attrName>style.visibility</p:attrName>
                                        </p:attrNameLst>
                                      </p:cBhvr>
                                      <p:to>
                                        <p:strVal val="visible"/>
                                      </p:to>
                                    </p:set>
                                    <p:anim calcmode="lin" valueType="num">
                                      <p:cBhvr additive="base">
                                        <p:cTn id="34" dur="3750" fill="hold"/>
                                        <p:tgtEl>
                                          <p:spTgt spid="1038"/>
                                        </p:tgtEl>
                                        <p:attrNameLst>
                                          <p:attrName>ppt_x</p:attrName>
                                        </p:attrNameLst>
                                      </p:cBhvr>
                                      <p:tavLst>
                                        <p:tav tm="0">
                                          <p:val>
                                            <p:strVal val="0-#ppt_w/2"/>
                                          </p:val>
                                        </p:tav>
                                        <p:tav tm="100000">
                                          <p:val>
                                            <p:strVal val="#ppt_x"/>
                                          </p:val>
                                        </p:tav>
                                      </p:tavLst>
                                    </p:anim>
                                    <p:anim calcmode="lin" valueType="num">
                                      <p:cBhvr additive="base">
                                        <p:cTn id="35" dur="3750" fill="hold"/>
                                        <p:tgtEl>
                                          <p:spTgt spid="1038"/>
                                        </p:tgtEl>
                                        <p:attrNameLst>
                                          <p:attrName>ppt_y</p:attrName>
                                        </p:attrNameLst>
                                      </p:cBhvr>
                                      <p:tavLst>
                                        <p:tav tm="0">
                                          <p:val>
                                            <p:strVal val="0-#ppt_h/2"/>
                                          </p:val>
                                        </p:tav>
                                        <p:tav tm="100000">
                                          <p:val>
                                            <p:strVal val="#ppt_y"/>
                                          </p:val>
                                        </p:tav>
                                      </p:tavLst>
                                    </p:anim>
                                  </p:childTnLst>
                                </p:cTn>
                              </p:par>
                              <p:par>
                                <p:cTn id="36" presetID="2" presetClass="entr" presetSubtype="2" fill="hold" nodeType="withEffect">
                                  <p:stCondLst>
                                    <p:cond delay="1000"/>
                                  </p:stCondLst>
                                  <p:childTnLst>
                                    <p:set>
                                      <p:cBhvr>
                                        <p:cTn id="37" dur="1" fill="hold">
                                          <p:stCondLst>
                                            <p:cond delay="0"/>
                                          </p:stCondLst>
                                        </p:cTn>
                                        <p:tgtEl>
                                          <p:spTgt spid="1040"/>
                                        </p:tgtEl>
                                        <p:attrNameLst>
                                          <p:attrName>style.visibility</p:attrName>
                                        </p:attrNameLst>
                                      </p:cBhvr>
                                      <p:to>
                                        <p:strVal val="visible"/>
                                      </p:to>
                                    </p:set>
                                    <p:anim calcmode="lin" valueType="num">
                                      <p:cBhvr additive="base">
                                        <p:cTn id="38" dur="3750" fill="hold"/>
                                        <p:tgtEl>
                                          <p:spTgt spid="1040"/>
                                        </p:tgtEl>
                                        <p:attrNameLst>
                                          <p:attrName>ppt_x</p:attrName>
                                        </p:attrNameLst>
                                      </p:cBhvr>
                                      <p:tavLst>
                                        <p:tav tm="0">
                                          <p:val>
                                            <p:strVal val="1+#ppt_w/2"/>
                                          </p:val>
                                        </p:tav>
                                        <p:tav tm="100000">
                                          <p:val>
                                            <p:strVal val="#ppt_x"/>
                                          </p:val>
                                        </p:tav>
                                      </p:tavLst>
                                    </p:anim>
                                    <p:anim calcmode="lin" valueType="num">
                                      <p:cBhvr additive="base">
                                        <p:cTn id="39" dur="3750" fill="hold"/>
                                        <p:tgtEl>
                                          <p:spTgt spid="1040"/>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1000"/>
                                  </p:stCondLst>
                                  <p:childTnLst>
                                    <p:set>
                                      <p:cBhvr>
                                        <p:cTn id="41" dur="1" fill="hold">
                                          <p:stCondLst>
                                            <p:cond delay="0"/>
                                          </p:stCondLst>
                                        </p:cTn>
                                        <p:tgtEl>
                                          <p:spTgt spid="1042"/>
                                        </p:tgtEl>
                                        <p:attrNameLst>
                                          <p:attrName>style.visibility</p:attrName>
                                        </p:attrNameLst>
                                      </p:cBhvr>
                                      <p:to>
                                        <p:strVal val="visible"/>
                                      </p:to>
                                    </p:set>
                                    <p:anim calcmode="lin" valueType="num">
                                      <p:cBhvr additive="base">
                                        <p:cTn id="42" dur="3750" fill="hold"/>
                                        <p:tgtEl>
                                          <p:spTgt spid="1042"/>
                                        </p:tgtEl>
                                        <p:attrNameLst>
                                          <p:attrName>ppt_x</p:attrName>
                                        </p:attrNameLst>
                                      </p:cBhvr>
                                      <p:tavLst>
                                        <p:tav tm="0">
                                          <p:val>
                                            <p:strVal val="1+#ppt_w/2"/>
                                          </p:val>
                                        </p:tav>
                                        <p:tav tm="100000">
                                          <p:val>
                                            <p:strVal val="#ppt_x"/>
                                          </p:val>
                                        </p:tav>
                                      </p:tavLst>
                                    </p:anim>
                                    <p:anim calcmode="lin" valueType="num">
                                      <p:cBhvr additive="base">
                                        <p:cTn id="43" dur="3750" fill="hold"/>
                                        <p:tgtEl>
                                          <p:spTgt spid="1042"/>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1000"/>
                                  </p:stCondLst>
                                  <p:childTnLst>
                                    <p:set>
                                      <p:cBhvr>
                                        <p:cTn id="45" dur="1" fill="hold">
                                          <p:stCondLst>
                                            <p:cond delay="0"/>
                                          </p:stCondLst>
                                        </p:cTn>
                                        <p:tgtEl>
                                          <p:spTgt spid="1044"/>
                                        </p:tgtEl>
                                        <p:attrNameLst>
                                          <p:attrName>style.visibility</p:attrName>
                                        </p:attrNameLst>
                                      </p:cBhvr>
                                      <p:to>
                                        <p:strVal val="visible"/>
                                      </p:to>
                                    </p:set>
                                    <p:anim calcmode="lin" valueType="num">
                                      <p:cBhvr additive="base">
                                        <p:cTn id="46" dur="3750" fill="hold"/>
                                        <p:tgtEl>
                                          <p:spTgt spid="1044"/>
                                        </p:tgtEl>
                                        <p:attrNameLst>
                                          <p:attrName>ppt_x</p:attrName>
                                        </p:attrNameLst>
                                      </p:cBhvr>
                                      <p:tavLst>
                                        <p:tav tm="0">
                                          <p:val>
                                            <p:strVal val="1+#ppt_w/2"/>
                                          </p:val>
                                        </p:tav>
                                        <p:tav tm="100000">
                                          <p:val>
                                            <p:strVal val="#ppt_x"/>
                                          </p:val>
                                        </p:tav>
                                      </p:tavLst>
                                    </p:anim>
                                    <p:anim calcmode="lin" valueType="num">
                                      <p:cBhvr additive="base">
                                        <p:cTn id="47" dur="3750" fill="hold"/>
                                        <p:tgtEl>
                                          <p:spTgt spid="1044"/>
                                        </p:tgtEl>
                                        <p:attrNameLst>
                                          <p:attrName>ppt_y</p:attrName>
                                        </p:attrNameLst>
                                      </p:cBhvr>
                                      <p:tavLst>
                                        <p:tav tm="0">
                                          <p:val>
                                            <p:strVal val="#ppt_y"/>
                                          </p:val>
                                        </p:tav>
                                        <p:tav tm="100000">
                                          <p:val>
                                            <p:strVal val="#ppt_y"/>
                                          </p:val>
                                        </p:tav>
                                      </p:tavLst>
                                    </p:anim>
                                  </p:childTnLst>
                                </p:cTn>
                              </p:par>
                              <p:par>
                                <p:cTn id="48" presetID="2" presetClass="entr" presetSubtype="1" fill="hold" nodeType="withEffect">
                                  <p:stCondLst>
                                    <p:cond delay="1000"/>
                                  </p:stCondLst>
                                  <p:childTnLst>
                                    <p:set>
                                      <p:cBhvr>
                                        <p:cTn id="49" dur="1" fill="hold">
                                          <p:stCondLst>
                                            <p:cond delay="0"/>
                                          </p:stCondLst>
                                        </p:cTn>
                                        <p:tgtEl>
                                          <p:spTgt spid="1046"/>
                                        </p:tgtEl>
                                        <p:attrNameLst>
                                          <p:attrName>style.visibility</p:attrName>
                                        </p:attrNameLst>
                                      </p:cBhvr>
                                      <p:to>
                                        <p:strVal val="visible"/>
                                      </p:to>
                                    </p:set>
                                    <p:anim calcmode="lin" valueType="num">
                                      <p:cBhvr additive="base">
                                        <p:cTn id="50" dur="3750" fill="hold"/>
                                        <p:tgtEl>
                                          <p:spTgt spid="1046"/>
                                        </p:tgtEl>
                                        <p:attrNameLst>
                                          <p:attrName>ppt_x</p:attrName>
                                        </p:attrNameLst>
                                      </p:cBhvr>
                                      <p:tavLst>
                                        <p:tav tm="0">
                                          <p:val>
                                            <p:strVal val="#ppt_x"/>
                                          </p:val>
                                        </p:tav>
                                        <p:tav tm="100000">
                                          <p:val>
                                            <p:strVal val="#ppt_x"/>
                                          </p:val>
                                        </p:tav>
                                      </p:tavLst>
                                    </p:anim>
                                    <p:anim calcmode="lin" valueType="num">
                                      <p:cBhvr additive="base">
                                        <p:cTn id="51" dur="3750" fill="hold"/>
                                        <p:tgtEl>
                                          <p:spTgt spid="1046"/>
                                        </p:tgtEl>
                                        <p:attrNameLst>
                                          <p:attrName>ppt_y</p:attrName>
                                        </p:attrNameLst>
                                      </p:cBhvr>
                                      <p:tavLst>
                                        <p:tav tm="0">
                                          <p:val>
                                            <p:strVal val="0-#ppt_h/2"/>
                                          </p:val>
                                        </p:tav>
                                        <p:tav tm="100000">
                                          <p:val>
                                            <p:strVal val="#ppt_y"/>
                                          </p:val>
                                        </p:tav>
                                      </p:tavLst>
                                    </p:anim>
                                  </p:childTnLst>
                                </p:cTn>
                              </p:par>
                              <p:par>
                                <p:cTn id="52" presetID="2" presetClass="entr" presetSubtype="8" fill="hold" nodeType="withEffect">
                                  <p:stCondLst>
                                    <p:cond delay="1000"/>
                                  </p:stCondLst>
                                  <p:childTnLst>
                                    <p:set>
                                      <p:cBhvr>
                                        <p:cTn id="53" dur="1" fill="hold">
                                          <p:stCondLst>
                                            <p:cond delay="0"/>
                                          </p:stCondLst>
                                        </p:cTn>
                                        <p:tgtEl>
                                          <p:spTgt spid="1048"/>
                                        </p:tgtEl>
                                        <p:attrNameLst>
                                          <p:attrName>style.visibility</p:attrName>
                                        </p:attrNameLst>
                                      </p:cBhvr>
                                      <p:to>
                                        <p:strVal val="visible"/>
                                      </p:to>
                                    </p:set>
                                    <p:anim calcmode="lin" valueType="num">
                                      <p:cBhvr additive="base">
                                        <p:cTn id="54" dur="3750" fill="hold"/>
                                        <p:tgtEl>
                                          <p:spTgt spid="1048"/>
                                        </p:tgtEl>
                                        <p:attrNameLst>
                                          <p:attrName>ppt_x</p:attrName>
                                        </p:attrNameLst>
                                      </p:cBhvr>
                                      <p:tavLst>
                                        <p:tav tm="0">
                                          <p:val>
                                            <p:strVal val="0-#ppt_w/2"/>
                                          </p:val>
                                        </p:tav>
                                        <p:tav tm="100000">
                                          <p:val>
                                            <p:strVal val="#ppt_x"/>
                                          </p:val>
                                        </p:tav>
                                      </p:tavLst>
                                    </p:anim>
                                    <p:anim calcmode="lin" valueType="num">
                                      <p:cBhvr additive="base">
                                        <p:cTn id="55" dur="3750" fill="hold"/>
                                        <p:tgtEl>
                                          <p:spTgt spid="1048"/>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1000"/>
                                  </p:stCondLst>
                                  <p:childTnLst>
                                    <p:set>
                                      <p:cBhvr>
                                        <p:cTn id="57" dur="1" fill="hold">
                                          <p:stCondLst>
                                            <p:cond delay="0"/>
                                          </p:stCondLst>
                                        </p:cTn>
                                        <p:tgtEl>
                                          <p:spTgt spid="1050"/>
                                        </p:tgtEl>
                                        <p:attrNameLst>
                                          <p:attrName>style.visibility</p:attrName>
                                        </p:attrNameLst>
                                      </p:cBhvr>
                                      <p:to>
                                        <p:strVal val="visible"/>
                                      </p:to>
                                    </p:set>
                                    <p:anim calcmode="lin" valueType="num">
                                      <p:cBhvr additive="base">
                                        <p:cTn id="58" dur="3750" fill="hold"/>
                                        <p:tgtEl>
                                          <p:spTgt spid="1050"/>
                                        </p:tgtEl>
                                        <p:attrNameLst>
                                          <p:attrName>ppt_x</p:attrName>
                                        </p:attrNameLst>
                                      </p:cBhvr>
                                      <p:tavLst>
                                        <p:tav tm="0">
                                          <p:val>
                                            <p:strVal val="0-#ppt_w/2"/>
                                          </p:val>
                                        </p:tav>
                                        <p:tav tm="100000">
                                          <p:val>
                                            <p:strVal val="#ppt_x"/>
                                          </p:val>
                                        </p:tav>
                                      </p:tavLst>
                                    </p:anim>
                                    <p:anim calcmode="lin" valueType="num">
                                      <p:cBhvr additive="base">
                                        <p:cTn id="59" dur="3750" fill="hold"/>
                                        <p:tgtEl>
                                          <p:spTgt spid="1050"/>
                                        </p:tgtEl>
                                        <p:attrNameLst>
                                          <p:attrName>ppt_y</p:attrName>
                                        </p:attrNameLst>
                                      </p:cBhvr>
                                      <p:tavLst>
                                        <p:tav tm="0">
                                          <p:val>
                                            <p:strVal val="#ppt_y"/>
                                          </p:val>
                                        </p:tav>
                                        <p:tav tm="100000">
                                          <p:val>
                                            <p:strVal val="#ppt_y"/>
                                          </p:val>
                                        </p:tav>
                                      </p:tavLst>
                                    </p:anim>
                                  </p:childTnLst>
                                </p:cTn>
                              </p:par>
                              <p:par>
                                <p:cTn id="60" presetID="2" presetClass="entr" presetSubtype="8" fill="hold" nodeType="withEffect">
                                  <p:stCondLst>
                                    <p:cond delay="1000"/>
                                  </p:stCondLst>
                                  <p:childTnLst>
                                    <p:set>
                                      <p:cBhvr>
                                        <p:cTn id="61" dur="1" fill="hold">
                                          <p:stCondLst>
                                            <p:cond delay="0"/>
                                          </p:stCondLst>
                                        </p:cTn>
                                        <p:tgtEl>
                                          <p:spTgt spid="1052"/>
                                        </p:tgtEl>
                                        <p:attrNameLst>
                                          <p:attrName>style.visibility</p:attrName>
                                        </p:attrNameLst>
                                      </p:cBhvr>
                                      <p:to>
                                        <p:strVal val="visible"/>
                                      </p:to>
                                    </p:set>
                                    <p:anim calcmode="lin" valueType="num">
                                      <p:cBhvr additive="base">
                                        <p:cTn id="62" dur="3750" fill="hold"/>
                                        <p:tgtEl>
                                          <p:spTgt spid="1052"/>
                                        </p:tgtEl>
                                        <p:attrNameLst>
                                          <p:attrName>ppt_x</p:attrName>
                                        </p:attrNameLst>
                                      </p:cBhvr>
                                      <p:tavLst>
                                        <p:tav tm="0">
                                          <p:val>
                                            <p:strVal val="0-#ppt_w/2"/>
                                          </p:val>
                                        </p:tav>
                                        <p:tav tm="100000">
                                          <p:val>
                                            <p:strVal val="#ppt_x"/>
                                          </p:val>
                                        </p:tav>
                                      </p:tavLst>
                                    </p:anim>
                                    <p:anim calcmode="lin" valueType="num">
                                      <p:cBhvr additive="base">
                                        <p:cTn id="63" dur="3750" fill="hold"/>
                                        <p:tgtEl>
                                          <p:spTgt spid="1052"/>
                                        </p:tgtEl>
                                        <p:attrNameLst>
                                          <p:attrName>ppt_y</p:attrName>
                                        </p:attrNameLst>
                                      </p:cBhvr>
                                      <p:tavLst>
                                        <p:tav tm="0">
                                          <p:val>
                                            <p:strVal val="#ppt_y"/>
                                          </p:val>
                                        </p:tav>
                                        <p:tav tm="100000">
                                          <p:val>
                                            <p:strVal val="#ppt_y"/>
                                          </p:val>
                                        </p:tav>
                                      </p:tavLst>
                                    </p:anim>
                                  </p:childTnLst>
                                </p:cTn>
                              </p:par>
                              <p:par>
                                <p:cTn id="64" presetID="2" presetClass="entr" presetSubtype="3" fill="hold" nodeType="withEffect">
                                  <p:stCondLst>
                                    <p:cond delay="100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3750" fill="hold"/>
                                        <p:tgtEl>
                                          <p:spTgt spid="25"/>
                                        </p:tgtEl>
                                        <p:attrNameLst>
                                          <p:attrName>ppt_x</p:attrName>
                                        </p:attrNameLst>
                                      </p:cBhvr>
                                      <p:tavLst>
                                        <p:tav tm="0">
                                          <p:val>
                                            <p:strVal val="1+#ppt_w/2"/>
                                          </p:val>
                                        </p:tav>
                                        <p:tav tm="100000">
                                          <p:val>
                                            <p:strVal val="#ppt_x"/>
                                          </p:val>
                                        </p:tav>
                                      </p:tavLst>
                                    </p:anim>
                                    <p:anim calcmode="lin" valueType="num">
                                      <p:cBhvr additive="base">
                                        <p:cTn id="67" dur="3750" fill="hold"/>
                                        <p:tgtEl>
                                          <p:spTgt spid="25"/>
                                        </p:tgtEl>
                                        <p:attrNameLst>
                                          <p:attrName>ppt_y</p:attrName>
                                        </p:attrNameLst>
                                      </p:cBhvr>
                                      <p:tavLst>
                                        <p:tav tm="0">
                                          <p:val>
                                            <p:strVal val="0-#ppt_h/2"/>
                                          </p:val>
                                        </p:tav>
                                        <p:tav tm="100000">
                                          <p:val>
                                            <p:strVal val="#ppt_y"/>
                                          </p:val>
                                        </p:tav>
                                      </p:tavLst>
                                    </p:anim>
                                  </p:childTnLst>
                                </p:cTn>
                              </p:par>
                              <p:par>
                                <p:cTn id="68" presetID="2" presetClass="entr" presetSubtype="3" fill="hold" nodeType="withEffect">
                                  <p:stCondLst>
                                    <p:cond delay="100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3750" fill="hold"/>
                                        <p:tgtEl>
                                          <p:spTgt spid="26"/>
                                        </p:tgtEl>
                                        <p:attrNameLst>
                                          <p:attrName>ppt_x</p:attrName>
                                        </p:attrNameLst>
                                      </p:cBhvr>
                                      <p:tavLst>
                                        <p:tav tm="0">
                                          <p:val>
                                            <p:strVal val="1+#ppt_w/2"/>
                                          </p:val>
                                        </p:tav>
                                        <p:tav tm="100000">
                                          <p:val>
                                            <p:strVal val="#ppt_x"/>
                                          </p:val>
                                        </p:tav>
                                      </p:tavLst>
                                    </p:anim>
                                    <p:anim calcmode="lin" valueType="num">
                                      <p:cBhvr additive="base">
                                        <p:cTn id="71" dur="3750" fill="hold"/>
                                        <p:tgtEl>
                                          <p:spTgt spid="26"/>
                                        </p:tgtEl>
                                        <p:attrNameLst>
                                          <p:attrName>ppt_y</p:attrName>
                                        </p:attrNameLst>
                                      </p:cBhvr>
                                      <p:tavLst>
                                        <p:tav tm="0">
                                          <p:val>
                                            <p:strVal val="0-#ppt_h/2"/>
                                          </p:val>
                                        </p:tav>
                                        <p:tav tm="100000">
                                          <p:val>
                                            <p:strVal val="#ppt_y"/>
                                          </p:val>
                                        </p:tav>
                                      </p:tavLst>
                                    </p:anim>
                                  </p:childTnLst>
                                </p:cTn>
                              </p:par>
                              <p:par>
                                <p:cTn id="72" presetID="2" presetClass="entr" presetSubtype="3" fill="hold" nodeType="withEffect">
                                  <p:stCondLst>
                                    <p:cond delay="100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3750" fill="hold"/>
                                        <p:tgtEl>
                                          <p:spTgt spid="27"/>
                                        </p:tgtEl>
                                        <p:attrNameLst>
                                          <p:attrName>ppt_x</p:attrName>
                                        </p:attrNameLst>
                                      </p:cBhvr>
                                      <p:tavLst>
                                        <p:tav tm="0">
                                          <p:val>
                                            <p:strVal val="1+#ppt_w/2"/>
                                          </p:val>
                                        </p:tav>
                                        <p:tav tm="100000">
                                          <p:val>
                                            <p:strVal val="#ppt_x"/>
                                          </p:val>
                                        </p:tav>
                                      </p:tavLst>
                                    </p:anim>
                                    <p:anim calcmode="lin" valueType="num">
                                      <p:cBhvr additive="base">
                                        <p:cTn id="75" dur="3750" fill="hold"/>
                                        <p:tgtEl>
                                          <p:spTgt spid="27"/>
                                        </p:tgtEl>
                                        <p:attrNameLst>
                                          <p:attrName>ppt_y</p:attrName>
                                        </p:attrNameLst>
                                      </p:cBhvr>
                                      <p:tavLst>
                                        <p:tav tm="0">
                                          <p:val>
                                            <p:strVal val="0-#ppt_h/2"/>
                                          </p:val>
                                        </p:tav>
                                        <p:tav tm="100000">
                                          <p:val>
                                            <p:strVal val="#ppt_y"/>
                                          </p:val>
                                        </p:tav>
                                      </p:tavLst>
                                    </p:anim>
                                  </p:childTnLst>
                                </p:cTn>
                              </p:par>
                              <p:par>
                                <p:cTn id="76" presetID="2" presetClass="entr" presetSubtype="9" fill="hold" nodeType="withEffect">
                                  <p:stCondLst>
                                    <p:cond delay="1000"/>
                                  </p:stCondLst>
                                  <p:childTnLst>
                                    <p:set>
                                      <p:cBhvr>
                                        <p:cTn id="77" dur="1" fill="hold">
                                          <p:stCondLst>
                                            <p:cond delay="0"/>
                                          </p:stCondLst>
                                        </p:cTn>
                                        <p:tgtEl>
                                          <p:spTgt spid="1060"/>
                                        </p:tgtEl>
                                        <p:attrNameLst>
                                          <p:attrName>style.visibility</p:attrName>
                                        </p:attrNameLst>
                                      </p:cBhvr>
                                      <p:to>
                                        <p:strVal val="visible"/>
                                      </p:to>
                                    </p:set>
                                    <p:anim calcmode="lin" valueType="num">
                                      <p:cBhvr additive="base">
                                        <p:cTn id="78" dur="3750" fill="hold"/>
                                        <p:tgtEl>
                                          <p:spTgt spid="1060"/>
                                        </p:tgtEl>
                                        <p:attrNameLst>
                                          <p:attrName>ppt_x</p:attrName>
                                        </p:attrNameLst>
                                      </p:cBhvr>
                                      <p:tavLst>
                                        <p:tav tm="0">
                                          <p:val>
                                            <p:strVal val="0-#ppt_w/2"/>
                                          </p:val>
                                        </p:tav>
                                        <p:tav tm="100000">
                                          <p:val>
                                            <p:strVal val="#ppt_x"/>
                                          </p:val>
                                        </p:tav>
                                      </p:tavLst>
                                    </p:anim>
                                    <p:anim calcmode="lin" valueType="num">
                                      <p:cBhvr additive="base">
                                        <p:cTn id="79" dur="3750" fill="hold"/>
                                        <p:tgtEl>
                                          <p:spTgt spid="1060"/>
                                        </p:tgtEl>
                                        <p:attrNameLst>
                                          <p:attrName>ppt_y</p:attrName>
                                        </p:attrNameLst>
                                      </p:cBhvr>
                                      <p:tavLst>
                                        <p:tav tm="0">
                                          <p:val>
                                            <p:strVal val="0-#ppt_h/2"/>
                                          </p:val>
                                        </p:tav>
                                        <p:tav tm="100000">
                                          <p:val>
                                            <p:strVal val="#ppt_y"/>
                                          </p:val>
                                        </p:tav>
                                      </p:tavLst>
                                    </p:anim>
                                  </p:childTnLst>
                                </p:cTn>
                              </p:par>
                              <p:par>
                                <p:cTn id="80" presetID="2" presetClass="entr" presetSubtype="3" fill="hold" nodeType="withEffect">
                                  <p:stCondLst>
                                    <p:cond delay="1000"/>
                                  </p:stCondLst>
                                  <p:childTnLst>
                                    <p:set>
                                      <p:cBhvr>
                                        <p:cTn id="81" dur="1" fill="hold">
                                          <p:stCondLst>
                                            <p:cond delay="0"/>
                                          </p:stCondLst>
                                        </p:cTn>
                                        <p:tgtEl>
                                          <p:spTgt spid="1062"/>
                                        </p:tgtEl>
                                        <p:attrNameLst>
                                          <p:attrName>style.visibility</p:attrName>
                                        </p:attrNameLst>
                                      </p:cBhvr>
                                      <p:to>
                                        <p:strVal val="visible"/>
                                      </p:to>
                                    </p:set>
                                    <p:anim calcmode="lin" valueType="num">
                                      <p:cBhvr additive="base">
                                        <p:cTn id="82" dur="3750" fill="hold"/>
                                        <p:tgtEl>
                                          <p:spTgt spid="1062"/>
                                        </p:tgtEl>
                                        <p:attrNameLst>
                                          <p:attrName>ppt_x</p:attrName>
                                        </p:attrNameLst>
                                      </p:cBhvr>
                                      <p:tavLst>
                                        <p:tav tm="0">
                                          <p:val>
                                            <p:strVal val="1+#ppt_w/2"/>
                                          </p:val>
                                        </p:tav>
                                        <p:tav tm="100000">
                                          <p:val>
                                            <p:strVal val="#ppt_x"/>
                                          </p:val>
                                        </p:tav>
                                      </p:tavLst>
                                    </p:anim>
                                    <p:anim calcmode="lin" valueType="num">
                                      <p:cBhvr additive="base">
                                        <p:cTn id="83" dur="3750" fill="hold"/>
                                        <p:tgtEl>
                                          <p:spTgt spid="1062"/>
                                        </p:tgtEl>
                                        <p:attrNameLst>
                                          <p:attrName>ppt_y</p:attrName>
                                        </p:attrNameLst>
                                      </p:cBhvr>
                                      <p:tavLst>
                                        <p:tav tm="0">
                                          <p:val>
                                            <p:strVal val="0-#ppt_h/2"/>
                                          </p:val>
                                        </p:tav>
                                        <p:tav tm="100000">
                                          <p:val>
                                            <p:strVal val="#ppt_y"/>
                                          </p:val>
                                        </p:tav>
                                      </p:tavLst>
                                    </p:anim>
                                  </p:childTnLst>
                                </p:cTn>
                              </p:par>
                              <p:par>
                                <p:cTn id="84" presetID="2" presetClass="entr" presetSubtype="3" fill="hold" nodeType="withEffect">
                                  <p:stCondLst>
                                    <p:cond delay="1000"/>
                                  </p:stCondLst>
                                  <p:childTnLst>
                                    <p:set>
                                      <p:cBhvr>
                                        <p:cTn id="85" dur="1" fill="hold">
                                          <p:stCondLst>
                                            <p:cond delay="0"/>
                                          </p:stCondLst>
                                        </p:cTn>
                                        <p:tgtEl>
                                          <p:spTgt spid="1064"/>
                                        </p:tgtEl>
                                        <p:attrNameLst>
                                          <p:attrName>style.visibility</p:attrName>
                                        </p:attrNameLst>
                                      </p:cBhvr>
                                      <p:to>
                                        <p:strVal val="visible"/>
                                      </p:to>
                                    </p:set>
                                    <p:anim calcmode="lin" valueType="num">
                                      <p:cBhvr additive="base">
                                        <p:cTn id="86" dur="3750" fill="hold"/>
                                        <p:tgtEl>
                                          <p:spTgt spid="1064"/>
                                        </p:tgtEl>
                                        <p:attrNameLst>
                                          <p:attrName>ppt_x</p:attrName>
                                        </p:attrNameLst>
                                      </p:cBhvr>
                                      <p:tavLst>
                                        <p:tav tm="0">
                                          <p:val>
                                            <p:strVal val="1+#ppt_w/2"/>
                                          </p:val>
                                        </p:tav>
                                        <p:tav tm="100000">
                                          <p:val>
                                            <p:strVal val="#ppt_x"/>
                                          </p:val>
                                        </p:tav>
                                      </p:tavLst>
                                    </p:anim>
                                    <p:anim calcmode="lin" valueType="num">
                                      <p:cBhvr additive="base">
                                        <p:cTn id="87" dur="3750" fill="hold"/>
                                        <p:tgtEl>
                                          <p:spTgt spid="10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92500" lnSpcReduction="10000"/>
          </a:bodyPr>
          <a:lstStyle/>
          <a:p>
            <a:pPr>
              <a:buFont typeface="Wingdings" panose="05000000000000000000" pitchFamily="2" charset="2"/>
              <a:buChar char="ü"/>
            </a:pPr>
            <a:r>
              <a:rPr lang="en-US" dirty="0" smtClean="0">
                <a:solidFill>
                  <a:srgbClr val="0070C0"/>
                </a:solidFill>
                <a:latin typeface="Comic Sans MS" panose="030F0702030302020204" pitchFamily="66" charset="0"/>
                <a:hlinkClick r:id=""/>
              </a:rPr>
              <a:t>https://el.wikipedia.org/wiki/%CE%A0%CE%B1%CE%B3%CE%BA%CF%8C%CF%83%CE%BC%CE%B9%CE%BF_%CE%9A%CF%8D%CF%80%CE%B5%CE%BB%CE%BB%CE%BF_%CE%A0%CE%BF%CE%B4%CE%BF%CF%83%CF%86%CE%B1%CE%AF%CF%81%CE%BF%CF%85</a:t>
            </a:r>
          </a:p>
          <a:p>
            <a:pPr>
              <a:buFont typeface="Wingdings" panose="05000000000000000000" pitchFamily="2" charset="2"/>
              <a:buChar char="ü"/>
            </a:pPr>
            <a:r>
              <a:rPr lang="en-US" dirty="0" smtClean="0">
                <a:solidFill>
                  <a:srgbClr val="0070C0"/>
                </a:solidFill>
                <a:latin typeface="Comic Sans MS" panose="030F0702030302020204" pitchFamily="66" charset="0"/>
                <a:hlinkClick r:id=""/>
              </a:rPr>
              <a:t>http</a:t>
            </a:r>
            <a:r>
              <a:rPr lang="en-US" dirty="0">
                <a:solidFill>
                  <a:srgbClr val="0070C0"/>
                </a:solidFill>
                <a:latin typeface="Comic Sans MS" panose="030F0702030302020204" pitchFamily="66" charset="0"/>
                <a:hlinkClick r:id="rId2"/>
              </a:rPr>
              <a:t>://</a:t>
            </a:r>
            <a:r>
              <a:rPr lang="en-US" dirty="0" smtClean="0">
                <a:solidFill>
                  <a:srgbClr val="0070C0"/>
                </a:solidFill>
                <a:latin typeface="Comic Sans MS" panose="030F0702030302020204" pitchFamily="66" charset="0"/>
                <a:hlinkClick r:id="rId2"/>
              </a:rPr>
              <a:t>static.guim.co.uk/sys-images/Sport/Pix/pictures/2014/5/28/1401308698660/Pele-001.jpg</a:t>
            </a:r>
            <a:r>
              <a:rPr lang="el-GR" dirty="0" smtClean="0">
                <a:solidFill>
                  <a:srgbClr val="0070C0"/>
                </a:solidFill>
                <a:latin typeface="Comic Sans MS" panose="030F0702030302020204" pitchFamily="66" charset="0"/>
              </a:rPr>
              <a:t> </a:t>
            </a:r>
          </a:p>
          <a:p>
            <a:pPr>
              <a:buFont typeface="Wingdings" panose="05000000000000000000" pitchFamily="2" charset="2"/>
              <a:buChar char="ü"/>
            </a:pPr>
            <a:r>
              <a:rPr lang="en-US" dirty="0" smtClean="0">
                <a:solidFill>
                  <a:srgbClr val="0070C0"/>
                </a:solidFill>
                <a:latin typeface="Comic Sans MS" panose="030F0702030302020204" pitchFamily="66" charset="0"/>
                <a:hlinkClick r:id="rId3"/>
              </a:rPr>
              <a:t>http</a:t>
            </a:r>
            <a:r>
              <a:rPr lang="en-US" dirty="0">
                <a:solidFill>
                  <a:srgbClr val="0070C0"/>
                </a:solidFill>
                <a:latin typeface="Comic Sans MS" panose="030F0702030302020204" pitchFamily="66" charset="0"/>
                <a:hlinkClick r:id="rId3"/>
              </a:rPr>
              <a:t>://</a:t>
            </a:r>
            <a:r>
              <a:rPr lang="en-US" dirty="0" smtClean="0">
                <a:solidFill>
                  <a:srgbClr val="0070C0"/>
                </a:solidFill>
                <a:latin typeface="Comic Sans MS" panose="030F0702030302020204" pitchFamily="66" charset="0"/>
                <a:hlinkClick r:id="rId3"/>
              </a:rPr>
              <a:t>www.theguardian.com/football/ng-interactive/2014/may/27/the-world-cups-top-100-footballers-of-all-time-interactive</a:t>
            </a:r>
            <a:r>
              <a:rPr lang="el-GR" dirty="0" smtClean="0">
                <a:solidFill>
                  <a:srgbClr val="0070C0"/>
                </a:solidFill>
                <a:latin typeface="Comic Sans MS" panose="030F0702030302020204" pitchFamily="66" charset="0"/>
              </a:rPr>
              <a:t> </a:t>
            </a:r>
            <a:endParaRPr lang="el-GR" dirty="0">
              <a:solidFill>
                <a:srgbClr val="0070C0"/>
              </a:solidFill>
              <a:latin typeface="Comic Sans MS" panose="030F0702030302020204" pitchFamily="66" charset="0"/>
            </a:endParaRPr>
          </a:p>
        </p:txBody>
      </p:sp>
      <p:sp>
        <p:nvSpPr>
          <p:cNvPr id="4" name="Ορθογώνιο 3"/>
          <p:cNvSpPr/>
          <p:nvPr/>
        </p:nvSpPr>
        <p:spPr>
          <a:xfrm>
            <a:off x="3083086" y="540658"/>
            <a:ext cx="2661306" cy="923330"/>
          </a:xfrm>
          <a:prstGeom prst="rect">
            <a:avLst/>
          </a:prstGeom>
          <a:noFill/>
        </p:spPr>
        <p:txBody>
          <a:bodyPr wrap="none" lIns="91440" tIns="45720" rIns="91440" bIns="45720">
            <a:spAutoFit/>
          </a:bodyPr>
          <a:lstStyle/>
          <a:p>
            <a:pPr algn="ctr"/>
            <a:r>
              <a:rPr lang="el-GR" sz="5400" b="1" dirty="0" smtClean="0">
                <a:ln w="57150">
                  <a:solidFill>
                    <a:sysClr val="windowText" lastClr="000000"/>
                  </a:solidFill>
                  <a:prstDash val="solid"/>
                  <a:miter lim="800000"/>
                </a:ln>
                <a:gradFill flip="none" rotWithShape="1">
                  <a:gsLst>
                    <a:gs pos="0">
                      <a:srgbClr val="FFA3C2">
                        <a:shade val="30000"/>
                        <a:satMod val="115000"/>
                      </a:srgbClr>
                    </a:gs>
                    <a:gs pos="50000">
                      <a:srgbClr val="FFA3C2">
                        <a:shade val="67500"/>
                        <a:satMod val="115000"/>
                      </a:srgbClr>
                    </a:gs>
                    <a:gs pos="100000">
                      <a:srgbClr val="FFA3C2">
                        <a:shade val="100000"/>
                        <a:satMod val="115000"/>
                      </a:srgbClr>
                    </a:gs>
                  </a:gsLst>
                  <a:path path="circle">
                    <a:fillToRect l="50000" t="50000" r="50000" b="50000"/>
                  </a:path>
                  <a:tileRect/>
                </a:gradFill>
                <a:effectLst>
                  <a:outerShdw blurRad="25500" dist="23000" dir="7020000" algn="tl">
                    <a:srgbClr val="000000">
                      <a:alpha val="50000"/>
                    </a:srgbClr>
                  </a:outerShdw>
                </a:effectLst>
                <a:latin typeface="Comic Sans MS" panose="030F0702030302020204" pitchFamily="66" charset="0"/>
              </a:rPr>
              <a:t>ΠΗΓΕΣ</a:t>
            </a:r>
            <a:endParaRPr lang="el-GR" sz="5400" b="1" dirty="0">
              <a:ln w="57150">
                <a:solidFill>
                  <a:sysClr val="windowText" lastClr="000000"/>
                </a:solidFill>
                <a:prstDash val="solid"/>
                <a:miter lim="800000"/>
              </a:ln>
              <a:gradFill flip="none" rotWithShape="1">
                <a:gsLst>
                  <a:gs pos="0">
                    <a:srgbClr val="FFA3C2">
                      <a:shade val="30000"/>
                      <a:satMod val="115000"/>
                    </a:srgbClr>
                  </a:gs>
                  <a:gs pos="50000">
                    <a:srgbClr val="FFA3C2">
                      <a:shade val="67500"/>
                      <a:satMod val="115000"/>
                    </a:srgbClr>
                  </a:gs>
                  <a:gs pos="100000">
                    <a:srgbClr val="FFA3C2">
                      <a:shade val="100000"/>
                      <a:satMod val="115000"/>
                    </a:srgbClr>
                  </a:gs>
                </a:gsLst>
                <a:path path="circle">
                  <a:fillToRect l="50000" t="50000" r="50000" b="50000"/>
                </a:path>
                <a:tileRect/>
              </a:gradFill>
              <a:effectLst>
                <a:outerShdw blurRad="25500" dist="23000" dir="7020000" algn="tl">
                  <a:srgbClr val="000000">
                    <a:alpha val="50000"/>
                  </a:srgbClr>
                </a:outerShdw>
              </a:effectLst>
              <a:latin typeface="Comic Sans MS" panose="030F0702030302020204" pitchFamily="66" charset="0"/>
            </a:endParaRPr>
          </a:p>
        </p:txBody>
      </p:sp>
    </p:spTree>
    <p:extLst>
      <p:ext uri="{BB962C8B-B14F-4D97-AF65-F5344CB8AC3E}">
        <p14:creationId xmlns:p14="http://schemas.microsoft.com/office/powerpoint/2010/main" val="28639024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ndergrad.osu.edu/buckeyes_blog/wp-content/uploads/2015/05/tttt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 y="0"/>
            <a:ext cx="915685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736671" y="6191027"/>
            <a:ext cx="11001731" cy="646331"/>
          </a:xfrm>
          <a:prstGeom prst="rect">
            <a:avLst/>
          </a:prstGeom>
          <a:noFill/>
        </p:spPr>
        <p:txBody>
          <a:bodyPr wrap="none" lIns="91440" tIns="45720" rIns="91440" bIns="45720">
            <a:spAutoFit/>
          </a:bodyPr>
          <a:lstStyle/>
          <a:p>
            <a:pPr algn="ctr"/>
            <a:r>
              <a:rPr lang="el-GR" sz="3600" b="1" spc="50" dirty="0" smtClean="0">
                <a:ln w="12700" cmpd="sng">
                  <a:solidFill>
                    <a:srgbClr val="70AD47">
                      <a:satMod val="120000"/>
                      <a:shade val="80000"/>
                    </a:srgbClr>
                  </a:solidFill>
                  <a:prstDash val="solid"/>
                </a:ln>
                <a:solidFill>
                  <a:srgbClr val="70AD47">
                    <a:tint val="1000"/>
                  </a:srgbClr>
                </a:solidFill>
                <a:effectLst>
                  <a:glow rad="53100">
                    <a:srgbClr val="FF0000">
                      <a:alpha val="30000"/>
                    </a:srgbClr>
                  </a:glow>
                </a:effectLst>
                <a:latin typeface="Comic Sans MS" panose="030F0702030302020204" pitchFamily="66" charset="0"/>
              </a:rPr>
              <a:t>ΕΥΧΑΡΙΣΤΟΥΜΕ ΓΙΑ ΤΗΝ ΠΡΟΣΟΧΗ ΣΑΣ! </a:t>
            </a:r>
            <a:r>
              <a:rPr lang="el-GR" sz="3600" b="1" spc="50" dirty="0" smtClean="0">
                <a:ln w="12700" cmpd="sng">
                  <a:solidFill>
                    <a:srgbClr val="70AD47">
                      <a:satMod val="120000"/>
                      <a:shade val="80000"/>
                    </a:srgbClr>
                  </a:solidFill>
                  <a:prstDash val="solid"/>
                </a:ln>
                <a:solidFill>
                  <a:srgbClr val="70AD47">
                    <a:tint val="1000"/>
                  </a:srgbClr>
                </a:solidFill>
                <a:effectLst>
                  <a:glow rad="53100">
                    <a:srgbClr val="FF0000">
                      <a:alpha val="30000"/>
                    </a:srgbClr>
                  </a:glow>
                </a:effectLst>
                <a:latin typeface="Comic Sans MS" panose="030F0702030302020204" pitchFamily="66" charset="0"/>
                <a:sym typeface="Wingdings" panose="05000000000000000000" pitchFamily="2" charset="2"/>
              </a:rPr>
              <a:t></a:t>
            </a:r>
            <a:endParaRPr lang="el-GR" sz="3600" b="1" spc="50" dirty="0">
              <a:ln w="12700" cmpd="sng">
                <a:solidFill>
                  <a:srgbClr val="70AD47">
                    <a:satMod val="120000"/>
                    <a:shade val="80000"/>
                  </a:srgbClr>
                </a:solidFill>
                <a:prstDash val="solid"/>
              </a:ln>
              <a:solidFill>
                <a:srgbClr val="70AD47">
                  <a:tint val="1000"/>
                </a:srgbClr>
              </a:solidFill>
              <a:effectLst>
                <a:glow rad="53100">
                  <a:srgbClr val="FF0000">
                    <a:alpha val="30000"/>
                  </a:srgbClr>
                </a:glow>
              </a:effectLst>
              <a:latin typeface="Comic Sans MS" panose="030F0702030302020204" pitchFamily="66" charset="0"/>
            </a:endParaRPr>
          </a:p>
        </p:txBody>
      </p:sp>
    </p:spTree>
    <p:extLst>
      <p:ext uri="{BB962C8B-B14F-4D97-AF65-F5344CB8AC3E}">
        <p14:creationId xmlns:p14="http://schemas.microsoft.com/office/powerpoint/2010/main" val="16782419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5595" y="0"/>
            <a:ext cx="3970020" cy="1477328"/>
          </a:xfrm>
        </p:spPr>
        <p:txBody>
          <a:bodyPr>
            <a:noAutofit/>
          </a:bodyPr>
          <a:lstStyle/>
          <a:p>
            <a:r>
              <a:rPr lang="en-US" b="1" dirty="0" smtClean="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MUNDIAL</a:t>
            </a:r>
            <a:endParaRPr lang="el-GR"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Subtitle 2"/>
          <p:cNvSpPr>
            <a:spLocks noGrp="1"/>
          </p:cNvSpPr>
          <p:nvPr>
            <p:ph type="subTitle" idx="1"/>
          </p:nvPr>
        </p:nvSpPr>
        <p:spPr>
          <a:xfrm>
            <a:off x="5286375" y="1838643"/>
            <a:ext cx="3863340" cy="3164522"/>
          </a:xfrm>
          <a:ln w="19050"/>
        </p:spPr>
        <p:style>
          <a:lnRef idx="2">
            <a:schemeClr val="accent2"/>
          </a:lnRef>
          <a:fillRef idx="1">
            <a:schemeClr val="lt1"/>
          </a:fillRef>
          <a:effectRef idx="0">
            <a:schemeClr val="accent2"/>
          </a:effectRef>
          <a:fontRef idx="minor">
            <a:schemeClr val="dk1"/>
          </a:fontRef>
        </p:style>
        <p:txBody>
          <a:bodyPr>
            <a:normAutofit fontScale="92500"/>
          </a:bodyPr>
          <a:lstStyle/>
          <a:p>
            <a:endParaRPr lang="el-GR" sz="1000" dirty="0" smtClean="0">
              <a:latin typeface="Segoe Script" panose="020B0504020000000003" pitchFamily="34" charset="0"/>
            </a:endParaRPr>
          </a:p>
          <a:p>
            <a:r>
              <a:rPr lang="el-GR" dirty="0" smtClean="0">
                <a:latin typeface="Segoe Script" panose="020B0504020000000003" pitchFamily="34" charset="0"/>
              </a:rPr>
              <a:t>ΟΜΑΔΑ: </a:t>
            </a:r>
          </a:p>
          <a:p>
            <a:r>
              <a:rPr lang="el-GR" dirty="0" smtClean="0">
                <a:latin typeface="Segoe Script" panose="020B0504020000000003" pitchFamily="34" charset="0"/>
              </a:rPr>
              <a:t>ΑΝΔΡΙΝΟΠΟΥΛΟΥ ΜΥΡΣΙΝΗ</a:t>
            </a:r>
          </a:p>
          <a:p>
            <a:r>
              <a:rPr lang="el-GR" dirty="0" smtClean="0">
                <a:latin typeface="Segoe Script" panose="020B0504020000000003" pitchFamily="34" charset="0"/>
              </a:rPr>
              <a:t>ΑΣΚΟΥΝΗ ΑΝΑΣΤΑΣΙΑ</a:t>
            </a:r>
          </a:p>
          <a:p>
            <a:r>
              <a:rPr lang="el-GR" dirty="0" smtClean="0">
                <a:latin typeface="Segoe Script" panose="020B0504020000000003" pitchFamily="34" charset="0"/>
              </a:rPr>
              <a:t>ΔΑΦΕΡΕΡΑ ΜΑΡΙΑ</a:t>
            </a:r>
          </a:p>
          <a:p>
            <a:r>
              <a:rPr lang="el-GR" dirty="0" smtClean="0">
                <a:latin typeface="Segoe Script" panose="020B0504020000000003" pitchFamily="34" charset="0"/>
              </a:rPr>
              <a:t>ΔΟΥΛΟΠΟΥΛΟΥ ΛΙΖΑ</a:t>
            </a:r>
          </a:p>
          <a:p>
            <a:r>
              <a:rPr lang="el-GR" dirty="0" smtClean="0">
                <a:latin typeface="Segoe Script" panose="020B0504020000000003" pitchFamily="34" charset="0"/>
              </a:rPr>
              <a:t>ΚΑΡΥΩΤΗ ΒΕΡΑ</a:t>
            </a:r>
            <a:endParaRPr lang="el-GR" dirty="0">
              <a:latin typeface="Segoe Script" panose="020B0504020000000003" pitchFamily="34" charset="0"/>
            </a:endParaRPr>
          </a:p>
        </p:txBody>
      </p:sp>
      <p:pic>
        <p:nvPicPr>
          <p:cNvPr id="6" name="Picture 2" descr="http://assets.philenews.com/data/2014/05/28/deite-to-programma-tou-rik-gia-tous-agones-tou-mountial-2014.jpg"/>
          <p:cNvPicPr>
            <a:picLocks noChangeAspect="1" noChangeArrowheads="1"/>
          </p:cNvPicPr>
          <p:nvPr/>
        </p:nvPicPr>
        <p:blipFill rotWithShape="1">
          <a:blip r:embed="rId2">
            <a:extLst>
              <a:ext uri="{28A0092B-C50C-407E-A947-70E740481C1C}">
                <a14:useLocalDpi xmlns:a14="http://schemas.microsoft.com/office/drawing/2010/main" val="0"/>
              </a:ext>
            </a:extLst>
          </a:blip>
          <a:srcRect l="8567" r="10308"/>
          <a:stretch/>
        </p:blipFill>
        <p:spPr bwMode="auto">
          <a:xfrm>
            <a:off x="292894" y="1477328"/>
            <a:ext cx="4636294"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04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heel(1)">
                                      <p:cBhvr>
                                        <p:cTn id="16" dur="2000"/>
                                        <p:tgtEl>
                                          <p:spTgt spid="3">
                                            <p:bg/>
                                          </p:spTgt>
                                        </p:tgtEl>
                                      </p:cBhvr>
                                    </p:animEffect>
                                  </p:childTnLst>
                                </p:cTn>
                              </p:par>
                            </p:childTnLst>
                          </p:cTn>
                        </p:par>
                        <p:par>
                          <p:cTn id="17" fill="hold">
                            <p:stCondLst>
                              <p:cond delay="3000"/>
                            </p:stCondLst>
                            <p:childTnLst>
                              <p:par>
                                <p:cTn id="18" presetID="21" presetClass="entr" presetSubtype="1" fill="hold" grpId="0" nodeType="afterEffect">
                                  <p:stCondLst>
                                    <p:cond delay="35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heel(1)">
                                      <p:cBhvr>
                                        <p:cTn id="20" dur="2000"/>
                                        <p:tgtEl>
                                          <p:spTgt spid="3">
                                            <p:txEl>
                                              <p:pRg st="1" end="1"/>
                                            </p:txEl>
                                          </p:spTgt>
                                        </p:tgtEl>
                                      </p:cBhvr>
                                    </p:animEffect>
                                  </p:childTnLst>
                                </p:cTn>
                              </p:par>
                            </p:childTnLst>
                          </p:cTn>
                        </p:par>
                        <p:par>
                          <p:cTn id="21" fill="hold">
                            <p:stCondLst>
                              <p:cond delay="8500"/>
                            </p:stCondLst>
                            <p:childTnLst>
                              <p:par>
                                <p:cTn id="22" presetID="21" presetClass="entr" presetSubtype="1"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heel(1)">
                                      <p:cBhvr>
                                        <p:cTn id="24" dur="1000"/>
                                        <p:tgtEl>
                                          <p:spTgt spid="3">
                                            <p:txEl>
                                              <p:pRg st="2" end="2"/>
                                            </p:txEl>
                                          </p:spTgt>
                                        </p:tgtEl>
                                      </p:cBhvr>
                                    </p:animEffect>
                                  </p:childTnLst>
                                </p:cTn>
                              </p:par>
                            </p:childTnLst>
                          </p:cTn>
                        </p:par>
                        <p:par>
                          <p:cTn id="25" fill="hold">
                            <p:stCondLst>
                              <p:cond delay="9500"/>
                            </p:stCondLst>
                            <p:childTnLst>
                              <p:par>
                                <p:cTn id="26" presetID="21" presetClass="entr" presetSubtype="1" fill="hold" grpId="0" nodeType="afterEffect">
                                  <p:stCondLst>
                                    <p:cond delay="2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heel(1)">
                                      <p:cBhvr>
                                        <p:cTn id="28" dur="2000"/>
                                        <p:tgtEl>
                                          <p:spTgt spid="3">
                                            <p:txEl>
                                              <p:pRg st="3" end="3"/>
                                            </p:txEl>
                                          </p:spTgt>
                                        </p:tgtEl>
                                      </p:cBhvr>
                                    </p:animEffect>
                                  </p:childTnLst>
                                </p:cTn>
                              </p:par>
                            </p:childTnLst>
                          </p:cTn>
                        </p:par>
                        <p:par>
                          <p:cTn id="29" fill="hold">
                            <p:stCondLst>
                              <p:cond delay="11700"/>
                            </p:stCondLst>
                            <p:childTnLst>
                              <p:par>
                                <p:cTn id="30" presetID="21" presetClass="entr" presetSubtype="1"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par>
                          <p:cTn id="33" fill="hold">
                            <p:stCondLst>
                              <p:cond delay="13700"/>
                            </p:stCondLst>
                            <p:childTnLst>
                              <p:par>
                                <p:cTn id="34" presetID="21" presetClass="entr" presetSubtype="1"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heel(1)">
                                      <p:cBhvr>
                                        <p:cTn id="36" dur="2000"/>
                                        <p:tgtEl>
                                          <p:spTgt spid="3">
                                            <p:txEl>
                                              <p:pRg st="5" end="5"/>
                                            </p:txEl>
                                          </p:spTgt>
                                        </p:tgtEl>
                                      </p:cBhvr>
                                    </p:animEffect>
                                  </p:childTnLst>
                                </p:cTn>
                              </p:par>
                            </p:childTnLst>
                          </p:cTn>
                        </p:par>
                        <p:par>
                          <p:cTn id="37" fill="hold">
                            <p:stCondLst>
                              <p:cond delay="15700"/>
                            </p:stCondLst>
                            <p:childTnLst>
                              <p:par>
                                <p:cTn id="38" presetID="21" presetClass="entr" presetSubtype="1"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heel(1)">
                                      <p:cBhvr>
                                        <p:cTn id="4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67929" y="675726"/>
            <a:ext cx="3562558" cy="492421"/>
          </a:xfrm>
        </p:spPr>
        <p:txBody>
          <a:bodyPr>
            <a:normAutofit fontScale="90000"/>
          </a:bodyPr>
          <a:lstStyle/>
          <a:p>
            <a:endParaRPr lang="el-GR" dirty="0"/>
          </a:p>
        </p:txBody>
      </p:sp>
      <p:pic>
        <p:nvPicPr>
          <p:cNvPr id="2050" name="Picture 2" descr="http://oikiakioikonomia-sidiropoulou.wikispaces.com/file/view/quill_writing_on_book-animated.gif/211980080/73x69/quill_writing_on_book-animated.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42" y="-16568"/>
            <a:ext cx="1372299" cy="12342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7715940" y="0"/>
            <a:ext cx="1428061" cy="12342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76041" y="0"/>
            <a:ext cx="1372299" cy="12342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83435" y="0"/>
            <a:ext cx="1428061" cy="12342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38003" y="-43964"/>
            <a:ext cx="2576367" cy="23172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12197" y="2512540"/>
            <a:ext cx="1428061" cy="12342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5656213"/>
            <a:ext cx="1372299" cy="12342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7715939" y="5656213"/>
            <a:ext cx="1428061" cy="12342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76039" y="5656213"/>
            <a:ext cx="1372299" cy="12342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83434" y="5667954"/>
            <a:ext cx="1428061" cy="12342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59504" y="4463583"/>
            <a:ext cx="1428061" cy="12342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292" y="1217720"/>
            <a:ext cx="1372299" cy="12342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7712198" y="1278252"/>
            <a:ext cx="1428061" cy="123428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292" y="3691885"/>
            <a:ext cx="1392333" cy="12523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838" y="4417963"/>
            <a:ext cx="142716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7712197" y="3709902"/>
            <a:ext cx="1428061" cy="123428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48340" y="5667956"/>
            <a:ext cx="1428061" cy="12225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48340" y="0"/>
            <a:ext cx="1428061" cy="1234288"/>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1825918" y="1433731"/>
            <a:ext cx="5593199" cy="923330"/>
          </a:xfrm>
          <a:prstGeom prst="rect">
            <a:avLst/>
          </a:prstGeom>
          <a:noFill/>
        </p:spPr>
        <p:txBody>
          <a:bodyPr wrap="none" lIns="91440" tIns="45720" rIns="91440" bIns="45720">
            <a:spAutoFit/>
          </a:bodyPr>
          <a:lstStyle/>
          <a:p>
            <a:pPr algn="ctr"/>
            <a:r>
              <a:rPr lang="el-GR"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rPr>
              <a:t>ΠΕΡΙΕΧΟΜΕΝΑ</a:t>
            </a:r>
            <a:endParaRPr lang="el-GR" sz="5400" b="1" cap="none" spc="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endParaRPr>
          </a:p>
        </p:txBody>
      </p:sp>
      <p:pic>
        <p:nvPicPr>
          <p:cNvPr id="28"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55373" y="5656213"/>
            <a:ext cx="1428061" cy="123428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55374" y="-16568"/>
            <a:ext cx="1428061" cy="123428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3923929" y="5662083"/>
            <a:ext cx="1207364" cy="123428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3923929" y="0"/>
            <a:ext cx="1207365" cy="12342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9" name="Διάγραμμα 38"/>
          <p:cNvGraphicFramePr/>
          <p:nvPr>
            <p:extLst>
              <p:ext uri="{D42A27DB-BD31-4B8C-83A1-F6EECF244321}">
                <p14:modId xmlns:p14="http://schemas.microsoft.com/office/powerpoint/2010/main" val="1209000087"/>
              </p:ext>
            </p:extLst>
          </p:nvPr>
        </p:nvGraphicFramePr>
        <p:xfrm>
          <a:off x="2467723" y="2508115"/>
          <a:ext cx="4119776" cy="3004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 name="Picture 4" descr="http://oikiakioikonomia-sidiropoulou.wikispaces.com/file/view/quill_writing_on_book-animated.gif/211980080/73x69/quill_writing_on_book-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59507" y="2452008"/>
            <a:ext cx="1428061" cy="123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59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mph" presetSubtype="0" fill="hold" grpId="0" nodeType="clickEffect">
                                  <p:stCondLst>
                                    <p:cond delay="0"/>
                                  </p:stCondLst>
                                  <p:childTnLst>
                                    <p:animClr clrSpc="hsl" dir="cw">
                                      <p:cBhvr override="childStyle">
                                        <p:cTn id="12" dur="12250" fill="hold"/>
                                        <p:tgtEl>
                                          <p:spTgt spid="39">
                                            <p:graphicEl>
                                              <a:dgm id="{D15C7B28-B283-43A0-A404-84747E64D484}"/>
                                            </p:graphicEl>
                                          </p:spTgt>
                                        </p:tgtEl>
                                        <p:attrNameLst>
                                          <p:attrName>style.color</p:attrName>
                                        </p:attrNameLst>
                                      </p:cBhvr>
                                      <p:by>
                                        <p:hsl h="0" s="-12549" l="-25098"/>
                                      </p:by>
                                    </p:animClr>
                                    <p:animClr clrSpc="hsl" dir="cw">
                                      <p:cBhvr>
                                        <p:cTn id="13" dur="12250" fill="hold"/>
                                        <p:tgtEl>
                                          <p:spTgt spid="39">
                                            <p:graphicEl>
                                              <a:dgm id="{D15C7B28-B283-43A0-A404-84747E64D484}"/>
                                            </p:graphicEl>
                                          </p:spTgt>
                                        </p:tgtEl>
                                        <p:attrNameLst>
                                          <p:attrName>fillcolor</p:attrName>
                                        </p:attrNameLst>
                                      </p:cBhvr>
                                      <p:by>
                                        <p:hsl h="0" s="-12549" l="-25098"/>
                                      </p:by>
                                    </p:animClr>
                                    <p:animClr clrSpc="hsl" dir="cw">
                                      <p:cBhvr>
                                        <p:cTn id="14" dur="12250" fill="hold"/>
                                        <p:tgtEl>
                                          <p:spTgt spid="39">
                                            <p:graphicEl>
                                              <a:dgm id="{D15C7B28-B283-43A0-A404-84747E64D484}"/>
                                            </p:graphicEl>
                                          </p:spTgt>
                                        </p:tgtEl>
                                        <p:attrNameLst>
                                          <p:attrName>stroke.color</p:attrName>
                                        </p:attrNameLst>
                                      </p:cBhvr>
                                      <p:by>
                                        <p:hsl h="0" s="-12549" l="-25098"/>
                                      </p:by>
                                    </p:animClr>
                                    <p:set>
                                      <p:cBhvr>
                                        <p:cTn id="15" dur="12250" fill="hold"/>
                                        <p:tgtEl>
                                          <p:spTgt spid="39">
                                            <p:graphicEl>
                                              <a:dgm id="{D15C7B28-B283-43A0-A404-84747E64D484}"/>
                                            </p:graphicEl>
                                          </p:spTgt>
                                        </p:tgtEl>
                                        <p:attrNameLst>
                                          <p:attrName>fill.type</p:attrName>
                                        </p:attrNameLst>
                                      </p:cBhvr>
                                      <p:to>
                                        <p:strVal val="solid"/>
                                      </p:to>
                                    </p:set>
                                  </p:childTnLst>
                                </p:cTn>
                              </p:par>
                              <p:par>
                                <p:cTn id="16" presetID="24" presetClass="emph" presetSubtype="0" fill="hold" grpId="0" nodeType="withEffect">
                                  <p:stCondLst>
                                    <p:cond delay="0"/>
                                  </p:stCondLst>
                                  <p:childTnLst>
                                    <p:animClr clrSpc="hsl" dir="cw">
                                      <p:cBhvr override="childStyle">
                                        <p:cTn id="17" dur="12250" fill="hold"/>
                                        <p:tgtEl>
                                          <p:spTgt spid="39">
                                            <p:graphicEl>
                                              <a:dgm id="{30B7BDD0-B163-4FD0-82A4-B9451B71DA52}"/>
                                            </p:graphicEl>
                                          </p:spTgt>
                                        </p:tgtEl>
                                        <p:attrNameLst>
                                          <p:attrName>style.color</p:attrName>
                                        </p:attrNameLst>
                                      </p:cBhvr>
                                      <p:by>
                                        <p:hsl h="0" s="-12549" l="-25098"/>
                                      </p:by>
                                    </p:animClr>
                                    <p:animClr clrSpc="hsl" dir="cw">
                                      <p:cBhvr>
                                        <p:cTn id="18" dur="12250" fill="hold"/>
                                        <p:tgtEl>
                                          <p:spTgt spid="39">
                                            <p:graphicEl>
                                              <a:dgm id="{30B7BDD0-B163-4FD0-82A4-B9451B71DA52}"/>
                                            </p:graphicEl>
                                          </p:spTgt>
                                        </p:tgtEl>
                                        <p:attrNameLst>
                                          <p:attrName>fillcolor</p:attrName>
                                        </p:attrNameLst>
                                      </p:cBhvr>
                                      <p:by>
                                        <p:hsl h="0" s="-12549" l="-25098"/>
                                      </p:by>
                                    </p:animClr>
                                    <p:animClr clrSpc="hsl" dir="cw">
                                      <p:cBhvr>
                                        <p:cTn id="19" dur="12250" fill="hold"/>
                                        <p:tgtEl>
                                          <p:spTgt spid="39">
                                            <p:graphicEl>
                                              <a:dgm id="{30B7BDD0-B163-4FD0-82A4-B9451B71DA52}"/>
                                            </p:graphicEl>
                                          </p:spTgt>
                                        </p:tgtEl>
                                        <p:attrNameLst>
                                          <p:attrName>stroke.color</p:attrName>
                                        </p:attrNameLst>
                                      </p:cBhvr>
                                      <p:by>
                                        <p:hsl h="0" s="-12549" l="-25098"/>
                                      </p:by>
                                    </p:animClr>
                                    <p:set>
                                      <p:cBhvr>
                                        <p:cTn id="20" dur="12250" fill="hold"/>
                                        <p:tgtEl>
                                          <p:spTgt spid="39">
                                            <p:graphicEl>
                                              <a:dgm id="{30B7BDD0-B163-4FD0-82A4-B9451B71DA52}"/>
                                            </p:graphicEl>
                                          </p:spTgt>
                                        </p:tgtEl>
                                        <p:attrNameLst>
                                          <p:attrName>fill.type</p:attrName>
                                        </p:attrNameLst>
                                      </p:cBhvr>
                                      <p:to>
                                        <p:strVal val="solid"/>
                                      </p:to>
                                    </p:set>
                                  </p:childTnLst>
                                </p:cTn>
                              </p:par>
                              <p:par>
                                <p:cTn id="21" presetID="24" presetClass="emph" presetSubtype="0" fill="hold" grpId="0" nodeType="withEffect">
                                  <p:stCondLst>
                                    <p:cond delay="0"/>
                                  </p:stCondLst>
                                  <p:childTnLst>
                                    <p:animClr clrSpc="hsl" dir="cw">
                                      <p:cBhvr override="childStyle">
                                        <p:cTn id="22" dur="12250" fill="hold"/>
                                        <p:tgtEl>
                                          <p:spTgt spid="39">
                                            <p:graphicEl>
                                              <a:dgm id="{18385ECD-0D3F-4B0B-9DFB-D2D4F73E1B29}"/>
                                            </p:graphicEl>
                                          </p:spTgt>
                                        </p:tgtEl>
                                        <p:attrNameLst>
                                          <p:attrName>style.color</p:attrName>
                                        </p:attrNameLst>
                                      </p:cBhvr>
                                      <p:by>
                                        <p:hsl h="0" s="-12549" l="-25098"/>
                                      </p:by>
                                    </p:animClr>
                                    <p:animClr clrSpc="hsl" dir="cw">
                                      <p:cBhvr>
                                        <p:cTn id="23" dur="12250" fill="hold"/>
                                        <p:tgtEl>
                                          <p:spTgt spid="39">
                                            <p:graphicEl>
                                              <a:dgm id="{18385ECD-0D3F-4B0B-9DFB-D2D4F73E1B29}"/>
                                            </p:graphicEl>
                                          </p:spTgt>
                                        </p:tgtEl>
                                        <p:attrNameLst>
                                          <p:attrName>fillcolor</p:attrName>
                                        </p:attrNameLst>
                                      </p:cBhvr>
                                      <p:by>
                                        <p:hsl h="0" s="-12549" l="-25098"/>
                                      </p:by>
                                    </p:animClr>
                                    <p:animClr clrSpc="hsl" dir="cw">
                                      <p:cBhvr>
                                        <p:cTn id="24" dur="12250" fill="hold"/>
                                        <p:tgtEl>
                                          <p:spTgt spid="39">
                                            <p:graphicEl>
                                              <a:dgm id="{18385ECD-0D3F-4B0B-9DFB-D2D4F73E1B29}"/>
                                            </p:graphicEl>
                                          </p:spTgt>
                                        </p:tgtEl>
                                        <p:attrNameLst>
                                          <p:attrName>stroke.color</p:attrName>
                                        </p:attrNameLst>
                                      </p:cBhvr>
                                      <p:by>
                                        <p:hsl h="0" s="-12549" l="-25098"/>
                                      </p:by>
                                    </p:animClr>
                                    <p:set>
                                      <p:cBhvr>
                                        <p:cTn id="25" dur="12250" fill="hold"/>
                                        <p:tgtEl>
                                          <p:spTgt spid="39">
                                            <p:graphicEl>
                                              <a:dgm id="{18385ECD-0D3F-4B0B-9DFB-D2D4F73E1B29}"/>
                                            </p:graphic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4" presetClass="emph" presetSubtype="0" fill="hold" grpId="0" nodeType="clickEffect">
                                  <p:stCondLst>
                                    <p:cond delay="0"/>
                                  </p:stCondLst>
                                  <p:childTnLst>
                                    <p:animClr clrSpc="hsl" dir="cw">
                                      <p:cBhvr override="childStyle">
                                        <p:cTn id="29" dur="12250" fill="hold"/>
                                        <p:tgtEl>
                                          <p:spTgt spid="39">
                                            <p:graphicEl>
                                              <a:dgm id="{4DE2697C-357E-4087-9CFE-D3673805D62D}"/>
                                            </p:graphicEl>
                                          </p:spTgt>
                                        </p:tgtEl>
                                        <p:attrNameLst>
                                          <p:attrName>style.color</p:attrName>
                                        </p:attrNameLst>
                                      </p:cBhvr>
                                      <p:by>
                                        <p:hsl h="0" s="-12549" l="-25098"/>
                                      </p:by>
                                    </p:animClr>
                                    <p:animClr clrSpc="hsl" dir="cw">
                                      <p:cBhvr>
                                        <p:cTn id="30" dur="12250" fill="hold"/>
                                        <p:tgtEl>
                                          <p:spTgt spid="39">
                                            <p:graphicEl>
                                              <a:dgm id="{4DE2697C-357E-4087-9CFE-D3673805D62D}"/>
                                            </p:graphicEl>
                                          </p:spTgt>
                                        </p:tgtEl>
                                        <p:attrNameLst>
                                          <p:attrName>fillcolor</p:attrName>
                                        </p:attrNameLst>
                                      </p:cBhvr>
                                      <p:by>
                                        <p:hsl h="0" s="-12549" l="-25098"/>
                                      </p:by>
                                    </p:animClr>
                                    <p:animClr clrSpc="hsl" dir="cw">
                                      <p:cBhvr>
                                        <p:cTn id="31" dur="12250" fill="hold"/>
                                        <p:tgtEl>
                                          <p:spTgt spid="39">
                                            <p:graphicEl>
                                              <a:dgm id="{4DE2697C-357E-4087-9CFE-D3673805D62D}"/>
                                            </p:graphicEl>
                                          </p:spTgt>
                                        </p:tgtEl>
                                        <p:attrNameLst>
                                          <p:attrName>stroke.color</p:attrName>
                                        </p:attrNameLst>
                                      </p:cBhvr>
                                      <p:by>
                                        <p:hsl h="0" s="-12549" l="-25098"/>
                                      </p:by>
                                    </p:animClr>
                                    <p:set>
                                      <p:cBhvr>
                                        <p:cTn id="32" dur="12250" fill="hold"/>
                                        <p:tgtEl>
                                          <p:spTgt spid="39">
                                            <p:graphicEl>
                                              <a:dgm id="{4DE2697C-357E-4087-9CFE-D3673805D62D}"/>
                                            </p:graphicEl>
                                          </p:spTgt>
                                        </p:tgtEl>
                                        <p:attrNameLst>
                                          <p:attrName>fill.type</p:attrName>
                                        </p:attrNameLst>
                                      </p:cBhvr>
                                      <p:to>
                                        <p:strVal val="solid"/>
                                      </p:to>
                                    </p:set>
                                  </p:childTnLst>
                                </p:cTn>
                              </p:par>
                              <p:par>
                                <p:cTn id="33" presetID="24" presetClass="emph" presetSubtype="0" fill="hold" grpId="0" nodeType="withEffect">
                                  <p:stCondLst>
                                    <p:cond delay="0"/>
                                  </p:stCondLst>
                                  <p:childTnLst>
                                    <p:animClr clrSpc="hsl" dir="cw">
                                      <p:cBhvr override="childStyle">
                                        <p:cTn id="34" dur="12250" fill="hold"/>
                                        <p:tgtEl>
                                          <p:spTgt spid="39">
                                            <p:graphicEl>
                                              <a:dgm id="{2E0AF318-09D6-4CFE-8CF2-C5DEE2EE60BB}"/>
                                            </p:graphicEl>
                                          </p:spTgt>
                                        </p:tgtEl>
                                        <p:attrNameLst>
                                          <p:attrName>style.color</p:attrName>
                                        </p:attrNameLst>
                                      </p:cBhvr>
                                      <p:by>
                                        <p:hsl h="0" s="-12549" l="-25098"/>
                                      </p:by>
                                    </p:animClr>
                                    <p:animClr clrSpc="hsl" dir="cw">
                                      <p:cBhvr>
                                        <p:cTn id="35" dur="12250" fill="hold"/>
                                        <p:tgtEl>
                                          <p:spTgt spid="39">
                                            <p:graphicEl>
                                              <a:dgm id="{2E0AF318-09D6-4CFE-8CF2-C5DEE2EE60BB}"/>
                                            </p:graphicEl>
                                          </p:spTgt>
                                        </p:tgtEl>
                                        <p:attrNameLst>
                                          <p:attrName>fillcolor</p:attrName>
                                        </p:attrNameLst>
                                      </p:cBhvr>
                                      <p:by>
                                        <p:hsl h="0" s="-12549" l="-25098"/>
                                      </p:by>
                                    </p:animClr>
                                    <p:animClr clrSpc="hsl" dir="cw">
                                      <p:cBhvr>
                                        <p:cTn id="36" dur="12250" fill="hold"/>
                                        <p:tgtEl>
                                          <p:spTgt spid="39">
                                            <p:graphicEl>
                                              <a:dgm id="{2E0AF318-09D6-4CFE-8CF2-C5DEE2EE60BB}"/>
                                            </p:graphicEl>
                                          </p:spTgt>
                                        </p:tgtEl>
                                        <p:attrNameLst>
                                          <p:attrName>stroke.color</p:attrName>
                                        </p:attrNameLst>
                                      </p:cBhvr>
                                      <p:by>
                                        <p:hsl h="0" s="-12549" l="-25098"/>
                                      </p:by>
                                    </p:animClr>
                                    <p:set>
                                      <p:cBhvr>
                                        <p:cTn id="37" dur="12250" fill="hold"/>
                                        <p:tgtEl>
                                          <p:spTgt spid="39">
                                            <p:graphicEl>
                                              <a:dgm id="{2E0AF318-09D6-4CFE-8CF2-C5DEE2EE60BB}"/>
                                            </p:graphic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4" presetClass="emph" presetSubtype="0" fill="hold" grpId="0" nodeType="clickEffect">
                                  <p:stCondLst>
                                    <p:cond delay="0"/>
                                  </p:stCondLst>
                                  <p:childTnLst>
                                    <p:animClr clrSpc="hsl" dir="cw">
                                      <p:cBhvr override="childStyle">
                                        <p:cTn id="41" dur="12250" fill="hold"/>
                                        <p:tgtEl>
                                          <p:spTgt spid="39">
                                            <p:graphicEl>
                                              <a:dgm id="{AB91DE55-2836-4D2D-8E49-CDD8300000D1}"/>
                                            </p:graphicEl>
                                          </p:spTgt>
                                        </p:tgtEl>
                                        <p:attrNameLst>
                                          <p:attrName>style.color</p:attrName>
                                        </p:attrNameLst>
                                      </p:cBhvr>
                                      <p:by>
                                        <p:hsl h="0" s="-12549" l="-25098"/>
                                      </p:by>
                                    </p:animClr>
                                    <p:animClr clrSpc="hsl" dir="cw">
                                      <p:cBhvr>
                                        <p:cTn id="42" dur="12250" fill="hold"/>
                                        <p:tgtEl>
                                          <p:spTgt spid="39">
                                            <p:graphicEl>
                                              <a:dgm id="{AB91DE55-2836-4D2D-8E49-CDD8300000D1}"/>
                                            </p:graphicEl>
                                          </p:spTgt>
                                        </p:tgtEl>
                                        <p:attrNameLst>
                                          <p:attrName>fillcolor</p:attrName>
                                        </p:attrNameLst>
                                      </p:cBhvr>
                                      <p:by>
                                        <p:hsl h="0" s="-12549" l="-25098"/>
                                      </p:by>
                                    </p:animClr>
                                    <p:animClr clrSpc="hsl" dir="cw">
                                      <p:cBhvr>
                                        <p:cTn id="43" dur="12250" fill="hold"/>
                                        <p:tgtEl>
                                          <p:spTgt spid="39">
                                            <p:graphicEl>
                                              <a:dgm id="{AB91DE55-2836-4D2D-8E49-CDD8300000D1}"/>
                                            </p:graphicEl>
                                          </p:spTgt>
                                        </p:tgtEl>
                                        <p:attrNameLst>
                                          <p:attrName>stroke.color</p:attrName>
                                        </p:attrNameLst>
                                      </p:cBhvr>
                                      <p:by>
                                        <p:hsl h="0" s="-12549" l="-25098"/>
                                      </p:by>
                                    </p:animClr>
                                    <p:set>
                                      <p:cBhvr>
                                        <p:cTn id="44" dur="12250" fill="hold"/>
                                        <p:tgtEl>
                                          <p:spTgt spid="39">
                                            <p:graphicEl>
                                              <a:dgm id="{AB91DE55-2836-4D2D-8E49-CDD8300000D1}"/>
                                            </p:graphicEl>
                                          </p:spTgt>
                                        </p:tgtEl>
                                        <p:attrNameLst>
                                          <p:attrName>fill.type</p:attrName>
                                        </p:attrNameLst>
                                      </p:cBhvr>
                                      <p:to>
                                        <p:strVal val="solid"/>
                                      </p:to>
                                    </p:set>
                                  </p:childTnLst>
                                </p:cTn>
                              </p:par>
                              <p:par>
                                <p:cTn id="45" presetID="24" presetClass="emph" presetSubtype="0" fill="hold" grpId="0" nodeType="withEffect">
                                  <p:stCondLst>
                                    <p:cond delay="0"/>
                                  </p:stCondLst>
                                  <p:childTnLst>
                                    <p:animClr clrSpc="hsl" dir="cw">
                                      <p:cBhvr override="childStyle">
                                        <p:cTn id="46" dur="12250" fill="hold"/>
                                        <p:tgtEl>
                                          <p:spTgt spid="39">
                                            <p:graphicEl>
                                              <a:dgm id="{A59F8C64-B9D8-47B5-B190-CA357BB2F596}"/>
                                            </p:graphicEl>
                                          </p:spTgt>
                                        </p:tgtEl>
                                        <p:attrNameLst>
                                          <p:attrName>style.color</p:attrName>
                                        </p:attrNameLst>
                                      </p:cBhvr>
                                      <p:by>
                                        <p:hsl h="0" s="-12549" l="-25098"/>
                                      </p:by>
                                    </p:animClr>
                                    <p:animClr clrSpc="hsl" dir="cw">
                                      <p:cBhvr>
                                        <p:cTn id="47" dur="12250" fill="hold"/>
                                        <p:tgtEl>
                                          <p:spTgt spid="39">
                                            <p:graphicEl>
                                              <a:dgm id="{A59F8C64-B9D8-47B5-B190-CA357BB2F596}"/>
                                            </p:graphicEl>
                                          </p:spTgt>
                                        </p:tgtEl>
                                        <p:attrNameLst>
                                          <p:attrName>fillcolor</p:attrName>
                                        </p:attrNameLst>
                                      </p:cBhvr>
                                      <p:by>
                                        <p:hsl h="0" s="-12549" l="-25098"/>
                                      </p:by>
                                    </p:animClr>
                                    <p:animClr clrSpc="hsl" dir="cw">
                                      <p:cBhvr>
                                        <p:cTn id="48" dur="12250" fill="hold"/>
                                        <p:tgtEl>
                                          <p:spTgt spid="39">
                                            <p:graphicEl>
                                              <a:dgm id="{A59F8C64-B9D8-47B5-B190-CA357BB2F596}"/>
                                            </p:graphicEl>
                                          </p:spTgt>
                                        </p:tgtEl>
                                        <p:attrNameLst>
                                          <p:attrName>stroke.color</p:attrName>
                                        </p:attrNameLst>
                                      </p:cBhvr>
                                      <p:by>
                                        <p:hsl h="0" s="-12549" l="-25098"/>
                                      </p:by>
                                    </p:animClr>
                                    <p:set>
                                      <p:cBhvr>
                                        <p:cTn id="49" dur="12250" fill="hold"/>
                                        <p:tgtEl>
                                          <p:spTgt spid="39">
                                            <p:graphicEl>
                                              <a:dgm id="{A59F8C64-B9D8-47B5-B190-CA357BB2F596}"/>
                                            </p:graphic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4" presetClass="emph" presetSubtype="0" fill="hold" grpId="0" nodeType="clickEffect">
                                  <p:stCondLst>
                                    <p:cond delay="0"/>
                                  </p:stCondLst>
                                  <p:childTnLst>
                                    <p:animClr clrSpc="hsl" dir="cw">
                                      <p:cBhvr override="childStyle">
                                        <p:cTn id="53" dur="12250" fill="hold"/>
                                        <p:tgtEl>
                                          <p:spTgt spid="39">
                                            <p:graphicEl>
                                              <a:dgm id="{EDC28612-ED88-4483-B0F5-2102BB4381DD}"/>
                                            </p:graphicEl>
                                          </p:spTgt>
                                        </p:tgtEl>
                                        <p:attrNameLst>
                                          <p:attrName>style.color</p:attrName>
                                        </p:attrNameLst>
                                      </p:cBhvr>
                                      <p:by>
                                        <p:hsl h="0" s="-12549" l="-25098"/>
                                      </p:by>
                                    </p:animClr>
                                    <p:animClr clrSpc="hsl" dir="cw">
                                      <p:cBhvr>
                                        <p:cTn id="54" dur="12250" fill="hold"/>
                                        <p:tgtEl>
                                          <p:spTgt spid="39">
                                            <p:graphicEl>
                                              <a:dgm id="{EDC28612-ED88-4483-B0F5-2102BB4381DD}"/>
                                            </p:graphicEl>
                                          </p:spTgt>
                                        </p:tgtEl>
                                        <p:attrNameLst>
                                          <p:attrName>fillcolor</p:attrName>
                                        </p:attrNameLst>
                                      </p:cBhvr>
                                      <p:by>
                                        <p:hsl h="0" s="-12549" l="-25098"/>
                                      </p:by>
                                    </p:animClr>
                                    <p:animClr clrSpc="hsl" dir="cw">
                                      <p:cBhvr>
                                        <p:cTn id="55" dur="12250" fill="hold"/>
                                        <p:tgtEl>
                                          <p:spTgt spid="39">
                                            <p:graphicEl>
                                              <a:dgm id="{EDC28612-ED88-4483-B0F5-2102BB4381DD}"/>
                                            </p:graphicEl>
                                          </p:spTgt>
                                        </p:tgtEl>
                                        <p:attrNameLst>
                                          <p:attrName>stroke.color</p:attrName>
                                        </p:attrNameLst>
                                      </p:cBhvr>
                                      <p:by>
                                        <p:hsl h="0" s="-12549" l="-25098"/>
                                      </p:by>
                                    </p:animClr>
                                    <p:set>
                                      <p:cBhvr>
                                        <p:cTn id="56" dur="12250" fill="hold"/>
                                        <p:tgtEl>
                                          <p:spTgt spid="39">
                                            <p:graphicEl>
                                              <a:dgm id="{EDC28612-ED88-4483-B0F5-2102BB4381DD}"/>
                                            </p:graphicEl>
                                          </p:spTgt>
                                        </p:tgtEl>
                                        <p:attrNameLst>
                                          <p:attrName>fill.type</p:attrName>
                                        </p:attrNameLst>
                                      </p:cBhvr>
                                      <p:to>
                                        <p:strVal val="solid"/>
                                      </p:to>
                                    </p:set>
                                  </p:childTnLst>
                                </p:cTn>
                              </p:par>
                              <p:par>
                                <p:cTn id="57" presetID="24" presetClass="emph" presetSubtype="0" fill="hold" grpId="0" nodeType="withEffect">
                                  <p:stCondLst>
                                    <p:cond delay="0"/>
                                  </p:stCondLst>
                                  <p:childTnLst>
                                    <p:animClr clrSpc="hsl" dir="cw">
                                      <p:cBhvr override="childStyle">
                                        <p:cTn id="58" dur="12250" fill="hold"/>
                                        <p:tgtEl>
                                          <p:spTgt spid="39">
                                            <p:graphicEl>
                                              <a:dgm id="{533A0185-F4B3-4BFA-B46F-ED40DE9C36FB}"/>
                                            </p:graphicEl>
                                          </p:spTgt>
                                        </p:tgtEl>
                                        <p:attrNameLst>
                                          <p:attrName>style.color</p:attrName>
                                        </p:attrNameLst>
                                      </p:cBhvr>
                                      <p:by>
                                        <p:hsl h="0" s="-12549" l="-25098"/>
                                      </p:by>
                                    </p:animClr>
                                    <p:animClr clrSpc="hsl" dir="cw">
                                      <p:cBhvr>
                                        <p:cTn id="59" dur="12250" fill="hold"/>
                                        <p:tgtEl>
                                          <p:spTgt spid="39">
                                            <p:graphicEl>
                                              <a:dgm id="{533A0185-F4B3-4BFA-B46F-ED40DE9C36FB}"/>
                                            </p:graphicEl>
                                          </p:spTgt>
                                        </p:tgtEl>
                                        <p:attrNameLst>
                                          <p:attrName>fillcolor</p:attrName>
                                        </p:attrNameLst>
                                      </p:cBhvr>
                                      <p:by>
                                        <p:hsl h="0" s="-12549" l="-25098"/>
                                      </p:by>
                                    </p:animClr>
                                    <p:animClr clrSpc="hsl" dir="cw">
                                      <p:cBhvr>
                                        <p:cTn id="60" dur="12250" fill="hold"/>
                                        <p:tgtEl>
                                          <p:spTgt spid="39">
                                            <p:graphicEl>
                                              <a:dgm id="{533A0185-F4B3-4BFA-B46F-ED40DE9C36FB}"/>
                                            </p:graphicEl>
                                          </p:spTgt>
                                        </p:tgtEl>
                                        <p:attrNameLst>
                                          <p:attrName>stroke.color</p:attrName>
                                        </p:attrNameLst>
                                      </p:cBhvr>
                                      <p:by>
                                        <p:hsl h="0" s="-12549" l="-25098"/>
                                      </p:by>
                                    </p:animClr>
                                    <p:set>
                                      <p:cBhvr>
                                        <p:cTn id="61" dur="12250" fill="hold"/>
                                        <p:tgtEl>
                                          <p:spTgt spid="39">
                                            <p:graphicEl>
                                              <a:dgm id="{533A0185-F4B3-4BFA-B46F-ED40DE9C36FB}"/>
                                            </p:graphicEl>
                                          </p:spTgt>
                                        </p:tgtEl>
                                        <p:attrNameLst>
                                          <p:attrName>fill.type</p:attrName>
                                        </p:attrNameLst>
                                      </p:cBhvr>
                                      <p:to>
                                        <p:strVal val="solid"/>
                                      </p:to>
                                    </p:set>
                                  </p:childTnLst>
                                </p:cTn>
                              </p:par>
                            </p:childTnLst>
                          </p:cTn>
                        </p:par>
                      </p:childTnLst>
                    </p:cTn>
                  </p:par>
                  <p:par>
                    <p:cTn id="62" fill="hold">
                      <p:stCondLst>
                        <p:cond delay="indefinite"/>
                      </p:stCondLst>
                      <p:childTnLst>
                        <p:par>
                          <p:cTn id="63" fill="hold">
                            <p:stCondLst>
                              <p:cond delay="0"/>
                            </p:stCondLst>
                            <p:childTnLst>
                              <p:par>
                                <p:cTn id="64" presetID="24" presetClass="emph" presetSubtype="0" fill="hold" grpId="0" nodeType="clickEffect">
                                  <p:stCondLst>
                                    <p:cond delay="0"/>
                                  </p:stCondLst>
                                  <p:childTnLst>
                                    <p:animClr clrSpc="hsl" dir="cw">
                                      <p:cBhvr override="childStyle">
                                        <p:cTn id="65" dur="12250" fill="hold"/>
                                        <p:tgtEl>
                                          <p:spTgt spid="39">
                                            <p:graphicEl>
                                              <a:dgm id="{D183E2AD-E1A4-469E-B248-10C36380DCF8}"/>
                                            </p:graphicEl>
                                          </p:spTgt>
                                        </p:tgtEl>
                                        <p:attrNameLst>
                                          <p:attrName>style.color</p:attrName>
                                        </p:attrNameLst>
                                      </p:cBhvr>
                                      <p:by>
                                        <p:hsl h="0" s="-12549" l="-25098"/>
                                      </p:by>
                                    </p:animClr>
                                    <p:animClr clrSpc="hsl" dir="cw">
                                      <p:cBhvr>
                                        <p:cTn id="66" dur="12250" fill="hold"/>
                                        <p:tgtEl>
                                          <p:spTgt spid="39">
                                            <p:graphicEl>
                                              <a:dgm id="{D183E2AD-E1A4-469E-B248-10C36380DCF8}"/>
                                            </p:graphicEl>
                                          </p:spTgt>
                                        </p:tgtEl>
                                        <p:attrNameLst>
                                          <p:attrName>fillcolor</p:attrName>
                                        </p:attrNameLst>
                                      </p:cBhvr>
                                      <p:by>
                                        <p:hsl h="0" s="-12549" l="-25098"/>
                                      </p:by>
                                    </p:animClr>
                                    <p:animClr clrSpc="hsl" dir="cw">
                                      <p:cBhvr>
                                        <p:cTn id="67" dur="12250" fill="hold"/>
                                        <p:tgtEl>
                                          <p:spTgt spid="39">
                                            <p:graphicEl>
                                              <a:dgm id="{D183E2AD-E1A4-469E-B248-10C36380DCF8}"/>
                                            </p:graphicEl>
                                          </p:spTgt>
                                        </p:tgtEl>
                                        <p:attrNameLst>
                                          <p:attrName>stroke.color</p:attrName>
                                        </p:attrNameLst>
                                      </p:cBhvr>
                                      <p:by>
                                        <p:hsl h="0" s="-12549" l="-25098"/>
                                      </p:by>
                                    </p:animClr>
                                    <p:set>
                                      <p:cBhvr>
                                        <p:cTn id="68" dur="12250" fill="hold"/>
                                        <p:tgtEl>
                                          <p:spTgt spid="39">
                                            <p:graphicEl>
                                              <a:dgm id="{D183E2AD-E1A4-469E-B248-10C36380DCF8}"/>
                                            </p:graphicEl>
                                          </p:spTgt>
                                        </p:tgtEl>
                                        <p:attrNameLst>
                                          <p:attrName>fill.type</p:attrName>
                                        </p:attrNameLst>
                                      </p:cBhvr>
                                      <p:to>
                                        <p:strVal val="solid"/>
                                      </p:to>
                                    </p:set>
                                  </p:childTnLst>
                                </p:cTn>
                              </p:par>
                              <p:par>
                                <p:cTn id="69" presetID="24" presetClass="emph" presetSubtype="0" fill="hold" grpId="0" nodeType="withEffect">
                                  <p:stCondLst>
                                    <p:cond delay="0"/>
                                  </p:stCondLst>
                                  <p:childTnLst>
                                    <p:animClr clrSpc="hsl" dir="cw">
                                      <p:cBhvr override="childStyle">
                                        <p:cTn id="70" dur="12250" fill="hold"/>
                                        <p:tgtEl>
                                          <p:spTgt spid="39">
                                            <p:graphicEl>
                                              <a:dgm id="{FFC447D9-27FE-47E3-91D5-FBFFD669B3FE}"/>
                                            </p:graphicEl>
                                          </p:spTgt>
                                        </p:tgtEl>
                                        <p:attrNameLst>
                                          <p:attrName>style.color</p:attrName>
                                        </p:attrNameLst>
                                      </p:cBhvr>
                                      <p:by>
                                        <p:hsl h="0" s="-12549" l="-25098"/>
                                      </p:by>
                                    </p:animClr>
                                    <p:animClr clrSpc="hsl" dir="cw">
                                      <p:cBhvr>
                                        <p:cTn id="71" dur="12250" fill="hold"/>
                                        <p:tgtEl>
                                          <p:spTgt spid="39">
                                            <p:graphicEl>
                                              <a:dgm id="{FFC447D9-27FE-47E3-91D5-FBFFD669B3FE}"/>
                                            </p:graphicEl>
                                          </p:spTgt>
                                        </p:tgtEl>
                                        <p:attrNameLst>
                                          <p:attrName>fillcolor</p:attrName>
                                        </p:attrNameLst>
                                      </p:cBhvr>
                                      <p:by>
                                        <p:hsl h="0" s="-12549" l="-25098"/>
                                      </p:by>
                                    </p:animClr>
                                    <p:animClr clrSpc="hsl" dir="cw">
                                      <p:cBhvr>
                                        <p:cTn id="72" dur="12250" fill="hold"/>
                                        <p:tgtEl>
                                          <p:spTgt spid="39">
                                            <p:graphicEl>
                                              <a:dgm id="{FFC447D9-27FE-47E3-91D5-FBFFD669B3FE}"/>
                                            </p:graphicEl>
                                          </p:spTgt>
                                        </p:tgtEl>
                                        <p:attrNameLst>
                                          <p:attrName>stroke.color</p:attrName>
                                        </p:attrNameLst>
                                      </p:cBhvr>
                                      <p:by>
                                        <p:hsl h="0" s="-12549" l="-25098"/>
                                      </p:by>
                                    </p:animClr>
                                    <p:set>
                                      <p:cBhvr>
                                        <p:cTn id="73" dur="12250" fill="hold"/>
                                        <p:tgtEl>
                                          <p:spTgt spid="39">
                                            <p:graphicEl>
                                              <a:dgm id="{FFC447D9-27FE-47E3-91D5-FBFFD669B3FE}"/>
                                            </p:graphicEl>
                                          </p:spTgt>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24" presetClass="emph" presetSubtype="0" fill="hold" grpId="0" nodeType="clickEffect">
                                  <p:stCondLst>
                                    <p:cond delay="0"/>
                                  </p:stCondLst>
                                  <p:childTnLst>
                                    <p:animClr clrSpc="hsl" dir="cw">
                                      <p:cBhvr override="childStyle">
                                        <p:cTn id="77" dur="12250" fill="hold"/>
                                        <p:tgtEl>
                                          <p:spTgt spid="39">
                                            <p:graphicEl>
                                              <a:dgm id="{53DD5181-9D5D-45D8-ABD1-E5D6E88C999F}"/>
                                            </p:graphicEl>
                                          </p:spTgt>
                                        </p:tgtEl>
                                        <p:attrNameLst>
                                          <p:attrName>style.color</p:attrName>
                                        </p:attrNameLst>
                                      </p:cBhvr>
                                      <p:by>
                                        <p:hsl h="0" s="-12549" l="-25098"/>
                                      </p:by>
                                    </p:animClr>
                                    <p:animClr clrSpc="hsl" dir="cw">
                                      <p:cBhvr>
                                        <p:cTn id="78" dur="12250" fill="hold"/>
                                        <p:tgtEl>
                                          <p:spTgt spid="39">
                                            <p:graphicEl>
                                              <a:dgm id="{53DD5181-9D5D-45D8-ABD1-E5D6E88C999F}"/>
                                            </p:graphicEl>
                                          </p:spTgt>
                                        </p:tgtEl>
                                        <p:attrNameLst>
                                          <p:attrName>fillcolor</p:attrName>
                                        </p:attrNameLst>
                                      </p:cBhvr>
                                      <p:by>
                                        <p:hsl h="0" s="-12549" l="-25098"/>
                                      </p:by>
                                    </p:animClr>
                                    <p:animClr clrSpc="hsl" dir="cw">
                                      <p:cBhvr>
                                        <p:cTn id="79" dur="12250" fill="hold"/>
                                        <p:tgtEl>
                                          <p:spTgt spid="39">
                                            <p:graphicEl>
                                              <a:dgm id="{53DD5181-9D5D-45D8-ABD1-E5D6E88C999F}"/>
                                            </p:graphicEl>
                                          </p:spTgt>
                                        </p:tgtEl>
                                        <p:attrNameLst>
                                          <p:attrName>stroke.color</p:attrName>
                                        </p:attrNameLst>
                                      </p:cBhvr>
                                      <p:by>
                                        <p:hsl h="0" s="-12549" l="-25098"/>
                                      </p:by>
                                    </p:animClr>
                                    <p:set>
                                      <p:cBhvr>
                                        <p:cTn id="80" dur="12250" fill="hold"/>
                                        <p:tgtEl>
                                          <p:spTgt spid="39">
                                            <p:graphicEl>
                                              <a:dgm id="{53DD5181-9D5D-45D8-ABD1-E5D6E88C999F}"/>
                                            </p:graphicEl>
                                          </p:spTgt>
                                        </p:tgtEl>
                                        <p:attrNameLst>
                                          <p:attrName>fill.type</p:attrName>
                                        </p:attrNameLst>
                                      </p:cBhvr>
                                      <p:to>
                                        <p:strVal val="solid"/>
                                      </p:to>
                                    </p:set>
                                  </p:childTnLst>
                                </p:cTn>
                              </p:par>
                              <p:par>
                                <p:cTn id="81" presetID="24" presetClass="emph" presetSubtype="0" fill="hold" grpId="0" nodeType="withEffect">
                                  <p:stCondLst>
                                    <p:cond delay="0"/>
                                  </p:stCondLst>
                                  <p:childTnLst>
                                    <p:animClr clrSpc="hsl" dir="cw">
                                      <p:cBhvr override="childStyle">
                                        <p:cTn id="82" dur="12250" fill="hold"/>
                                        <p:tgtEl>
                                          <p:spTgt spid="39">
                                            <p:graphicEl>
                                              <a:dgm id="{EE0E8792-A3D9-464A-9FDD-CE727ACAE163}"/>
                                            </p:graphicEl>
                                          </p:spTgt>
                                        </p:tgtEl>
                                        <p:attrNameLst>
                                          <p:attrName>style.color</p:attrName>
                                        </p:attrNameLst>
                                      </p:cBhvr>
                                      <p:by>
                                        <p:hsl h="0" s="-12549" l="-25098"/>
                                      </p:by>
                                    </p:animClr>
                                    <p:animClr clrSpc="hsl" dir="cw">
                                      <p:cBhvr>
                                        <p:cTn id="83" dur="12250" fill="hold"/>
                                        <p:tgtEl>
                                          <p:spTgt spid="39">
                                            <p:graphicEl>
                                              <a:dgm id="{EE0E8792-A3D9-464A-9FDD-CE727ACAE163}"/>
                                            </p:graphicEl>
                                          </p:spTgt>
                                        </p:tgtEl>
                                        <p:attrNameLst>
                                          <p:attrName>fillcolor</p:attrName>
                                        </p:attrNameLst>
                                      </p:cBhvr>
                                      <p:by>
                                        <p:hsl h="0" s="-12549" l="-25098"/>
                                      </p:by>
                                    </p:animClr>
                                    <p:animClr clrSpc="hsl" dir="cw">
                                      <p:cBhvr>
                                        <p:cTn id="84" dur="12250" fill="hold"/>
                                        <p:tgtEl>
                                          <p:spTgt spid="39">
                                            <p:graphicEl>
                                              <a:dgm id="{EE0E8792-A3D9-464A-9FDD-CE727ACAE163}"/>
                                            </p:graphicEl>
                                          </p:spTgt>
                                        </p:tgtEl>
                                        <p:attrNameLst>
                                          <p:attrName>stroke.color</p:attrName>
                                        </p:attrNameLst>
                                      </p:cBhvr>
                                      <p:by>
                                        <p:hsl h="0" s="-12549" l="-25098"/>
                                      </p:by>
                                    </p:animClr>
                                    <p:set>
                                      <p:cBhvr>
                                        <p:cTn id="85" dur="12250" fill="hold"/>
                                        <p:tgtEl>
                                          <p:spTgt spid="39">
                                            <p:graphicEl>
                                              <a:dgm id="{EE0E8792-A3D9-464A-9FDD-CE727ACAE163}"/>
                                            </p:graphicEl>
                                          </p:spTgt>
                                        </p:tgtEl>
                                        <p:attrNameLst>
                                          <p:attrName>fill.type</p:attrName>
                                        </p:attrNameLst>
                                      </p:cBhvr>
                                      <p:to>
                                        <p:strVal val="solid"/>
                                      </p:to>
                                    </p:set>
                                  </p:childTnLst>
                                </p:cTn>
                              </p:par>
                            </p:childTnLst>
                          </p:cTn>
                        </p:par>
                      </p:childTnLst>
                    </p:cTn>
                  </p:par>
                  <p:par>
                    <p:cTn id="86" fill="hold">
                      <p:stCondLst>
                        <p:cond delay="indefinite"/>
                      </p:stCondLst>
                      <p:childTnLst>
                        <p:par>
                          <p:cTn id="87" fill="hold">
                            <p:stCondLst>
                              <p:cond delay="0"/>
                            </p:stCondLst>
                            <p:childTnLst>
                              <p:par>
                                <p:cTn id="88" presetID="24" presetClass="emph" presetSubtype="0" fill="hold" grpId="0" nodeType="clickEffect">
                                  <p:stCondLst>
                                    <p:cond delay="0"/>
                                  </p:stCondLst>
                                  <p:childTnLst>
                                    <p:animClr clrSpc="hsl" dir="cw">
                                      <p:cBhvr override="childStyle">
                                        <p:cTn id="89" dur="12250" fill="hold"/>
                                        <p:tgtEl>
                                          <p:spTgt spid="39">
                                            <p:graphicEl>
                                              <a:dgm id="{862EDBFD-F13A-4BF1-BFEF-8EF9DFFBD4C3}"/>
                                            </p:graphicEl>
                                          </p:spTgt>
                                        </p:tgtEl>
                                        <p:attrNameLst>
                                          <p:attrName>style.color</p:attrName>
                                        </p:attrNameLst>
                                      </p:cBhvr>
                                      <p:by>
                                        <p:hsl h="0" s="-12549" l="-25098"/>
                                      </p:by>
                                    </p:animClr>
                                    <p:animClr clrSpc="hsl" dir="cw">
                                      <p:cBhvr>
                                        <p:cTn id="90" dur="12250" fill="hold"/>
                                        <p:tgtEl>
                                          <p:spTgt spid="39">
                                            <p:graphicEl>
                                              <a:dgm id="{862EDBFD-F13A-4BF1-BFEF-8EF9DFFBD4C3}"/>
                                            </p:graphicEl>
                                          </p:spTgt>
                                        </p:tgtEl>
                                        <p:attrNameLst>
                                          <p:attrName>fillcolor</p:attrName>
                                        </p:attrNameLst>
                                      </p:cBhvr>
                                      <p:by>
                                        <p:hsl h="0" s="-12549" l="-25098"/>
                                      </p:by>
                                    </p:animClr>
                                    <p:animClr clrSpc="hsl" dir="cw">
                                      <p:cBhvr>
                                        <p:cTn id="91" dur="12250" fill="hold"/>
                                        <p:tgtEl>
                                          <p:spTgt spid="39">
                                            <p:graphicEl>
                                              <a:dgm id="{862EDBFD-F13A-4BF1-BFEF-8EF9DFFBD4C3}"/>
                                            </p:graphicEl>
                                          </p:spTgt>
                                        </p:tgtEl>
                                        <p:attrNameLst>
                                          <p:attrName>stroke.color</p:attrName>
                                        </p:attrNameLst>
                                      </p:cBhvr>
                                      <p:by>
                                        <p:hsl h="0" s="-12549" l="-25098"/>
                                      </p:by>
                                    </p:animClr>
                                    <p:set>
                                      <p:cBhvr>
                                        <p:cTn id="92" dur="12250" fill="hold"/>
                                        <p:tgtEl>
                                          <p:spTgt spid="39">
                                            <p:graphicEl>
                                              <a:dgm id="{862EDBFD-F13A-4BF1-BFEF-8EF9DFFBD4C3}"/>
                                            </p:graphicEl>
                                          </p:spTgt>
                                        </p:tgtEl>
                                        <p:attrNameLst>
                                          <p:attrName>fill.type</p:attrName>
                                        </p:attrNameLst>
                                      </p:cBhvr>
                                      <p:to>
                                        <p:strVal val="solid"/>
                                      </p:to>
                                    </p:set>
                                  </p:childTnLst>
                                </p:cTn>
                              </p:par>
                              <p:par>
                                <p:cTn id="93" presetID="24" presetClass="emph" presetSubtype="0" fill="hold" grpId="0" nodeType="withEffect">
                                  <p:stCondLst>
                                    <p:cond delay="0"/>
                                  </p:stCondLst>
                                  <p:childTnLst>
                                    <p:animClr clrSpc="hsl" dir="cw">
                                      <p:cBhvr override="childStyle">
                                        <p:cTn id="94" dur="12250" fill="hold"/>
                                        <p:tgtEl>
                                          <p:spTgt spid="39">
                                            <p:graphicEl>
                                              <a:dgm id="{F592AB11-8A00-40D4-B981-3645191CCCDE}"/>
                                            </p:graphicEl>
                                          </p:spTgt>
                                        </p:tgtEl>
                                        <p:attrNameLst>
                                          <p:attrName>style.color</p:attrName>
                                        </p:attrNameLst>
                                      </p:cBhvr>
                                      <p:by>
                                        <p:hsl h="0" s="-12549" l="-25098"/>
                                      </p:by>
                                    </p:animClr>
                                    <p:animClr clrSpc="hsl" dir="cw">
                                      <p:cBhvr>
                                        <p:cTn id="95" dur="12250" fill="hold"/>
                                        <p:tgtEl>
                                          <p:spTgt spid="39">
                                            <p:graphicEl>
                                              <a:dgm id="{F592AB11-8A00-40D4-B981-3645191CCCDE}"/>
                                            </p:graphicEl>
                                          </p:spTgt>
                                        </p:tgtEl>
                                        <p:attrNameLst>
                                          <p:attrName>fillcolor</p:attrName>
                                        </p:attrNameLst>
                                      </p:cBhvr>
                                      <p:by>
                                        <p:hsl h="0" s="-12549" l="-25098"/>
                                      </p:by>
                                    </p:animClr>
                                    <p:animClr clrSpc="hsl" dir="cw">
                                      <p:cBhvr>
                                        <p:cTn id="96" dur="12250" fill="hold"/>
                                        <p:tgtEl>
                                          <p:spTgt spid="39">
                                            <p:graphicEl>
                                              <a:dgm id="{F592AB11-8A00-40D4-B981-3645191CCCDE}"/>
                                            </p:graphicEl>
                                          </p:spTgt>
                                        </p:tgtEl>
                                        <p:attrNameLst>
                                          <p:attrName>stroke.color</p:attrName>
                                        </p:attrNameLst>
                                      </p:cBhvr>
                                      <p:by>
                                        <p:hsl h="0" s="-12549" l="-25098"/>
                                      </p:by>
                                    </p:animClr>
                                    <p:set>
                                      <p:cBhvr>
                                        <p:cTn id="97" dur="12250" fill="hold"/>
                                        <p:tgtEl>
                                          <p:spTgt spid="39">
                                            <p:graphicEl>
                                              <a:dgm id="{F592AB11-8A00-40D4-B981-3645191CCCDE}"/>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39"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910" y="518160"/>
            <a:ext cx="7059930" cy="827088"/>
          </a:xfrm>
        </p:spPr>
        <p:txBody>
          <a:bodyPr vert="horz" lIns="91440" tIns="45720" rIns="91440" bIns="45720" rtlCol="0" anchor="b">
            <a:noAutofit/>
          </a:bodyPr>
          <a:lstStyle/>
          <a:p>
            <a:pPr algn="ctr"/>
            <a:r>
              <a:rPr lang="el-GR" sz="6000" b="1"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ea typeface="+mj-ea"/>
                <a:cs typeface="+mj-cs"/>
              </a:rPr>
              <a:t>ΛΙΓΑ ΛΟΓΙΑ ΓΙ’ΑΥΤΟ</a:t>
            </a:r>
          </a:p>
        </p:txBody>
      </p:sp>
      <p:sp>
        <p:nvSpPr>
          <p:cNvPr id="3" name="Content Placeholder 2"/>
          <p:cNvSpPr>
            <a:spLocks noGrp="1"/>
          </p:cNvSpPr>
          <p:nvPr>
            <p:ph idx="1"/>
          </p:nvPr>
        </p:nvSpPr>
        <p:spPr>
          <a:xfrm>
            <a:off x="636270" y="1612265"/>
            <a:ext cx="7886700" cy="4554855"/>
          </a:xfrm>
          <a:ln w="19050"/>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p>
            <a:pPr marL="0" indent="0" algn="just">
              <a:buNone/>
            </a:pPr>
            <a:endParaRPr lang="el-GR" sz="800" dirty="0" smtClean="0">
              <a:solidFill>
                <a:schemeClr val="dk1"/>
              </a:solidFill>
              <a:latin typeface="Segoe Script" panose="020B0504020000000003" pitchFamily="34" charset="0"/>
            </a:endParaRPr>
          </a:p>
          <a:p>
            <a:pPr marL="0" indent="0" algn="just">
              <a:buNone/>
            </a:pPr>
            <a:r>
              <a:rPr lang="el-GR" sz="2400" dirty="0" smtClean="0">
                <a:solidFill>
                  <a:schemeClr val="dk1"/>
                </a:solidFill>
                <a:latin typeface="Segoe Script" panose="020B0504020000000003" pitchFamily="34" charset="0"/>
              </a:rPr>
              <a:t>	Το </a:t>
            </a:r>
            <a:r>
              <a:rPr lang="el-GR" sz="2400" dirty="0">
                <a:solidFill>
                  <a:schemeClr val="dk1"/>
                </a:solidFill>
                <a:latin typeface="Segoe Script" panose="020B0504020000000003" pitchFamily="34" charset="0"/>
              </a:rPr>
              <a:t>Παγκόσμιο Κύπελλο ΦΙΦΑ (FIFA World </a:t>
            </a:r>
            <a:r>
              <a:rPr lang="el-GR" sz="2400" dirty="0" err="1">
                <a:solidFill>
                  <a:schemeClr val="dk1"/>
                </a:solidFill>
                <a:latin typeface="Segoe Script" panose="020B0504020000000003" pitchFamily="34" charset="0"/>
              </a:rPr>
              <a:t>Cup</a:t>
            </a:r>
            <a:r>
              <a:rPr lang="el-GR" sz="2400" dirty="0">
                <a:solidFill>
                  <a:schemeClr val="dk1"/>
                </a:solidFill>
                <a:latin typeface="Segoe Script" panose="020B0504020000000003" pitchFamily="34" charset="0"/>
              </a:rPr>
              <a:t>) ή αλλιώς Μουντιάλ (</a:t>
            </a:r>
            <a:r>
              <a:rPr lang="el-GR" sz="2400" dirty="0" err="1">
                <a:solidFill>
                  <a:schemeClr val="dk1"/>
                </a:solidFill>
                <a:latin typeface="Segoe Script" panose="020B0504020000000003" pitchFamily="34" charset="0"/>
              </a:rPr>
              <a:t>Mundial</a:t>
            </a:r>
            <a:r>
              <a:rPr lang="el-GR" sz="2400" dirty="0">
                <a:solidFill>
                  <a:schemeClr val="dk1"/>
                </a:solidFill>
                <a:latin typeface="Segoe Script" panose="020B0504020000000003" pitchFamily="34" charset="0"/>
              </a:rPr>
              <a:t>) είναι μια ποδοσφαιρική διοργάνωση, η οποία πραγματοποιείται κάθε τέσσερα χρόνια με την χορηγία της Διεθνούς Ποδοσφαιρικής Ομοσπονδίας (FIFA). Συμμετέχουν μόνο οι εθνικές ομάδες των χωρών μελών της ομοσπονδίας, που έχουν καταφέρει να προκριθούν ύστερα από προκριματικούς αγώνες. Θεωρείται η κορυφαία ποδοσφαιρική διοργάνωση. Προσελκύει πολύ μεγάλους </a:t>
            </a:r>
            <a:r>
              <a:rPr lang="el-GR" sz="2400" dirty="0" smtClean="0">
                <a:solidFill>
                  <a:schemeClr val="dk1"/>
                </a:solidFill>
                <a:latin typeface="Segoe Script" panose="020B0504020000000003" pitchFamily="34" charset="0"/>
              </a:rPr>
              <a:t>αριθμούς </a:t>
            </a:r>
            <a:r>
              <a:rPr lang="el-GR" sz="2400" dirty="0">
                <a:solidFill>
                  <a:schemeClr val="dk1"/>
                </a:solidFill>
                <a:latin typeface="Segoe Script" panose="020B0504020000000003" pitchFamily="34" charset="0"/>
              </a:rPr>
              <a:t>θεατών και τηλεθεατών</a:t>
            </a:r>
            <a:r>
              <a:rPr lang="el-GR" sz="2400" dirty="0" smtClean="0">
                <a:solidFill>
                  <a:schemeClr val="dk1"/>
                </a:solidFill>
                <a:latin typeface="Segoe Script" panose="020B0504020000000003" pitchFamily="34" charset="0"/>
              </a:rPr>
              <a:t>.</a:t>
            </a:r>
          </a:p>
          <a:p>
            <a:pPr marL="0" indent="0" algn="just">
              <a:buNone/>
            </a:pPr>
            <a:r>
              <a:rPr lang="el-GR" sz="2400" dirty="0" smtClean="0">
                <a:solidFill>
                  <a:schemeClr val="dk1"/>
                </a:solidFill>
                <a:latin typeface="Segoe Script" panose="020B0504020000000003" pitchFamily="34" charset="0"/>
              </a:rPr>
              <a:t>	Πέντε </a:t>
            </a:r>
            <a:r>
              <a:rPr lang="el-GR" sz="2400" dirty="0">
                <a:solidFill>
                  <a:schemeClr val="dk1"/>
                </a:solidFill>
                <a:latin typeface="Segoe Script" panose="020B0504020000000003" pitchFamily="34" charset="0"/>
              </a:rPr>
              <a:t>φορές έχει νικήσει η Βραζιλία και ακολουθούν η Γερμανία και η Ιταλία με τέσσερα τρόπαια, η Ουρουγουάη και η Αργεντινή με δύο και η Αγγλία, η Γαλλία και η Ισπανία με ένα μόνο.</a:t>
            </a:r>
          </a:p>
          <a:p>
            <a:pPr marL="0" indent="0" algn="just">
              <a:buNone/>
            </a:pPr>
            <a:endParaRPr lang="el-GR" sz="2400" dirty="0">
              <a:solidFill>
                <a:schemeClr val="dk1"/>
              </a:solidFill>
              <a:latin typeface="Segoe Script" panose="020B0504020000000003" pitchFamily="34" charset="0"/>
            </a:endParaRPr>
          </a:p>
        </p:txBody>
      </p:sp>
    </p:spTree>
    <p:extLst>
      <p:ext uri="{BB962C8B-B14F-4D97-AF65-F5344CB8AC3E}">
        <p14:creationId xmlns:p14="http://schemas.microsoft.com/office/powerpoint/2010/main" val="26342683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500"/>
                                        <p:tgtEl>
                                          <p:spTgt spid="3">
                                            <p:bg/>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88" y="1"/>
            <a:ext cx="7886700" cy="1325563"/>
          </a:xfrm>
        </p:spPr>
        <p:txBody>
          <a:bodyPr vert="horz" lIns="91440" tIns="45720" rIns="91440" bIns="45720" rtlCol="0" anchor="b">
            <a:noAutofit/>
          </a:bodyPr>
          <a:lstStyle/>
          <a:p>
            <a:pPr algn="ctr"/>
            <a:r>
              <a:rPr lang="el-GR" sz="6000" b="1" dirty="0" smtClean="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ΙΣΤΟΡΙΑ</a:t>
            </a:r>
            <a:endParaRPr lang="el-GR" sz="6000" b="1"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endParaRPr>
          </a:p>
        </p:txBody>
      </p:sp>
      <p:sp>
        <p:nvSpPr>
          <p:cNvPr id="3" name="Content Placeholder 2"/>
          <p:cNvSpPr>
            <a:spLocks noGrp="1"/>
          </p:cNvSpPr>
          <p:nvPr>
            <p:ph idx="1"/>
          </p:nvPr>
        </p:nvSpPr>
        <p:spPr>
          <a:xfrm>
            <a:off x="648462" y="1520636"/>
            <a:ext cx="7891272" cy="4791773"/>
          </a:xfrm>
          <a:ln w="19050"/>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20000"/>
          </a:bodyPr>
          <a:lstStyle/>
          <a:p>
            <a:pPr algn="just"/>
            <a:endParaRPr lang="el-GR" sz="700" dirty="0" smtClean="0">
              <a:latin typeface="Segoe Script" panose="020B0504020000000003" pitchFamily="34" charset="0"/>
            </a:endParaRPr>
          </a:p>
          <a:p>
            <a:pPr marL="0" indent="0" algn="just">
              <a:buNone/>
            </a:pPr>
            <a:r>
              <a:rPr lang="el-GR" sz="2400" dirty="0" smtClean="0">
                <a:latin typeface="Segoe Script" panose="020B0504020000000003" pitchFamily="34" charset="0"/>
              </a:rPr>
              <a:t>	Η πρώτη ποδοσφαιρική ομάδα στον κόσμο δημιουργήθηκε το 1857, ενώ το 1905 έγινε η πρώτη συζήτηση για δημιουργία παγκόσμιου ποδοσφαιρικού πρωταθλήματος από τη FIFA.</a:t>
            </a:r>
          </a:p>
          <a:p>
            <a:pPr marL="0" indent="0" algn="just">
              <a:buNone/>
            </a:pPr>
            <a:r>
              <a:rPr lang="el-GR" sz="2400" dirty="0" smtClean="0">
                <a:latin typeface="Segoe Script" panose="020B0504020000000003" pitchFamily="34" charset="0"/>
              </a:rPr>
              <a:t>	Δεκατρία </a:t>
            </a:r>
            <a:r>
              <a:rPr lang="el-GR" sz="2400" dirty="0">
                <a:latin typeface="Segoe Script" panose="020B0504020000000003" pitchFamily="34" charset="0"/>
              </a:rPr>
              <a:t>χρόνια αργότερα ο Ζιλ </a:t>
            </a:r>
            <a:r>
              <a:rPr lang="el-GR" sz="2400" dirty="0" err="1">
                <a:latin typeface="Segoe Script" panose="020B0504020000000003" pitchFamily="34" charset="0"/>
              </a:rPr>
              <a:t>Ριμέ</a:t>
            </a:r>
            <a:r>
              <a:rPr lang="el-GR" sz="2400" dirty="0">
                <a:latin typeface="Segoe Script" panose="020B0504020000000003" pitchFamily="34" charset="0"/>
              </a:rPr>
              <a:t> </a:t>
            </a:r>
            <a:r>
              <a:rPr lang="el-GR" sz="2400" dirty="0" smtClean="0">
                <a:latin typeface="Segoe Script" panose="020B0504020000000003" pitchFamily="34" charset="0"/>
              </a:rPr>
              <a:t>έγινε </a:t>
            </a:r>
            <a:r>
              <a:rPr lang="el-GR" sz="2400" dirty="0">
                <a:latin typeface="Segoe Script" panose="020B0504020000000003" pitchFamily="34" charset="0"/>
              </a:rPr>
              <a:t>πρόεδρος της FIFΑ και ονειρεύτηκε </a:t>
            </a:r>
            <a:r>
              <a:rPr lang="el-GR" sz="2400" dirty="0" smtClean="0">
                <a:latin typeface="Segoe Script" panose="020B0504020000000003" pitchFamily="34" charset="0"/>
              </a:rPr>
              <a:t>«όλος </a:t>
            </a:r>
            <a:r>
              <a:rPr lang="el-GR" sz="2400" dirty="0">
                <a:latin typeface="Segoe Script" panose="020B0504020000000003" pitchFamily="34" charset="0"/>
              </a:rPr>
              <a:t>ο πλανήτης να ενωθεί με μία ποδοσφαιρική </a:t>
            </a:r>
            <a:r>
              <a:rPr lang="el-GR" sz="2400" dirty="0" smtClean="0">
                <a:latin typeface="Segoe Script" panose="020B0504020000000003" pitchFamily="34" charset="0"/>
              </a:rPr>
              <a:t>μπάλα». </a:t>
            </a:r>
            <a:r>
              <a:rPr lang="el-GR" sz="2400" dirty="0">
                <a:latin typeface="Segoe Script" panose="020B0504020000000003" pitchFamily="34" charset="0"/>
              </a:rPr>
              <a:t>Έτσι το 1928, υπό </a:t>
            </a:r>
            <a:r>
              <a:rPr lang="el-GR" sz="2400" dirty="0" smtClean="0">
                <a:latin typeface="Segoe Script" panose="020B0504020000000003" pitchFamily="34" charset="0"/>
              </a:rPr>
              <a:t>προεδρία </a:t>
            </a:r>
            <a:r>
              <a:rPr lang="el-GR" sz="2400" dirty="0">
                <a:latin typeface="Segoe Script" panose="020B0504020000000003" pitchFamily="34" charset="0"/>
              </a:rPr>
              <a:t>του </a:t>
            </a:r>
            <a:r>
              <a:rPr lang="el-GR" sz="2400" dirty="0" err="1">
                <a:latin typeface="Segoe Script" panose="020B0504020000000003" pitchFamily="34" charset="0"/>
              </a:rPr>
              <a:t>Ριμέ</a:t>
            </a:r>
            <a:r>
              <a:rPr lang="el-GR" sz="2400" dirty="0">
                <a:latin typeface="Segoe Script" panose="020B0504020000000003" pitchFamily="34" charset="0"/>
              </a:rPr>
              <a:t>, μία </a:t>
            </a:r>
            <a:r>
              <a:rPr lang="el-GR" sz="2400" dirty="0" smtClean="0">
                <a:latin typeface="Segoe Script" panose="020B0504020000000003" pitchFamily="34" charset="0"/>
              </a:rPr>
              <a:t>πενταμελής επιτροπή (</a:t>
            </a:r>
            <a:r>
              <a:rPr lang="el-GR" sz="2400" dirty="0" err="1" smtClean="0">
                <a:latin typeface="Segoe Script" panose="020B0504020000000003" pitchFamily="34" charset="0"/>
              </a:rPr>
              <a:t>Μπονέ</a:t>
            </a:r>
            <a:r>
              <a:rPr lang="el-GR" sz="2400" dirty="0" smtClean="0">
                <a:latin typeface="Segoe Script" panose="020B0504020000000003" pitchFamily="34" charset="0"/>
              </a:rPr>
              <a:t>, </a:t>
            </a:r>
            <a:r>
              <a:rPr lang="el-GR" sz="2400" dirty="0" err="1" smtClean="0">
                <a:latin typeface="Segoe Script" panose="020B0504020000000003" pitchFamily="34" charset="0"/>
              </a:rPr>
              <a:t>Μέισλ</a:t>
            </a:r>
            <a:r>
              <a:rPr lang="el-GR" sz="2400" dirty="0" smtClean="0">
                <a:latin typeface="Segoe Script" panose="020B0504020000000003" pitchFamily="34" charset="0"/>
              </a:rPr>
              <a:t>, </a:t>
            </a:r>
            <a:r>
              <a:rPr lang="el-GR" sz="2400" dirty="0" err="1" smtClean="0">
                <a:latin typeface="Segoe Script" panose="020B0504020000000003" pitchFamily="34" charset="0"/>
              </a:rPr>
              <a:t>Ντελονέ</a:t>
            </a:r>
            <a:r>
              <a:rPr lang="el-GR" sz="2400" dirty="0" smtClean="0">
                <a:latin typeface="Segoe Script" panose="020B0504020000000003" pitchFamily="34" charset="0"/>
              </a:rPr>
              <a:t>, </a:t>
            </a:r>
            <a:r>
              <a:rPr lang="el-GR" sz="2400" dirty="0" err="1" smtClean="0">
                <a:latin typeface="Segoe Script" panose="020B0504020000000003" pitchFamily="34" charset="0"/>
              </a:rPr>
              <a:t>Φερετί</a:t>
            </a:r>
            <a:r>
              <a:rPr lang="el-GR" sz="2400" dirty="0" smtClean="0">
                <a:latin typeface="Segoe Script" panose="020B0504020000000003" pitchFamily="34" charset="0"/>
              </a:rPr>
              <a:t> και </a:t>
            </a:r>
            <a:r>
              <a:rPr lang="el-GR" sz="2400" dirty="0" err="1" smtClean="0">
                <a:latin typeface="Segoe Script" panose="020B0504020000000003" pitchFamily="34" charset="0"/>
              </a:rPr>
              <a:t>Λίνεμαν</a:t>
            </a:r>
            <a:r>
              <a:rPr lang="el-GR" sz="2400" dirty="0" smtClean="0">
                <a:latin typeface="Segoe Script" panose="020B0504020000000003" pitchFamily="34" charset="0"/>
              </a:rPr>
              <a:t>) σχεδίασε </a:t>
            </a:r>
            <a:r>
              <a:rPr lang="el-GR" sz="2400" dirty="0">
                <a:latin typeface="Segoe Script" panose="020B0504020000000003" pitchFamily="34" charset="0"/>
              </a:rPr>
              <a:t>τη δημιουργία του Πρώτου Παγκοσμίου Κυπέλλου. </a:t>
            </a:r>
            <a:r>
              <a:rPr lang="el-GR" sz="2400" dirty="0" smtClean="0">
                <a:latin typeface="Segoe Script" panose="020B0504020000000003" pitchFamily="34" charset="0"/>
              </a:rPr>
              <a:t>Ο </a:t>
            </a:r>
            <a:r>
              <a:rPr lang="el-GR" sz="2400" dirty="0" err="1" smtClean="0">
                <a:latin typeface="Segoe Script" panose="020B0504020000000003" pitchFamily="34" charset="0"/>
              </a:rPr>
              <a:t>Μπονέ</a:t>
            </a:r>
            <a:r>
              <a:rPr lang="el-GR" sz="2400" dirty="0" smtClean="0">
                <a:latin typeface="Segoe Script" panose="020B0504020000000003" pitchFamily="34" charset="0"/>
              </a:rPr>
              <a:t> </a:t>
            </a:r>
            <a:r>
              <a:rPr lang="el-GR" sz="2400" dirty="0">
                <a:latin typeface="Segoe Script" panose="020B0504020000000003" pitchFamily="34" charset="0"/>
              </a:rPr>
              <a:t>έγινε ο πρόεδρος της Οργανωτικής Επιτροπής </a:t>
            </a:r>
            <a:r>
              <a:rPr lang="el-GR" sz="2400" dirty="0" smtClean="0">
                <a:latin typeface="Segoe Script" panose="020B0504020000000003" pitchFamily="34" charset="0"/>
              </a:rPr>
              <a:t>του. </a:t>
            </a:r>
            <a:r>
              <a:rPr lang="el-GR" sz="2400" dirty="0">
                <a:latin typeface="Segoe Script" panose="020B0504020000000003" pitchFamily="34" charset="0"/>
              </a:rPr>
              <a:t>Η χώρα </a:t>
            </a:r>
            <a:r>
              <a:rPr lang="el-GR" sz="2400" dirty="0" smtClean="0">
                <a:latin typeface="Segoe Script" panose="020B0504020000000003" pitchFamily="34" charset="0"/>
              </a:rPr>
              <a:t>όπου έγινε η πρώτη διοργάνωση ήταν </a:t>
            </a:r>
            <a:r>
              <a:rPr lang="el-GR" sz="2400" dirty="0">
                <a:latin typeface="Segoe Script" panose="020B0504020000000003" pitchFamily="34" charset="0"/>
              </a:rPr>
              <a:t>η Ουρουγουάη, παρά τις αντιρρήσεις πολλών ευρωπαϊκών </a:t>
            </a:r>
            <a:r>
              <a:rPr lang="el-GR" sz="2400" dirty="0" smtClean="0">
                <a:latin typeface="Segoe Script" panose="020B0504020000000003" pitchFamily="34" charset="0"/>
              </a:rPr>
              <a:t>χωρών.</a:t>
            </a:r>
          </a:p>
          <a:p>
            <a:pPr marL="0" indent="0" algn="just">
              <a:buNone/>
            </a:pPr>
            <a:r>
              <a:rPr lang="el-GR" sz="2400" dirty="0" smtClean="0">
                <a:latin typeface="Segoe Script" panose="020B0504020000000003" pitchFamily="34" charset="0"/>
              </a:rPr>
              <a:t>	Στις </a:t>
            </a:r>
            <a:r>
              <a:rPr lang="el-GR" sz="2400" dirty="0">
                <a:latin typeface="Segoe Script" panose="020B0504020000000003" pitchFamily="34" charset="0"/>
              </a:rPr>
              <a:t>7 Ιουλίου 1930 έγινε η πρώτη κλήρωση για τους 4 ομίλους του Παγκοσμίου Κυπέλλου με μόνο 13 ομάδες να συμμετέχουν. Έξι μέρες αργότερα με διαιτητή τον </a:t>
            </a:r>
            <a:r>
              <a:rPr lang="el-GR" sz="2400" dirty="0" err="1">
                <a:latin typeface="Segoe Script" panose="020B0504020000000003" pitchFamily="34" charset="0"/>
              </a:rPr>
              <a:t>Ντομίνγκο</a:t>
            </a:r>
            <a:r>
              <a:rPr lang="el-GR" sz="2400" dirty="0">
                <a:latin typeface="Segoe Script" panose="020B0504020000000003" pitchFamily="34" charset="0"/>
              </a:rPr>
              <a:t> </a:t>
            </a:r>
            <a:r>
              <a:rPr lang="el-GR" sz="2400" dirty="0" err="1">
                <a:latin typeface="Segoe Script" panose="020B0504020000000003" pitchFamily="34" charset="0"/>
              </a:rPr>
              <a:t>Λομπάρντι</a:t>
            </a:r>
            <a:r>
              <a:rPr lang="el-GR" sz="2400" dirty="0">
                <a:latin typeface="Segoe Script" panose="020B0504020000000003" pitchFamily="34" charset="0"/>
              </a:rPr>
              <a:t> άρχισε ο αγώνας Μεξικού-Γαλλίας.</a:t>
            </a:r>
          </a:p>
          <a:p>
            <a:pPr marL="0" indent="0" algn="just">
              <a:buNone/>
            </a:pPr>
            <a:endParaRPr lang="el-GR" sz="2400" dirty="0">
              <a:latin typeface="Segoe Script" panose="020B0504020000000003" pitchFamily="34" charset="0"/>
            </a:endParaRPr>
          </a:p>
          <a:p>
            <a:pPr algn="just"/>
            <a:endParaRPr lang="el-GR" sz="2400" dirty="0">
              <a:latin typeface="Segoe Script" panose="020B0504020000000003" pitchFamily="34" charset="0"/>
            </a:endParaRPr>
          </a:p>
        </p:txBody>
      </p:sp>
    </p:spTree>
    <p:extLst>
      <p:ext uri="{BB962C8B-B14F-4D97-AF65-F5344CB8AC3E}">
        <p14:creationId xmlns:p14="http://schemas.microsoft.com/office/powerpoint/2010/main" val="2245481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500"/>
                                        <p:tgtEl>
                                          <p:spTgt spid="3">
                                            <p:bg/>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0"/>
            <a:ext cx="8229600" cy="1143000"/>
          </a:xfrm>
        </p:spPr>
        <p:txBody>
          <a:bodyPr>
            <a:normAutofit/>
          </a:bodyPr>
          <a:lstStyle/>
          <a:p>
            <a:r>
              <a:rPr lang="el-GR" sz="4000" dirty="0" smtClean="0"/>
              <a:t>Τι ακριβώς είναι</a:t>
            </a:r>
            <a:endParaRPr lang="el-GR" sz="4000" dirty="0"/>
          </a:p>
        </p:txBody>
      </p:sp>
      <p:sp>
        <p:nvSpPr>
          <p:cNvPr id="3" name="Θέση περιεχομένου 2"/>
          <p:cNvSpPr>
            <a:spLocks noGrp="1"/>
          </p:cNvSpPr>
          <p:nvPr>
            <p:ph idx="1"/>
          </p:nvPr>
        </p:nvSpPr>
        <p:spPr>
          <a:xfrm>
            <a:off x="254000" y="1759857"/>
            <a:ext cx="4630440" cy="4874826"/>
          </a:xfrm>
        </p:spPr>
        <p:txBody>
          <a:bodyPr>
            <a:normAutofit fontScale="92500" lnSpcReduction="20000"/>
          </a:bodyPr>
          <a:lstStyle/>
          <a:p>
            <a:r>
              <a:rPr lang="en-US" dirty="0"/>
              <a:t>To </a:t>
            </a:r>
            <a:r>
              <a:rPr lang="en-US" i="1" dirty="0"/>
              <a:t>UEFA Champions League</a:t>
            </a:r>
            <a:r>
              <a:rPr lang="en-US" dirty="0"/>
              <a:t> </a:t>
            </a:r>
            <a:r>
              <a:rPr lang="el-GR" dirty="0"/>
              <a:t>είναι μια πανευρωπαϊκή διοργάνωση στην οποία λαμβάνουν μέρος οι πρωταθλήτριες ομάδες όλων των ευρωπαϊκών πρωταθλημάτων ποδοσφαίρου, καθώς και οι «καλύτερες» των ισχυρότερων διοργανώσεων </a:t>
            </a:r>
          </a:p>
        </p:txBody>
      </p:sp>
      <p:pic>
        <p:nvPicPr>
          <p:cNvPr id="5" name="Picture 11" descr="http://d.ibtimes.co.uk/en/full/1471822/uefa-champions-leagu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1004" y="4149080"/>
            <a:ext cx="4235058" cy="2392208"/>
          </a:xfrm>
          <a:prstGeom prst="rect">
            <a:avLst/>
          </a:prstGeom>
          <a:noFill/>
          <a:ln>
            <a:noFill/>
          </a:ln>
        </p:spPr>
      </p:pic>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005" y="1366721"/>
            <a:ext cx="4061919" cy="2531548"/>
          </a:xfrm>
          <a:prstGeom prst="rect">
            <a:avLst/>
          </a:prstGeom>
        </p:spPr>
      </p:pic>
    </p:spTree>
    <p:extLst>
      <p:ext uri="{BB962C8B-B14F-4D97-AF65-F5344CB8AC3E}">
        <p14:creationId xmlns:p14="http://schemas.microsoft.com/office/powerpoint/2010/main" val="22989019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06" y="229109"/>
            <a:ext cx="7886700" cy="1325563"/>
          </a:xfrm>
        </p:spPr>
        <p:txBody>
          <a:bodyPr>
            <a:normAutofit/>
          </a:bodyPr>
          <a:lstStyle/>
          <a:p>
            <a:pPr algn="ctr"/>
            <a:r>
              <a:rPr lang="el-GR" sz="6000" b="1" dirty="0" smtClean="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ΤΡΟΠΑΙΟ</a:t>
            </a:r>
            <a:endParaRPr lang="el-GR" sz="6000" b="1"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endParaRPr>
          </a:p>
        </p:txBody>
      </p:sp>
      <p:sp>
        <p:nvSpPr>
          <p:cNvPr id="3" name="Content Placeholder 2"/>
          <p:cNvSpPr>
            <a:spLocks noGrp="1"/>
          </p:cNvSpPr>
          <p:nvPr>
            <p:ph idx="1"/>
          </p:nvPr>
        </p:nvSpPr>
        <p:spPr>
          <a:xfrm>
            <a:off x="320040" y="1663256"/>
            <a:ext cx="6846570" cy="4691824"/>
          </a:xfrm>
          <a:ln w="19050"/>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p>
            <a:pPr marL="0" indent="0" algn="just">
              <a:buNone/>
            </a:pPr>
            <a:endParaRPr lang="el-GR" sz="200" dirty="0">
              <a:latin typeface="Segoe Script" panose="020B0504020000000003" pitchFamily="34" charset="0"/>
            </a:endParaRPr>
          </a:p>
          <a:p>
            <a:pPr marL="0" indent="0" algn="just">
              <a:buNone/>
            </a:pPr>
            <a:r>
              <a:rPr lang="el-GR" sz="2000" dirty="0" smtClean="0">
                <a:latin typeface="Segoe Script" panose="020B0504020000000003" pitchFamily="34" charset="0"/>
              </a:rPr>
              <a:t>	Από </a:t>
            </a:r>
            <a:r>
              <a:rPr lang="el-GR" sz="2000" dirty="0">
                <a:latin typeface="Segoe Script" panose="020B0504020000000003" pitchFamily="34" charset="0"/>
              </a:rPr>
              <a:t>το 1930 μέχρι το 1970, στους νικητές απονεμόταν το τρόπαιο Ζιλ </a:t>
            </a:r>
            <a:r>
              <a:rPr lang="el-GR" sz="2000" dirty="0" err="1">
                <a:latin typeface="Segoe Script" panose="020B0504020000000003" pitchFamily="34" charset="0"/>
              </a:rPr>
              <a:t>Ριμέ</a:t>
            </a:r>
            <a:r>
              <a:rPr lang="el-GR" sz="2000" dirty="0">
                <a:latin typeface="Segoe Script" panose="020B0504020000000003" pitchFamily="34" charset="0"/>
              </a:rPr>
              <a:t>, γνωστό ως Παγκόσμιο Κύπελλο, αλλά το 1946 μετονομάστηκε σε "Ζιλ </a:t>
            </a:r>
            <a:r>
              <a:rPr lang="el-GR" sz="2000" dirty="0" err="1">
                <a:latin typeface="Segoe Script" panose="020B0504020000000003" pitchFamily="34" charset="0"/>
              </a:rPr>
              <a:t>Ριμέ</a:t>
            </a:r>
            <a:r>
              <a:rPr lang="el-GR" sz="2000" dirty="0">
                <a:latin typeface="Segoe Script" panose="020B0504020000000003" pitchFamily="34" charset="0"/>
              </a:rPr>
              <a:t>" προς τιμήν του ανθρώπου που διοργάνωσε το πρώτο Παγκόσμιο Κύπελλο. Το 1970, η ποδοσφαιρική ομάδα της Βραζιλίας κέρδισε το Παγκόσμιο Κύπελλο για τρίτη φορά και αποφασίστηκε να της παραχωρηθεί μόνιμα. Ωστόσο, το 1983 κλάπηκε και δεν βρέθηκε ποτέ.</a:t>
            </a:r>
          </a:p>
          <a:p>
            <a:pPr marL="0" indent="0" algn="just">
              <a:buNone/>
            </a:pPr>
            <a:r>
              <a:rPr lang="el-GR" sz="2000" dirty="0" smtClean="0">
                <a:latin typeface="Segoe Script" panose="020B0504020000000003" pitchFamily="34" charset="0"/>
              </a:rPr>
              <a:t>	Μετά </a:t>
            </a:r>
            <a:r>
              <a:rPr lang="el-GR" sz="2000" dirty="0">
                <a:latin typeface="Segoe Script" panose="020B0504020000000003" pitchFamily="34" charset="0"/>
              </a:rPr>
              <a:t>το 1970, σχεδιάστηκε ένα νέο τρόπαιο, το Τρόπαιο του Παγκόσμιου Κυπέλλου. Μετά την κλοπή του </a:t>
            </a:r>
            <a:r>
              <a:rPr lang="el-GR" sz="2000" dirty="0" smtClean="0">
                <a:latin typeface="Segoe Script" panose="020B0504020000000003" pitchFamily="34" charset="0"/>
              </a:rPr>
              <a:t>προηγούμενου, </a:t>
            </a:r>
            <a:r>
              <a:rPr lang="el-GR" sz="2000" dirty="0">
                <a:latin typeface="Segoe Script" panose="020B0504020000000003" pitchFamily="34" charset="0"/>
              </a:rPr>
              <a:t>αποφασίστηκε να μη δοθεί ξανά σε κανέναν </a:t>
            </a:r>
            <a:r>
              <a:rPr lang="el-GR" sz="2000" dirty="0" smtClean="0">
                <a:latin typeface="Segoe Script" panose="020B0504020000000003" pitchFamily="34" charset="0"/>
              </a:rPr>
              <a:t>μόνιμα. </a:t>
            </a:r>
            <a:r>
              <a:rPr lang="el-GR" sz="2000" dirty="0">
                <a:latin typeface="Segoe Script" panose="020B0504020000000003" pitchFamily="34" charset="0"/>
              </a:rPr>
              <a:t>Η Αργεντινή, </a:t>
            </a:r>
            <a:r>
              <a:rPr lang="el-GR" sz="2000" dirty="0" smtClean="0">
                <a:latin typeface="Segoe Script" panose="020B0504020000000003" pitchFamily="34" charset="0"/>
              </a:rPr>
              <a:t>η Δυτική Γερμανία, </a:t>
            </a:r>
            <a:r>
              <a:rPr lang="el-GR" sz="2000" dirty="0">
                <a:latin typeface="Segoe Script" panose="020B0504020000000003" pitchFamily="34" charset="0"/>
              </a:rPr>
              <a:t>η Ιταλία κι η Βραζιλία, έχουν κερδίσει </a:t>
            </a:r>
            <a:r>
              <a:rPr lang="el-GR" sz="2000" dirty="0" smtClean="0">
                <a:latin typeface="Segoe Script" panose="020B0504020000000003" pitchFamily="34" charset="0"/>
              </a:rPr>
              <a:t>το τρόπαιο </a:t>
            </a:r>
            <a:r>
              <a:rPr lang="el-GR" sz="2000" dirty="0">
                <a:latin typeface="Segoe Script" panose="020B0504020000000003" pitchFamily="34" charset="0"/>
              </a:rPr>
              <a:t>δύο </a:t>
            </a:r>
            <a:r>
              <a:rPr lang="el-GR" sz="2000" dirty="0" smtClean="0">
                <a:latin typeface="Segoe Script" panose="020B0504020000000003" pitchFamily="34" charset="0"/>
              </a:rPr>
              <a:t>φορές, το οποίο δεν θα </a:t>
            </a:r>
            <a:r>
              <a:rPr lang="el-GR" sz="2000" dirty="0">
                <a:latin typeface="Segoe Script" panose="020B0504020000000003" pitchFamily="34" charset="0"/>
              </a:rPr>
              <a:t>αντικατασταθεί μέχρι το 2038, </a:t>
            </a:r>
            <a:r>
              <a:rPr lang="el-GR" sz="2000" dirty="0" smtClean="0">
                <a:latin typeface="Segoe Script" panose="020B0504020000000003" pitchFamily="34" charset="0"/>
              </a:rPr>
              <a:t>όταν </a:t>
            </a:r>
            <a:r>
              <a:rPr lang="el-GR" sz="2000" dirty="0">
                <a:latin typeface="Segoe Script" panose="020B0504020000000003" pitchFamily="34" charset="0"/>
              </a:rPr>
              <a:t>θα συμπληρωθεί ο χώρος στο κύπελλο, όπου αναγράφονται τα ονόματα των τροπαιούχων.</a:t>
            </a:r>
          </a:p>
          <a:p>
            <a:pPr marL="0" indent="0" algn="just">
              <a:buNone/>
            </a:pPr>
            <a:endParaRPr lang="el-GR" sz="2000" dirty="0">
              <a:latin typeface="Segoe Script" panose="020B0504020000000003" pitchFamily="34" charset="0"/>
            </a:endParaRPr>
          </a:p>
        </p:txBody>
      </p:sp>
      <p:pic>
        <p:nvPicPr>
          <p:cNvPr id="4" name="Εικόνα 104" descr="https://upload.wikimedia.org/wikipedia/commons/thumb/f/fa/W.Cup2.svg/60px-W.Cup2.svg.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489507" y="2093754"/>
            <a:ext cx="957263" cy="3053588"/>
          </a:xfrm>
          <a:prstGeom prst="rect">
            <a:avLst/>
          </a:prstGeom>
          <a:noFill/>
          <a:ln>
            <a:noFill/>
          </a:ln>
        </p:spPr>
      </p:pic>
    </p:spTree>
    <p:extLst>
      <p:ext uri="{BB962C8B-B14F-4D97-AF65-F5344CB8AC3E}">
        <p14:creationId xmlns:p14="http://schemas.microsoft.com/office/powerpoint/2010/main" val="10288345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500"/>
                                        <p:tgtEl>
                                          <p:spTgt spid="3">
                                            <p:bg/>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58518" y="466422"/>
            <a:ext cx="5589270" cy="3465576"/>
          </a:xfrm>
          <a:prstGeom prst="rect">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Content Placeholder 2"/>
          <p:cNvSpPr>
            <a:spLocks noGrp="1"/>
          </p:cNvSpPr>
          <p:nvPr>
            <p:ph idx="1"/>
          </p:nvPr>
        </p:nvSpPr>
        <p:spPr>
          <a:xfrm>
            <a:off x="834390" y="4083332"/>
            <a:ext cx="7772400" cy="2308325"/>
          </a:xfrm>
          <a:ln w="19050"/>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20000"/>
          </a:bodyPr>
          <a:lstStyle/>
          <a:p>
            <a:pPr marL="0" indent="0" algn="just">
              <a:buNone/>
            </a:pPr>
            <a:r>
              <a:rPr lang="el-GR" sz="300" dirty="0">
                <a:solidFill>
                  <a:schemeClr val="dk1"/>
                </a:solidFill>
                <a:latin typeface="Segoe Script" panose="020B0504020000000003" pitchFamily="34" charset="0"/>
              </a:rPr>
              <a:t>	</a:t>
            </a:r>
            <a:endParaRPr lang="el-GR" sz="300" dirty="0" smtClean="0">
              <a:solidFill>
                <a:schemeClr val="dk1"/>
              </a:solidFill>
              <a:latin typeface="Segoe Script" panose="020B0504020000000003" pitchFamily="34" charset="0"/>
            </a:endParaRPr>
          </a:p>
          <a:p>
            <a:pPr marL="0" indent="0" algn="just">
              <a:buNone/>
            </a:pPr>
            <a:r>
              <a:rPr lang="el-GR" sz="300" dirty="0">
                <a:latin typeface="Segoe Script" panose="020B0504020000000003" pitchFamily="34" charset="0"/>
              </a:rPr>
              <a:t>	</a:t>
            </a:r>
            <a:r>
              <a:rPr lang="el-GR" sz="2200" dirty="0" smtClean="0">
                <a:latin typeface="Segoe Script" panose="020B0504020000000003" pitchFamily="34" charset="0"/>
              </a:rPr>
              <a:t>Το </a:t>
            </a:r>
            <a:r>
              <a:rPr lang="el-GR" sz="2200" dirty="0">
                <a:latin typeface="Segoe Script" panose="020B0504020000000003" pitchFamily="34" charset="0"/>
              </a:rPr>
              <a:t>τρόπαιο είναι χρυσό, 18 </a:t>
            </a:r>
            <a:r>
              <a:rPr lang="el-GR" sz="2200" dirty="0" err="1">
                <a:latin typeface="Segoe Script" panose="020B0504020000000003" pitchFamily="34" charset="0"/>
              </a:rPr>
              <a:t>καρατίων</a:t>
            </a:r>
            <a:r>
              <a:rPr lang="el-GR" sz="2200" dirty="0">
                <a:latin typeface="Segoe Script" panose="020B0504020000000003" pitchFamily="34" charset="0"/>
              </a:rPr>
              <a:t>, έχει ύψος 36 εκατοστά, βάρος 4,97 κιλά το ίδιο και 6 η βάση του. Αυτή αποτελείται από δύο στρώματα ημιπολύτιμου μαλαχίτη και αναγράφει τις χρονιές και τους νικητές του κυπέλλου </a:t>
            </a:r>
            <a:r>
              <a:rPr lang="el-GR" sz="2200" dirty="0" err="1">
                <a:latin typeface="Segoe Script" panose="020B0504020000000003" pitchFamily="34" charset="0"/>
              </a:rPr>
              <a:t>απ’το</a:t>
            </a:r>
            <a:r>
              <a:rPr lang="el-GR" sz="2200" dirty="0">
                <a:latin typeface="Segoe Script" panose="020B0504020000000003" pitchFamily="34" charset="0"/>
              </a:rPr>
              <a:t> 1974 και μετά.</a:t>
            </a:r>
          </a:p>
          <a:p>
            <a:pPr marL="0" indent="0" algn="just">
              <a:buNone/>
            </a:pPr>
            <a:r>
              <a:rPr lang="el-GR" sz="2200" dirty="0">
                <a:latin typeface="Segoe Script" panose="020B0504020000000003" pitchFamily="34" charset="0"/>
              </a:rPr>
              <a:t>	Οι νικητές κρατούν το κύπελλο για 4 χρόνια, μέχρι την επόμενη διοργάνωση, όπου παίρνουν επιχρυσωμένο ακριβές αντίγραφο.</a:t>
            </a:r>
          </a:p>
          <a:p>
            <a:pPr marL="0" indent="0" algn="just">
              <a:buNone/>
            </a:pPr>
            <a:endParaRPr lang="el-GR" sz="300" dirty="0">
              <a:solidFill>
                <a:schemeClr val="dk1"/>
              </a:solidFill>
              <a:latin typeface="Segoe Script" panose="020B0504020000000003" pitchFamily="34" charset="0"/>
            </a:endParaRPr>
          </a:p>
          <a:p>
            <a:pPr marL="0" indent="0" algn="just">
              <a:buNone/>
            </a:pPr>
            <a:endParaRPr lang="el-GR" sz="300" dirty="0">
              <a:solidFill>
                <a:schemeClr val="dk1"/>
              </a:solidFill>
              <a:latin typeface="Segoe Script" panose="020B0504020000000003"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608" y="586409"/>
            <a:ext cx="1815726" cy="322560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9483" y="586409"/>
            <a:ext cx="1721358" cy="3225602"/>
          </a:xfrm>
          <a:prstGeom prst="rect">
            <a:avLst/>
          </a:prstGeom>
        </p:spPr>
      </p:pic>
    </p:spTree>
    <p:extLst>
      <p:ext uri="{BB962C8B-B14F-4D97-AF65-F5344CB8AC3E}">
        <p14:creationId xmlns:p14="http://schemas.microsoft.com/office/powerpoint/2010/main" val="33186986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14" presetClass="entr" presetSubtype="10" fill="hold" grpId="0" nodeType="after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randombar(horizontal)">
                                      <p:cBhvr>
                                        <p:cTn id="25" dur="500"/>
                                        <p:tgtEl>
                                          <p:spTgt spid="3">
                                            <p:bg/>
                                          </p:spTgt>
                                        </p:tgtEl>
                                      </p:cBhvr>
                                    </p:animEffect>
                                  </p:childTnLst>
                                </p:cTn>
                              </p:par>
                            </p:childTnLst>
                          </p:cTn>
                        </p:par>
                        <p:par>
                          <p:cTn id="26" fill="hold">
                            <p:stCondLst>
                              <p:cond delay="6500"/>
                            </p:stCondLst>
                            <p:childTnLst>
                              <p:par>
                                <p:cTn id="27" presetID="14" presetClass="entr" presetSubtype="10" fill="hold" grpId="0"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9" dur="500"/>
                                        <p:tgtEl>
                                          <p:spTgt spid="3">
                                            <p:txEl>
                                              <p:pRg st="0" end="0"/>
                                            </p:txEl>
                                          </p:spTgt>
                                        </p:tgtEl>
                                      </p:cBhvr>
                                    </p:animEffect>
                                  </p:childTnLst>
                                </p:cTn>
                              </p:par>
                            </p:childTnLst>
                          </p:cTn>
                        </p:par>
                        <p:par>
                          <p:cTn id="30" fill="hold">
                            <p:stCondLst>
                              <p:cond delay="7000"/>
                            </p:stCondLst>
                            <p:childTnLst>
                              <p:par>
                                <p:cTn id="31" presetID="14" presetClass="entr" presetSubtype="10" fill="hold" grpId="0" nodeType="after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3" dur="500"/>
                                        <p:tgtEl>
                                          <p:spTgt spid="3">
                                            <p:txEl>
                                              <p:pRg st="1" end="1"/>
                                            </p:txEl>
                                          </p:spTgt>
                                        </p:tgtEl>
                                      </p:cBhvr>
                                    </p:animEffect>
                                  </p:childTnLst>
                                </p:cTn>
                              </p:par>
                            </p:childTnLst>
                          </p:cTn>
                        </p:par>
                        <p:par>
                          <p:cTn id="34" fill="hold">
                            <p:stCondLst>
                              <p:cond delay="7500"/>
                            </p:stCondLst>
                            <p:childTnLst>
                              <p:par>
                                <p:cTn id="35" presetID="14" presetClass="entr" presetSubtype="10" fill="hold" grpId="0"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45670"/>
            <a:ext cx="7886700" cy="1325563"/>
          </a:xfrm>
        </p:spPr>
        <p:txBody>
          <a:bodyPr vert="horz" lIns="91440" tIns="45720" rIns="91440" bIns="45720" rtlCol="0" anchor="ctr">
            <a:normAutofit fontScale="90000"/>
          </a:bodyPr>
          <a:lstStyle/>
          <a:p>
            <a:pPr algn="ctr"/>
            <a:r>
              <a:rPr lang="el-GR" sz="6000" b="1" dirty="0" smtClean="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ΠΡΟΚΡΙΜΑΤΙΚΗ ΦΑΣΗ</a:t>
            </a:r>
            <a:endParaRPr lang="el-GR" sz="6000" b="1"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endParaRPr>
          </a:p>
        </p:txBody>
      </p:sp>
      <p:sp>
        <p:nvSpPr>
          <p:cNvPr id="3" name="Content Placeholder 2"/>
          <p:cNvSpPr>
            <a:spLocks noGrp="1"/>
          </p:cNvSpPr>
          <p:nvPr>
            <p:ph idx="1"/>
          </p:nvPr>
        </p:nvSpPr>
        <p:spPr>
          <a:xfrm>
            <a:off x="649224" y="1825625"/>
            <a:ext cx="7886700" cy="4351338"/>
          </a:xfrm>
          <a:ln w="19050"/>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p>
            <a:pPr marL="0" indent="0" algn="just">
              <a:buNone/>
            </a:pPr>
            <a:r>
              <a:rPr lang="el-GR" sz="100" dirty="0" smtClean="0">
                <a:latin typeface="Segoe Script" panose="020B0504020000000003" pitchFamily="34" charset="0"/>
              </a:rPr>
              <a:t>	</a:t>
            </a:r>
          </a:p>
          <a:p>
            <a:pPr marL="0" indent="0" algn="just">
              <a:buNone/>
            </a:pPr>
            <a:r>
              <a:rPr lang="el-GR" sz="1800" dirty="0">
                <a:latin typeface="Segoe Script" panose="020B0504020000000003" pitchFamily="34" charset="0"/>
              </a:rPr>
              <a:t>	</a:t>
            </a:r>
            <a:r>
              <a:rPr lang="el-GR" sz="1800" dirty="0" smtClean="0">
                <a:latin typeface="Segoe Script" panose="020B0504020000000003" pitchFamily="34" charset="0"/>
              </a:rPr>
              <a:t>Από </a:t>
            </a:r>
            <a:r>
              <a:rPr lang="el-GR" sz="1800" dirty="0">
                <a:latin typeface="Segoe Script" panose="020B0504020000000003" pitchFamily="34" charset="0"/>
              </a:rPr>
              <a:t>το 1934, θεσπίστηκε η προκριματική φάση για να αποφασίζεται ποιες ομάδες θα συμμετέχουν στην τελική φάση. Διοργανώνεται σε κάθε ηπειρωτική ζώνη (Αφρική, Ασία, Βόρεια και Κεντρική Αμερική και Καραϊβική, Νότια Αμερική, Ωκεανία, Ευρώπη) που επιτηρούνται από τις αντίστοιχες συνομοσπονδίες τους. Η FIFA ορίζει εκ των προτέρων τον αριθμό των θέσεων για κάθε ζώνη για την τελική φάση του Παγκοσμίου Κυπέλλου. Ο αριθμός αυτός προκύπτει τόσο από τη σχετική δυναμική των εθνικών ομάδων, όσο και από την πίεση που ασκούν στην FIFA.</a:t>
            </a:r>
          </a:p>
          <a:p>
            <a:pPr marL="0" indent="0" algn="just">
              <a:buNone/>
            </a:pPr>
            <a:r>
              <a:rPr lang="el-GR" sz="1800" dirty="0" smtClean="0">
                <a:latin typeface="Segoe Script" panose="020B0504020000000003" pitchFamily="34" charset="0"/>
              </a:rPr>
              <a:t>	Η </a:t>
            </a:r>
            <a:r>
              <a:rPr lang="el-GR" sz="1800" dirty="0">
                <a:latin typeface="Segoe Script" panose="020B0504020000000003" pitchFamily="34" charset="0"/>
              </a:rPr>
              <a:t>διαδικασία αυτή ξεκινά δύο χρόνια πριν την τελική φάση. Οι δομές των προκριματικών τουρνουά διαφέρουν ανάμεσα στις ηπειρωτικές ζώνες. Συνήθως, μία ή δύο θέσεις αποδίδονται στους νικητές διηπειρωτικών </a:t>
            </a:r>
            <a:r>
              <a:rPr lang="el-GR" sz="1800" dirty="0" err="1">
                <a:latin typeface="Segoe Script" panose="020B0504020000000003" pitchFamily="34" charset="0"/>
              </a:rPr>
              <a:t>play</a:t>
            </a:r>
            <a:r>
              <a:rPr lang="el-GR" sz="1800" dirty="0">
                <a:latin typeface="Segoe Script" panose="020B0504020000000003" pitchFamily="34" charset="0"/>
              </a:rPr>
              <a:t> </a:t>
            </a:r>
            <a:r>
              <a:rPr lang="el-GR" sz="1800" dirty="0" err="1">
                <a:latin typeface="Segoe Script" panose="020B0504020000000003" pitchFamily="34" charset="0"/>
              </a:rPr>
              <a:t>off</a:t>
            </a:r>
            <a:r>
              <a:rPr lang="el-GR" sz="1800" dirty="0">
                <a:latin typeface="Segoe Script" panose="020B0504020000000003" pitchFamily="34" charset="0"/>
              </a:rPr>
              <a:t>. </a:t>
            </a:r>
          </a:p>
          <a:p>
            <a:pPr marL="0" indent="0" algn="just">
              <a:buNone/>
            </a:pPr>
            <a:r>
              <a:rPr lang="el-GR" sz="1800" dirty="0" smtClean="0">
                <a:latin typeface="Segoe Script" panose="020B0504020000000003" pitchFamily="34" charset="0"/>
              </a:rPr>
              <a:t>	Από </a:t>
            </a:r>
            <a:r>
              <a:rPr lang="el-GR" sz="1800" dirty="0">
                <a:latin typeface="Segoe Script" panose="020B0504020000000003" pitchFamily="34" charset="0"/>
              </a:rPr>
              <a:t>το 1938, οι διοργανώτριες χώρες παίρνουν αυτόματα θέση στα τελικά, χωρίς να αγωνίζονται στην προκριματική φάση. Αυτό το προνόμιο είχαν κι οι νικήτριες χώρες στο επόμενο μουντιάλ, αλλά από το 2006 καταργήθηκε. Πλέον κι οι νικήτριες χώρες αγωνίζονται κανονικά στα προκριματικά.</a:t>
            </a:r>
          </a:p>
          <a:p>
            <a:pPr marL="0" indent="0" algn="just">
              <a:buNone/>
            </a:pPr>
            <a:endParaRPr lang="el-GR" sz="100" dirty="0">
              <a:solidFill>
                <a:schemeClr val="dk1"/>
              </a:solidFill>
              <a:latin typeface="Segoe Script" panose="020B0504020000000003" pitchFamily="34" charset="0"/>
            </a:endParaRPr>
          </a:p>
        </p:txBody>
      </p:sp>
    </p:spTree>
    <p:extLst>
      <p:ext uri="{BB962C8B-B14F-4D97-AF65-F5344CB8AC3E}">
        <p14:creationId xmlns:p14="http://schemas.microsoft.com/office/powerpoint/2010/main" val="28963218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500"/>
                                        <p:tgtEl>
                                          <p:spTgt spid="3">
                                            <p:bg/>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222" y="434340"/>
            <a:ext cx="7886700" cy="1105472"/>
          </a:xfrm>
        </p:spPr>
        <p:txBody>
          <a:bodyPr vert="horz" lIns="91440" tIns="45720" rIns="91440" bIns="45720" rtlCol="0" anchor="ctr">
            <a:normAutofit/>
          </a:bodyPr>
          <a:lstStyle/>
          <a:p>
            <a:pPr algn="ctr"/>
            <a:r>
              <a:rPr lang="el-GR" sz="6000" b="1"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ΤΕΛΙΚΗ ΦΑΣΗ</a:t>
            </a:r>
          </a:p>
        </p:txBody>
      </p:sp>
      <p:sp>
        <p:nvSpPr>
          <p:cNvPr id="3" name="Content Placeholder 2"/>
          <p:cNvSpPr>
            <a:spLocks noGrp="1"/>
          </p:cNvSpPr>
          <p:nvPr>
            <p:ph idx="1"/>
          </p:nvPr>
        </p:nvSpPr>
        <p:spPr>
          <a:xfrm>
            <a:off x="432911" y="1987487"/>
            <a:ext cx="8291322" cy="4022788"/>
          </a:xfrm>
          <a:ln w="19050"/>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p>
            <a:pPr marL="0" indent="0" algn="just">
              <a:buNone/>
            </a:pPr>
            <a:endParaRPr lang="el-GR" sz="300" dirty="0" smtClean="0">
              <a:latin typeface="Segoe Script" panose="020B0504020000000003" pitchFamily="34" charset="0"/>
            </a:endParaRPr>
          </a:p>
          <a:p>
            <a:pPr marL="0" indent="0" algn="just">
              <a:buNone/>
            </a:pPr>
            <a:r>
              <a:rPr lang="el-GR" sz="2000" dirty="0" smtClean="0">
                <a:latin typeface="Segoe Script" panose="020B0504020000000003" pitchFamily="34" charset="0"/>
              </a:rPr>
              <a:t>	Στη </a:t>
            </a:r>
            <a:r>
              <a:rPr lang="el-GR" sz="2000" dirty="0">
                <a:latin typeface="Segoe Script" panose="020B0504020000000003" pitchFamily="34" charset="0"/>
              </a:rPr>
              <a:t>σημερινή τελική φάση του Μουντιάλ αγωνίζονται 32 εθνικές ομάδες για έναν περίπου μήνα στα γήπεδα της διοργανώτριας χώρας (ή χωρών, αν πρόκειται για </a:t>
            </a:r>
            <a:r>
              <a:rPr lang="el-GR" sz="2000" dirty="0" err="1">
                <a:latin typeface="Segoe Script" panose="020B0504020000000003" pitchFamily="34" charset="0"/>
              </a:rPr>
              <a:t>συνδιοργάνωση</a:t>
            </a:r>
            <a:r>
              <a:rPr lang="el-GR" sz="2000" dirty="0">
                <a:latin typeface="Segoe Script" panose="020B0504020000000003" pitchFamily="34" charset="0"/>
              </a:rPr>
              <a:t>). Η τελική φάση χωρίζεται σε δυο επιμέρους φάσεις, των ομίλων και των </a:t>
            </a:r>
            <a:r>
              <a:rPr lang="el-GR" sz="2000" dirty="0" err="1">
                <a:latin typeface="Segoe Script" panose="020B0504020000000003" pitchFamily="34" charset="0"/>
              </a:rPr>
              <a:t>νοκ</a:t>
            </a:r>
            <a:r>
              <a:rPr lang="el-GR" sz="2000" dirty="0">
                <a:latin typeface="Segoe Script" panose="020B0504020000000003" pitchFamily="34" charset="0"/>
              </a:rPr>
              <a:t> άουτ αγώνων.</a:t>
            </a:r>
          </a:p>
          <a:p>
            <a:pPr marL="0" indent="0" algn="just">
              <a:buNone/>
            </a:pPr>
            <a:r>
              <a:rPr lang="el-GR" sz="2000" dirty="0" smtClean="0">
                <a:latin typeface="Segoe Script" panose="020B0504020000000003" pitchFamily="34" charset="0"/>
              </a:rPr>
              <a:t>	Στη </a:t>
            </a:r>
            <a:r>
              <a:rPr lang="el-GR" sz="2000" dirty="0">
                <a:latin typeface="Segoe Script" panose="020B0504020000000003" pitchFamily="34" charset="0"/>
              </a:rPr>
              <a:t>φάση των ομίλων, οι ομάδες χωρίζονται σε οκτώ ομίλους τεσσάρων ομάδων. Οι οκτώ καλύτερες ομάδες του μουντιάλ γίνονται επικεφαλής σε κάθε όμιλο. Οι υπόλοιπες κατανέμονται τυχαία. Από το 1998,  κανένας όμιλος δεν επιτρέπεται να περιέχει 2 ευρωπαϊκές ομάδες, ή περισσότερες από μία ομάδα από κάθε άλλη συνομοσπονδία. Η κάθε ομάδα δίνει τρεις αγώνες στον όμιλό της, ενώ στον τελευταίο γύρο, οι αγώνες του ομίλου γίνονται ταυτόχρονα ώστε να είναι δίκαιο για όλες τις ομάδες.</a:t>
            </a:r>
          </a:p>
          <a:p>
            <a:pPr marL="0" indent="0" algn="just">
              <a:buNone/>
            </a:pPr>
            <a:r>
              <a:rPr lang="el-GR" sz="2000" dirty="0" smtClean="0">
                <a:latin typeface="Segoe Script" panose="020B0504020000000003" pitchFamily="34" charset="0"/>
              </a:rPr>
              <a:t>	</a:t>
            </a:r>
            <a:endParaRPr lang="el-GR" sz="200" dirty="0">
              <a:latin typeface="Segoe Script" panose="020B0504020000000003" pitchFamily="34" charset="0"/>
            </a:endParaRPr>
          </a:p>
        </p:txBody>
      </p:sp>
    </p:spTree>
    <p:extLst>
      <p:ext uri="{BB962C8B-B14F-4D97-AF65-F5344CB8AC3E}">
        <p14:creationId xmlns:p14="http://schemas.microsoft.com/office/powerpoint/2010/main" val="28238242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500"/>
                                        <p:tgtEl>
                                          <p:spTgt spid="3">
                                            <p:bg/>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918" y="219456"/>
            <a:ext cx="8339328" cy="3813048"/>
          </a:xfrm>
          <a:prstGeom prst="rect">
            <a:avLst/>
          </a:prstGeom>
          <a:ln w="19050"/>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p>
            <a:pPr algn="just">
              <a:lnSpc>
                <a:spcPct val="90000"/>
              </a:lnSpc>
              <a:spcBef>
                <a:spcPts val="1000"/>
              </a:spcBef>
              <a:buFont typeface="Arial" panose="020B0604020202020204" pitchFamily="34" charset="0"/>
              <a:buNone/>
            </a:pPr>
            <a:r>
              <a:rPr lang="el-GR" sz="100" dirty="0" smtClean="0">
                <a:latin typeface="Segoe Script" panose="020B0504020000000003" pitchFamily="34" charset="0"/>
              </a:rPr>
              <a:t>	</a:t>
            </a:r>
          </a:p>
          <a:p>
            <a:pPr algn="just">
              <a:lnSpc>
                <a:spcPct val="90000"/>
              </a:lnSpc>
              <a:spcBef>
                <a:spcPts val="1000"/>
              </a:spcBef>
              <a:buFont typeface="Arial" panose="020B0604020202020204" pitchFamily="34" charset="0"/>
              <a:buNone/>
            </a:pPr>
            <a:r>
              <a:rPr lang="el-GR" dirty="0">
                <a:latin typeface="Segoe Script" panose="020B0504020000000003" pitchFamily="34" charset="0"/>
              </a:rPr>
              <a:t>	</a:t>
            </a:r>
            <a:r>
              <a:rPr lang="el-GR" dirty="0" smtClean="0">
                <a:latin typeface="Segoe Script" panose="020B0504020000000003" pitchFamily="34" charset="0"/>
              </a:rPr>
              <a:t>Οι </a:t>
            </a:r>
            <a:r>
              <a:rPr lang="el-GR" dirty="0">
                <a:latin typeface="Segoe Script" panose="020B0504020000000003" pitchFamily="34" charset="0"/>
              </a:rPr>
              <a:t>δύο πρώτες ομάδες κάθε ομίλου προκρίνονται για τη φάση των </a:t>
            </a:r>
            <a:r>
              <a:rPr lang="el-GR" dirty="0" err="1">
                <a:latin typeface="Segoe Script" panose="020B0504020000000003" pitchFamily="34" charset="0"/>
              </a:rPr>
              <a:t>νοκ</a:t>
            </a:r>
            <a:r>
              <a:rPr lang="el-GR" dirty="0">
                <a:latin typeface="Segoe Script" panose="020B0504020000000003" pitchFamily="34" charset="0"/>
              </a:rPr>
              <a:t> άουτ αγώνων. Η βαθμολογία των ομάδων γίνεται με πόντους. Από το 1994, η νίκη ισούται με τρεις πόντους, η ισοπαλία με έναν και η ήττα δεν δίνει κανένα (προηγουμένως η νίκη έδινε δύο πόντους αντί για τρεις). Αν δυο ή περισσότερες ομάδες ισοβαθμήσουν, ως κριτήρια κατάταξης πρώτα είναι η διαφορά τερμάτων, μετά το σύνολο των τερμάτων που πέτυχε κάθε ομάδα, μετά τα αποτελέσματα των αγώνων μεταξύ των ισοβαθμούντων ομάδων και τέλος ο αριθμός των ισοπαλιών.</a:t>
            </a:r>
          </a:p>
          <a:p>
            <a:pPr algn="just">
              <a:lnSpc>
                <a:spcPct val="90000"/>
              </a:lnSpc>
              <a:spcBef>
                <a:spcPts val="1000"/>
              </a:spcBef>
              <a:buFont typeface="Arial" panose="020B0604020202020204" pitchFamily="34" charset="0"/>
              <a:buNone/>
            </a:pPr>
            <a:r>
              <a:rPr lang="el-GR" dirty="0">
                <a:latin typeface="Segoe Script" panose="020B0504020000000003" pitchFamily="34" charset="0"/>
              </a:rPr>
              <a:t>	Η φάση των αγώνων </a:t>
            </a:r>
            <a:r>
              <a:rPr lang="el-GR" dirty="0" err="1">
                <a:latin typeface="Segoe Script" panose="020B0504020000000003" pitchFamily="34" charset="0"/>
              </a:rPr>
              <a:t>νοκ</a:t>
            </a:r>
            <a:r>
              <a:rPr lang="el-GR" dirty="0">
                <a:latin typeface="Segoe Script" panose="020B0504020000000003" pitchFamily="34" charset="0"/>
              </a:rPr>
              <a:t> άουτ διεξάγεται με μονούς αγώνες και προκύπτει ένας νικητής. Αν υπάρξει ισοπαλία, τότε ακολουθεί παράταση του αγώνα και αν χρειαστεί εκτελούνται και πέναλτι. Η φάση των </a:t>
            </a:r>
            <a:r>
              <a:rPr lang="el-GR" dirty="0" err="1">
                <a:latin typeface="Segoe Script" panose="020B0504020000000003" pitchFamily="34" charset="0"/>
              </a:rPr>
              <a:t>νοκ</a:t>
            </a:r>
            <a:r>
              <a:rPr lang="el-GR" dirty="0">
                <a:latin typeface="Segoe Script" panose="020B0504020000000003" pitchFamily="34" charset="0"/>
              </a:rPr>
              <a:t> άουτ ξεκινά από τον "γύρο των 16", στον οποίο ο νικητής του κάθε ομίλου αντιμετωπίζει τον δεύτερο άλλου ομίλου. Μετά ακολουθούν τα προημιτελικά, τα ημιτελικά και ο μεγάλος τελικός. Οι ομάδες που ηττώνται στα ημιτελικά αγωνίζονται στον μικρό τελικό για την τρίτη θέση.</a:t>
            </a:r>
          </a:p>
        </p:txBody>
      </p:sp>
      <p:pic>
        <p:nvPicPr>
          <p:cNvPr id="2050" name="Picture 2" descr="http://www.sport24.gr/incoming/article2454063.ece/BINARY/w620/fifa.jpg"/>
          <p:cNvPicPr>
            <a:picLocks noChangeAspect="1" noChangeArrowheads="1"/>
          </p:cNvPicPr>
          <p:nvPr/>
        </p:nvPicPr>
        <p:blipFill rotWithShape="1">
          <a:blip r:embed="rId2">
            <a:extLst>
              <a:ext uri="{28A0092B-C50C-407E-A947-70E740481C1C}">
                <a14:useLocalDpi xmlns:a14="http://schemas.microsoft.com/office/drawing/2010/main" val="0"/>
              </a:ext>
            </a:extLst>
          </a:blip>
          <a:srcRect t="8777" b="28137"/>
          <a:stretch/>
        </p:blipFill>
        <p:spPr bwMode="auto">
          <a:xfrm>
            <a:off x="1484757" y="4142232"/>
            <a:ext cx="6233922"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8183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5190" y="1899313"/>
            <a:ext cx="4844596" cy="3046988"/>
          </a:xfrm>
          <a:prstGeom prst="rect">
            <a:avLst/>
          </a:prstGeom>
          <a:noFill/>
        </p:spPr>
        <p:txBody>
          <a:bodyPr wrap="none" lIns="91440" tIns="45720" rIns="91440" bIns="45720">
            <a:spAutoFit/>
          </a:bodyPr>
          <a:lstStyle/>
          <a:p>
            <a:pPr algn="ctr"/>
            <a:r>
              <a:rPr lang="el-GR" sz="9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ΠΙΝΑΚΑΣ</a:t>
            </a:r>
          </a:p>
          <a:p>
            <a:pPr algn="ctr"/>
            <a:r>
              <a:rPr lang="el-GR" sz="9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ΑΓΩΝΩΝ</a:t>
            </a:r>
            <a:endParaRPr lang="el-GR" sz="9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385"/>
            <a:ext cx="4270106" cy="7280693"/>
          </a:xfrm>
          <a:prstGeom prst="rect">
            <a:avLst/>
          </a:prstGeom>
        </p:spPr>
      </p:pic>
    </p:spTree>
    <p:extLst>
      <p:ext uri="{BB962C8B-B14F-4D97-AF65-F5344CB8AC3E}">
        <p14:creationId xmlns:p14="http://schemas.microsoft.com/office/powerpoint/2010/main" val="24344144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50083258"/>
              </p:ext>
            </p:extLst>
          </p:nvPr>
        </p:nvGraphicFramePr>
        <p:xfrm>
          <a:off x="205738" y="91445"/>
          <a:ext cx="8625842" cy="8273498"/>
        </p:xfrm>
        <a:graphic>
          <a:graphicData uri="http://schemas.openxmlformats.org/drawingml/2006/table">
            <a:tbl>
              <a:tblPr firstRow="1" firstCol="1" bandRow="1">
                <a:tableStyleId>{5C22544A-7EE6-4342-B048-85BDC9FD1C3A}</a:tableStyleId>
              </a:tblPr>
              <a:tblGrid>
                <a:gridCol w="1122356"/>
                <a:gridCol w="1043893"/>
                <a:gridCol w="68484"/>
                <a:gridCol w="910848"/>
                <a:gridCol w="953981"/>
                <a:gridCol w="992233"/>
                <a:gridCol w="68484"/>
                <a:gridCol w="910848"/>
                <a:gridCol w="924035"/>
                <a:gridCol w="927672"/>
                <a:gridCol w="68484"/>
                <a:gridCol w="634524"/>
              </a:tblGrid>
              <a:tr h="643972">
                <a:tc rowSpan="2">
                  <a:txBody>
                    <a:bodyPr/>
                    <a:lstStyle/>
                    <a:p>
                      <a:pPr algn="ctr">
                        <a:lnSpc>
                          <a:spcPct val="107000"/>
                        </a:lnSpc>
                        <a:spcAft>
                          <a:spcPts val="0"/>
                        </a:spcAft>
                      </a:pPr>
                      <a:r>
                        <a:rPr lang="el-GR" sz="1600" dirty="0">
                          <a:effectLst/>
                        </a:rPr>
                        <a:t>Έτος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rowSpan="2">
                  <a:txBody>
                    <a:bodyPr/>
                    <a:lstStyle/>
                    <a:p>
                      <a:pPr algn="ctr">
                        <a:lnSpc>
                          <a:spcPct val="107000"/>
                        </a:lnSpc>
                        <a:spcAft>
                          <a:spcPts val="0"/>
                        </a:spcAft>
                      </a:pPr>
                      <a:r>
                        <a:rPr lang="el-GR" sz="1600" dirty="0">
                          <a:effectLst/>
                        </a:rPr>
                        <a:t>Διοργανώτρια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rowSpan="14">
                  <a:txBody>
                    <a:bodyPr/>
                    <a:lstStyle/>
                    <a:p>
                      <a:pPr algn="ctr"/>
                      <a:endParaRPr lang="el-GR" sz="6000" dirty="0"/>
                    </a:p>
                  </a:txBody>
                  <a:tcPr marL="2775" marR="2775" marT="3700" marB="3700" anchor="ctr"/>
                </a:tc>
                <a:tc gridSpan="3">
                  <a:txBody>
                    <a:bodyPr/>
                    <a:lstStyle/>
                    <a:p>
                      <a:pPr algn="ctr"/>
                      <a:r>
                        <a:rPr lang="el-GR" sz="1600" dirty="0" smtClean="0"/>
                        <a:t>Τελικός</a:t>
                      </a:r>
                      <a:endParaRPr lang="el-GR" sz="1600" dirty="0"/>
                    </a:p>
                  </a:txBody>
                  <a:tcPr marL="2775" marR="2775" marT="3700" marB="3700" anchor="ctr"/>
                </a:tc>
                <a:tc hMerge="1">
                  <a:txBody>
                    <a:bodyPr/>
                    <a:lstStyle/>
                    <a:p>
                      <a:endParaRPr lang="el-GR"/>
                    </a:p>
                  </a:txBody>
                  <a:tcPr/>
                </a:tc>
                <a:tc hMerge="1">
                  <a:txBody>
                    <a:bodyPr/>
                    <a:lstStyle/>
                    <a:p>
                      <a:endParaRPr lang="el-GR"/>
                    </a:p>
                  </a:txBody>
                  <a:tcPr/>
                </a:tc>
                <a:tc rowSpan="14">
                  <a:txBody>
                    <a:bodyPr/>
                    <a:lstStyle/>
                    <a:p>
                      <a:pPr algn="ctr"/>
                      <a:endParaRPr lang="el-GR" sz="1600" dirty="0"/>
                    </a:p>
                  </a:txBody>
                  <a:tcPr marL="2775" marR="2775" marT="3700" marB="3700" anchor="ctr"/>
                </a:tc>
                <a:tc gridSpan="3">
                  <a:txBody>
                    <a:bodyPr/>
                    <a:lstStyle/>
                    <a:p>
                      <a:pPr algn="ctr"/>
                      <a:r>
                        <a:rPr lang="el-GR" sz="1600" dirty="0" smtClean="0"/>
                        <a:t>Αγώνας για 3</a:t>
                      </a:r>
                      <a:r>
                        <a:rPr lang="el-GR" sz="1600" baseline="30000" dirty="0" smtClean="0"/>
                        <a:t>η</a:t>
                      </a:r>
                      <a:r>
                        <a:rPr lang="el-GR" sz="1600" dirty="0" smtClean="0"/>
                        <a:t> θέση</a:t>
                      </a:r>
                      <a:endParaRPr lang="el-GR" sz="1600" dirty="0"/>
                    </a:p>
                  </a:txBody>
                  <a:tcPr marL="2775" marR="2775" marT="3700" marB="3700" anchor="ctr"/>
                </a:tc>
                <a:tc hMerge="1">
                  <a:txBody>
                    <a:bodyPr/>
                    <a:lstStyle/>
                    <a:p>
                      <a:endParaRPr lang="el-GR"/>
                    </a:p>
                  </a:txBody>
                  <a:tcPr/>
                </a:tc>
                <a:tc hMerge="1">
                  <a:txBody>
                    <a:bodyPr/>
                    <a:lstStyle/>
                    <a:p>
                      <a:endParaRPr lang="el-GR"/>
                    </a:p>
                  </a:txBody>
                  <a:tcPr/>
                </a:tc>
                <a:tc rowSpan="14">
                  <a:txBody>
                    <a:bodyPr/>
                    <a:lstStyle/>
                    <a:p>
                      <a:pPr algn="ctr"/>
                      <a:endParaRPr lang="el-GR" sz="4000" dirty="0"/>
                    </a:p>
                  </a:txBody>
                  <a:tcPr marL="2775" marR="2775" marT="3700" marB="3700" anchor="ctr"/>
                </a:tc>
                <a:tc rowSpan="2">
                  <a:txBody>
                    <a:bodyPr/>
                    <a:lstStyle/>
                    <a:p>
                      <a:pPr algn="ctr">
                        <a:lnSpc>
                          <a:spcPct val="107000"/>
                        </a:lnSpc>
                        <a:spcAft>
                          <a:spcPts val="0"/>
                        </a:spcAft>
                      </a:pPr>
                      <a:r>
                        <a:rPr lang="el-GR" sz="1400" dirty="0">
                          <a:effectLst/>
                        </a:rPr>
                        <a:t>Αριθμός των Ομάδων</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r>
              <a:tr h="257031">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1400" dirty="0">
                          <a:effectLst/>
                        </a:rPr>
                        <a:t>Πρωταθλήτρια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Αποτέλεσμα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Φιναλίστ</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Τρίτη θέση</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Αποτέλεσμα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Τέταρτη θέση</a:t>
                      </a:r>
                    </a:p>
                  </a:txBody>
                  <a:tcPr marL="2775" marR="2775" marT="3700" marB="3700" anchor="ctr"/>
                </a:tc>
                <a:tc vMerge="1">
                  <a:txBody>
                    <a:bodyPr/>
                    <a:lstStyle/>
                    <a:p>
                      <a:endParaRPr lang="el-GR"/>
                    </a:p>
                  </a:txBody>
                  <a:tcPr/>
                </a:tc>
                <a:tc vMerge="1">
                  <a:txBody>
                    <a:bodyPr/>
                    <a:lstStyle/>
                    <a:p>
                      <a:endParaRPr lang="el-GR"/>
                    </a:p>
                  </a:txBody>
                  <a:tcPr/>
                </a:tc>
              </a:tr>
              <a:tr h="649632">
                <a:tc>
                  <a:txBody>
                    <a:bodyPr/>
                    <a:lstStyle/>
                    <a:p>
                      <a:pPr algn="ctr">
                        <a:lnSpc>
                          <a:spcPct val="107000"/>
                        </a:lnSpc>
                        <a:spcAft>
                          <a:spcPts val="0"/>
                        </a:spcAft>
                      </a:pPr>
                      <a:r>
                        <a:rPr lang="el-GR" sz="1600" dirty="0">
                          <a:effectLst/>
                        </a:rPr>
                        <a:t>1930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Ουρουγουάη</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Ουρουγουάη</a:t>
                      </a:r>
                    </a:p>
                  </a:txBody>
                  <a:tcPr marL="2775" marR="2775" marT="3700" marB="3700" anchor="ctr"/>
                </a:tc>
                <a:tc>
                  <a:txBody>
                    <a:bodyPr/>
                    <a:lstStyle/>
                    <a:p>
                      <a:pPr algn="ctr">
                        <a:lnSpc>
                          <a:spcPct val="107000"/>
                        </a:lnSpc>
                        <a:spcAft>
                          <a:spcPts val="0"/>
                        </a:spcAft>
                      </a:pPr>
                      <a:r>
                        <a:rPr lang="el-GR" sz="1600" dirty="0">
                          <a:effectLst/>
                        </a:rPr>
                        <a:t>4–2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Αργεντινή</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Ηνωμένες Πολιτείες</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a:t>
                      </a:r>
                      <a:r>
                        <a:rPr lang="el-GR" sz="1400" kern="1200" dirty="0" err="1">
                          <a:solidFill>
                            <a:schemeClr val="dk1"/>
                          </a:solidFill>
                          <a:effectLst/>
                          <a:latin typeface="+mn-lt"/>
                          <a:ea typeface="+mn-ea"/>
                          <a:cs typeface="+mn-cs"/>
                        </a:rPr>
                        <a:t>δ.δ</a:t>
                      </a:r>
                      <a:r>
                        <a:rPr lang="el-GR" sz="1400" kern="1200" dirty="0" smtClean="0">
                          <a:solidFill>
                            <a:schemeClr val="dk1"/>
                          </a:solidFill>
                          <a:effectLst/>
                          <a:latin typeface="+mn-lt"/>
                          <a:ea typeface="+mn-ea"/>
                          <a:cs typeface="+mn-cs"/>
                        </a:rPr>
                        <a:t>.)</a:t>
                      </a:r>
                      <a:endParaRPr lang="el-GR" sz="1400" kern="1200" dirty="0">
                        <a:solidFill>
                          <a:schemeClr val="dk1"/>
                        </a:solidFill>
                        <a:effectLst/>
                        <a:latin typeface="+mn-lt"/>
                        <a:ea typeface="+mn-ea"/>
                        <a:cs typeface="+mn-cs"/>
                      </a:endParaRP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Γιουγκοσλαβία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13</a:t>
                      </a:r>
                    </a:p>
                  </a:txBody>
                  <a:tcPr marL="2775" marR="2775" marT="3700" marB="3700" anchor="ctr"/>
                </a:tc>
              </a:tr>
              <a:tr h="441847">
                <a:tc>
                  <a:txBody>
                    <a:bodyPr/>
                    <a:lstStyle/>
                    <a:p>
                      <a:pPr algn="ctr">
                        <a:lnSpc>
                          <a:spcPct val="107000"/>
                        </a:lnSpc>
                        <a:spcAft>
                          <a:spcPts val="0"/>
                        </a:spcAft>
                      </a:pPr>
                      <a:r>
                        <a:rPr lang="el-GR" sz="1600" dirty="0">
                          <a:effectLst/>
                        </a:rPr>
                        <a:t>1934</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Ιταλία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Ιταλία</a:t>
                      </a:r>
                    </a:p>
                  </a:txBody>
                  <a:tcPr marL="2775" marR="2775" marT="3700" marB="3700" anchor="ctr"/>
                </a:tc>
                <a:tc>
                  <a:txBody>
                    <a:bodyPr/>
                    <a:lstStyle/>
                    <a:p>
                      <a:pPr algn="ctr">
                        <a:lnSpc>
                          <a:spcPct val="107000"/>
                        </a:lnSpc>
                        <a:spcAft>
                          <a:spcPts val="0"/>
                        </a:spcAft>
                      </a:pPr>
                      <a:r>
                        <a:rPr lang="el-GR" sz="1600" dirty="0" smtClean="0">
                          <a:effectLst/>
                        </a:rPr>
                        <a:t>2–1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Τσεχοσλοβακία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Γερμανία</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3–2</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Αυστρία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16</a:t>
                      </a:r>
                    </a:p>
                  </a:txBody>
                  <a:tcPr marL="2775" marR="2775" marT="3700" marB="3700" anchor="ctr"/>
                </a:tc>
              </a:tr>
              <a:tr h="441847">
                <a:tc>
                  <a:txBody>
                    <a:bodyPr/>
                    <a:lstStyle/>
                    <a:p>
                      <a:pPr algn="ctr">
                        <a:lnSpc>
                          <a:spcPct val="107000"/>
                        </a:lnSpc>
                        <a:spcAft>
                          <a:spcPts val="0"/>
                        </a:spcAft>
                      </a:pPr>
                      <a:r>
                        <a:rPr lang="el-GR" sz="1600" dirty="0">
                          <a:effectLst/>
                        </a:rPr>
                        <a:t>1938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Γαλλία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Ιταλία</a:t>
                      </a:r>
                    </a:p>
                  </a:txBody>
                  <a:tcPr marL="2775" marR="2775" marT="3700" marB="3700" anchor="ctr"/>
                </a:tc>
                <a:tc>
                  <a:txBody>
                    <a:bodyPr/>
                    <a:lstStyle/>
                    <a:p>
                      <a:pPr algn="ctr">
                        <a:lnSpc>
                          <a:spcPct val="107000"/>
                        </a:lnSpc>
                        <a:spcAft>
                          <a:spcPts val="0"/>
                        </a:spcAft>
                      </a:pPr>
                      <a:r>
                        <a:rPr lang="el-GR" sz="1600" dirty="0">
                          <a:effectLst/>
                        </a:rPr>
                        <a:t>4–2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Ουγγαρία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Βραζιλία</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4–2</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Σουηδία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16/15</a:t>
                      </a:r>
                    </a:p>
                  </a:txBody>
                  <a:tcPr marL="2775" marR="2775" marT="3700" marB="3700" anchor="ctr"/>
                </a:tc>
              </a:tr>
              <a:tr h="441847">
                <a:tc>
                  <a:txBody>
                    <a:bodyPr/>
                    <a:lstStyle/>
                    <a:p>
                      <a:pPr algn="ctr">
                        <a:lnSpc>
                          <a:spcPct val="107000"/>
                        </a:lnSpc>
                        <a:spcAft>
                          <a:spcPts val="0"/>
                        </a:spcAft>
                      </a:pPr>
                      <a:r>
                        <a:rPr lang="el-GR" sz="1600" dirty="0">
                          <a:effectLst/>
                        </a:rPr>
                        <a:t>1950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Βραζιλία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Ουρουγουάη</a:t>
                      </a:r>
                    </a:p>
                  </a:txBody>
                  <a:tcPr marL="2775" marR="2775" marT="3700" marB="3700" anchor="ctr"/>
                </a:tc>
                <a:tc>
                  <a:txBody>
                    <a:bodyPr/>
                    <a:lstStyle/>
                    <a:p>
                      <a:pPr algn="ctr">
                        <a:lnSpc>
                          <a:spcPct val="107000"/>
                        </a:lnSpc>
                        <a:spcAft>
                          <a:spcPts val="0"/>
                        </a:spcAft>
                      </a:pPr>
                      <a:r>
                        <a:rPr lang="el-GR" sz="1600" dirty="0" smtClean="0">
                          <a:effectLst/>
                        </a:rPr>
                        <a:t>2-1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Βραζιλία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Σουηδία</a:t>
                      </a:r>
                    </a:p>
                  </a:txBody>
                  <a:tcPr marL="2775" marR="2775" marT="3700" marB="3700" anchor="ctr"/>
                </a:tc>
                <a:tc>
                  <a:txBody>
                    <a:bodyPr/>
                    <a:lstStyle/>
                    <a:p>
                      <a:pPr algn="ctr">
                        <a:lnSpc>
                          <a:spcPct val="107000"/>
                        </a:lnSpc>
                        <a:spcAft>
                          <a:spcPts val="0"/>
                        </a:spcAft>
                      </a:pPr>
                      <a:r>
                        <a:rPr lang="el-GR" sz="1400" kern="1200" dirty="0" smtClean="0">
                          <a:solidFill>
                            <a:schemeClr val="dk1"/>
                          </a:solidFill>
                          <a:effectLst/>
                          <a:latin typeface="+mn-lt"/>
                          <a:ea typeface="+mn-ea"/>
                          <a:cs typeface="+mn-cs"/>
                        </a:rPr>
                        <a:t>3-1</a:t>
                      </a:r>
                      <a:endParaRPr lang="el-GR" sz="1400" kern="1200" dirty="0">
                        <a:solidFill>
                          <a:schemeClr val="dk1"/>
                        </a:solidFill>
                        <a:effectLst/>
                        <a:latin typeface="+mn-lt"/>
                        <a:ea typeface="+mn-ea"/>
                        <a:cs typeface="+mn-cs"/>
                      </a:endParaRP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Ισπανία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16/13</a:t>
                      </a:r>
                    </a:p>
                  </a:txBody>
                  <a:tcPr marL="2775" marR="2775" marT="3700" marB="3700" anchor="ctr"/>
                </a:tc>
              </a:tr>
              <a:tr h="441847">
                <a:tc>
                  <a:txBody>
                    <a:bodyPr/>
                    <a:lstStyle/>
                    <a:p>
                      <a:pPr algn="ctr">
                        <a:lnSpc>
                          <a:spcPct val="107000"/>
                        </a:lnSpc>
                        <a:spcAft>
                          <a:spcPts val="0"/>
                        </a:spcAft>
                      </a:pPr>
                      <a:r>
                        <a:rPr lang="el-GR" sz="1600" dirty="0">
                          <a:effectLst/>
                        </a:rPr>
                        <a:t>1954</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Ελβετία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smtClean="0">
                          <a:solidFill>
                            <a:schemeClr val="dk1"/>
                          </a:solidFill>
                          <a:effectLst/>
                          <a:latin typeface="+mn-lt"/>
                          <a:ea typeface="+mn-ea"/>
                          <a:cs typeface="+mn-cs"/>
                        </a:rPr>
                        <a:t>Δ. </a:t>
                      </a:r>
                      <a:r>
                        <a:rPr lang="el-GR" sz="1400" kern="1200" dirty="0">
                          <a:solidFill>
                            <a:schemeClr val="dk1"/>
                          </a:solidFill>
                          <a:effectLst/>
                          <a:latin typeface="+mn-lt"/>
                          <a:ea typeface="+mn-ea"/>
                          <a:cs typeface="+mn-cs"/>
                        </a:rPr>
                        <a:t>Γερμανία</a:t>
                      </a:r>
                    </a:p>
                  </a:txBody>
                  <a:tcPr marL="2775" marR="2775" marT="3700" marB="3700" anchor="ctr"/>
                </a:tc>
                <a:tc>
                  <a:txBody>
                    <a:bodyPr/>
                    <a:lstStyle/>
                    <a:p>
                      <a:pPr algn="ctr">
                        <a:lnSpc>
                          <a:spcPct val="107000"/>
                        </a:lnSpc>
                        <a:spcAft>
                          <a:spcPts val="0"/>
                        </a:spcAft>
                      </a:pPr>
                      <a:r>
                        <a:rPr lang="el-GR" sz="1600" dirty="0">
                          <a:effectLst/>
                        </a:rPr>
                        <a:t>3–2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Ουγγαρία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Αυστρία</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3–1</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Ουρουγουάη</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16</a:t>
                      </a:r>
                    </a:p>
                  </a:txBody>
                  <a:tcPr marL="2775" marR="2775" marT="3700" marB="3700" anchor="ctr"/>
                </a:tc>
              </a:tr>
              <a:tr h="441847">
                <a:tc>
                  <a:txBody>
                    <a:bodyPr/>
                    <a:lstStyle/>
                    <a:p>
                      <a:pPr algn="ctr">
                        <a:lnSpc>
                          <a:spcPct val="107000"/>
                        </a:lnSpc>
                        <a:spcAft>
                          <a:spcPts val="0"/>
                        </a:spcAft>
                      </a:pPr>
                      <a:r>
                        <a:rPr lang="el-GR" sz="1600" dirty="0">
                          <a:effectLst/>
                        </a:rPr>
                        <a:t>1958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Σουηδία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Βραζιλία</a:t>
                      </a:r>
                    </a:p>
                  </a:txBody>
                  <a:tcPr marL="2775" marR="2775" marT="3700" marB="3700" anchor="ctr"/>
                </a:tc>
                <a:tc>
                  <a:txBody>
                    <a:bodyPr/>
                    <a:lstStyle/>
                    <a:p>
                      <a:pPr algn="ctr">
                        <a:lnSpc>
                          <a:spcPct val="107000"/>
                        </a:lnSpc>
                        <a:spcAft>
                          <a:spcPts val="0"/>
                        </a:spcAft>
                      </a:pPr>
                      <a:r>
                        <a:rPr lang="el-GR" sz="1600" dirty="0">
                          <a:effectLst/>
                        </a:rPr>
                        <a:t>5–2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Σουηδία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Γαλλία</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6–3</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smtClean="0">
                          <a:solidFill>
                            <a:schemeClr val="dk1"/>
                          </a:solidFill>
                          <a:effectLst/>
                          <a:latin typeface="+mn-lt"/>
                          <a:ea typeface="+mn-ea"/>
                          <a:cs typeface="+mn-cs"/>
                        </a:rPr>
                        <a:t>Δ. </a:t>
                      </a:r>
                      <a:r>
                        <a:rPr lang="el-GR" sz="1400" kern="1200" dirty="0">
                          <a:solidFill>
                            <a:schemeClr val="dk1"/>
                          </a:solidFill>
                          <a:effectLst/>
                          <a:latin typeface="+mn-lt"/>
                          <a:ea typeface="+mn-ea"/>
                          <a:cs typeface="+mn-cs"/>
                        </a:rPr>
                        <a:t>Γερμανία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16</a:t>
                      </a:r>
                    </a:p>
                  </a:txBody>
                  <a:tcPr marL="2775" marR="2775" marT="3700" marB="3700" anchor="ctr"/>
                </a:tc>
              </a:tr>
              <a:tr h="441847">
                <a:tc>
                  <a:txBody>
                    <a:bodyPr/>
                    <a:lstStyle/>
                    <a:p>
                      <a:pPr algn="ctr">
                        <a:lnSpc>
                          <a:spcPct val="107000"/>
                        </a:lnSpc>
                        <a:spcAft>
                          <a:spcPts val="0"/>
                        </a:spcAft>
                      </a:pPr>
                      <a:r>
                        <a:rPr lang="el-GR" sz="1600" dirty="0">
                          <a:effectLst/>
                        </a:rPr>
                        <a:t>1962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Χιλή</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Βραζιλία</a:t>
                      </a:r>
                    </a:p>
                  </a:txBody>
                  <a:tcPr marL="2775" marR="2775" marT="3700" marB="3700" anchor="ctr"/>
                </a:tc>
                <a:tc>
                  <a:txBody>
                    <a:bodyPr/>
                    <a:lstStyle/>
                    <a:p>
                      <a:pPr algn="ctr">
                        <a:lnSpc>
                          <a:spcPct val="107000"/>
                        </a:lnSpc>
                        <a:spcAft>
                          <a:spcPts val="0"/>
                        </a:spcAft>
                      </a:pPr>
                      <a:r>
                        <a:rPr lang="el-GR" sz="1600" dirty="0">
                          <a:effectLst/>
                        </a:rPr>
                        <a:t>3–1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Τσεχοσλοβακία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Χιλή</a:t>
                      </a:r>
                    </a:p>
                  </a:txBody>
                  <a:tcPr marL="2775" marR="2775" marT="3700" marB="3700" anchor="ctr"/>
                </a:tc>
                <a:tc>
                  <a:txBody>
                    <a:bodyPr/>
                    <a:lstStyle/>
                    <a:p>
                      <a:pPr algn="ctr">
                        <a:lnSpc>
                          <a:spcPct val="107000"/>
                        </a:lnSpc>
                        <a:spcAft>
                          <a:spcPts val="0"/>
                        </a:spcAft>
                      </a:pPr>
                      <a:r>
                        <a:rPr lang="el-GR" sz="1400" kern="1200">
                          <a:solidFill>
                            <a:schemeClr val="dk1"/>
                          </a:solidFill>
                          <a:effectLst/>
                          <a:latin typeface="+mn-lt"/>
                          <a:ea typeface="+mn-ea"/>
                          <a:cs typeface="+mn-cs"/>
                        </a:rPr>
                        <a:t>1–0</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Γιουγκοσλαβία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16</a:t>
                      </a:r>
                    </a:p>
                  </a:txBody>
                  <a:tcPr marL="2775" marR="2775" marT="3700" marB="3700" anchor="ctr"/>
                </a:tc>
              </a:tr>
              <a:tr h="441847">
                <a:tc>
                  <a:txBody>
                    <a:bodyPr/>
                    <a:lstStyle/>
                    <a:p>
                      <a:pPr algn="ctr">
                        <a:lnSpc>
                          <a:spcPct val="107000"/>
                        </a:lnSpc>
                        <a:spcAft>
                          <a:spcPts val="0"/>
                        </a:spcAft>
                      </a:pPr>
                      <a:r>
                        <a:rPr lang="el-GR" sz="1600" dirty="0">
                          <a:effectLst/>
                        </a:rPr>
                        <a:t>1966</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Αγγλία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Αγγλία</a:t>
                      </a:r>
                    </a:p>
                  </a:txBody>
                  <a:tcPr marL="2775" marR="2775" marT="3700" marB="3700" anchor="ctr"/>
                </a:tc>
                <a:tc>
                  <a:txBody>
                    <a:bodyPr/>
                    <a:lstStyle/>
                    <a:p>
                      <a:pPr algn="ctr">
                        <a:lnSpc>
                          <a:spcPct val="107000"/>
                        </a:lnSpc>
                        <a:spcAft>
                          <a:spcPts val="0"/>
                        </a:spcAft>
                      </a:pPr>
                      <a:r>
                        <a:rPr lang="el-GR" sz="1600" dirty="0" smtClean="0">
                          <a:effectLst/>
                        </a:rPr>
                        <a:t>4–2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smtClean="0">
                          <a:effectLst/>
                        </a:rPr>
                        <a:t>Δ. </a:t>
                      </a:r>
                      <a:r>
                        <a:rPr lang="el-GR" sz="1400" dirty="0">
                          <a:effectLst/>
                        </a:rPr>
                        <a:t>Γερμανία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Πορτογαλία</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2–1</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Σοβιετική Ένωση</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16</a:t>
                      </a:r>
                    </a:p>
                  </a:txBody>
                  <a:tcPr marL="2775" marR="2775" marT="3700" marB="3700" anchor="ctr"/>
                </a:tc>
              </a:tr>
              <a:tr h="441847">
                <a:tc>
                  <a:txBody>
                    <a:bodyPr/>
                    <a:lstStyle/>
                    <a:p>
                      <a:pPr algn="ctr">
                        <a:lnSpc>
                          <a:spcPct val="107000"/>
                        </a:lnSpc>
                        <a:spcAft>
                          <a:spcPts val="0"/>
                        </a:spcAft>
                      </a:pPr>
                      <a:r>
                        <a:rPr lang="el-GR" sz="1600" dirty="0">
                          <a:effectLst/>
                        </a:rPr>
                        <a:t>1970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Μεξικό</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Βραζιλία</a:t>
                      </a:r>
                    </a:p>
                  </a:txBody>
                  <a:tcPr marL="2775" marR="2775" marT="3700" marB="3700" anchor="ctr"/>
                </a:tc>
                <a:tc>
                  <a:txBody>
                    <a:bodyPr/>
                    <a:lstStyle/>
                    <a:p>
                      <a:pPr algn="ctr">
                        <a:lnSpc>
                          <a:spcPct val="107000"/>
                        </a:lnSpc>
                        <a:spcAft>
                          <a:spcPts val="0"/>
                        </a:spcAft>
                      </a:pPr>
                      <a:r>
                        <a:rPr lang="el-GR" sz="1600" dirty="0">
                          <a:effectLst/>
                        </a:rPr>
                        <a:t>4–1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Ιταλία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smtClean="0">
                          <a:solidFill>
                            <a:schemeClr val="dk1"/>
                          </a:solidFill>
                          <a:effectLst/>
                          <a:latin typeface="+mn-lt"/>
                          <a:ea typeface="+mn-ea"/>
                          <a:cs typeface="+mn-cs"/>
                        </a:rPr>
                        <a:t>Δ. </a:t>
                      </a:r>
                      <a:r>
                        <a:rPr lang="el-GR" sz="1400" kern="1200" dirty="0">
                          <a:solidFill>
                            <a:schemeClr val="dk1"/>
                          </a:solidFill>
                          <a:effectLst/>
                          <a:latin typeface="+mn-lt"/>
                          <a:ea typeface="+mn-ea"/>
                          <a:cs typeface="+mn-cs"/>
                        </a:rPr>
                        <a:t>Γερμανία</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1–0</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Ουρουγουάη</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16</a:t>
                      </a:r>
                    </a:p>
                  </a:txBody>
                  <a:tcPr marL="2775" marR="2775" marT="3700" marB="3700" anchor="ctr"/>
                </a:tc>
              </a:tr>
              <a:tr h="441847">
                <a:tc>
                  <a:txBody>
                    <a:bodyPr/>
                    <a:lstStyle/>
                    <a:p>
                      <a:pPr algn="ctr">
                        <a:lnSpc>
                          <a:spcPct val="107000"/>
                        </a:lnSpc>
                        <a:spcAft>
                          <a:spcPts val="0"/>
                        </a:spcAft>
                      </a:pPr>
                      <a:r>
                        <a:rPr lang="el-GR" sz="1600" dirty="0">
                          <a:effectLst/>
                        </a:rPr>
                        <a:t>1974</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Δ. Γερμανία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smtClean="0">
                          <a:solidFill>
                            <a:schemeClr val="dk1"/>
                          </a:solidFill>
                          <a:effectLst/>
                          <a:latin typeface="+mn-lt"/>
                          <a:ea typeface="+mn-ea"/>
                          <a:cs typeface="+mn-cs"/>
                        </a:rPr>
                        <a:t>Δ. </a:t>
                      </a:r>
                      <a:r>
                        <a:rPr lang="el-GR" sz="1400" kern="1200" dirty="0">
                          <a:solidFill>
                            <a:schemeClr val="dk1"/>
                          </a:solidFill>
                          <a:effectLst/>
                          <a:latin typeface="+mn-lt"/>
                          <a:ea typeface="+mn-ea"/>
                          <a:cs typeface="+mn-cs"/>
                        </a:rPr>
                        <a:t>Γερμανία</a:t>
                      </a:r>
                    </a:p>
                  </a:txBody>
                  <a:tcPr marL="2775" marR="2775" marT="3700" marB="3700" anchor="ctr"/>
                </a:tc>
                <a:tc>
                  <a:txBody>
                    <a:bodyPr/>
                    <a:lstStyle/>
                    <a:p>
                      <a:pPr algn="ctr">
                        <a:lnSpc>
                          <a:spcPct val="107000"/>
                        </a:lnSpc>
                        <a:spcAft>
                          <a:spcPts val="0"/>
                        </a:spcAft>
                      </a:pPr>
                      <a:r>
                        <a:rPr lang="el-GR" sz="1600" dirty="0">
                          <a:effectLst/>
                        </a:rPr>
                        <a:t>2–1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Ολλανδία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Πολωνία</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1–0</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Βραζιλία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16</a:t>
                      </a:r>
                    </a:p>
                  </a:txBody>
                  <a:tcPr marL="2775" marR="2775" marT="3700" marB="3700" anchor="ctr"/>
                </a:tc>
              </a:tr>
              <a:tr h="441847">
                <a:tc>
                  <a:txBody>
                    <a:bodyPr/>
                    <a:lstStyle/>
                    <a:p>
                      <a:pPr algn="ctr">
                        <a:lnSpc>
                          <a:spcPct val="107000"/>
                        </a:lnSpc>
                        <a:spcAft>
                          <a:spcPts val="0"/>
                        </a:spcAft>
                      </a:pPr>
                      <a:r>
                        <a:rPr lang="el-GR" sz="1600" dirty="0">
                          <a:effectLst/>
                        </a:rPr>
                        <a:t>1978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Αργεντινή</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Αργεντινή</a:t>
                      </a:r>
                    </a:p>
                  </a:txBody>
                  <a:tcPr marL="2775" marR="2775" marT="3700" marB="3700" anchor="ctr"/>
                </a:tc>
                <a:tc>
                  <a:txBody>
                    <a:bodyPr/>
                    <a:lstStyle/>
                    <a:p>
                      <a:pPr algn="ctr">
                        <a:lnSpc>
                          <a:spcPct val="107000"/>
                        </a:lnSpc>
                        <a:spcAft>
                          <a:spcPts val="0"/>
                        </a:spcAft>
                      </a:pPr>
                      <a:r>
                        <a:rPr lang="el-GR" sz="1600" dirty="0" smtClean="0">
                          <a:effectLst/>
                        </a:rPr>
                        <a:t>3–1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Ολλανδία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Βραζιλία</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2–1</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Ιταλία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16</a:t>
                      </a:r>
                    </a:p>
                  </a:txBody>
                  <a:tcPr marL="2775" marR="2775" marT="3700" marB="3700" anchor="ctr"/>
                </a:tc>
              </a:tr>
              <a:tr h="441847">
                <a:tc>
                  <a:txBody>
                    <a:bodyPr/>
                    <a:lstStyle/>
                    <a:p>
                      <a:pPr algn="ctr">
                        <a:lnSpc>
                          <a:spcPct val="107000"/>
                        </a:lnSpc>
                        <a:spcAft>
                          <a:spcPts val="0"/>
                        </a:spcAft>
                      </a:pPr>
                      <a:r>
                        <a:rPr lang="el-GR" sz="1600" dirty="0">
                          <a:effectLst/>
                        </a:rPr>
                        <a:t>1982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a:effectLst/>
                        </a:rPr>
                        <a:t>Ισπανία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Ιταλία</a:t>
                      </a:r>
                    </a:p>
                  </a:txBody>
                  <a:tcPr marL="2775" marR="2775" marT="3700" marB="3700" anchor="ctr"/>
                </a:tc>
                <a:tc>
                  <a:txBody>
                    <a:bodyPr/>
                    <a:lstStyle/>
                    <a:p>
                      <a:pPr algn="ctr">
                        <a:lnSpc>
                          <a:spcPct val="107000"/>
                        </a:lnSpc>
                        <a:spcAft>
                          <a:spcPts val="0"/>
                        </a:spcAft>
                      </a:pPr>
                      <a:r>
                        <a:rPr lang="el-GR" sz="1600" dirty="0">
                          <a:effectLst/>
                        </a:rPr>
                        <a:t>3–1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a:txBody>
                    <a:bodyPr/>
                    <a:lstStyle/>
                    <a:p>
                      <a:pPr algn="ctr">
                        <a:lnSpc>
                          <a:spcPct val="107000"/>
                        </a:lnSpc>
                        <a:spcAft>
                          <a:spcPts val="0"/>
                        </a:spcAft>
                      </a:pPr>
                      <a:r>
                        <a:rPr lang="el-GR" sz="1400" dirty="0">
                          <a:effectLst/>
                        </a:rPr>
                        <a:t/>
                      </a:r>
                      <a:br>
                        <a:rPr lang="el-GR" sz="1400" dirty="0">
                          <a:effectLst/>
                        </a:rPr>
                      </a:br>
                      <a:r>
                        <a:rPr lang="el-GR" sz="1400" dirty="0" smtClean="0">
                          <a:effectLst/>
                        </a:rPr>
                        <a:t>Δ. </a:t>
                      </a:r>
                      <a:r>
                        <a:rPr lang="el-GR" sz="1400" dirty="0">
                          <a:effectLst/>
                        </a:rPr>
                        <a:t>Γερμανία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Πολωνία</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3–2</a:t>
                      </a:r>
                    </a:p>
                  </a:txBody>
                  <a:tcPr marL="2775" marR="2775" marT="3700" marB="3700" anchor="ctr"/>
                </a:tc>
                <a:tc>
                  <a:txBody>
                    <a:bodyPr/>
                    <a:lstStyle/>
                    <a:p>
                      <a:pPr algn="ctr">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Γαλλία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24</a:t>
                      </a:r>
                    </a:p>
                  </a:txBody>
                  <a:tcPr marL="2775" marR="2775" marT="3700" marB="3700" anchor="ctr"/>
                </a:tc>
              </a:tr>
            </a:tbl>
          </a:graphicData>
        </a:graphic>
      </p:graphicFrame>
    </p:spTree>
    <p:extLst>
      <p:ext uri="{BB962C8B-B14F-4D97-AF65-F5344CB8AC3E}">
        <p14:creationId xmlns:p14="http://schemas.microsoft.com/office/powerpoint/2010/main" val="20224653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80301054"/>
              </p:ext>
            </p:extLst>
          </p:nvPr>
        </p:nvGraphicFramePr>
        <p:xfrm>
          <a:off x="129540" y="71122"/>
          <a:ext cx="8869681" cy="7338676"/>
        </p:xfrm>
        <a:graphic>
          <a:graphicData uri="http://schemas.openxmlformats.org/drawingml/2006/table">
            <a:tbl>
              <a:tblPr firstRow="1" firstCol="1" bandRow="1">
                <a:tableStyleId>{5C22544A-7EE6-4342-B048-85BDC9FD1C3A}</a:tableStyleId>
              </a:tblPr>
              <a:tblGrid>
                <a:gridCol w="1154083"/>
                <a:gridCol w="1073402"/>
                <a:gridCol w="70419"/>
                <a:gridCol w="936597"/>
                <a:gridCol w="1129529"/>
                <a:gridCol w="871702"/>
                <a:gridCol w="70419"/>
                <a:gridCol w="936597"/>
                <a:gridCol w="1090943"/>
                <a:gridCol w="813110"/>
                <a:gridCol w="70419"/>
                <a:gridCol w="652461"/>
              </a:tblGrid>
              <a:tr h="680719">
                <a:tc rowSpan="2">
                  <a:txBody>
                    <a:bodyPr/>
                    <a:lstStyle/>
                    <a:p>
                      <a:pPr marL="0" algn="ctr" defTabSz="914400" rtl="0" eaLnBrk="1" latinLnBrk="0" hangingPunct="1">
                        <a:lnSpc>
                          <a:spcPct val="107000"/>
                        </a:lnSpc>
                        <a:spcAft>
                          <a:spcPts val="0"/>
                        </a:spcAft>
                      </a:pPr>
                      <a:r>
                        <a:rPr lang="el-GR" sz="1600" b="1" kern="1200" dirty="0" smtClean="0">
                          <a:solidFill>
                            <a:schemeClr val="lt1"/>
                          </a:solidFill>
                          <a:effectLst/>
                          <a:latin typeface="+mn-lt"/>
                          <a:ea typeface="+mn-ea"/>
                          <a:cs typeface="+mn-cs"/>
                        </a:rPr>
                        <a:t>Έτος</a:t>
                      </a:r>
                      <a:endParaRPr lang="el-GR" sz="1600" b="1" kern="1200" dirty="0">
                        <a:solidFill>
                          <a:schemeClr val="lt1"/>
                        </a:solidFill>
                        <a:effectLst/>
                        <a:latin typeface="+mn-lt"/>
                        <a:ea typeface="+mn-ea"/>
                        <a:cs typeface="+mn-cs"/>
                      </a:endParaRPr>
                    </a:p>
                  </a:txBody>
                  <a:tcPr marL="2775" marR="2775" marT="3700" marB="3700" anchor="ctr"/>
                </a:tc>
                <a:tc rowSpan="2">
                  <a:txBody>
                    <a:bodyPr/>
                    <a:lstStyle/>
                    <a:p>
                      <a:pPr algn="ctr">
                        <a:lnSpc>
                          <a:spcPct val="107000"/>
                        </a:lnSpc>
                        <a:spcAft>
                          <a:spcPts val="0"/>
                        </a:spcAft>
                      </a:pPr>
                      <a:r>
                        <a:rPr lang="el-GR" sz="1600" dirty="0" smtClean="0">
                          <a:effectLst/>
                        </a:rPr>
                        <a:t>Διοργανώτρια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rowSpan="12">
                  <a:txBody>
                    <a:bodyPr/>
                    <a:lstStyle/>
                    <a:p>
                      <a:pPr marL="0" algn="ctr" defTabSz="914400" rtl="0" eaLnBrk="1" latinLnBrk="0" hangingPunct="1">
                        <a:lnSpc>
                          <a:spcPct val="107000"/>
                        </a:lnSpc>
                        <a:spcAft>
                          <a:spcPts val="0"/>
                        </a:spcAft>
                      </a:pPr>
                      <a:endParaRPr lang="el-GR" sz="1400" kern="1200">
                        <a:solidFill>
                          <a:schemeClr val="dk1"/>
                        </a:solidFill>
                        <a:effectLst/>
                        <a:latin typeface="+mn-lt"/>
                        <a:ea typeface="+mn-ea"/>
                        <a:cs typeface="+mn-cs"/>
                      </a:endParaRPr>
                    </a:p>
                  </a:txBody>
                  <a:tcPr marL="2775" marR="2775" marT="3700" marB="3700" anchor="ctr"/>
                </a:tc>
                <a:tc gridSpan="3">
                  <a:txBody>
                    <a:bodyPr/>
                    <a:lstStyle/>
                    <a:p>
                      <a:pPr algn="ctr">
                        <a:lnSpc>
                          <a:spcPct val="107000"/>
                        </a:lnSpc>
                        <a:spcAft>
                          <a:spcPts val="0"/>
                        </a:spcAft>
                      </a:pPr>
                      <a:r>
                        <a:rPr lang="el-GR" sz="1600" dirty="0">
                          <a:effectLst/>
                        </a:rPr>
                        <a:t>Τελικός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hMerge="1">
                  <a:txBody>
                    <a:bodyPr/>
                    <a:lstStyle/>
                    <a:p>
                      <a:endParaRPr lang="el-GR"/>
                    </a:p>
                  </a:txBody>
                  <a:tcPr/>
                </a:tc>
                <a:tc hMerge="1">
                  <a:txBody>
                    <a:bodyPr/>
                    <a:lstStyle/>
                    <a:p>
                      <a:endParaRPr lang="el-GR"/>
                    </a:p>
                  </a:txBody>
                  <a:tcPr/>
                </a:tc>
                <a:tc rowSpan="12">
                  <a:txBody>
                    <a:bodyPr/>
                    <a:lstStyle/>
                    <a:p>
                      <a:pPr marL="0" algn="ctr" defTabSz="914400" rtl="0" eaLnBrk="1" latinLnBrk="0" hangingPunct="1">
                        <a:lnSpc>
                          <a:spcPct val="107000"/>
                        </a:lnSpc>
                        <a:spcAft>
                          <a:spcPts val="0"/>
                        </a:spcAft>
                      </a:pPr>
                      <a:endParaRPr lang="el-GR" sz="1400" kern="1200">
                        <a:solidFill>
                          <a:schemeClr val="dk1"/>
                        </a:solidFill>
                        <a:effectLst/>
                        <a:latin typeface="+mn-lt"/>
                        <a:ea typeface="+mn-ea"/>
                        <a:cs typeface="+mn-cs"/>
                      </a:endParaRPr>
                    </a:p>
                  </a:txBody>
                  <a:tcPr marL="2775" marR="2775" marT="3700" marB="3700" anchor="ctr"/>
                </a:tc>
                <a:tc gridSpan="3">
                  <a:txBody>
                    <a:bodyPr/>
                    <a:lstStyle/>
                    <a:p>
                      <a:pPr algn="ctr">
                        <a:lnSpc>
                          <a:spcPct val="107000"/>
                        </a:lnSpc>
                        <a:spcAft>
                          <a:spcPts val="0"/>
                        </a:spcAft>
                      </a:pPr>
                      <a:r>
                        <a:rPr lang="el-GR" sz="1600" dirty="0">
                          <a:effectLst/>
                        </a:rPr>
                        <a:t>Αγώνας για την 3η θέση</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75" marR="2775" marT="3700" marB="3700" anchor="ctr"/>
                </a:tc>
                <a:tc hMerge="1">
                  <a:txBody>
                    <a:bodyPr/>
                    <a:lstStyle/>
                    <a:p>
                      <a:endParaRPr lang="el-GR"/>
                    </a:p>
                  </a:txBody>
                  <a:tcPr/>
                </a:tc>
                <a:tc hMerge="1">
                  <a:txBody>
                    <a:bodyPr/>
                    <a:lstStyle/>
                    <a:p>
                      <a:endParaRPr lang="el-GR"/>
                    </a:p>
                  </a:txBody>
                  <a:tcPr/>
                </a:tc>
                <a:tc rowSpan="12">
                  <a:txBody>
                    <a:bodyPr/>
                    <a:lstStyle/>
                    <a:p>
                      <a:pPr marL="0" algn="ctr" defTabSz="914400" rtl="0" eaLnBrk="1" latinLnBrk="0" hangingPunct="1">
                        <a:lnSpc>
                          <a:spcPct val="107000"/>
                        </a:lnSpc>
                        <a:spcAft>
                          <a:spcPts val="0"/>
                        </a:spcAft>
                      </a:pPr>
                      <a:endParaRPr lang="el-GR" sz="1400" kern="1200">
                        <a:solidFill>
                          <a:schemeClr val="dk1"/>
                        </a:solidFill>
                        <a:effectLst/>
                        <a:latin typeface="+mn-lt"/>
                        <a:ea typeface="+mn-ea"/>
                        <a:cs typeface="+mn-cs"/>
                      </a:endParaRPr>
                    </a:p>
                  </a:txBody>
                  <a:tcPr marL="2775" marR="2775" marT="3700" marB="3700" anchor="ctr"/>
                </a:tc>
                <a:tc row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l-GR" sz="1600" b="1" kern="1200" dirty="0" smtClean="0">
                          <a:solidFill>
                            <a:schemeClr val="lt1"/>
                          </a:solidFill>
                          <a:effectLst/>
                          <a:latin typeface="+mn-lt"/>
                          <a:ea typeface="+mn-ea"/>
                          <a:cs typeface="+mn-cs"/>
                        </a:rPr>
                        <a:t>Αριθμός των Ομάδων</a:t>
                      </a:r>
                    </a:p>
                    <a:p>
                      <a:pPr marL="0" algn="ctr" defTabSz="914400" rtl="0" eaLnBrk="1" latinLnBrk="0" hangingPunct="1">
                        <a:lnSpc>
                          <a:spcPct val="107000"/>
                        </a:lnSpc>
                        <a:spcAft>
                          <a:spcPts val="0"/>
                        </a:spcAft>
                      </a:pPr>
                      <a:endParaRPr lang="el-GR" sz="1400" kern="1200" dirty="0">
                        <a:solidFill>
                          <a:schemeClr val="dk1"/>
                        </a:solidFill>
                        <a:effectLst/>
                        <a:latin typeface="+mn-lt"/>
                        <a:ea typeface="+mn-ea"/>
                        <a:cs typeface="+mn-cs"/>
                      </a:endParaRPr>
                    </a:p>
                  </a:txBody>
                  <a:tcPr marL="2775" marR="2775" marT="3700" marB="3700" anchor="ctr"/>
                </a:tc>
              </a:tr>
              <a:tr h="367583">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Πρωταθλήτρια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Αποτέλεσμα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Φιναλίστ</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Τρίτη θέση</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Αποτέλεσμα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Τέταρτη θέση</a:t>
                      </a:r>
                    </a:p>
                  </a:txBody>
                  <a:tcPr marL="2775" marR="2775" marT="3700" marB="3700" anchor="ctr"/>
                </a:tc>
                <a:tc vMerge="1">
                  <a:txBody>
                    <a:bodyPr/>
                    <a:lstStyle/>
                    <a:p>
                      <a:endParaRPr lang="el-GR"/>
                    </a:p>
                  </a:txBody>
                  <a:tcPr/>
                </a:tc>
                <a:tc vMerge="1">
                  <a:txBody>
                    <a:bodyPr/>
                    <a:lstStyle/>
                    <a:p>
                      <a:endParaRPr lang="el-GR"/>
                    </a:p>
                  </a:txBody>
                  <a:tcPr/>
                </a:tc>
              </a:tr>
              <a:tr h="700714">
                <a:tc>
                  <a:txBody>
                    <a:bodyPr/>
                    <a:lstStyle/>
                    <a:p>
                      <a:pPr marL="0" algn="ctr" defTabSz="914400" rtl="0" eaLnBrk="1" latinLnBrk="0" hangingPunct="1">
                        <a:lnSpc>
                          <a:spcPct val="107000"/>
                        </a:lnSpc>
                        <a:spcAft>
                          <a:spcPts val="0"/>
                        </a:spcAft>
                      </a:pPr>
                      <a:r>
                        <a:rPr lang="el-GR" sz="1600" b="1" kern="1200" dirty="0">
                          <a:solidFill>
                            <a:schemeClr val="lt1"/>
                          </a:solidFill>
                          <a:effectLst/>
                          <a:latin typeface="+mn-lt"/>
                          <a:ea typeface="+mn-ea"/>
                          <a:cs typeface="+mn-cs"/>
                        </a:rPr>
                        <a:t>1986</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Μεξικό</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Αργεντινή</a:t>
                      </a:r>
                    </a:p>
                  </a:txBody>
                  <a:tcPr marL="2775" marR="2775" marT="3700" marB="3700" anchor="ct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3–2</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Δυτική </a:t>
                      </a:r>
                      <a:r>
                        <a:rPr lang="el-GR" sz="1400" kern="1200" dirty="0" smtClean="0">
                          <a:solidFill>
                            <a:schemeClr val="dk1"/>
                          </a:solidFill>
                          <a:effectLst/>
                          <a:latin typeface="+mn-lt"/>
                          <a:ea typeface="+mn-ea"/>
                          <a:cs typeface="+mn-cs"/>
                        </a:rPr>
                        <a:t>Γερμανία</a:t>
                      </a:r>
                      <a:endParaRPr lang="el-GR" sz="1400" kern="1200" dirty="0">
                        <a:solidFill>
                          <a:schemeClr val="dk1"/>
                        </a:solidFill>
                        <a:effectLst/>
                        <a:latin typeface="+mn-lt"/>
                        <a:ea typeface="+mn-ea"/>
                        <a:cs typeface="+mn-cs"/>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smtClean="0">
                          <a:solidFill>
                            <a:schemeClr val="dk1"/>
                          </a:solidFill>
                          <a:effectLst/>
                          <a:latin typeface="+mn-lt"/>
                          <a:ea typeface="+mn-ea"/>
                          <a:cs typeface="+mn-cs"/>
                        </a:rPr>
                        <a:t>Γαλλία</a:t>
                      </a:r>
                    </a:p>
                    <a:p>
                      <a:pPr marL="0" algn="ctr" defTabSz="914400" rtl="0" eaLnBrk="1" latinLnBrk="0" hangingPunct="1">
                        <a:lnSpc>
                          <a:spcPct val="107000"/>
                        </a:lnSpc>
                        <a:spcAft>
                          <a:spcPts val="0"/>
                        </a:spcAft>
                      </a:pPr>
                      <a:endParaRPr lang="el-GR" sz="1400" kern="1200" dirty="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4–2</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a:t>
                      </a:r>
                      <a:r>
                        <a:rPr lang="el-GR" sz="1400" kern="1200" dirty="0" smtClean="0">
                          <a:solidFill>
                            <a:schemeClr val="dk1"/>
                          </a:solidFill>
                          <a:effectLst/>
                          <a:latin typeface="+mn-lt"/>
                          <a:ea typeface="+mn-ea"/>
                          <a:cs typeface="+mn-cs"/>
                        </a:rPr>
                        <a:t>παράταση)</a:t>
                      </a:r>
                      <a:endParaRPr lang="el-GR" sz="1400" kern="1200" dirty="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Βέλγιο</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24</a:t>
                      </a:r>
                    </a:p>
                  </a:txBody>
                  <a:tcPr marL="2775" marR="2775" marT="3700" marB="3700" anchor="ctr"/>
                </a:tc>
              </a:tr>
              <a:tr h="700714">
                <a:tc>
                  <a:txBody>
                    <a:bodyPr/>
                    <a:lstStyle/>
                    <a:p>
                      <a:pPr marL="0" algn="ctr" defTabSz="914400" rtl="0" eaLnBrk="1" latinLnBrk="0" hangingPunct="1">
                        <a:lnSpc>
                          <a:spcPct val="107000"/>
                        </a:lnSpc>
                        <a:spcAft>
                          <a:spcPts val="0"/>
                        </a:spcAft>
                      </a:pPr>
                      <a:r>
                        <a:rPr lang="el-GR" sz="1600" b="1" kern="1200" dirty="0">
                          <a:solidFill>
                            <a:schemeClr val="lt1"/>
                          </a:solidFill>
                          <a:effectLst/>
                          <a:latin typeface="+mn-lt"/>
                          <a:ea typeface="+mn-ea"/>
                          <a:cs typeface="+mn-cs"/>
                        </a:rPr>
                        <a:t>1990</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Ιταλία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Δυτική Γερμανία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1–0</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Αργεντινή</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Ιταλία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2–1</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Αγγλία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24</a:t>
                      </a:r>
                    </a:p>
                  </a:txBody>
                  <a:tcPr marL="2775" marR="2775" marT="3700" marB="3700" anchor="ctr"/>
                </a:tc>
              </a:tr>
              <a:tr h="469330">
                <a:tc>
                  <a:txBody>
                    <a:bodyPr/>
                    <a:lstStyle/>
                    <a:p>
                      <a:pPr marL="0" algn="ctr" defTabSz="914400" rtl="0" eaLnBrk="1" latinLnBrk="0" hangingPunct="1">
                        <a:lnSpc>
                          <a:spcPct val="107000"/>
                        </a:lnSpc>
                        <a:spcAft>
                          <a:spcPts val="0"/>
                        </a:spcAft>
                      </a:pPr>
                      <a:r>
                        <a:rPr lang="el-GR" sz="1600" b="1" kern="1200" dirty="0">
                          <a:solidFill>
                            <a:schemeClr val="lt1"/>
                          </a:solidFill>
                          <a:effectLst/>
                          <a:latin typeface="+mn-lt"/>
                          <a:ea typeface="+mn-ea"/>
                          <a:cs typeface="+mn-cs"/>
                        </a:rPr>
                        <a:t>1994</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ΗΠΑ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Βραζιλία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0–0</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(3–2 </a:t>
                      </a:r>
                      <a:r>
                        <a:rPr lang="el-GR" sz="1400" kern="1200" dirty="0" smtClean="0">
                          <a:solidFill>
                            <a:schemeClr val="dk1"/>
                          </a:solidFill>
                          <a:effectLst/>
                          <a:latin typeface="+mn-lt"/>
                          <a:ea typeface="+mn-ea"/>
                          <a:cs typeface="+mn-cs"/>
                        </a:rPr>
                        <a:t>παράταση)</a:t>
                      </a:r>
                      <a:endParaRPr lang="el-GR" sz="1400" kern="1200" dirty="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Ιταλία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Σουηδία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4–0</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Βουλγαρία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24</a:t>
                      </a:r>
                    </a:p>
                  </a:txBody>
                  <a:tcPr marL="2775" marR="2775" marT="3700" marB="3700" anchor="ctr"/>
                </a:tc>
              </a:tr>
              <a:tr h="469330">
                <a:tc>
                  <a:txBody>
                    <a:bodyPr/>
                    <a:lstStyle/>
                    <a:p>
                      <a:pPr marL="0" algn="ctr" defTabSz="914400" rtl="0" eaLnBrk="1" latinLnBrk="0" hangingPunct="1">
                        <a:lnSpc>
                          <a:spcPct val="107000"/>
                        </a:lnSpc>
                        <a:spcAft>
                          <a:spcPts val="0"/>
                        </a:spcAft>
                      </a:pPr>
                      <a:r>
                        <a:rPr lang="el-GR" sz="1600" b="1" kern="1200" dirty="0">
                          <a:solidFill>
                            <a:schemeClr val="lt1"/>
                          </a:solidFill>
                          <a:effectLst/>
                          <a:latin typeface="+mn-lt"/>
                          <a:ea typeface="+mn-ea"/>
                          <a:cs typeface="+mn-cs"/>
                        </a:rPr>
                        <a:t>1998</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Γαλλία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Γαλλία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3–0</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Βραζιλία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Κροατία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2–1</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Ολλανδία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32</a:t>
                      </a:r>
                    </a:p>
                  </a:txBody>
                  <a:tcPr marL="2775" marR="2775" marT="3700" marB="3700" anchor="ctr"/>
                </a:tc>
              </a:tr>
              <a:tr h="700714">
                <a:tc>
                  <a:txBody>
                    <a:bodyPr/>
                    <a:lstStyle/>
                    <a:p>
                      <a:pPr marL="0" algn="ctr" defTabSz="914400" rtl="0" eaLnBrk="1" latinLnBrk="0" hangingPunct="1">
                        <a:lnSpc>
                          <a:spcPct val="107000"/>
                        </a:lnSpc>
                        <a:spcAft>
                          <a:spcPts val="0"/>
                        </a:spcAft>
                      </a:pPr>
                      <a:r>
                        <a:rPr lang="el-GR" sz="1600" b="1" kern="1200" dirty="0">
                          <a:solidFill>
                            <a:schemeClr val="lt1"/>
                          </a:solidFill>
                          <a:effectLst/>
                          <a:latin typeface="+mn-lt"/>
                          <a:ea typeface="+mn-ea"/>
                          <a:cs typeface="+mn-cs"/>
                        </a:rPr>
                        <a:t>2002</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Ν. </a:t>
                      </a:r>
                      <a:r>
                        <a:rPr lang="el-GR" sz="1400" kern="1200" dirty="0" smtClean="0">
                          <a:solidFill>
                            <a:schemeClr val="dk1"/>
                          </a:solidFill>
                          <a:effectLst/>
                          <a:latin typeface="+mn-lt"/>
                          <a:ea typeface="+mn-ea"/>
                          <a:cs typeface="+mn-cs"/>
                        </a:rPr>
                        <a:t>Κορέα./ Ιαπωνία.</a:t>
                      </a:r>
                      <a:endParaRPr lang="el-GR" sz="1400" kern="1200" dirty="0">
                        <a:solidFill>
                          <a:schemeClr val="dk1"/>
                        </a:solidFill>
                        <a:effectLst/>
                        <a:latin typeface="+mn-lt"/>
                        <a:ea typeface="+mn-ea"/>
                        <a:cs typeface="+mn-cs"/>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Βραζιλία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2–0</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Γερμανία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Τουρκία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3–2</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Νότια Κορέα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32</a:t>
                      </a:r>
                    </a:p>
                  </a:txBody>
                  <a:tcPr marL="2775" marR="2775" marT="3700" marB="3700" anchor="ctr"/>
                </a:tc>
              </a:tr>
              <a:tr h="469330">
                <a:tc>
                  <a:txBody>
                    <a:bodyPr/>
                    <a:lstStyle/>
                    <a:p>
                      <a:pPr marL="0" algn="ctr" defTabSz="914400" rtl="0" eaLnBrk="1" latinLnBrk="0" hangingPunct="1">
                        <a:lnSpc>
                          <a:spcPct val="107000"/>
                        </a:lnSpc>
                        <a:spcAft>
                          <a:spcPts val="0"/>
                        </a:spcAft>
                      </a:pPr>
                      <a:r>
                        <a:rPr lang="el-GR" sz="1600" b="1" kern="1200" dirty="0">
                          <a:solidFill>
                            <a:schemeClr val="lt1"/>
                          </a:solidFill>
                          <a:effectLst/>
                          <a:latin typeface="+mn-lt"/>
                          <a:ea typeface="+mn-ea"/>
                          <a:cs typeface="+mn-cs"/>
                        </a:rPr>
                        <a:t>2006</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Γερμανία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Ιταλία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1–1</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(5–3 </a:t>
                      </a:r>
                      <a:r>
                        <a:rPr lang="el-GR" sz="1400" kern="1200" dirty="0" smtClean="0">
                          <a:solidFill>
                            <a:schemeClr val="dk1"/>
                          </a:solidFill>
                          <a:effectLst/>
                          <a:latin typeface="+mn-lt"/>
                          <a:ea typeface="+mn-ea"/>
                          <a:cs typeface="+mn-cs"/>
                        </a:rPr>
                        <a:t>παράταση)</a:t>
                      </a:r>
                      <a:endParaRPr lang="el-GR" sz="1400" kern="1200" dirty="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Γαλλία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Γερμανία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3–1</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Πορτογαλία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32</a:t>
                      </a:r>
                    </a:p>
                  </a:txBody>
                  <a:tcPr marL="2775" marR="2775" marT="3700" marB="3700" anchor="ctr"/>
                </a:tc>
              </a:tr>
              <a:tr h="700714">
                <a:tc>
                  <a:txBody>
                    <a:bodyPr/>
                    <a:lstStyle/>
                    <a:p>
                      <a:pPr marL="0" algn="ctr" defTabSz="914400" rtl="0" eaLnBrk="1" latinLnBrk="0" hangingPunct="1">
                        <a:lnSpc>
                          <a:spcPct val="107000"/>
                        </a:lnSpc>
                        <a:spcAft>
                          <a:spcPts val="0"/>
                        </a:spcAft>
                      </a:pPr>
                      <a:r>
                        <a:rPr lang="el-GR" sz="1600" b="1" kern="1200" dirty="0">
                          <a:solidFill>
                            <a:schemeClr val="lt1"/>
                          </a:solidFill>
                          <a:effectLst/>
                          <a:latin typeface="+mn-lt"/>
                          <a:ea typeface="+mn-ea"/>
                          <a:cs typeface="+mn-cs"/>
                        </a:rPr>
                        <a:t>2010</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Νότια Αφρική</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Ισπανία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1–0</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a:t>
                      </a:r>
                      <a:r>
                        <a:rPr lang="el-GR" sz="1400" kern="1200" dirty="0" smtClean="0">
                          <a:solidFill>
                            <a:schemeClr val="dk1"/>
                          </a:solidFill>
                          <a:effectLst/>
                          <a:latin typeface="+mn-lt"/>
                          <a:ea typeface="+mn-ea"/>
                          <a:cs typeface="+mn-cs"/>
                        </a:rPr>
                        <a:t>παράταση)</a:t>
                      </a:r>
                      <a:endParaRPr lang="el-GR" sz="1400" kern="1200" dirty="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Ολλανδία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Γερμανία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3–2</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Ουρουγουάη</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32</a:t>
                      </a:r>
                    </a:p>
                  </a:txBody>
                  <a:tcPr marL="2775" marR="2775" marT="3700" marB="3700" anchor="ctr"/>
                </a:tc>
              </a:tr>
              <a:tr h="469330">
                <a:tc>
                  <a:txBody>
                    <a:bodyPr/>
                    <a:lstStyle/>
                    <a:p>
                      <a:pPr marL="0" algn="ctr" defTabSz="914400" rtl="0" eaLnBrk="1" latinLnBrk="0" hangingPunct="1">
                        <a:lnSpc>
                          <a:spcPct val="107000"/>
                        </a:lnSpc>
                        <a:spcAft>
                          <a:spcPts val="0"/>
                        </a:spcAft>
                      </a:pPr>
                      <a:r>
                        <a:rPr lang="el-GR" sz="1600" b="1" kern="1200" dirty="0">
                          <a:solidFill>
                            <a:schemeClr val="lt1"/>
                          </a:solidFill>
                          <a:effectLst/>
                          <a:latin typeface="+mn-lt"/>
                          <a:ea typeface="+mn-ea"/>
                          <a:cs typeface="+mn-cs"/>
                        </a:rPr>
                        <a:t>2014</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Βραζιλία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Γερμανία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1–0</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a:t>
                      </a:r>
                      <a:r>
                        <a:rPr lang="el-GR" sz="1400" kern="1200" dirty="0" smtClean="0">
                          <a:solidFill>
                            <a:schemeClr val="dk1"/>
                          </a:solidFill>
                          <a:effectLst/>
                          <a:latin typeface="+mn-lt"/>
                          <a:ea typeface="+mn-ea"/>
                          <a:cs typeface="+mn-cs"/>
                        </a:rPr>
                        <a:t>παράταση)</a:t>
                      </a:r>
                      <a:endParaRPr lang="el-GR" sz="1400" kern="1200" dirty="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Αργεντινή</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Ολλανδία</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3–0</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Βραζιλία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a:solidFill>
                            <a:schemeClr val="dk1"/>
                          </a:solidFill>
                          <a:effectLst/>
                          <a:latin typeface="+mn-lt"/>
                          <a:ea typeface="+mn-ea"/>
                          <a:cs typeface="+mn-cs"/>
                        </a:rPr>
                        <a:t>32</a:t>
                      </a:r>
                    </a:p>
                  </a:txBody>
                  <a:tcPr marL="2775" marR="2775" marT="3700" marB="3700" anchor="ctr"/>
                </a:tc>
              </a:tr>
              <a:tr h="469330">
                <a:tc>
                  <a:txBody>
                    <a:bodyPr/>
                    <a:lstStyle/>
                    <a:p>
                      <a:pPr marL="0" algn="ctr" defTabSz="914400" rtl="0" eaLnBrk="1" latinLnBrk="0" hangingPunct="1">
                        <a:lnSpc>
                          <a:spcPct val="107000"/>
                        </a:lnSpc>
                        <a:spcAft>
                          <a:spcPts val="0"/>
                        </a:spcAft>
                      </a:pPr>
                      <a:r>
                        <a:rPr lang="el-GR" sz="1600" b="1" kern="1200" dirty="0">
                          <a:solidFill>
                            <a:schemeClr val="lt1"/>
                          </a:solidFill>
                          <a:effectLst/>
                          <a:latin typeface="+mn-lt"/>
                          <a:ea typeface="+mn-ea"/>
                          <a:cs typeface="+mn-cs"/>
                        </a:rPr>
                        <a:t>2018</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Ρωσία</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endParaRPr lang="el-GR" sz="1400" kern="120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endParaRPr lang="el-GR" sz="1400" kern="1200" dirty="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endParaRPr lang="el-GR" sz="1400" kern="1200" dirty="0">
                        <a:solidFill>
                          <a:schemeClr val="dk1"/>
                        </a:solidFill>
                        <a:effectLst/>
                        <a:latin typeface="+mn-lt"/>
                        <a:ea typeface="+mn-ea"/>
                        <a:cs typeface="+mn-cs"/>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endParaRPr lang="el-GR" sz="1400" kern="120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endParaRPr lang="el-GR" sz="1400" kern="1200" dirty="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endParaRPr lang="el-GR" sz="1400" kern="1200" dirty="0">
                        <a:solidFill>
                          <a:schemeClr val="dk1"/>
                        </a:solidFill>
                        <a:effectLst/>
                        <a:latin typeface="+mn-lt"/>
                        <a:ea typeface="+mn-ea"/>
                        <a:cs typeface="+mn-cs"/>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32</a:t>
                      </a:r>
                    </a:p>
                  </a:txBody>
                  <a:tcPr marL="2775" marR="2775" marT="3700" marB="3700" anchor="ctr"/>
                </a:tc>
              </a:tr>
              <a:tr h="438053">
                <a:tc>
                  <a:txBody>
                    <a:bodyPr/>
                    <a:lstStyle/>
                    <a:p>
                      <a:pPr marL="0" algn="ctr" defTabSz="914400" rtl="0" eaLnBrk="1" latinLnBrk="0" hangingPunct="1">
                        <a:lnSpc>
                          <a:spcPct val="107000"/>
                        </a:lnSpc>
                        <a:spcAft>
                          <a:spcPts val="0"/>
                        </a:spcAft>
                      </a:pPr>
                      <a:r>
                        <a:rPr lang="el-GR" sz="1600" b="1" kern="1200" dirty="0">
                          <a:solidFill>
                            <a:schemeClr val="lt1"/>
                          </a:solidFill>
                          <a:effectLst/>
                          <a:latin typeface="+mn-lt"/>
                          <a:ea typeface="+mn-ea"/>
                          <a:cs typeface="+mn-cs"/>
                        </a:rPr>
                        <a:t>2022</a:t>
                      </a:r>
                    </a:p>
                  </a:txBody>
                  <a:tcPr marL="2775" marR="2775" marT="3700" marB="3700" anchor="ct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
                      </a:r>
                      <a:br>
                        <a:rPr lang="el-GR" sz="1400" kern="1200" dirty="0">
                          <a:solidFill>
                            <a:schemeClr val="dk1"/>
                          </a:solidFill>
                          <a:effectLst/>
                          <a:latin typeface="+mn-lt"/>
                          <a:ea typeface="+mn-ea"/>
                          <a:cs typeface="+mn-cs"/>
                        </a:rPr>
                      </a:br>
                      <a:r>
                        <a:rPr lang="el-GR" sz="1400" kern="1200" dirty="0">
                          <a:solidFill>
                            <a:schemeClr val="dk1"/>
                          </a:solidFill>
                          <a:effectLst/>
                          <a:latin typeface="+mn-lt"/>
                          <a:ea typeface="+mn-ea"/>
                          <a:cs typeface="+mn-cs"/>
                        </a:rPr>
                        <a:t>Κατάρ</a:t>
                      </a: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endParaRPr lang="el-GR" sz="1400" kern="120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endParaRPr lang="el-GR" sz="1400" kern="1200" dirty="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endParaRPr lang="el-GR" sz="1400" kern="1200" dirty="0">
                        <a:solidFill>
                          <a:schemeClr val="dk1"/>
                        </a:solidFill>
                        <a:effectLst/>
                        <a:latin typeface="+mn-lt"/>
                        <a:ea typeface="+mn-ea"/>
                        <a:cs typeface="+mn-cs"/>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endParaRPr lang="el-GR" sz="1400" kern="120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endParaRPr lang="el-GR" sz="1400" kern="1200">
                        <a:solidFill>
                          <a:schemeClr val="dk1"/>
                        </a:solidFill>
                        <a:effectLst/>
                        <a:latin typeface="+mn-lt"/>
                        <a:ea typeface="+mn-ea"/>
                        <a:cs typeface="+mn-cs"/>
                      </a:endParaRPr>
                    </a:p>
                  </a:txBody>
                  <a:tcPr marL="2775" marR="2775" marT="3700" marB="3700" anchor="ctr"/>
                </a:tc>
                <a:tc>
                  <a:txBody>
                    <a:bodyPr/>
                    <a:lstStyle/>
                    <a:p>
                      <a:pPr marL="0" algn="ctr" defTabSz="914400" rtl="0" eaLnBrk="1" latinLnBrk="0" hangingPunct="1">
                        <a:lnSpc>
                          <a:spcPct val="107000"/>
                        </a:lnSpc>
                        <a:spcAft>
                          <a:spcPts val="0"/>
                        </a:spcAft>
                      </a:pPr>
                      <a:endParaRPr lang="el-GR" sz="1400" kern="1200" dirty="0">
                        <a:solidFill>
                          <a:schemeClr val="dk1"/>
                        </a:solidFill>
                        <a:effectLst/>
                        <a:latin typeface="+mn-lt"/>
                        <a:ea typeface="+mn-ea"/>
                        <a:cs typeface="+mn-cs"/>
                      </a:endParaRPr>
                    </a:p>
                  </a:txBody>
                  <a:tcPr marL="2775" marR="2775" marT="3700" marB="3700" anchor="ctr"/>
                </a:tc>
                <a:tc vMerge="1">
                  <a:txBody>
                    <a:bodyPr/>
                    <a:lstStyle/>
                    <a:p>
                      <a:endParaRPr lang="el-GR"/>
                    </a:p>
                  </a:txBody>
                  <a:tcPr/>
                </a:tc>
                <a:tc>
                  <a:txBody>
                    <a:bodyPr/>
                    <a:lstStyle/>
                    <a:p>
                      <a:pPr marL="0" algn="ctr" defTabSz="914400" rtl="0" eaLnBrk="1" latinLnBrk="0" hangingPunct="1">
                        <a:lnSpc>
                          <a:spcPct val="107000"/>
                        </a:lnSpc>
                        <a:spcAft>
                          <a:spcPts val="0"/>
                        </a:spcAft>
                      </a:pPr>
                      <a:r>
                        <a:rPr lang="el-GR" sz="1400" kern="1200" dirty="0">
                          <a:solidFill>
                            <a:schemeClr val="dk1"/>
                          </a:solidFill>
                          <a:effectLst/>
                          <a:latin typeface="+mn-lt"/>
                          <a:ea typeface="+mn-ea"/>
                          <a:cs typeface="+mn-cs"/>
                        </a:rPr>
                        <a:t>32</a:t>
                      </a:r>
                    </a:p>
                  </a:txBody>
                  <a:tcPr marL="2775" marR="2775" marT="3700" marB="3700" anchor="ctr"/>
                </a:tc>
              </a:tr>
            </a:tbl>
          </a:graphicData>
        </a:graphic>
      </p:graphicFrame>
    </p:spTree>
    <p:extLst>
      <p:ext uri="{BB962C8B-B14F-4D97-AF65-F5344CB8AC3E}">
        <p14:creationId xmlns:p14="http://schemas.microsoft.com/office/powerpoint/2010/main" val="8715540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4097" y="217083"/>
            <a:ext cx="8988460" cy="3046988"/>
          </a:xfrm>
          <a:prstGeom prst="rect">
            <a:avLst/>
          </a:prstGeom>
          <a:noFill/>
          <a:ln w="76200">
            <a:noFill/>
          </a:ln>
        </p:spPr>
        <p:txBody>
          <a:bodyPr wrap="square" lIns="91440" tIns="45720" rIns="91440" bIns="45720">
            <a:spAutoFit/>
          </a:bodyPr>
          <a:lstStyle/>
          <a:p>
            <a:pPr algn="ctr"/>
            <a:r>
              <a:rPr lang="en-US" sz="4800" b="1"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ea typeface="+mj-ea"/>
                <a:cs typeface="+mj-cs"/>
              </a:rPr>
              <a:t>OI </a:t>
            </a:r>
            <a:r>
              <a:rPr lang="el-GR" sz="4800" b="1"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ea typeface="+mj-ea"/>
                <a:cs typeface="+mj-cs"/>
              </a:rPr>
              <a:t>ΚΑΛΥΤΕΡΟΙ ΠΟΔΟΣΦΑΙΡΙΣΤΕΣ</a:t>
            </a:r>
          </a:p>
          <a:p>
            <a:pPr algn="ctr"/>
            <a:r>
              <a:rPr lang="el-GR" sz="4800" b="1"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ea typeface="+mj-ea"/>
                <a:cs typeface="+mj-cs"/>
              </a:rPr>
              <a:t>ΠΟΥ ΕΠΑΙΞΑΝ ΣΕ ΜΟΥΝΤΙΑΛ</a:t>
            </a:r>
          </a:p>
        </p:txBody>
      </p:sp>
      <p:pic>
        <p:nvPicPr>
          <p:cNvPr id="1030" name="Picture 6" descr="http://static.guim.co.uk/sys-images/Sport/Pix/pictures/2014/5/29/1401349703493/Franz-Beckenbauer-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351" y="1786744"/>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32" name="Picture 8" descr="http://static.guim.co.uk/sys-images/Sport/Pix/pictures/2014/5/29/1401346856412/Alex-Livesey-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7578" y="1786744"/>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34" name="Picture 10" descr="http://static.guim.co.uk/sys-images/Sport/Pix/pictures/2014/5/29/1401346995507/Zinedine-Zidane-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562" y="1786744"/>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36" name="Picture 12" descr="http://static.guim.co.uk/sys-images/Sport/Pix/pictures/2014/5/29/1401347117309/Johan-Cruyff--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8111" y="1786744"/>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38" name="Picture 14" descr="http://static.guim.co.uk/sys-images/Sport/Pix/pictures/2014/5/29/1401347202837/Lothar-Matthaus-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0698" y="1786744"/>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40" name="Picture 16" descr="http://static.guim.co.uk/sys-images/Sport/Pix/pictures/2014/5/29/1401347337926/Gerd-Muller-0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053" y="3733125"/>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42" name="Picture 18" descr="http://static.guim.co.uk/sys-images/Sport/Pix/pictures/2014/5/29/1401347414644/Garrincha-0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3125" y="3719292"/>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44" name="Picture 20" descr="http://static.guim.co.uk/sys-images/Sport/Pix/pictures/2014/5/29/1401347593273/Michel-Platini-0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0461" y="3719291"/>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46" name="Picture 22" descr="http://static.guim.co.uk/sys-images/Sport/Pix/pictures/2014/5/29/1401347689866/Eusebio-00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1943" y="3698975"/>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48" name="Picture 24" descr="http://static.guim.co.uk/sys-images/Sport/Pix/pictures/2014/5/29/1401347830170/Paolo-Maldini-0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46562" y="3733463"/>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50" name="Picture 26" descr="http://static.guim.co.uk/sys-images/Sport/Pix/pictures/2014/5/29/1401347962793/Jairzinho-00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43630" y="3748437"/>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52" name="Picture 28" descr="http://static.guim.co.uk/sys-images/Sport/Pix/pictures/2014/5/29/1401348055578/Bobby-Charlton-00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40698" y="3748437"/>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60" name="Picture 36" descr="http://static.guim.co.uk/sys-images/Sport/Pix/pictures/2014/5/29/1401348660435/Paolo-Rossi-00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41709" y="5346190"/>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62" name="Picture 38" descr="http://static.guim.co.uk/sys-images/Sport/Pix/pictures/2014/5/29/1401348743492/Dino-Zoff--001.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42335" y="5353164"/>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1064" name="Picture 40" descr="http://static.guim.co.uk/sys-images/Sport/Pix/pictures/2014/5/29/1401348860578/Bobby-Moore-00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95491" y="5353164"/>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25" name="Picture 30" descr="http://static.guim.co.uk/sys-images/Sport/Pix/pictures/2014/5/29/1401348236271/Xavi-00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63653" y="5337790"/>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26" name="Picture 32" descr="http://static.guim.co.uk/sys-images/Sport/Pix/pictures/2014/5/29/1401348386402/Romario-001.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08408" y="5337791"/>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27" name="Picture 34" descr="http://static.guim.co.uk/sys-images/Sport/Pix/pictures/2014/5/29/1401348500672/Just-Fontaine-00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93371" y="5353164"/>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28" name="Picture 2" descr="http://static.guim.co.uk/sys-images/Sport/Pix/pictures/2014/5/28/1401308698660/Pele-001.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2895" y="1786744"/>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pic>
        <p:nvPicPr>
          <p:cNvPr id="29" name="Picture 4" descr="http://static.guim.co.uk/sys-images/Sport/Pix/pictures/2014/5/29/1401346750712/Diego-Maradona-001.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43125" y="1786744"/>
            <a:ext cx="85725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a:extLst/>
        </p:spPr>
      </p:pic>
      <p:sp>
        <p:nvSpPr>
          <p:cNvPr id="2" name="Ορθογώνιο 1"/>
          <p:cNvSpPr/>
          <p:nvPr/>
        </p:nvSpPr>
        <p:spPr>
          <a:xfrm>
            <a:off x="470504" y="3082418"/>
            <a:ext cx="826060" cy="461665"/>
          </a:xfrm>
          <a:prstGeom prst="rect">
            <a:avLst/>
          </a:prstGeom>
          <a:noFill/>
          <a:scene3d>
            <a:camera prst="orthographicFront"/>
            <a:lightRig rig="threePt" dir="t"/>
          </a:scene3d>
          <a:sp3d>
            <a:bevelT prst="relaxedInset"/>
          </a:sp3d>
        </p:spPr>
        <p:txBody>
          <a:bodyPr wrap="none" lIns="91440" tIns="45720" rIns="91440" bIns="45720">
            <a:spAutoFit/>
          </a:bodyPr>
          <a:lstStyle/>
          <a:p>
            <a:pPr algn="ctr"/>
            <a:r>
              <a:rPr lang="en-US" sz="2400" dirty="0" err="1" smtClean="0">
                <a:ln w="18415" cmpd="sng">
                  <a:solidFill>
                    <a:schemeClr val="tx1">
                      <a:lumMod val="95000"/>
                      <a:lumOff val="5000"/>
                    </a:schemeClr>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Pel</a:t>
            </a:r>
            <a:r>
              <a:rPr lang="fr-FR" sz="2400" dirty="0">
                <a:ln w="18415" cmpd="sng">
                  <a:solidFill>
                    <a:schemeClr val="tx1">
                      <a:lumMod val="95000"/>
                      <a:lumOff val="5000"/>
                    </a:schemeClr>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é</a:t>
            </a:r>
            <a:endParaRPr lang="el-GR" sz="2400" dirty="0">
              <a:ln w="18415" cmpd="sng">
                <a:solidFill>
                  <a:schemeClr val="tx1">
                    <a:lumMod val="95000"/>
                    <a:lumOff val="5000"/>
                  </a:schemeClr>
                </a:solidFill>
                <a:prstDash val="solid"/>
              </a:ln>
              <a:solidFill>
                <a:schemeClr val="bg1"/>
              </a:solidFill>
              <a:effectLst>
                <a:outerShdw blurRad="63500" dir="3600000" algn="tl" rotWithShape="0">
                  <a:srgbClr val="000000">
                    <a:alpha val="70000"/>
                  </a:srgbClr>
                </a:outerShdw>
              </a:effectLst>
            </a:endParaRPr>
          </a:p>
        </p:txBody>
      </p:sp>
      <p:sp>
        <p:nvSpPr>
          <p:cNvPr id="3" name="Ορθογώνιο 2"/>
          <p:cNvSpPr/>
          <p:nvPr/>
        </p:nvSpPr>
        <p:spPr>
          <a:xfrm>
            <a:off x="1143544" y="2917440"/>
            <a:ext cx="1813510" cy="830997"/>
          </a:xfrm>
          <a:prstGeom prst="rect">
            <a:avLst/>
          </a:prstGeom>
          <a:scene3d>
            <a:camera prst="orthographicFront"/>
            <a:lightRig rig="threePt" dir="t"/>
          </a:scene3d>
          <a:sp3d>
            <a:bevelT prst="relaxedInset"/>
          </a:sp3d>
        </p:spPr>
        <p:txBody>
          <a:bodyPr wrap="none">
            <a:spAutoFit/>
          </a:bodyPr>
          <a:lstStyle/>
          <a:p>
            <a:pPr lvl="0" algn="ctr"/>
            <a:r>
              <a:rPr lang="en-US" sz="2400" dirty="0" smtClean="0">
                <a:ln w="18415" cmpd="sng">
                  <a:solidFill>
                    <a:prstClr val="black"/>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  Diego</a:t>
            </a:r>
          </a:p>
          <a:p>
            <a:pPr lvl="0" algn="ctr"/>
            <a:r>
              <a:rPr lang="en-US" sz="2400" dirty="0" smtClean="0">
                <a:ln w="18415" cmpd="sng">
                  <a:solidFill>
                    <a:prstClr val="black"/>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 </a:t>
            </a:r>
            <a:r>
              <a:rPr lang="en-US" sz="2400" dirty="0" err="1" smtClean="0">
                <a:ln w="18415" cmpd="sng">
                  <a:solidFill>
                    <a:prstClr val="black"/>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Maradona</a:t>
            </a:r>
            <a:endParaRPr lang="en-US" sz="2400" dirty="0" smtClean="0">
              <a:ln w="18415" cmpd="sng">
                <a:solidFill>
                  <a:prstClr val="black"/>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endParaRPr>
          </a:p>
        </p:txBody>
      </p:sp>
      <p:sp>
        <p:nvSpPr>
          <p:cNvPr id="5" name="Ορθογώνιο 4"/>
          <p:cNvSpPr/>
          <p:nvPr/>
        </p:nvSpPr>
        <p:spPr>
          <a:xfrm>
            <a:off x="2312507" y="2867978"/>
            <a:ext cx="2302938" cy="830997"/>
          </a:xfrm>
          <a:prstGeom prst="rect">
            <a:avLst/>
          </a:prstGeom>
          <a:scene3d>
            <a:camera prst="orthographicFront"/>
            <a:lightRig rig="threePt" dir="t"/>
          </a:scene3d>
          <a:sp3d>
            <a:bevelT prst="relaxedInset"/>
          </a:sp3d>
        </p:spPr>
        <p:txBody>
          <a:bodyPr wrap="none">
            <a:spAutoFit/>
          </a:bodyPr>
          <a:lstStyle/>
          <a:p>
            <a:pPr lvl="0" algn="ctr"/>
            <a:r>
              <a:rPr lang="en-US" sz="2400" dirty="0" smtClean="0">
                <a:ln w="18415" cmpd="sng">
                  <a:solidFill>
                    <a:schemeClr val="tx1">
                      <a:lumMod val="95000"/>
                      <a:lumOff val="5000"/>
                    </a:schemeClr>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Franz</a:t>
            </a:r>
          </a:p>
          <a:p>
            <a:pPr lvl="0" algn="ctr"/>
            <a:r>
              <a:rPr lang="en-US" sz="2400" dirty="0" smtClean="0">
                <a:ln w="18415" cmpd="sng">
                  <a:solidFill>
                    <a:schemeClr val="tx1">
                      <a:lumMod val="95000"/>
                      <a:lumOff val="5000"/>
                    </a:schemeClr>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 </a:t>
            </a:r>
            <a:r>
              <a:rPr lang="en-US" sz="2400" dirty="0" err="1" smtClean="0">
                <a:ln w="18415" cmpd="sng">
                  <a:solidFill>
                    <a:schemeClr val="tx1">
                      <a:lumMod val="95000"/>
                      <a:lumOff val="5000"/>
                    </a:schemeClr>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Beckenbauer</a:t>
            </a:r>
            <a:endParaRPr lang="el-GR" sz="2400" dirty="0">
              <a:ln w="18415" cmpd="sng">
                <a:solidFill>
                  <a:schemeClr val="tx1">
                    <a:lumMod val="95000"/>
                    <a:lumOff val="5000"/>
                  </a:schemeClr>
                </a:solidFill>
                <a:prstDash val="solid"/>
              </a:ln>
              <a:solidFill>
                <a:schemeClr val="bg1"/>
              </a:solidFill>
              <a:effectLst>
                <a:outerShdw blurRad="63500" dir="3600000" algn="tl" rotWithShape="0">
                  <a:srgbClr val="000000">
                    <a:alpha val="70000"/>
                  </a:srgbClr>
                </a:outerShdw>
              </a:effectLst>
              <a:latin typeface="Comic Sans MS" panose="030F0702030302020204" pitchFamily="66" charset="0"/>
            </a:endParaRPr>
          </a:p>
        </p:txBody>
      </p:sp>
      <p:sp>
        <p:nvSpPr>
          <p:cNvPr id="6" name="Ορθογώνιο 5"/>
          <p:cNvSpPr/>
          <p:nvPr/>
        </p:nvSpPr>
        <p:spPr>
          <a:xfrm>
            <a:off x="4221996" y="3048659"/>
            <a:ext cx="1542858" cy="461665"/>
          </a:xfrm>
          <a:prstGeom prst="rect">
            <a:avLst/>
          </a:prstGeom>
          <a:scene3d>
            <a:camera prst="orthographicFront"/>
            <a:lightRig rig="threePt" dir="t"/>
          </a:scene3d>
          <a:sp3d>
            <a:bevelT prst="relaxedInset"/>
          </a:sp3d>
        </p:spPr>
        <p:txBody>
          <a:bodyPr wrap="none">
            <a:spAutoFit/>
          </a:bodyPr>
          <a:lstStyle/>
          <a:p>
            <a:r>
              <a:rPr lang="en-US" dirty="0">
                <a:ln w="18415" cmpd="sng">
                  <a:solidFill>
                    <a:schemeClr val="tx1">
                      <a:lumMod val="95000"/>
                      <a:lumOff val="5000"/>
                    </a:schemeClr>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 </a:t>
            </a:r>
            <a:r>
              <a:rPr lang="en-US" sz="2400" dirty="0" smtClean="0">
                <a:ln w="18415" cmpd="sng">
                  <a:solidFill>
                    <a:schemeClr val="tx1">
                      <a:lumMod val="95000"/>
                      <a:lumOff val="5000"/>
                    </a:schemeClr>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Ronaldo</a:t>
            </a:r>
            <a:endParaRPr lang="el-GR" sz="2400" dirty="0"/>
          </a:p>
        </p:txBody>
      </p:sp>
      <p:sp>
        <p:nvSpPr>
          <p:cNvPr id="10" name="Ορθογώνιο 9"/>
          <p:cNvSpPr/>
          <p:nvPr/>
        </p:nvSpPr>
        <p:spPr>
          <a:xfrm>
            <a:off x="5470333" y="2973223"/>
            <a:ext cx="1612942" cy="830997"/>
          </a:xfrm>
          <a:prstGeom prst="rect">
            <a:avLst/>
          </a:prstGeom>
          <a:scene3d>
            <a:camera prst="orthographicFront"/>
            <a:lightRig rig="threePt" dir="t"/>
          </a:scene3d>
          <a:sp3d>
            <a:bevelT prst="relaxedInset"/>
          </a:sp3d>
        </p:spPr>
        <p:txBody>
          <a:bodyPr wrap="none">
            <a:spAutoFit/>
          </a:bodyPr>
          <a:lstStyle/>
          <a:p>
            <a:pPr lvl="0"/>
            <a:r>
              <a:rPr lang="en-US" dirty="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 </a:t>
            </a:r>
            <a:r>
              <a:rPr lang="en-US" sz="2400" dirty="0" err="1" smtClean="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Zinedine</a:t>
            </a:r>
            <a:endParaRPr lang="en-US" sz="2400" dirty="0" smtClean="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endParaRPr>
          </a:p>
          <a:p>
            <a:pPr lvl="0"/>
            <a:r>
              <a:rPr lang="en-US" sz="2400" dirty="0" smtClean="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    Zidane</a:t>
            </a:r>
            <a:endParaRPr lang="el-GR" sz="2400" dirty="0">
              <a:solidFill>
                <a:prstClr val="black"/>
              </a:solidFill>
            </a:endParaRPr>
          </a:p>
        </p:txBody>
      </p:sp>
      <p:sp>
        <p:nvSpPr>
          <p:cNvPr id="11" name="Ορθογώνιο 10"/>
          <p:cNvSpPr/>
          <p:nvPr/>
        </p:nvSpPr>
        <p:spPr>
          <a:xfrm>
            <a:off x="6877319" y="2984310"/>
            <a:ext cx="1232838" cy="830997"/>
          </a:xfrm>
          <a:prstGeom prst="rect">
            <a:avLst/>
          </a:prstGeom>
          <a:scene3d>
            <a:camera prst="orthographicFront"/>
            <a:lightRig rig="threePt" dir="t"/>
          </a:scene3d>
          <a:sp3d>
            <a:bevelT prst="relaxedInset"/>
          </a:sp3d>
        </p:spPr>
        <p:txBody>
          <a:bodyPr wrap="none">
            <a:spAutoFit/>
          </a:bodyPr>
          <a:lstStyle/>
          <a:p>
            <a:r>
              <a:rPr lang="en-US" sz="2400" dirty="0" smtClean="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Johan</a:t>
            </a:r>
          </a:p>
          <a:p>
            <a:r>
              <a:rPr lang="en-US" sz="2400" dirty="0" err="1" smtClean="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Cruyff</a:t>
            </a:r>
            <a:endParaRPr lang="el-GR" dirty="0"/>
          </a:p>
        </p:txBody>
      </p:sp>
      <p:sp>
        <p:nvSpPr>
          <p:cNvPr id="12" name="Ορθογώνιο 11"/>
          <p:cNvSpPr/>
          <p:nvPr/>
        </p:nvSpPr>
        <p:spPr>
          <a:xfrm>
            <a:off x="7895492" y="2984967"/>
            <a:ext cx="1388143" cy="1569660"/>
          </a:xfrm>
          <a:prstGeom prst="rect">
            <a:avLst/>
          </a:prstGeom>
        </p:spPr>
        <p:txBody>
          <a:bodyPr wrap="square">
            <a:spAutoFit/>
          </a:bodyPr>
          <a:lstStyle/>
          <a:p>
            <a:r>
              <a:rPr lang="en-US" sz="2400" dirty="0" smtClean="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  </a:t>
            </a:r>
            <a:r>
              <a:rPr lang="en-US" sz="2400" dirty="0" err="1" smtClean="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Lothar</a:t>
            </a:r>
            <a:endParaRPr lang="en-US" sz="2400" dirty="0" smtClean="0">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endParaRPr>
          </a:p>
          <a:p>
            <a:r>
              <a:rPr lang="en-US" sz="2400" dirty="0" err="1">
                <a:ln w="18415" cmpd="sng">
                  <a:solidFill>
                    <a:prstClr val="black">
                      <a:lumMod val="95000"/>
                      <a:lumOff val="5000"/>
                    </a:prstClr>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Matthäus</a:t>
            </a:r>
            <a:endParaRPr lang="el-GR" dirty="0"/>
          </a:p>
        </p:txBody>
      </p:sp>
      <p:sp>
        <p:nvSpPr>
          <p:cNvPr id="14" name="Ορθογώνιο 13"/>
          <p:cNvSpPr/>
          <p:nvPr/>
        </p:nvSpPr>
        <p:spPr>
          <a:xfrm>
            <a:off x="349702" y="4819103"/>
            <a:ext cx="1218603" cy="830997"/>
          </a:xfrm>
          <a:prstGeom prst="rect">
            <a:avLst/>
          </a:prstGeom>
        </p:spPr>
        <p:txBody>
          <a:bodyPr wrap="none">
            <a:spAutoFit/>
          </a:bodyPr>
          <a:lstStyle/>
          <a:p>
            <a:r>
              <a:rPr lang="en-US" sz="2400" dirty="0" err="1" smtClean="0">
                <a:ln w="18415" cmpd="sng">
                  <a:solidFill>
                    <a:prstClr val="black"/>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Gerd</a:t>
            </a:r>
            <a:endParaRPr lang="en-US" sz="2400" dirty="0" smtClean="0">
              <a:ln w="18415" cmpd="sng">
                <a:solidFill>
                  <a:prstClr val="black"/>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endParaRPr>
          </a:p>
          <a:p>
            <a:r>
              <a:rPr lang="en-US" sz="2400" dirty="0">
                <a:ln w="18415" cmpd="sng">
                  <a:solidFill>
                    <a:prstClr val="black"/>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Müller</a:t>
            </a:r>
            <a:endParaRPr lang="el-GR" sz="2400" dirty="0"/>
          </a:p>
        </p:txBody>
      </p:sp>
      <p:sp>
        <p:nvSpPr>
          <p:cNvPr id="17" name="Ορθογώνιο 16"/>
          <p:cNvSpPr/>
          <p:nvPr/>
        </p:nvSpPr>
        <p:spPr>
          <a:xfrm>
            <a:off x="1538704" y="4876126"/>
            <a:ext cx="1796967" cy="461665"/>
          </a:xfrm>
          <a:prstGeom prst="rect">
            <a:avLst/>
          </a:prstGeom>
        </p:spPr>
        <p:txBody>
          <a:bodyPr wrap="none">
            <a:spAutoFit/>
          </a:bodyPr>
          <a:lstStyle/>
          <a:p>
            <a:r>
              <a:rPr lang="en-US" sz="2400" dirty="0" err="1"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Garrincha</a:t>
            </a:r>
            <a:endParaRPr lang="el-GR" dirty="0"/>
          </a:p>
        </p:txBody>
      </p:sp>
      <p:sp>
        <p:nvSpPr>
          <p:cNvPr id="18" name="Ορθογώνιο 17"/>
          <p:cNvSpPr/>
          <p:nvPr/>
        </p:nvSpPr>
        <p:spPr>
          <a:xfrm>
            <a:off x="3100461" y="4691459"/>
            <a:ext cx="1249060" cy="830997"/>
          </a:xfrm>
          <a:prstGeom prst="rect">
            <a:avLst/>
          </a:prstGeom>
        </p:spPr>
        <p:txBody>
          <a:bodyPr wrap="none">
            <a:spAutoFit/>
          </a:bodyPr>
          <a:lstStyle/>
          <a:p>
            <a:r>
              <a:rPr lang="en-US" sz="2400" dirty="0" smtClean="0">
                <a:ln w="18415" cmpd="sng">
                  <a:solidFill>
                    <a:prstClr val="black"/>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Michel</a:t>
            </a:r>
          </a:p>
          <a:p>
            <a:r>
              <a:rPr lang="en-US" sz="2400" dirty="0" err="1" smtClean="0">
                <a:ln w="18415" cmpd="sng">
                  <a:solidFill>
                    <a:prstClr val="black"/>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Platini</a:t>
            </a:r>
            <a:endParaRPr lang="el-GR" sz="2400" dirty="0"/>
          </a:p>
        </p:txBody>
      </p:sp>
      <p:sp>
        <p:nvSpPr>
          <p:cNvPr id="20" name="Ορθογώνιο 19"/>
          <p:cNvSpPr/>
          <p:nvPr/>
        </p:nvSpPr>
        <p:spPr>
          <a:xfrm>
            <a:off x="4272058" y="4783790"/>
            <a:ext cx="1409360" cy="738664"/>
          </a:xfrm>
          <a:prstGeom prst="rect">
            <a:avLst/>
          </a:prstGeom>
        </p:spPr>
        <p:txBody>
          <a:bodyPr wrap="none">
            <a:spAutoFit/>
          </a:bodyPr>
          <a:lstStyle/>
          <a:p>
            <a:r>
              <a:rPr lang="en-US" sz="2400" b="1" dirty="0" err="1">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Eusébio</a:t>
            </a:r>
            <a:endParaRPr lang="en-US" sz="2400" b="1" dirty="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endParaRPr>
          </a:p>
          <a:p>
            <a:endParaRPr lang="el-GR" dirty="0"/>
          </a:p>
        </p:txBody>
      </p:sp>
      <p:sp>
        <p:nvSpPr>
          <p:cNvPr id="21" name="Ορθογώνιο 20"/>
          <p:cNvSpPr/>
          <p:nvPr/>
        </p:nvSpPr>
        <p:spPr>
          <a:xfrm>
            <a:off x="5621405" y="4691459"/>
            <a:ext cx="1372492" cy="830997"/>
          </a:xfrm>
          <a:prstGeom prst="rect">
            <a:avLst/>
          </a:prstGeom>
        </p:spPr>
        <p:txBody>
          <a:bodyPr wrap="none">
            <a:spAutoFit/>
          </a:bodyPr>
          <a:lstStyle/>
          <a:p>
            <a:r>
              <a:rPr lang="en-US" sz="2400" b="1" dirty="0"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 Paolo </a:t>
            </a:r>
          </a:p>
          <a:p>
            <a:r>
              <a:rPr lang="en-US" sz="2400" b="1" dirty="0" err="1" smtClean="0">
                <a:ln w="18415" cmpd="sng">
                  <a:solidFill>
                    <a:prstClr val="black"/>
                  </a:solidFill>
                  <a:prstDash val="solid"/>
                </a:ln>
                <a:solidFill>
                  <a:prstClr val="white"/>
                </a:solidFill>
                <a:effectLst>
                  <a:outerShdw blurRad="63500" dir="3600000" algn="tl" rotWithShape="0">
                    <a:srgbClr val="000000">
                      <a:alpha val="70000"/>
                    </a:srgbClr>
                  </a:outerShdw>
                </a:effectLst>
                <a:latin typeface="Cooper Black" panose="0208090404030B020404" pitchFamily="18" charset="0"/>
              </a:rPr>
              <a:t>Maldini</a:t>
            </a:r>
            <a:endParaRPr lang="el-GR" sz="2400" dirty="0"/>
          </a:p>
        </p:txBody>
      </p:sp>
      <p:sp>
        <p:nvSpPr>
          <p:cNvPr id="22" name="Ορθογώνιο 21"/>
          <p:cNvSpPr/>
          <p:nvPr/>
        </p:nvSpPr>
        <p:spPr>
          <a:xfrm>
            <a:off x="6680041" y="4862293"/>
            <a:ext cx="1696939" cy="461665"/>
          </a:xfrm>
          <a:prstGeom prst="rect">
            <a:avLst/>
          </a:prstGeom>
        </p:spPr>
        <p:txBody>
          <a:bodyPr wrap="none">
            <a:spAutoFit/>
          </a:bodyPr>
          <a:lstStyle/>
          <a:p>
            <a:r>
              <a:rPr lang="en-US" sz="2400" dirty="0" err="1" smtClean="0">
                <a:ln w="18415" cmpd="sng">
                  <a:solidFill>
                    <a:prstClr val="black"/>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Jairzinho</a:t>
            </a:r>
            <a:endParaRPr lang="el-GR" sz="2400" dirty="0"/>
          </a:p>
        </p:txBody>
      </p:sp>
      <p:sp>
        <p:nvSpPr>
          <p:cNvPr id="24" name="Ορθογώνιο 23"/>
          <p:cNvSpPr/>
          <p:nvPr/>
        </p:nvSpPr>
        <p:spPr>
          <a:xfrm>
            <a:off x="7952745" y="4700395"/>
            <a:ext cx="1590885" cy="830997"/>
          </a:xfrm>
          <a:prstGeom prst="rect">
            <a:avLst/>
          </a:prstGeom>
        </p:spPr>
        <p:txBody>
          <a:bodyPr wrap="none">
            <a:spAutoFit/>
          </a:bodyPr>
          <a:lstStyle/>
          <a:p>
            <a:r>
              <a:rPr lang="en-US" sz="2400" dirty="0" smtClean="0">
                <a:ln w="18415" cmpd="sng">
                  <a:solidFill>
                    <a:prstClr val="black"/>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 Bobby</a:t>
            </a:r>
          </a:p>
          <a:p>
            <a:r>
              <a:rPr lang="en-US" sz="2400" dirty="0" smtClean="0">
                <a:ln w="18415" cmpd="sng">
                  <a:solidFill>
                    <a:prstClr val="black"/>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Charlton</a:t>
            </a:r>
            <a:endParaRPr lang="el-GR" sz="2400" dirty="0"/>
          </a:p>
        </p:txBody>
      </p:sp>
      <p:sp>
        <p:nvSpPr>
          <p:cNvPr id="30" name="Ορθογώνιο 29"/>
          <p:cNvSpPr/>
          <p:nvPr/>
        </p:nvSpPr>
        <p:spPr>
          <a:xfrm>
            <a:off x="1354373" y="6480790"/>
            <a:ext cx="901081" cy="461665"/>
          </a:xfrm>
          <a:prstGeom prst="rect">
            <a:avLst/>
          </a:prstGeom>
        </p:spPr>
        <p:txBody>
          <a:bodyPr wrap="none">
            <a:spAutoFit/>
          </a:bodyPr>
          <a:lstStyle/>
          <a:p>
            <a:r>
              <a:rPr lang="en-US" sz="2400" dirty="0" smtClean="0">
                <a:ln w="18415" cmpd="sng">
                  <a:solidFill>
                    <a:prstClr val="black"/>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Xavi</a:t>
            </a:r>
            <a:endParaRPr lang="el-GR" sz="2400" dirty="0"/>
          </a:p>
        </p:txBody>
      </p:sp>
      <p:sp>
        <p:nvSpPr>
          <p:cNvPr id="31" name="Ορθογώνιο 30"/>
          <p:cNvSpPr/>
          <p:nvPr/>
        </p:nvSpPr>
        <p:spPr>
          <a:xfrm>
            <a:off x="2429536" y="6478719"/>
            <a:ext cx="1615507" cy="461665"/>
          </a:xfrm>
          <a:prstGeom prst="rect">
            <a:avLst/>
          </a:prstGeom>
        </p:spPr>
        <p:txBody>
          <a:bodyPr wrap="none">
            <a:spAutoFit/>
          </a:bodyPr>
          <a:lstStyle/>
          <a:p>
            <a:r>
              <a:rPr lang="en-US" sz="2400" dirty="0" err="1">
                <a:ln w="18415" cmpd="sng">
                  <a:solidFill>
                    <a:prstClr val="black"/>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Romário</a:t>
            </a:r>
            <a:r>
              <a:rPr lang="en-US" sz="2400" dirty="0">
                <a:ln w="18415" cmpd="sng">
                  <a:solidFill>
                    <a:prstClr val="black"/>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 </a:t>
            </a:r>
            <a:endParaRPr lang="el-GR" sz="2400" dirty="0"/>
          </a:p>
        </p:txBody>
      </p:sp>
      <p:sp>
        <p:nvSpPr>
          <p:cNvPr id="1025" name="Ορθογώνιο 1024"/>
          <p:cNvSpPr/>
          <p:nvPr/>
        </p:nvSpPr>
        <p:spPr>
          <a:xfrm>
            <a:off x="3688537" y="6078676"/>
            <a:ext cx="1366811" cy="1200329"/>
          </a:xfrm>
          <a:prstGeom prst="rect">
            <a:avLst/>
          </a:prstGeom>
        </p:spPr>
        <p:txBody>
          <a:bodyPr wrap="square">
            <a:spAutoFit/>
          </a:bodyPr>
          <a:lstStyle/>
          <a:p>
            <a:r>
              <a:rPr lang="en-US" dirty="0" smtClean="0">
                <a:ln w="18415" cmpd="sng">
                  <a:solidFill>
                    <a:prstClr val="black"/>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  </a:t>
            </a:r>
            <a:r>
              <a:rPr lang="en-US" sz="2400" dirty="0" smtClean="0">
                <a:ln w="18415" cmpd="sng">
                  <a:solidFill>
                    <a:prstClr val="black"/>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Just Fontaine</a:t>
            </a:r>
            <a:endParaRPr lang="el-GR" sz="2400" dirty="0"/>
          </a:p>
        </p:txBody>
      </p:sp>
      <p:sp>
        <p:nvSpPr>
          <p:cNvPr id="1027" name="Ορθογώνιο 1026"/>
          <p:cNvSpPr/>
          <p:nvPr/>
        </p:nvSpPr>
        <p:spPr>
          <a:xfrm>
            <a:off x="4476776" y="6415317"/>
            <a:ext cx="2487412" cy="461665"/>
          </a:xfrm>
          <a:prstGeom prst="rect">
            <a:avLst/>
          </a:prstGeom>
        </p:spPr>
        <p:txBody>
          <a:bodyPr wrap="none">
            <a:spAutoFit/>
          </a:bodyPr>
          <a:lstStyle/>
          <a:p>
            <a:pPr lvl="1"/>
            <a:r>
              <a:rPr lang="en-US" sz="2400" dirty="0" smtClean="0">
                <a:ln w="18415" cmpd="sng">
                  <a:solidFill>
                    <a:prstClr val="black"/>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Paolo Rossi </a:t>
            </a:r>
            <a:endParaRPr lang="el-GR" sz="2400" dirty="0"/>
          </a:p>
        </p:txBody>
      </p:sp>
      <p:sp>
        <p:nvSpPr>
          <p:cNvPr id="1028" name="Ορθογώνιο 1027"/>
          <p:cNvSpPr/>
          <p:nvPr/>
        </p:nvSpPr>
        <p:spPr>
          <a:xfrm>
            <a:off x="6136089" y="6415316"/>
            <a:ext cx="1745734" cy="461665"/>
          </a:xfrm>
          <a:prstGeom prst="rect">
            <a:avLst/>
          </a:prstGeom>
        </p:spPr>
        <p:txBody>
          <a:bodyPr wrap="none">
            <a:spAutoFit/>
          </a:bodyPr>
          <a:lstStyle/>
          <a:p>
            <a:r>
              <a:rPr lang="en-US" sz="2400" dirty="0" smtClean="0">
                <a:ln w="18415" cmpd="sng">
                  <a:solidFill>
                    <a:prstClr val="black"/>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Dino </a:t>
            </a:r>
            <a:r>
              <a:rPr lang="en-US" sz="2400" dirty="0" err="1" smtClean="0">
                <a:ln w="18415" cmpd="sng">
                  <a:solidFill>
                    <a:prstClr val="black"/>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Zoff</a:t>
            </a:r>
            <a:r>
              <a:rPr lang="en-US" sz="2400" dirty="0" smtClean="0">
                <a:ln w="18415" cmpd="sng">
                  <a:solidFill>
                    <a:prstClr val="black"/>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 </a:t>
            </a:r>
            <a:endParaRPr lang="el-GR" sz="2400" dirty="0"/>
          </a:p>
        </p:txBody>
      </p:sp>
      <p:sp>
        <p:nvSpPr>
          <p:cNvPr id="1029" name="Ορθογώνιο 1028"/>
          <p:cNvSpPr/>
          <p:nvPr/>
        </p:nvSpPr>
        <p:spPr>
          <a:xfrm>
            <a:off x="7480892" y="6461483"/>
            <a:ext cx="2290755" cy="461665"/>
          </a:xfrm>
          <a:prstGeom prst="rect">
            <a:avLst/>
          </a:prstGeom>
        </p:spPr>
        <p:txBody>
          <a:bodyPr wrap="none">
            <a:spAutoFit/>
          </a:bodyPr>
          <a:lstStyle/>
          <a:p>
            <a:r>
              <a:rPr lang="en-US" sz="2400" dirty="0" smtClean="0">
                <a:ln w="18415" cmpd="sng">
                  <a:solidFill>
                    <a:prstClr val="black"/>
                  </a:solidFill>
                  <a:prstDash val="solid"/>
                </a:ln>
                <a:solidFill>
                  <a:schemeClr val="bg1"/>
                </a:solidFill>
                <a:effectLst>
                  <a:outerShdw blurRad="63500" dir="3600000" algn="tl" rotWithShape="0">
                    <a:srgbClr val="000000">
                      <a:alpha val="70000"/>
                    </a:srgbClr>
                  </a:outerShdw>
                </a:effectLst>
                <a:latin typeface="Cooper Black" panose="0208090404030B020404" pitchFamily="18" charset="0"/>
              </a:rPr>
              <a:t>Bobby Moore </a:t>
            </a:r>
            <a:endParaRPr lang="el-GR" sz="2400" dirty="0"/>
          </a:p>
        </p:txBody>
      </p:sp>
    </p:spTree>
    <p:extLst>
      <p:ext uri="{BB962C8B-B14F-4D97-AF65-F5344CB8AC3E}">
        <p14:creationId xmlns:p14="http://schemas.microsoft.com/office/powerpoint/2010/main" val="29082662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3" fill="hold" nodeType="withEffect">
                                  <p:stCondLst>
                                    <p:cond delay="1000"/>
                                  </p:stCondLst>
                                  <p:childTnLst>
                                    <p:set>
                                      <p:cBhvr>
                                        <p:cTn id="9" dur="1" fill="hold">
                                          <p:stCondLst>
                                            <p:cond delay="0"/>
                                          </p:stCondLst>
                                        </p:cTn>
                                        <p:tgtEl>
                                          <p:spTgt spid="28"/>
                                        </p:tgtEl>
                                        <p:attrNameLst>
                                          <p:attrName>style.visibility</p:attrName>
                                        </p:attrNameLst>
                                      </p:cBhvr>
                                      <p:to>
                                        <p:strVal val="visible"/>
                                      </p:to>
                                    </p:set>
                                    <p:anim calcmode="lin" valueType="num">
                                      <p:cBhvr additive="base">
                                        <p:cTn id="10" dur="3750" fill="hold"/>
                                        <p:tgtEl>
                                          <p:spTgt spid="28"/>
                                        </p:tgtEl>
                                        <p:attrNameLst>
                                          <p:attrName>ppt_x</p:attrName>
                                        </p:attrNameLst>
                                      </p:cBhvr>
                                      <p:tavLst>
                                        <p:tav tm="0">
                                          <p:val>
                                            <p:strVal val="1+#ppt_w/2"/>
                                          </p:val>
                                        </p:tav>
                                        <p:tav tm="100000">
                                          <p:val>
                                            <p:strVal val="#ppt_x"/>
                                          </p:val>
                                        </p:tav>
                                      </p:tavLst>
                                    </p:anim>
                                    <p:anim calcmode="lin" valueType="num">
                                      <p:cBhvr additive="base">
                                        <p:cTn id="11" dur="3750" fill="hold"/>
                                        <p:tgtEl>
                                          <p:spTgt spid="28"/>
                                        </p:tgtEl>
                                        <p:attrNameLst>
                                          <p:attrName>ppt_y</p:attrName>
                                        </p:attrNameLst>
                                      </p:cBhvr>
                                      <p:tavLst>
                                        <p:tav tm="0">
                                          <p:val>
                                            <p:strVal val="0-#ppt_h/2"/>
                                          </p:val>
                                        </p:tav>
                                        <p:tav tm="100000">
                                          <p:val>
                                            <p:strVal val="#ppt_y"/>
                                          </p:val>
                                        </p:tav>
                                      </p:tavLst>
                                    </p:anim>
                                  </p:childTnLst>
                                </p:cTn>
                              </p:par>
                              <p:par>
                                <p:cTn id="12" presetID="2" presetClass="entr" presetSubtype="3" fill="hold" nodeType="withEffect">
                                  <p:stCondLst>
                                    <p:cond delay="100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3750" fill="hold"/>
                                        <p:tgtEl>
                                          <p:spTgt spid="29"/>
                                        </p:tgtEl>
                                        <p:attrNameLst>
                                          <p:attrName>ppt_x</p:attrName>
                                        </p:attrNameLst>
                                      </p:cBhvr>
                                      <p:tavLst>
                                        <p:tav tm="0">
                                          <p:val>
                                            <p:strVal val="1+#ppt_w/2"/>
                                          </p:val>
                                        </p:tav>
                                        <p:tav tm="100000">
                                          <p:val>
                                            <p:strVal val="#ppt_x"/>
                                          </p:val>
                                        </p:tav>
                                      </p:tavLst>
                                    </p:anim>
                                    <p:anim calcmode="lin" valueType="num">
                                      <p:cBhvr additive="base">
                                        <p:cTn id="15" dur="3750" fill="hold"/>
                                        <p:tgtEl>
                                          <p:spTgt spid="29"/>
                                        </p:tgtEl>
                                        <p:attrNameLst>
                                          <p:attrName>ppt_y</p:attrName>
                                        </p:attrNameLst>
                                      </p:cBhvr>
                                      <p:tavLst>
                                        <p:tav tm="0">
                                          <p:val>
                                            <p:strVal val="0-#ppt_h/2"/>
                                          </p:val>
                                        </p:tav>
                                        <p:tav tm="100000">
                                          <p:val>
                                            <p:strVal val="#ppt_y"/>
                                          </p:val>
                                        </p:tav>
                                      </p:tavLst>
                                    </p:anim>
                                  </p:childTnLst>
                                </p:cTn>
                              </p:par>
                              <p:par>
                                <p:cTn id="16" presetID="2" presetClass="entr" presetSubtype="3" fill="hold" nodeType="withEffect">
                                  <p:stCondLst>
                                    <p:cond delay="1000"/>
                                  </p:stCondLst>
                                  <p:childTnLst>
                                    <p:set>
                                      <p:cBhvr>
                                        <p:cTn id="17" dur="1" fill="hold">
                                          <p:stCondLst>
                                            <p:cond delay="0"/>
                                          </p:stCondLst>
                                        </p:cTn>
                                        <p:tgtEl>
                                          <p:spTgt spid="1030"/>
                                        </p:tgtEl>
                                        <p:attrNameLst>
                                          <p:attrName>style.visibility</p:attrName>
                                        </p:attrNameLst>
                                      </p:cBhvr>
                                      <p:to>
                                        <p:strVal val="visible"/>
                                      </p:to>
                                    </p:set>
                                    <p:anim calcmode="lin" valueType="num">
                                      <p:cBhvr additive="base">
                                        <p:cTn id="18" dur="3750" fill="hold"/>
                                        <p:tgtEl>
                                          <p:spTgt spid="1030"/>
                                        </p:tgtEl>
                                        <p:attrNameLst>
                                          <p:attrName>ppt_x</p:attrName>
                                        </p:attrNameLst>
                                      </p:cBhvr>
                                      <p:tavLst>
                                        <p:tav tm="0">
                                          <p:val>
                                            <p:strVal val="1+#ppt_w/2"/>
                                          </p:val>
                                        </p:tav>
                                        <p:tav tm="100000">
                                          <p:val>
                                            <p:strVal val="#ppt_x"/>
                                          </p:val>
                                        </p:tav>
                                      </p:tavLst>
                                    </p:anim>
                                    <p:anim calcmode="lin" valueType="num">
                                      <p:cBhvr additive="base">
                                        <p:cTn id="19" dur="3750" fill="hold"/>
                                        <p:tgtEl>
                                          <p:spTgt spid="1030"/>
                                        </p:tgtEl>
                                        <p:attrNameLst>
                                          <p:attrName>ppt_y</p:attrName>
                                        </p:attrNameLst>
                                      </p:cBhvr>
                                      <p:tavLst>
                                        <p:tav tm="0">
                                          <p:val>
                                            <p:strVal val="0-#ppt_h/2"/>
                                          </p:val>
                                        </p:tav>
                                        <p:tav tm="100000">
                                          <p:val>
                                            <p:strVal val="#ppt_y"/>
                                          </p:val>
                                        </p:tav>
                                      </p:tavLst>
                                    </p:anim>
                                  </p:childTnLst>
                                </p:cTn>
                              </p:par>
                              <p:par>
                                <p:cTn id="20" presetID="2" presetClass="entr" presetSubtype="4" fill="hold" nodeType="withEffect">
                                  <p:stCondLst>
                                    <p:cond delay="1000"/>
                                  </p:stCondLst>
                                  <p:childTnLst>
                                    <p:set>
                                      <p:cBhvr>
                                        <p:cTn id="21" dur="1" fill="hold">
                                          <p:stCondLst>
                                            <p:cond delay="0"/>
                                          </p:stCondLst>
                                        </p:cTn>
                                        <p:tgtEl>
                                          <p:spTgt spid="1032"/>
                                        </p:tgtEl>
                                        <p:attrNameLst>
                                          <p:attrName>style.visibility</p:attrName>
                                        </p:attrNameLst>
                                      </p:cBhvr>
                                      <p:to>
                                        <p:strVal val="visible"/>
                                      </p:to>
                                    </p:set>
                                    <p:anim calcmode="lin" valueType="num">
                                      <p:cBhvr additive="base">
                                        <p:cTn id="22" dur="3750" fill="hold"/>
                                        <p:tgtEl>
                                          <p:spTgt spid="1032"/>
                                        </p:tgtEl>
                                        <p:attrNameLst>
                                          <p:attrName>ppt_x</p:attrName>
                                        </p:attrNameLst>
                                      </p:cBhvr>
                                      <p:tavLst>
                                        <p:tav tm="0">
                                          <p:val>
                                            <p:strVal val="#ppt_x"/>
                                          </p:val>
                                        </p:tav>
                                        <p:tav tm="100000">
                                          <p:val>
                                            <p:strVal val="#ppt_x"/>
                                          </p:val>
                                        </p:tav>
                                      </p:tavLst>
                                    </p:anim>
                                    <p:anim calcmode="lin" valueType="num">
                                      <p:cBhvr additive="base">
                                        <p:cTn id="23" dur="3750" fill="hold"/>
                                        <p:tgtEl>
                                          <p:spTgt spid="1032"/>
                                        </p:tgtEl>
                                        <p:attrNameLst>
                                          <p:attrName>ppt_y</p:attrName>
                                        </p:attrNameLst>
                                      </p:cBhvr>
                                      <p:tavLst>
                                        <p:tav tm="0">
                                          <p:val>
                                            <p:strVal val="1+#ppt_h/2"/>
                                          </p:val>
                                        </p:tav>
                                        <p:tav tm="100000">
                                          <p:val>
                                            <p:strVal val="#ppt_y"/>
                                          </p:val>
                                        </p:tav>
                                      </p:tavLst>
                                    </p:anim>
                                  </p:childTnLst>
                                </p:cTn>
                              </p:par>
                              <p:par>
                                <p:cTn id="24" presetID="2" presetClass="entr" presetSubtype="9" fill="hold" nodeType="withEffect">
                                  <p:stCondLst>
                                    <p:cond delay="100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3750" fill="hold"/>
                                        <p:tgtEl>
                                          <p:spTgt spid="1034"/>
                                        </p:tgtEl>
                                        <p:attrNameLst>
                                          <p:attrName>ppt_x</p:attrName>
                                        </p:attrNameLst>
                                      </p:cBhvr>
                                      <p:tavLst>
                                        <p:tav tm="0">
                                          <p:val>
                                            <p:strVal val="0-#ppt_w/2"/>
                                          </p:val>
                                        </p:tav>
                                        <p:tav tm="100000">
                                          <p:val>
                                            <p:strVal val="#ppt_x"/>
                                          </p:val>
                                        </p:tav>
                                      </p:tavLst>
                                    </p:anim>
                                    <p:anim calcmode="lin" valueType="num">
                                      <p:cBhvr additive="base">
                                        <p:cTn id="27" dur="3750" fill="hold"/>
                                        <p:tgtEl>
                                          <p:spTgt spid="1034"/>
                                        </p:tgtEl>
                                        <p:attrNameLst>
                                          <p:attrName>ppt_y</p:attrName>
                                        </p:attrNameLst>
                                      </p:cBhvr>
                                      <p:tavLst>
                                        <p:tav tm="0">
                                          <p:val>
                                            <p:strVal val="0-#ppt_h/2"/>
                                          </p:val>
                                        </p:tav>
                                        <p:tav tm="100000">
                                          <p:val>
                                            <p:strVal val="#ppt_y"/>
                                          </p:val>
                                        </p:tav>
                                      </p:tavLst>
                                    </p:anim>
                                  </p:childTnLst>
                                </p:cTn>
                              </p:par>
                              <p:par>
                                <p:cTn id="28" presetID="2" presetClass="entr" presetSubtype="9" fill="hold" nodeType="withEffect">
                                  <p:stCondLst>
                                    <p:cond delay="1000"/>
                                  </p:stCondLst>
                                  <p:childTnLst>
                                    <p:set>
                                      <p:cBhvr>
                                        <p:cTn id="29" dur="1" fill="hold">
                                          <p:stCondLst>
                                            <p:cond delay="0"/>
                                          </p:stCondLst>
                                        </p:cTn>
                                        <p:tgtEl>
                                          <p:spTgt spid="1036"/>
                                        </p:tgtEl>
                                        <p:attrNameLst>
                                          <p:attrName>style.visibility</p:attrName>
                                        </p:attrNameLst>
                                      </p:cBhvr>
                                      <p:to>
                                        <p:strVal val="visible"/>
                                      </p:to>
                                    </p:set>
                                    <p:anim calcmode="lin" valueType="num">
                                      <p:cBhvr additive="base">
                                        <p:cTn id="30" dur="3750" fill="hold"/>
                                        <p:tgtEl>
                                          <p:spTgt spid="1036"/>
                                        </p:tgtEl>
                                        <p:attrNameLst>
                                          <p:attrName>ppt_x</p:attrName>
                                        </p:attrNameLst>
                                      </p:cBhvr>
                                      <p:tavLst>
                                        <p:tav tm="0">
                                          <p:val>
                                            <p:strVal val="0-#ppt_w/2"/>
                                          </p:val>
                                        </p:tav>
                                        <p:tav tm="100000">
                                          <p:val>
                                            <p:strVal val="#ppt_x"/>
                                          </p:val>
                                        </p:tav>
                                      </p:tavLst>
                                    </p:anim>
                                    <p:anim calcmode="lin" valueType="num">
                                      <p:cBhvr additive="base">
                                        <p:cTn id="31" dur="3750" fill="hold"/>
                                        <p:tgtEl>
                                          <p:spTgt spid="1036"/>
                                        </p:tgtEl>
                                        <p:attrNameLst>
                                          <p:attrName>ppt_y</p:attrName>
                                        </p:attrNameLst>
                                      </p:cBhvr>
                                      <p:tavLst>
                                        <p:tav tm="0">
                                          <p:val>
                                            <p:strVal val="0-#ppt_h/2"/>
                                          </p:val>
                                        </p:tav>
                                        <p:tav tm="100000">
                                          <p:val>
                                            <p:strVal val="#ppt_y"/>
                                          </p:val>
                                        </p:tav>
                                      </p:tavLst>
                                    </p:anim>
                                  </p:childTnLst>
                                </p:cTn>
                              </p:par>
                              <p:par>
                                <p:cTn id="32" presetID="2" presetClass="entr" presetSubtype="9" fill="hold" nodeType="withEffect">
                                  <p:stCondLst>
                                    <p:cond delay="1000"/>
                                  </p:stCondLst>
                                  <p:childTnLst>
                                    <p:set>
                                      <p:cBhvr>
                                        <p:cTn id="33" dur="1" fill="hold">
                                          <p:stCondLst>
                                            <p:cond delay="0"/>
                                          </p:stCondLst>
                                        </p:cTn>
                                        <p:tgtEl>
                                          <p:spTgt spid="1038"/>
                                        </p:tgtEl>
                                        <p:attrNameLst>
                                          <p:attrName>style.visibility</p:attrName>
                                        </p:attrNameLst>
                                      </p:cBhvr>
                                      <p:to>
                                        <p:strVal val="visible"/>
                                      </p:to>
                                    </p:set>
                                    <p:anim calcmode="lin" valueType="num">
                                      <p:cBhvr additive="base">
                                        <p:cTn id="34" dur="3750" fill="hold"/>
                                        <p:tgtEl>
                                          <p:spTgt spid="1038"/>
                                        </p:tgtEl>
                                        <p:attrNameLst>
                                          <p:attrName>ppt_x</p:attrName>
                                        </p:attrNameLst>
                                      </p:cBhvr>
                                      <p:tavLst>
                                        <p:tav tm="0">
                                          <p:val>
                                            <p:strVal val="0-#ppt_w/2"/>
                                          </p:val>
                                        </p:tav>
                                        <p:tav tm="100000">
                                          <p:val>
                                            <p:strVal val="#ppt_x"/>
                                          </p:val>
                                        </p:tav>
                                      </p:tavLst>
                                    </p:anim>
                                    <p:anim calcmode="lin" valueType="num">
                                      <p:cBhvr additive="base">
                                        <p:cTn id="35" dur="3750" fill="hold"/>
                                        <p:tgtEl>
                                          <p:spTgt spid="1038"/>
                                        </p:tgtEl>
                                        <p:attrNameLst>
                                          <p:attrName>ppt_y</p:attrName>
                                        </p:attrNameLst>
                                      </p:cBhvr>
                                      <p:tavLst>
                                        <p:tav tm="0">
                                          <p:val>
                                            <p:strVal val="0-#ppt_h/2"/>
                                          </p:val>
                                        </p:tav>
                                        <p:tav tm="100000">
                                          <p:val>
                                            <p:strVal val="#ppt_y"/>
                                          </p:val>
                                        </p:tav>
                                      </p:tavLst>
                                    </p:anim>
                                  </p:childTnLst>
                                </p:cTn>
                              </p:par>
                              <p:par>
                                <p:cTn id="36" presetID="2" presetClass="entr" presetSubtype="2" fill="hold" nodeType="withEffect">
                                  <p:stCondLst>
                                    <p:cond delay="1000"/>
                                  </p:stCondLst>
                                  <p:childTnLst>
                                    <p:set>
                                      <p:cBhvr>
                                        <p:cTn id="37" dur="1" fill="hold">
                                          <p:stCondLst>
                                            <p:cond delay="0"/>
                                          </p:stCondLst>
                                        </p:cTn>
                                        <p:tgtEl>
                                          <p:spTgt spid="1040"/>
                                        </p:tgtEl>
                                        <p:attrNameLst>
                                          <p:attrName>style.visibility</p:attrName>
                                        </p:attrNameLst>
                                      </p:cBhvr>
                                      <p:to>
                                        <p:strVal val="visible"/>
                                      </p:to>
                                    </p:set>
                                    <p:anim calcmode="lin" valueType="num">
                                      <p:cBhvr additive="base">
                                        <p:cTn id="38" dur="3750" fill="hold"/>
                                        <p:tgtEl>
                                          <p:spTgt spid="1040"/>
                                        </p:tgtEl>
                                        <p:attrNameLst>
                                          <p:attrName>ppt_x</p:attrName>
                                        </p:attrNameLst>
                                      </p:cBhvr>
                                      <p:tavLst>
                                        <p:tav tm="0">
                                          <p:val>
                                            <p:strVal val="1+#ppt_w/2"/>
                                          </p:val>
                                        </p:tav>
                                        <p:tav tm="100000">
                                          <p:val>
                                            <p:strVal val="#ppt_x"/>
                                          </p:val>
                                        </p:tav>
                                      </p:tavLst>
                                    </p:anim>
                                    <p:anim calcmode="lin" valueType="num">
                                      <p:cBhvr additive="base">
                                        <p:cTn id="39" dur="3750" fill="hold"/>
                                        <p:tgtEl>
                                          <p:spTgt spid="1040"/>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1000"/>
                                  </p:stCondLst>
                                  <p:childTnLst>
                                    <p:set>
                                      <p:cBhvr>
                                        <p:cTn id="41" dur="1" fill="hold">
                                          <p:stCondLst>
                                            <p:cond delay="0"/>
                                          </p:stCondLst>
                                        </p:cTn>
                                        <p:tgtEl>
                                          <p:spTgt spid="1042"/>
                                        </p:tgtEl>
                                        <p:attrNameLst>
                                          <p:attrName>style.visibility</p:attrName>
                                        </p:attrNameLst>
                                      </p:cBhvr>
                                      <p:to>
                                        <p:strVal val="visible"/>
                                      </p:to>
                                    </p:set>
                                    <p:anim calcmode="lin" valueType="num">
                                      <p:cBhvr additive="base">
                                        <p:cTn id="42" dur="3750" fill="hold"/>
                                        <p:tgtEl>
                                          <p:spTgt spid="1042"/>
                                        </p:tgtEl>
                                        <p:attrNameLst>
                                          <p:attrName>ppt_x</p:attrName>
                                        </p:attrNameLst>
                                      </p:cBhvr>
                                      <p:tavLst>
                                        <p:tav tm="0">
                                          <p:val>
                                            <p:strVal val="1+#ppt_w/2"/>
                                          </p:val>
                                        </p:tav>
                                        <p:tav tm="100000">
                                          <p:val>
                                            <p:strVal val="#ppt_x"/>
                                          </p:val>
                                        </p:tav>
                                      </p:tavLst>
                                    </p:anim>
                                    <p:anim calcmode="lin" valueType="num">
                                      <p:cBhvr additive="base">
                                        <p:cTn id="43" dur="3750" fill="hold"/>
                                        <p:tgtEl>
                                          <p:spTgt spid="1042"/>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1000"/>
                                  </p:stCondLst>
                                  <p:childTnLst>
                                    <p:set>
                                      <p:cBhvr>
                                        <p:cTn id="45" dur="1" fill="hold">
                                          <p:stCondLst>
                                            <p:cond delay="0"/>
                                          </p:stCondLst>
                                        </p:cTn>
                                        <p:tgtEl>
                                          <p:spTgt spid="1044"/>
                                        </p:tgtEl>
                                        <p:attrNameLst>
                                          <p:attrName>style.visibility</p:attrName>
                                        </p:attrNameLst>
                                      </p:cBhvr>
                                      <p:to>
                                        <p:strVal val="visible"/>
                                      </p:to>
                                    </p:set>
                                    <p:anim calcmode="lin" valueType="num">
                                      <p:cBhvr additive="base">
                                        <p:cTn id="46" dur="3750" fill="hold"/>
                                        <p:tgtEl>
                                          <p:spTgt spid="1044"/>
                                        </p:tgtEl>
                                        <p:attrNameLst>
                                          <p:attrName>ppt_x</p:attrName>
                                        </p:attrNameLst>
                                      </p:cBhvr>
                                      <p:tavLst>
                                        <p:tav tm="0">
                                          <p:val>
                                            <p:strVal val="1+#ppt_w/2"/>
                                          </p:val>
                                        </p:tav>
                                        <p:tav tm="100000">
                                          <p:val>
                                            <p:strVal val="#ppt_x"/>
                                          </p:val>
                                        </p:tav>
                                      </p:tavLst>
                                    </p:anim>
                                    <p:anim calcmode="lin" valueType="num">
                                      <p:cBhvr additive="base">
                                        <p:cTn id="47" dur="3750" fill="hold"/>
                                        <p:tgtEl>
                                          <p:spTgt spid="1044"/>
                                        </p:tgtEl>
                                        <p:attrNameLst>
                                          <p:attrName>ppt_y</p:attrName>
                                        </p:attrNameLst>
                                      </p:cBhvr>
                                      <p:tavLst>
                                        <p:tav tm="0">
                                          <p:val>
                                            <p:strVal val="#ppt_y"/>
                                          </p:val>
                                        </p:tav>
                                        <p:tav tm="100000">
                                          <p:val>
                                            <p:strVal val="#ppt_y"/>
                                          </p:val>
                                        </p:tav>
                                      </p:tavLst>
                                    </p:anim>
                                  </p:childTnLst>
                                </p:cTn>
                              </p:par>
                              <p:par>
                                <p:cTn id="48" presetID="2" presetClass="entr" presetSubtype="1" fill="hold" nodeType="withEffect">
                                  <p:stCondLst>
                                    <p:cond delay="1000"/>
                                  </p:stCondLst>
                                  <p:childTnLst>
                                    <p:set>
                                      <p:cBhvr>
                                        <p:cTn id="49" dur="1" fill="hold">
                                          <p:stCondLst>
                                            <p:cond delay="0"/>
                                          </p:stCondLst>
                                        </p:cTn>
                                        <p:tgtEl>
                                          <p:spTgt spid="1046"/>
                                        </p:tgtEl>
                                        <p:attrNameLst>
                                          <p:attrName>style.visibility</p:attrName>
                                        </p:attrNameLst>
                                      </p:cBhvr>
                                      <p:to>
                                        <p:strVal val="visible"/>
                                      </p:to>
                                    </p:set>
                                    <p:anim calcmode="lin" valueType="num">
                                      <p:cBhvr additive="base">
                                        <p:cTn id="50" dur="3750" fill="hold"/>
                                        <p:tgtEl>
                                          <p:spTgt spid="1046"/>
                                        </p:tgtEl>
                                        <p:attrNameLst>
                                          <p:attrName>ppt_x</p:attrName>
                                        </p:attrNameLst>
                                      </p:cBhvr>
                                      <p:tavLst>
                                        <p:tav tm="0">
                                          <p:val>
                                            <p:strVal val="#ppt_x"/>
                                          </p:val>
                                        </p:tav>
                                        <p:tav tm="100000">
                                          <p:val>
                                            <p:strVal val="#ppt_x"/>
                                          </p:val>
                                        </p:tav>
                                      </p:tavLst>
                                    </p:anim>
                                    <p:anim calcmode="lin" valueType="num">
                                      <p:cBhvr additive="base">
                                        <p:cTn id="51" dur="3750" fill="hold"/>
                                        <p:tgtEl>
                                          <p:spTgt spid="1046"/>
                                        </p:tgtEl>
                                        <p:attrNameLst>
                                          <p:attrName>ppt_y</p:attrName>
                                        </p:attrNameLst>
                                      </p:cBhvr>
                                      <p:tavLst>
                                        <p:tav tm="0">
                                          <p:val>
                                            <p:strVal val="0-#ppt_h/2"/>
                                          </p:val>
                                        </p:tav>
                                        <p:tav tm="100000">
                                          <p:val>
                                            <p:strVal val="#ppt_y"/>
                                          </p:val>
                                        </p:tav>
                                      </p:tavLst>
                                    </p:anim>
                                  </p:childTnLst>
                                </p:cTn>
                              </p:par>
                              <p:par>
                                <p:cTn id="52" presetID="2" presetClass="entr" presetSubtype="8" fill="hold" nodeType="withEffect">
                                  <p:stCondLst>
                                    <p:cond delay="1000"/>
                                  </p:stCondLst>
                                  <p:childTnLst>
                                    <p:set>
                                      <p:cBhvr>
                                        <p:cTn id="53" dur="1" fill="hold">
                                          <p:stCondLst>
                                            <p:cond delay="0"/>
                                          </p:stCondLst>
                                        </p:cTn>
                                        <p:tgtEl>
                                          <p:spTgt spid="1048"/>
                                        </p:tgtEl>
                                        <p:attrNameLst>
                                          <p:attrName>style.visibility</p:attrName>
                                        </p:attrNameLst>
                                      </p:cBhvr>
                                      <p:to>
                                        <p:strVal val="visible"/>
                                      </p:to>
                                    </p:set>
                                    <p:anim calcmode="lin" valueType="num">
                                      <p:cBhvr additive="base">
                                        <p:cTn id="54" dur="3750" fill="hold"/>
                                        <p:tgtEl>
                                          <p:spTgt spid="1048"/>
                                        </p:tgtEl>
                                        <p:attrNameLst>
                                          <p:attrName>ppt_x</p:attrName>
                                        </p:attrNameLst>
                                      </p:cBhvr>
                                      <p:tavLst>
                                        <p:tav tm="0">
                                          <p:val>
                                            <p:strVal val="0-#ppt_w/2"/>
                                          </p:val>
                                        </p:tav>
                                        <p:tav tm="100000">
                                          <p:val>
                                            <p:strVal val="#ppt_x"/>
                                          </p:val>
                                        </p:tav>
                                      </p:tavLst>
                                    </p:anim>
                                    <p:anim calcmode="lin" valueType="num">
                                      <p:cBhvr additive="base">
                                        <p:cTn id="55" dur="3750" fill="hold"/>
                                        <p:tgtEl>
                                          <p:spTgt spid="1048"/>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1000"/>
                                  </p:stCondLst>
                                  <p:childTnLst>
                                    <p:set>
                                      <p:cBhvr>
                                        <p:cTn id="57" dur="1" fill="hold">
                                          <p:stCondLst>
                                            <p:cond delay="0"/>
                                          </p:stCondLst>
                                        </p:cTn>
                                        <p:tgtEl>
                                          <p:spTgt spid="1050"/>
                                        </p:tgtEl>
                                        <p:attrNameLst>
                                          <p:attrName>style.visibility</p:attrName>
                                        </p:attrNameLst>
                                      </p:cBhvr>
                                      <p:to>
                                        <p:strVal val="visible"/>
                                      </p:to>
                                    </p:set>
                                    <p:anim calcmode="lin" valueType="num">
                                      <p:cBhvr additive="base">
                                        <p:cTn id="58" dur="3750" fill="hold"/>
                                        <p:tgtEl>
                                          <p:spTgt spid="1050"/>
                                        </p:tgtEl>
                                        <p:attrNameLst>
                                          <p:attrName>ppt_x</p:attrName>
                                        </p:attrNameLst>
                                      </p:cBhvr>
                                      <p:tavLst>
                                        <p:tav tm="0">
                                          <p:val>
                                            <p:strVal val="0-#ppt_w/2"/>
                                          </p:val>
                                        </p:tav>
                                        <p:tav tm="100000">
                                          <p:val>
                                            <p:strVal val="#ppt_x"/>
                                          </p:val>
                                        </p:tav>
                                      </p:tavLst>
                                    </p:anim>
                                    <p:anim calcmode="lin" valueType="num">
                                      <p:cBhvr additive="base">
                                        <p:cTn id="59" dur="3750" fill="hold"/>
                                        <p:tgtEl>
                                          <p:spTgt spid="1050"/>
                                        </p:tgtEl>
                                        <p:attrNameLst>
                                          <p:attrName>ppt_y</p:attrName>
                                        </p:attrNameLst>
                                      </p:cBhvr>
                                      <p:tavLst>
                                        <p:tav tm="0">
                                          <p:val>
                                            <p:strVal val="#ppt_y"/>
                                          </p:val>
                                        </p:tav>
                                        <p:tav tm="100000">
                                          <p:val>
                                            <p:strVal val="#ppt_y"/>
                                          </p:val>
                                        </p:tav>
                                      </p:tavLst>
                                    </p:anim>
                                  </p:childTnLst>
                                </p:cTn>
                              </p:par>
                              <p:par>
                                <p:cTn id="60" presetID="2" presetClass="entr" presetSubtype="8" fill="hold" nodeType="withEffect">
                                  <p:stCondLst>
                                    <p:cond delay="1000"/>
                                  </p:stCondLst>
                                  <p:childTnLst>
                                    <p:set>
                                      <p:cBhvr>
                                        <p:cTn id="61" dur="1" fill="hold">
                                          <p:stCondLst>
                                            <p:cond delay="0"/>
                                          </p:stCondLst>
                                        </p:cTn>
                                        <p:tgtEl>
                                          <p:spTgt spid="1052"/>
                                        </p:tgtEl>
                                        <p:attrNameLst>
                                          <p:attrName>style.visibility</p:attrName>
                                        </p:attrNameLst>
                                      </p:cBhvr>
                                      <p:to>
                                        <p:strVal val="visible"/>
                                      </p:to>
                                    </p:set>
                                    <p:anim calcmode="lin" valueType="num">
                                      <p:cBhvr additive="base">
                                        <p:cTn id="62" dur="3750" fill="hold"/>
                                        <p:tgtEl>
                                          <p:spTgt spid="1052"/>
                                        </p:tgtEl>
                                        <p:attrNameLst>
                                          <p:attrName>ppt_x</p:attrName>
                                        </p:attrNameLst>
                                      </p:cBhvr>
                                      <p:tavLst>
                                        <p:tav tm="0">
                                          <p:val>
                                            <p:strVal val="0-#ppt_w/2"/>
                                          </p:val>
                                        </p:tav>
                                        <p:tav tm="100000">
                                          <p:val>
                                            <p:strVal val="#ppt_x"/>
                                          </p:val>
                                        </p:tav>
                                      </p:tavLst>
                                    </p:anim>
                                    <p:anim calcmode="lin" valueType="num">
                                      <p:cBhvr additive="base">
                                        <p:cTn id="63" dur="3750" fill="hold"/>
                                        <p:tgtEl>
                                          <p:spTgt spid="1052"/>
                                        </p:tgtEl>
                                        <p:attrNameLst>
                                          <p:attrName>ppt_y</p:attrName>
                                        </p:attrNameLst>
                                      </p:cBhvr>
                                      <p:tavLst>
                                        <p:tav tm="0">
                                          <p:val>
                                            <p:strVal val="#ppt_y"/>
                                          </p:val>
                                        </p:tav>
                                        <p:tav tm="100000">
                                          <p:val>
                                            <p:strVal val="#ppt_y"/>
                                          </p:val>
                                        </p:tav>
                                      </p:tavLst>
                                    </p:anim>
                                  </p:childTnLst>
                                </p:cTn>
                              </p:par>
                              <p:par>
                                <p:cTn id="64" presetID="2" presetClass="entr" presetSubtype="3" fill="hold" nodeType="withEffect">
                                  <p:stCondLst>
                                    <p:cond delay="100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3750" fill="hold"/>
                                        <p:tgtEl>
                                          <p:spTgt spid="25"/>
                                        </p:tgtEl>
                                        <p:attrNameLst>
                                          <p:attrName>ppt_x</p:attrName>
                                        </p:attrNameLst>
                                      </p:cBhvr>
                                      <p:tavLst>
                                        <p:tav tm="0">
                                          <p:val>
                                            <p:strVal val="1+#ppt_w/2"/>
                                          </p:val>
                                        </p:tav>
                                        <p:tav tm="100000">
                                          <p:val>
                                            <p:strVal val="#ppt_x"/>
                                          </p:val>
                                        </p:tav>
                                      </p:tavLst>
                                    </p:anim>
                                    <p:anim calcmode="lin" valueType="num">
                                      <p:cBhvr additive="base">
                                        <p:cTn id="67" dur="3750" fill="hold"/>
                                        <p:tgtEl>
                                          <p:spTgt spid="25"/>
                                        </p:tgtEl>
                                        <p:attrNameLst>
                                          <p:attrName>ppt_y</p:attrName>
                                        </p:attrNameLst>
                                      </p:cBhvr>
                                      <p:tavLst>
                                        <p:tav tm="0">
                                          <p:val>
                                            <p:strVal val="0-#ppt_h/2"/>
                                          </p:val>
                                        </p:tav>
                                        <p:tav tm="100000">
                                          <p:val>
                                            <p:strVal val="#ppt_y"/>
                                          </p:val>
                                        </p:tav>
                                      </p:tavLst>
                                    </p:anim>
                                  </p:childTnLst>
                                </p:cTn>
                              </p:par>
                              <p:par>
                                <p:cTn id="68" presetID="2" presetClass="entr" presetSubtype="3" fill="hold" nodeType="withEffect">
                                  <p:stCondLst>
                                    <p:cond delay="100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3750" fill="hold"/>
                                        <p:tgtEl>
                                          <p:spTgt spid="26"/>
                                        </p:tgtEl>
                                        <p:attrNameLst>
                                          <p:attrName>ppt_x</p:attrName>
                                        </p:attrNameLst>
                                      </p:cBhvr>
                                      <p:tavLst>
                                        <p:tav tm="0">
                                          <p:val>
                                            <p:strVal val="1+#ppt_w/2"/>
                                          </p:val>
                                        </p:tav>
                                        <p:tav tm="100000">
                                          <p:val>
                                            <p:strVal val="#ppt_x"/>
                                          </p:val>
                                        </p:tav>
                                      </p:tavLst>
                                    </p:anim>
                                    <p:anim calcmode="lin" valueType="num">
                                      <p:cBhvr additive="base">
                                        <p:cTn id="71" dur="3750" fill="hold"/>
                                        <p:tgtEl>
                                          <p:spTgt spid="26"/>
                                        </p:tgtEl>
                                        <p:attrNameLst>
                                          <p:attrName>ppt_y</p:attrName>
                                        </p:attrNameLst>
                                      </p:cBhvr>
                                      <p:tavLst>
                                        <p:tav tm="0">
                                          <p:val>
                                            <p:strVal val="0-#ppt_h/2"/>
                                          </p:val>
                                        </p:tav>
                                        <p:tav tm="100000">
                                          <p:val>
                                            <p:strVal val="#ppt_y"/>
                                          </p:val>
                                        </p:tav>
                                      </p:tavLst>
                                    </p:anim>
                                  </p:childTnLst>
                                </p:cTn>
                              </p:par>
                              <p:par>
                                <p:cTn id="72" presetID="2" presetClass="entr" presetSubtype="3" fill="hold" nodeType="withEffect">
                                  <p:stCondLst>
                                    <p:cond delay="100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3750" fill="hold"/>
                                        <p:tgtEl>
                                          <p:spTgt spid="27"/>
                                        </p:tgtEl>
                                        <p:attrNameLst>
                                          <p:attrName>ppt_x</p:attrName>
                                        </p:attrNameLst>
                                      </p:cBhvr>
                                      <p:tavLst>
                                        <p:tav tm="0">
                                          <p:val>
                                            <p:strVal val="1+#ppt_w/2"/>
                                          </p:val>
                                        </p:tav>
                                        <p:tav tm="100000">
                                          <p:val>
                                            <p:strVal val="#ppt_x"/>
                                          </p:val>
                                        </p:tav>
                                      </p:tavLst>
                                    </p:anim>
                                    <p:anim calcmode="lin" valueType="num">
                                      <p:cBhvr additive="base">
                                        <p:cTn id="75" dur="3750" fill="hold"/>
                                        <p:tgtEl>
                                          <p:spTgt spid="27"/>
                                        </p:tgtEl>
                                        <p:attrNameLst>
                                          <p:attrName>ppt_y</p:attrName>
                                        </p:attrNameLst>
                                      </p:cBhvr>
                                      <p:tavLst>
                                        <p:tav tm="0">
                                          <p:val>
                                            <p:strVal val="0-#ppt_h/2"/>
                                          </p:val>
                                        </p:tav>
                                        <p:tav tm="100000">
                                          <p:val>
                                            <p:strVal val="#ppt_y"/>
                                          </p:val>
                                        </p:tav>
                                      </p:tavLst>
                                    </p:anim>
                                  </p:childTnLst>
                                </p:cTn>
                              </p:par>
                              <p:par>
                                <p:cTn id="76" presetID="2" presetClass="entr" presetSubtype="9" fill="hold" nodeType="withEffect">
                                  <p:stCondLst>
                                    <p:cond delay="1000"/>
                                  </p:stCondLst>
                                  <p:childTnLst>
                                    <p:set>
                                      <p:cBhvr>
                                        <p:cTn id="77" dur="1" fill="hold">
                                          <p:stCondLst>
                                            <p:cond delay="0"/>
                                          </p:stCondLst>
                                        </p:cTn>
                                        <p:tgtEl>
                                          <p:spTgt spid="1060"/>
                                        </p:tgtEl>
                                        <p:attrNameLst>
                                          <p:attrName>style.visibility</p:attrName>
                                        </p:attrNameLst>
                                      </p:cBhvr>
                                      <p:to>
                                        <p:strVal val="visible"/>
                                      </p:to>
                                    </p:set>
                                    <p:anim calcmode="lin" valueType="num">
                                      <p:cBhvr additive="base">
                                        <p:cTn id="78" dur="3750" fill="hold"/>
                                        <p:tgtEl>
                                          <p:spTgt spid="1060"/>
                                        </p:tgtEl>
                                        <p:attrNameLst>
                                          <p:attrName>ppt_x</p:attrName>
                                        </p:attrNameLst>
                                      </p:cBhvr>
                                      <p:tavLst>
                                        <p:tav tm="0">
                                          <p:val>
                                            <p:strVal val="0-#ppt_w/2"/>
                                          </p:val>
                                        </p:tav>
                                        <p:tav tm="100000">
                                          <p:val>
                                            <p:strVal val="#ppt_x"/>
                                          </p:val>
                                        </p:tav>
                                      </p:tavLst>
                                    </p:anim>
                                    <p:anim calcmode="lin" valueType="num">
                                      <p:cBhvr additive="base">
                                        <p:cTn id="79" dur="3750" fill="hold"/>
                                        <p:tgtEl>
                                          <p:spTgt spid="1060"/>
                                        </p:tgtEl>
                                        <p:attrNameLst>
                                          <p:attrName>ppt_y</p:attrName>
                                        </p:attrNameLst>
                                      </p:cBhvr>
                                      <p:tavLst>
                                        <p:tav tm="0">
                                          <p:val>
                                            <p:strVal val="0-#ppt_h/2"/>
                                          </p:val>
                                        </p:tav>
                                        <p:tav tm="100000">
                                          <p:val>
                                            <p:strVal val="#ppt_y"/>
                                          </p:val>
                                        </p:tav>
                                      </p:tavLst>
                                    </p:anim>
                                  </p:childTnLst>
                                </p:cTn>
                              </p:par>
                              <p:par>
                                <p:cTn id="80" presetID="2" presetClass="entr" presetSubtype="3" fill="hold" nodeType="withEffect">
                                  <p:stCondLst>
                                    <p:cond delay="1000"/>
                                  </p:stCondLst>
                                  <p:childTnLst>
                                    <p:set>
                                      <p:cBhvr>
                                        <p:cTn id="81" dur="1" fill="hold">
                                          <p:stCondLst>
                                            <p:cond delay="0"/>
                                          </p:stCondLst>
                                        </p:cTn>
                                        <p:tgtEl>
                                          <p:spTgt spid="1062"/>
                                        </p:tgtEl>
                                        <p:attrNameLst>
                                          <p:attrName>style.visibility</p:attrName>
                                        </p:attrNameLst>
                                      </p:cBhvr>
                                      <p:to>
                                        <p:strVal val="visible"/>
                                      </p:to>
                                    </p:set>
                                    <p:anim calcmode="lin" valueType="num">
                                      <p:cBhvr additive="base">
                                        <p:cTn id="82" dur="3750" fill="hold"/>
                                        <p:tgtEl>
                                          <p:spTgt spid="1062"/>
                                        </p:tgtEl>
                                        <p:attrNameLst>
                                          <p:attrName>ppt_x</p:attrName>
                                        </p:attrNameLst>
                                      </p:cBhvr>
                                      <p:tavLst>
                                        <p:tav tm="0">
                                          <p:val>
                                            <p:strVal val="1+#ppt_w/2"/>
                                          </p:val>
                                        </p:tav>
                                        <p:tav tm="100000">
                                          <p:val>
                                            <p:strVal val="#ppt_x"/>
                                          </p:val>
                                        </p:tav>
                                      </p:tavLst>
                                    </p:anim>
                                    <p:anim calcmode="lin" valueType="num">
                                      <p:cBhvr additive="base">
                                        <p:cTn id="83" dur="3750" fill="hold"/>
                                        <p:tgtEl>
                                          <p:spTgt spid="1062"/>
                                        </p:tgtEl>
                                        <p:attrNameLst>
                                          <p:attrName>ppt_y</p:attrName>
                                        </p:attrNameLst>
                                      </p:cBhvr>
                                      <p:tavLst>
                                        <p:tav tm="0">
                                          <p:val>
                                            <p:strVal val="0-#ppt_h/2"/>
                                          </p:val>
                                        </p:tav>
                                        <p:tav tm="100000">
                                          <p:val>
                                            <p:strVal val="#ppt_y"/>
                                          </p:val>
                                        </p:tav>
                                      </p:tavLst>
                                    </p:anim>
                                  </p:childTnLst>
                                </p:cTn>
                              </p:par>
                              <p:par>
                                <p:cTn id="84" presetID="2" presetClass="entr" presetSubtype="3" fill="hold" nodeType="withEffect">
                                  <p:stCondLst>
                                    <p:cond delay="1000"/>
                                  </p:stCondLst>
                                  <p:childTnLst>
                                    <p:set>
                                      <p:cBhvr>
                                        <p:cTn id="85" dur="1" fill="hold">
                                          <p:stCondLst>
                                            <p:cond delay="0"/>
                                          </p:stCondLst>
                                        </p:cTn>
                                        <p:tgtEl>
                                          <p:spTgt spid="1064"/>
                                        </p:tgtEl>
                                        <p:attrNameLst>
                                          <p:attrName>style.visibility</p:attrName>
                                        </p:attrNameLst>
                                      </p:cBhvr>
                                      <p:to>
                                        <p:strVal val="visible"/>
                                      </p:to>
                                    </p:set>
                                    <p:anim calcmode="lin" valueType="num">
                                      <p:cBhvr additive="base">
                                        <p:cTn id="86" dur="3750" fill="hold"/>
                                        <p:tgtEl>
                                          <p:spTgt spid="1064"/>
                                        </p:tgtEl>
                                        <p:attrNameLst>
                                          <p:attrName>ppt_x</p:attrName>
                                        </p:attrNameLst>
                                      </p:cBhvr>
                                      <p:tavLst>
                                        <p:tav tm="0">
                                          <p:val>
                                            <p:strVal val="1+#ppt_w/2"/>
                                          </p:val>
                                        </p:tav>
                                        <p:tav tm="100000">
                                          <p:val>
                                            <p:strVal val="#ppt_x"/>
                                          </p:val>
                                        </p:tav>
                                      </p:tavLst>
                                    </p:anim>
                                    <p:anim calcmode="lin" valueType="num">
                                      <p:cBhvr additive="base">
                                        <p:cTn id="87" dur="3750" fill="hold"/>
                                        <p:tgtEl>
                                          <p:spTgt spid="10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92500" lnSpcReduction="10000"/>
          </a:bodyPr>
          <a:lstStyle/>
          <a:p>
            <a:pPr>
              <a:buFont typeface="Wingdings" panose="05000000000000000000" pitchFamily="2" charset="2"/>
              <a:buChar char="ü"/>
            </a:pPr>
            <a:r>
              <a:rPr lang="en-US" dirty="0" smtClean="0">
                <a:solidFill>
                  <a:srgbClr val="0070C0"/>
                </a:solidFill>
                <a:latin typeface="Comic Sans MS" panose="030F0702030302020204" pitchFamily="66" charset="0"/>
                <a:hlinkClick r:id=""/>
              </a:rPr>
              <a:t>https://el.wikipedia.org/wiki/%CE%A0%CE%B1%CE%B3%CE%BA%CF%8C%CF%83%CE%BC%CE%B9%CE%BF_%CE%9A%CF%8D%CF%80%CE%B5%CE%BB%CE%BB%CE%BF_%CE%A0%CE%BF%CE%B4%CE%BF%CF%83%CF%86%CE%B1%CE%AF%CF%81%CE%BF%CF%85</a:t>
            </a:r>
          </a:p>
          <a:p>
            <a:pPr>
              <a:buFont typeface="Wingdings" panose="05000000000000000000" pitchFamily="2" charset="2"/>
              <a:buChar char="ü"/>
            </a:pPr>
            <a:r>
              <a:rPr lang="en-US" dirty="0" smtClean="0">
                <a:solidFill>
                  <a:srgbClr val="0070C0"/>
                </a:solidFill>
                <a:latin typeface="Comic Sans MS" panose="030F0702030302020204" pitchFamily="66" charset="0"/>
                <a:hlinkClick r:id=""/>
              </a:rPr>
              <a:t>http</a:t>
            </a:r>
            <a:r>
              <a:rPr lang="en-US" dirty="0">
                <a:solidFill>
                  <a:srgbClr val="0070C0"/>
                </a:solidFill>
                <a:latin typeface="Comic Sans MS" panose="030F0702030302020204" pitchFamily="66" charset="0"/>
                <a:hlinkClick r:id="rId2"/>
              </a:rPr>
              <a:t>://</a:t>
            </a:r>
            <a:r>
              <a:rPr lang="en-US" dirty="0" smtClean="0">
                <a:solidFill>
                  <a:srgbClr val="0070C0"/>
                </a:solidFill>
                <a:latin typeface="Comic Sans MS" panose="030F0702030302020204" pitchFamily="66" charset="0"/>
                <a:hlinkClick r:id="rId2"/>
              </a:rPr>
              <a:t>static.guim.co.uk/sys-images/Sport/Pix/pictures/2014/5/28/1401308698660/Pele-001.jpg</a:t>
            </a:r>
            <a:r>
              <a:rPr lang="el-GR" dirty="0" smtClean="0">
                <a:solidFill>
                  <a:srgbClr val="0070C0"/>
                </a:solidFill>
                <a:latin typeface="Comic Sans MS" panose="030F0702030302020204" pitchFamily="66" charset="0"/>
              </a:rPr>
              <a:t> </a:t>
            </a:r>
          </a:p>
          <a:p>
            <a:pPr>
              <a:buFont typeface="Wingdings" panose="05000000000000000000" pitchFamily="2" charset="2"/>
              <a:buChar char="ü"/>
            </a:pPr>
            <a:r>
              <a:rPr lang="en-US" dirty="0" smtClean="0">
                <a:solidFill>
                  <a:srgbClr val="0070C0"/>
                </a:solidFill>
                <a:latin typeface="Comic Sans MS" panose="030F0702030302020204" pitchFamily="66" charset="0"/>
                <a:hlinkClick r:id="rId3"/>
              </a:rPr>
              <a:t>http</a:t>
            </a:r>
            <a:r>
              <a:rPr lang="en-US" dirty="0">
                <a:solidFill>
                  <a:srgbClr val="0070C0"/>
                </a:solidFill>
                <a:latin typeface="Comic Sans MS" panose="030F0702030302020204" pitchFamily="66" charset="0"/>
                <a:hlinkClick r:id="rId3"/>
              </a:rPr>
              <a:t>://</a:t>
            </a:r>
            <a:r>
              <a:rPr lang="en-US" dirty="0" smtClean="0">
                <a:solidFill>
                  <a:srgbClr val="0070C0"/>
                </a:solidFill>
                <a:latin typeface="Comic Sans MS" panose="030F0702030302020204" pitchFamily="66" charset="0"/>
                <a:hlinkClick r:id="rId3"/>
              </a:rPr>
              <a:t>www.theguardian.com/football/ng-interactive/2014/may/27/the-world-cups-top-100-footballers-of-all-time-interactive</a:t>
            </a:r>
            <a:r>
              <a:rPr lang="el-GR" dirty="0" smtClean="0">
                <a:solidFill>
                  <a:srgbClr val="0070C0"/>
                </a:solidFill>
                <a:latin typeface="Comic Sans MS" panose="030F0702030302020204" pitchFamily="66" charset="0"/>
              </a:rPr>
              <a:t> </a:t>
            </a:r>
            <a:endParaRPr lang="el-GR" dirty="0">
              <a:solidFill>
                <a:srgbClr val="0070C0"/>
              </a:solidFill>
              <a:latin typeface="Comic Sans MS" panose="030F0702030302020204" pitchFamily="66" charset="0"/>
            </a:endParaRPr>
          </a:p>
        </p:txBody>
      </p:sp>
      <p:sp>
        <p:nvSpPr>
          <p:cNvPr id="4" name="Ορθογώνιο 3"/>
          <p:cNvSpPr/>
          <p:nvPr/>
        </p:nvSpPr>
        <p:spPr>
          <a:xfrm>
            <a:off x="3083085" y="540658"/>
            <a:ext cx="2661306" cy="923330"/>
          </a:xfrm>
          <a:prstGeom prst="rect">
            <a:avLst/>
          </a:prstGeom>
          <a:noFill/>
        </p:spPr>
        <p:txBody>
          <a:bodyPr wrap="none" lIns="91440" tIns="45720" rIns="91440" bIns="45720">
            <a:spAutoFit/>
          </a:bodyPr>
          <a:lstStyle/>
          <a:p>
            <a:pPr algn="ctr"/>
            <a:r>
              <a:rPr lang="el-GR" sz="5400" b="1" dirty="0" smtClean="0">
                <a:ln w="57150">
                  <a:solidFill>
                    <a:sysClr val="windowText" lastClr="000000"/>
                  </a:solidFill>
                  <a:prstDash val="solid"/>
                  <a:miter lim="800000"/>
                </a:ln>
                <a:gradFill flip="none" rotWithShape="1">
                  <a:gsLst>
                    <a:gs pos="0">
                      <a:srgbClr val="FFA3C2">
                        <a:shade val="30000"/>
                        <a:satMod val="115000"/>
                      </a:srgbClr>
                    </a:gs>
                    <a:gs pos="50000">
                      <a:srgbClr val="FFA3C2">
                        <a:shade val="67500"/>
                        <a:satMod val="115000"/>
                      </a:srgbClr>
                    </a:gs>
                    <a:gs pos="100000">
                      <a:srgbClr val="FFA3C2">
                        <a:shade val="100000"/>
                        <a:satMod val="115000"/>
                      </a:srgbClr>
                    </a:gs>
                  </a:gsLst>
                  <a:path path="circle">
                    <a:fillToRect l="50000" t="50000" r="50000" b="50000"/>
                  </a:path>
                  <a:tileRect/>
                </a:gradFill>
                <a:effectLst>
                  <a:outerShdw blurRad="25500" dist="23000" dir="7020000" algn="tl">
                    <a:srgbClr val="000000">
                      <a:alpha val="50000"/>
                    </a:srgbClr>
                  </a:outerShdw>
                </a:effectLst>
                <a:latin typeface="Comic Sans MS" panose="030F0702030302020204" pitchFamily="66" charset="0"/>
              </a:rPr>
              <a:t>ΠΗΓΕΣ</a:t>
            </a:r>
            <a:endParaRPr lang="el-GR" sz="5400" b="1" cap="none" spc="0" dirty="0">
              <a:ln w="57150">
                <a:solidFill>
                  <a:sysClr val="windowText" lastClr="000000"/>
                </a:solidFill>
                <a:prstDash val="solid"/>
                <a:miter lim="800000"/>
              </a:ln>
              <a:gradFill flip="none" rotWithShape="1">
                <a:gsLst>
                  <a:gs pos="0">
                    <a:srgbClr val="FFA3C2">
                      <a:shade val="30000"/>
                      <a:satMod val="115000"/>
                    </a:srgbClr>
                  </a:gs>
                  <a:gs pos="50000">
                    <a:srgbClr val="FFA3C2">
                      <a:shade val="67500"/>
                      <a:satMod val="115000"/>
                    </a:srgbClr>
                  </a:gs>
                  <a:gs pos="100000">
                    <a:srgbClr val="FFA3C2">
                      <a:shade val="100000"/>
                      <a:satMod val="115000"/>
                    </a:srgbClr>
                  </a:gs>
                </a:gsLst>
                <a:path path="circle">
                  <a:fillToRect l="50000" t="50000" r="50000" b="50000"/>
                </a:path>
                <a:tileRect/>
              </a:gradFill>
              <a:effectLst>
                <a:outerShdw blurRad="25500" dist="23000" dir="7020000" algn="tl">
                  <a:srgbClr val="000000">
                    <a:alpha val="50000"/>
                  </a:srgbClr>
                </a:outerShdw>
              </a:effectLst>
              <a:latin typeface="Comic Sans MS" panose="030F0702030302020204" pitchFamily="66" charset="0"/>
            </a:endParaRPr>
          </a:p>
        </p:txBody>
      </p:sp>
    </p:spTree>
    <p:extLst>
      <p:ext uri="{BB962C8B-B14F-4D97-AF65-F5344CB8AC3E}">
        <p14:creationId xmlns:p14="http://schemas.microsoft.com/office/powerpoint/2010/main" val="28639024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9940"/>
            <a:ext cx="8229600" cy="1143000"/>
          </a:xfrm>
        </p:spPr>
        <p:txBody>
          <a:bodyPr/>
          <a:lstStyle/>
          <a:p>
            <a:r>
              <a:rPr lang="el-GR" dirty="0" smtClean="0"/>
              <a:t>Μερικές Πληροφορίες</a:t>
            </a:r>
            <a:endParaRPr lang="el-GR" dirty="0"/>
          </a:p>
        </p:txBody>
      </p:sp>
      <p:sp>
        <p:nvSpPr>
          <p:cNvPr id="3" name="Θέση περιεχομένου 2"/>
          <p:cNvSpPr>
            <a:spLocks noGrp="1"/>
          </p:cNvSpPr>
          <p:nvPr>
            <p:ph idx="1"/>
          </p:nvPr>
        </p:nvSpPr>
        <p:spPr>
          <a:xfrm>
            <a:off x="395536" y="1340770"/>
            <a:ext cx="8229600" cy="4525963"/>
          </a:xfrm>
        </p:spPr>
        <p:txBody>
          <a:bodyPr>
            <a:normAutofit fontScale="85000" lnSpcReduction="10000"/>
          </a:bodyPr>
          <a:lstStyle/>
          <a:p>
            <a:pPr marL="0" indent="0">
              <a:buNone/>
            </a:pPr>
            <a:r>
              <a:rPr lang="en-US" dirty="0"/>
              <a:t>To </a:t>
            </a:r>
            <a:r>
              <a:rPr lang="en-US" i="1" dirty="0"/>
              <a:t>UEFA Champions League </a:t>
            </a:r>
            <a:r>
              <a:rPr lang="el-GR" dirty="0"/>
              <a:t>διεξήχθη για πρώτη φορά το 1955 και ονομαζόταν </a:t>
            </a:r>
            <a:r>
              <a:rPr lang="el-GR" i="1" dirty="0"/>
              <a:t>Κύπελλο Πρωταθλητριών Ομάδων</a:t>
            </a:r>
            <a:r>
              <a:rPr lang="el-GR" dirty="0"/>
              <a:t>. Το σημερινό όνομα και κανονισμοί άλλαξαν κατά την περίοδο 1992-1993. Επίσης, όσον αφορά το περίφημο και περιζήτητο τρόπαιο, του οποίου το «παρατσούκλι» είναι διαφορετικά </a:t>
            </a:r>
            <a:r>
              <a:rPr lang="el-GR" i="1" dirty="0"/>
              <a:t>Το Άγιο Δισκοπότηρο</a:t>
            </a:r>
            <a:r>
              <a:rPr lang="el-GR" dirty="0"/>
              <a:t>, λόγω της τεράστιας αξίας του, οι κανονισμοί ορίζουν ότι οι ομάδες που κατακτούν την διοργάνωση έχουν το δικαίωμα να το έχουν στην κατοχή τους προσωρινά κι ότι είναι υποχρεωμένες να το επιστρέψουν στην </a:t>
            </a:r>
            <a:r>
              <a:rPr lang="en-US" i="1" dirty="0"/>
              <a:t>UEFA </a:t>
            </a:r>
            <a:r>
              <a:rPr lang="el-GR" dirty="0"/>
              <a:t>δύο μήνες πριν τον τελικό της επόμενης χρονιάς. </a:t>
            </a:r>
          </a:p>
        </p:txBody>
      </p:sp>
    </p:spTree>
    <p:extLst>
      <p:ext uri="{BB962C8B-B14F-4D97-AF65-F5344CB8AC3E}">
        <p14:creationId xmlns:p14="http://schemas.microsoft.com/office/powerpoint/2010/main" val="5713082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ndergrad.osu.edu/buckeyes_blog/wp-content/uploads/2015/05/tttt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685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736676" y="6191017"/>
            <a:ext cx="11001731" cy="646331"/>
          </a:xfrm>
          <a:prstGeom prst="rect">
            <a:avLst/>
          </a:prstGeom>
          <a:noFill/>
        </p:spPr>
        <p:txBody>
          <a:bodyPr wrap="none" lIns="91440" tIns="45720" rIns="91440" bIns="45720">
            <a:spAutoFit/>
          </a:bodyPr>
          <a:lstStyle/>
          <a:p>
            <a:pPr algn="ctr"/>
            <a:r>
              <a:rPr lang="el-GR" sz="3600" b="1" cap="none" spc="50" dirty="0" smtClean="0">
                <a:ln w="12700" cmpd="sng">
                  <a:solidFill>
                    <a:schemeClr val="accent6">
                      <a:satMod val="120000"/>
                      <a:shade val="80000"/>
                    </a:schemeClr>
                  </a:solidFill>
                  <a:prstDash val="solid"/>
                </a:ln>
                <a:solidFill>
                  <a:schemeClr val="accent6">
                    <a:tint val="1000"/>
                  </a:schemeClr>
                </a:solidFill>
                <a:effectLst>
                  <a:glow rad="53100">
                    <a:srgbClr val="FF0000">
                      <a:alpha val="30000"/>
                    </a:srgbClr>
                  </a:glow>
                </a:effectLst>
                <a:latin typeface="Comic Sans MS" panose="030F0702030302020204" pitchFamily="66" charset="0"/>
              </a:rPr>
              <a:t>ΕΥΧΑΡΙΣΤΟΥΜΕ ΓΙΑ ΤΗΝ ΠΡΟΣΟΧΗ ΣΑΣ! </a:t>
            </a:r>
            <a:r>
              <a:rPr lang="el-GR" sz="3600" b="1" cap="none" spc="50" dirty="0" smtClean="0">
                <a:ln w="12700" cmpd="sng">
                  <a:solidFill>
                    <a:schemeClr val="accent6">
                      <a:satMod val="120000"/>
                      <a:shade val="80000"/>
                    </a:schemeClr>
                  </a:solidFill>
                  <a:prstDash val="solid"/>
                </a:ln>
                <a:solidFill>
                  <a:schemeClr val="accent6">
                    <a:tint val="1000"/>
                  </a:schemeClr>
                </a:solidFill>
                <a:effectLst>
                  <a:glow rad="53100">
                    <a:srgbClr val="FF0000">
                      <a:alpha val="30000"/>
                    </a:srgbClr>
                  </a:glow>
                </a:effectLst>
                <a:latin typeface="Comic Sans MS" panose="030F0702030302020204" pitchFamily="66" charset="0"/>
                <a:sym typeface="Wingdings" panose="05000000000000000000" pitchFamily="2" charset="2"/>
              </a:rPr>
              <a:t></a:t>
            </a:r>
            <a:endParaRPr lang="el-GR" sz="3600" b="1" cap="none" spc="50" dirty="0">
              <a:ln w="12700" cmpd="sng">
                <a:solidFill>
                  <a:schemeClr val="accent6">
                    <a:satMod val="120000"/>
                    <a:shade val="80000"/>
                  </a:schemeClr>
                </a:solidFill>
                <a:prstDash val="solid"/>
              </a:ln>
              <a:solidFill>
                <a:schemeClr val="accent6">
                  <a:tint val="1000"/>
                </a:schemeClr>
              </a:solidFill>
              <a:effectLst>
                <a:glow rad="53100">
                  <a:srgbClr val="FF0000">
                    <a:alpha val="30000"/>
                  </a:srgbClr>
                </a:glow>
              </a:effectLst>
              <a:latin typeface="Comic Sans MS" panose="030F0702030302020204" pitchFamily="66" charset="0"/>
            </a:endParaRPr>
          </a:p>
        </p:txBody>
      </p:sp>
    </p:spTree>
    <p:extLst>
      <p:ext uri="{BB962C8B-B14F-4D97-AF65-F5344CB8AC3E}">
        <p14:creationId xmlns:p14="http://schemas.microsoft.com/office/powerpoint/2010/main" val="16782419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18211789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ΕΡΓΑΣΙΑ ΓΙΑ ΤΗ ΦΥΣΙΚΗ ΑΓΩΓΗ</a:t>
            </a:r>
            <a:endParaRPr lang="el-GR" dirty="0"/>
          </a:p>
        </p:txBody>
      </p:sp>
      <p:sp>
        <p:nvSpPr>
          <p:cNvPr id="3" name="Content Placeholder 2"/>
          <p:cNvSpPr>
            <a:spLocks noGrp="1"/>
          </p:cNvSpPr>
          <p:nvPr>
            <p:ph idx="1"/>
          </p:nvPr>
        </p:nvSpPr>
        <p:spPr/>
        <p:txBody>
          <a:bodyPr/>
          <a:lstStyle/>
          <a:p>
            <a:r>
              <a:rPr lang="el-GR" b="1" dirty="0" smtClean="0"/>
              <a:t>Υπεύθυνος Καθηγητής</a:t>
            </a:r>
            <a:r>
              <a:rPr lang="el-GR" dirty="0" smtClean="0"/>
              <a:t>: Κ. Αθανασόπουλος Λάμπρος</a:t>
            </a:r>
          </a:p>
          <a:p>
            <a:r>
              <a:rPr lang="el-GR" b="1" dirty="0" smtClean="0"/>
              <a:t>Μέλη ομάδας</a:t>
            </a:r>
            <a:r>
              <a:rPr lang="el-GR" dirty="0" smtClean="0"/>
              <a:t>: Στράτος Ζούρος, Γιάννης Γκίκας, Αντώνης Αλεξιάδης, Νίκος Θεοφανίδης, Γιάννης Γελεγένης, Θοδωρής Καντιάνης</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581128"/>
            <a:ext cx="21145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5700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ΙΣΤΟΡΙΑ</a:t>
            </a:r>
            <a:endParaRPr lang="el-GR" dirty="0"/>
          </a:p>
        </p:txBody>
      </p:sp>
      <p:sp>
        <p:nvSpPr>
          <p:cNvPr id="3" name="Content Placeholder 2"/>
          <p:cNvSpPr>
            <a:spLocks noGrp="1"/>
          </p:cNvSpPr>
          <p:nvPr>
            <p:ph idx="1"/>
          </p:nvPr>
        </p:nvSpPr>
        <p:spPr/>
        <p:txBody>
          <a:bodyPr>
            <a:normAutofit lnSpcReduction="10000"/>
          </a:bodyPr>
          <a:lstStyle/>
          <a:p>
            <a:pPr algn="just"/>
            <a:r>
              <a:rPr lang="el-GR" dirty="0" smtClean="0"/>
              <a:t>Ο Κλασικός-Αυθεντικός Μαραθώνιος Αθηνών είναι ένας διεθνής ετήσιος αγώνας μαραθωνίου που συνήθως διεξάγεται το Νοέμβριο. Ο αγώνας γίνεται στην κλασική διαδρομή και καθιερώθηκε προς τιμήν του άγνωστου Αθηναίου οπλίτη, ο οποίος το 490 </a:t>
            </a:r>
            <a:r>
              <a:rPr lang="el-GR" dirty="0" err="1" smtClean="0"/>
              <a:t>π.Χ.</a:t>
            </a:r>
            <a:r>
              <a:rPr lang="el-GR" dirty="0" smtClean="0"/>
              <a:t> έτρεξε από το Μαραθώνα στην Αθήνα για να ανακοινώσει την νίκη των Αθηναίων εναντίον των Περσών στη μάχη που διεξήχθη εκεί.</a:t>
            </a:r>
            <a:endParaRPr lang="el-G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76672"/>
            <a:ext cx="119538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76672"/>
            <a:ext cx="11906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970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ΓΕΝΙΚΑ</a:t>
            </a:r>
            <a:endParaRPr lang="el-GR" dirty="0"/>
          </a:p>
        </p:txBody>
      </p:sp>
      <p:sp>
        <p:nvSpPr>
          <p:cNvPr id="3" name="Content Placeholder 2"/>
          <p:cNvSpPr>
            <a:spLocks noGrp="1"/>
          </p:cNvSpPr>
          <p:nvPr>
            <p:ph idx="1"/>
          </p:nvPr>
        </p:nvSpPr>
        <p:spPr>
          <a:xfrm>
            <a:off x="457200" y="1600200"/>
            <a:ext cx="8291264" cy="4853136"/>
          </a:xfrm>
        </p:spPr>
        <p:txBody>
          <a:bodyPr>
            <a:normAutofit/>
          </a:bodyPr>
          <a:lstStyle/>
          <a:p>
            <a:pPr algn="just"/>
            <a:r>
              <a:rPr lang="el-GR" dirty="0" smtClean="0"/>
              <a:t>Διεξήχθη για πρώτη φορά το 1955 και γινόταν ανά διετία ως το 1967. Το 1967 μετατράπηκε σε ετήσια διοργάνωση.</a:t>
            </a:r>
          </a:p>
          <a:p>
            <a:pPr algn="just"/>
            <a:r>
              <a:rPr lang="el-GR" dirty="0" smtClean="0"/>
              <a:t>Από το 1983 γίνεται στη μνήμη του βαλκανιονίκη Γρηγόρη Λαμπράκη και έκτοτε ξεκινά η σημερινή αρίθμηση της διοργάνωσης.</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76672"/>
            <a:ext cx="11906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76672"/>
            <a:ext cx="119538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75279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ΓΕΝΙΚΑ</a:t>
            </a:r>
            <a:endParaRPr lang="el-GR" dirty="0"/>
          </a:p>
        </p:txBody>
      </p:sp>
      <p:sp>
        <p:nvSpPr>
          <p:cNvPr id="3" name="Content Placeholder 2"/>
          <p:cNvSpPr>
            <a:spLocks noGrp="1"/>
          </p:cNvSpPr>
          <p:nvPr>
            <p:ph idx="1"/>
          </p:nvPr>
        </p:nvSpPr>
        <p:spPr/>
        <p:txBody>
          <a:bodyPr/>
          <a:lstStyle/>
          <a:p>
            <a:r>
              <a:rPr lang="el-GR" dirty="0" smtClean="0"/>
              <a:t>Θεωρείται ως ένας από τους δυσκολότερους αγώνες Μαραθωνίου στον κόσμο, καθώς οι αθλητές καλούνται να διανύσουν 10 </a:t>
            </a:r>
            <a:r>
              <a:rPr lang="el-GR" dirty="0" err="1" smtClean="0"/>
              <a:t>χλμ</a:t>
            </a:r>
            <a:r>
              <a:rPr lang="el-GR" dirty="0" smtClean="0"/>
              <a:t>. ανηφόρας. Οι Έλληνες αθλητές έχουν κερδίσει τους περισσότερους τίτλους στον μαραθώνιο αυτό, ωστόσο σήμερα, αθλητές από άλλες χώρες, όπως Κένυα και Ιαπωνία.</a:t>
            </a:r>
          </a:p>
          <a:p>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76672"/>
            <a:ext cx="11906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76672"/>
            <a:ext cx="119538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6918026"/>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ΔΙΟΡΓΑΝΩΣΗ ΣΗΜΕΡΑ</a:t>
            </a:r>
            <a:endParaRPr lang="el-GR" dirty="0"/>
          </a:p>
        </p:txBody>
      </p:sp>
      <p:sp>
        <p:nvSpPr>
          <p:cNvPr id="3" name="Content Placeholder 2"/>
          <p:cNvSpPr>
            <a:spLocks noGrp="1"/>
          </p:cNvSpPr>
          <p:nvPr>
            <p:ph idx="1"/>
          </p:nvPr>
        </p:nvSpPr>
        <p:spPr/>
        <p:txBody>
          <a:bodyPr>
            <a:normAutofit/>
          </a:bodyPr>
          <a:lstStyle/>
          <a:p>
            <a:pPr algn="just"/>
            <a:r>
              <a:rPr lang="el-GR" dirty="0" smtClean="0"/>
              <a:t> Η διοργάνωση έχει μικτό χαρακτήρα, τόσο για πρωταθλητές όσο και για μη ανταγωνιστικούς δρομείς και έχει καθιερωθεί να διεξάγεται τη δεύτερη Κυριακή του Νοεμβρίου. Επίσης, εκτός από την διαδρομή των 42,195χλμ. διεξάγονται αγώνες πέντε και δέκα χιλιομέτρων. Τα τελευταία έτη, η διοργάνωση σπάει κάθε χρόνο τα ρεκόρ συμμετοχών.</a:t>
            </a:r>
            <a:endParaRPr lang="el-G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119538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5831" y="476672"/>
            <a:ext cx="11906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5164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ΔΙΑΔΡΟΜΗ</a:t>
            </a:r>
            <a:endParaRPr lang="el-GR"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8020006" cy="482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61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ΡΕΚΟΡ</a:t>
            </a:r>
            <a:endParaRPr lang="el-G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4273577"/>
              </p:ext>
            </p:extLst>
          </p:nvPr>
        </p:nvGraphicFramePr>
        <p:xfrm>
          <a:off x="179513" y="2420888"/>
          <a:ext cx="8856983" cy="1840791"/>
        </p:xfrm>
        <a:graphic>
          <a:graphicData uri="http://schemas.openxmlformats.org/drawingml/2006/table">
            <a:tbl>
              <a:tblPr/>
              <a:tblGrid>
                <a:gridCol w="1359593"/>
                <a:gridCol w="1170975"/>
                <a:gridCol w="1254485"/>
                <a:gridCol w="223412"/>
                <a:gridCol w="1989843"/>
                <a:gridCol w="1394955"/>
                <a:gridCol w="1463720"/>
              </a:tblGrid>
              <a:tr h="757973">
                <a:tc>
                  <a:txBody>
                    <a:bodyPr/>
                    <a:lstStyle/>
                    <a:p>
                      <a:r>
                        <a:rPr lang="el-GR" dirty="0" smtClean="0"/>
                        <a:t>Ημερομηνία</a:t>
                      </a:r>
                      <a:endParaRPr lang="el-GR" dirty="0"/>
                    </a:p>
                  </a:txBody>
                  <a:tcPr anchor="ctr">
                    <a:lnL>
                      <a:noFill/>
                    </a:lnL>
                    <a:lnR>
                      <a:noFill/>
                    </a:lnR>
                    <a:lnT>
                      <a:noFill/>
                    </a:lnT>
                    <a:lnB>
                      <a:noFill/>
                    </a:lnB>
                  </a:tcPr>
                </a:tc>
                <a:tc>
                  <a:txBody>
                    <a:bodyPr/>
                    <a:lstStyle/>
                    <a:p>
                      <a:r>
                        <a:rPr lang="el-GR" dirty="0"/>
                        <a:t>Ανδρών</a:t>
                      </a:r>
                    </a:p>
                  </a:txBody>
                  <a:tcPr anchor="ctr">
                    <a:lnL>
                      <a:noFill/>
                    </a:lnL>
                    <a:lnR>
                      <a:noFill/>
                    </a:lnR>
                    <a:lnT>
                      <a:noFill/>
                    </a:lnT>
                    <a:lnB>
                      <a:noFill/>
                    </a:lnB>
                  </a:tcPr>
                </a:tc>
                <a:tc>
                  <a:txBody>
                    <a:bodyPr/>
                    <a:lstStyle/>
                    <a:p>
                      <a:r>
                        <a:rPr lang="el-GR"/>
                        <a:t>Χρόνος</a:t>
                      </a:r>
                    </a:p>
                  </a:txBody>
                  <a:tcPr anchor="ctr">
                    <a:lnL>
                      <a:noFill/>
                    </a:lnL>
                    <a:lnR>
                      <a:noFill/>
                    </a:lnR>
                    <a:lnT>
                      <a:noFill/>
                    </a:lnT>
                    <a:lnB>
                      <a:noFill/>
                    </a:lnB>
                  </a:tcPr>
                </a:tc>
                <a:tc>
                  <a:txBody>
                    <a:bodyPr/>
                    <a:lstStyle/>
                    <a:p>
                      <a:endParaRPr lang="el-GR"/>
                    </a:p>
                  </a:txBody>
                  <a:tcPr anchor="ctr">
                    <a:lnL>
                      <a:noFill/>
                    </a:lnL>
                    <a:lnR>
                      <a:noFill/>
                    </a:lnR>
                    <a:lnT>
                      <a:noFill/>
                    </a:lnT>
                    <a:lnB>
                      <a:noFill/>
                    </a:lnB>
                  </a:tcPr>
                </a:tc>
                <a:tc>
                  <a:txBody>
                    <a:bodyPr/>
                    <a:lstStyle/>
                    <a:p>
                      <a:r>
                        <a:rPr lang="el-GR"/>
                        <a:t>Ημερομηνία</a:t>
                      </a:r>
                    </a:p>
                  </a:txBody>
                  <a:tcPr anchor="ctr">
                    <a:lnL>
                      <a:noFill/>
                    </a:lnL>
                    <a:lnR>
                      <a:noFill/>
                    </a:lnR>
                    <a:lnT>
                      <a:noFill/>
                    </a:lnT>
                    <a:lnB>
                      <a:noFill/>
                    </a:lnB>
                  </a:tcPr>
                </a:tc>
                <a:tc>
                  <a:txBody>
                    <a:bodyPr/>
                    <a:lstStyle/>
                    <a:p>
                      <a:r>
                        <a:rPr lang="el-GR"/>
                        <a:t>Γυναικών</a:t>
                      </a:r>
                    </a:p>
                  </a:txBody>
                  <a:tcPr anchor="ctr">
                    <a:lnL>
                      <a:noFill/>
                    </a:lnL>
                    <a:lnR>
                      <a:noFill/>
                    </a:lnR>
                    <a:lnT>
                      <a:noFill/>
                    </a:lnT>
                    <a:lnB>
                      <a:noFill/>
                    </a:lnB>
                  </a:tcPr>
                </a:tc>
                <a:tc>
                  <a:txBody>
                    <a:bodyPr/>
                    <a:lstStyle/>
                    <a:p>
                      <a:r>
                        <a:rPr lang="el-GR" dirty="0"/>
                        <a:t>Χρόνος</a:t>
                      </a:r>
                    </a:p>
                  </a:txBody>
                  <a:tcPr anchor="ctr">
                    <a:lnL>
                      <a:noFill/>
                    </a:lnL>
                    <a:lnR>
                      <a:noFill/>
                    </a:lnR>
                    <a:lnT>
                      <a:noFill/>
                    </a:lnT>
                    <a:lnB>
                      <a:noFill/>
                    </a:lnB>
                  </a:tcPr>
                </a:tc>
              </a:tr>
              <a:tr h="1082818">
                <a:tc>
                  <a:txBody>
                    <a:bodyPr/>
                    <a:lstStyle/>
                    <a:p>
                      <a:r>
                        <a:rPr lang="el-GR" dirty="0"/>
                        <a:t>9 Νοεμβρίου 2014</a:t>
                      </a:r>
                    </a:p>
                  </a:txBody>
                  <a:tcPr anchor="ctr">
                    <a:lnL>
                      <a:noFill/>
                    </a:lnL>
                    <a:lnR>
                      <a:noFill/>
                    </a:lnR>
                    <a:lnT>
                      <a:noFill/>
                    </a:lnT>
                    <a:lnB>
                      <a:noFill/>
                    </a:lnB>
                    <a:solidFill>
                      <a:srgbClr val="87CEEB"/>
                    </a:solidFill>
                  </a:tcPr>
                </a:tc>
                <a:tc>
                  <a:txBody>
                    <a:bodyPr/>
                    <a:lstStyle/>
                    <a:p>
                      <a:r>
                        <a:rPr lang="el-GR" b="1"/>
                        <a:t>Φέλιξ Κίπτσιρτσιρ Κάντι</a:t>
                      </a:r>
                      <a:endParaRPr lang="el-GR"/>
                    </a:p>
                  </a:txBody>
                  <a:tcPr anchor="ctr">
                    <a:lnL>
                      <a:noFill/>
                    </a:lnL>
                    <a:lnR>
                      <a:noFill/>
                    </a:lnR>
                    <a:lnT>
                      <a:noFill/>
                    </a:lnT>
                    <a:lnB>
                      <a:noFill/>
                    </a:lnB>
                    <a:solidFill>
                      <a:srgbClr val="87CEEB"/>
                    </a:solidFill>
                  </a:tcPr>
                </a:tc>
                <a:tc>
                  <a:txBody>
                    <a:bodyPr/>
                    <a:lstStyle/>
                    <a:p>
                      <a:r>
                        <a:rPr lang="el-GR" b="1"/>
                        <a:t>2:10:36</a:t>
                      </a:r>
                      <a:endParaRPr lang="el-GR"/>
                    </a:p>
                  </a:txBody>
                  <a:tcPr anchor="ctr">
                    <a:lnL>
                      <a:noFill/>
                    </a:lnL>
                    <a:lnR>
                      <a:noFill/>
                    </a:lnR>
                    <a:lnT>
                      <a:noFill/>
                    </a:lnT>
                    <a:lnB>
                      <a:noFill/>
                    </a:lnB>
                    <a:solidFill>
                      <a:srgbClr val="87CEEB"/>
                    </a:solidFill>
                  </a:tcPr>
                </a:tc>
                <a:tc>
                  <a:txBody>
                    <a:bodyPr/>
                    <a:lstStyle/>
                    <a:p>
                      <a:endParaRPr lang="el-GR" dirty="0"/>
                    </a:p>
                  </a:txBody>
                  <a:tcPr anchor="ctr">
                    <a:lnL>
                      <a:noFill/>
                    </a:lnL>
                    <a:lnR>
                      <a:noFill/>
                    </a:lnR>
                    <a:lnT>
                      <a:noFill/>
                    </a:lnT>
                    <a:lnB>
                      <a:noFill/>
                    </a:lnB>
                    <a:solidFill>
                      <a:srgbClr val="87CEEB"/>
                    </a:solidFill>
                  </a:tcPr>
                </a:tc>
                <a:tc>
                  <a:txBody>
                    <a:bodyPr/>
                    <a:lstStyle/>
                    <a:p>
                      <a:r>
                        <a:rPr lang="el-GR"/>
                        <a:t>22 Αυγούστου 2004</a:t>
                      </a:r>
                    </a:p>
                  </a:txBody>
                  <a:tcPr anchor="ctr">
                    <a:lnL>
                      <a:noFill/>
                    </a:lnL>
                    <a:lnR>
                      <a:noFill/>
                    </a:lnR>
                    <a:lnT>
                      <a:noFill/>
                    </a:lnT>
                    <a:lnB>
                      <a:noFill/>
                    </a:lnB>
                    <a:solidFill>
                      <a:srgbClr val="87CEEB"/>
                    </a:solidFill>
                  </a:tcPr>
                </a:tc>
                <a:tc>
                  <a:txBody>
                    <a:bodyPr/>
                    <a:lstStyle/>
                    <a:p>
                      <a:r>
                        <a:rPr lang="en-US" b="1" dirty="0"/>
                        <a:t>M</a:t>
                      </a:r>
                      <a:r>
                        <a:rPr lang="el-GR" b="1" dirty="0" err="1"/>
                        <a:t>ιζούκι</a:t>
                      </a:r>
                      <a:r>
                        <a:rPr lang="el-GR" b="1" dirty="0"/>
                        <a:t> </a:t>
                      </a:r>
                      <a:r>
                        <a:rPr lang="el-GR" b="1" dirty="0" err="1" smtClean="0"/>
                        <a:t>Νογκούτσι</a:t>
                      </a:r>
                      <a:endParaRPr lang="el-GR" dirty="0"/>
                    </a:p>
                  </a:txBody>
                  <a:tcPr anchor="ctr">
                    <a:lnL>
                      <a:noFill/>
                    </a:lnL>
                    <a:lnR>
                      <a:noFill/>
                    </a:lnR>
                    <a:lnT>
                      <a:noFill/>
                    </a:lnT>
                    <a:lnB>
                      <a:noFill/>
                    </a:lnB>
                    <a:solidFill>
                      <a:srgbClr val="87CEEB"/>
                    </a:solidFill>
                  </a:tcPr>
                </a:tc>
                <a:tc>
                  <a:txBody>
                    <a:bodyPr/>
                    <a:lstStyle/>
                    <a:p>
                      <a:r>
                        <a:rPr lang="el-GR" b="1" dirty="0"/>
                        <a:t>2 ώρες 26:20</a:t>
                      </a:r>
                      <a:endParaRPr lang="el-GR" dirty="0"/>
                    </a:p>
                  </a:txBody>
                  <a:tcPr anchor="ctr">
                    <a:lnL>
                      <a:noFill/>
                    </a:lnL>
                    <a:lnR>
                      <a:noFill/>
                    </a:lnR>
                    <a:lnT>
                      <a:noFill/>
                    </a:lnT>
                    <a:lnB>
                      <a:noFill/>
                    </a:lnB>
                    <a:solidFill>
                      <a:srgbClr val="87CEEB"/>
                    </a:solidFill>
                  </a:tcPr>
                </a:tc>
              </a:tr>
            </a:tbl>
          </a:graphicData>
        </a:graphic>
      </p:graphicFrame>
      <p:pic>
        <p:nvPicPr>
          <p:cNvPr id="4097" name="Picture 1" descr="Flag of Kenya.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990" y="3933056"/>
            <a:ext cx="2095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lag of Japa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3511398"/>
            <a:ext cx="209550"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0739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2015</a:t>
            </a:r>
            <a:endParaRPr lang="el-GR" dirty="0"/>
          </a:p>
        </p:txBody>
      </p:sp>
      <p:sp>
        <p:nvSpPr>
          <p:cNvPr id="3" name="Content Placeholder 2"/>
          <p:cNvSpPr>
            <a:spLocks noGrp="1"/>
          </p:cNvSpPr>
          <p:nvPr>
            <p:ph idx="1"/>
          </p:nvPr>
        </p:nvSpPr>
        <p:spPr/>
        <p:txBody>
          <a:bodyPr>
            <a:normAutofit/>
          </a:bodyPr>
          <a:lstStyle/>
          <a:p>
            <a:r>
              <a:rPr lang="el-GR" dirty="0" smtClean="0"/>
              <a:t>Ο Κλασσικός Μαραθώνιος 2015 (33</a:t>
            </a:r>
            <a:r>
              <a:rPr lang="el-GR" baseline="30000" dirty="0" smtClean="0"/>
              <a:t>ος</a:t>
            </a:r>
            <a:r>
              <a:rPr lang="el-GR" dirty="0" smtClean="0"/>
              <a:t>) διοργανώθηκε με τεράστια επιτυχία</a:t>
            </a:r>
          </a:p>
          <a:p>
            <a:r>
              <a:rPr lang="el-GR" dirty="0" smtClean="0"/>
              <a:t>Σημειώθηκε ρεκόρ συμμετεχόντων στην διαδρομή των 42,195 χλμ.(43.000 συν. , 16.000 εδώ)</a:t>
            </a:r>
          </a:p>
          <a:p>
            <a:r>
              <a:rPr lang="el-GR" dirty="0" smtClean="0"/>
              <a:t>Νικητής στους άνδρες ήταν Έλληνας (ύστερα από 15 χρόνια), ο </a:t>
            </a:r>
            <a:r>
              <a:rPr lang="en-US" dirty="0" smtClean="0"/>
              <a:t>2015 </a:t>
            </a:r>
            <a:r>
              <a:rPr lang="el-GR" dirty="0" smtClean="0"/>
              <a:t>Χριστόφορος </a:t>
            </a:r>
            <a:r>
              <a:rPr lang="el-GR" dirty="0" err="1" smtClean="0"/>
              <a:t>Μερούσης</a:t>
            </a:r>
            <a:r>
              <a:rPr lang="el-GR" dirty="0" smtClean="0"/>
              <a:t> 	</a:t>
            </a:r>
            <a:r>
              <a:rPr lang="en-US" dirty="0" smtClean="0"/>
              <a:t> </a:t>
            </a:r>
            <a:endParaRPr lang="el-GR" dirty="0" smtClean="0"/>
          </a:p>
          <a:p>
            <a:r>
              <a:rPr lang="el-GR" dirty="0" smtClean="0"/>
              <a:t>Νικήτρια στις γυναίκες ήταν η Ιαπωνίδα </a:t>
            </a:r>
            <a:r>
              <a:rPr lang="el-GR" dirty="0" err="1" smtClean="0"/>
              <a:t>Χαγιακάρι</a:t>
            </a:r>
            <a:r>
              <a:rPr lang="el-GR" dirty="0" smtClean="0"/>
              <a:t> </a:t>
            </a:r>
            <a:r>
              <a:rPr lang="el-GR" dirty="0" err="1" smtClean="0"/>
              <a:t>Μινόρι</a:t>
            </a:r>
            <a:r>
              <a:rPr lang="el-GR" dirty="0" smtClean="0"/>
              <a:t> 	</a:t>
            </a:r>
            <a:endParaRPr lang="el-GR"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82783"/>
            <a:ext cx="201622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119538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031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404672"/>
            <a:ext cx="8229600" cy="4525963"/>
          </a:xfrm>
        </p:spPr>
        <p:txBody>
          <a:bodyPr>
            <a:normAutofit fontScale="92500" lnSpcReduction="10000"/>
          </a:bodyPr>
          <a:lstStyle/>
          <a:p>
            <a:pPr marL="0" indent="0">
              <a:buNone/>
            </a:pPr>
            <a:r>
              <a:rPr lang="el-GR" dirty="0"/>
              <a:t>Ωστόσο η ίδια η </a:t>
            </a:r>
            <a:r>
              <a:rPr lang="en-US" i="1" dirty="0"/>
              <a:t>UEFA </a:t>
            </a:r>
            <a:r>
              <a:rPr lang="el-GR" dirty="0"/>
              <a:t>φροντίζει να τους παραχωρήσει ένα αντίγραφο του αυθεντικού, μικρότερων διαστάσεων. </a:t>
            </a:r>
            <a:r>
              <a:rPr lang="el-GR" dirty="0" smtClean="0"/>
              <a:t>Ακόμα</a:t>
            </a:r>
            <a:r>
              <a:rPr lang="el-GR" dirty="0"/>
              <a:t>, οι κανονισμοί επιτρέπουν να αφεθεί στη νικήτρια ομάδα το αυθεντικό τρόπαιο μόνιμα εφόσον το κατακτήσει επί τρεις συνεχόμενες περιόδους ή πέντε φορές συνολικά. Μέχρι στιγμής, μόνο 6 ομάδες το έχουν κατορθώσει· η Ρεάλ Μαδρίτης, ο Άγιαξ, η Μίλαν, η Λίβερπουλ, η Μπάγερν Μονάχου και η Μπαρτσελόνα.</a:t>
            </a:r>
          </a:p>
        </p:txBody>
      </p:sp>
      <p:pic>
        <p:nvPicPr>
          <p:cNvPr id="4" name="Picture 2" descr="http://www.onlineticketexpress.com/sites/onlineticketexpress.com/files/website_images/tournaments/tournament_image_6_446x28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9996" y="4149080"/>
            <a:ext cx="4465133" cy="2605562"/>
          </a:xfrm>
          <a:prstGeom prst="rect">
            <a:avLst/>
          </a:prstGeom>
          <a:noFill/>
          <a:ln>
            <a:noFill/>
          </a:ln>
        </p:spPr>
      </p:pic>
    </p:spTree>
    <p:extLst>
      <p:ext uri="{BB962C8B-B14F-4D97-AF65-F5344CB8AC3E}">
        <p14:creationId xmlns:p14="http://schemas.microsoft.com/office/powerpoint/2010/main" val="6373016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ΑΦΕΤΗΡΙΑ</a:t>
            </a:r>
            <a:endParaRPr lang="el-GR"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7527233" cy="470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13509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ΠΗΓΕΣ</a:t>
            </a:r>
            <a:endParaRPr lang="el-GR" dirty="0"/>
          </a:p>
        </p:txBody>
      </p:sp>
      <p:sp>
        <p:nvSpPr>
          <p:cNvPr id="3" name="Content Placeholder 2"/>
          <p:cNvSpPr>
            <a:spLocks noGrp="1"/>
          </p:cNvSpPr>
          <p:nvPr>
            <p:ph idx="1"/>
          </p:nvPr>
        </p:nvSpPr>
        <p:spPr/>
        <p:txBody>
          <a:bodyPr/>
          <a:lstStyle/>
          <a:p>
            <a:r>
              <a:rPr lang="en-US" dirty="0">
                <a:hlinkClick r:id="rId2"/>
              </a:rPr>
              <a:t>http://www.athensauthenticmarathon.gr</a:t>
            </a:r>
            <a:r>
              <a:rPr lang="en-US" dirty="0" smtClean="0">
                <a:hlinkClick r:id="rId2"/>
              </a:rPr>
              <a:t>/</a:t>
            </a:r>
            <a:endParaRPr lang="el-GR" dirty="0" smtClean="0"/>
          </a:p>
          <a:p>
            <a:r>
              <a:rPr lang="en-US" dirty="0">
                <a:hlinkClick r:id="rId3"/>
              </a:rPr>
              <a:t>https://el.wikipedia.org/wiki/%CE%9A%CE%BB%CE%B1%CF%83%CE%B9%CE%BA%CF%8C%CF%82_%CE%9C%CE%B1%CF%81%CE%B1%CE%B8%CF%8E%CE%BD%CE%B9%CE%BF%CF%82_%</a:t>
            </a:r>
            <a:r>
              <a:rPr lang="en-US" dirty="0" smtClean="0">
                <a:hlinkClick r:id="rId3"/>
              </a:rPr>
              <a:t>CE%91%CE%B8%CE%B7%CE%BD%CF%8E%CE%BD</a:t>
            </a:r>
            <a:endParaRPr lang="el-GR" dirty="0" smtClean="0"/>
          </a:p>
          <a:p>
            <a:r>
              <a:rPr lang="en-US" dirty="0">
                <a:hlinkClick r:id="rId4"/>
              </a:rPr>
              <a:t>http://</a:t>
            </a:r>
            <a:r>
              <a:rPr lang="en-US" dirty="0" smtClean="0">
                <a:hlinkClick r:id="rId4"/>
              </a:rPr>
              <a:t>www.naftemporiki.gr/slideshows/877913/32os-klassikos-marathonios-athinas/all</a:t>
            </a:r>
            <a:endParaRPr lang="el-GR" dirty="0" smtClean="0"/>
          </a:p>
          <a:p>
            <a:endParaRPr lang="el-GR" dirty="0" smtClean="0"/>
          </a:p>
          <a:p>
            <a:pPr marL="114300" indent="0">
              <a:buNone/>
            </a:pPr>
            <a:endParaRPr lang="el-GR" dirty="0"/>
          </a:p>
        </p:txBody>
      </p:sp>
    </p:spTree>
    <p:extLst>
      <p:ext uri="{BB962C8B-B14F-4D97-AF65-F5344CB8AC3E}">
        <p14:creationId xmlns:p14="http://schemas.microsoft.com/office/powerpoint/2010/main" val="36587297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ΤΕΛΟΣ</a:t>
            </a:r>
            <a:endParaRPr lang="el-GR" dirty="0"/>
          </a:p>
        </p:txBody>
      </p:sp>
      <p:sp>
        <p:nvSpPr>
          <p:cNvPr id="3" name="Content Placeholder 2"/>
          <p:cNvSpPr>
            <a:spLocks noGrp="1"/>
          </p:cNvSpPr>
          <p:nvPr>
            <p:ph idx="1"/>
          </p:nvPr>
        </p:nvSpPr>
        <p:spPr/>
        <p:txBody>
          <a:bodyPr/>
          <a:lstStyle/>
          <a:p>
            <a:r>
              <a:rPr lang="el-GR" dirty="0" smtClean="0"/>
              <a:t>Ευχαριστούμε για την Προσοχή σας!</a:t>
            </a:r>
          </a:p>
        </p:txBody>
      </p:sp>
    </p:spTree>
    <p:extLst>
      <p:ext uri="{BB962C8B-B14F-4D97-AF65-F5344CB8AC3E}">
        <p14:creationId xmlns:p14="http://schemas.microsoft.com/office/powerpoint/2010/main" val="24916193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 TextBox"/>
          <p:cNvSpPr txBox="1"/>
          <p:nvPr/>
        </p:nvSpPr>
        <p:spPr>
          <a:xfrm>
            <a:off x="467544" y="692696"/>
            <a:ext cx="6120680" cy="1631216"/>
          </a:xfrm>
          <a:prstGeom prst="rect">
            <a:avLst/>
          </a:prstGeom>
          <a:noFill/>
        </p:spPr>
        <p:txBody>
          <a:bodyPr wrap="square" rtlCol="0">
            <a:spAutoFit/>
          </a:bodyPr>
          <a:lstStyle/>
          <a:p>
            <a:r>
              <a:rPr lang="el-GR" sz="2500" dirty="0" smtClean="0">
                <a:solidFill>
                  <a:prstClr val="black"/>
                </a:solidFill>
              </a:rPr>
              <a:t>Αυτά ήταν μερικά είδη πρωταθλημάτων που επιλέξαμε να αναλύσουμε σε αυτή την εργασία. Ελπίζουμε να μάθατε μερικά σημαντικά πράγματα από αυτή την εργασία! </a:t>
            </a:r>
            <a:endParaRPr lang="el-GR" sz="2500" dirty="0">
              <a:solidFill>
                <a:prstClr val="black"/>
              </a:solidFill>
            </a:endParaRPr>
          </a:p>
        </p:txBody>
      </p:sp>
      <p:sp>
        <p:nvSpPr>
          <p:cNvPr id="4" name="3 - TextBox"/>
          <p:cNvSpPr txBox="1"/>
          <p:nvPr/>
        </p:nvSpPr>
        <p:spPr>
          <a:xfrm>
            <a:off x="4644008" y="4005064"/>
            <a:ext cx="4104456" cy="1015663"/>
          </a:xfrm>
          <a:prstGeom prst="rect">
            <a:avLst/>
          </a:prstGeom>
          <a:noFill/>
        </p:spPr>
        <p:txBody>
          <a:bodyPr wrap="square" rtlCol="0">
            <a:spAutoFit/>
          </a:bodyPr>
          <a:lstStyle/>
          <a:p>
            <a:r>
              <a:rPr lang="el-GR" sz="30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Ευχαριστούμε πολύ για την προσοχή σας!</a:t>
            </a:r>
            <a:endParaRPr lang="el-GR" sz="3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4 - Γελαστό πρόσωπο"/>
          <p:cNvSpPr/>
          <p:nvPr/>
        </p:nvSpPr>
        <p:spPr>
          <a:xfrm>
            <a:off x="5508104" y="5229200"/>
            <a:ext cx="1152128" cy="1196752"/>
          </a:xfrm>
          <a:prstGeom prst="smileyFac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323210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1.38889E-6 -4.53284E-7 L -0.15695 0.0902 L -0.25382 -0.02243 L -0.2401 -0.14338 L -0.20781 -0.27659 L -0.11233 -0.31961 L 0.10608 -0.32585 L 0.31371 -0.26827 L 0.25226 0.04718 L 0.18767 0.05134 L 0.02604 0.03076 " pathEditMode="relative" ptsTypes="AAAAAAAAAAA">
                                      <p:cBhvr>
                                        <p:cTn id="16"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143000"/>
          </a:xfrm>
        </p:spPr>
        <p:txBody>
          <a:bodyPr>
            <a:noAutofit/>
          </a:bodyPr>
          <a:lstStyle/>
          <a:p>
            <a:r>
              <a:rPr lang="el-GR" sz="3200" dirty="0" smtClean="0"/>
              <a:t>Κριτήρια Πρόκρισης</a:t>
            </a:r>
            <a:endParaRPr lang="el-GR" sz="3200" dirty="0"/>
          </a:p>
        </p:txBody>
      </p:sp>
      <p:sp>
        <p:nvSpPr>
          <p:cNvPr id="3" name="Θέση περιεχομένου 2"/>
          <p:cNvSpPr>
            <a:spLocks noGrp="1"/>
          </p:cNvSpPr>
          <p:nvPr>
            <p:ph idx="1"/>
          </p:nvPr>
        </p:nvSpPr>
        <p:spPr>
          <a:xfrm>
            <a:off x="-180528" y="1052736"/>
            <a:ext cx="6190862" cy="3528392"/>
          </a:xfrm>
        </p:spPr>
        <p:txBody>
          <a:bodyPr>
            <a:noAutofit/>
          </a:bodyPr>
          <a:lstStyle/>
          <a:p>
            <a:r>
              <a:rPr lang="el-GR" sz="2000" dirty="0"/>
              <a:t>Η πρόκριση για τη διοργάνωση γίνεται με κριτήριο την κατάταξη των ομάδων στα εθνικά τους πρωταθλήματα, με βάση ένα σύστημα ποσόστωσης, σύμφωνα με το οποίο οι χώρες με ισχυρότερα πρωταθλήματα στέλνουν περισσότερες ομάδες. Επίσης, οι ομάδες που προέρχονται από τις χώρες αυτές προκρίνονται σε πιο προχωρημένες φάσεις της διοργάνωσης. Για παράδειγμα, από τα τρία ισχυρότερα εθνικά πρωταθλήματα (όπως αυτά βαθμολογούνται από την </a:t>
            </a:r>
            <a:r>
              <a:rPr lang="en-US" sz="2000" i="1" dirty="0"/>
              <a:t>UEFA</a:t>
            </a:r>
            <a:r>
              <a:rPr lang="en-US" sz="2000" dirty="0"/>
              <a:t> </a:t>
            </a:r>
            <a:r>
              <a:rPr lang="el-GR" sz="2000" dirty="0"/>
              <a:t>σύμφωνα με τους συντελεστές της), ο πρωταθλητής, ο </a:t>
            </a:r>
            <a:r>
              <a:rPr lang="el-GR" sz="2000" dirty="0" err="1"/>
              <a:t>δευτεραθλητής</a:t>
            </a:r>
            <a:r>
              <a:rPr lang="el-GR" sz="2000" dirty="0"/>
              <a:t> και ο τρίτος της βαθμολογίας προκρίνονται απευθείας στη φάση των ομίλων, ενώ ο τέταρτος προκρίνεται στη φάση των </a:t>
            </a:r>
            <a:r>
              <a:rPr lang="el-GR" sz="2000" dirty="0" err="1"/>
              <a:t>play</a:t>
            </a:r>
            <a:r>
              <a:rPr lang="el-GR" sz="2000" dirty="0"/>
              <a:t> </a:t>
            </a:r>
            <a:r>
              <a:rPr lang="el-GR" sz="2000" dirty="0" err="1"/>
              <a:t>off</a:t>
            </a:r>
            <a:r>
              <a:rPr lang="el-GR" sz="2000" dirty="0"/>
              <a:t>. Υπάρχει μία εξαίρεση σ' αυτόν τον κανόνα: Ο κάτοχος του τροπαίου κατά κανόνα προκρίνεται απευθείας στη φάση των ομίλων, ανεξάρτητα από </a:t>
            </a:r>
          </a:p>
        </p:txBody>
      </p:sp>
      <p:pic>
        <p:nvPicPr>
          <p:cNvPr id="4" name="Picture 11" descr="http://d.ibtimes.co.uk/en/full/1471822/uefa-champions-leagu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338339"/>
            <a:ext cx="3203848" cy="2374845"/>
          </a:xfrm>
          <a:prstGeom prst="rect">
            <a:avLst/>
          </a:prstGeom>
          <a:noFill/>
          <a:ln>
            <a:noFill/>
          </a:ln>
        </p:spPr>
      </p:pic>
    </p:spTree>
    <p:extLst>
      <p:ext uri="{BB962C8B-B14F-4D97-AF65-F5344CB8AC3E}">
        <p14:creationId xmlns:p14="http://schemas.microsoft.com/office/powerpoint/2010/main" val="2583824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extLst>
              <p:ext uri="{D42A27DB-BD31-4B8C-83A1-F6EECF244321}">
                <p14:modId xmlns:p14="http://schemas.microsoft.com/office/powerpoint/2010/main" val="725568178"/>
              </p:ext>
            </p:extLst>
          </p:nvPr>
        </p:nvGraphicFramePr>
        <p:xfrm>
          <a:off x="683572" y="260648"/>
          <a:ext cx="7416823" cy="6264704"/>
        </p:xfrm>
        <a:graphic>
          <a:graphicData uri="http://schemas.openxmlformats.org/drawingml/2006/table">
            <a:tbl>
              <a:tblPr firstRow="1" firstCol="1" bandRow="1">
                <a:tableStyleId>{5C22544A-7EE6-4342-B048-85BDC9FD1C3A}</a:tableStyleId>
              </a:tblPr>
              <a:tblGrid>
                <a:gridCol w="2370668"/>
                <a:gridCol w="2562585"/>
                <a:gridCol w="2483570"/>
              </a:tblGrid>
              <a:tr h="413493">
                <a:tc>
                  <a:txBody>
                    <a:bodyPr/>
                    <a:lstStyle/>
                    <a:p>
                      <a:pPr algn="ctr">
                        <a:lnSpc>
                          <a:spcPct val="115000"/>
                        </a:lnSpc>
                        <a:spcAft>
                          <a:spcPts val="0"/>
                        </a:spcAft>
                      </a:pPr>
                      <a:r>
                        <a:rPr lang="el-GR" sz="1000" dirty="0">
                          <a:effectLst/>
                        </a:rPr>
                        <a:t>ΣΥΛΛΟΓΟΙ</a:t>
                      </a:r>
                      <a:endParaRPr lang="el-GR" sz="700" dirty="0">
                        <a:effectLst/>
                        <a:latin typeface="Arial"/>
                        <a:ea typeface="Calibri"/>
                      </a:endParaRPr>
                    </a:p>
                  </a:txBody>
                  <a:tcPr marL="37681" marR="37681" marT="0" marB="0"/>
                </a:tc>
                <a:tc>
                  <a:txBody>
                    <a:bodyPr/>
                    <a:lstStyle/>
                    <a:p>
                      <a:pPr algn="ctr">
                        <a:lnSpc>
                          <a:spcPct val="115000"/>
                        </a:lnSpc>
                        <a:spcAft>
                          <a:spcPts val="0"/>
                        </a:spcAft>
                      </a:pPr>
                      <a:r>
                        <a:rPr lang="el-GR" sz="1000">
                          <a:effectLst/>
                        </a:rPr>
                        <a:t>ΑΡΙΘΜΟΣ ΚΑΤΑΚΤΗΣΕΩΝ</a:t>
                      </a:r>
                      <a:endParaRPr lang="el-GR" sz="700">
                        <a:effectLst/>
                        <a:latin typeface="Arial"/>
                        <a:ea typeface="Calibri"/>
                      </a:endParaRPr>
                    </a:p>
                  </a:txBody>
                  <a:tcPr marL="37681" marR="37681" marT="0" marB="0"/>
                </a:tc>
                <a:tc>
                  <a:txBody>
                    <a:bodyPr/>
                    <a:lstStyle/>
                    <a:p>
                      <a:pPr algn="ctr">
                        <a:lnSpc>
                          <a:spcPct val="115000"/>
                        </a:lnSpc>
                        <a:spcAft>
                          <a:spcPts val="0"/>
                        </a:spcAft>
                      </a:pPr>
                      <a:r>
                        <a:rPr lang="el-GR" sz="1000">
                          <a:effectLst/>
                        </a:rPr>
                        <a:t>ΧΡΟΝΙΑ ΚΑΤΑΚΤΗΣΗΣ</a:t>
                      </a:r>
                      <a:endParaRPr lang="el-GR" sz="700">
                        <a:effectLst/>
                        <a:latin typeface="Arial"/>
                        <a:ea typeface="Calibri"/>
                      </a:endParaRPr>
                    </a:p>
                  </a:txBody>
                  <a:tcPr marL="37681" marR="37681" marT="0" marB="0"/>
                </a:tc>
              </a:tr>
              <a:tr h="573589">
                <a:tc>
                  <a:txBody>
                    <a:bodyPr/>
                    <a:lstStyle/>
                    <a:p>
                      <a:pPr algn="just">
                        <a:lnSpc>
                          <a:spcPct val="115000"/>
                        </a:lnSpc>
                        <a:spcAft>
                          <a:spcPts val="0"/>
                        </a:spcAft>
                      </a:pPr>
                      <a:r>
                        <a:rPr lang="el-GR" sz="800">
                          <a:effectLst/>
                        </a:rPr>
                        <a:t>Ρεάλ Μαδρίτης</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10</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1956, 1957, 1958, 1959, 1960, 1966, 1998, 2000, 2002, 2014</a:t>
                      </a:r>
                      <a:endParaRPr lang="el-GR" sz="700">
                        <a:effectLst/>
                        <a:latin typeface="Arial"/>
                        <a:ea typeface="Calibri"/>
                      </a:endParaRPr>
                    </a:p>
                  </a:txBody>
                  <a:tcPr marL="37681" marR="37681" marT="0" marB="0"/>
                </a:tc>
              </a:tr>
              <a:tr h="378204">
                <a:tc>
                  <a:txBody>
                    <a:bodyPr/>
                    <a:lstStyle/>
                    <a:p>
                      <a:pPr algn="just">
                        <a:lnSpc>
                          <a:spcPct val="115000"/>
                        </a:lnSpc>
                        <a:spcAft>
                          <a:spcPts val="0"/>
                        </a:spcAft>
                      </a:pPr>
                      <a:r>
                        <a:rPr lang="el-GR" sz="800">
                          <a:effectLst/>
                        </a:rPr>
                        <a:t>Μίλαν</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7</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1963, 1969, 1989, 1990, 1994, 2003, 2007</a:t>
                      </a:r>
                      <a:endParaRPr lang="el-GR" sz="700">
                        <a:effectLst/>
                        <a:latin typeface="Arial"/>
                        <a:ea typeface="Calibri"/>
                      </a:endParaRPr>
                    </a:p>
                  </a:txBody>
                  <a:tcPr marL="37681" marR="37681" marT="0" marB="0"/>
                </a:tc>
              </a:tr>
              <a:tr h="378204">
                <a:tc>
                  <a:txBody>
                    <a:bodyPr/>
                    <a:lstStyle/>
                    <a:p>
                      <a:pPr algn="just">
                        <a:lnSpc>
                          <a:spcPct val="115000"/>
                        </a:lnSpc>
                        <a:spcAft>
                          <a:spcPts val="0"/>
                        </a:spcAft>
                      </a:pPr>
                      <a:r>
                        <a:rPr lang="el-GR" sz="800">
                          <a:effectLst/>
                        </a:rPr>
                        <a:t>Μπάγερν Μονάχου</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5</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1974, 1975, 1976, 2001, 2013</a:t>
                      </a:r>
                      <a:endParaRPr lang="el-GR" sz="700">
                        <a:effectLst/>
                        <a:latin typeface="Arial"/>
                        <a:ea typeface="Calibri"/>
                      </a:endParaRPr>
                    </a:p>
                  </a:txBody>
                  <a:tcPr marL="37681" marR="37681" marT="0" marB="0"/>
                </a:tc>
              </a:tr>
              <a:tr h="378204">
                <a:tc>
                  <a:txBody>
                    <a:bodyPr/>
                    <a:lstStyle/>
                    <a:p>
                      <a:pPr algn="just">
                        <a:lnSpc>
                          <a:spcPct val="115000"/>
                        </a:lnSpc>
                        <a:spcAft>
                          <a:spcPts val="0"/>
                        </a:spcAft>
                      </a:pPr>
                      <a:r>
                        <a:rPr lang="el-GR" sz="800" dirty="0">
                          <a:effectLst/>
                        </a:rPr>
                        <a:t>Μπαρτσελόνα</a:t>
                      </a:r>
                      <a:endParaRPr lang="el-GR" sz="700" dirty="0">
                        <a:effectLst/>
                        <a:latin typeface="Arial"/>
                        <a:ea typeface="Calibri"/>
                      </a:endParaRPr>
                    </a:p>
                  </a:txBody>
                  <a:tcPr marL="37681" marR="37681" marT="0" marB="0"/>
                </a:tc>
                <a:tc>
                  <a:txBody>
                    <a:bodyPr/>
                    <a:lstStyle/>
                    <a:p>
                      <a:pPr algn="just">
                        <a:lnSpc>
                          <a:spcPct val="115000"/>
                        </a:lnSpc>
                        <a:spcAft>
                          <a:spcPts val="0"/>
                        </a:spcAft>
                      </a:pPr>
                      <a:r>
                        <a:rPr lang="el-GR" sz="800">
                          <a:effectLst/>
                        </a:rPr>
                        <a:t>5</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dirty="0">
                          <a:effectLst/>
                        </a:rPr>
                        <a:t>1992, 2006, 2009, 2011, 2015</a:t>
                      </a:r>
                      <a:endParaRPr lang="el-GR" sz="700" dirty="0">
                        <a:effectLst/>
                        <a:latin typeface="Arial"/>
                        <a:ea typeface="Calibri"/>
                      </a:endParaRPr>
                    </a:p>
                  </a:txBody>
                  <a:tcPr marL="37681" marR="37681" marT="0" marB="0"/>
                </a:tc>
              </a:tr>
              <a:tr h="378204">
                <a:tc>
                  <a:txBody>
                    <a:bodyPr/>
                    <a:lstStyle/>
                    <a:p>
                      <a:pPr algn="just">
                        <a:lnSpc>
                          <a:spcPct val="115000"/>
                        </a:lnSpc>
                        <a:spcAft>
                          <a:spcPts val="0"/>
                        </a:spcAft>
                      </a:pPr>
                      <a:r>
                        <a:rPr lang="el-GR" sz="800">
                          <a:effectLst/>
                        </a:rPr>
                        <a:t>Λίβερπουλ</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5</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1977, 1978, 1981, 1984, 2005</a:t>
                      </a:r>
                      <a:endParaRPr lang="el-GR" sz="700">
                        <a:effectLst/>
                        <a:latin typeface="Arial"/>
                        <a:ea typeface="Calibri"/>
                      </a:endParaRPr>
                    </a:p>
                  </a:txBody>
                  <a:tcPr marL="37681" marR="37681" marT="0" marB="0"/>
                </a:tc>
              </a:tr>
              <a:tr h="187871">
                <a:tc>
                  <a:txBody>
                    <a:bodyPr/>
                    <a:lstStyle/>
                    <a:p>
                      <a:pPr algn="just">
                        <a:lnSpc>
                          <a:spcPct val="115000"/>
                        </a:lnSpc>
                        <a:spcAft>
                          <a:spcPts val="0"/>
                        </a:spcAft>
                      </a:pPr>
                      <a:r>
                        <a:rPr lang="el-GR" sz="800">
                          <a:effectLst/>
                        </a:rPr>
                        <a:t>Άγιαξ</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4</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dirty="0">
                          <a:effectLst/>
                        </a:rPr>
                        <a:t>1971, 1972, 1973, 1995</a:t>
                      </a:r>
                      <a:endParaRPr lang="el-GR" sz="700" dirty="0">
                        <a:effectLst/>
                        <a:latin typeface="Arial"/>
                        <a:ea typeface="Calibri"/>
                      </a:endParaRPr>
                    </a:p>
                  </a:txBody>
                  <a:tcPr marL="37681" marR="37681" marT="0" marB="0"/>
                </a:tc>
              </a:tr>
              <a:tr h="187871">
                <a:tc>
                  <a:txBody>
                    <a:bodyPr/>
                    <a:lstStyle/>
                    <a:p>
                      <a:pPr algn="just">
                        <a:lnSpc>
                          <a:spcPct val="115000"/>
                        </a:lnSpc>
                        <a:spcAft>
                          <a:spcPts val="0"/>
                        </a:spcAft>
                      </a:pPr>
                      <a:r>
                        <a:rPr lang="el-GR" sz="800">
                          <a:effectLst/>
                        </a:rPr>
                        <a:t>Ίντερ</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3</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1964, 1965, 2010</a:t>
                      </a:r>
                      <a:endParaRPr lang="el-GR" sz="700">
                        <a:effectLst/>
                        <a:latin typeface="Arial"/>
                        <a:ea typeface="Calibri"/>
                      </a:endParaRPr>
                    </a:p>
                  </a:txBody>
                  <a:tcPr marL="37681" marR="37681" marT="0" marB="0"/>
                </a:tc>
              </a:tr>
              <a:tr h="378204">
                <a:tc>
                  <a:txBody>
                    <a:bodyPr/>
                    <a:lstStyle/>
                    <a:p>
                      <a:pPr algn="just">
                        <a:lnSpc>
                          <a:spcPct val="115000"/>
                        </a:lnSpc>
                        <a:spcAft>
                          <a:spcPts val="0"/>
                        </a:spcAft>
                      </a:pPr>
                      <a:r>
                        <a:rPr lang="el-GR" sz="800">
                          <a:effectLst/>
                        </a:rPr>
                        <a:t>Μάντσεστερ Γιουνάιτιντ</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3</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1968, 1999, 2008</a:t>
                      </a:r>
                      <a:endParaRPr lang="el-GR" sz="700">
                        <a:effectLst/>
                        <a:latin typeface="Arial"/>
                        <a:ea typeface="Calibri"/>
                      </a:endParaRPr>
                    </a:p>
                  </a:txBody>
                  <a:tcPr marL="37681" marR="37681" marT="0" marB="0"/>
                </a:tc>
              </a:tr>
              <a:tr h="187871">
                <a:tc>
                  <a:txBody>
                    <a:bodyPr/>
                    <a:lstStyle/>
                    <a:p>
                      <a:pPr algn="just">
                        <a:lnSpc>
                          <a:spcPct val="115000"/>
                        </a:lnSpc>
                        <a:spcAft>
                          <a:spcPts val="0"/>
                        </a:spcAft>
                      </a:pPr>
                      <a:r>
                        <a:rPr lang="el-GR" sz="800">
                          <a:effectLst/>
                        </a:rPr>
                        <a:t>Γιουβέντους</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2</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1985, 1996</a:t>
                      </a:r>
                      <a:endParaRPr lang="el-GR" sz="700">
                        <a:effectLst/>
                        <a:latin typeface="Arial"/>
                        <a:ea typeface="Calibri"/>
                      </a:endParaRPr>
                    </a:p>
                  </a:txBody>
                  <a:tcPr marL="37681" marR="37681" marT="0" marB="0"/>
                </a:tc>
              </a:tr>
              <a:tr h="187871">
                <a:tc>
                  <a:txBody>
                    <a:bodyPr/>
                    <a:lstStyle/>
                    <a:p>
                      <a:pPr algn="just">
                        <a:lnSpc>
                          <a:spcPct val="115000"/>
                        </a:lnSpc>
                        <a:spcAft>
                          <a:spcPts val="0"/>
                        </a:spcAft>
                      </a:pPr>
                      <a:r>
                        <a:rPr lang="el-GR" sz="800">
                          <a:effectLst/>
                        </a:rPr>
                        <a:t>Μπενφίκα</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2</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1961, 1962</a:t>
                      </a:r>
                      <a:endParaRPr lang="el-GR" sz="700">
                        <a:effectLst/>
                        <a:latin typeface="Arial"/>
                        <a:ea typeface="Calibri"/>
                      </a:endParaRPr>
                    </a:p>
                  </a:txBody>
                  <a:tcPr marL="37681" marR="37681" marT="0" marB="0"/>
                </a:tc>
              </a:tr>
              <a:tr h="187871">
                <a:tc>
                  <a:txBody>
                    <a:bodyPr/>
                    <a:lstStyle/>
                    <a:p>
                      <a:pPr algn="just">
                        <a:lnSpc>
                          <a:spcPct val="115000"/>
                        </a:lnSpc>
                        <a:spcAft>
                          <a:spcPts val="0"/>
                        </a:spcAft>
                      </a:pPr>
                      <a:r>
                        <a:rPr lang="el-GR" sz="800">
                          <a:effectLst/>
                        </a:rPr>
                        <a:t>Νότιγχαμ Φόρεστ</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2</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1979, 1980</a:t>
                      </a:r>
                      <a:endParaRPr lang="el-GR" sz="700">
                        <a:effectLst/>
                        <a:latin typeface="Arial"/>
                        <a:ea typeface="Calibri"/>
                      </a:endParaRPr>
                    </a:p>
                  </a:txBody>
                  <a:tcPr marL="37681" marR="37681" marT="0" marB="0"/>
                </a:tc>
              </a:tr>
              <a:tr h="187871">
                <a:tc>
                  <a:txBody>
                    <a:bodyPr/>
                    <a:lstStyle/>
                    <a:p>
                      <a:pPr algn="just">
                        <a:lnSpc>
                          <a:spcPct val="115000"/>
                        </a:lnSpc>
                        <a:spcAft>
                          <a:spcPts val="0"/>
                        </a:spcAft>
                      </a:pPr>
                      <a:r>
                        <a:rPr lang="el-GR" sz="800">
                          <a:effectLst/>
                        </a:rPr>
                        <a:t>Πόρτο</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2</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1987, 2004</a:t>
                      </a:r>
                      <a:endParaRPr lang="el-GR" sz="700">
                        <a:effectLst/>
                        <a:latin typeface="Arial"/>
                        <a:ea typeface="Calibri"/>
                      </a:endParaRPr>
                    </a:p>
                  </a:txBody>
                  <a:tcPr marL="37681" marR="37681" marT="0" marB="0"/>
                </a:tc>
              </a:tr>
              <a:tr h="187871">
                <a:tc>
                  <a:txBody>
                    <a:bodyPr/>
                    <a:lstStyle/>
                    <a:p>
                      <a:pPr algn="just">
                        <a:lnSpc>
                          <a:spcPct val="115000"/>
                        </a:lnSpc>
                        <a:spcAft>
                          <a:spcPts val="0"/>
                        </a:spcAft>
                      </a:pPr>
                      <a:r>
                        <a:rPr lang="el-GR" sz="800">
                          <a:effectLst/>
                        </a:rPr>
                        <a:t>Σέλτικ</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1967</a:t>
                      </a:r>
                      <a:endParaRPr lang="el-GR" sz="700">
                        <a:effectLst/>
                        <a:latin typeface="Arial"/>
                        <a:ea typeface="Calibri"/>
                      </a:endParaRPr>
                    </a:p>
                  </a:txBody>
                  <a:tcPr marL="37681" marR="37681" marT="0" marB="0"/>
                </a:tc>
              </a:tr>
              <a:tr h="187871">
                <a:tc>
                  <a:txBody>
                    <a:bodyPr/>
                    <a:lstStyle/>
                    <a:p>
                      <a:pPr algn="just">
                        <a:lnSpc>
                          <a:spcPct val="115000"/>
                        </a:lnSpc>
                        <a:spcAft>
                          <a:spcPts val="0"/>
                        </a:spcAft>
                      </a:pPr>
                      <a:r>
                        <a:rPr lang="el-GR" sz="800">
                          <a:effectLst/>
                        </a:rPr>
                        <a:t>Αμβούργο</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1983</a:t>
                      </a:r>
                      <a:endParaRPr lang="el-GR" sz="700">
                        <a:effectLst/>
                        <a:latin typeface="Arial"/>
                        <a:ea typeface="Calibri"/>
                      </a:endParaRPr>
                    </a:p>
                  </a:txBody>
                  <a:tcPr marL="37681" marR="37681" marT="0" marB="0"/>
                </a:tc>
              </a:tr>
              <a:tr h="378204">
                <a:tc>
                  <a:txBody>
                    <a:bodyPr/>
                    <a:lstStyle/>
                    <a:p>
                      <a:pPr algn="just">
                        <a:lnSpc>
                          <a:spcPct val="115000"/>
                        </a:lnSpc>
                        <a:spcAft>
                          <a:spcPts val="0"/>
                        </a:spcAft>
                      </a:pPr>
                      <a:r>
                        <a:rPr lang="el-GR" sz="800">
                          <a:effectLst/>
                        </a:rPr>
                        <a:t>Στεάουα Βουκουρεστίου</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1986</a:t>
                      </a:r>
                      <a:endParaRPr lang="el-GR" sz="700">
                        <a:effectLst/>
                        <a:latin typeface="Arial"/>
                        <a:ea typeface="Calibri"/>
                      </a:endParaRPr>
                    </a:p>
                  </a:txBody>
                  <a:tcPr marL="37681" marR="37681" marT="0" marB="0"/>
                </a:tc>
              </a:tr>
              <a:tr h="187871">
                <a:tc>
                  <a:txBody>
                    <a:bodyPr/>
                    <a:lstStyle/>
                    <a:p>
                      <a:pPr algn="just">
                        <a:lnSpc>
                          <a:spcPct val="115000"/>
                        </a:lnSpc>
                        <a:spcAft>
                          <a:spcPts val="0"/>
                        </a:spcAft>
                      </a:pPr>
                      <a:r>
                        <a:rPr lang="el-GR" sz="800">
                          <a:effectLst/>
                        </a:rPr>
                        <a:t>Ολιμπίκ Μαρσέιγ</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1993</a:t>
                      </a:r>
                      <a:endParaRPr lang="el-GR" sz="700">
                        <a:effectLst/>
                        <a:latin typeface="Arial"/>
                        <a:ea typeface="Calibri"/>
                      </a:endParaRPr>
                    </a:p>
                  </a:txBody>
                  <a:tcPr marL="37681" marR="37681" marT="0" marB="0"/>
                </a:tc>
              </a:tr>
              <a:tr h="187871">
                <a:tc>
                  <a:txBody>
                    <a:bodyPr/>
                    <a:lstStyle/>
                    <a:p>
                      <a:pPr algn="just">
                        <a:lnSpc>
                          <a:spcPct val="115000"/>
                        </a:lnSpc>
                        <a:spcAft>
                          <a:spcPts val="0"/>
                        </a:spcAft>
                      </a:pPr>
                      <a:r>
                        <a:rPr lang="el-GR" sz="800">
                          <a:effectLst/>
                        </a:rPr>
                        <a:t>Ντόρτμουντ</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1997</a:t>
                      </a:r>
                      <a:endParaRPr lang="el-GR" sz="700">
                        <a:effectLst/>
                        <a:latin typeface="Arial"/>
                        <a:ea typeface="Calibri"/>
                      </a:endParaRPr>
                    </a:p>
                  </a:txBody>
                  <a:tcPr marL="37681" marR="37681" marT="0" marB="0"/>
                </a:tc>
              </a:tr>
              <a:tr h="187871">
                <a:tc>
                  <a:txBody>
                    <a:bodyPr/>
                    <a:lstStyle/>
                    <a:p>
                      <a:pPr algn="just">
                        <a:lnSpc>
                          <a:spcPct val="115000"/>
                        </a:lnSpc>
                        <a:spcAft>
                          <a:spcPts val="0"/>
                        </a:spcAft>
                      </a:pPr>
                      <a:r>
                        <a:rPr lang="el-GR" sz="800">
                          <a:effectLst/>
                        </a:rPr>
                        <a:t>Τσέλσι</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2012</a:t>
                      </a:r>
                      <a:endParaRPr lang="el-GR" sz="700">
                        <a:effectLst/>
                        <a:latin typeface="Arial"/>
                        <a:ea typeface="Calibri"/>
                      </a:endParaRPr>
                    </a:p>
                  </a:txBody>
                  <a:tcPr marL="37681" marR="37681" marT="0" marB="0"/>
                </a:tc>
              </a:tr>
              <a:tr h="187871">
                <a:tc>
                  <a:txBody>
                    <a:bodyPr/>
                    <a:lstStyle/>
                    <a:p>
                      <a:pPr algn="just">
                        <a:lnSpc>
                          <a:spcPct val="115000"/>
                        </a:lnSpc>
                        <a:spcAft>
                          <a:spcPts val="0"/>
                        </a:spcAft>
                      </a:pPr>
                      <a:r>
                        <a:rPr lang="el-GR" sz="800">
                          <a:effectLst/>
                        </a:rPr>
                        <a:t>Φέγενορντ</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1970</a:t>
                      </a:r>
                      <a:endParaRPr lang="el-GR" sz="700">
                        <a:effectLst/>
                        <a:latin typeface="Arial"/>
                        <a:ea typeface="Calibri"/>
                      </a:endParaRPr>
                    </a:p>
                  </a:txBody>
                  <a:tcPr marL="37681" marR="37681" marT="0" marB="0"/>
                </a:tc>
              </a:tr>
              <a:tr h="187871">
                <a:tc>
                  <a:txBody>
                    <a:bodyPr/>
                    <a:lstStyle/>
                    <a:p>
                      <a:pPr algn="just">
                        <a:lnSpc>
                          <a:spcPct val="115000"/>
                        </a:lnSpc>
                        <a:spcAft>
                          <a:spcPts val="0"/>
                        </a:spcAft>
                      </a:pPr>
                      <a:r>
                        <a:rPr lang="el-GR" sz="800">
                          <a:effectLst/>
                        </a:rPr>
                        <a:t>Άστον Βίλα</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1982</a:t>
                      </a:r>
                      <a:endParaRPr lang="el-GR" sz="700">
                        <a:effectLst/>
                        <a:latin typeface="Arial"/>
                        <a:ea typeface="Calibri"/>
                      </a:endParaRPr>
                    </a:p>
                  </a:txBody>
                  <a:tcPr marL="37681" marR="37681" marT="0" marB="0"/>
                </a:tc>
              </a:tr>
              <a:tr h="187871">
                <a:tc>
                  <a:txBody>
                    <a:bodyPr/>
                    <a:lstStyle/>
                    <a:p>
                      <a:pPr algn="just">
                        <a:lnSpc>
                          <a:spcPct val="115000"/>
                        </a:lnSpc>
                        <a:spcAft>
                          <a:spcPts val="0"/>
                        </a:spcAft>
                      </a:pPr>
                      <a:r>
                        <a:rPr lang="el-GR" sz="800">
                          <a:effectLst/>
                        </a:rPr>
                        <a:t>Αϊντχόφεν</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1988</a:t>
                      </a:r>
                      <a:endParaRPr lang="el-GR" sz="700">
                        <a:effectLst/>
                        <a:latin typeface="Arial"/>
                        <a:ea typeface="Calibri"/>
                      </a:endParaRPr>
                    </a:p>
                  </a:txBody>
                  <a:tcPr marL="37681" marR="37681" marT="0" marB="0"/>
                </a:tc>
              </a:tr>
              <a:tr h="378204">
                <a:tc>
                  <a:txBody>
                    <a:bodyPr/>
                    <a:lstStyle/>
                    <a:p>
                      <a:pPr>
                        <a:lnSpc>
                          <a:spcPct val="115000"/>
                        </a:lnSpc>
                        <a:spcAft>
                          <a:spcPts val="0"/>
                        </a:spcAft>
                      </a:pPr>
                      <a:r>
                        <a:rPr lang="el-GR" sz="800">
                          <a:effectLst/>
                        </a:rPr>
                        <a:t>Ερυθρός Αστέρας Βελιγραδίου</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a:effectLst/>
                        </a:rPr>
                        <a:t>1</a:t>
                      </a:r>
                      <a:endParaRPr lang="el-GR" sz="700">
                        <a:effectLst/>
                        <a:latin typeface="Arial"/>
                        <a:ea typeface="Calibri"/>
                      </a:endParaRPr>
                    </a:p>
                  </a:txBody>
                  <a:tcPr marL="37681" marR="37681" marT="0" marB="0"/>
                </a:tc>
                <a:tc>
                  <a:txBody>
                    <a:bodyPr/>
                    <a:lstStyle/>
                    <a:p>
                      <a:pPr algn="just">
                        <a:lnSpc>
                          <a:spcPct val="115000"/>
                        </a:lnSpc>
                        <a:spcAft>
                          <a:spcPts val="0"/>
                        </a:spcAft>
                      </a:pPr>
                      <a:r>
                        <a:rPr lang="el-GR" sz="800" dirty="0">
                          <a:effectLst/>
                        </a:rPr>
                        <a:t>1991</a:t>
                      </a:r>
                      <a:endParaRPr lang="el-GR" sz="700" dirty="0">
                        <a:effectLst/>
                        <a:latin typeface="Arial"/>
                        <a:ea typeface="Calibri"/>
                      </a:endParaRPr>
                    </a:p>
                  </a:txBody>
                  <a:tcPr marL="37681" marR="37681" marT="0" marB="0"/>
                </a:tc>
              </a:tr>
            </a:tbl>
          </a:graphicData>
        </a:graphic>
      </p:graphicFrame>
    </p:spTree>
    <p:extLst>
      <p:ext uri="{BB962C8B-B14F-4D97-AF65-F5344CB8AC3E}">
        <p14:creationId xmlns:p14="http://schemas.microsoft.com/office/powerpoint/2010/main" val="621458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0648"/>
            <a:ext cx="8229600" cy="1143000"/>
          </a:xfrm>
        </p:spPr>
        <p:txBody>
          <a:bodyPr>
            <a:normAutofit/>
          </a:bodyPr>
          <a:lstStyle/>
          <a:p>
            <a:r>
              <a:rPr lang="el-GR" dirty="0" smtClean="0"/>
              <a:t>Τέλος</a:t>
            </a:r>
            <a:endParaRPr lang="el-GR" dirty="0"/>
          </a:p>
        </p:txBody>
      </p:sp>
      <p:sp>
        <p:nvSpPr>
          <p:cNvPr id="3" name="Θέση περιεχομένου 2"/>
          <p:cNvSpPr>
            <a:spLocks noGrp="1"/>
          </p:cNvSpPr>
          <p:nvPr>
            <p:ph idx="1"/>
          </p:nvPr>
        </p:nvSpPr>
        <p:spPr>
          <a:xfrm>
            <a:off x="467544" y="1772819"/>
            <a:ext cx="8229600" cy="4525963"/>
          </a:xfrm>
        </p:spPr>
        <p:txBody>
          <a:bodyPr/>
          <a:lstStyle/>
          <a:p>
            <a:pPr marL="0" indent="0">
              <a:buNone/>
            </a:pPr>
            <a:r>
              <a:rPr lang="el-GR" dirty="0" smtClean="0"/>
              <a:t>Ευχαριστούμε για την προσοχή!</a:t>
            </a:r>
          </a:p>
          <a:p>
            <a:pPr marL="0" indent="0">
              <a:buNone/>
            </a:pPr>
            <a:r>
              <a:rPr lang="el-GR" dirty="0"/>
              <a:t>Κίμωνας Αθανασίου-Τίμος Δεφίγγος-Γιάννης Δημουλάς-Μάνος Βαρδάκης-Ηλίας Γεωργακόπουλος-Χρήστος Γεωργανάς</a:t>
            </a:r>
          </a:p>
          <a:p>
            <a:pPr marL="0" indent="0">
              <a:buNone/>
            </a:pPr>
            <a:endParaRPr lang="el-GR" dirty="0" smtClean="0"/>
          </a:p>
          <a:p>
            <a:pPr marL="0" indent="0">
              <a:buNone/>
            </a:pPr>
            <a:endParaRPr lang="el-GR" dirty="0"/>
          </a:p>
        </p:txBody>
      </p:sp>
    </p:spTree>
    <p:extLst>
      <p:ext uri="{BB962C8B-B14F-4D97-AF65-F5344CB8AC3E}">
        <p14:creationId xmlns:p14="http://schemas.microsoft.com/office/powerpoint/2010/main" val="14433231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8fbfd49-c8e6-4618-a77f-5ef25245836c">
  <element uid="4ecbf47d-2ec6-497d-85fc-f65b66e62fe7" value=""/>
</sisl>
</file>

<file path=customXml/itemProps1.xml><?xml version="1.0" encoding="utf-8"?>
<ds:datastoreItem xmlns:ds="http://schemas.openxmlformats.org/officeDocument/2006/customXml" ds:itemID="{F1F4B431-7C49-4BB8-98FB-9189EB71CF09}">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177</TotalTime>
  <Words>1849</Words>
  <Application>Microsoft Office PowerPoint</Application>
  <PresentationFormat>Προβολή στην οθόνη (4:3)</PresentationFormat>
  <Paragraphs>877</Paragraphs>
  <Slides>63</Slides>
  <Notes>12</Notes>
  <HiddenSlides>0</HiddenSlides>
  <MMClips>0</MMClips>
  <ScaleCrop>false</ScaleCrop>
  <HeadingPairs>
    <vt:vector size="4" baseType="variant">
      <vt:variant>
        <vt:lpstr>Θέμα</vt:lpstr>
      </vt:variant>
      <vt:variant>
        <vt:i4>5</vt:i4>
      </vt:variant>
      <vt:variant>
        <vt:lpstr>Τίτλοι διαφανειών</vt:lpstr>
      </vt:variant>
      <vt:variant>
        <vt:i4>63</vt:i4>
      </vt:variant>
    </vt:vector>
  </HeadingPairs>
  <TitlesOfParts>
    <vt:vector size="68" baseType="lpstr">
      <vt:lpstr>Apex</vt:lpstr>
      <vt:lpstr>Θέμα του Office</vt:lpstr>
      <vt:lpstr>Office Theme</vt:lpstr>
      <vt:lpstr>1_Θέμα του Office</vt:lpstr>
      <vt:lpstr>2_Θέμα του Office</vt:lpstr>
      <vt:lpstr>Παρουσίαση του PowerPoint</vt:lpstr>
      <vt:lpstr>The UEFA Champions League</vt:lpstr>
      <vt:lpstr>Περιεχόμενα</vt:lpstr>
      <vt:lpstr>Τι ακριβώς είναι</vt:lpstr>
      <vt:lpstr>Μερικές Πληροφορίες</vt:lpstr>
      <vt:lpstr>Παρουσίαση του PowerPoint</vt:lpstr>
      <vt:lpstr>Κριτήρια Πρόκρισης</vt:lpstr>
      <vt:lpstr>Παρουσίαση του PowerPoint</vt:lpstr>
      <vt:lpstr>Τέλος</vt:lpstr>
      <vt:lpstr>Παρουσίαση του PowerPoint</vt:lpstr>
      <vt:lpstr>Περιεχόμενα</vt:lpstr>
      <vt:lpstr>Παγκόσμιο Κύπελλο Καλαθοσφαίρισης – Mundobasket </vt:lpstr>
      <vt:lpstr>Σύστημα Πρόκρισης</vt:lpstr>
      <vt:lpstr>Τρόπος Διεξαγωγής</vt:lpstr>
      <vt:lpstr>Πίνακας μεταλλίων Mundobasket </vt:lpstr>
      <vt:lpstr>Winners</vt:lpstr>
      <vt:lpstr>Στατιστικά</vt:lpstr>
      <vt:lpstr>Στατιστικά</vt:lpstr>
      <vt:lpstr>Photos</vt:lpstr>
      <vt:lpstr>Πηγές</vt:lpstr>
      <vt:lpstr>MUNDIAL</vt:lpstr>
      <vt:lpstr>Παρουσίαση του PowerPoint</vt:lpstr>
      <vt:lpstr>ΛΙΓΑ ΛΟΓΙΑ ΓΙ’ΑΥΤΟ</vt:lpstr>
      <vt:lpstr>ΙΣΤΟΡΙΑ</vt:lpstr>
      <vt:lpstr>ΤΡΟΠΑΙΟ</vt:lpstr>
      <vt:lpstr>Παρουσίαση του PowerPoint</vt:lpstr>
      <vt:lpstr>ΠΡΟΚΡΙΜΑΤΙΚΗ ΦΑΣΗ</vt:lpstr>
      <vt:lpstr>ΤΕΛΙΚΗ ΦΑΣΗ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MUNDIAL</vt:lpstr>
      <vt:lpstr>Παρουσίαση του PowerPoint</vt:lpstr>
      <vt:lpstr>ΛΙΓΑ ΛΟΓΙΑ ΓΙ’ΑΥΤΟ</vt:lpstr>
      <vt:lpstr>ΙΣΤΟΡΙΑ</vt:lpstr>
      <vt:lpstr>ΤΡΟΠΑΙΟ</vt:lpstr>
      <vt:lpstr>Παρουσίαση του PowerPoint</vt:lpstr>
      <vt:lpstr>ΠΡΟΚΡΙΜΑΤΙΚΗ ΦΑΣΗ</vt:lpstr>
      <vt:lpstr>ΤΕΛΙΚΗ ΦΑΣΗ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ΕΡΓΑΣΙΑ ΓΙΑ ΤΗ ΦΥΣΙΚΗ ΑΓΩΓΗ</vt:lpstr>
      <vt:lpstr>ΙΣΤΟΡΙΑ</vt:lpstr>
      <vt:lpstr>ΓΕΝΙΚΑ</vt:lpstr>
      <vt:lpstr>ΓΕΝΙΚΑ</vt:lpstr>
      <vt:lpstr>Η ΔΙΟΡΓΑΝΩΣΗ ΣΗΜΕΡΑ</vt:lpstr>
      <vt:lpstr>ΔΙΑΔΡΟΜΗ</vt:lpstr>
      <vt:lpstr>ΡΕΚΟΡ</vt:lpstr>
      <vt:lpstr>2015</vt:lpstr>
      <vt:lpstr>ΑΦΕΤΗΡΙΑ</vt:lpstr>
      <vt:lpstr>ΠΗΓΕΣ</vt:lpstr>
      <vt:lpstr>ΤΕΛΟΣ</vt:lpstr>
      <vt:lpstr>Παρουσίαση του PowerPoint</vt:lpstr>
    </vt:vector>
  </TitlesOfParts>
  <Company>FIATGROUP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Dimitris Athanasiou</cp:lastModifiedBy>
  <cp:revision>18</cp:revision>
  <dcterms:created xsi:type="dcterms:W3CDTF">2016-02-07T20:11:10Z</dcterms:created>
  <dcterms:modified xsi:type="dcterms:W3CDTF">2016-02-17T21:32:44Z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1fe9f292-3672-4543-ae62-907877379e94</vt:lpwstr>
  </property>
  <property fmtid="{D5CDD505-2E9C-101B-9397-08002B2CF9AE}" pid="3" name="bjSaver">
    <vt:lpwstr>uClkUDK3eNAWJbwFLwdpQgkzNfpCZeCQ</vt:lpwstr>
  </property>
  <property fmtid="{D5CDD505-2E9C-101B-9397-08002B2CF9AE}" pid="4" name="bjDocumentLabelXML">
    <vt:lpwstr>&lt;?xml version="1.0" encoding="us-ascii"?&gt;&lt;sisl xmlns:xsi="http://www.w3.org/2001/XMLSchema-instance" xmlns:xsd="http://www.w3.org/2001/XMLSchema" sislVersion="0" policy="18fbfd49-c8e6-4618-a77f-5ef25245836c" xmlns="http://www.boldonjames.com/2008/01/sie/i</vt:lpwstr>
  </property>
  <property fmtid="{D5CDD505-2E9C-101B-9397-08002B2CF9AE}" pid="5" name="bjDocumentLabelXML-0">
    <vt:lpwstr>nternal/label"&gt;&lt;element uid="4ecbf47d-2ec6-497d-85fc-f65b66e62fe7" value="" /&gt;&lt;/sisl&gt;</vt:lpwstr>
  </property>
  <property fmtid="{D5CDD505-2E9C-101B-9397-08002B2CF9AE}" pid="6" name="bjDocumentSecurityLabel">
    <vt:lpwstr>Company Classification: GENERAL BUSINESS</vt:lpwstr>
  </property>
  <property fmtid="{D5CDD505-2E9C-101B-9397-08002B2CF9AE}" pid="7" name="bjProjectProperty">
    <vt:lpwstr>COMPANY: GENERAL BUSINESS</vt:lpwstr>
  </property>
  <property fmtid="{D5CDD505-2E9C-101B-9397-08002B2CF9AE}" pid="8" name="LabelledBy:">
    <vt:lpwstr>F25214B,08/02/2016 12:42:13 πμ,GENERAL BUSINESS</vt:lpwstr>
  </property>
</Properties>
</file>