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0" r:id="rId7"/>
    <p:sldId id="262" r:id="rId8"/>
    <p:sldId id="263" r:id="rId9"/>
    <p:sldId id="264" r:id="rId10"/>
    <p:sldId id="265" r:id="rId11"/>
    <p:sldId id="266"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8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fld id="{6EB6B857-2E37-4D87-B1E8-B2FDD9B23487}" type="datetimeFigureOut">
              <a:rPr lang="el-GR" smtClean="0"/>
              <a:t>19/4/2016</a:t>
            </a:fld>
            <a:endParaRPr lang="el-GR"/>
          </a:p>
        </p:txBody>
      </p:sp>
      <p:sp>
        <p:nvSpPr>
          <p:cNvPr id="17" name="16 - Θέση υποσέλιδου"/>
          <p:cNvSpPr>
            <a:spLocks noGrp="1"/>
          </p:cNvSpPr>
          <p:nvPr>
            <p:ph type="ftr" sz="quarter" idx="11"/>
          </p:nvPr>
        </p:nvSpPr>
        <p:spPr>
          <a:xfrm>
            <a:off x="5410200" y="4205288"/>
            <a:ext cx="1295400" cy="457200"/>
          </a:xfrm>
        </p:spPr>
        <p:txBody>
          <a:bodyPr/>
          <a:lstStyle/>
          <a:p>
            <a:endParaRPr lang="el-GR"/>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EBA91DB2-46B8-4568-B8CB-D0EBE2C7050A}"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6EB6B857-2E37-4D87-B1E8-B2FDD9B23487}" type="datetimeFigureOut">
              <a:rPr lang="el-GR" smtClean="0"/>
              <a:t>19/4/2016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BA91DB2-46B8-4568-B8CB-D0EBE2C7050A}"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6EB6B857-2E37-4D87-B1E8-B2FDD9B23487}" type="datetimeFigureOut">
              <a:rPr lang="el-GR" smtClean="0"/>
              <a:t>19/4/2016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BA91DB2-46B8-4568-B8CB-D0EBE2C7050A}"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6EB6B857-2E37-4D87-B1E8-B2FDD9B23487}" type="datetimeFigureOut">
              <a:rPr lang="el-GR" smtClean="0"/>
              <a:t>19/4/2016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BA91DB2-46B8-4568-B8CB-D0EBE2C7050A}"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6EB6B857-2E37-4D87-B1E8-B2FDD9B23487}" type="datetimeFigureOut">
              <a:rPr lang="el-GR" smtClean="0"/>
              <a:t>19/4/2016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BA91DB2-46B8-4568-B8CB-D0EBE2C7050A}"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6EB6B857-2E37-4D87-B1E8-B2FDD9B23487}" type="datetimeFigureOut">
              <a:rPr lang="el-GR" smtClean="0"/>
              <a:t>19/4/2016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BA91DB2-46B8-4568-B8CB-D0EBE2C7050A}"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ημερομηνίας"/>
          <p:cNvSpPr>
            <a:spLocks noGrp="1"/>
          </p:cNvSpPr>
          <p:nvPr>
            <p:ph type="dt" sz="half" idx="10"/>
          </p:nvPr>
        </p:nvSpPr>
        <p:spPr/>
        <p:txBody>
          <a:bodyPr rtlCol="0"/>
          <a:lstStyle/>
          <a:p>
            <a:fld id="{6EB6B857-2E37-4D87-B1E8-B2FDD9B23487}" type="datetimeFigureOut">
              <a:rPr lang="el-GR" smtClean="0"/>
              <a:t>19/4/2016</a:t>
            </a:fld>
            <a:endParaRPr lang="el-GR"/>
          </a:p>
        </p:txBody>
      </p:sp>
      <p:sp>
        <p:nvSpPr>
          <p:cNvPr id="27" name="26 - Θέση αριθμού διαφάνειας"/>
          <p:cNvSpPr>
            <a:spLocks noGrp="1"/>
          </p:cNvSpPr>
          <p:nvPr>
            <p:ph type="sldNum" sz="quarter" idx="11"/>
          </p:nvPr>
        </p:nvSpPr>
        <p:spPr/>
        <p:txBody>
          <a:bodyPr rtlCol="0"/>
          <a:lstStyle/>
          <a:p>
            <a:fld id="{EBA91DB2-46B8-4568-B8CB-D0EBE2C7050A}" type="slidenum">
              <a:rPr lang="el-GR" smtClean="0"/>
              <a:t>‹#›</a:t>
            </a:fld>
            <a:endParaRPr lang="el-GR"/>
          </a:p>
        </p:txBody>
      </p:sp>
      <p:sp>
        <p:nvSpPr>
          <p:cNvPr id="28" name="2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fld id="{6EB6B857-2E37-4D87-B1E8-B2FDD9B23487}" type="datetimeFigureOut">
              <a:rPr lang="el-GR" smtClean="0"/>
              <a:t>19/4/2016</a:t>
            </a:fld>
            <a:endParaRPr lang="el-GR"/>
          </a:p>
        </p:txBody>
      </p:sp>
      <p:sp>
        <p:nvSpPr>
          <p:cNvPr id="4" name="3 - Θέση υποσέλιδου"/>
          <p:cNvSpPr>
            <a:spLocks noGrp="1"/>
          </p:cNvSpPr>
          <p:nvPr>
            <p:ph type="ftr" sz="quarter" idx="11"/>
          </p:nvPr>
        </p:nvSpPr>
        <p:spPr>
          <a:xfrm>
            <a:off x="5257800" y="612648"/>
            <a:ext cx="1325880" cy="457200"/>
          </a:xfrm>
        </p:spPr>
        <p:txBody>
          <a:bodyPr/>
          <a:lstStyle/>
          <a:p>
            <a:endParaRPr lang="el-GR"/>
          </a:p>
        </p:txBody>
      </p:sp>
      <p:sp>
        <p:nvSpPr>
          <p:cNvPr id="5" name="4 - Θέση αριθμού διαφάνειας"/>
          <p:cNvSpPr>
            <a:spLocks noGrp="1"/>
          </p:cNvSpPr>
          <p:nvPr>
            <p:ph type="sldNum" sz="quarter" idx="12"/>
          </p:nvPr>
        </p:nvSpPr>
        <p:spPr>
          <a:xfrm>
            <a:off x="8174736" y="2272"/>
            <a:ext cx="762000" cy="365760"/>
          </a:xfrm>
        </p:spPr>
        <p:txBody>
          <a:bodyPr/>
          <a:lstStyle/>
          <a:p>
            <a:fld id="{EBA91DB2-46B8-4568-B8CB-D0EBE2C7050A}"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6EB6B857-2E37-4D87-B1E8-B2FDD9B23487}" type="datetimeFigureOut">
              <a:rPr lang="el-GR" smtClean="0"/>
              <a:t>19/4/2016</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EBA91DB2-46B8-4568-B8CB-D0EBE2C7050A}"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6EB6B857-2E37-4D87-B1E8-B2FDD9B23487}" type="datetimeFigureOut">
              <a:rPr lang="el-GR" smtClean="0"/>
              <a:t>19/4/2016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BA91DB2-46B8-4568-B8CB-D0EBE2C7050A}"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6EB6B857-2E37-4D87-B1E8-B2FDD9B23487}" type="datetimeFigureOut">
              <a:rPr lang="el-GR" smtClean="0"/>
              <a:t>19/4/2016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BA91DB2-46B8-4568-B8CB-D0EBE2C7050A}"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6EB6B857-2E37-4D87-B1E8-B2FDD9B23487}" type="datetimeFigureOut">
              <a:rPr lang="el-GR" smtClean="0"/>
              <a:t>19/4/2016</a:t>
            </a:fld>
            <a:endParaRPr lang="el-GR"/>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l-GR"/>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EBA91DB2-46B8-4568-B8CB-D0EBE2C7050A}"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ΟΜΙΛΟΣ ΦΥΣΙΚΗΣ ΑΓΩΓΗΣ</a:t>
            </a:r>
            <a:endParaRPr lang="el-GR" dirty="0"/>
          </a:p>
        </p:txBody>
      </p:sp>
      <p:sp>
        <p:nvSpPr>
          <p:cNvPr id="3" name="2 - Υπότιτλος"/>
          <p:cNvSpPr>
            <a:spLocks noGrp="1"/>
          </p:cNvSpPr>
          <p:nvPr>
            <p:ph type="subTitle" idx="1"/>
          </p:nvPr>
        </p:nvSpPr>
        <p:spPr>
          <a:xfrm>
            <a:off x="457200" y="3899938"/>
            <a:ext cx="8686800" cy="2958062"/>
          </a:xfrm>
        </p:spPr>
        <p:txBody>
          <a:bodyPr>
            <a:normAutofit/>
          </a:bodyPr>
          <a:lstStyle/>
          <a:p>
            <a:r>
              <a:rPr lang="el-GR" dirty="0" err="1" smtClean="0"/>
              <a:t>Παπαχρήστος</a:t>
            </a:r>
            <a:r>
              <a:rPr lang="el-GR" dirty="0" smtClean="0"/>
              <a:t> Χρήστος</a:t>
            </a:r>
          </a:p>
          <a:p>
            <a:r>
              <a:rPr lang="el-GR" dirty="0" smtClean="0"/>
              <a:t>Π.Γ.Ε.Σ.Σ.</a:t>
            </a:r>
          </a:p>
          <a:p>
            <a:r>
              <a:rPr lang="el-GR" dirty="0" smtClean="0"/>
              <a:t>2015-2016 </a:t>
            </a:r>
          </a:p>
          <a:p>
            <a:r>
              <a:rPr lang="el-GR" dirty="0" smtClean="0"/>
              <a:t>Υπεύθυνος </a:t>
            </a:r>
            <a:r>
              <a:rPr lang="el-GR" dirty="0" smtClean="0"/>
              <a:t>καθηγητής: κος </a:t>
            </a:r>
            <a:r>
              <a:rPr lang="el-GR" dirty="0" smtClean="0"/>
              <a:t>Αθανασόπουλος</a:t>
            </a:r>
          </a:p>
          <a:p>
            <a:r>
              <a:rPr lang="el-GR" dirty="0" smtClean="0"/>
              <a:t>Θέμα: Η τραγωδία της θύρας 7</a:t>
            </a:r>
            <a:endParaRPr lang="el-GR"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32500" lnSpcReduction="20000"/>
          </a:bodyPr>
          <a:lstStyle/>
          <a:p>
            <a:pPr>
              <a:buNone/>
            </a:pPr>
            <a:r>
              <a:rPr lang="el-GR" b="1" dirty="0" smtClean="0"/>
              <a:t> </a:t>
            </a:r>
            <a:r>
              <a:rPr lang="el-GR" b="1" dirty="0" smtClean="0"/>
              <a:t>       </a:t>
            </a:r>
            <a:r>
              <a:rPr lang="el-GR" sz="3500" b="1" dirty="0" smtClean="0"/>
              <a:t>19:45</a:t>
            </a:r>
            <a:r>
              <a:rPr lang="el-GR" sz="3500" b="1" dirty="0" smtClean="0"/>
              <a:t>:</a:t>
            </a:r>
            <a:r>
              <a:rPr lang="el-GR" sz="3500" dirty="0" smtClean="0"/>
              <a:t> Απαιτείται η παρέμβαση δυνάμεων των ΜΑΤ για να απομακρυνθούν από την είσοδο του </a:t>
            </a:r>
            <a:r>
              <a:rPr lang="el-GR" sz="3500" dirty="0" err="1" smtClean="0"/>
              <a:t>Τζαννείου</a:t>
            </a:r>
            <a:r>
              <a:rPr lang="el-GR" sz="3500" dirty="0" smtClean="0"/>
              <a:t> εκατοντάδες συγγενείς προκειμένου να έχουν πιο εύκολη πρόσβαση οι γιατροί και οι αιμοδότες.</a:t>
            </a:r>
          </a:p>
          <a:p>
            <a:r>
              <a:rPr lang="el-GR" sz="3500" b="1" dirty="0" smtClean="0"/>
              <a:t>20:00:</a:t>
            </a:r>
            <a:r>
              <a:rPr lang="el-GR" sz="3500" dirty="0" smtClean="0"/>
              <a:t> Αναγνωρίζονται τα τρία πρώτα θύματα. Είναι οι Γιάννης Κανελλόπουλος, Γιάννης </a:t>
            </a:r>
            <a:r>
              <a:rPr lang="el-GR" sz="3500" dirty="0" err="1" smtClean="0"/>
              <a:t>Διαλυνάς</a:t>
            </a:r>
            <a:r>
              <a:rPr lang="el-GR" sz="3500" dirty="0" smtClean="0"/>
              <a:t> και Βασίλης </a:t>
            </a:r>
            <a:r>
              <a:rPr lang="el-GR" sz="3500" dirty="0" err="1" smtClean="0"/>
              <a:t>Μάχος</a:t>
            </a:r>
            <a:r>
              <a:rPr lang="el-GR" sz="3500" dirty="0" smtClean="0"/>
              <a:t>.</a:t>
            </a:r>
          </a:p>
          <a:p>
            <a:r>
              <a:rPr lang="el-GR" sz="3500" b="1" dirty="0" smtClean="0"/>
              <a:t>20:15:</a:t>
            </a:r>
            <a:r>
              <a:rPr lang="el-GR" sz="3500" dirty="0" smtClean="0"/>
              <a:t> Οι αστυνομικοί του 7ου Αστυνομικού Τμήματος αρχίζουν την πραγματογνωμοσύνη στη θύρα 7, αναζητώντας τις αιτίες του τραγικού γεγονότος.</a:t>
            </a:r>
          </a:p>
          <a:p>
            <a:r>
              <a:rPr lang="el-GR" sz="3500" b="1" dirty="0" smtClean="0"/>
              <a:t>20:30:</a:t>
            </a:r>
            <a:r>
              <a:rPr lang="el-GR" sz="3500" dirty="0" smtClean="0"/>
              <a:t> Στο </a:t>
            </a:r>
            <a:r>
              <a:rPr lang="el-GR" sz="3500" dirty="0" err="1" smtClean="0"/>
              <a:t>Τζάννειο</a:t>
            </a:r>
            <a:r>
              <a:rPr lang="el-GR" sz="3500" dirty="0" smtClean="0"/>
              <a:t> καταφτάνει ο πρωθυπουργός κ. Ράλλης για να ενημερωθεί για την κατάσταση. Στο νοσοκομείο υπάρχουν δεκάδες λιποθυμίες συγγενών.</a:t>
            </a:r>
          </a:p>
          <a:p>
            <a:r>
              <a:rPr lang="el-GR" sz="3500" b="1" dirty="0" smtClean="0"/>
              <a:t>20:50:</a:t>
            </a:r>
            <a:r>
              <a:rPr lang="el-GR" sz="3500" dirty="0" smtClean="0"/>
              <a:t> Τα ραδιοτηλεοπτικά δίκτυα αρχίζουν να μεταδίδουν πένθιμη μουσική. Παράλληλα, σε ένδειξη πένθους έχουν διακόψει το πρόγραμμά τους και έχουν διαρκή σύνδεση με το </a:t>
            </a:r>
            <a:r>
              <a:rPr lang="el-GR" sz="3500" dirty="0" err="1" smtClean="0"/>
              <a:t>Τζάννειο</a:t>
            </a:r>
            <a:r>
              <a:rPr lang="el-GR" sz="3500" dirty="0" smtClean="0"/>
              <a:t>, το Κρατικό Πειραιά, το ΚΑΤ και το Στάδιο Καραϊσκάκη.</a:t>
            </a:r>
          </a:p>
          <a:p>
            <a:r>
              <a:rPr lang="el-GR" sz="3500" b="1" dirty="0" smtClean="0"/>
              <a:t>21:00:</a:t>
            </a:r>
            <a:r>
              <a:rPr lang="el-GR" sz="3500" dirty="0" smtClean="0"/>
              <a:t> Μεγάλος όγκος φιλάθλων και συγγενών των θυμάτων πηγαίνουν στο Καραϊσκάκη και προσπαθούν να εισέλθουν μέσα για να βρουν τους υπεύθυνους της τραγωδίας. Τα ΜΑΤ δεν τους επιτρέπουν την είσοδο.</a:t>
            </a:r>
          </a:p>
          <a:p>
            <a:r>
              <a:rPr lang="el-GR" sz="3500" b="1" dirty="0" smtClean="0"/>
              <a:t>21:15:</a:t>
            </a:r>
            <a:r>
              <a:rPr lang="el-GR" sz="3500" dirty="0" smtClean="0"/>
              <a:t> Ο διοικητής του </a:t>
            </a:r>
            <a:r>
              <a:rPr lang="el-GR" sz="3500" dirty="0" err="1" smtClean="0"/>
              <a:t>Τζαννείου</a:t>
            </a:r>
            <a:r>
              <a:rPr lang="el-GR" sz="3500" dirty="0" smtClean="0"/>
              <a:t> κ. Απέργης βγαίνει στον διάδρομο και κάνει έκκληση στον κόσμο να απομακρυνθεί από την είσοδο του νοσοκομείου διότι εμποδίζουν την κυκλοφορία περιπολικών και ασθενοφόρων. Εκκλήσεις για τον ίδιο λόγο γίνονταν και από τα τηλεοπτικά δίκτυα. Ο κόσμος πιέζει για ενημέρωση.</a:t>
            </a:r>
          </a:p>
          <a:p>
            <a:r>
              <a:rPr lang="el-GR" sz="3500" b="1" dirty="0" smtClean="0"/>
              <a:t>12:15:</a:t>
            </a:r>
            <a:r>
              <a:rPr lang="el-GR" sz="3500" dirty="0" smtClean="0"/>
              <a:t> Αναγνωρίζεται ο 17ος και 18ος νεκρός…</a:t>
            </a:r>
          </a:p>
          <a:p>
            <a:r>
              <a:rPr lang="el-GR" sz="3500" b="1" dirty="0" smtClean="0"/>
              <a:t>06:00:</a:t>
            </a:r>
            <a:r>
              <a:rPr lang="el-GR" sz="3500" dirty="0" smtClean="0"/>
              <a:t> Ολοκληρώνεται η αναγνώριση των θυμάτων. Είκοσι ένα παιδιά έχασαν τη ζωή τους…</a:t>
            </a:r>
          </a:p>
          <a:p>
            <a:r>
              <a:rPr lang="el-GR" sz="3500" dirty="0" smtClean="0"/>
              <a:t>Την ίδια ημέρα ο πρόεδρος της ΠΑΕ Ολυμπιακός Σταύρος Νταϊφάς μαζί με τους παίκτες και τον προπονητή της ομάδας επισκέπτονται τους τραυματίες στο </a:t>
            </a:r>
            <a:r>
              <a:rPr lang="el-GR" sz="3500" dirty="0" err="1" smtClean="0"/>
              <a:t>Τζάννειο</a:t>
            </a:r>
            <a:r>
              <a:rPr lang="el-GR" sz="3500" dirty="0" smtClean="0"/>
              <a:t>. Δυο ημέρες αργότερα ο υφυπουργός Προεδρίας κ. Αχιλλέας Καραμανλής ενημερώνει τη Βουλή. Αν και όλοι ζητούσαν να βρεθούν και να τιμωρηθούν οι υπεύθυνοι κανείς δεν πήγε φυλακή…</a:t>
            </a:r>
          </a:p>
          <a:p>
            <a:pPr>
              <a:buNone/>
            </a:pPr>
            <a:endParaRPr lang="el-GR" sz="35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a:t>
            </a:r>
            <a:r>
              <a:rPr lang="el-GR" dirty="0" smtClean="0"/>
              <a:t>ικόνες</a:t>
            </a:r>
            <a:endParaRPr lang="el-GR" dirty="0"/>
          </a:p>
        </p:txBody>
      </p:sp>
      <p:pic>
        <p:nvPicPr>
          <p:cNvPr id="4" name="3 - Θέση περιεχομένου" descr="ν.jpg"/>
          <p:cNvPicPr>
            <a:picLocks noGrp="1" noChangeAspect="1"/>
          </p:cNvPicPr>
          <p:nvPr>
            <p:ph idx="1"/>
          </p:nvPr>
        </p:nvPicPr>
        <p:blipFill>
          <a:blip r:embed="rId2" cstate="print"/>
          <a:stretch>
            <a:fillRect/>
          </a:stretch>
        </p:blipFill>
        <p:spPr>
          <a:xfrm>
            <a:off x="3779912" y="4437112"/>
            <a:ext cx="4943500" cy="2234350"/>
          </a:xfrm>
        </p:spPr>
      </p:pic>
      <p:pic>
        <p:nvPicPr>
          <p:cNvPr id="5" name="4 - Εικόνα" descr="νν.jpg"/>
          <p:cNvPicPr>
            <a:picLocks noChangeAspect="1"/>
          </p:cNvPicPr>
          <p:nvPr/>
        </p:nvPicPr>
        <p:blipFill>
          <a:blip r:embed="rId3" cstate="print"/>
          <a:stretch>
            <a:fillRect/>
          </a:stretch>
        </p:blipFill>
        <p:spPr>
          <a:xfrm>
            <a:off x="6516216" y="2276872"/>
            <a:ext cx="2343150" cy="1952625"/>
          </a:xfrm>
          <a:prstGeom prst="rect">
            <a:avLst/>
          </a:prstGeom>
        </p:spPr>
      </p:pic>
      <p:pic>
        <p:nvPicPr>
          <p:cNvPr id="6" name="5 - Εικόνα" descr="ννν.jpg"/>
          <p:cNvPicPr>
            <a:picLocks noChangeAspect="1"/>
          </p:cNvPicPr>
          <p:nvPr/>
        </p:nvPicPr>
        <p:blipFill>
          <a:blip r:embed="rId4" cstate="print"/>
          <a:stretch>
            <a:fillRect/>
          </a:stretch>
        </p:blipFill>
        <p:spPr>
          <a:xfrm>
            <a:off x="179512" y="2636912"/>
            <a:ext cx="3335421" cy="1882899"/>
          </a:xfrm>
          <a:prstGeom prst="rect">
            <a:avLst/>
          </a:prstGeom>
        </p:spPr>
      </p:pic>
      <p:pic>
        <p:nvPicPr>
          <p:cNvPr id="7" name="6 - Εικόνα" descr="ννννν.jpg"/>
          <p:cNvPicPr>
            <a:picLocks noChangeAspect="1"/>
          </p:cNvPicPr>
          <p:nvPr/>
        </p:nvPicPr>
        <p:blipFill>
          <a:blip r:embed="rId5" cstate="print"/>
          <a:stretch>
            <a:fillRect/>
          </a:stretch>
        </p:blipFill>
        <p:spPr>
          <a:xfrm>
            <a:off x="2987824" y="620688"/>
            <a:ext cx="3239641" cy="188896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Το περιστατικό</a:t>
            </a:r>
            <a:endParaRPr lang="el-GR" dirty="0"/>
          </a:p>
        </p:txBody>
      </p:sp>
      <p:sp>
        <p:nvSpPr>
          <p:cNvPr id="3" name="2 - Θέση περιεχομένου"/>
          <p:cNvSpPr>
            <a:spLocks noGrp="1"/>
          </p:cNvSpPr>
          <p:nvPr>
            <p:ph idx="1"/>
          </p:nvPr>
        </p:nvSpPr>
        <p:spPr/>
        <p:txBody>
          <a:bodyPr>
            <a:normAutofit/>
          </a:bodyPr>
          <a:lstStyle/>
          <a:p>
            <a:r>
              <a:rPr lang="el-GR" dirty="0" smtClean="0"/>
              <a:t>Η </a:t>
            </a:r>
            <a:r>
              <a:rPr lang="el-GR" b="1" dirty="0" smtClean="0"/>
              <a:t>Τραγωδία της Θύρας 7</a:t>
            </a:r>
            <a:r>
              <a:rPr lang="el-GR" dirty="0" smtClean="0"/>
              <a:t> ήταν περιστατικό που συνέβη στις 8 Φεβρουαρίου 1981 στο Στάδιο Γεώργιος Καραϊσκάκης στο Νέο Φάληρο</a:t>
            </a:r>
            <a:r>
              <a:rPr lang="el-GR" dirty="0" smtClean="0"/>
              <a:t>,</a:t>
            </a:r>
            <a:r>
              <a:rPr lang="el-GR" dirty="0" smtClean="0"/>
              <a:t> μετά το τέλος της </a:t>
            </a:r>
            <a:r>
              <a:rPr lang="el-GR" dirty="0" smtClean="0"/>
              <a:t>ποδοσφαιρικής αναμέτρησης </a:t>
            </a:r>
            <a:r>
              <a:rPr lang="el-GR" dirty="0" smtClean="0"/>
              <a:t>ανάμεσα στον Ολυμπιακό και την ΑΕΚ. Είναι η μεγαλύτερη τραγωδία των ελληνικών </a:t>
            </a:r>
            <a:r>
              <a:rPr lang="el-GR" dirty="0" smtClean="0"/>
              <a:t>γηπέδων</a:t>
            </a:r>
            <a:r>
              <a:rPr lang="el-GR" dirty="0" smtClean="0"/>
              <a:t> και μία από τις χειρότερες στην ιστορία του αθλητισμού.</a:t>
            </a:r>
          </a:p>
          <a:p>
            <a:pPr algn="ctr">
              <a:buNone/>
            </a:pP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a:t>
            </a:r>
            <a:endParaRPr lang="el-GR" dirty="0"/>
          </a:p>
        </p:txBody>
      </p:sp>
      <p:sp>
        <p:nvSpPr>
          <p:cNvPr id="3" name="2 - Θέση περιεχομένου"/>
          <p:cNvSpPr>
            <a:spLocks noGrp="1"/>
          </p:cNvSpPr>
          <p:nvPr>
            <p:ph idx="1"/>
          </p:nvPr>
        </p:nvSpPr>
        <p:spPr/>
        <p:txBody>
          <a:bodyPr/>
          <a:lstStyle/>
          <a:p>
            <a:r>
              <a:rPr lang="el-GR" dirty="0" smtClean="0"/>
              <a:t>Συνολικά, 21 φίλαθλοι έχασαν τη ζωή τους και περίπου 55 τραυματίστηκαν καθώς προσπαθούσαν να βγουν από το γήπεδο για να γιορτάσουν τη μεγάλη νίκη του Ολυμπιακού με 6-0. Το ατύχημα συνέβη στην ιστορική -πλέον- Θύρα 7.</a:t>
            </a:r>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Η </a:t>
            </a:r>
            <a:r>
              <a:rPr lang="el-GR" dirty="0" smtClean="0"/>
              <a:t>τραγωδία</a:t>
            </a:r>
            <a:endParaRPr lang="el-GR" dirty="0"/>
          </a:p>
        </p:txBody>
      </p:sp>
      <p:sp>
        <p:nvSpPr>
          <p:cNvPr id="3" name="2 - Θέση περιεχομένου"/>
          <p:cNvSpPr>
            <a:spLocks noGrp="1"/>
          </p:cNvSpPr>
          <p:nvPr>
            <p:ph idx="1"/>
          </p:nvPr>
        </p:nvSpPr>
        <p:spPr/>
        <p:txBody>
          <a:bodyPr>
            <a:normAutofit fontScale="62500" lnSpcReduction="20000"/>
          </a:bodyPr>
          <a:lstStyle/>
          <a:p>
            <a:r>
              <a:rPr lang="el-GR" dirty="0" smtClean="0"/>
              <a:t>Με </a:t>
            </a:r>
            <a:r>
              <a:rPr lang="el-GR" dirty="0" smtClean="0"/>
              <a:t>την λήξη του αγώνα, οι φανατικοί οπαδοί που βρίσκονταν στη θύρα 7 προσπάθησαν να φθάσουν στην θύρα 1 για να αποθεώσουν τους νικητές, καθώς βρισκόταν δίπλα στον διάδρομο των αποδυτηρίων.</a:t>
            </a:r>
          </a:p>
          <a:p>
            <a:r>
              <a:rPr lang="el-GR" dirty="0" smtClean="0"/>
              <a:t>Με τη μετακίνηση τους το κακό δεν άργησε να συμβεί. Κάποιος από τους προπορευόμενους γλίστρησε στα σκαλοπάτια, παρασύροντας και άλλους που ήταν ήδη εκεί. Οι υπεύθυνοι δεν είχαν ανοίξει τις πόρτες και όσοι ακολουθούσαν δεν γνώριζαν τι συνέβαινε μπροστά τους, καταπατώντας τους μπροστινούς. Τότε άρχισε να επικρατεί συνωστισμός και ασφυξία, με μόνη διέξοδο κάποιο τουρνικέ που ξήλωσε η αστυνομία. Δεκαεννιά άτομα δεν τα κατάφεραν, καθώς είχαν ήδη χάσει τη ζωή τους. Λίγο αργότερα θα ξεψυχήσει ακόμη ένας στο «</a:t>
            </a:r>
            <a:r>
              <a:rPr lang="el-GR" dirty="0" err="1" smtClean="0"/>
              <a:t>Τζάνειο</a:t>
            </a:r>
            <a:r>
              <a:rPr lang="el-GR" dirty="0" smtClean="0"/>
              <a:t>» Νοσοκομείο του Πειραιά, όπου μεταφέρονταν οι σοβαρά τραυματισμένοι. Έξι μήνες αργότερα θα προστεθεί ακόμη ένας άνθρωπος στον τραγικό κατάλογο των νεκρών, καθώς δεν κατόρθωσε να ξυπνήσει ποτέ από το κώμα στο οποίο έπεσε. Ο αριθμός των θυμάτων σταματά στους 21, ενώ οι τραυματίες πολλοί περισσότεροι.</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Τα 21 θύματα</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Τα ονόματα των 21 νεκρών (ανά ηλικία):</a:t>
            </a:r>
          </a:p>
          <a:p>
            <a:r>
              <a:rPr lang="el-GR" dirty="0" smtClean="0"/>
              <a:t>Παναγιώτης </a:t>
            </a:r>
            <a:r>
              <a:rPr lang="el-GR" dirty="0" err="1" smtClean="0"/>
              <a:t>Τουμανίδης</a:t>
            </a:r>
            <a:r>
              <a:rPr lang="el-GR" dirty="0" smtClean="0"/>
              <a:t> (14 ετών)</a:t>
            </a:r>
          </a:p>
          <a:p>
            <a:r>
              <a:rPr lang="el-GR" dirty="0" smtClean="0"/>
              <a:t>Κώστας </a:t>
            </a:r>
            <a:r>
              <a:rPr lang="el-GR" dirty="0" err="1" smtClean="0"/>
              <a:t>Σκλαβούνης</a:t>
            </a:r>
            <a:r>
              <a:rPr lang="el-GR" dirty="0" smtClean="0"/>
              <a:t> (16 ετών)</a:t>
            </a:r>
          </a:p>
          <a:p>
            <a:r>
              <a:rPr lang="el-GR" dirty="0" smtClean="0"/>
              <a:t>Ηλίας </a:t>
            </a:r>
            <a:r>
              <a:rPr lang="el-GR" dirty="0" err="1" smtClean="0"/>
              <a:t>Παναγούλης</a:t>
            </a:r>
            <a:r>
              <a:rPr lang="el-GR" dirty="0" smtClean="0"/>
              <a:t> (17 ετών)</a:t>
            </a:r>
          </a:p>
          <a:p>
            <a:r>
              <a:rPr lang="el-GR" dirty="0" smtClean="0"/>
              <a:t>Γεράσιμος </a:t>
            </a:r>
            <a:r>
              <a:rPr lang="el-GR" dirty="0" err="1" smtClean="0"/>
              <a:t>Αμίτσης</a:t>
            </a:r>
            <a:r>
              <a:rPr lang="el-GR" dirty="0" smtClean="0"/>
              <a:t> (18 ετών-οπαδός της ΑΕΚ)</a:t>
            </a:r>
          </a:p>
          <a:p>
            <a:r>
              <a:rPr lang="el-GR" dirty="0" smtClean="0"/>
              <a:t>Γιάννης Κανελλόπουλος (18 ετών)</a:t>
            </a:r>
          </a:p>
          <a:p>
            <a:r>
              <a:rPr lang="el-GR" dirty="0" smtClean="0"/>
              <a:t>Σπύρος </a:t>
            </a:r>
            <a:r>
              <a:rPr lang="el-GR" dirty="0" err="1" smtClean="0"/>
              <a:t>Λεωνιδάκης</a:t>
            </a:r>
            <a:r>
              <a:rPr lang="el-GR" dirty="0" smtClean="0"/>
              <a:t> (18 ετών)</a:t>
            </a:r>
          </a:p>
          <a:p>
            <a:r>
              <a:rPr lang="el-GR" dirty="0" smtClean="0"/>
              <a:t>Γιάννης </a:t>
            </a:r>
            <a:r>
              <a:rPr lang="el-GR" dirty="0" err="1" smtClean="0"/>
              <a:t>Σπηλιόπουλος</a:t>
            </a:r>
            <a:r>
              <a:rPr lang="el-GR" dirty="0" smtClean="0"/>
              <a:t> (19 ετών)</a:t>
            </a:r>
          </a:p>
          <a:p>
            <a:r>
              <a:rPr lang="el-GR" dirty="0" smtClean="0"/>
              <a:t>Νίκος Φίλος (19 ετών)</a:t>
            </a:r>
          </a:p>
          <a:p>
            <a:r>
              <a:rPr lang="el-GR" dirty="0" smtClean="0"/>
              <a:t>Γιάννης </a:t>
            </a:r>
            <a:r>
              <a:rPr lang="el-GR" dirty="0" err="1" smtClean="0"/>
              <a:t>Διαλυνάς</a:t>
            </a:r>
            <a:r>
              <a:rPr lang="el-GR" dirty="0" smtClean="0"/>
              <a:t> (20 ετών)</a:t>
            </a:r>
          </a:p>
          <a:p>
            <a:r>
              <a:rPr lang="el-GR" dirty="0" smtClean="0"/>
              <a:t>Βασίλης </a:t>
            </a:r>
            <a:r>
              <a:rPr lang="el-GR" dirty="0" err="1" smtClean="0"/>
              <a:t>Μάχας</a:t>
            </a:r>
            <a:r>
              <a:rPr lang="el-GR" dirty="0" smtClean="0"/>
              <a:t> (20 ετών)</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Ευστράτιος </a:t>
            </a:r>
            <a:r>
              <a:rPr lang="el-GR" dirty="0" err="1" smtClean="0"/>
              <a:t>Πούπος</a:t>
            </a:r>
            <a:r>
              <a:rPr lang="el-GR" dirty="0" smtClean="0"/>
              <a:t> (20 ετών)</a:t>
            </a:r>
          </a:p>
          <a:p>
            <a:r>
              <a:rPr lang="el-GR" dirty="0" smtClean="0"/>
              <a:t>Μιχάλης Κωστόπουλος (21 ετών)</a:t>
            </a:r>
          </a:p>
          <a:p>
            <a:r>
              <a:rPr lang="el-GR" dirty="0" err="1" smtClean="0"/>
              <a:t>Ζωγραφούλα</a:t>
            </a:r>
            <a:r>
              <a:rPr lang="el-GR" dirty="0" smtClean="0"/>
              <a:t> </a:t>
            </a:r>
            <a:r>
              <a:rPr lang="el-GR" dirty="0" err="1" smtClean="0"/>
              <a:t>Χαϊρατίδου</a:t>
            </a:r>
            <a:r>
              <a:rPr lang="el-GR" dirty="0" smtClean="0"/>
              <a:t> (23 ετών)</a:t>
            </a:r>
          </a:p>
          <a:p>
            <a:r>
              <a:rPr lang="el-GR" dirty="0" smtClean="0"/>
              <a:t>Σπύρος Ανδριώτης (24 ετών)</a:t>
            </a:r>
          </a:p>
          <a:p>
            <a:r>
              <a:rPr lang="el-GR" dirty="0" smtClean="0"/>
              <a:t>Κώστας </a:t>
            </a:r>
            <a:r>
              <a:rPr lang="el-GR" dirty="0" err="1" smtClean="0"/>
              <a:t>Καρανικόλας</a:t>
            </a:r>
            <a:r>
              <a:rPr lang="el-GR" dirty="0" smtClean="0"/>
              <a:t> (26 ετών)</a:t>
            </a:r>
          </a:p>
          <a:p>
            <a:r>
              <a:rPr lang="el-GR" dirty="0" smtClean="0"/>
              <a:t>Μιχάλης Μάρκου (27 ετών)</a:t>
            </a:r>
          </a:p>
          <a:p>
            <a:r>
              <a:rPr lang="el-GR" dirty="0" smtClean="0"/>
              <a:t>Κώστας </a:t>
            </a:r>
            <a:r>
              <a:rPr lang="el-GR" dirty="0" err="1" smtClean="0"/>
              <a:t>Μπίλας</a:t>
            </a:r>
            <a:r>
              <a:rPr lang="el-GR" dirty="0" smtClean="0"/>
              <a:t> (28 ετών)</a:t>
            </a:r>
          </a:p>
          <a:p>
            <a:r>
              <a:rPr lang="el-GR" dirty="0" smtClean="0"/>
              <a:t>Αναστάσιος </a:t>
            </a:r>
            <a:r>
              <a:rPr lang="el-GR" dirty="0" err="1" smtClean="0"/>
              <a:t>Πιτσόλης</a:t>
            </a:r>
            <a:r>
              <a:rPr lang="el-GR" dirty="0" smtClean="0"/>
              <a:t> (30 ετών)</a:t>
            </a:r>
          </a:p>
          <a:p>
            <a:r>
              <a:rPr lang="el-GR" dirty="0" smtClean="0"/>
              <a:t>Αντώνης </a:t>
            </a:r>
            <a:r>
              <a:rPr lang="el-GR" dirty="0" err="1" smtClean="0"/>
              <a:t>Κουρουπάκης</a:t>
            </a:r>
            <a:r>
              <a:rPr lang="el-GR" dirty="0" smtClean="0"/>
              <a:t> (34 ετών)</a:t>
            </a:r>
          </a:p>
          <a:p>
            <a:r>
              <a:rPr lang="el-GR" dirty="0" smtClean="0"/>
              <a:t>Χρήστος Χατζηγεωργίου (34 ετών)</a:t>
            </a:r>
          </a:p>
          <a:p>
            <a:r>
              <a:rPr lang="el-GR" dirty="0" smtClean="0"/>
              <a:t>Δημήτριος Αδαμόπουλος (40 ετών)</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Η θέση της </a:t>
            </a:r>
            <a:r>
              <a:rPr lang="el-GR" dirty="0" smtClean="0"/>
              <a:t>πολιτείας</a:t>
            </a:r>
            <a:endParaRPr lang="el-GR" dirty="0"/>
          </a:p>
        </p:txBody>
      </p:sp>
      <p:sp>
        <p:nvSpPr>
          <p:cNvPr id="3" name="2 - Θέση περιεχομένου"/>
          <p:cNvSpPr>
            <a:spLocks noGrp="1"/>
          </p:cNvSpPr>
          <p:nvPr>
            <p:ph idx="1"/>
          </p:nvPr>
        </p:nvSpPr>
        <p:spPr/>
        <p:txBody>
          <a:bodyPr>
            <a:normAutofit fontScale="62500" lnSpcReduction="20000"/>
          </a:bodyPr>
          <a:lstStyle/>
          <a:p>
            <a:r>
              <a:rPr lang="el-GR" dirty="0" smtClean="0"/>
              <a:t>Αρχικά </a:t>
            </a:r>
            <a:r>
              <a:rPr lang="el-GR" dirty="0" smtClean="0"/>
              <a:t>η πολιτεία στάθηκε στο πλευρό των οικογενειών, με την παρουσία κυβερνητικών στελεχών στα νοσοκομεία που νοσηλεύονταν οι τραυματίες αλλά και στις κηδείες των θυμάτων. Στη συνέχεια όμως δεν στάθηκε απέναντι στις περιστάσεις. Αναπόσπαστα αποτελεί την πιο μαύρη σελίδα του ελληνικού αθλητισμού, ωστόσο δεν αποδόθηκαν ποτέ οι ευθύνες στους αρμόδιους. Η δικαιοσύνη δεν έλαβε ποτέ επίσημη θέση και άφησε τις οικογένειες των θυμάτων με πολλά αναπάντητα ερωτήματα. Τα επόμενα χρόνια, στα εισιτήρια των ποδοσφαιρικών αγώνων, οι φίλαθλοι πλήρωναν κι ένα ποσοστό </a:t>
            </a:r>
            <a:r>
              <a:rPr lang="el-GR" i="1" dirty="0" smtClean="0"/>
              <a:t>υπέρ θυμάτων θύρας 7</a:t>
            </a:r>
            <a:r>
              <a:rPr lang="el-GR" dirty="0" smtClean="0"/>
              <a:t>.</a:t>
            </a:r>
          </a:p>
          <a:p>
            <a:r>
              <a:rPr lang="el-GR" dirty="0" smtClean="0"/>
              <a:t>Από την επόμενη αγωνιστική περίοδο 1981–82, στα περισσότερα γήπεδα μειώθηκε η </a:t>
            </a:r>
            <a:r>
              <a:rPr lang="el-GR" dirty="0" err="1" smtClean="0"/>
              <a:t>χωριτικότητα</a:t>
            </a:r>
            <a:r>
              <a:rPr lang="el-GR" dirty="0" smtClean="0"/>
              <a:t> και δεν τυπωνόταν το μάξιμουμ των εισιτηρίων που ως τότε είχαν το δικαίωμα να εκδώσουν οι ΠΑΕ για λόγους ασφαλείας, ενώ από το υπόλοιπο της αγωνιστικής περιόδου 1980–81 οπότε και συνέβη η τραγωδία, οι θύρες όλων των γηπέδων που διεξάγονται ποδοσφαιρικοί αγώνες, ανοίγουν υποχρεωτικά τουλάχιστον 15 με 20 λεπτά πριν τη λήξη τους, προκειμένου να ελαχιστοποιείται το δυνατόν ο συνωστισμός κατά την μαζική έξοδο των φιλάθλων. Η υποχρέωση αυτή είναι σε εφαρμογή ως σήμερα.</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Ελάχιστος φόρος </a:t>
            </a:r>
            <a:r>
              <a:rPr lang="el-GR" dirty="0" smtClean="0"/>
              <a:t>τιμής</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Κάθε χρόνο η διοίκηση του Ολυμπιακού στις 8 Φεβρουαρίου αποδίδει ελάχιστο φόρο τιμής στα θύματα του 1981. Τελείται λοιπόν κάθε χρόνο επιμνημόσυνη δέηση στο μνημείο της Θύρας 7 (βρίσκεται έξω από το γήπεδο </a:t>
            </a:r>
            <a:r>
              <a:rPr lang="el-GR" dirty="0" err="1" smtClean="0"/>
              <a:t>Καραΐσκάκη</a:t>
            </a:r>
            <a:r>
              <a:rPr lang="el-GR" dirty="0" smtClean="0"/>
              <a:t>) με την παρουσία παραγόντων της ομάδας, ποδοσφαιριστών αλλά και με παρουσία χιλιάδων φιλάθλων της ομάδας. Στη συνέχεια ακολουθεί κατάθεση στεφάνων, ενώ γίνεται και προσκλητήριο νεκρών με τα ονόματά των αδικοχαμένων παιδιών και τους παρευρισκόμενους να φωνάζουν «παρών». Επίσης μαύρα καθίσματα σχηματίζουν τον αριθμό 7 στην θύρα </a:t>
            </a:r>
            <a:r>
              <a:rPr lang="el-GR" dirty="0" smtClean="0"/>
              <a:t>7.</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Το χρονικό της τραγωδίας</a:t>
            </a:r>
            <a:endParaRPr lang="el-GR" dirty="0"/>
          </a:p>
        </p:txBody>
      </p:sp>
      <p:sp>
        <p:nvSpPr>
          <p:cNvPr id="3" name="2 - Θέση περιεχομένου"/>
          <p:cNvSpPr>
            <a:spLocks noGrp="1"/>
          </p:cNvSpPr>
          <p:nvPr>
            <p:ph idx="1"/>
          </p:nvPr>
        </p:nvSpPr>
        <p:spPr/>
        <p:txBody>
          <a:bodyPr>
            <a:normAutofit fontScale="40000" lnSpcReduction="20000"/>
          </a:bodyPr>
          <a:lstStyle/>
          <a:p>
            <a:r>
              <a:rPr lang="el-GR" b="1" dirty="0" smtClean="0"/>
              <a:t>16.58:</a:t>
            </a:r>
            <a:r>
              <a:rPr lang="el-GR" dirty="0" smtClean="0"/>
              <a:t> Το παιχνίδι τελειώνει και ο κόσμος αποχωρεί από τη Θύρα 7 ευτυχισμένος και βιαστικός για να προλάβει να αποθεώσει τα είδωλα του. Το τουρνικέ είναι κλειστό. Ο ένας πέφτει στον άλλο πάνω στα σκαλιά. Ο πρώτος γλιστράει αφού πατάει ένα πεταμένο κάθισμα αφρολέξ…  Ασφυξία, αίμα, θάνατος.</a:t>
            </a:r>
          </a:p>
          <a:p>
            <a:r>
              <a:rPr lang="el-GR" b="1" dirty="0" smtClean="0"/>
              <a:t>17:03:</a:t>
            </a:r>
            <a:r>
              <a:rPr lang="el-GR" dirty="0" smtClean="0"/>
              <a:t> Μερικοί αστυφύλακες με μεγάλη δυσκολία αφαιρούν ένα από τα τουρνικέ και έτσι γλιτώνουν αρκετοί άνθρωποι.</a:t>
            </a:r>
          </a:p>
          <a:p>
            <a:r>
              <a:rPr lang="el-GR" b="1" dirty="0" smtClean="0"/>
              <a:t>17:10:</a:t>
            </a:r>
            <a:r>
              <a:rPr lang="el-GR" dirty="0" smtClean="0"/>
              <a:t> Η κατάσταση έχει ξεφύγει από κάθε έλεγχο. Στις άλλες θύρες κανείς δεν έχει καταλάβει τι έχει συμβεί…</a:t>
            </a:r>
          </a:p>
          <a:p>
            <a:r>
              <a:rPr lang="el-GR" b="1" dirty="0" smtClean="0"/>
              <a:t>17:15:</a:t>
            </a:r>
            <a:r>
              <a:rPr lang="el-GR" dirty="0" smtClean="0"/>
              <a:t> Νεκροί και εκατοντάδες τραυματίες μεταφέρονται στο </a:t>
            </a:r>
            <a:r>
              <a:rPr lang="el-GR" dirty="0" err="1" smtClean="0"/>
              <a:t>Τζάννειο</a:t>
            </a:r>
            <a:r>
              <a:rPr lang="el-GR" dirty="0" smtClean="0"/>
              <a:t> του Πειραιά με 13 ασθενοφόρα και με περιπολικά της Αστυνομίας.</a:t>
            </a:r>
          </a:p>
          <a:p>
            <a:r>
              <a:rPr lang="el-GR" b="1" dirty="0" smtClean="0"/>
              <a:t>17:30:</a:t>
            </a:r>
            <a:r>
              <a:rPr lang="el-GR" dirty="0" smtClean="0"/>
              <a:t> Στο νοσοκομείο μεταφέρονται νεκροί και τραυματίες. Η τραγωδία αρχίζει να διαδίδεται από στόμα σε στόμα στην Αθήνα. Πολλοί συγγενείς ανθρώπων που ήταν στη Θύρα 7 χωρίς να ξέρουν τρέχουν στο </a:t>
            </a:r>
            <a:r>
              <a:rPr lang="el-GR" dirty="0" err="1" smtClean="0"/>
              <a:t>Τζάννειο</a:t>
            </a:r>
            <a:r>
              <a:rPr lang="el-GR" dirty="0" smtClean="0"/>
              <a:t> για να μάθουν για τους δικούς τους.</a:t>
            </a:r>
          </a:p>
          <a:p>
            <a:r>
              <a:rPr lang="el-GR" b="1" dirty="0" smtClean="0"/>
              <a:t>17:50:</a:t>
            </a:r>
            <a:r>
              <a:rPr lang="el-GR" dirty="0" smtClean="0"/>
              <a:t> Η ΕΡΤ και η ΥΕΝΕΔ, τα δυο κανάλια της ελληνικής τηλεόρασης της εποχής εκείνης, ενημερώνουν την κοινή γνώμη για το θλιβερό γεγονός και καλούν γιατρούς και αιμοδότες να προσέλθουν στο </a:t>
            </a:r>
            <a:r>
              <a:rPr lang="el-GR" dirty="0" err="1" smtClean="0"/>
              <a:t>Τζάννειο</a:t>
            </a:r>
            <a:r>
              <a:rPr lang="el-GR" dirty="0" smtClean="0"/>
              <a:t>. Πολλοί τραυματίες μεταφέρονται και στο Κρατικό Πειραιά.</a:t>
            </a:r>
          </a:p>
          <a:p>
            <a:r>
              <a:rPr lang="el-GR" b="1" dirty="0" smtClean="0"/>
              <a:t>18.20:</a:t>
            </a:r>
            <a:r>
              <a:rPr lang="el-GR" dirty="0" smtClean="0"/>
              <a:t> Ο υπουργός Κοινωνικών Υπηρεσιών κ. Δοξιάδης και οι υφυπουργοί κ. </a:t>
            </a:r>
            <a:r>
              <a:rPr lang="el-GR" dirty="0" err="1" smtClean="0"/>
              <a:t>Τσουκαντάς</a:t>
            </a:r>
            <a:r>
              <a:rPr lang="el-GR" dirty="0" smtClean="0"/>
              <a:t> και κ. </a:t>
            </a:r>
            <a:r>
              <a:rPr lang="el-GR" dirty="0" err="1" smtClean="0"/>
              <a:t>Αποστολάτος</a:t>
            </a:r>
            <a:r>
              <a:rPr lang="el-GR" dirty="0" smtClean="0"/>
              <a:t> φτάνουν στο </a:t>
            </a:r>
            <a:r>
              <a:rPr lang="el-GR" dirty="0" err="1" smtClean="0"/>
              <a:t>Τζάννειο</a:t>
            </a:r>
            <a:r>
              <a:rPr lang="el-GR" dirty="0" smtClean="0"/>
              <a:t> για να ενημερωθούν. Γίνεται νέα έκκληση για αιμοδοσία. Επικρατεί πανδαιμόνιο στο νοσοκομείο από συγγενείς και αιμοδότες.</a:t>
            </a:r>
          </a:p>
          <a:p>
            <a:r>
              <a:rPr lang="el-GR" b="1" dirty="0" smtClean="0"/>
              <a:t>18:30:</a:t>
            </a:r>
            <a:r>
              <a:rPr lang="el-GR" dirty="0" smtClean="0"/>
              <a:t> Με διαταγή που εκδίδει το Υπουργείου Δημόσιας Τάξης πολλοί αστυνομικοί που είναι υπηρεσία εκείνη την ημέρα πηγαίνουν στο </a:t>
            </a:r>
            <a:r>
              <a:rPr lang="el-GR" dirty="0" err="1" smtClean="0"/>
              <a:t>Τζάννειο</a:t>
            </a:r>
            <a:r>
              <a:rPr lang="el-GR" dirty="0" smtClean="0"/>
              <a:t> για να δώσουν αίμα.</a:t>
            </a:r>
          </a:p>
          <a:p>
            <a:r>
              <a:rPr lang="el-GR" b="1" dirty="0" smtClean="0"/>
              <a:t>18:45:</a:t>
            </a:r>
            <a:r>
              <a:rPr lang="el-GR" dirty="0" smtClean="0"/>
              <a:t> Στο νοσοκομείο φτάνουν και άλλα κυβερνητικά στελέχη. Ανάμεσα τους και ο υπουργός Δημόσιας Τάξης κ. Δαβάκης και ο υφυπουργός Προεδρίας κ. Καραμανλής.</a:t>
            </a:r>
          </a:p>
          <a:p>
            <a:r>
              <a:rPr lang="el-GR" b="1" dirty="0" smtClean="0"/>
              <a:t>18:47:</a:t>
            </a:r>
            <a:r>
              <a:rPr lang="el-GR" dirty="0" smtClean="0"/>
              <a:t> Το ΚΑΤ τίθεται σε επιφυλακή και μεταφέρονται εκεί οι τραυματίες που χρήζουν νευροχειρουργικής επεμβάσεως.</a:t>
            </a:r>
          </a:p>
          <a:p>
            <a:r>
              <a:rPr lang="el-GR" b="1" dirty="0" smtClean="0"/>
              <a:t>18:50:</a:t>
            </a:r>
            <a:r>
              <a:rPr lang="el-GR" dirty="0" smtClean="0"/>
              <a:t> Φτάνουν στο </a:t>
            </a:r>
            <a:r>
              <a:rPr lang="el-GR" dirty="0" err="1" smtClean="0"/>
              <a:t>Τζάννειο</a:t>
            </a:r>
            <a:r>
              <a:rPr lang="el-GR" dirty="0" smtClean="0"/>
              <a:t> στελέχη της διοίκησης και ποδοσφαιριστές του Ολυμπιακού αλλά και της ΑΕΚ.</a:t>
            </a:r>
          </a:p>
          <a:p>
            <a:r>
              <a:rPr lang="el-GR" b="1" dirty="0" smtClean="0"/>
              <a:t>19:15:</a:t>
            </a:r>
            <a:r>
              <a:rPr lang="el-GR" dirty="0" smtClean="0"/>
              <a:t> Ο κόσμος έχει κατακλύσει τα πέριξ του </a:t>
            </a:r>
            <a:r>
              <a:rPr lang="el-GR" dirty="0" err="1" smtClean="0"/>
              <a:t>Τζαννείου</a:t>
            </a:r>
            <a:r>
              <a:rPr lang="el-GR" dirty="0" smtClean="0"/>
              <a:t> και ζητά να μάθει τα ονόματα των νεκρών.</a:t>
            </a:r>
          </a:p>
          <a:p>
            <a:r>
              <a:rPr lang="el-GR" b="1" dirty="0" smtClean="0"/>
              <a:t>19:40:</a:t>
            </a:r>
            <a:r>
              <a:rPr lang="el-GR" dirty="0" smtClean="0"/>
              <a:t> Ο υπουργός Κοινωνικών Υπηρεσιών κ. Δοξιάδης ενημερώνει τον πρωθυπουργό κ. Ράλλη και αυτός με την σειρά του τον Πρόεδρο της Δημοκρατίας Κωνσταντίνο Καραμανλή.</a:t>
            </a:r>
          </a:p>
          <a:p>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31</TotalTime>
  <Words>578</Words>
  <Application>Microsoft Office PowerPoint</Application>
  <PresentationFormat>Προβολή στην οθόνη (4:3)</PresentationFormat>
  <Paragraphs>67</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Αστικό</vt:lpstr>
      <vt:lpstr>ΟΜΙΛΟΣ ΦΥΣΙΚΗΣ ΑΓΩΓΗΣ</vt:lpstr>
      <vt:lpstr>Το περιστατικό</vt:lpstr>
      <vt:lpstr>…</vt:lpstr>
      <vt:lpstr>Η τραγωδία</vt:lpstr>
      <vt:lpstr>Τα 21 θύματα</vt:lpstr>
      <vt:lpstr>…</vt:lpstr>
      <vt:lpstr>Η θέση της πολιτείας</vt:lpstr>
      <vt:lpstr>Ελάχιστος φόρος τιμής</vt:lpstr>
      <vt:lpstr>Το χρονικό της τραγωδίας</vt:lpstr>
      <vt:lpstr>Διαφάνεια 10</vt:lpstr>
      <vt:lpstr>Εικόνες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ΟΜΙΛΟΣ ΦΥΣΙΚΗΣ ΑΓΩΓΗΣ</dc:title>
  <dc:creator>user</dc:creator>
  <cp:lastModifiedBy>user</cp:lastModifiedBy>
  <cp:revision>1</cp:revision>
  <dcterms:created xsi:type="dcterms:W3CDTF">2016-04-19T19:55:23Z</dcterms:created>
  <dcterms:modified xsi:type="dcterms:W3CDTF">2016-04-19T20:27:18Z</dcterms:modified>
</cp:coreProperties>
</file>