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08" r:id="rId4"/>
    <p:sldMasterId id="2147483720" r:id="rId5"/>
  </p:sldMasterIdLst>
  <p:sldIdLst>
    <p:sldId id="256" r:id="rId6"/>
    <p:sldId id="257" r:id="rId7"/>
    <p:sldId id="258"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 id="308" r:id="rId37"/>
    <p:sldId id="317" r:id="rId38"/>
    <p:sldId id="318" r:id="rId39"/>
    <p:sldId id="319" r:id="rId40"/>
    <p:sldId id="321" r:id="rId41"/>
    <p:sldId id="322" r:id="rId42"/>
    <p:sldId id="323" r:id="rId43"/>
    <p:sldId id="324" r:id="rId44"/>
    <p:sldId id="325" r:id="rId45"/>
    <p:sldId id="259" r:id="rId46"/>
    <p:sldId id="260" r:id="rId47"/>
    <p:sldId id="261" r:id="rId4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7" autoAdjust="0"/>
    <p:restoredTop sz="94660"/>
  </p:normalViewPr>
  <p:slideViewPr>
    <p:cSldViewPr>
      <p:cViewPr>
        <p:scale>
          <a:sx n="118" d="100"/>
          <a:sy n="118" d="100"/>
        </p:scale>
        <p:origin x="-72"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22293573-F916-4D56-AD53-9D6D46F1A14F}" type="datetimeFigureOut">
              <a:rPr lang="el-GR" smtClean="0"/>
              <a:t>19/4/2016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810DEDF-3CBD-48C1-9CC3-D0568D5AE2B6}" type="slidenum">
              <a:rPr lang="el-GR" smtClean="0"/>
              <a:t>‹#›</a:t>
            </a:fld>
            <a:endParaRPr lang="el-G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22293573-F916-4D56-AD53-9D6D46F1A14F}" type="datetimeFigureOut">
              <a:rPr lang="el-GR" smtClean="0"/>
              <a:t>19/4/2016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810DEDF-3CBD-48C1-9CC3-D0568D5AE2B6}"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22293573-F916-4D56-AD53-9D6D46F1A14F}" type="datetimeFigureOut">
              <a:rPr lang="el-GR" smtClean="0"/>
              <a:t>19/4/2016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810DEDF-3CBD-48C1-9CC3-D0568D5AE2B6}" type="slidenum">
              <a:rPr lang="el-GR" smtClean="0"/>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2107" y="1905000"/>
            <a:ext cx="6859786" cy="2667000"/>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142107" y="5105400"/>
            <a:ext cx="6859786"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grpSp>
        <p:nvGrpSpPr>
          <p:cNvPr id="256" name="line"/>
          <p:cNvGrpSpPr/>
          <p:nvPr/>
        </p:nvGrpSpPr>
        <p:grpSpPr bwMode="invGray">
          <a:xfrm>
            <a:off x="1188982" y="4724400"/>
            <a:ext cx="6475638"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Tree>
    <p:extLst>
      <p:ext uri="{BB962C8B-B14F-4D97-AF65-F5344CB8AC3E}">
        <p14:creationId xmlns:p14="http://schemas.microsoft.com/office/powerpoint/2010/main" val="255508492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142108" y="1514475"/>
            <a:ext cx="7929246"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
        <p:nvSpPr>
          <p:cNvPr id="2" name="Title 1"/>
          <p:cNvSpPr>
            <a:spLocks noGrp="1"/>
          </p:cNvSpPr>
          <p:nvPr>
            <p:ph type="title"/>
          </p:nvPr>
        </p:nvSpPr>
        <p:spPr>
          <a:xfrm>
            <a:off x="1142108" y="274638"/>
            <a:ext cx="6859785" cy="1020762"/>
          </a:xfrm>
        </p:spPr>
        <p:txBody>
          <a:bodyPr/>
          <a:lstStyle/>
          <a:p>
            <a:r>
              <a:rPr lang="en-US" smtClean="0"/>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4/19/2016</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364210174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188982" y="4724400"/>
            <a:ext cx="6475638"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
        <p:nvSpPr>
          <p:cNvPr id="2" name="Title 1"/>
          <p:cNvSpPr>
            <a:spLocks noGrp="1"/>
          </p:cNvSpPr>
          <p:nvPr>
            <p:ph type="title"/>
          </p:nvPr>
        </p:nvSpPr>
        <p:spPr>
          <a:xfrm>
            <a:off x="1142107" y="1905000"/>
            <a:ext cx="6859786" cy="2667000"/>
          </a:xfrm>
        </p:spPr>
        <p:txBody>
          <a:bodyPr anchor="b">
            <a:noAutofit/>
          </a:bodyPr>
          <a:lstStyle>
            <a:lvl1pPr algn="l">
              <a:defRPr sz="4400" b="0" cap="none" baseline="0"/>
            </a:lvl1pPr>
          </a:lstStyle>
          <a:p>
            <a:r>
              <a:rPr lang="en-US" smtClean="0"/>
              <a:t>Click to edit Master title style</a:t>
            </a:r>
            <a:endParaRPr/>
          </a:p>
        </p:txBody>
      </p:sp>
      <p:sp>
        <p:nvSpPr>
          <p:cNvPr id="3" name="Text Placeholder 2"/>
          <p:cNvSpPr>
            <a:spLocks noGrp="1"/>
          </p:cNvSpPr>
          <p:nvPr>
            <p:ph type="body" idx="1"/>
          </p:nvPr>
        </p:nvSpPr>
        <p:spPr>
          <a:xfrm>
            <a:off x="1142107" y="5102526"/>
            <a:ext cx="6859786"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4/19/2016</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66050349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142108" y="1514475"/>
            <a:ext cx="7929246"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
        <p:nvSpPr>
          <p:cNvPr id="2" name="Title 1"/>
          <p:cNvSpPr>
            <a:spLocks noGrp="1"/>
          </p:cNvSpPr>
          <p:nvPr>
            <p:ph type="title"/>
          </p:nvPr>
        </p:nvSpPr>
        <p:spPr>
          <a:xfrm>
            <a:off x="1142108" y="274638"/>
            <a:ext cx="6859785" cy="1020762"/>
          </a:xfrm>
        </p:spPr>
        <p:txBody>
          <a:bodyPr/>
          <a:lstStyle/>
          <a:p>
            <a:r>
              <a:rPr lang="en-US" smtClean="0"/>
              <a:t>Click to edit Master title style</a:t>
            </a:r>
            <a:endParaRPr/>
          </a:p>
        </p:txBody>
      </p:sp>
      <p:sp>
        <p:nvSpPr>
          <p:cNvPr id="3" name="Content Placeholder 2"/>
          <p:cNvSpPr>
            <a:spLocks noGrp="1"/>
          </p:cNvSpPr>
          <p:nvPr>
            <p:ph sz="half" idx="1"/>
          </p:nvPr>
        </p:nvSpPr>
        <p:spPr>
          <a:xfrm>
            <a:off x="1142107" y="1905000"/>
            <a:ext cx="3315563"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86332" y="1905000"/>
            <a:ext cx="3315562"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4/19/2016</a:t>
            </a:fld>
            <a:endParaRPr>
              <a:solidFill>
                <a:prstClr val="white">
                  <a:tint val="75000"/>
                </a:prstClr>
              </a:solidFill>
            </a:endParaRPr>
          </a:p>
        </p:txBody>
      </p:sp>
      <p:sp>
        <p:nvSpPr>
          <p:cNvPr id="6" name="Footer Placeholder 5"/>
          <p:cNvSpPr>
            <a:spLocks noGrp="1"/>
          </p:cNvSpPr>
          <p:nvPr>
            <p:ph type="ftr" sz="quarter" idx="11"/>
          </p:nvPr>
        </p:nvSpPr>
        <p:spPr/>
        <p:txBody>
          <a:bodyPr/>
          <a:lstStyle/>
          <a:p>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99717803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142108" y="1514475"/>
            <a:ext cx="7929246"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
        <p:nvSpPr>
          <p:cNvPr id="2" name="Title 1"/>
          <p:cNvSpPr>
            <a:spLocks noGrp="1"/>
          </p:cNvSpPr>
          <p:nvPr>
            <p:ph type="title"/>
          </p:nvPr>
        </p:nvSpPr>
        <p:spPr>
          <a:xfrm>
            <a:off x="1142108" y="274638"/>
            <a:ext cx="6859785" cy="10207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42107" y="1905000"/>
            <a:ext cx="3313277"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2107" y="2819400"/>
            <a:ext cx="3313277"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88616" y="1905000"/>
            <a:ext cx="3313277"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88616" y="2819400"/>
            <a:ext cx="3313277"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AFE8FB1-0A7A-443E-AAF7-31D4FA1AA312}" type="datetimeFigureOut">
              <a:rPr lang="en-US">
                <a:solidFill>
                  <a:prstClr val="white">
                    <a:tint val="75000"/>
                  </a:prstClr>
                </a:solidFill>
              </a:rPr>
              <a:pPr/>
              <a:t>4/19/2016</a:t>
            </a:fld>
            <a:endParaRPr>
              <a:solidFill>
                <a:prstClr val="white">
                  <a:tint val="75000"/>
                </a:prstClr>
              </a:solidFill>
            </a:endParaRPr>
          </a:p>
        </p:txBody>
      </p:sp>
      <p:sp>
        <p:nvSpPr>
          <p:cNvPr id="8" name="Footer Placeholder 7"/>
          <p:cNvSpPr>
            <a:spLocks noGrp="1"/>
          </p:cNvSpPr>
          <p:nvPr>
            <p:ph type="ftr" sz="quarter" idx="11"/>
          </p:nvPr>
        </p:nvSpPr>
        <p:spPr/>
        <p:txBody>
          <a:bodyPr/>
          <a:lstStyle/>
          <a:p>
            <a:endParaRPr>
              <a:solidFill>
                <a:prstClr val="white">
                  <a:tint val="75000"/>
                </a:prstClr>
              </a:solidFill>
            </a:endParaRPr>
          </a:p>
        </p:txBody>
      </p:sp>
      <p:sp>
        <p:nvSpPr>
          <p:cNvPr id="9" name="Slide Number Placeholder 8"/>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363378867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142108" y="1514475"/>
            <a:ext cx="7929246"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AFE8FB1-0A7A-443E-AAF7-31D4FA1AA312}" type="datetimeFigureOut">
              <a:rPr lang="en-US">
                <a:solidFill>
                  <a:prstClr val="white">
                    <a:tint val="75000"/>
                  </a:prstClr>
                </a:solidFill>
              </a:rPr>
              <a:pPr/>
              <a:t>4/19/2016</a:t>
            </a:fld>
            <a:endParaRPr>
              <a:solidFill>
                <a:prstClr val="white">
                  <a:tint val="75000"/>
                </a:prstClr>
              </a:solidFill>
            </a:endParaRPr>
          </a:p>
        </p:txBody>
      </p:sp>
      <p:sp>
        <p:nvSpPr>
          <p:cNvPr id="4" name="Footer Placeholder 3"/>
          <p:cNvSpPr>
            <a:spLocks noGrp="1"/>
          </p:cNvSpPr>
          <p:nvPr>
            <p:ph type="ftr" sz="quarter" idx="11"/>
          </p:nvPr>
        </p:nvSpPr>
        <p:spPr/>
        <p:txBody>
          <a:bodyPr/>
          <a:lstStyle/>
          <a:p>
            <a:endParaRPr>
              <a:solidFill>
                <a:prstClr val="white">
                  <a:tint val="75000"/>
                </a:prstClr>
              </a:solidFill>
            </a:endParaRPr>
          </a:p>
        </p:txBody>
      </p:sp>
      <p:sp>
        <p:nvSpPr>
          <p:cNvPr id="5" name="Slide Number Placeholder 4"/>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47203572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solidFill>
                  <a:prstClr val="white">
                    <a:tint val="75000"/>
                  </a:prstClr>
                </a:solidFill>
              </a:rPr>
              <a:pPr/>
              <a:t>4/19/2016</a:t>
            </a:fld>
            <a:endParaRPr>
              <a:solidFill>
                <a:prstClr val="white">
                  <a:tint val="75000"/>
                </a:prstClr>
              </a:solidFill>
            </a:endParaRPr>
          </a:p>
        </p:txBody>
      </p:sp>
      <p:sp>
        <p:nvSpPr>
          <p:cNvPr id="3" name="Footer Placeholder 2"/>
          <p:cNvSpPr>
            <a:spLocks noGrp="1"/>
          </p:cNvSpPr>
          <p:nvPr>
            <p:ph type="ftr" sz="quarter" idx="11"/>
          </p:nvPr>
        </p:nvSpPr>
        <p:spPr/>
        <p:txBody>
          <a:bodyPr/>
          <a:lstStyle/>
          <a:p>
            <a:endParaRPr>
              <a:solidFill>
                <a:prstClr val="white">
                  <a:tint val="75000"/>
                </a:prstClr>
              </a:solidFill>
            </a:endParaRPr>
          </a:p>
        </p:txBody>
      </p:sp>
      <p:sp>
        <p:nvSpPr>
          <p:cNvPr id="4" name="Slide Number Placeholder 3"/>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368909994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3314242" y="1630822"/>
            <a:ext cx="4719500"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grpSp>
      <p:sp>
        <p:nvSpPr>
          <p:cNvPr id="2" name="Title 1"/>
          <p:cNvSpPr>
            <a:spLocks noGrp="1"/>
          </p:cNvSpPr>
          <p:nvPr>
            <p:ph type="title"/>
          </p:nvPr>
        </p:nvSpPr>
        <p:spPr>
          <a:xfrm>
            <a:off x="1142108" y="274638"/>
            <a:ext cx="6859785" cy="1020762"/>
          </a:xfrm>
        </p:spPr>
        <p:txBody>
          <a:bodyPr anchor="b">
            <a:no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3533436" y="1905000"/>
            <a:ext cx="4253068"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142107" y="3429000"/>
            <a:ext cx="2057936"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4/19/2016</a:t>
            </a:fld>
            <a:endParaRPr>
              <a:solidFill>
                <a:prstClr val="white">
                  <a:tint val="75000"/>
                </a:prstClr>
              </a:solidFill>
            </a:endParaRPr>
          </a:p>
        </p:txBody>
      </p:sp>
      <p:sp>
        <p:nvSpPr>
          <p:cNvPr id="6" name="Footer Placeholder 5"/>
          <p:cNvSpPr>
            <a:spLocks noGrp="1"/>
          </p:cNvSpPr>
          <p:nvPr>
            <p:ph type="ftr" sz="quarter" idx="11"/>
          </p:nvPr>
        </p:nvSpPr>
        <p:spPr/>
        <p:txBody>
          <a:bodyPr/>
          <a:lstStyle/>
          <a:p>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2053092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22293573-F916-4D56-AD53-9D6D46F1A14F}" type="datetimeFigureOut">
              <a:rPr lang="el-GR" smtClean="0"/>
              <a:t>19/4/2016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810DEDF-3CBD-48C1-9CC3-D0568D5AE2B6}" type="slidenum">
              <a:rPr lang="el-GR" smtClean="0"/>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085908" y="1630822"/>
            <a:ext cx="4719500"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grpSp>
      <p:sp>
        <p:nvSpPr>
          <p:cNvPr id="2" name="Title 1"/>
          <p:cNvSpPr>
            <a:spLocks noGrp="1"/>
          </p:cNvSpPr>
          <p:nvPr>
            <p:ph type="title"/>
          </p:nvPr>
        </p:nvSpPr>
        <p:spPr>
          <a:xfrm>
            <a:off x="1142108" y="274638"/>
            <a:ext cx="6859785" cy="1020762"/>
          </a:xfrm>
        </p:spPr>
        <p:txBody>
          <a:bodyPr anchor="b">
            <a:no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309719" y="1884311"/>
            <a:ext cx="4253068"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931014" y="3411748"/>
            <a:ext cx="2057936"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4/19/2016</a:t>
            </a:fld>
            <a:endParaRPr>
              <a:solidFill>
                <a:prstClr val="white">
                  <a:tint val="75000"/>
                </a:prstClr>
              </a:solidFill>
            </a:endParaRPr>
          </a:p>
        </p:txBody>
      </p:sp>
      <p:sp>
        <p:nvSpPr>
          <p:cNvPr id="6" name="Footer Placeholder 5"/>
          <p:cNvSpPr>
            <a:spLocks noGrp="1"/>
          </p:cNvSpPr>
          <p:nvPr>
            <p:ph type="ftr" sz="quarter" idx="11"/>
          </p:nvPr>
        </p:nvSpPr>
        <p:spPr/>
        <p:txBody>
          <a:bodyPr/>
          <a:lstStyle/>
          <a:p>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340579148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142108" y="1514475"/>
            <a:ext cx="7929246"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4/19/2016</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89179972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4338754" y="3480593"/>
            <a:ext cx="6492240" cy="48019"/>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
        <p:nvSpPr>
          <p:cNvPr id="2" name="Vertical Title 1"/>
          <p:cNvSpPr>
            <a:spLocks noGrp="1"/>
          </p:cNvSpPr>
          <p:nvPr>
            <p:ph type="title" orient="vert"/>
          </p:nvPr>
        </p:nvSpPr>
        <p:spPr>
          <a:xfrm>
            <a:off x="7773233" y="274640"/>
            <a:ext cx="1028968" cy="5901747"/>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6128" y="277814"/>
            <a:ext cx="6859787" cy="5898573"/>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4/19/2016</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71773347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320308D1-EFB8-49A1-A5FF-FB5AB899DB0D}" type="slidenum">
              <a:rPr lang="el-GR"/>
              <a:pPr>
                <a:defRPr/>
              </a:pPr>
              <a:t>‹#›</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fld id="{E38A85E3-94B9-4E5F-9194-F52EEB2D0FBF}" type="datetimeFigureOut">
              <a:rPr lang="el-GR">
                <a:solidFill>
                  <a:srgbClr val="DFDCB7"/>
                </a:solidFill>
              </a:rPr>
              <a:pPr>
                <a:defRPr/>
              </a:pPr>
              <a:t>19/4/2016</a:t>
            </a:fld>
            <a:endParaRPr lang="el-GR">
              <a:solidFill>
                <a:srgbClr val="DFDCB7"/>
              </a:solidFill>
            </a:endParaRPr>
          </a:p>
        </p:txBody>
      </p:sp>
    </p:spTree>
    <p:extLst>
      <p:ext uri="{BB962C8B-B14F-4D97-AF65-F5344CB8AC3E}">
        <p14:creationId xmlns:p14="http://schemas.microsoft.com/office/powerpoint/2010/main" val="3970306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B9DEDFEE-C2FC-467A-B02C-8439F750D308}" type="slidenum">
              <a:rPr lang="el-GR"/>
              <a:pPr>
                <a:defRPr/>
              </a:pPr>
              <a:t>‹#›</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fld id="{DFEABC01-F072-4D58-957D-B600FD2C382C}" type="datetimeFigureOut">
              <a:rPr lang="el-GR">
                <a:solidFill>
                  <a:srgbClr val="DFDCB7"/>
                </a:solidFill>
              </a:rPr>
              <a:pPr>
                <a:defRPr/>
              </a:pPr>
              <a:t>19/4/2016</a:t>
            </a:fld>
            <a:endParaRPr lang="el-GR">
              <a:solidFill>
                <a:srgbClr val="DFDCB7"/>
              </a:solidFill>
            </a:endParaRPr>
          </a:p>
        </p:txBody>
      </p:sp>
    </p:spTree>
    <p:extLst>
      <p:ext uri="{BB962C8B-B14F-4D97-AF65-F5344CB8AC3E}">
        <p14:creationId xmlns:p14="http://schemas.microsoft.com/office/powerpoint/2010/main" val="39885775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E3201D3C-A95B-4BBA-BF0D-BBA96B6B0314}" type="slidenum">
              <a:rPr lang="el-GR"/>
              <a:pPr>
                <a:defRPr/>
              </a:pPr>
              <a:t>‹#›</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fld id="{D3109C61-BDB6-466F-A081-D08AD6FD2CCE}" type="datetimeFigureOut">
              <a:rPr lang="el-GR">
                <a:solidFill>
                  <a:srgbClr val="DFDCB7"/>
                </a:solidFill>
              </a:rPr>
              <a:pPr>
                <a:defRPr/>
              </a:pPr>
              <a:t>19/4/2016</a:t>
            </a:fld>
            <a:endParaRPr lang="el-GR">
              <a:solidFill>
                <a:srgbClr val="DFDCB7"/>
              </a:solidFill>
            </a:endParaRPr>
          </a:p>
        </p:txBody>
      </p:sp>
    </p:spTree>
    <p:extLst>
      <p:ext uri="{BB962C8B-B14F-4D97-AF65-F5344CB8AC3E}">
        <p14:creationId xmlns:p14="http://schemas.microsoft.com/office/powerpoint/2010/main" val="25309499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FF8D5EAE-4DCC-47FF-80B4-5DD09836122E}" type="slidenum">
              <a:rPr lang="el-GR"/>
              <a:pPr>
                <a:defRPr/>
              </a:pPr>
              <a:t>‹#›</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solidFill>
                <a:srgbClr val="DFDCB7"/>
              </a:solidFill>
            </a:endParaRPr>
          </a:p>
        </p:txBody>
      </p:sp>
      <p:sp>
        <p:nvSpPr>
          <p:cNvPr id="7" name="Date Placeholder 3"/>
          <p:cNvSpPr>
            <a:spLocks noGrp="1"/>
          </p:cNvSpPr>
          <p:nvPr>
            <p:ph type="dt" sz="half" idx="12"/>
          </p:nvPr>
        </p:nvSpPr>
        <p:spPr/>
        <p:txBody>
          <a:bodyPr/>
          <a:lstStyle>
            <a:lvl1pPr>
              <a:defRPr/>
            </a:lvl1pPr>
          </a:lstStyle>
          <a:p>
            <a:pPr>
              <a:defRPr/>
            </a:pPr>
            <a:fld id="{F002C4EB-4DB8-4DED-A5FE-149999F89124}" type="datetimeFigureOut">
              <a:rPr lang="el-GR">
                <a:solidFill>
                  <a:srgbClr val="DFDCB7"/>
                </a:solidFill>
              </a:rPr>
              <a:pPr>
                <a:defRPr/>
              </a:pPr>
              <a:t>19/4/2016</a:t>
            </a:fld>
            <a:endParaRPr lang="el-GR">
              <a:solidFill>
                <a:srgbClr val="DFDCB7"/>
              </a:solidFill>
            </a:endParaRPr>
          </a:p>
        </p:txBody>
      </p:sp>
    </p:spTree>
    <p:extLst>
      <p:ext uri="{BB962C8B-B14F-4D97-AF65-F5344CB8AC3E}">
        <p14:creationId xmlns:p14="http://schemas.microsoft.com/office/powerpoint/2010/main" val="40678318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C3B96281-6CDA-4EC7-A3F6-005721E075A5}" type="slidenum">
              <a:rPr lang="el-GR"/>
              <a:pPr>
                <a:defRPr/>
              </a:pPr>
              <a:t>‹#›</a:t>
            </a:fld>
            <a:endParaRPr lang="el-GR"/>
          </a:p>
        </p:txBody>
      </p:sp>
      <p:sp>
        <p:nvSpPr>
          <p:cNvPr id="8" name="Footer Placeholder 4"/>
          <p:cNvSpPr>
            <a:spLocks noGrp="1"/>
          </p:cNvSpPr>
          <p:nvPr>
            <p:ph type="ftr" sz="quarter" idx="11"/>
          </p:nvPr>
        </p:nvSpPr>
        <p:spPr/>
        <p:txBody>
          <a:bodyPr/>
          <a:lstStyle>
            <a:lvl1pPr>
              <a:defRPr/>
            </a:lvl1pPr>
          </a:lstStyle>
          <a:p>
            <a:pPr>
              <a:defRPr/>
            </a:pPr>
            <a:endParaRPr lang="el-GR">
              <a:solidFill>
                <a:srgbClr val="DFDCB7"/>
              </a:solidFill>
            </a:endParaRPr>
          </a:p>
        </p:txBody>
      </p:sp>
      <p:sp>
        <p:nvSpPr>
          <p:cNvPr id="9" name="Date Placeholder 3"/>
          <p:cNvSpPr>
            <a:spLocks noGrp="1"/>
          </p:cNvSpPr>
          <p:nvPr>
            <p:ph type="dt" sz="half" idx="12"/>
          </p:nvPr>
        </p:nvSpPr>
        <p:spPr/>
        <p:txBody>
          <a:bodyPr/>
          <a:lstStyle>
            <a:lvl1pPr>
              <a:defRPr/>
            </a:lvl1pPr>
          </a:lstStyle>
          <a:p>
            <a:pPr>
              <a:defRPr/>
            </a:pPr>
            <a:fld id="{7E6F44A3-CD32-4F91-961D-56DC986263ED}" type="datetimeFigureOut">
              <a:rPr lang="el-GR">
                <a:solidFill>
                  <a:srgbClr val="DFDCB7"/>
                </a:solidFill>
              </a:rPr>
              <a:pPr>
                <a:defRPr/>
              </a:pPr>
              <a:t>19/4/2016</a:t>
            </a:fld>
            <a:endParaRPr lang="el-GR">
              <a:solidFill>
                <a:srgbClr val="DFDCB7"/>
              </a:solidFill>
            </a:endParaRPr>
          </a:p>
        </p:txBody>
      </p:sp>
    </p:spTree>
    <p:extLst>
      <p:ext uri="{BB962C8B-B14F-4D97-AF65-F5344CB8AC3E}">
        <p14:creationId xmlns:p14="http://schemas.microsoft.com/office/powerpoint/2010/main" val="4041076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BA5CB363-63F1-4EE6-A413-4C741F50055C}" type="slidenum">
              <a:rPr lang="el-GR"/>
              <a:pPr>
                <a:defRPr/>
              </a:pPr>
              <a:t>‹#›</a:t>
            </a:fld>
            <a:endParaRPr lang="el-GR"/>
          </a:p>
        </p:txBody>
      </p:sp>
      <p:sp>
        <p:nvSpPr>
          <p:cNvPr id="4" name="Footer Placeholder 4"/>
          <p:cNvSpPr>
            <a:spLocks noGrp="1"/>
          </p:cNvSpPr>
          <p:nvPr>
            <p:ph type="ftr" sz="quarter" idx="11"/>
          </p:nvPr>
        </p:nvSpPr>
        <p:spPr/>
        <p:txBody>
          <a:bodyPr/>
          <a:lstStyle>
            <a:lvl1pPr>
              <a:defRPr/>
            </a:lvl1pPr>
          </a:lstStyle>
          <a:p>
            <a:pPr>
              <a:defRPr/>
            </a:pPr>
            <a:endParaRPr lang="el-GR">
              <a:solidFill>
                <a:srgbClr val="DFDCB7"/>
              </a:solidFill>
            </a:endParaRPr>
          </a:p>
        </p:txBody>
      </p:sp>
      <p:sp>
        <p:nvSpPr>
          <p:cNvPr id="5" name="Date Placeholder 3"/>
          <p:cNvSpPr>
            <a:spLocks noGrp="1"/>
          </p:cNvSpPr>
          <p:nvPr>
            <p:ph type="dt" sz="half" idx="12"/>
          </p:nvPr>
        </p:nvSpPr>
        <p:spPr/>
        <p:txBody>
          <a:bodyPr/>
          <a:lstStyle>
            <a:lvl1pPr>
              <a:defRPr/>
            </a:lvl1pPr>
          </a:lstStyle>
          <a:p>
            <a:pPr>
              <a:defRPr/>
            </a:pPr>
            <a:fld id="{1C35F928-B65F-413C-99B6-B78F481AF212}" type="datetimeFigureOut">
              <a:rPr lang="el-GR">
                <a:solidFill>
                  <a:srgbClr val="DFDCB7"/>
                </a:solidFill>
              </a:rPr>
              <a:pPr>
                <a:defRPr/>
              </a:pPr>
              <a:t>19/4/2016</a:t>
            </a:fld>
            <a:endParaRPr lang="el-GR">
              <a:solidFill>
                <a:srgbClr val="DFDCB7"/>
              </a:solidFill>
            </a:endParaRPr>
          </a:p>
        </p:txBody>
      </p:sp>
    </p:spTree>
    <p:extLst>
      <p:ext uri="{BB962C8B-B14F-4D97-AF65-F5344CB8AC3E}">
        <p14:creationId xmlns:p14="http://schemas.microsoft.com/office/powerpoint/2010/main" val="967732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F391FBA5-DABD-4209-90C3-1E626614877F}" type="slidenum">
              <a:rPr lang="el-GR"/>
              <a:pPr>
                <a:defRPr/>
              </a:pPr>
              <a:t>‹#›</a:t>
            </a:fld>
            <a:endParaRPr lang="el-GR"/>
          </a:p>
        </p:txBody>
      </p:sp>
      <p:sp>
        <p:nvSpPr>
          <p:cNvPr id="3" name="Footer Placeholder 4"/>
          <p:cNvSpPr>
            <a:spLocks noGrp="1"/>
          </p:cNvSpPr>
          <p:nvPr>
            <p:ph type="ftr" sz="quarter" idx="11"/>
          </p:nvPr>
        </p:nvSpPr>
        <p:spPr/>
        <p:txBody>
          <a:bodyPr/>
          <a:lstStyle>
            <a:lvl1pPr>
              <a:defRPr/>
            </a:lvl1pPr>
          </a:lstStyle>
          <a:p>
            <a:pPr>
              <a:defRPr/>
            </a:pPr>
            <a:endParaRPr lang="el-GR">
              <a:solidFill>
                <a:srgbClr val="DFDCB7"/>
              </a:solidFill>
            </a:endParaRPr>
          </a:p>
        </p:txBody>
      </p:sp>
      <p:sp>
        <p:nvSpPr>
          <p:cNvPr id="4" name="Date Placeholder 3"/>
          <p:cNvSpPr>
            <a:spLocks noGrp="1"/>
          </p:cNvSpPr>
          <p:nvPr>
            <p:ph type="dt" sz="half" idx="12"/>
          </p:nvPr>
        </p:nvSpPr>
        <p:spPr/>
        <p:txBody>
          <a:bodyPr/>
          <a:lstStyle>
            <a:lvl1pPr>
              <a:defRPr/>
            </a:lvl1pPr>
          </a:lstStyle>
          <a:p>
            <a:pPr>
              <a:defRPr/>
            </a:pPr>
            <a:fld id="{8B24D4F2-5213-4B9D-8E0B-A1E023161DA0}" type="datetimeFigureOut">
              <a:rPr lang="el-GR">
                <a:solidFill>
                  <a:srgbClr val="DFDCB7"/>
                </a:solidFill>
              </a:rPr>
              <a:pPr>
                <a:defRPr/>
              </a:pPr>
              <a:t>19/4/2016</a:t>
            </a:fld>
            <a:endParaRPr lang="el-GR">
              <a:solidFill>
                <a:srgbClr val="DFDCB7"/>
              </a:solidFill>
            </a:endParaRPr>
          </a:p>
        </p:txBody>
      </p:sp>
    </p:spTree>
    <p:extLst>
      <p:ext uri="{BB962C8B-B14F-4D97-AF65-F5344CB8AC3E}">
        <p14:creationId xmlns:p14="http://schemas.microsoft.com/office/powerpoint/2010/main" val="3001130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95" name="Title 94"/>
          <p:cNvSpPr>
            <a:spLocks noGrp="1"/>
          </p:cNvSpPr>
          <p:nvPr>
            <p:ph type="title"/>
          </p:nvPr>
        </p:nvSpPr>
        <p:spPr>
          <a:xfrm>
            <a:off x="457200" y="4463568"/>
            <a:ext cx="8305800" cy="1143000"/>
          </a:xfrm>
        </p:spPr>
        <p:txBody>
          <a:bodyPr/>
          <a:lstStyle/>
          <a:p>
            <a:r>
              <a:rPr lang="el-GR" smtClean="0"/>
              <a:t>Στυλ κύριου τίτλου</a:t>
            </a:r>
            <a:endParaRPr lang="en-US"/>
          </a:p>
        </p:txBody>
      </p:sp>
      <p:sp>
        <p:nvSpPr>
          <p:cNvPr id="2" name="Date Placeholder 1"/>
          <p:cNvSpPr>
            <a:spLocks noGrp="1"/>
          </p:cNvSpPr>
          <p:nvPr>
            <p:ph type="dt" sz="half" idx="10"/>
          </p:nvPr>
        </p:nvSpPr>
        <p:spPr/>
        <p:txBody>
          <a:bodyPr/>
          <a:lstStyle/>
          <a:p>
            <a:fld id="{22293573-F916-4D56-AD53-9D6D46F1A14F}" type="datetimeFigureOut">
              <a:rPr lang="el-GR" smtClean="0"/>
              <a:t>19/4/2016</a:t>
            </a:fld>
            <a:endParaRPr lang="el-GR"/>
          </a:p>
        </p:txBody>
      </p:sp>
      <p:sp>
        <p:nvSpPr>
          <p:cNvPr id="91" name="Footer Placeholder 90"/>
          <p:cNvSpPr>
            <a:spLocks noGrp="1"/>
          </p:cNvSpPr>
          <p:nvPr>
            <p:ph type="ftr" sz="quarter" idx="11"/>
          </p:nvPr>
        </p:nvSpPr>
        <p:spPr/>
        <p:txBody>
          <a:bodyPr/>
          <a:lstStyle/>
          <a:p>
            <a:endParaRPr lang="el-GR"/>
          </a:p>
        </p:txBody>
      </p:sp>
      <p:sp>
        <p:nvSpPr>
          <p:cNvPr id="92" name="Slide Number Placeholder 91"/>
          <p:cNvSpPr>
            <a:spLocks noGrp="1"/>
          </p:cNvSpPr>
          <p:nvPr>
            <p:ph type="sldNum" sz="quarter" idx="12"/>
          </p:nvPr>
        </p:nvSpPr>
        <p:spPr/>
        <p:txBody>
          <a:bodyPr/>
          <a:lstStyle/>
          <a:p>
            <a:fld id="{1810DEDF-3CBD-48C1-9CC3-D0568D5AE2B6}"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a:ln/>
        </p:spPr>
        <p:txBody>
          <a:bodyPr/>
          <a:lstStyle>
            <a:lvl1pPr>
              <a:defRPr/>
            </a:lvl1pPr>
          </a:lstStyle>
          <a:p>
            <a:pPr>
              <a:defRPr/>
            </a:pPr>
            <a:fld id="{E1E9A61A-868A-46B8-93E3-1BFBABC4A813}" type="slidenum">
              <a:rPr lang="el-GR"/>
              <a:pPr>
                <a:defRPr/>
              </a:pPr>
              <a:t>‹#›</a:t>
            </a:fld>
            <a:endParaRPr lang="el-GR"/>
          </a:p>
        </p:txBody>
      </p:sp>
      <p:sp>
        <p:nvSpPr>
          <p:cNvPr id="6" name="Footer Placeholder 4"/>
          <p:cNvSpPr>
            <a:spLocks noGrp="1"/>
          </p:cNvSpPr>
          <p:nvPr>
            <p:ph type="ftr" sz="quarter" idx="15"/>
          </p:nvPr>
        </p:nvSpPr>
        <p:spPr/>
        <p:txBody>
          <a:bodyPr/>
          <a:lstStyle>
            <a:lvl1pPr>
              <a:defRPr/>
            </a:lvl1pPr>
          </a:lstStyle>
          <a:p>
            <a:pPr>
              <a:defRPr/>
            </a:pPr>
            <a:endParaRPr lang="el-GR">
              <a:solidFill>
                <a:srgbClr val="DFDCB7"/>
              </a:solidFill>
            </a:endParaRPr>
          </a:p>
        </p:txBody>
      </p:sp>
      <p:sp>
        <p:nvSpPr>
          <p:cNvPr id="7" name="Date Placeholder 3"/>
          <p:cNvSpPr>
            <a:spLocks noGrp="1"/>
          </p:cNvSpPr>
          <p:nvPr>
            <p:ph type="dt" sz="half" idx="16"/>
          </p:nvPr>
        </p:nvSpPr>
        <p:spPr/>
        <p:txBody>
          <a:bodyPr/>
          <a:lstStyle>
            <a:lvl1pPr>
              <a:defRPr/>
            </a:lvl1pPr>
          </a:lstStyle>
          <a:p>
            <a:pPr>
              <a:defRPr/>
            </a:pPr>
            <a:fld id="{753F7D1A-584F-445A-A1B5-EABE3BA29CD8}" type="datetimeFigureOut">
              <a:rPr lang="el-GR">
                <a:solidFill>
                  <a:srgbClr val="DFDCB7"/>
                </a:solidFill>
              </a:rPr>
              <a:pPr>
                <a:defRPr/>
              </a:pPr>
              <a:t>19/4/2016</a:t>
            </a:fld>
            <a:endParaRPr lang="el-GR">
              <a:solidFill>
                <a:srgbClr val="DFDCB7"/>
              </a:solidFill>
            </a:endParaRPr>
          </a:p>
        </p:txBody>
      </p:sp>
    </p:spTree>
    <p:extLst>
      <p:ext uri="{BB962C8B-B14F-4D97-AF65-F5344CB8AC3E}">
        <p14:creationId xmlns:p14="http://schemas.microsoft.com/office/powerpoint/2010/main" val="11098710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D92031D4-CA8B-4330-92EB-8BD852EC9B30}" type="slidenum">
              <a:rPr lang="el-GR"/>
              <a:pPr>
                <a:defRPr/>
              </a:pPr>
              <a:t>‹#›</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solidFill>
                <a:srgbClr val="DFDCB7"/>
              </a:solidFill>
            </a:endParaRPr>
          </a:p>
        </p:txBody>
      </p:sp>
      <p:sp>
        <p:nvSpPr>
          <p:cNvPr id="7" name="Date Placeholder 3"/>
          <p:cNvSpPr>
            <a:spLocks noGrp="1"/>
          </p:cNvSpPr>
          <p:nvPr>
            <p:ph type="dt" sz="half" idx="12"/>
          </p:nvPr>
        </p:nvSpPr>
        <p:spPr/>
        <p:txBody>
          <a:bodyPr/>
          <a:lstStyle>
            <a:lvl1pPr>
              <a:defRPr/>
            </a:lvl1pPr>
          </a:lstStyle>
          <a:p>
            <a:pPr>
              <a:defRPr/>
            </a:pPr>
            <a:fld id="{7C5AB3D6-99CC-4681-8156-0DC5968709F9}" type="datetimeFigureOut">
              <a:rPr lang="el-GR">
                <a:solidFill>
                  <a:srgbClr val="DFDCB7"/>
                </a:solidFill>
              </a:rPr>
              <a:pPr>
                <a:defRPr/>
              </a:pPr>
              <a:t>19/4/2016</a:t>
            </a:fld>
            <a:endParaRPr lang="el-GR">
              <a:solidFill>
                <a:srgbClr val="DFDCB7"/>
              </a:solidFill>
            </a:endParaRPr>
          </a:p>
        </p:txBody>
      </p:sp>
    </p:spTree>
    <p:extLst>
      <p:ext uri="{BB962C8B-B14F-4D97-AF65-F5344CB8AC3E}">
        <p14:creationId xmlns:p14="http://schemas.microsoft.com/office/powerpoint/2010/main" val="26647896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773DA9F2-2F19-4101-909A-C48C013AAAC4}" type="slidenum">
              <a:rPr lang="el-GR"/>
              <a:pPr>
                <a:defRPr/>
              </a:pPr>
              <a:t>‹#›</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fld id="{E318F8F3-63FD-470F-8AC9-7193D85C622E}" type="datetimeFigureOut">
              <a:rPr lang="el-GR">
                <a:solidFill>
                  <a:srgbClr val="DFDCB7"/>
                </a:solidFill>
              </a:rPr>
              <a:pPr>
                <a:defRPr/>
              </a:pPr>
              <a:t>19/4/2016</a:t>
            </a:fld>
            <a:endParaRPr lang="el-GR">
              <a:solidFill>
                <a:srgbClr val="DFDCB7"/>
              </a:solidFill>
            </a:endParaRPr>
          </a:p>
        </p:txBody>
      </p:sp>
    </p:spTree>
    <p:extLst>
      <p:ext uri="{BB962C8B-B14F-4D97-AF65-F5344CB8AC3E}">
        <p14:creationId xmlns:p14="http://schemas.microsoft.com/office/powerpoint/2010/main" val="4222940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74C09CED-7041-4246-A715-9DFA4534E0A0}" type="slidenum">
              <a:rPr lang="el-GR"/>
              <a:pPr>
                <a:defRPr/>
              </a:pPr>
              <a:t>‹#›</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fld id="{A493B4E9-82D2-4621-863F-1F05919DB8C9}" type="datetimeFigureOut">
              <a:rPr lang="el-GR">
                <a:solidFill>
                  <a:srgbClr val="DFDCB7"/>
                </a:solidFill>
              </a:rPr>
              <a:pPr>
                <a:defRPr/>
              </a:pPr>
              <a:t>19/4/2016</a:t>
            </a:fld>
            <a:endParaRPr lang="el-GR">
              <a:solidFill>
                <a:srgbClr val="DFDCB7"/>
              </a:solidFill>
            </a:endParaRPr>
          </a:p>
        </p:txBody>
      </p:sp>
    </p:spTree>
    <p:extLst>
      <p:ext uri="{BB962C8B-B14F-4D97-AF65-F5344CB8AC3E}">
        <p14:creationId xmlns:p14="http://schemas.microsoft.com/office/powerpoint/2010/main" val="22951030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19BDEBEA-9BEE-404C-9A05-E7CBDD80F350}" type="datetimeFigureOut">
              <a:rPr lang="el-GR" smtClean="0">
                <a:solidFill>
                  <a:prstClr val="black">
                    <a:tint val="75000"/>
                  </a:prstClr>
                </a:solidFill>
              </a:rPr>
              <a:pPr/>
              <a:t>19/4/2016</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4F2251A1-D0CE-4A74-8B2A-A8238BB38635}"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3215485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9BDEBEA-9BEE-404C-9A05-E7CBDD80F350}" type="datetimeFigureOut">
              <a:rPr lang="el-GR" smtClean="0">
                <a:solidFill>
                  <a:prstClr val="black">
                    <a:tint val="75000"/>
                  </a:prstClr>
                </a:solidFill>
              </a:rPr>
              <a:pPr/>
              <a:t>19/4/2016</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4F2251A1-D0CE-4A74-8B2A-A8238BB38635}"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3264748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19BDEBEA-9BEE-404C-9A05-E7CBDD80F350}" type="datetimeFigureOut">
              <a:rPr lang="el-GR" smtClean="0">
                <a:solidFill>
                  <a:prstClr val="black">
                    <a:tint val="75000"/>
                  </a:prstClr>
                </a:solidFill>
              </a:rPr>
              <a:pPr/>
              <a:t>19/4/2016</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4F2251A1-D0CE-4A74-8B2A-A8238BB38635}"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0868634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19BDEBEA-9BEE-404C-9A05-E7CBDD80F350}" type="datetimeFigureOut">
              <a:rPr lang="el-GR" smtClean="0">
                <a:solidFill>
                  <a:prstClr val="black">
                    <a:tint val="75000"/>
                  </a:prstClr>
                </a:solidFill>
              </a:rPr>
              <a:pPr/>
              <a:t>19/4/2016</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4F2251A1-D0CE-4A74-8B2A-A8238BB38635}"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3522626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19BDEBEA-9BEE-404C-9A05-E7CBDD80F350}" type="datetimeFigureOut">
              <a:rPr lang="el-GR" smtClean="0">
                <a:solidFill>
                  <a:prstClr val="black">
                    <a:tint val="75000"/>
                  </a:prstClr>
                </a:solidFill>
              </a:rPr>
              <a:pPr/>
              <a:t>19/4/2016</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4F2251A1-D0CE-4A74-8B2A-A8238BB38635}"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9421293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19BDEBEA-9BEE-404C-9A05-E7CBDD80F350}" type="datetimeFigureOut">
              <a:rPr lang="el-GR" smtClean="0">
                <a:solidFill>
                  <a:prstClr val="black">
                    <a:tint val="75000"/>
                  </a:prstClr>
                </a:solidFill>
              </a:rPr>
              <a:pPr/>
              <a:t>19/4/2016</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4F2251A1-D0CE-4A74-8B2A-A8238BB38635}"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116980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Date Placeholder 4"/>
          <p:cNvSpPr>
            <a:spLocks noGrp="1"/>
          </p:cNvSpPr>
          <p:nvPr>
            <p:ph type="dt" sz="half" idx="10"/>
          </p:nvPr>
        </p:nvSpPr>
        <p:spPr/>
        <p:txBody>
          <a:bodyPr/>
          <a:lstStyle/>
          <a:p>
            <a:fld id="{22293573-F916-4D56-AD53-9D6D46F1A14F}" type="datetimeFigureOut">
              <a:rPr lang="el-GR" smtClean="0"/>
              <a:t>19/4/2016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810DEDF-3CBD-48C1-9CC3-D0568D5AE2B6}" type="slidenum">
              <a:rPr lang="el-GR" smtClean="0"/>
              <a:t>‹#›</a:t>
            </a:fld>
            <a:endParaRPr lang="el-G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19BDEBEA-9BEE-404C-9A05-E7CBDD80F350}" type="datetimeFigureOut">
              <a:rPr lang="el-GR" smtClean="0">
                <a:solidFill>
                  <a:prstClr val="black">
                    <a:tint val="75000"/>
                  </a:prstClr>
                </a:solidFill>
              </a:rPr>
              <a:pPr/>
              <a:t>19/4/2016</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4F2251A1-D0CE-4A74-8B2A-A8238BB38635}"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1336623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9BDEBEA-9BEE-404C-9A05-E7CBDD80F350}" type="datetimeFigureOut">
              <a:rPr lang="el-GR" smtClean="0">
                <a:solidFill>
                  <a:prstClr val="black">
                    <a:tint val="75000"/>
                  </a:prstClr>
                </a:solidFill>
              </a:rPr>
              <a:pPr/>
              <a:t>19/4/2016</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4F2251A1-D0CE-4A74-8B2A-A8238BB38635}"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1151287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9BDEBEA-9BEE-404C-9A05-E7CBDD80F350}" type="datetimeFigureOut">
              <a:rPr lang="el-GR" smtClean="0">
                <a:solidFill>
                  <a:prstClr val="black">
                    <a:tint val="75000"/>
                  </a:prstClr>
                </a:solidFill>
              </a:rPr>
              <a:pPr/>
              <a:t>19/4/2016</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4F2251A1-D0CE-4A74-8B2A-A8238BB38635}"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2712318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9BDEBEA-9BEE-404C-9A05-E7CBDD80F350}" type="datetimeFigureOut">
              <a:rPr lang="el-GR" smtClean="0">
                <a:solidFill>
                  <a:prstClr val="black">
                    <a:tint val="75000"/>
                  </a:prstClr>
                </a:solidFill>
              </a:rPr>
              <a:pPr/>
              <a:t>19/4/2016</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4F2251A1-D0CE-4A74-8B2A-A8238BB38635}"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0886640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9BDEBEA-9BEE-404C-9A05-E7CBDD80F350}" type="datetimeFigureOut">
              <a:rPr lang="el-GR" smtClean="0">
                <a:solidFill>
                  <a:prstClr val="black">
                    <a:tint val="75000"/>
                  </a:prstClr>
                </a:solidFill>
              </a:rPr>
              <a:pPr/>
              <a:t>19/4/2016</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4F2251A1-D0CE-4A74-8B2A-A8238BB38635}"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1294396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19BDEBEA-9BEE-404C-9A05-E7CBDD80F350}" type="datetimeFigureOut">
              <a:rPr lang="el-GR" smtClean="0">
                <a:solidFill>
                  <a:prstClr val="black">
                    <a:tint val="75000"/>
                  </a:prstClr>
                </a:solidFill>
              </a:rPr>
              <a:pPr/>
              <a:t>19/4/2016</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4F2251A1-D0CE-4A74-8B2A-A8238BB38635}"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7256662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9BDEBEA-9BEE-404C-9A05-E7CBDD80F350}" type="datetimeFigureOut">
              <a:rPr lang="el-GR" smtClean="0">
                <a:solidFill>
                  <a:prstClr val="black">
                    <a:tint val="75000"/>
                  </a:prstClr>
                </a:solidFill>
              </a:rPr>
              <a:pPr/>
              <a:t>19/4/2016</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4F2251A1-D0CE-4A74-8B2A-A8238BB38635}"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6823170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19BDEBEA-9BEE-404C-9A05-E7CBDD80F350}" type="datetimeFigureOut">
              <a:rPr lang="el-GR" smtClean="0">
                <a:solidFill>
                  <a:prstClr val="black">
                    <a:tint val="75000"/>
                  </a:prstClr>
                </a:solidFill>
              </a:rPr>
              <a:pPr/>
              <a:t>19/4/2016</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4F2251A1-D0CE-4A74-8B2A-A8238BB38635}"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6827225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19BDEBEA-9BEE-404C-9A05-E7CBDD80F350}" type="datetimeFigureOut">
              <a:rPr lang="el-GR" smtClean="0">
                <a:solidFill>
                  <a:prstClr val="black">
                    <a:tint val="75000"/>
                  </a:prstClr>
                </a:solidFill>
              </a:rPr>
              <a:pPr/>
              <a:t>19/4/2016</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4F2251A1-D0CE-4A74-8B2A-A8238BB38635}"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6313266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19BDEBEA-9BEE-404C-9A05-E7CBDD80F350}" type="datetimeFigureOut">
              <a:rPr lang="el-GR" smtClean="0">
                <a:solidFill>
                  <a:prstClr val="black">
                    <a:tint val="75000"/>
                  </a:prstClr>
                </a:solidFill>
              </a:rPr>
              <a:pPr/>
              <a:t>19/4/2016</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4F2251A1-D0CE-4A74-8B2A-A8238BB38635}"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816211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Date Placeholder 6"/>
          <p:cNvSpPr>
            <a:spLocks noGrp="1"/>
          </p:cNvSpPr>
          <p:nvPr>
            <p:ph type="dt" sz="half" idx="10"/>
          </p:nvPr>
        </p:nvSpPr>
        <p:spPr/>
        <p:txBody>
          <a:bodyPr/>
          <a:lstStyle/>
          <a:p>
            <a:fld id="{22293573-F916-4D56-AD53-9D6D46F1A14F}" type="datetimeFigureOut">
              <a:rPr lang="el-GR" smtClean="0"/>
              <a:t>19/4/2016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1810DEDF-3CBD-48C1-9CC3-D0568D5AE2B6}" type="slidenum">
              <a:rPr lang="el-GR" smtClean="0"/>
              <a:t>‹#›</a:t>
            </a:fld>
            <a:endParaRPr lang="el-G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19BDEBEA-9BEE-404C-9A05-E7CBDD80F350}" type="datetimeFigureOut">
              <a:rPr lang="el-GR" smtClean="0">
                <a:solidFill>
                  <a:prstClr val="black">
                    <a:tint val="75000"/>
                  </a:prstClr>
                </a:solidFill>
              </a:rPr>
              <a:pPr/>
              <a:t>19/4/2016</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4F2251A1-D0CE-4A74-8B2A-A8238BB38635}"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1318362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19BDEBEA-9BEE-404C-9A05-E7CBDD80F350}" type="datetimeFigureOut">
              <a:rPr lang="el-GR" smtClean="0">
                <a:solidFill>
                  <a:prstClr val="black">
                    <a:tint val="75000"/>
                  </a:prstClr>
                </a:solidFill>
              </a:rPr>
              <a:pPr/>
              <a:t>19/4/2016</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4F2251A1-D0CE-4A74-8B2A-A8238BB38635}"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4945692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9BDEBEA-9BEE-404C-9A05-E7CBDD80F350}" type="datetimeFigureOut">
              <a:rPr lang="el-GR" smtClean="0">
                <a:solidFill>
                  <a:prstClr val="black">
                    <a:tint val="75000"/>
                  </a:prstClr>
                </a:solidFill>
              </a:rPr>
              <a:pPr/>
              <a:t>19/4/2016</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4F2251A1-D0CE-4A74-8B2A-A8238BB38635}"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8699298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9BDEBEA-9BEE-404C-9A05-E7CBDD80F350}" type="datetimeFigureOut">
              <a:rPr lang="el-GR" smtClean="0">
                <a:solidFill>
                  <a:prstClr val="black">
                    <a:tint val="75000"/>
                  </a:prstClr>
                </a:solidFill>
              </a:rPr>
              <a:pPr/>
              <a:t>19/4/2016</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4F2251A1-D0CE-4A74-8B2A-A8238BB38635}"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2030024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9BDEBEA-9BEE-404C-9A05-E7CBDD80F350}" type="datetimeFigureOut">
              <a:rPr lang="el-GR" smtClean="0">
                <a:solidFill>
                  <a:prstClr val="black">
                    <a:tint val="75000"/>
                  </a:prstClr>
                </a:solidFill>
              </a:rPr>
              <a:pPr/>
              <a:t>19/4/2016</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4F2251A1-D0CE-4A74-8B2A-A8238BB38635}"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2077675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9BDEBEA-9BEE-404C-9A05-E7CBDD80F350}" type="datetimeFigureOut">
              <a:rPr lang="el-GR" smtClean="0">
                <a:solidFill>
                  <a:prstClr val="black">
                    <a:tint val="75000"/>
                  </a:prstClr>
                </a:solidFill>
              </a:rPr>
              <a:pPr/>
              <a:t>19/4/2016</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4F2251A1-D0CE-4A74-8B2A-A8238BB38635}"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830777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fld id="{22293573-F916-4D56-AD53-9D6D46F1A14F}" type="datetimeFigureOut">
              <a:rPr lang="el-GR" smtClean="0"/>
              <a:t>19/4/2016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810DEDF-3CBD-48C1-9CC3-D0568D5AE2B6}"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93573-F916-4D56-AD53-9D6D46F1A14F}" type="datetimeFigureOut">
              <a:rPr lang="el-GR" smtClean="0"/>
              <a:t>19/4/2016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1810DEDF-3CBD-48C1-9CC3-D0568D5AE2B6}"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22293573-F916-4D56-AD53-9D6D46F1A14F}" type="datetimeFigureOut">
              <a:rPr lang="el-GR" smtClean="0"/>
              <a:t>19/4/2016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810DEDF-3CBD-48C1-9CC3-D0568D5AE2B6}" type="slidenum">
              <a:rPr lang="el-GR" smtClean="0"/>
              <a:t>‹#›</a:t>
            </a:fld>
            <a:endParaRPr lang="el-G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l-GR" smtClean="0"/>
              <a:t>Στυλ κύριου τίτλου</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a:p>
        </p:txBody>
      </p:sp>
      <p:sp>
        <p:nvSpPr>
          <p:cNvPr id="5" name="Date Placeholder 4"/>
          <p:cNvSpPr>
            <a:spLocks noGrp="1"/>
          </p:cNvSpPr>
          <p:nvPr>
            <p:ph type="dt" sz="half" idx="10"/>
          </p:nvPr>
        </p:nvSpPr>
        <p:spPr/>
        <p:txBody>
          <a:bodyPr/>
          <a:lstStyle/>
          <a:p>
            <a:fld id="{22293573-F916-4D56-AD53-9D6D46F1A14F}" type="datetimeFigureOut">
              <a:rPr lang="el-GR" smtClean="0"/>
              <a:t>19/4/2016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810DEDF-3CBD-48C1-9CC3-D0568D5AE2B6}" type="slidenum">
              <a:rPr lang="el-GR" smtClean="0"/>
              <a:t>‹#›</a:t>
            </a:fld>
            <a:endParaRPr lang="el-G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l-GR" smtClean="0"/>
              <a:t>Στυλ κύριου τίτλου</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22293573-F916-4D56-AD53-9D6D46F1A14F}" type="datetimeFigureOut">
              <a:rPr lang="el-GR" smtClean="0"/>
              <a:t>19/4/2016</a:t>
            </a:fld>
            <a:endParaRPr lang="el-G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l-G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1810DEDF-3CBD-48C1-9CC3-D0568D5AE2B6}" type="slidenum">
              <a:rPr lang="el-GR" smtClean="0"/>
              <a:t>‹#›</a:t>
            </a:fld>
            <a:endParaRPr lang="el-G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2108" y="274638"/>
            <a:ext cx="6859785" cy="10207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42108" y="1905000"/>
            <a:ext cx="6859786"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058287" y="6400801"/>
            <a:ext cx="933137"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solidFill>
                  <a:prstClr val="white">
                    <a:tint val="75000"/>
                  </a:prstClr>
                </a:solidFill>
              </a:rPr>
              <a:pPr/>
              <a:t>4/19/2016</a:t>
            </a:fld>
            <a:endParaRPr>
              <a:solidFill>
                <a:prstClr val="white">
                  <a:tint val="75000"/>
                </a:prstClr>
              </a:solidFill>
            </a:endParaRPr>
          </a:p>
        </p:txBody>
      </p:sp>
      <p:sp>
        <p:nvSpPr>
          <p:cNvPr id="5" name="Footer Placeholder 4"/>
          <p:cNvSpPr>
            <a:spLocks noGrp="1"/>
          </p:cNvSpPr>
          <p:nvPr>
            <p:ph type="ftr" sz="quarter" idx="3"/>
          </p:nvPr>
        </p:nvSpPr>
        <p:spPr>
          <a:xfrm>
            <a:off x="1142107" y="6400801"/>
            <a:ext cx="4744685"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solidFill>
                <a:prstClr val="white">
                  <a:tint val="75000"/>
                </a:prstClr>
              </a:solidFill>
            </a:endParaRPr>
          </a:p>
        </p:txBody>
      </p:sp>
      <p:sp>
        <p:nvSpPr>
          <p:cNvPr id="6" name="Slide Number Placeholder 5"/>
          <p:cNvSpPr>
            <a:spLocks noGrp="1"/>
          </p:cNvSpPr>
          <p:nvPr>
            <p:ph type="sldNum" sz="quarter" idx="4"/>
          </p:nvPr>
        </p:nvSpPr>
        <p:spPr>
          <a:xfrm>
            <a:off x="7144419" y="6400801"/>
            <a:ext cx="857475"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25173095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fontAlgn="auto">
              <a:spcBef>
                <a:spcPts val="0"/>
              </a:spcBef>
              <a:spcAft>
                <a:spcPts val="0"/>
              </a:spcAft>
              <a:defRPr sz="1800">
                <a:solidFill>
                  <a:srgbClr val="FFFFFF"/>
                </a:solidFill>
                <a:latin typeface="+mn-lt"/>
              </a:defRPr>
            </a:lvl1pPr>
          </a:lstStyle>
          <a:p>
            <a:pPr>
              <a:defRPr/>
            </a:pPr>
            <a:fld id="{4F251C26-E8FA-4A61-965E-E4E7F88F796E}" type="slidenum">
              <a:rPr lang="el-GR"/>
              <a:pPr>
                <a:defRPr/>
              </a:pPr>
              <a:t>‹#›</a:t>
            </a:fld>
            <a:endParaRPr lang="el-GR"/>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fontAlgn="auto">
              <a:spcBef>
                <a:spcPts val="0"/>
              </a:spcBef>
              <a:spcAft>
                <a:spcPts val="0"/>
              </a:spcAft>
              <a:defRPr sz="1200">
                <a:solidFill>
                  <a:schemeClr val="bg2"/>
                </a:solidFill>
                <a:latin typeface="+mn-lt"/>
              </a:defRPr>
            </a:lvl1pPr>
          </a:lstStyle>
          <a:p>
            <a:pPr>
              <a:defRPr/>
            </a:pPr>
            <a:endParaRPr lang="el-GR">
              <a:solidFill>
                <a:srgbClr val="DFDCB7"/>
              </a:solidFill>
            </a:endParaRPr>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2"/>
                </a:solidFill>
                <a:latin typeface="+mn-lt"/>
              </a:defRPr>
            </a:lvl1pPr>
          </a:lstStyle>
          <a:p>
            <a:pPr>
              <a:defRPr/>
            </a:pPr>
            <a:fld id="{BC9A432E-6B07-4E6C-A34E-E27AFFD8E57C}" type="datetimeFigureOut">
              <a:rPr lang="el-GR">
                <a:solidFill>
                  <a:srgbClr val="DFDCB7"/>
                </a:solidFill>
              </a:rPr>
              <a:pPr>
                <a:defRPr/>
              </a:pPr>
              <a:t>19/4/2016</a:t>
            </a:fld>
            <a:endParaRPr lang="el-GR">
              <a:solidFill>
                <a:srgbClr val="DFDCB7"/>
              </a:solidFill>
            </a:endParaRPr>
          </a:p>
        </p:txBody>
      </p:sp>
    </p:spTree>
    <p:extLst>
      <p:ext uri="{BB962C8B-B14F-4D97-AF65-F5344CB8AC3E}">
        <p14:creationId xmlns:p14="http://schemas.microsoft.com/office/powerpoint/2010/main" val="38938861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2CB6C"/>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BDEBEA-9BEE-404C-9A05-E7CBDD80F350}" type="datetimeFigureOut">
              <a:rPr lang="el-GR" smtClean="0">
                <a:solidFill>
                  <a:prstClr val="black">
                    <a:tint val="75000"/>
                  </a:prstClr>
                </a:solidFill>
              </a:rPr>
              <a:pPr/>
              <a:t>19/4/2016</a:t>
            </a:fld>
            <a:endParaRPr lang="el-GR">
              <a:solidFill>
                <a:prstClr val="black">
                  <a:tint val="75000"/>
                </a:prstClr>
              </a:solidFill>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251A1-D0CE-4A74-8B2A-A8238BB38635}"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8917353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BDEBEA-9BEE-404C-9A05-E7CBDD80F350}" type="datetimeFigureOut">
              <a:rPr lang="el-GR" smtClean="0">
                <a:solidFill>
                  <a:prstClr val="black">
                    <a:tint val="75000"/>
                  </a:prstClr>
                </a:solidFill>
              </a:rPr>
              <a:pPr/>
              <a:t>19/4/2016</a:t>
            </a:fld>
            <a:endParaRPr lang="el-GR">
              <a:solidFill>
                <a:prstClr val="black">
                  <a:tint val="75000"/>
                </a:prstClr>
              </a:solidFill>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251A1-D0CE-4A74-8B2A-A8238BB38635}"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21768448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blogs.sch.gr/gymevrop/files/2013/02/%CE%91%CE%98%CE%9B%CE%97%CE%A4%CE%99%CE%A3%CE%9C%CE%9F%CE%A3-%CE%9A%CE%91%CE%99-%CE%92%CE%99%CE%91.pdf" TargetMode="External"/><Relationship Id="rId2" Type="http://schemas.openxmlformats.org/officeDocument/2006/relationships/hyperlink" Target="http://blogs.sch.gr/lyk-peir/files/2014/10/Proj" TargetMode="Externa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hyperlink" Target="http://www.ifet.gr/doping/sub_4.htm" TargetMode="External"/><Relationship Id="rId2" Type="http://schemas.openxmlformats.org/officeDocument/2006/relationships/hyperlink" Target="http://www.apollonrunnersclub.gr/articles/9-science-news-category/69-doping" TargetMode="External"/><Relationship Id="rId1" Type="http://schemas.openxmlformats.org/officeDocument/2006/relationships/slideLayout" Target="../slideLayouts/slideLayout24.xml"/><Relationship Id="rId4" Type="http://schemas.openxmlformats.org/officeDocument/2006/relationships/hyperlink" Target="https://www.google.gr/search?q=%CE%B1%CE%BD%CE%B1%CE%B2%CE%BF%CE%BB%CE%B9%CE%BA%CE%B1+%CF%83%CF%84%CE%BF%CE%BD+%CE%B1%CE%B8%CE%BB%CE%B7%CF%84%CE%B9%CF%83%CE%BC%CE%BF&amp;tbm=isch&amp;tbo=u&amp;source=univ&amp;sa=X&amp;ved=0ahUKEwjFu56Hv-vKAhXHliwKHQlWB4EQsAQIMQ&amp;biw=1366&amp;bih=705"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46.xml"/><Relationship Id="rId1" Type="http://schemas.openxmlformats.org/officeDocument/2006/relationships/audio" Target="file:///C:\Users\user\Desktop\&#924;&#925;&#919;&#924;&#927;&#931;&#933;&#925;&#927;%20&#920;&#933;&#929;&#913;&#931;%207%20&#913;&#916;&#917;&#929;&#934;&#921;&#913;%20&#918;&#917;&#921;&#932;&#917;%20&#917;&#931;&#917;&#921;&#931;%20&#924;&#913;&#931;%20&#927;&#916;.wav" TargetMode="Externa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fontScale="90000"/>
          </a:bodyPr>
          <a:lstStyle/>
          <a:p>
            <a:r>
              <a:rPr lang="el-GR" dirty="0"/>
              <a:t>Γ</a:t>
            </a:r>
            <a:r>
              <a:rPr lang="el-GR" dirty="0" smtClean="0"/>
              <a:t>εγονότα που πλήγωσαν το αθλητικό ιδεώδες</a:t>
            </a:r>
            <a:endParaRPr lang="el-GR" dirty="0"/>
          </a:p>
        </p:txBody>
      </p:sp>
      <p:sp>
        <p:nvSpPr>
          <p:cNvPr id="3" name="Υπότιτλος 2"/>
          <p:cNvSpPr>
            <a:spLocks noGrp="1"/>
          </p:cNvSpPr>
          <p:nvPr>
            <p:ph type="subTitle" idx="1"/>
          </p:nvPr>
        </p:nvSpPr>
        <p:spPr/>
        <p:txBody>
          <a:bodyPr>
            <a:normAutofit lnSpcReduction="10000"/>
          </a:bodyPr>
          <a:lstStyle/>
          <a:p>
            <a:r>
              <a:rPr lang="el-GR" dirty="0" smtClean="0"/>
              <a:t>Από τους μαθητές του Γ1</a:t>
            </a:r>
          </a:p>
          <a:p>
            <a:r>
              <a:rPr lang="el-GR" dirty="0" smtClean="0"/>
              <a:t>Πρότυπο Γυμνάσιο Ευαγγελικής Σχολής Σμύρνης</a:t>
            </a:r>
            <a:endParaRPr lang="el-GR" dirty="0"/>
          </a:p>
        </p:txBody>
      </p:sp>
    </p:spTree>
    <p:extLst>
      <p:ext uri="{BB962C8B-B14F-4D97-AF65-F5344CB8AC3E}">
        <p14:creationId xmlns:p14="http://schemas.microsoft.com/office/powerpoint/2010/main" val="3160575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5400" dirty="0" smtClean="0">
                <a:latin typeface="+mn-lt"/>
              </a:rPr>
              <a:t>Μορφές βίας</a:t>
            </a:r>
            <a:endParaRPr lang="en-US" sz="5400" dirty="0">
              <a:latin typeface="+mn-lt"/>
            </a:endParaRPr>
          </a:p>
        </p:txBody>
      </p:sp>
      <p:sp>
        <p:nvSpPr>
          <p:cNvPr id="3" name="Content Placeholder 2"/>
          <p:cNvSpPr>
            <a:spLocks noGrp="1"/>
          </p:cNvSpPr>
          <p:nvPr>
            <p:ph idx="1"/>
          </p:nvPr>
        </p:nvSpPr>
        <p:spPr>
          <a:xfrm>
            <a:off x="1142106" y="1700808"/>
            <a:ext cx="7805519" cy="4968552"/>
          </a:xfrm>
        </p:spPr>
        <p:txBody>
          <a:bodyPr>
            <a:noAutofit/>
          </a:bodyPr>
          <a:lstStyle/>
          <a:p>
            <a:pPr marL="0" indent="0">
              <a:lnSpc>
                <a:spcPct val="100000"/>
              </a:lnSpc>
              <a:buNone/>
            </a:pPr>
            <a:r>
              <a:rPr lang="el-GR" sz="2000" dirty="0" smtClean="0"/>
              <a:t>Ατομική</a:t>
            </a:r>
          </a:p>
          <a:p>
            <a:pPr marL="0" indent="0">
              <a:lnSpc>
                <a:spcPct val="100000"/>
              </a:lnSpc>
              <a:buNone/>
            </a:pPr>
            <a:r>
              <a:rPr lang="el-GR" sz="2000" dirty="0" smtClean="0"/>
              <a:t>Ομαδική</a:t>
            </a:r>
          </a:p>
          <a:p>
            <a:pPr marL="0" indent="0">
              <a:lnSpc>
                <a:spcPct val="100000"/>
              </a:lnSpc>
              <a:buNone/>
            </a:pPr>
            <a:r>
              <a:rPr lang="el-GR" sz="2000" dirty="0" smtClean="0"/>
              <a:t>Σωματική</a:t>
            </a:r>
            <a:r>
              <a:rPr lang="el-GR" sz="2000" dirty="0"/>
              <a:t>: είναι η καταδυνάστευση των σωματικών δυνάμεων του ανθρώπου (όταν με σωματικές ποινές και τιμωρίες επιδιώκουμε τη συμμόρφωση των άλλων προς τις απαιτήσεις μας</a:t>
            </a:r>
            <a:r>
              <a:rPr lang="el-GR" sz="2000" dirty="0" smtClean="0"/>
              <a:t>).</a:t>
            </a:r>
          </a:p>
          <a:p>
            <a:pPr marL="0" indent="0">
              <a:lnSpc>
                <a:spcPct val="100000"/>
              </a:lnSpc>
              <a:buNone/>
            </a:pPr>
            <a:r>
              <a:rPr lang="el-GR" sz="2000" dirty="0" smtClean="0"/>
              <a:t>Ψυχολογική</a:t>
            </a:r>
            <a:r>
              <a:rPr lang="el-GR" sz="2000" dirty="0"/>
              <a:t>: είναι όταν επιδιώκουμε, με την απειλή κακού, το οποίο προκαλεί φόβο στον απειλούμενο, να τον εξαναγκάσουμε να δεχτεί τις απόψεις </a:t>
            </a:r>
            <a:r>
              <a:rPr lang="el-GR" sz="2000" dirty="0" smtClean="0"/>
              <a:t>μας.</a:t>
            </a:r>
          </a:p>
          <a:p>
            <a:pPr marL="0" indent="0">
              <a:lnSpc>
                <a:spcPct val="100000"/>
              </a:lnSpc>
              <a:buNone/>
            </a:pPr>
            <a:r>
              <a:rPr lang="el-GR" sz="2000" dirty="0" smtClean="0"/>
              <a:t>Οικονομική.</a:t>
            </a:r>
          </a:p>
          <a:p>
            <a:pPr marL="0" indent="0">
              <a:lnSpc>
                <a:spcPct val="100000"/>
              </a:lnSpc>
              <a:buNone/>
            </a:pPr>
            <a:r>
              <a:rPr lang="el-GR" sz="2000" dirty="0" smtClean="0"/>
              <a:t>Κοινωνική</a:t>
            </a:r>
            <a:r>
              <a:rPr lang="el-GR" sz="2000" dirty="0"/>
              <a:t>: εγκλήματα, ληστείες, απαγωγές. Επαναστατική: προκαλείται ως </a:t>
            </a:r>
            <a:r>
              <a:rPr lang="el-GR" sz="2000" dirty="0" err="1"/>
              <a:t>αντι</a:t>
            </a:r>
            <a:r>
              <a:rPr lang="el-GR" sz="2000" dirty="0"/>
              <a:t>-βία στη βία του </a:t>
            </a:r>
            <a:r>
              <a:rPr lang="el-GR" sz="2000" dirty="0" smtClean="0"/>
              <a:t>κράτους.</a:t>
            </a:r>
          </a:p>
          <a:p>
            <a:pPr marL="0" indent="0">
              <a:lnSpc>
                <a:spcPct val="100000"/>
              </a:lnSpc>
              <a:buNone/>
            </a:pPr>
            <a:r>
              <a:rPr lang="el-GR" sz="2000" dirty="0" err="1" smtClean="0"/>
              <a:t>Οπαδική</a:t>
            </a:r>
            <a:r>
              <a:rPr lang="el-GR" sz="2000" dirty="0"/>
              <a:t>: Αυτή που εμφανίζεται στους αθλητικούς χώρους από οπαδούς ομάδων</a:t>
            </a:r>
            <a:endParaRPr lang="en-US" dirty="0"/>
          </a:p>
        </p:txBody>
      </p:sp>
    </p:spTree>
    <p:extLst>
      <p:ext uri="{BB962C8B-B14F-4D97-AF65-F5344CB8AC3E}">
        <p14:creationId xmlns:p14="http://schemas.microsoft.com/office/powerpoint/2010/main" val="124942580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54917" y="-819472"/>
            <a:ext cx="5834167" cy="7776864"/>
          </a:xfrm>
          <a:prstGeom prst="rect">
            <a:avLst/>
          </a:prstGeom>
        </p:spPr>
      </p:pic>
    </p:spTree>
    <p:extLst>
      <p:ext uri="{BB962C8B-B14F-4D97-AF65-F5344CB8AC3E}">
        <p14:creationId xmlns:p14="http://schemas.microsoft.com/office/powerpoint/2010/main" val="296171767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400" dirty="0" smtClean="0">
                <a:latin typeface="Sylfaen" panose="010A0502050306030303" pitchFamily="18" charset="0"/>
              </a:rPr>
              <a:t>Τρόποι αντιμετώπισης</a:t>
            </a:r>
            <a:endParaRPr lang="en-US" sz="4400" dirty="0">
              <a:latin typeface="Sylfaen" panose="010A0502050306030303" pitchFamily="18" charset="0"/>
            </a:endParaRPr>
          </a:p>
        </p:txBody>
      </p:sp>
      <p:sp>
        <p:nvSpPr>
          <p:cNvPr id="3" name="Content Placeholder 2"/>
          <p:cNvSpPr>
            <a:spLocks noGrp="1"/>
          </p:cNvSpPr>
          <p:nvPr>
            <p:ph idx="1"/>
          </p:nvPr>
        </p:nvSpPr>
        <p:spPr/>
        <p:txBody>
          <a:bodyPr>
            <a:normAutofit fontScale="92500"/>
          </a:bodyPr>
          <a:lstStyle/>
          <a:p>
            <a:r>
              <a:rPr lang="el-GR" sz="3200" dirty="0">
                <a:latin typeface="Sylfaen" panose="010A0502050306030303" pitchFamily="18" charset="0"/>
              </a:rPr>
              <a:t>Άτομο: νέα ιεράρχηση αξιών και στροφή στην ουσία, κοινωνική συνείδηση και πνεύμα αλτρουισμού ικανό να εξοβελίσει το στείρο ανταγωνισμό και τον ωφελιμισμό, σεβασμός- εντιμότητα-ήθος, αυτοκριτική και υιοθέτηση μέτρου και πιο απλού τρόπου ζωής, αποχή από τα στάδια για να ευαισθητοποιηθούν οι αρμόδιοι φορείς. </a:t>
            </a:r>
            <a:endParaRPr lang="en-US" sz="3200" dirty="0">
              <a:latin typeface="Sylfaen" panose="010A0502050306030303" pitchFamily="18" charset="0"/>
            </a:endParaRPr>
          </a:p>
        </p:txBody>
      </p:sp>
    </p:spTree>
    <p:extLst>
      <p:ext uri="{BB962C8B-B14F-4D97-AF65-F5344CB8AC3E}">
        <p14:creationId xmlns:p14="http://schemas.microsoft.com/office/powerpoint/2010/main" val="114081853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l-GR" sz="2800" dirty="0">
                <a:latin typeface="Sylfaen" panose="010A0502050306030303" pitchFamily="18" charset="0"/>
              </a:rPr>
              <a:t>Οικογένεια: προβολή φίλαθλου πνεύματος και υγιών προτύπων από τους γονείς στα παιδιά, προσωπικό παράδειγμα γονέων (άθληση), διάλογος μεταξύ των μελών της οικογένειας για τη μετάδοση κατάλληλων αξιών όπως το αθλητικό ιδεώδες, αξιοποίηση κλίσεων και ικανοτήτων των παιδιών για συγκεκριμένα αθλήματα από νωρίς</a:t>
            </a:r>
            <a:r>
              <a:rPr lang="el-GR" sz="2800" dirty="0" smtClean="0">
                <a:latin typeface="Sylfaen" panose="010A0502050306030303" pitchFamily="18" charset="0"/>
              </a:rPr>
              <a:t>.</a:t>
            </a:r>
          </a:p>
          <a:p>
            <a:r>
              <a:rPr lang="el-GR" sz="2800" dirty="0">
                <a:latin typeface="Sylfaen" panose="010A0502050306030303" pitchFamily="18" charset="0"/>
              </a:rPr>
              <a:t>Σχολείο: ανθρωπιστική παιδεία και μύηση σε αξίες και ιδεώδη, περισσότερες αθλητικές εκδηλώσεις με καλύτερη υποδομή και πιο σύγχρονες αθλητικές εγκαταστάσεις στα σχολεία.</a:t>
            </a:r>
            <a:endParaRPr lang="en-US" sz="2800" dirty="0">
              <a:latin typeface="Sylfaen" panose="010A0502050306030303" pitchFamily="18" charset="0"/>
            </a:endParaRPr>
          </a:p>
          <a:p>
            <a:endParaRPr lang="en-US" dirty="0"/>
          </a:p>
        </p:txBody>
      </p:sp>
    </p:spTree>
    <p:extLst>
      <p:ext uri="{BB962C8B-B14F-4D97-AF65-F5344CB8AC3E}">
        <p14:creationId xmlns:p14="http://schemas.microsoft.com/office/powerpoint/2010/main" val="256733744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l-GR" sz="2800" dirty="0"/>
              <a:t>Μ.Μ.Ε.: να μη δραματοποιούν και να μην τονίζουν πράξεις βίας που ενισχύουν το φανατισμό και μετατρέπουν τους φίλαθλους σε τυφλούς οπαδούς, να προβάλλουν και να επιδοκιμάζουν ενέργειες αθλητών που διακρίνονται για το ήθος τους και να καταδικάζουν την αντιαθλητική συμπεριφορά, να ενισχύουν την αθλητική παιδεία της νεολαίας με εκπαιδευτικά προγράμματα και να διαφωτίζουν τον κόσμο για τις αξίες που αντιπροσωπεύει το αθλητικό πνεύμα. </a:t>
            </a:r>
            <a:endParaRPr lang="en-US" dirty="0"/>
          </a:p>
        </p:txBody>
      </p:sp>
    </p:spTree>
    <p:extLst>
      <p:ext uri="{BB962C8B-B14F-4D97-AF65-F5344CB8AC3E}">
        <p14:creationId xmlns:p14="http://schemas.microsoft.com/office/powerpoint/2010/main" val="290525155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33941"/>
            <a:ext cx="9144000" cy="8125883"/>
          </a:xfrm>
          <a:prstGeom prst="rect">
            <a:avLst/>
          </a:prstGeom>
        </p:spPr>
      </p:pic>
    </p:spTree>
    <p:extLst>
      <p:ext uri="{BB962C8B-B14F-4D97-AF65-F5344CB8AC3E}">
        <p14:creationId xmlns:p14="http://schemas.microsoft.com/office/powerpoint/2010/main" val="109281642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293" y="332656"/>
            <a:ext cx="7657153" cy="1020762"/>
          </a:xfrm>
        </p:spPr>
        <p:txBody>
          <a:bodyPr>
            <a:noAutofit/>
          </a:bodyPr>
          <a:lstStyle/>
          <a:p>
            <a:r>
              <a:rPr lang="el-GR" sz="3600" dirty="0" smtClean="0">
                <a:latin typeface="Sylfaen" panose="010A0502050306030303" pitchFamily="18" charset="0"/>
              </a:rPr>
              <a:t>Τι πρέπει να γνωρίζουν οι αθλητές και οι αθλήτριες</a:t>
            </a:r>
            <a:endParaRPr lang="en-US" sz="3600" dirty="0">
              <a:latin typeface="Sylfaen" panose="010A0502050306030303" pitchFamily="18" charset="0"/>
            </a:endParaRPr>
          </a:p>
        </p:txBody>
      </p:sp>
      <p:sp>
        <p:nvSpPr>
          <p:cNvPr id="3" name="Content Placeholder 2"/>
          <p:cNvSpPr>
            <a:spLocks noGrp="1"/>
          </p:cNvSpPr>
          <p:nvPr>
            <p:ph idx="1"/>
          </p:nvPr>
        </p:nvSpPr>
        <p:spPr/>
        <p:txBody>
          <a:bodyPr>
            <a:normAutofit fontScale="85000" lnSpcReduction="10000"/>
          </a:bodyPr>
          <a:lstStyle/>
          <a:p>
            <a:r>
              <a:rPr lang="el-GR" dirty="0">
                <a:latin typeface="Sylfaen" panose="010A0502050306030303" pitchFamily="18" charset="0"/>
              </a:rPr>
              <a:t>Έρευνες δείχνουν ότι τα επιθετικά άτομα έχουν περισσότερες πιθανότητες να αρρωστήσουν σοβαρά. Η επιθετικότητα είναι επικίνδυνη για την υγεία</a:t>
            </a:r>
            <a:r>
              <a:rPr lang="el-GR" dirty="0" smtClean="0">
                <a:latin typeface="Sylfaen" panose="010A0502050306030303" pitchFamily="18" charset="0"/>
              </a:rPr>
              <a:t>.</a:t>
            </a:r>
          </a:p>
          <a:p>
            <a:r>
              <a:rPr lang="el-GR" dirty="0" smtClean="0">
                <a:latin typeface="Sylfaen" panose="010A0502050306030303" pitchFamily="18" charset="0"/>
              </a:rPr>
              <a:t>Οι </a:t>
            </a:r>
            <a:r>
              <a:rPr lang="el-GR" dirty="0">
                <a:latin typeface="Sylfaen" panose="010A0502050306030303" pitchFamily="18" charset="0"/>
              </a:rPr>
              <a:t>νεαροί αθλητές πρέπει να έχουν ως πρότυπα ευγενικούς αθλητές.</a:t>
            </a:r>
            <a:br>
              <a:rPr lang="el-GR" dirty="0">
                <a:latin typeface="Sylfaen" panose="010A0502050306030303" pitchFamily="18" charset="0"/>
              </a:rPr>
            </a:br>
            <a:r>
              <a:rPr lang="el-GR" dirty="0">
                <a:latin typeface="Sylfaen" panose="010A0502050306030303" pitchFamily="18" charset="0"/>
              </a:rPr>
              <a:t/>
            </a:r>
            <a:br>
              <a:rPr lang="el-GR" dirty="0">
                <a:latin typeface="Sylfaen" panose="010A0502050306030303" pitchFamily="18" charset="0"/>
              </a:rPr>
            </a:br>
            <a:r>
              <a:rPr lang="el-GR" dirty="0">
                <a:latin typeface="Sylfaen" panose="010A0502050306030303" pitchFamily="18" charset="0"/>
              </a:rPr>
              <a:t>Οι αθλητές πρέπει να διδάσκονται τεχνικές χαλάρωσης για να ελέγχουν το θυμό τους και να αποδίδουν καλύτερα</a:t>
            </a:r>
            <a:r>
              <a:rPr lang="el-GR" dirty="0" smtClean="0">
                <a:latin typeface="Sylfaen" panose="010A0502050306030303" pitchFamily="18" charset="0"/>
              </a:rPr>
              <a:t>.</a:t>
            </a:r>
          </a:p>
          <a:p>
            <a:r>
              <a:rPr lang="el-GR" dirty="0" smtClean="0">
                <a:latin typeface="Sylfaen" panose="010A0502050306030303" pitchFamily="18" charset="0"/>
              </a:rPr>
              <a:t>Όταν </a:t>
            </a:r>
            <a:r>
              <a:rPr lang="el-GR" dirty="0">
                <a:latin typeface="Sylfaen" panose="010A0502050306030303" pitchFamily="18" charset="0"/>
              </a:rPr>
              <a:t>ο στόχος είναι η νίκη με κάθε τρόπο, κάποιοι αθλητές δε διστάζουν ούτε να τραυματιστούν, ούτε να ντοπαριστούν, ούτε να προσπαθήσουν να εξαπατήσουν το διαιτητή, ν΄ αθετήσουν τους κανόνες </a:t>
            </a:r>
            <a:r>
              <a:rPr lang="el-GR" dirty="0" err="1">
                <a:latin typeface="Sylfaen" panose="010A0502050306030303" pitchFamily="18" charset="0"/>
              </a:rPr>
              <a:t>κ.λ.π</a:t>
            </a:r>
            <a:r>
              <a:rPr lang="el-GR" dirty="0" smtClean="0">
                <a:latin typeface="Sylfaen" panose="010A0502050306030303" pitchFamily="18" charset="0"/>
              </a:rPr>
              <a:t>.</a:t>
            </a:r>
          </a:p>
          <a:p>
            <a:r>
              <a:rPr lang="el-GR" dirty="0" smtClean="0">
                <a:latin typeface="Sylfaen" panose="010A0502050306030303" pitchFamily="18" charset="0"/>
              </a:rPr>
              <a:t>Η </a:t>
            </a:r>
            <a:r>
              <a:rPr lang="el-GR" dirty="0">
                <a:latin typeface="Sylfaen" panose="010A0502050306030303" pitchFamily="18" charset="0"/>
              </a:rPr>
              <a:t>επιθετικότητα πάντα μειώνει την απόδοση των αθλητών. </a:t>
            </a:r>
            <a:endParaRPr lang="en-US" dirty="0">
              <a:latin typeface="Sylfaen" panose="010A0502050306030303" pitchFamily="18" charset="0"/>
            </a:endParaRPr>
          </a:p>
        </p:txBody>
      </p:sp>
    </p:spTree>
    <p:extLst>
      <p:ext uri="{BB962C8B-B14F-4D97-AF65-F5344CB8AC3E}">
        <p14:creationId xmlns:p14="http://schemas.microsoft.com/office/powerpoint/2010/main" val="46998880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442" y="188640"/>
            <a:ext cx="1701250" cy="1210146"/>
          </a:xfrm>
        </p:spPr>
        <p:txBody>
          <a:bodyPr>
            <a:normAutofit fontScale="90000"/>
          </a:bodyPr>
          <a:lstStyle/>
          <a:p>
            <a:r>
              <a:rPr lang="el-GR" sz="4800" dirty="0" smtClean="0">
                <a:latin typeface="Sylfaen" panose="010A0502050306030303" pitchFamily="18" charset="0"/>
              </a:rPr>
              <a:t>Πηγές</a:t>
            </a:r>
            <a:endParaRPr lang="en-US" sz="4800" dirty="0">
              <a:latin typeface="Sylfaen" panose="010A0502050306030303" pitchFamily="18" charset="0"/>
            </a:endParaRPr>
          </a:p>
        </p:txBody>
      </p:sp>
      <p:sp>
        <p:nvSpPr>
          <p:cNvPr id="3" name="Content Placeholder 2"/>
          <p:cNvSpPr>
            <a:spLocks noGrp="1"/>
          </p:cNvSpPr>
          <p:nvPr>
            <p:ph idx="1"/>
          </p:nvPr>
        </p:nvSpPr>
        <p:spPr>
          <a:xfrm>
            <a:off x="4842100" y="1700808"/>
            <a:ext cx="3241204" cy="4680520"/>
          </a:xfrm>
        </p:spPr>
        <p:txBody>
          <a:bodyPr>
            <a:normAutofit fontScale="92500"/>
          </a:bodyPr>
          <a:lstStyle/>
          <a:p>
            <a:r>
              <a:rPr lang="en-US" dirty="0">
                <a:latin typeface="Sylfaen" panose="010A0502050306030303" pitchFamily="18" charset="0"/>
                <a:hlinkClick r:id="rId2"/>
              </a:rPr>
              <a:t>http://</a:t>
            </a:r>
            <a:r>
              <a:rPr lang="en-US" dirty="0" smtClean="0">
                <a:latin typeface="Sylfaen" panose="010A0502050306030303" pitchFamily="18" charset="0"/>
                <a:hlinkClick r:id="rId2"/>
              </a:rPr>
              <a:t>blogs.sch.gr/lyk-peir/files/2014/10/Proj</a:t>
            </a:r>
            <a:endParaRPr lang="el-GR" dirty="0" smtClean="0">
              <a:latin typeface="Sylfaen" panose="010A0502050306030303" pitchFamily="18" charset="0"/>
            </a:endParaRPr>
          </a:p>
          <a:p>
            <a:r>
              <a:rPr lang="en-US" dirty="0">
                <a:latin typeface="Sylfaen" panose="010A0502050306030303" pitchFamily="18" charset="0"/>
                <a:hlinkClick r:id="rId3"/>
              </a:rPr>
              <a:t>http://blogs.sch.gr/gymevrop/files/2013/02/%CE%91%CE%98%CE%9B%CE%97%CE%A4%CE%99%CE%A3%CE%9C%CE%9F%CE%A3-%CE%9A%CE%91%CE%99-%</a:t>
            </a:r>
            <a:r>
              <a:rPr lang="en-US" dirty="0" smtClean="0">
                <a:latin typeface="Sylfaen" panose="010A0502050306030303" pitchFamily="18" charset="0"/>
                <a:hlinkClick r:id="rId3"/>
              </a:rPr>
              <a:t>CE%92%CE%99%CE%91.pdf</a:t>
            </a:r>
            <a:endParaRPr lang="el-GR" dirty="0" smtClean="0">
              <a:latin typeface="Sylfaen" panose="010A0502050306030303" pitchFamily="18" charset="0"/>
            </a:endParaRPr>
          </a:p>
          <a:p>
            <a:endParaRPr lang="el-GR" dirty="0" smtClean="0"/>
          </a:p>
        </p:txBody>
      </p:sp>
      <p:pic>
        <p:nvPicPr>
          <p:cNvPr id="4" name="Picture 3"/>
          <p:cNvPicPr>
            <a:picLocks noChangeAspect="1"/>
          </p:cNvPicPr>
          <p:nvPr/>
        </p:nvPicPr>
        <p:blipFill rotWithShape="1">
          <a:blip r:embed="rId4"/>
          <a:srcRect l="1" t="1627" r="-472"/>
          <a:stretch/>
        </p:blipFill>
        <p:spPr>
          <a:xfrm>
            <a:off x="0" y="12747"/>
            <a:ext cx="3799460" cy="7017236"/>
          </a:xfrm>
          <a:prstGeom prst="rect">
            <a:avLst/>
          </a:prstGeom>
        </p:spPr>
      </p:pic>
    </p:spTree>
    <p:extLst>
      <p:ext uri="{BB962C8B-B14F-4D97-AF65-F5344CB8AC3E}">
        <p14:creationId xmlns:p14="http://schemas.microsoft.com/office/powerpoint/2010/main" val="313101357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333375"/>
            <a:ext cx="7620000" cy="2505075"/>
          </a:xfrm>
        </p:spPr>
        <p:txBody>
          <a:bodyPr wrap="square" numCol="1" anchorCtr="0" compatLnSpc="1">
            <a:prstTxWarp prst="textNoShape">
              <a:avLst/>
            </a:prstTxWarp>
          </a:bodyPr>
          <a:lstStyle/>
          <a:p>
            <a:pPr algn="ctr" eaLnBrk="1" hangingPunct="1">
              <a:defRPr/>
            </a:pPr>
            <a:r>
              <a:rPr lang="el-GR" altLang="el-GR" sz="4400" smtClean="0"/>
              <a:t>«</a:t>
            </a:r>
            <a:r>
              <a:rPr lang="en-US" altLang="el-GR" sz="4400" smtClean="0"/>
              <a:t>Doping</a:t>
            </a:r>
            <a:r>
              <a:rPr lang="el-GR" altLang="el-GR" sz="4400" smtClean="0"/>
              <a:t>»</a:t>
            </a:r>
            <a:r>
              <a:rPr lang="en-US" altLang="el-GR" sz="4400" smtClean="0"/>
              <a:t/>
            </a:r>
            <a:br>
              <a:rPr lang="en-US" altLang="el-GR" sz="4400" smtClean="0"/>
            </a:br>
            <a:r>
              <a:rPr lang="el-GR" altLang="el-GR" sz="2800" smtClean="0"/>
              <a:t>Ένα</a:t>
            </a:r>
            <a:r>
              <a:rPr lang="el-GR" altLang="el-GR" sz="2800" smtClean="0">
                <a:latin typeface="Arial" charset="0"/>
              </a:rPr>
              <a:t> </a:t>
            </a:r>
            <a:r>
              <a:rPr lang="el-GR" altLang="el-GR" sz="2800" smtClean="0"/>
              <a:t>γεγονός που πληγώνει το αθλητικό ιδεώδες </a:t>
            </a:r>
          </a:p>
        </p:txBody>
      </p:sp>
      <p:sp>
        <p:nvSpPr>
          <p:cNvPr id="2051" name="Content Placeholder 2"/>
          <p:cNvSpPr>
            <a:spLocks noGrp="1"/>
          </p:cNvSpPr>
          <p:nvPr>
            <p:ph idx="1"/>
          </p:nvPr>
        </p:nvSpPr>
        <p:spPr>
          <a:xfrm>
            <a:off x="457200" y="3429000"/>
            <a:ext cx="7620000" cy="2971800"/>
          </a:xfrm>
        </p:spPr>
        <p:txBody>
          <a:bodyPr/>
          <a:lstStyle/>
          <a:p>
            <a:pPr marL="114300" indent="0" eaLnBrk="1" hangingPunct="1">
              <a:buFont typeface="Arial" charset="0"/>
              <a:buNone/>
            </a:pPr>
            <a:r>
              <a:rPr lang="el-GR" altLang="el-GR" smtClean="0"/>
              <a:t>Επιμέλεια: </a:t>
            </a:r>
            <a:r>
              <a:rPr lang="el-GR" altLang="el-GR" sz="2000" smtClean="0"/>
              <a:t>Αλίκη Ζάχου, Αργυρώ Δάβου, Βέρα Δημητρακοπούλου, Κατερίνα Θεοφανίδου, Μυρτώ Μπούζα </a:t>
            </a:r>
          </a:p>
          <a:p>
            <a:pPr marL="114300" indent="0" eaLnBrk="1" hangingPunct="1">
              <a:buFont typeface="Arial" charset="0"/>
              <a:buNone/>
            </a:pPr>
            <a:r>
              <a:rPr lang="el-GR" altLang="el-GR" smtClean="0"/>
              <a:t>Μάθημα:</a:t>
            </a:r>
            <a:r>
              <a:rPr lang="el-GR" altLang="el-GR" sz="2400" smtClean="0"/>
              <a:t> </a:t>
            </a:r>
            <a:r>
              <a:rPr lang="el-GR" altLang="el-GR" sz="2000" smtClean="0"/>
              <a:t>Φυσική αγωγή</a:t>
            </a:r>
          </a:p>
          <a:p>
            <a:pPr marL="114300" indent="0" eaLnBrk="1" hangingPunct="1">
              <a:buFont typeface="Arial" charset="0"/>
              <a:buNone/>
            </a:pPr>
            <a:r>
              <a:rPr lang="el-GR" altLang="el-GR" smtClean="0"/>
              <a:t>Υπ. Καθ.: </a:t>
            </a:r>
            <a:r>
              <a:rPr lang="el-GR" altLang="el-GR" sz="2000" smtClean="0"/>
              <a:t>Λ. Αθανασόπουλος </a:t>
            </a:r>
          </a:p>
          <a:p>
            <a:pPr marL="114300" indent="0" eaLnBrk="1" hangingPunct="1">
              <a:buFont typeface="Arial" charset="0"/>
              <a:buNone/>
            </a:pPr>
            <a:r>
              <a:rPr lang="el-GR" altLang="el-GR" smtClean="0"/>
              <a:t>Σχολικό έτος: </a:t>
            </a:r>
            <a:r>
              <a:rPr lang="el-GR" altLang="el-GR" sz="2000" smtClean="0"/>
              <a:t>2015- 2016</a:t>
            </a:r>
          </a:p>
        </p:txBody>
      </p:sp>
    </p:spTree>
    <p:extLst>
      <p:ext uri="{BB962C8B-B14F-4D97-AF65-F5344CB8AC3E}">
        <p14:creationId xmlns:p14="http://schemas.microsoft.com/office/powerpoint/2010/main" val="7662264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algn="ctr" eaLnBrk="1" hangingPunct="1">
              <a:defRPr/>
            </a:pPr>
            <a:r>
              <a:rPr lang="el-GR" altLang="el-GR" sz="4000" b="1" smtClean="0"/>
              <a:t>Τι είναι το </a:t>
            </a:r>
            <a:r>
              <a:rPr lang="en-US" altLang="el-GR" sz="4000" b="1" smtClean="0"/>
              <a:t>“Doping”</a:t>
            </a:r>
            <a:endParaRPr lang="el-GR" altLang="el-GR" sz="4000" b="1" smtClean="0"/>
          </a:p>
        </p:txBody>
      </p:sp>
      <p:sp>
        <p:nvSpPr>
          <p:cNvPr id="3075" name="Content Placeholder 2"/>
          <p:cNvSpPr>
            <a:spLocks noGrp="1"/>
          </p:cNvSpPr>
          <p:nvPr>
            <p:ph idx="1"/>
          </p:nvPr>
        </p:nvSpPr>
        <p:spPr/>
        <p:txBody>
          <a:bodyPr/>
          <a:lstStyle/>
          <a:p>
            <a:pPr marL="114300" indent="0" eaLnBrk="1" hangingPunct="1">
              <a:buFont typeface="Arial" charset="0"/>
              <a:buNone/>
            </a:pPr>
            <a:r>
              <a:rPr lang="en-US" altLang="el-GR" smtClean="0"/>
              <a:t>“Doping” </a:t>
            </a:r>
            <a:r>
              <a:rPr lang="el-GR" altLang="el-GR" smtClean="0"/>
              <a:t>ονομάζουμε την χρήση αναβολικών στον αθλητισμό. Πολλοί αθλητές υποκύπτουν στον πειρασμό και προσπαθούν να ενισχύσουν τον οργανισμό τους και να ανεβάσουν τις επιδόσεις τους με τη χρήση διαφόρων φαρμακευτικών σκευασμάτων. Βέβαια, δεν είναι όλες οι ουσίες που χρησιμοποιούνται ίδιες, ούτε και χρησιμοποιούνται για τον ίδιο σκοπό. Ανάλογα με τις ανάγκες του κάθε αθλητή, υπάρχουν ουσίες που αυξάνουν το μυϊκό όγκο και τη δύναμη του αθλητή, διεγείρουν, χαλαρώνουν, προκαλούν απώλεια βάρους, καλύπτουν τον πόνο ή απλά κρύβουν τη χρήση άλλων ουσιών. </a:t>
            </a:r>
          </a:p>
        </p:txBody>
      </p:sp>
    </p:spTree>
    <p:extLst>
      <p:ext uri="{BB962C8B-B14F-4D97-AF65-F5344CB8AC3E}">
        <p14:creationId xmlns:p14="http://schemas.microsoft.com/office/powerpoint/2010/main" val="3341661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p:cNvSpPr>
            <a:spLocks noGrp="1"/>
          </p:cNvSpPr>
          <p:nvPr>
            <p:ph type="body" idx="1"/>
          </p:nvPr>
        </p:nvSpPr>
        <p:spPr>
          <a:xfrm>
            <a:off x="395536" y="5517232"/>
            <a:ext cx="8305800" cy="414649"/>
          </a:xfrm>
        </p:spPr>
        <p:txBody>
          <a:bodyPr>
            <a:noAutofit/>
          </a:bodyPr>
          <a:lstStyle/>
          <a:p>
            <a:r>
              <a:rPr lang="el-GR" sz="1400" dirty="0" smtClean="0"/>
              <a:t>Από την ομάδα: Κλειώ Γκουτζάνη, Ειρήνη-Δήμητρα Δημητρακοπούλου, Λυδία Εξάρχου, </a:t>
            </a:r>
          </a:p>
          <a:p>
            <a:r>
              <a:rPr lang="el-GR" sz="1400" dirty="0" smtClean="0"/>
              <a:t>Κατερίνα Ζιάκα, Εύη Ζιάκα</a:t>
            </a:r>
            <a:endParaRPr lang="el-GR" sz="1400" dirty="0"/>
          </a:p>
        </p:txBody>
      </p:sp>
      <p:sp>
        <p:nvSpPr>
          <p:cNvPr id="3" name="Τίτλος 2"/>
          <p:cNvSpPr>
            <a:spLocks noGrp="1"/>
          </p:cNvSpPr>
          <p:nvPr>
            <p:ph type="title"/>
          </p:nvPr>
        </p:nvSpPr>
        <p:spPr/>
        <p:txBody>
          <a:bodyPr/>
          <a:lstStyle/>
          <a:p>
            <a:r>
              <a:rPr lang="el-GR" dirty="0" smtClean="0"/>
              <a:t>Πρόλογος</a:t>
            </a:r>
            <a:endParaRPr lang="el-GR" dirty="0"/>
          </a:p>
        </p:txBody>
      </p:sp>
    </p:spTree>
    <p:extLst>
      <p:ext uri="{BB962C8B-B14F-4D97-AF65-F5344CB8AC3E}">
        <p14:creationId xmlns:p14="http://schemas.microsoft.com/office/powerpoint/2010/main" val="37448584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algn="ctr" eaLnBrk="1" hangingPunct="1">
              <a:defRPr/>
            </a:pPr>
            <a:r>
              <a:rPr lang="el-GR" altLang="el-GR" sz="4000" b="1" smtClean="0"/>
              <a:t>Βασικές κατηγορίες</a:t>
            </a:r>
          </a:p>
        </p:txBody>
      </p:sp>
      <p:sp>
        <p:nvSpPr>
          <p:cNvPr id="4099" name="Content Placeholder 2"/>
          <p:cNvSpPr>
            <a:spLocks noGrp="1"/>
          </p:cNvSpPr>
          <p:nvPr>
            <p:ph idx="1"/>
          </p:nvPr>
        </p:nvSpPr>
        <p:spPr/>
        <p:txBody>
          <a:bodyPr/>
          <a:lstStyle/>
          <a:p>
            <a:pPr marL="114300" indent="0" eaLnBrk="1" hangingPunct="1">
              <a:buFont typeface="Arial" charset="0"/>
              <a:buNone/>
            </a:pPr>
            <a:r>
              <a:rPr lang="el-GR" altLang="el-GR" smtClean="0"/>
              <a:t>Τα σκευάσματα αυτά χωρίζονται σε διάφορες κατηγορίες:  </a:t>
            </a:r>
            <a:endParaRPr lang="en-US" altLang="el-GR" smtClean="0"/>
          </a:p>
          <a:p>
            <a:pPr marL="114300" indent="0" eaLnBrk="1" hangingPunct="1"/>
            <a:r>
              <a:rPr lang="el-GR" altLang="el-GR" smtClean="0"/>
              <a:t> Η πιο ανώδυνη είναι αυτή των τοπικών αναισθητικών όπως, η λιδοκαΐνη και η νοβοκαΐνη, και συνήθως χρησιμοποιούνται τοπικά προκειμένου ο αθλητής να συνεχίσει να αγωνίζεται, με μόνο ρίσκο την υποτροπή στην τραυματισμένη περιοχή. </a:t>
            </a:r>
          </a:p>
          <a:p>
            <a:pPr marL="114300" indent="0" eaLnBrk="1" hangingPunct="1"/>
            <a:r>
              <a:rPr lang="el-GR" altLang="el-GR" smtClean="0"/>
              <a:t> Πιο ισχυρές ουσίες είναι οι πρωτεϊνικές ορμόνες, όπως η αδρενοκορτικοτροπίνη, που κανονικά εκκρίνεται από την υπόφυση και προκαλεί τη δημιουργία ορμονών από το επινεφρίδιο, που περιορίζουν τις φλεγμονές στα τραύματα. Σε αυτές τις ορμόνες μάλιστα υπάγεται και η γνωστή μας κορτιζόνη. Έτσι, η εξωγενής χορήγησή τους μπορεί να περιορίσει τον πόνο ενός τραυματισμού. </a:t>
            </a:r>
          </a:p>
        </p:txBody>
      </p:sp>
    </p:spTree>
    <p:extLst>
      <p:ext uri="{BB962C8B-B14F-4D97-AF65-F5344CB8AC3E}">
        <p14:creationId xmlns:p14="http://schemas.microsoft.com/office/powerpoint/2010/main" val="2493630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457200" y="1341438"/>
            <a:ext cx="7620000" cy="5059362"/>
          </a:xfrm>
        </p:spPr>
        <p:txBody>
          <a:bodyPr/>
          <a:lstStyle/>
          <a:p>
            <a:pPr marL="114300" indent="0" eaLnBrk="1" hangingPunct="1"/>
            <a:r>
              <a:rPr lang="en-US" altLang="el-GR" smtClean="0"/>
              <a:t> </a:t>
            </a:r>
            <a:r>
              <a:rPr lang="el-GR" altLang="el-GR" smtClean="0"/>
              <a:t>Υπάρχει μια ξεχωριστή κατηγορία σκευασμάτων που χρησιμοποιείται για να καλυφθεί ο πόνος και να μπορέσει ο αθλητής να αγωνιστεί, τα οποία βέβαια δεν είναι όλα απαγορευμένα. Οι πιο ισχυρές, και φυσικά απαγορευμένες, ουσίες είναι οι ναρκωτικές. Ουσίες όπως η μεθαδόνη, η μορφίνη, ή ακόμα και η ηρωίνη είναι γνωστές για τις δυνατότητες αντιμετώπισης του πόνου. Προκαλούν όμως εθισμό και μη αναστρέψιμες βλάβες στον οργανισμό, ενώ ζημιώνουν και τη διανοητική ικανότητα του αθλητή, εντονότερα από ότι οι υπόλοιπες ουσίες. </a:t>
            </a:r>
          </a:p>
        </p:txBody>
      </p:sp>
      <p:pic>
        <p:nvPicPr>
          <p:cNvPr id="5123" name="Picture 3" descr="C:\Users\katerina\Desktop\νάρκωση-του-αθ-ητισμού-κατάχρηση-των-αναβο-ικών-στεροει-ών-για-τον-αθ-600890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4581525"/>
            <a:ext cx="3048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4"/>
          <p:cNvSpPr txBox="1">
            <a:spLocks noChangeArrowheads="1"/>
          </p:cNvSpPr>
          <p:nvPr/>
        </p:nvSpPr>
        <p:spPr bwMode="auto">
          <a:xfrm>
            <a:off x="539750" y="404813"/>
            <a:ext cx="77041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l-GR" altLang="el-GR" sz="4000" b="1" smtClean="0">
                <a:solidFill>
                  <a:srgbClr val="675E47"/>
                </a:solidFill>
                <a:latin typeface="Cambria" pitchFamily="18" charset="0"/>
              </a:rPr>
              <a:t>Βασικές</a:t>
            </a:r>
            <a:r>
              <a:rPr lang="en-US" altLang="el-GR" b="1" smtClean="0">
                <a:solidFill>
                  <a:srgbClr val="675E47"/>
                </a:solidFill>
                <a:latin typeface="Cambria" pitchFamily="18" charset="0"/>
              </a:rPr>
              <a:t> </a:t>
            </a:r>
            <a:r>
              <a:rPr lang="el-GR" altLang="el-GR" sz="4000" b="1" smtClean="0">
                <a:solidFill>
                  <a:srgbClr val="675E47"/>
                </a:solidFill>
                <a:latin typeface="Cambria" pitchFamily="18" charset="0"/>
              </a:rPr>
              <a:t>κατηγορίες</a:t>
            </a:r>
          </a:p>
        </p:txBody>
      </p:sp>
    </p:spTree>
    <p:extLst>
      <p:ext uri="{BB962C8B-B14F-4D97-AF65-F5344CB8AC3E}">
        <p14:creationId xmlns:p14="http://schemas.microsoft.com/office/powerpoint/2010/main" val="12890265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282700"/>
          </a:xfrm>
        </p:spPr>
        <p:txBody>
          <a:bodyPr wrap="square" numCol="1" anchorCtr="0" compatLnSpc="1">
            <a:prstTxWarp prst="textNoShape">
              <a:avLst/>
            </a:prstTxWarp>
          </a:bodyPr>
          <a:lstStyle/>
          <a:p>
            <a:pPr algn="ctr" eaLnBrk="1" hangingPunct="1">
              <a:defRPr/>
            </a:pPr>
            <a:r>
              <a:rPr lang="el-GR" altLang="el-GR" sz="4000" b="1" smtClean="0"/>
              <a:t>Γιατί όμως δημιουργείται η ανάγκη αυτή στους αθλητές; </a:t>
            </a:r>
          </a:p>
        </p:txBody>
      </p:sp>
      <p:sp>
        <p:nvSpPr>
          <p:cNvPr id="6147" name="Content Placeholder 2"/>
          <p:cNvSpPr>
            <a:spLocks noGrp="1"/>
          </p:cNvSpPr>
          <p:nvPr>
            <p:ph idx="1"/>
          </p:nvPr>
        </p:nvSpPr>
        <p:spPr>
          <a:xfrm>
            <a:off x="457200" y="1700213"/>
            <a:ext cx="7620000" cy="4700587"/>
          </a:xfrm>
        </p:spPr>
        <p:txBody>
          <a:bodyPr/>
          <a:lstStyle/>
          <a:p>
            <a:pPr marL="114300" indent="0" eaLnBrk="1" hangingPunct="1">
              <a:buFont typeface="Arial" charset="0"/>
              <a:buNone/>
            </a:pPr>
            <a:r>
              <a:rPr lang="el-GR" altLang="el-GR" smtClean="0"/>
              <a:t>Από τις εποχές της Αρχαίας Ολυμπίας η δόξα του νικητή ήταν υπέρλαμπρη. Τόσο, που να αναγκάσει, σύμφωνα με ορισμένες πληροφορίες, ακόμη και τους προγόνους μας να καταφύγουν σε παράτυπες τεχνικές βελτίωσης των δυνατοτήτων τους. Ένα μείγμα κρασιού και στρυxvίvns, ενός δηλητηρίου που σε μικρές δόσεις λειτουργεί σαν διεγερτικό, λέγεται πως ήταν το μυστικό μερικών νεαρών αθλητών στις αρχαίες Ολυμπιάδες. Τα χρόνια πέρασαν, τα μεγέθη έχουν μεγαλώσει πέρα από κάθε φαντασία, αλλά ο πόθος πολλών αθλητών για νίκη με οποιοδήποτε αντίτιμο έχει παραμείνει αναλλοίωτος μέσα στους αιώνες. </a:t>
            </a:r>
          </a:p>
        </p:txBody>
      </p:sp>
    </p:spTree>
    <p:extLst>
      <p:ext uri="{BB962C8B-B14F-4D97-AF65-F5344CB8AC3E}">
        <p14:creationId xmlns:p14="http://schemas.microsoft.com/office/powerpoint/2010/main" val="7445758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katerina\Desktop\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981075"/>
            <a:ext cx="6119813"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19025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468313" y="1196975"/>
            <a:ext cx="7620000" cy="4752975"/>
          </a:xfrm>
        </p:spPr>
        <p:txBody>
          <a:bodyPr/>
          <a:lstStyle/>
          <a:p>
            <a:pPr marL="114300" indent="0" eaLnBrk="1" hangingPunct="1">
              <a:buFont typeface="Arial" charset="0"/>
              <a:buNone/>
            </a:pPr>
            <a:endParaRPr lang="en-US" altLang="el-GR" smtClean="0"/>
          </a:p>
          <a:p>
            <a:pPr marL="114300" indent="0" eaLnBrk="1" hangingPunct="1">
              <a:buFont typeface="Arial" charset="0"/>
              <a:buNone/>
            </a:pPr>
            <a:endParaRPr lang="en-US" altLang="el-GR" smtClean="0"/>
          </a:p>
          <a:p>
            <a:pPr marL="114300" indent="0" eaLnBrk="1" hangingPunct="1">
              <a:buFont typeface="Arial" charset="0"/>
              <a:buNone/>
            </a:pPr>
            <a:r>
              <a:rPr lang="el-GR" altLang="el-GR" smtClean="0"/>
              <a:t>Ακόμα και μια τόσο λαμπρή γιορτή, όπως ήταν οι Ολυμπιακοί αγώνες της Αθήνας κατάφερε να σκιαστεί έστω και λίγο από τα κρούσματα ντόπινγκ σε αθλητές, αποδεδειγμένα ή όχι. Μετάλλια αφαιρέθηκαν, αθλητές αποκλείστηκαν, μεγάλα ονόματα από πολλές χώρες δεν έλαβαν τελικά μέρος στους αγώνες με τις υποψίες περί χρήσης απαγορευμένων ουσιών να πλανώνται πάνω από τα κεφάλια τους. </a:t>
            </a:r>
          </a:p>
        </p:txBody>
      </p:sp>
      <p:sp>
        <p:nvSpPr>
          <p:cNvPr id="8195" name="Text Box 3"/>
          <p:cNvSpPr txBox="1">
            <a:spLocks noChangeArrowheads="1"/>
          </p:cNvSpPr>
          <p:nvPr/>
        </p:nvSpPr>
        <p:spPr bwMode="auto">
          <a:xfrm>
            <a:off x="468313" y="188913"/>
            <a:ext cx="75596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l-GR" altLang="el-GR" sz="4000" b="1" smtClean="0">
                <a:solidFill>
                  <a:srgbClr val="675E47"/>
                </a:solidFill>
                <a:latin typeface="Cambria" pitchFamily="18" charset="0"/>
              </a:rPr>
              <a:t>Οι Ολυμπιακοί αγώνες της αρχαιότητας</a:t>
            </a:r>
          </a:p>
        </p:txBody>
      </p:sp>
    </p:spTree>
    <p:extLst>
      <p:ext uri="{BB962C8B-B14F-4D97-AF65-F5344CB8AC3E}">
        <p14:creationId xmlns:p14="http://schemas.microsoft.com/office/powerpoint/2010/main" val="19792884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457200" y="1341438"/>
            <a:ext cx="7620000" cy="5059362"/>
          </a:xfrm>
        </p:spPr>
        <p:txBody>
          <a:bodyPr/>
          <a:lstStyle/>
          <a:p>
            <a:pPr marL="114300" indent="0" eaLnBrk="1" hangingPunct="1">
              <a:buFont typeface="Arial" charset="0"/>
              <a:buNone/>
            </a:pPr>
            <a:r>
              <a:rPr lang="el-GR" altLang="el-GR" smtClean="0"/>
              <a:t>Σήμερα βέβαια ο αθλητισμός έχει αλλάξει. Πέρα από τη δεδομένη δόξα του νικητή σε μια Ολυμπιάδα, υπάρχουν και πολλά συνεπακόλουθα συμφέροντα και κέρδη, μεγάλα χρηματικά έπαθλα, χορηγοί ή και διαφημίσεις. Έτσι, ένας αθλητής που καταπονεί το σώμα του καθημερινά και για πολλές ώρες στην προπόνηση του, με απότερο στόχο την νίκη, είναι πολύ εύκολο να παρασυρθεί και να αρχίσει να κάνει χρήση τέτοιων ουσιών. </a:t>
            </a:r>
          </a:p>
        </p:txBody>
      </p:sp>
      <p:sp>
        <p:nvSpPr>
          <p:cNvPr id="9219" name="Text Box 3"/>
          <p:cNvSpPr txBox="1">
            <a:spLocks noChangeArrowheads="1"/>
          </p:cNvSpPr>
          <p:nvPr/>
        </p:nvSpPr>
        <p:spPr bwMode="auto">
          <a:xfrm>
            <a:off x="468313" y="404813"/>
            <a:ext cx="7416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l-GR" altLang="el-GR" sz="4000" b="1" smtClean="0">
                <a:solidFill>
                  <a:srgbClr val="675E47"/>
                </a:solidFill>
                <a:latin typeface="Cambria" pitchFamily="18" charset="0"/>
              </a:rPr>
              <a:t>Επιστρέφοντας στο σήμερα…</a:t>
            </a:r>
          </a:p>
        </p:txBody>
      </p:sp>
    </p:spTree>
    <p:extLst>
      <p:ext uri="{BB962C8B-B14F-4D97-AF65-F5344CB8AC3E}">
        <p14:creationId xmlns:p14="http://schemas.microsoft.com/office/powerpoint/2010/main" val="35640481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algn="ctr" eaLnBrk="1" hangingPunct="1">
              <a:defRPr/>
            </a:pPr>
            <a:r>
              <a:rPr lang="el-GR" altLang="el-GR" sz="4000" b="1" smtClean="0"/>
              <a:t>Συνέπειες</a:t>
            </a:r>
          </a:p>
        </p:txBody>
      </p:sp>
      <p:sp>
        <p:nvSpPr>
          <p:cNvPr id="10243" name="Content Placeholder 2"/>
          <p:cNvSpPr>
            <a:spLocks noGrp="1"/>
          </p:cNvSpPr>
          <p:nvPr>
            <p:ph idx="1"/>
          </p:nvPr>
        </p:nvSpPr>
        <p:spPr>
          <a:xfrm>
            <a:off x="457200" y="1268413"/>
            <a:ext cx="7620000" cy="4465637"/>
          </a:xfrm>
        </p:spPr>
        <p:txBody>
          <a:bodyPr/>
          <a:lstStyle/>
          <a:p>
            <a:pPr marL="114300" indent="0" eaLnBrk="1" hangingPunct="1">
              <a:buFont typeface="Arial" charset="0"/>
              <a:buNone/>
            </a:pPr>
            <a:r>
              <a:rPr lang="el-GR" altLang="el-GR" smtClean="0"/>
              <a:t> Φυσικά, είναι λογικό, τέτοιου είδους ουσίες να προκαλούν σοβαρές μεσοπρόθεσμες και μακροπρόθεσμες παρενέργειες στον οργανισμό, όπως βλάβες στο συκώτι ,αλλά και αλλαγές στη διάθεση, επιθετικότητα και κατάθλιψη. Στις παρενέργειές τους υπάγονται, επίσης, στομαχικοί ερεθισμοί, έλκος, καθώς και μακροπρόθεσμες βλάβες στους μυς και τα κόκαλα. Τέλος, παρατηρούνται αλλοιώσεις βιολογικών χαρακτηριστικών. </a:t>
            </a:r>
          </a:p>
        </p:txBody>
      </p:sp>
      <p:pic>
        <p:nvPicPr>
          <p:cNvPr id="10244" name="Picture 2" descr="C:\Users\katerina\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933825"/>
            <a:ext cx="2878138"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39055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algn="ctr" eaLnBrk="1" hangingPunct="1">
              <a:defRPr/>
            </a:pPr>
            <a:r>
              <a:rPr lang="el-GR" altLang="el-GR" sz="4000" b="1" smtClean="0"/>
              <a:t>Ιστορία του</a:t>
            </a:r>
            <a:r>
              <a:rPr lang="en-US" altLang="el-GR" sz="4000" b="1" smtClean="0"/>
              <a:t> “Doping” </a:t>
            </a:r>
            <a:r>
              <a:rPr lang="el-GR" altLang="el-GR" sz="4000" b="1" smtClean="0"/>
              <a:t>	</a:t>
            </a:r>
          </a:p>
        </p:txBody>
      </p:sp>
      <p:sp>
        <p:nvSpPr>
          <p:cNvPr id="11267" name="Content Placeholder 2"/>
          <p:cNvSpPr>
            <a:spLocks noGrp="1"/>
          </p:cNvSpPr>
          <p:nvPr>
            <p:ph idx="1"/>
          </p:nvPr>
        </p:nvSpPr>
        <p:spPr/>
        <p:txBody>
          <a:bodyPr/>
          <a:lstStyle/>
          <a:p>
            <a:pPr marL="114300" indent="0" eaLnBrk="1" hangingPunct="1">
              <a:buFont typeface="Arial" charset="0"/>
              <a:buNone/>
            </a:pPr>
            <a:r>
              <a:rPr lang="el-GR" altLang="el-GR" smtClean="0"/>
              <a:t>Όπως είπαμε, από την αρχαιότητα οι αθλητές έβρισκαν τρόπους να ενισχύσουν την απόδοση τους κατά τη διάρκεια των αγώνων, με πολύ πιο αθώα, βέβαια, μέσα σε σχέση με τη σημερινή εποχή. Ο όρος "doping" εμφανίστηκε για πρώτη φορά σε ένα αγγλικό λεξικό, το 1889, και πιστεύεται πως από τους πρώτους σύγχρονους Ολυμπιακούς Αγώνες του 1896 υπήρχαν ντοπαρισμένοι αθλητές! Μάλιστα, το 1904 ο νικητής του μαραθωνίου Τόμας Χικς κατέρρευσε μετά τον τερματισμό και ανακαλύφθηκε πως είχε καταναλώσει στρυχνίνη με μπράντυ, προκειμένου να διεγείρει τον οργανισμό του!</a:t>
            </a:r>
          </a:p>
        </p:txBody>
      </p:sp>
    </p:spTree>
    <p:extLst>
      <p:ext uri="{BB962C8B-B14F-4D97-AF65-F5344CB8AC3E}">
        <p14:creationId xmlns:p14="http://schemas.microsoft.com/office/powerpoint/2010/main" val="35389824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395288" y="765175"/>
            <a:ext cx="7620000" cy="5518150"/>
          </a:xfrm>
        </p:spPr>
        <p:txBody>
          <a:bodyPr/>
          <a:lstStyle/>
          <a:p>
            <a:pPr marL="114300" indent="0" eaLnBrk="1" hangingPunct="1">
              <a:buFont typeface="Arial" charset="0"/>
              <a:buNone/>
            </a:pPr>
            <a:r>
              <a:rPr lang="el-GR" altLang="el-GR" smtClean="0"/>
              <a:t>Το 1935 Γερμανοί επιστήμονες απομόνωσαν την τεστοστερόνη και τη χρησιμοποίησαν για να αυξήσουν τη μυϊκή δύναμη και την επιθετικότητα τόσο των στρατιωτών του Χίτλερ, όσο και των αθλητών της χώρας στους Ολυμπιακούς Αγώνες του Βερολίνου το 1936, όπως λέγεται. Η  χρήση ουσιών από Ανατολικούς αθλητές έγινε γνωστή μετά την ενοποίηση της Γερμανίας, ενώ από την πλευρά των Δυτικών πιο διαδεδομένη ήταν η διαδικασία προσθήκης αίματος στους αθλητές.</a:t>
            </a:r>
          </a:p>
        </p:txBody>
      </p:sp>
      <p:pic>
        <p:nvPicPr>
          <p:cNvPr id="12291" name="Picture 2" descr="C:\Users\katerina\Desktop\anabolic-steroi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3500438"/>
            <a:ext cx="2114550" cy="315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52500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457200" y="1125538"/>
            <a:ext cx="7620000" cy="5275262"/>
          </a:xfrm>
        </p:spPr>
        <p:txBody>
          <a:bodyPr/>
          <a:lstStyle/>
          <a:p>
            <a:pPr marL="114300" indent="0" eaLnBrk="1" hangingPunct="1">
              <a:buFont typeface="Arial" charset="0"/>
              <a:buNone/>
            </a:pPr>
            <a:r>
              <a:rPr lang="el-GR" altLang="el-GR" smtClean="0"/>
              <a:t>Μετά από τη γενική παραφιλολογία αλλά και μερικούς θανάτους αθλητών που σχετίστηκαν με τη χρήση απαγορευμένων ουσιών, η Διεθvήs Ολυμπιακή Επιτροπή δημιουργεί το 1967 επίσημη ιατρική επιτροπή, ενώ οι έλεγχοι ντόπινγκ εμφανίστηκαν για πρώτη φορά στους Ολυμπιακούς Αγώνες του Μεξικού το 1968, αλλά περιορίστηκαν μόνο για τη διάρκειά τους. Τα αναβολικά στεροειδή απαγορεύτηκαν τελικά το 1975, αλλά τίποτα δεν εμπόδιζε τους αθλητές να τα χρησιμοποιούν άφοβα κατά την προετοιμασία τους και να τα σταματούν λίγο πριν τους αγώνες για να μην πιαστούν. </a:t>
            </a:r>
          </a:p>
        </p:txBody>
      </p:sp>
    </p:spTree>
    <p:extLst>
      <p:ext uri="{BB962C8B-B14F-4D97-AF65-F5344CB8AC3E}">
        <p14:creationId xmlns:p14="http://schemas.microsoft.com/office/powerpoint/2010/main" val="1004039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ΠΡΟΛΟΓΟΣ</a:t>
            </a:r>
            <a:endParaRPr lang="el-GR" dirty="0"/>
          </a:p>
        </p:txBody>
      </p:sp>
      <p:sp>
        <p:nvSpPr>
          <p:cNvPr id="4" name="Θέση περιεχομένου 3"/>
          <p:cNvSpPr>
            <a:spLocks noGrp="1"/>
          </p:cNvSpPr>
          <p:nvPr>
            <p:ph idx="1"/>
          </p:nvPr>
        </p:nvSpPr>
        <p:spPr/>
        <p:txBody>
          <a:bodyPr/>
          <a:lstStyle/>
          <a:p>
            <a:pPr marL="0" indent="0">
              <a:buNone/>
            </a:pPr>
            <a:r>
              <a:rPr lang="el-GR" dirty="0"/>
              <a:t>Ο </a:t>
            </a:r>
            <a:r>
              <a:rPr lang="el-GR" dirty="0" smtClean="0"/>
              <a:t>αθλητισμός είναι ένας πολύπλευρος </a:t>
            </a:r>
            <a:r>
              <a:rPr lang="el-GR" dirty="0"/>
              <a:t>κοινωνικός </a:t>
            </a:r>
            <a:r>
              <a:rPr lang="el-GR" dirty="0" smtClean="0"/>
              <a:t>θεσμός που </a:t>
            </a:r>
            <a:r>
              <a:rPr lang="el-GR" dirty="0"/>
              <a:t>αντικατοπτρίζει τη δεδομένη κοινωνία και τον πολιτισμό της</a:t>
            </a:r>
            <a:r>
              <a:rPr lang="el-GR" dirty="0" smtClean="0"/>
              <a:t>. Ενώ το πνεύμα του αθλητισμού έχει συχνά αγγίξει τις καρδιές της ανθρωπότητας, πολλές φορές μας έχει πληγώσει και απογοητεύσει. Αυτά λοιπόν τα αρνητικά γεγονότα, αν και ανήκουν στη μειονότητα της ιστορίας του αθλητισμού, έχουν επηρεάσει όλο τον κόσμο. Στις επόμενες διαφάνειες, θα μάθουμε για μερικά από αυτά.</a:t>
            </a:r>
            <a:endParaRPr lang="el-GR" dirty="0"/>
          </a:p>
        </p:txBody>
      </p:sp>
    </p:spTree>
    <p:extLst>
      <p:ext uri="{BB962C8B-B14F-4D97-AF65-F5344CB8AC3E}">
        <p14:creationId xmlns:p14="http://schemas.microsoft.com/office/powerpoint/2010/main" val="39514985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457200" y="1341438"/>
            <a:ext cx="7620000" cy="5059362"/>
          </a:xfrm>
        </p:spPr>
        <p:txBody>
          <a:bodyPr/>
          <a:lstStyle/>
          <a:p>
            <a:pPr marL="114300" indent="0" eaLnBrk="1" hangingPunct="1">
              <a:buFont typeface="Arial" charset="0"/>
              <a:buNone/>
            </a:pPr>
            <a:r>
              <a:rPr lang="el-GR" altLang="el-GR" smtClean="0"/>
              <a:t>Τελικά, και μετά τον πάταγο που προκάλεσε η υπόθεση του Καναδού σπρίντερ Μπεν Τζόνσον, όταν βρέθηκε ντοπαρισμένος μετά τη θριαμβευτική του νίκη στα 100 μέτρα, η Διεθνής Επιτροπή Αθλητισμού επέβαλε από το 1989 και το δειγματοληπτικό έλεγχο σε όλη τη διάρκεια του χρόνου. Δέκα χρόνια μετά, το 1999, ιδρυέται η WADA, η παγκόσμια υπηρεσία ενάντια στο ντόπινγκ, με αρμοδιότητα να διεξάγει έρευνες αλλά και ελέγχους πάνω στο αντικείμενο.</a:t>
            </a:r>
          </a:p>
        </p:txBody>
      </p:sp>
    </p:spTree>
    <p:extLst>
      <p:ext uri="{BB962C8B-B14F-4D97-AF65-F5344CB8AC3E}">
        <p14:creationId xmlns:p14="http://schemas.microsoft.com/office/powerpoint/2010/main" val="16047464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l-GR" sz="4000" dirty="0" smtClean="0"/>
              <a:t>Πηγές: </a:t>
            </a:r>
            <a:endParaRPr lang="el-GR" sz="4000" dirty="0"/>
          </a:p>
        </p:txBody>
      </p:sp>
      <p:sp>
        <p:nvSpPr>
          <p:cNvPr id="3" name="Content Placeholder 2"/>
          <p:cNvSpPr>
            <a:spLocks noGrp="1"/>
          </p:cNvSpPr>
          <p:nvPr>
            <p:ph idx="1"/>
          </p:nvPr>
        </p:nvSpPr>
        <p:spPr/>
        <p:txBody>
          <a:bodyPr rtlCol="0">
            <a:normAutofit/>
          </a:bodyPr>
          <a:lstStyle/>
          <a:p>
            <a:pPr marL="571500" indent="-457200" eaLnBrk="1" fontAlgn="auto" hangingPunct="1">
              <a:spcAft>
                <a:spcPts val="0"/>
              </a:spcAft>
              <a:buFont typeface="+mj-lt"/>
              <a:buAutoNum type="arabicPeriod"/>
              <a:defRPr/>
            </a:pPr>
            <a:r>
              <a:rPr lang="el-GR" u="sng" dirty="0" smtClean="0">
                <a:hlinkClick r:id="rId2"/>
              </a:rPr>
              <a:t>http</a:t>
            </a:r>
            <a:r>
              <a:rPr lang="el-GR" u="sng" dirty="0">
                <a:hlinkClick r:id="rId2"/>
              </a:rPr>
              <a:t>://www.apollonrunnersclub.gr/articles/9-science-news-category/69-doping</a:t>
            </a:r>
            <a:endParaRPr lang="el-GR" dirty="0"/>
          </a:p>
          <a:p>
            <a:pPr marL="571500" indent="-457200" eaLnBrk="1" fontAlgn="auto" hangingPunct="1">
              <a:spcAft>
                <a:spcPts val="0"/>
              </a:spcAft>
              <a:buFont typeface="+mj-lt"/>
              <a:buAutoNum type="arabicPeriod"/>
              <a:defRPr/>
            </a:pPr>
            <a:r>
              <a:rPr lang="el-GR" u="sng" dirty="0">
                <a:hlinkClick r:id="rId3"/>
              </a:rPr>
              <a:t>http://www.ifet.gr/doping/sub_4.htm</a:t>
            </a:r>
            <a:endParaRPr lang="el-GR" dirty="0"/>
          </a:p>
          <a:p>
            <a:pPr marL="571500" indent="-457200" eaLnBrk="1" fontAlgn="auto" hangingPunct="1">
              <a:spcAft>
                <a:spcPts val="0"/>
              </a:spcAft>
              <a:buFont typeface="+mj-lt"/>
              <a:buAutoNum type="arabicPeriod"/>
              <a:defRPr/>
            </a:pPr>
            <a:r>
              <a:rPr lang="el-GR" u="sng" dirty="0">
                <a:hlinkClick r:id="rId4"/>
              </a:rPr>
              <a:t>https://www.google.gr/search?q=%CE%B1%CE%BD%CE%B1%CE%B2%CE%BF%CE%BB%CE%B9%CE%BA%CE%B1+%CF%83%CF%84%CE%BF%CE%BD+%CE%B1%CE%B8%CE%BB%CE%B7%CF%84%CE%B9%CF%83%CE%BC%CE%BF&amp;tbm=isch&amp;tbo=u&amp;source=univ&amp;sa=X&amp;ved=0ahUKEwjFu56Hv-vKAhXHliwKHQlWB4EQsAQIMQ&amp;biw=1366&amp;bih=705</a:t>
            </a:r>
            <a:endParaRPr lang="el-GR" dirty="0"/>
          </a:p>
          <a:p>
            <a:pPr marL="114300" indent="0" eaLnBrk="1" fontAlgn="auto" hangingPunct="1">
              <a:spcAft>
                <a:spcPts val="0"/>
              </a:spcAft>
              <a:buFont typeface="Arial" pitchFamily="34" charset="0"/>
              <a:buNone/>
              <a:defRPr/>
            </a:pPr>
            <a:endParaRPr lang="el-GR" dirty="0"/>
          </a:p>
        </p:txBody>
      </p:sp>
    </p:spTree>
    <p:extLst>
      <p:ext uri="{BB962C8B-B14F-4D97-AF65-F5344CB8AC3E}">
        <p14:creationId xmlns:p14="http://schemas.microsoft.com/office/powerpoint/2010/main" val="41504102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457200" y="1412875"/>
            <a:ext cx="7620000" cy="4987925"/>
          </a:xfrm>
        </p:spPr>
        <p:txBody>
          <a:bodyPr/>
          <a:lstStyle/>
          <a:p>
            <a:pPr marL="114300" indent="0" algn="ctr" eaLnBrk="1" hangingPunct="1">
              <a:buFont typeface="Arial" charset="0"/>
              <a:buNone/>
            </a:pPr>
            <a:endParaRPr lang="el-GR" altLang="el-GR" sz="4000" dirty="0" smtClean="0"/>
          </a:p>
          <a:p>
            <a:pPr marL="114300" indent="0" algn="ctr" eaLnBrk="1" hangingPunct="1">
              <a:buFont typeface="Arial" charset="0"/>
              <a:buNone/>
            </a:pPr>
            <a:r>
              <a:rPr lang="el-GR" altLang="el-GR" sz="4000" b="1" dirty="0" smtClean="0">
                <a:solidFill>
                  <a:srgbClr val="6F664C"/>
                </a:solidFill>
              </a:rPr>
              <a:t>~ΤΕΛΟΣ~  </a:t>
            </a:r>
          </a:p>
          <a:p>
            <a:pPr marL="114300" indent="0" algn="ctr" eaLnBrk="1" hangingPunct="1">
              <a:buFont typeface="Arial" charset="0"/>
              <a:buNone/>
            </a:pPr>
            <a:endParaRPr lang="el-GR" altLang="el-GR" sz="2400" dirty="0" smtClean="0"/>
          </a:p>
          <a:p>
            <a:pPr marL="114300" indent="0" algn="ctr" eaLnBrk="1" hangingPunct="1">
              <a:buFont typeface="Arial" charset="0"/>
              <a:buNone/>
            </a:pPr>
            <a:r>
              <a:rPr lang="el-GR" altLang="el-GR" sz="2800" dirty="0" smtClean="0">
                <a:solidFill>
                  <a:srgbClr val="7A7425"/>
                </a:solidFill>
              </a:rPr>
              <a:t>Ευχαριστούμε για την προσοχή σας</a:t>
            </a:r>
          </a:p>
        </p:txBody>
      </p:sp>
      <p:sp>
        <p:nvSpPr>
          <p:cNvPr id="2" name="Ορθογώνιο 1"/>
          <p:cNvSpPr/>
          <p:nvPr/>
        </p:nvSpPr>
        <p:spPr>
          <a:xfrm>
            <a:off x="4453217" y="3244334"/>
            <a:ext cx="237566" cy="369332"/>
          </a:xfrm>
          <a:prstGeom prst="rect">
            <a:avLst/>
          </a:prstGeom>
        </p:spPr>
        <p:txBody>
          <a:bodyPr wrap="none">
            <a:spAutoFit/>
          </a:bodyPr>
          <a:lstStyle/>
          <a:p>
            <a:r>
              <a:rPr lang="el-GR" dirty="0"/>
              <a:t> </a:t>
            </a:r>
          </a:p>
        </p:txBody>
      </p:sp>
      <p:sp>
        <p:nvSpPr>
          <p:cNvPr id="3" name="Ορθογώνιο 2"/>
          <p:cNvSpPr/>
          <p:nvPr/>
        </p:nvSpPr>
        <p:spPr>
          <a:xfrm>
            <a:off x="4453217" y="3244334"/>
            <a:ext cx="237566" cy="369332"/>
          </a:xfrm>
          <a:prstGeom prst="rect">
            <a:avLst/>
          </a:prstGeom>
        </p:spPr>
        <p:txBody>
          <a:bodyPr wrap="none">
            <a:spAutoFit/>
          </a:bodyPr>
          <a:lstStyle/>
          <a:p>
            <a:r>
              <a:rPr lang="el-GR" dirty="0"/>
              <a:t> </a:t>
            </a:r>
          </a:p>
        </p:txBody>
      </p:sp>
      <p:sp>
        <p:nvSpPr>
          <p:cNvPr id="4" name="Ορθογώνιο 3"/>
          <p:cNvSpPr/>
          <p:nvPr/>
        </p:nvSpPr>
        <p:spPr>
          <a:xfrm>
            <a:off x="4453217" y="3244334"/>
            <a:ext cx="237566" cy="369332"/>
          </a:xfrm>
          <a:prstGeom prst="rect">
            <a:avLst/>
          </a:prstGeom>
        </p:spPr>
        <p:txBody>
          <a:bodyPr wrap="none">
            <a:spAutoFit/>
          </a:bodyPr>
          <a:lstStyle/>
          <a:p>
            <a:r>
              <a:rPr lang="el-GR" dirty="0"/>
              <a:t> </a:t>
            </a:r>
          </a:p>
        </p:txBody>
      </p:sp>
      <p:sp>
        <p:nvSpPr>
          <p:cNvPr id="5" name="Ορθογώνιο 4"/>
          <p:cNvSpPr/>
          <p:nvPr/>
        </p:nvSpPr>
        <p:spPr>
          <a:xfrm>
            <a:off x="4453217" y="3244334"/>
            <a:ext cx="237566" cy="369332"/>
          </a:xfrm>
          <a:prstGeom prst="rect">
            <a:avLst/>
          </a:prstGeom>
        </p:spPr>
        <p:txBody>
          <a:bodyPr wrap="none">
            <a:spAutoFit/>
          </a:bodyPr>
          <a:lstStyle/>
          <a:p>
            <a:r>
              <a:rPr lang="el-GR" dirty="0"/>
              <a:t> </a:t>
            </a:r>
          </a:p>
        </p:txBody>
      </p:sp>
    </p:spTree>
    <p:extLst>
      <p:ext uri="{BB962C8B-B14F-4D97-AF65-F5344CB8AC3E}">
        <p14:creationId xmlns:p14="http://schemas.microsoft.com/office/powerpoint/2010/main" val="28929133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θυρα7.jpg"/>
          <p:cNvPicPr>
            <a:picLocks noChangeAspect="1"/>
          </p:cNvPicPr>
          <p:nvPr/>
        </p:nvPicPr>
        <p:blipFill>
          <a:blip r:embed="rId2" cstate="print"/>
          <a:stretch>
            <a:fillRect/>
          </a:stretch>
        </p:blipFill>
        <p:spPr>
          <a:xfrm>
            <a:off x="0" y="0"/>
            <a:ext cx="9144000" cy="7101408"/>
          </a:xfrm>
          <a:prstGeom prst="rect">
            <a:avLst/>
          </a:prstGeom>
        </p:spPr>
      </p:pic>
      <p:sp>
        <p:nvSpPr>
          <p:cNvPr id="2" name="1 - Τίτλος"/>
          <p:cNvSpPr>
            <a:spLocks noGrp="1"/>
          </p:cNvSpPr>
          <p:nvPr>
            <p:ph type="ctrTitle"/>
          </p:nvPr>
        </p:nvSpPr>
        <p:spPr>
          <a:xfrm>
            <a:off x="683568" y="404664"/>
            <a:ext cx="7772400" cy="1470025"/>
          </a:xfrm>
        </p:spPr>
        <p:txBody>
          <a:bodyPr/>
          <a:lstStyle/>
          <a:p>
            <a:endParaRPr lang="el-GR" dirty="0"/>
          </a:p>
        </p:txBody>
      </p:sp>
      <p:sp>
        <p:nvSpPr>
          <p:cNvPr id="3" name="2 - Υπότιτλος"/>
          <p:cNvSpPr>
            <a:spLocks noGrp="1"/>
          </p:cNvSpPr>
          <p:nvPr>
            <p:ph type="subTitle" idx="1"/>
          </p:nvPr>
        </p:nvSpPr>
        <p:spPr/>
        <p:txBody>
          <a:bodyPr/>
          <a:lstStyle/>
          <a:p>
            <a:endParaRPr lang="el-GR"/>
          </a:p>
        </p:txBody>
      </p:sp>
    </p:spTree>
    <p:extLst>
      <p:ext uri="{BB962C8B-B14F-4D97-AF65-F5344CB8AC3E}">
        <p14:creationId xmlns:p14="http://schemas.microsoft.com/office/powerpoint/2010/main" val="2887296494"/>
      </p:ext>
    </p:extLst>
  </p:cSld>
  <p:clrMapOvr>
    <a:masterClrMapping/>
  </p:clrMapOvr>
  <p:transition>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92696"/>
            <a:ext cx="8229600" cy="724942"/>
          </a:xfrm>
        </p:spPr>
        <p:txBody>
          <a:bodyPr>
            <a:normAutofit fontScale="90000"/>
          </a:bodyPr>
          <a:lstStyle/>
          <a:p>
            <a:r>
              <a:rPr lang="en-US" dirty="0" smtClean="0"/>
              <a:t>8-2-81</a:t>
            </a:r>
            <a:endParaRPr lang="el-GR" dirty="0"/>
          </a:p>
        </p:txBody>
      </p:sp>
      <p:sp>
        <p:nvSpPr>
          <p:cNvPr id="3" name="2 - Θέση περιεχομένου"/>
          <p:cNvSpPr>
            <a:spLocks noGrp="1"/>
          </p:cNvSpPr>
          <p:nvPr>
            <p:ph idx="1"/>
          </p:nvPr>
        </p:nvSpPr>
        <p:spPr/>
        <p:txBody>
          <a:bodyPr/>
          <a:lstStyle/>
          <a:p>
            <a:pPr>
              <a:buNone/>
            </a:pPr>
            <a:r>
              <a:rPr lang="el-GR" dirty="0"/>
              <a:t>Η</a:t>
            </a:r>
            <a:r>
              <a:rPr lang="el-GR" dirty="0" smtClean="0"/>
              <a:t> 8η ΦΕΒΡΟΥΑΡΙΟΥ ΤΟΥ 1981 ΕΜΕΛΛΕ ΝΑ ΓΙΝΕΙ Η ΠΙΟ ΤΡΑΓΙΚΗ ΜΕΡΑ ΓΙΑ ΤΟΝ ΕΛΛΗΝΙΚΟ ΑΘΛΗΤΙΣΜΟ. ΕΚΕΙΝΗ ΤΗΝ ΜΕΡΑ Ο ΜΕΓΑΛΥΤΕΡΟΣ ΣΥΛΛΟΓΟΣ ΟΛΗΣ ΤΗΣ ΕΛΛΑΔΑΣ ΘΡΗΝΗΣΕ 21 ΑΘΩΕΣ ΨΥΧΕΣ, 21 ΑΔΕΡΦΙΑ ΜΑΣ.</a:t>
            </a:r>
            <a:endParaRPr lang="el-GR" dirty="0"/>
          </a:p>
        </p:txBody>
      </p:sp>
    </p:spTree>
    <p:extLst>
      <p:ext uri="{BB962C8B-B14F-4D97-AF65-F5344CB8AC3E}">
        <p14:creationId xmlns:p14="http://schemas.microsoft.com/office/powerpoint/2010/main" val="2643655595"/>
      </p:ext>
    </p:extLst>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8-2-81</a:t>
            </a:r>
            <a:endParaRPr lang="el-GR" dirty="0"/>
          </a:p>
        </p:txBody>
      </p:sp>
      <p:sp>
        <p:nvSpPr>
          <p:cNvPr id="3" name="2 - Θέση περιεχομένου"/>
          <p:cNvSpPr>
            <a:spLocks noGrp="1"/>
          </p:cNvSpPr>
          <p:nvPr>
            <p:ph idx="1"/>
          </p:nvPr>
        </p:nvSpPr>
        <p:spPr/>
        <p:txBody>
          <a:bodyPr>
            <a:normAutofit/>
          </a:bodyPr>
          <a:lstStyle/>
          <a:p>
            <a:r>
              <a:rPr lang="el-GR" sz="2400" dirty="0" smtClean="0"/>
              <a:t>ΚΑΘΕ ΧΡΟΝΟ ΤΗΝ ΙΔΙΑ ΗΜΕΡΑ ΓΙΝΕΤΑΙ ΜΝΗΜΟΣΥΝΟ ΣΤΗΝ ΜΝΗΜΗ ΤΩΝ ΘΥΜΑΤΩΝ ΤΗΣ ΘΥΡΑΣ 7 ΕΞΩ ΑΠΌ ΤΟ ΓΗΠΕΔΟ ΓΕΩΡΓΙΟΣ ΚΑΡΑΙΣΚΑΚΗΣ ΟΠΟΥ ΠΑΡΕΒΡΙΣΚΟΝΤΑΙ ΚΑΙ ΚΑΤΑΘΕΤΟΥΝ ΣΤΕΦΑΝΙ ΟΛΕΣ ΟΙ ΑΚΑΔΗΜΙΕΣ ΤΟΥ ΟΛΥΜΠΙΑΚΟΥ ΚΑΘΩΣ ΚΑΙ Η ΚΑΕ ΚΑΙ Η ΠΑΕ. ΕΠΙΣΗΣ ΕΚΕΙΝΗ ΤΗΝ ΗΜΕΡΑ ΓΙΝΕΤΑΙ ΕΘΕΛΟΝΤΙΚΗ ΑΙΜΟΔΟΣΙΑ ΑΠΟ ΟΣΟΥΣ ΑΠΌ ΤΟΥΣ ΠΑΡΕΒΡΙΣΚΟΜΕΝΟΥΣ ΘΕΛΟΥΝ.</a:t>
            </a:r>
            <a:endParaRPr lang="el-GR" sz="2400" dirty="0"/>
          </a:p>
        </p:txBody>
      </p:sp>
      <p:pic>
        <p:nvPicPr>
          <p:cNvPr id="4" name="3 - Εικόνα" descr="ΘΥΡΑ7 Δ.jpg"/>
          <p:cNvPicPr>
            <a:picLocks noChangeAspect="1"/>
          </p:cNvPicPr>
          <p:nvPr/>
        </p:nvPicPr>
        <p:blipFill>
          <a:blip r:embed="rId2" cstate="print"/>
          <a:stretch>
            <a:fillRect/>
          </a:stretch>
        </p:blipFill>
        <p:spPr>
          <a:xfrm>
            <a:off x="6012160" y="4437112"/>
            <a:ext cx="2466975" cy="1847850"/>
          </a:xfrm>
          <a:prstGeom prst="rect">
            <a:avLst/>
          </a:prstGeom>
        </p:spPr>
      </p:pic>
      <p:pic>
        <p:nvPicPr>
          <p:cNvPr id="6" name="5 - Εικόνα" descr="ΘΥΡΑ7 Γ.jpg"/>
          <p:cNvPicPr>
            <a:picLocks noChangeAspect="1"/>
          </p:cNvPicPr>
          <p:nvPr/>
        </p:nvPicPr>
        <p:blipFill>
          <a:blip r:embed="rId3" cstate="print"/>
          <a:stretch>
            <a:fillRect/>
          </a:stretch>
        </p:blipFill>
        <p:spPr>
          <a:xfrm>
            <a:off x="539552" y="4149080"/>
            <a:ext cx="4248472" cy="2448272"/>
          </a:xfrm>
          <a:prstGeom prst="rect">
            <a:avLst/>
          </a:prstGeom>
        </p:spPr>
      </p:pic>
    </p:spTree>
    <p:extLst>
      <p:ext uri="{BB962C8B-B14F-4D97-AF65-F5344CB8AC3E}">
        <p14:creationId xmlns:p14="http://schemas.microsoft.com/office/powerpoint/2010/main" val="245754368"/>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8-2-81</a:t>
            </a:r>
            <a:endParaRPr lang="el-GR" dirty="0"/>
          </a:p>
        </p:txBody>
      </p:sp>
      <p:sp>
        <p:nvSpPr>
          <p:cNvPr id="3" name="2 - Θέση περιεχομένου"/>
          <p:cNvSpPr>
            <a:spLocks noGrp="1"/>
          </p:cNvSpPr>
          <p:nvPr>
            <p:ph idx="1"/>
          </p:nvPr>
        </p:nvSpPr>
        <p:spPr/>
        <p:txBody>
          <a:bodyPr/>
          <a:lstStyle/>
          <a:p>
            <a:r>
              <a:rPr lang="el-GR" dirty="0" smtClean="0"/>
              <a:t>ΟΙ ΕΥΘΥΝΕΣ ΓΙΑ ΤΟ ΔΥΣΤΥΧΗΜΑ ΔΕΝ ΕΧΟΥΝ ΑΠΟΔΟΘΕΙ ΠΟΥΘΕΝΑ ΠΑΡΟΤΙ ΕΧΟΥΝ ΠΕΡΑΣΕΙ 35 ΧΡΟΝΙΑ, ΚΑΤΙ ΠΟΥ ΤΑΛΑΝΙΖΕΙ ΤΟΥΣ ΣΥΓΓΕΝΕΙΣ ΤΩΝ ΘΥΜΑΤΩΝ ΚΑΘΩΣ ΚΑΙ ΟΛΟ ΤΟΝ ΚΟΣΜΟ.</a:t>
            </a:r>
            <a:endParaRPr lang="el-GR" dirty="0"/>
          </a:p>
        </p:txBody>
      </p:sp>
      <p:pic>
        <p:nvPicPr>
          <p:cNvPr id="4" name="3 - Εικόνα" descr="ΘΥΡΑ7 Ε.jpg"/>
          <p:cNvPicPr>
            <a:picLocks noChangeAspect="1"/>
          </p:cNvPicPr>
          <p:nvPr/>
        </p:nvPicPr>
        <p:blipFill>
          <a:blip r:embed="rId2" cstate="print"/>
          <a:stretch>
            <a:fillRect/>
          </a:stretch>
        </p:blipFill>
        <p:spPr>
          <a:xfrm>
            <a:off x="4932040" y="4293096"/>
            <a:ext cx="3280023" cy="2176264"/>
          </a:xfrm>
          <a:prstGeom prst="rect">
            <a:avLst/>
          </a:prstGeom>
        </p:spPr>
      </p:pic>
    </p:spTree>
    <p:extLst>
      <p:ext uri="{BB962C8B-B14F-4D97-AF65-F5344CB8AC3E}">
        <p14:creationId xmlns:p14="http://schemas.microsoft.com/office/powerpoint/2010/main" val="2209634736"/>
      </p:ext>
    </p:extLst>
  </p:cSld>
  <p:clrMapOvr>
    <a:masterClrMapping/>
  </p:clrMapOvr>
  <p:transition>
    <p:wipe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8-2-81</a:t>
            </a:r>
            <a:endParaRPr lang="el-GR" dirty="0"/>
          </a:p>
        </p:txBody>
      </p:sp>
      <p:sp>
        <p:nvSpPr>
          <p:cNvPr id="3" name="2 - Θέση περιεχομένου"/>
          <p:cNvSpPr>
            <a:spLocks noGrp="1"/>
          </p:cNvSpPr>
          <p:nvPr>
            <p:ph idx="1"/>
          </p:nvPr>
        </p:nvSpPr>
        <p:spPr/>
        <p:txBody>
          <a:bodyPr/>
          <a:lstStyle/>
          <a:p>
            <a:r>
              <a:rPr lang="el-GR" dirty="0" smtClean="0"/>
              <a:t>ΜΕΤΑ ΑΠΟ ΚΆΘΕ ΜΕΓΑΛΗ ΝΙΚΗ ΣΥΝΗΘΙΖΟΤΑΝ ΝΑ ΠΗΓΑΙΝΕΙ Ο ΚΟΣΜΟΣ ΠΡΙΝ ΤΕΛΕΙΩΣΕΙ ΤΟ ΜΑΤΣ ΕΞΩ ΑΠΌ ΤΑ ΕΠΙΣΗΜΑ ΓΙΑ ΝΑ ΠΑΝΗΓΥΡΙΣΕΙ ΜΕ ΤΟΥΣ ΠΑΙΚΤΕΣ ΌΤΑΝ ΘΑ ΕΒΓΑΙΝΑΝ ΑΠΌ ΤΟ ΣΤΑΔΙΟ. ΕΚΕΙΝΗ ΤΗ ΜΕΡΑ ΟΙ ΠΟΡΤΕΣ ΤΗΣ ΘΥΡΑΣ 7 ΗΤΑΝ ΚΛΕΙΣΤΕΣ ΜΕ ΑΠΟΤΕΛΕΣΜΑ ΝΑ ΓΛΥΣΤΡΗΣΟΥΝ ΚΑΠΟΙΟΙ ΚΑΙ ΑΛΛΟΙ ΝΑ ΠΕΣΟΥΝ ΑΠΌ ΠΑΝΩ ΤΟΥΣ, ΤΟ ΑΠΟΤΕΛΕΣΜΑ ΓΝΩΣΤΟ ΣΕ ΟΛΟΥΣ ΜΑΣ.</a:t>
            </a:r>
            <a:endParaRPr lang="el-GR" dirty="0"/>
          </a:p>
        </p:txBody>
      </p:sp>
    </p:spTree>
    <p:extLst>
      <p:ext uri="{BB962C8B-B14F-4D97-AF65-F5344CB8AC3E}">
        <p14:creationId xmlns:p14="http://schemas.microsoft.com/office/powerpoint/2010/main" val="3022112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8-2-81</a:t>
            </a:r>
            <a:endParaRPr lang="el-GR" dirty="0"/>
          </a:p>
        </p:txBody>
      </p:sp>
      <p:sp>
        <p:nvSpPr>
          <p:cNvPr id="3" name="2 - Θέση περιεχομένου"/>
          <p:cNvSpPr>
            <a:spLocks noGrp="1"/>
          </p:cNvSpPr>
          <p:nvPr>
            <p:ph idx="1"/>
          </p:nvPr>
        </p:nvSpPr>
        <p:spPr/>
        <p:txBody>
          <a:bodyPr/>
          <a:lstStyle/>
          <a:p>
            <a:r>
              <a:rPr lang="el-GR" dirty="0" smtClean="0"/>
              <a:t>ΥΠΑΡΧΟΥΝ ΔΙΑΦΟΡΕΣ ΑΝΑΤΡΙΧΙΑΣΤΙΚΕΣ ΣΥΝΕΝΤΕΥΞΕΙΣ ΑΠΌ ΠΑΡΕΒΡΙΣΚΟΜΕΝΟΥΣ ΠΟΥ ΚΑΤΆ ΤΥΧΗ ΔΕΝ ΕΊΝΑΙ ΜΕΣΑ ΣΤΗ ΛΙΣΤΑ ΤΩΝ ΝΕΚΡΩΝ ΜΑΖΙ ΜΕ ΤΑ ΑΛΛΑ 21 ΑΤΟΜΑ.</a:t>
            </a:r>
            <a:endParaRPr lang="el-GR" dirty="0"/>
          </a:p>
        </p:txBody>
      </p:sp>
    </p:spTree>
    <p:extLst>
      <p:ext uri="{BB962C8B-B14F-4D97-AF65-F5344CB8AC3E}">
        <p14:creationId xmlns:p14="http://schemas.microsoft.com/office/powerpoint/2010/main" val="4016995295"/>
      </p:ext>
    </p:extLst>
  </p:cSld>
  <p:clrMapOvr>
    <a:masterClrMapping/>
  </p:clrMapOvr>
  <p:transition>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8-2-81</a:t>
            </a:r>
            <a:endParaRPr lang="el-GR" dirty="0"/>
          </a:p>
        </p:txBody>
      </p:sp>
      <p:sp>
        <p:nvSpPr>
          <p:cNvPr id="3" name="2 - Θέση περιεχομένου"/>
          <p:cNvSpPr>
            <a:spLocks noGrp="1"/>
          </p:cNvSpPr>
          <p:nvPr>
            <p:ph idx="1"/>
          </p:nvPr>
        </p:nvSpPr>
        <p:spPr/>
        <p:txBody>
          <a:bodyPr>
            <a:normAutofit/>
          </a:bodyPr>
          <a:lstStyle/>
          <a:p>
            <a:r>
              <a:rPr lang="el-GR" sz="2800" dirty="0" smtClean="0"/>
              <a:t>21 ΨΥΧΕΣ ΜΠΟΡΕΙ ΝΑ ΕΦΥΓΑΝ ΕΚΕΙΝΗ ΤΗ ΒΡΑΔΥΑ ΟΜΩΣ ΓΙΑ ΕΜΑΣ ΘΑ ΕΊΝΑΙ ΠΑΝΤΑ ΔΙΠΛΑ ΜΑΣ ΚΑΙ ΟΛΟΙ ΜΑΖΙ ΜΕ ΜΙΑ ΦΩΝΗ ΘΑ ΤΡΑΓΟΥΔΑΜΕ ΓΙΑ ΤΗΝ ΑΓΑΠΗ ΜΑΣ, ΤΗΝ ΜΕΓΑΛΥΤΕΡΗ ΟΜΑΔΑ ΣΤΗΝ ΕΛΛΑΔΑ, ΤΟΝ ΟΛΥΜΠΙΑΚΟ ΜΑΣ.</a:t>
            </a:r>
            <a:endParaRPr lang="el-GR" sz="2800" dirty="0"/>
          </a:p>
        </p:txBody>
      </p:sp>
      <p:pic>
        <p:nvPicPr>
          <p:cNvPr id="4" name="3 - Εικόνα" descr="ΘΥΡΑ7 Β.jpg"/>
          <p:cNvPicPr>
            <a:picLocks noChangeAspect="1"/>
          </p:cNvPicPr>
          <p:nvPr/>
        </p:nvPicPr>
        <p:blipFill>
          <a:blip r:embed="rId2" cstate="print"/>
          <a:stretch>
            <a:fillRect/>
          </a:stretch>
        </p:blipFill>
        <p:spPr>
          <a:xfrm>
            <a:off x="1547664" y="4005064"/>
            <a:ext cx="4464496" cy="2632348"/>
          </a:xfrm>
          <a:prstGeom prst="rect">
            <a:avLst/>
          </a:prstGeom>
        </p:spPr>
      </p:pic>
    </p:spTree>
    <p:extLst>
      <p:ext uri="{BB962C8B-B14F-4D97-AF65-F5344CB8AC3E}">
        <p14:creationId xmlns:p14="http://schemas.microsoft.com/office/powerpoint/2010/main" val="3469014597"/>
      </p:ext>
    </p:extLst>
  </p:cSld>
  <p:clrMapOvr>
    <a:masterClrMapping/>
  </p:clrMapOvr>
  <p:transition>
    <p:pull dir="l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latin typeface="Sylfaen" panose="010A0502050306030303" pitchFamily="18" charset="0"/>
              </a:rPr>
              <a:t>Πρότυπο Γυμνάσιο Ευαγγελικής Σχολής Σμύρνης</a:t>
            </a:r>
            <a:endParaRPr lang="en-US" dirty="0">
              <a:latin typeface="Sylfaen" panose="010A0502050306030303" pitchFamily="18" charset="0"/>
            </a:endParaRPr>
          </a:p>
        </p:txBody>
      </p:sp>
      <p:sp>
        <p:nvSpPr>
          <p:cNvPr id="3" name="Subtitle 2"/>
          <p:cNvSpPr>
            <a:spLocks noGrp="1"/>
          </p:cNvSpPr>
          <p:nvPr>
            <p:ph type="subTitle" idx="1"/>
          </p:nvPr>
        </p:nvSpPr>
        <p:spPr>
          <a:xfrm>
            <a:off x="1142107" y="4869160"/>
            <a:ext cx="6859786" cy="1800200"/>
          </a:xfrm>
        </p:spPr>
        <p:txBody>
          <a:bodyPr>
            <a:normAutofit fontScale="92500" lnSpcReduction="20000"/>
          </a:bodyPr>
          <a:lstStyle/>
          <a:p>
            <a:r>
              <a:rPr lang="el-GR" sz="2800" dirty="0" smtClean="0">
                <a:solidFill>
                  <a:schemeClr val="accent1">
                    <a:lumMod val="60000"/>
                    <a:lumOff val="40000"/>
                  </a:schemeClr>
                </a:solidFill>
                <a:latin typeface="Sylfaen" panose="010A0502050306030303" pitchFamily="18" charset="0"/>
              </a:rPr>
              <a:t>Επιμέλεια: </a:t>
            </a:r>
            <a:r>
              <a:rPr lang="el-GR" dirty="0" smtClean="0">
                <a:latin typeface="Sylfaen" panose="010A0502050306030303" pitchFamily="18" charset="0"/>
              </a:rPr>
              <a:t>Ιωαννίδου Χριστίνα, Βαφέας Βασίλης, </a:t>
            </a:r>
            <a:r>
              <a:rPr lang="el-GR" dirty="0" err="1" smtClean="0">
                <a:latin typeface="Sylfaen" panose="010A0502050306030303" pitchFamily="18" charset="0"/>
              </a:rPr>
              <a:t>Γκριτζάπης</a:t>
            </a:r>
            <a:r>
              <a:rPr lang="el-GR" dirty="0" smtClean="0">
                <a:latin typeface="Sylfaen" panose="010A0502050306030303" pitchFamily="18" charset="0"/>
              </a:rPr>
              <a:t> Μιχάλης, Διαμαντής Δημήτρης, </a:t>
            </a:r>
            <a:r>
              <a:rPr lang="el-GR" dirty="0" err="1" smtClean="0">
                <a:latin typeface="Sylfaen" panose="010A0502050306030303" pitchFamily="18" charset="0"/>
              </a:rPr>
              <a:t>Κασκαρέλης</a:t>
            </a:r>
            <a:r>
              <a:rPr lang="en-US" dirty="0" smtClean="0">
                <a:latin typeface="Sylfaen" panose="010A0502050306030303" pitchFamily="18" charset="0"/>
              </a:rPr>
              <a:t>  </a:t>
            </a:r>
            <a:r>
              <a:rPr lang="el-GR" dirty="0" smtClean="0">
                <a:latin typeface="Sylfaen" panose="010A0502050306030303" pitchFamily="18" charset="0"/>
              </a:rPr>
              <a:t>Αλκιβιάδης </a:t>
            </a:r>
          </a:p>
          <a:p>
            <a:r>
              <a:rPr lang="el-GR" sz="2800" dirty="0" smtClean="0">
                <a:solidFill>
                  <a:schemeClr val="accent1">
                    <a:lumMod val="60000"/>
                    <a:lumOff val="40000"/>
                  </a:schemeClr>
                </a:solidFill>
                <a:latin typeface="Sylfaen" panose="010A0502050306030303" pitchFamily="18" charset="0"/>
              </a:rPr>
              <a:t>Μάθημα: </a:t>
            </a:r>
            <a:r>
              <a:rPr lang="el-GR" dirty="0" smtClean="0">
                <a:latin typeface="Sylfaen" panose="010A0502050306030303" pitchFamily="18" charset="0"/>
              </a:rPr>
              <a:t>Γυμναστική</a:t>
            </a:r>
          </a:p>
          <a:p>
            <a:r>
              <a:rPr lang="el-GR" sz="2800" dirty="0" smtClean="0">
                <a:solidFill>
                  <a:schemeClr val="accent1">
                    <a:lumMod val="60000"/>
                    <a:lumOff val="40000"/>
                  </a:schemeClr>
                </a:solidFill>
                <a:latin typeface="Sylfaen" panose="010A0502050306030303" pitchFamily="18" charset="0"/>
              </a:rPr>
              <a:t>Έτος: </a:t>
            </a:r>
            <a:r>
              <a:rPr lang="el-GR" dirty="0" smtClean="0">
                <a:latin typeface="Sylfaen" panose="010A0502050306030303" pitchFamily="18" charset="0"/>
              </a:rPr>
              <a:t>2015-16</a:t>
            </a:r>
          </a:p>
          <a:p>
            <a:r>
              <a:rPr lang="el-GR" sz="2800" dirty="0" smtClean="0">
                <a:solidFill>
                  <a:schemeClr val="accent1">
                    <a:lumMod val="60000"/>
                    <a:lumOff val="40000"/>
                  </a:schemeClr>
                </a:solidFill>
                <a:latin typeface="Sylfaen" panose="010A0502050306030303" pitchFamily="18" charset="0"/>
              </a:rPr>
              <a:t>Θέμα: </a:t>
            </a:r>
            <a:r>
              <a:rPr lang="el-GR" dirty="0" smtClean="0">
                <a:latin typeface="Sylfaen" panose="010A0502050306030303" pitchFamily="18" charset="0"/>
              </a:rPr>
              <a:t>Αθλητισμός-Βία</a:t>
            </a:r>
            <a:endParaRPr lang="en-US" dirty="0">
              <a:latin typeface="Sylfaen" panose="010A0502050306030303" pitchFamily="18" charset="0"/>
            </a:endParaRPr>
          </a:p>
        </p:txBody>
      </p:sp>
    </p:spTree>
    <p:extLst>
      <p:ext uri="{BB962C8B-B14F-4D97-AF65-F5344CB8AC3E}">
        <p14:creationId xmlns:p14="http://schemas.microsoft.com/office/powerpoint/2010/main" val="183803821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ΤΕΛΟΣ</a:t>
            </a:r>
            <a:endParaRPr lang="el-GR" dirty="0"/>
          </a:p>
        </p:txBody>
      </p:sp>
      <p:sp>
        <p:nvSpPr>
          <p:cNvPr id="3" name="2 - Θέση περιεχομένου"/>
          <p:cNvSpPr>
            <a:spLocks noGrp="1"/>
          </p:cNvSpPr>
          <p:nvPr>
            <p:ph idx="1"/>
          </p:nvPr>
        </p:nvSpPr>
        <p:spPr/>
        <p:txBody>
          <a:bodyPr/>
          <a:lstStyle/>
          <a:p>
            <a:pPr algn="ctr"/>
            <a:r>
              <a:rPr lang="el-GR" dirty="0" smtClean="0"/>
              <a:t>ΑΔΕΡΦΙΑ ΖΕΙΤΕ ΕΣΕΙΣ ΜΑΣ ΟΔΗΓΕΙΤΕ</a:t>
            </a:r>
            <a:endParaRPr lang="el-GR" dirty="0"/>
          </a:p>
        </p:txBody>
      </p:sp>
      <p:pic>
        <p:nvPicPr>
          <p:cNvPr id="4" name="3 - Εικόνα" descr="ΘΥΡΑ7 Α.jpg"/>
          <p:cNvPicPr>
            <a:picLocks noChangeAspect="1"/>
          </p:cNvPicPr>
          <p:nvPr/>
        </p:nvPicPr>
        <p:blipFill>
          <a:blip r:embed="rId3" cstate="print"/>
          <a:stretch>
            <a:fillRect/>
          </a:stretch>
        </p:blipFill>
        <p:spPr>
          <a:xfrm>
            <a:off x="683568" y="3501008"/>
            <a:ext cx="3168352" cy="2995786"/>
          </a:xfrm>
          <a:prstGeom prst="rect">
            <a:avLst/>
          </a:prstGeom>
        </p:spPr>
      </p:pic>
      <p:pic>
        <p:nvPicPr>
          <p:cNvPr id="5" name="ΜΝΗΜΟΣΥΝΟ ΘΥΡΑΣ 7 ΑΔΕΡΦΙΑ ΖΕΙΤΕ ΕΣΕΙΣ ΜΑΣ ΟΔ.wav">
            <a:hlinkClick r:id="" action="ppaction://media"/>
          </p:cNvPr>
          <p:cNvPicPr>
            <a:picLocks noRot="1" noChangeAspect="1"/>
          </p:cNvPicPr>
          <p:nvPr>
            <a:audioFile r:link="rId1"/>
          </p:nvPr>
        </p:nvPicPr>
        <p:blipFill>
          <a:blip r:embed="rId4" cstate="print"/>
          <a:stretch>
            <a:fillRect/>
          </a:stretch>
        </p:blipFill>
        <p:spPr>
          <a:xfrm>
            <a:off x="4139952" y="6165304"/>
            <a:ext cx="304800" cy="304800"/>
          </a:xfrm>
          <a:prstGeom prst="rect">
            <a:avLst/>
          </a:prstGeom>
        </p:spPr>
      </p:pic>
    </p:spTree>
    <p:extLst>
      <p:ext uri="{BB962C8B-B14F-4D97-AF65-F5344CB8AC3E}">
        <p14:creationId xmlns:p14="http://schemas.microsoft.com/office/powerpoint/2010/main" val="1839299750"/>
      </p:ext>
    </p:extLst>
  </p:cSld>
  <p:clrMapOvr>
    <a:masterClrMapping/>
  </p:clrMapOvr>
  <p:transition>
    <p:strips/>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001"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Επίλογος</a:t>
            </a:r>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850" y="5517232"/>
            <a:ext cx="832167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67528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ΕΠΙΛΟΓΟΣ</a:t>
            </a:r>
            <a:endParaRPr lang="el-GR" dirty="0"/>
          </a:p>
        </p:txBody>
      </p:sp>
      <p:sp>
        <p:nvSpPr>
          <p:cNvPr id="3" name="Θέση περιεχομένου 2"/>
          <p:cNvSpPr>
            <a:spLocks noGrp="1"/>
          </p:cNvSpPr>
          <p:nvPr>
            <p:ph idx="1"/>
          </p:nvPr>
        </p:nvSpPr>
        <p:spPr/>
        <p:txBody>
          <a:bodyPr/>
          <a:lstStyle/>
          <a:p>
            <a:pPr marL="0" indent="0">
              <a:buNone/>
            </a:pPr>
            <a:r>
              <a:rPr lang="el-GR" dirty="0" smtClean="0"/>
              <a:t>Έτσι συμπεραίνουμε ότι παρά αυτά τα αρνητικά γεγονότα που έχουν συμβεί, δεν πρέπει να πάψουμε να χαιρόμαστε και να απολαμβάνουμε τον αθλητισμό, ο οποίος όχι μόνο δυναμώνει το σώμα μας αλλά και μας ψυχαγωγεί.</a:t>
            </a:r>
            <a:endParaRPr lang="el-G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429000"/>
            <a:ext cx="5305969" cy="2901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9102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323528" y="4653136"/>
            <a:ext cx="8305800" cy="1143000"/>
          </a:xfrm>
        </p:spPr>
        <p:txBody>
          <a:bodyPr>
            <a:noAutofit/>
          </a:bodyPr>
          <a:lstStyle/>
          <a:p>
            <a:pPr algn="ctr"/>
            <a:r>
              <a:rPr lang="el-GR" sz="7200" dirty="0" smtClean="0"/>
              <a:t>ΤΕΛΟΣ</a:t>
            </a:r>
            <a:endParaRPr lang="el-GR" sz="7200" dirty="0"/>
          </a:p>
        </p:txBody>
      </p:sp>
    </p:spTree>
    <p:extLst>
      <p:ext uri="{BB962C8B-B14F-4D97-AF65-F5344CB8AC3E}">
        <p14:creationId xmlns:p14="http://schemas.microsoft.com/office/powerpoint/2010/main" val="2955374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6000" dirty="0" smtClean="0">
                <a:latin typeface="Sylfaen" panose="010A0502050306030303" pitchFamily="18" charset="0"/>
              </a:rPr>
              <a:t>Εισαγωγή</a:t>
            </a:r>
            <a:endParaRPr lang="en-US" sz="6000" dirty="0">
              <a:latin typeface="Sylfaen" panose="010A0502050306030303" pitchFamily="18" charset="0"/>
            </a:endParaRPr>
          </a:p>
        </p:txBody>
      </p:sp>
      <p:sp>
        <p:nvSpPr>
          <p:cNvPr id="3" name="Content Placeholder 2"/>
          <p:cNvSpPr>
            <a:spLocks noGrp="1"/>
          </p:cNvSpPr>
          <p:nvPr>
            <p:ph idx="1"/>
          </p:nvPr>
        </p:nvSpPr>
        <p:spPr/>
        <p:txBody>
          <a:bodyPr>
            <a:normAutofit lnSpcReduction="10000"/>
          </a:bodyPr>
          <a:lstStyle/>
          <a:p>
            <a:r>
              <a:rPr lang="el-GR" sz="3200" dirty="0">
                <a:latin typeface="Sylfaen" panose="010A0502050306030303" pitchFamily="18" charset="0"/>
              </a:rPr>
              <a:t>Ο αθλητισμός είναι ο χώρος της ευγενούς άμιλλας στον οποίο ο αθλητής γυμνάζει το σώμα, το μυαλό και καλλιεργεί τις δεξιότητές του σε διάφορα αθλήματα. Δε έχει σχέση με την τυφλή βία, το έγκλημα, και την άνομη συμπεριφορά και είναι δραστηριότητα ή οποία προσδιορίζεται με τους κανόνες που θέτει το κοινωνικό σύνολο.</a:t>
            </a:r>
            <a:endParaRPr lang="en-US" sz="3200" dirty="0">
              <a:latin typeface="Sylfaen" panose="010A0502050306030303" pitchFamily="18" charset="0"/>
            </a:endParaRPr>
          </a:p>
        </p:txBody>
      </p:sp>
    </p:spTree>
    <p:extLst>
      <p:ext uri="{BB962C8B-B14F-4D97-AF65-F5344CB8AC3E}">
        <p14:creationId xmlns:p14="http://schemas.microsoft.com/office/powerpoint/2010/main" val="248592869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4515" y="48101"/>
            <a:ext cx="7946952" cy="6809899"/>
          </a:xfrm>
          <a:prstGeom prst="rect">
            <a:avLst/>
          </a:prstGeom>
        </p:spPr>
      </p:pic>
    </p:spTree>
    <p:extLst>
      <p:ext uri="{BB962C8B-B14F-4D97-AF65-F5344CB8AC3E}">
        <p14:creationId xmlns:p14="http://schemas.microsoft.com/office/powerpoint/2010/main" val="266890583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l-GR" sz="2800" dirty="0">
                <a:latin typeface="Sylfaen" panose="010A0502050306030303" pitchFamily="18" charset="0"/>
              </a:rPr>
              <a:t>Τόσο ο οργανωμένος επαγγελματικός αθλητισμός όσο και ο μαζικός αθλητισμός προσφέρει στους θεατές και αθλητές ποικίλα συναισθήματα, όπως χαρά, αγωνία, ενθουσιασμό. Όταν τηρούνται οι κανόνες που έχουν θεσπιστεί για τα αθλήματα και δεν μεταβάλλεται ο χώρος του αθλητισμού σε πεδίο εκτόνωσης των κοινωνικών συγκρούσεων και έκφρασης των κοινωνικών ανισοτήτων και των αδιεξόδων περιθωριοποιημένων ομάδων, τότε μιλάμε για υγιή αθλητισμό σε μια υγιή κοινωνία.</a:t>
            </a:r>
            <a:endParaRPr lang="en-US" sz="2800" dirty="0">
              <a:latin typeface="Sylfaen" panose="010A0502050306030303" pitchFamily="18" charset="0"/>
            </a:endParaRPr>
          </a:p>
        </p:txBody>
      </p:sp>
    </p:spTree>
    <p:extLst>
      <p:ext uri="{BB962C8B-B14F-4D97-AF65-F5344CB8AC3E}">
        <p14:creationId xmlns:p14="http://schemas.microsoft.com/office/powerpoint/2010/main" val="97244395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33056" y="13704"/>
            <a:ext cx="4753766" cy="6850490"/>
          </a:xfrm>
          <a:prstGeom prst="rect">
            <a:avLst/>
          </a:prstGeom>
        </p:spPr>
      </p:pic>
    </p:spTree>
    <p:extLst>
      <p:ext uri="{BB962C8B-B14F-4D97-AF65-F5344CB8AC3E}">
        <p14:creationId xmlns:p14="http://schemas.microsoft.com/office/powerpoint/2010/main" val="181574098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6000" dirty="0" smtClean="0">
                <a:latin typeface="Sylfaen" panose="010A0502050306030303" pitchFamily="18" charset="0"/>
              </a:rPr>
              <a:t>Ορισμός</a:t>
            </a:r>
            <a:endParaRPr lang="en-US" sz="6000" dirty="0">
              <a:latin typeface="Sylfaen" panose="010A0502050306030303" pitchFamily="18" charset="0"/>
            </a:endParaRPr>
          </a:p>
        </p:txBody>
      </p:sp>
      <p:sp>
        <p:nvSpPr>
          <p:cNvPr id="3" name="Content Placeholder 2"/>
          <p:cNvSpPr>
            <a:spLocks noGrp="1"/>
          </p:cNvSpPr>
          <p:nvPr>
            <p:ph idx="1"/>
          </p:nvPr>
        </p:nvSpPr>
        <p:spPr/>
        <p:txBody>
          <a:bodyPr/>
          <a:lstStyle/>
          <a:p>
            <a:r>
              <a:rPr lang="el-GR" dirty="0">
                <a:latin typeface="Sylfaen" panose="010A0502050306030303" pitchFamily="18" charset="0"/>
              </a:rPr>
              <a:t>Βία είναι το </a:t>
            </a:r>
            <a:r>
              <a:rPr lang="el-GR" dirty="0" err="1">
                <a:latin typeface="Sylfaen" panose="010A0502050306030303" pitchFamily="18" charset="0"/>
              </a:rPr>
              <a:t>φαινόµενο</a:t>
            </a:r>
            <a:r>
              <a:rPr lang="el-GR" dirty="0">
                <a:latin typeface="Sylfaen" panose="010A0502050306030303" pitchFamily="18" charset="0"/>
              </a:rPr>
              <a:t> κατά το οποίο κάποιο </a:t>
            </a:r>
            <a:r>
              <a:rPr lang="el-GR" dirty="0" err="1">
                <a:latin typeface="Sylfaen" panose="010A0502050306030303" pitchFamily="18" charset="0"/>
              </a:rPr>
              <a:t>άτοµο</a:t>
            </a:r>
            <a:r>
              <a:rPr lang="el-GR" dirty="0">
                <a:latin typeface="Sylfaen" panose="010A0502050306030303" pitchFamily="18" charset="0"/>
              </a:rPr>
              <a:t> ή </a:t>
            </a:r>
            <a:r>
              <a:rPr lang="el-GR" dirty="0" err="1">
                <a:latin typeface="Sylfaen" panose="010A0502050306030303" pitchFamily="18" charset="0"/>
              </a:rPr>
              <a:t>οµάδα</a:t>
            </a:r>
            <a:r>
              <a:rPr lang="el-GR" dirty="0">
                <a:latin typeface="Sylfaen" panose="010A0502050306030303" pitchFamily="18" charset="0"/>
              </a:rPr>
              <a:t> προσπαθούν µε ποικίλους τρόπους </a:t>
            </a:r>
            <a:r>
              <a:rPr lang="el-GR" dirty="0" err="1">
                <a:latin typeface="Sylfaen" panose="010A0502050306030303" pitchFamily="18" charset="0"/>
              </a:rPr>
              <a:t>καταναγκασµού</a:t>
            </a:r>
            <a:r>
              <a:rPr lang="el-GR" dirty="0">
                <a:latin typeface="Sylfaen" panose="010A0502050306030303" pitchFamily="18" charset="0"/>
              </a:rPr>
              <a:t> στο </a:t>
            </a:r>
            <a:r>
              <a:rPr lang="el-GR" dirty="0" err="1">
                <a:latin typeface="Sylfaen" panose="010A0502050306030303" pitchFamily="18" charset="0"/>
              </a:rPr>
              <a:t>σωµατικό</a:t>
            </a:r>
            <a:r>
              <a:rPr lang="el-GR" dirty="0">
                <a:latin typeface="Sylfaen" panose="010A0502050306030303" pitchFamily="18" charset="0"/>
              </a:rPr>
              <a:t>, </a:t>
            </a:r>
            <a:r>
              <a:rPr lang="el-GR" dirty="0" err="1">
                <a:latin typeface="Sylfaen" panose="010A0502050306030303" pitchFamily="18" charset="0"/>
              </a:rPr>
              <a:t>ψυχοπνευµατικό</a:t>
            </a:r>
            <a:r>
              <a:rPr lang="el-GR" dirty="0">
                <a:latin typeface="Sylfaen" panose="010A0502050306030303" pitchFamily="18" charset="0"/>
              </a:rPr>
              <a:t>, </a:t>
            </a:r>
            <a:r>
              <a:rPr lang="el-GR" dirty="0" err="1">
                <a:latin typeface="Sylfaen" panose="010A0502050306030303" pitchFamily="18" charset="0"/>
              </a:rPr>
              <a:t>οικονοµικό</a:t>
            </a:r>
            <a:r>
              <a:rPr lang="el-GR" dirty="0">
                <a:latin typeface="Sylfaen" panose="010A0502050306030303" pitchFamily="18" charset="0"/>
              </a:rPr>
              <a:t>, κοινωνικό ή άλλο επίπεδο να επιβάλλουν τη θέλησή τους και να στερήσουν από άλλους την ελευθερία τους ή να τους επηρεάσουν προς ίδιον όφελος ή και για άλλους λόγους. Πολλές φορές µ</a:t>
            </a:r>
            <a:r>
              <a:rPr lang="el-GR" dirty="0" err="1">
                <a:latin typeface="Sylfaen" panose="010A0502050306030303" pitchFamily="18" charset="0"/>
              </a:rPr>
              <a:t>άλιστα</a:t>
            </a:r>
            <a:r>
              <a:rPr lang="el-GR" dirty="0">
                <a:latin typeface="Sylfaen" panose="010A0502050306030303" pitchFamily="18" charset="0"/>
              </a:rPr>
              <a:t> η βία </a:t>
            </a:r>
            <a:r>
              <a:rPr lang="el-GR" dirty="0" err="1">
                <a:latin typeface="Sylfaen" panose="010A0502050306030303" pitchFamily="18" charset="0"/>
              </a:rPr>
              <a:t>χρησιµοποιείται</a:t>
            </a:r>
            <a:r>
              <a:rPr lang="el-GR" dirty="0">
                <a:latin typeface="Sylfaen" panose="010A0502050306030303" pitchFamily="18" charset="0"/>
              </a:rPr>
              <a:t> και ως µ</a:t>
            </a:r>
            <a:r>
              <a:rPr lang="el-GR" dirty="0" err="1">
                <a:latin typeface="Sylfaen" panose="010A0502050306030303" pitchFamily="18" charset="0"/>
              </a:rPr>
              <a:t>έσο</a:t>
            </a:r>
            <a:r>
              <a:rPr lang="el-GR" dirty="0">
                <a:latin typeface="Sylfaen" panose="010A0502050306030303" pitchFamily="18" charset="0"/>
              </a:rPr>
              <a:t> για την επίτευξη &lt;&gt; σκοπών, επιβεβαιώνοντας έτσι το ρητό &lt;&gt;! </a:t>
            </a:r>
            <a:endParaRPr lang="en-US" dirty="0">
              <a:latin typeface="Sylfaen" panose="010A0502050306030303" pitchFamily="18" charset="0"/>
            </a:endParaRPr>
          </a:p>
        </p:txBody>
      </p:sp>
    </p:spTree>
    <p:extLst>
      <p:ext uri="{BB962C8B-B14F-4D97-AF65-F5344CB8AC3E}">
        <p14:creationId xmlns:p14="http://schemas.microsoft.com/office/powerpoint/2010/main" val="279593524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Πλεκτό">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Διάμεσος">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Πλεκτό">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3.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151</TotalTime>
  <Words>1978</Words>
  <Application>Microsoft Office PowerPoint</Application>
  <PresentationFormat>Προβολή στην οθόνη (4:3)</PresentationFormat>
  <Paragraphs>97</Paragraphs>
  <Slides>43</Slides>
  <Notes>0</Notes>
  <HiddenSlides>0</HiddenSlides>
  <MMClips>1</MMClips>
  <ScaleCrop>false</ScaleCrop>
  <HeadingPairs>
    <vt:vector size="4" baseType="variant">
      <vt:variant>
        <vt:lpstr>Θέμα</vt:lpstr>
      </vt:variant>
      <vt:variant>
        <vt:i4>5</vt:i4>
      </vt:variant>
      <vt:variant>
        <vt:lpstr>Τίτλοι διαφανειών</vt:lpstr>
      </vt:variant>
      <vt:variant>
        <vt:i4>43</vt:i4>
      </vt:variant>
    </vt:vector>
  </HeadingPairs>
  <TitlesOfParts>
    <vt:vector size="48" baseType="lpstr">
      <vt:lpstr>Πλεκτό</vt:lpstr>
      <vt:lpstr>Chalkboard 16x9</vt:lpstr>
      <vt:lpstr>Adjacency</vt:lpstr>
      <vt:lpstr>Θέμα του Office</vt:lpstr>
      <vt:lpstr>1_Θέμα του Office</vt:lpstr>
      <vt:lpstr>Γεγονότα που πλήγωσαν το αθλητικό ιδεώδες</vt:lpstr>
      <vt:lpstr>Πρόλογος</vt:lpstr>
      <vt:lpstr>ΠΡΟΛΟΓΟΣ</vt:lpstr>
      <vt:lpstr>Πρότυπο Γυμνάσιο Ευαγγελικής Σχολής Σμύρνης</vt:lpstr>
      <vt:lpstr>Εισαγωγή</vt:lpstr>
      <vt:lpstr>Παρουσίαση του PowerPoint</vt:lpstr>
      <vt:lpstr>Παρουσίαση του PowerPoint</vt:lpstr>
      <vt:lpstr>Παρουσίαση του PowerPoint</vt:lpstr>
      <vt:lpstr>Ορισμός</vt:lpstr>
      <vt:lpstr>Μορφές βίας</vt:lpstr>
      <vt:lpstr>Παρουσίαση του PowerPoint</vt:lpstr>
      <vt:lpstr>Τρόποι αντιμετώπισης</vt:lpstr>
      <vt:lpstr>Παρουσίαση του PowerPoint</vt:lpstr>
      <vt:lpstr>Παρουσίαση του PowerPoint</vt:lpstr>
      <vt:lpstr>Παρουσίαση του PowerPoint</vt:lpstr>
      <vt:lpstr>Τι πρέπει να γνωρίζουν οι αθλητές και οι αθλήτριες</vt:lpstr>
      <vt:lpstr>Πηγές</vt:lpstr>
      <vt:lpstr>«Doping» Ένα γεγονός που πληγώνει το αθλητικό ιδεώδες </vt:lpstr>
      <vt:lpstr>Τι είναι το “Doping”</vt:lpstr>
      <vt:lpstr>Βασικές κατηγορίες</vt:lpstr>
      <vt:lpstr>Παρουσίαση του PowerPoint</vt:lpstr>
      <vt:lpstr>Γιατί όμως δημιουργείται η ανάγκη αυτή στους αθλητές; </vt:lpstr>
      <vt:lpstr>Παρουσίαση του PowerPoint</vt:lpstr>
      <vt:lpstr>Παρουσίαση του PowerPoint</vt:lpstr>
      <vt:lpstr>Παρουσίαση του PowerPoint</vt:lpstr>
      <vt:lpstr>Συνέπειες</vt:lpstr>
      <vt:lpstr>Ιστορία του “Doping”  </vt:lpstr>
      <vt:lpstr>Παρουσίαση του PowerPoint</vt:lpstr>
      <vt:lpstr>Παρουσίαση του PowerPoint</vt:lpstr>
      <vt:lpstr>Παρουσίαση του PowerPoint</vt:lpstr>
      <vt:lpstr>Πηγές: </vt:lpstr>
      <vt:lpstr>Παρουσίαση του PowerPoint</vt:lpstr>
      <vt:lpstr>Παρουσίαση του PowerPoint</vt:lpstr>
      <vt:lpstr>8-2-81</vt:lpstr>
      <vt:lpstr>8-2-81</vt:lpstr>
      <vt:lpstr>8-2-81</vt:lpstr>
      <vt:lpstr>8-2-81</vt:lpstr>
      <vt:lpstr>8-2-81</vt:lpstr>
      <vt:lpstr>8-2-81</vt:lpstr>
      <vt:lpstr>ΤΕΛΟΣ</vt:lpstr>
      <vt:lpstr>Επίλογος</vt:lpstr>
      <vt:lpstr>ΕΠΙΛΟΓΟΣ</vt:lpstr>
      <vt:lpstr>ΤΕΛΟΣ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Γεγονότα που πλήγωσαν το αθλητικό ιδεώδες</dc:title>
  <dc:creator>cosmote</dc:creator>
  <cp:lastModifiedBy>student</cp:lastModifiedBy>
  <cp:revision>20</cp:revision>
  <dcterms:created xsi:type="dcterms:W3CDTF">2016-02-06T16:40:49Z</dcterms:created>
  <dcterms:modified xsi:type="dcterms:W3CDTF">2016-04-19T09:25:12Z</dcterms:modified>
</cp:coreProperties>
</file>