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5" r:id="rId7"/>
    <p:sldId id="261" r:id="rId8"/>
    <p:sldId id="262" r:id="rId9"/>
    <p:sldId id="264" r:id="rId10"/>
    <p:sldId id="263"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3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5E6791-85CC-42D8-A870-F97A421E8AE4}" type="datetimeFigureOut">
              <a:rPr lang="el-GR" smtClean="0"/>
              <a:t>3/4/2014</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C8C1DD-EF6A-4731-A54B-06B569DF2F7B}"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EC8C1DD-EF6A-4731-A54B-06B569DF2F7B}" type="slidenum">
              <a:rPr lang="el-GR" smtClean="0"/>
              <a:t>11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E9CE48AC-8BE2-4E74-A3F0-88C3B032B25B}" type="datetimeFigureOut">
              <a:rPr lang="el-GR" smtClean="0"/>
              <a:pPr/>
              <a:t>3/4/2014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49A5FA2-0A55-46E1-9DFF-A80F68EE01E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9CE48AC-8BE2-4E74-A3F0-88C3B032B25B}" type="datetimeFigureOut">
              <a:rPr lang="el-GR" smtClean="0"/>
              <a:pPr/>
              <a:t>3/4/2014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49A5FA2-0A55-46E1-9DFF-A80F68EE01E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9CE48AC-8BE2-4E74-A3F0-88C3B032B25B}" type="datetimeFigureOut">
              <a:rPr lang="el-GR" smtClean="0"/>
              <a:pPr/>
              <a:t>3/4/2014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49A5FA2-0A55-46E1-9DFF-A80F68EE01E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9CE48AC-8BE2-4E74-A3F0-88C3B032B25B}" type="datetimeFigureOut">
              <a:rPr lang="el-GR" smtClean="0"/>
              <a:pPr/>
              <a:t>3/4/2014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49A5FA2-0A55-46E1-9DFF-A80F68EE01E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CE48AC-8BE2-4E74-A3F0-88C3B032B25B}" type="datetimeFigureOut">
              <a:rPr lang="el-GR" smtClean="0"/>
              <a:pPr/>
              <a:t>3/4/2014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49A5FA2-0A55-46E1-9DFF-A80F68EE01E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E9CE48AC-8BE2-4E74-A3F0-88C3B032B25B}" type="datetimeFigureOut">
              <a:rPr lang="el-GR" smtClean="0"/>
              <a:pPr/>
              <a:t>3/4/2014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49A5FA2-0A55-46E1-9DFF-A80F68EE01E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E9CE48AC-8BE2-4E74-A3F0-88C3B032B25B}" type="datetimeFigureOut">
              <a:rPr lang="el-GR" smtClean="0"/>
              <a:pPr/>
              <a:t>3/4/2014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49A5FA2-0A55-46E1-9DFF-A80F68EE01E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E9CE48AC-8BE2-4E74-A3F0-88C3B032B25B}" type="datetimeFigureOut">
              <a:rPr lang="el-GR" smtClean="0"/>
              <a:pPr/>
              <a:t>3/4/2014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49A5FA2-0A55-46E1-9DFF-A80F68EE01E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CE48AC-8BE2-4E74-A3F0-88C3B032B25B}" type="datetimeFigureOut">
              <a:rPr lang="el-GR" smtClean="0"/>
              <a:pPr/>
              <a:t>3/4/2014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49A5FA2-0A55-46E1-9DFF-A80F68EE01E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CE48AC-8BE2-4E74-A3F0-88C3B032B25B}" type="datetimeFigureOut">
              <a:rPr lang="el-GR" smtClean="0"/>
              <a:pPr/>
              <a:t>3/4/2014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49A5FA2-0A55-46E1-9DFF-A80F68EE01E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CE48AC-8BE2-4E74-A3F0-88C3B032B25B}" type="datetimeFigureOut">
              <a:rPr lang="el-GR" smtClean="0"/>
              <a:pPr/>
              <a:t>3/4/2014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49A5FA2-0A55-46E1-9DFF-A80F68EE01E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CE48AC-8BE2-4E74-A3F0-88C3B032B25B}" type="datetimeFigureOut">
              <a:rPr lang="el-GR" smtClean="0"/>
              <a:pPr/>
              <a:t>3/4/2014</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9A5FA2-0A55-46E1-9DFF-A80F68EE01E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gr/url?sa=i&amp;rct=j&amp;q=&amp;esrc=s&amp;frm=1&amp;source=images&amp;cd=&amp;cad=rja&amp;docid=3Y16yBrtljEqmM&amp;tbnid=Tcu2qgpg1zEnMM:&amp;ved=0CAUQjRw&amp;url=http://www.tabletwallpapers.net/waterfall_summer_flowers-wallpapers.html&amp;ei=tAnkUsi_FaGG0AWWn4HQDQ&amp;psig=AFQjCNH_XiZIppMjoF0iBfwpYjLUYqXeAw&amp;ust=1390762758630309"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gr/url?sa=i&amp;rct=j&amp;q=&amp;esrc=s&amp;frm=1&amp;source=images&amp;cd=&amp;cad=rja&amp;docid=3Y16yBrtljEqmM&amp;tbnid=Tcu2qgpg1zEnMM:&amp;ved=0CAUQjRw&amp;url=http://www.tabletwallpapers.net/waterfall_summer_flowers-wallpapers.html&amp;ei=tAnkUsi_FaGG0AWWn4HQDQ&amp;psig=AFQjCNH_XiZIppMjoF0iBfwpYjLUYqXeAw&amp;ust=139076275863030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gr/url?sa=i&amp;rct=j&amp;q=&amp;esrc=s&amp;frm=1&amp;source=images&amp;cd=&amp;cad=rja&amp;docid=3Y16yBrtljEqmM&amp;tbnid=Tcu2qgpg1zEnMM:&amp;ved=0CAUQjRw&amp;url=http://www.tabletwallpapers.net/waterfall_summer_flowers-wallpapers.html&amp;ei=tAnkUsi_FaGG0AWWn4HQDQ&amp;psig=AFQjCNH_XiZIppMjoF0iBfwpYjLUYqXeAw&amp;ust=1390762758630309"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gr/url?sa=i&amp;rct=j&amp;q=&amp;esrc=s&amp;frm=1&amp;source=images&amp;cd=&amp;cad=rja&amp;docid=3Y16yBrtljEqmM&amp;tbnid=Tcu2qgpg1zEnMM:&amp;ved=0CAUQjRw&amp;url=http://www.tabletwallpapers.net/waterfall_summer_flowers-wallpapers.html&amp;ei=tAnkUsi_FaGG0AWWn4HQDQ&amp;psig=AFQjCNH_XiZIppMjoF0iBfwpYjLUYqXeAw&amp;ust=1390762758630309"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www.google.gr/url?sa=i&amp;rct=j&amp;q=&amp;esrc=s&amp;frm=1&amp;source=images&amp;cd=&amp;cad=rja&amp;docid=rPNd12RorAU4SM&amp;tbnid=aj92q-sAifJ_ZM:&amp;ved=0CAUQjRw&amp;url=http://el.wikipedia.org/wiki/%CE%9F%CE%BB%CF%85%CE%BC%CF%80%CE%B9%CE%B1%CE%BA%CE%BF%CE%AF_%CE%B1%CE%B3%CF%8E%CE%BD%CE%B5%CF%82_%CF%83%CF%84%CE%B7%CE%BD_%CE%B1%CF%81%CF%87%CE%B1%CE%B9%CF%8C%CF%84%CE%B7%CF%84%CE%B1&amp;ei=pPXjUv7mIYOb0QWK1ICQDw&amp;psig=AFQjCNE6o-hDZd1AM84AFNZ3o__3TuqZpw&amp;ust=1390757625083399"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www.google.gr/url?sa=i&amp;rct=j&amp;q=&amp;esrc=s&amp;frm=1&amp;source=images&amp;cd=&amp;cad=rja&amp;docid=9u49EHJoP8qHXM&amp;tbnid=Gvv9ud6YFhAuyM:&amp;ved=0CAUQjRw&amp;url=http://www.24grammata.com/?p=18115&amp;ei=aw7kUvz_GYKd0AXWlICYAw&amp;psig=AFQjCNE6o-hDZd1AM84AFNZ3o__3TuqZpw&amp;ust=1390757625083399" TargetMode="External"/><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hyperlink" Target="http://www.google.gr/url?sa=i&amp;rct=j&amp;q=&amp;esrc=s&amp;frm=1&amp;source=images&amp;cd=&amp;cad=rja&amp;docid=3Y16yBrtljEqmM&amp;tbnid=Tcu2qgpg1zEnMM:&amp;ved=0CAUQjRw&amp;url=http://www.tabletwallpapers.net/waterfall_summer_flowers-wallpapers.html&amp;ei=tAnkUsi_FaGG0AWWn4HQDQ&amp;psig=AFQjCNH_XiZIppMjoF0iBfwpYjLUYqXeAw&amp;ust=1390762758630309" TargetMode="External"/><Relationship Id="rId1" Type="http://schemas.openxmlformats.org/officeDocument/2006/relationships/slideLayout" Target="../slideLayouts/slideLayout2.xml"/><Relationship Id="rId6" Type="http://schemas.openxmlformats.org/officeDocument/2006/relationships/hyperlink" Target="http://www.google.gr/url?sa=i&amp;rct=j&amp;q=&amp;esrc=s&amp;frm=1&amp;source=images&amp;cd=&amp;cad=rja&amp;docid=OKZ1EJK7hJNanM&amp;tbnid=Z_OydwIe_Z0rBM:&amp;ved=0CAUQjRw&amp;url=http://arxaiasports.blogspot.com/&amp;ei=2vbjUtjLJqPG0QXLt4DwDQ&amp;psig=AFQjCNE6o-hDZd1AM84AFNZ3o__3TuqZpw&amp;ust=1390757625083399" TargetMode="External"/><Relationship Id="rId11" Type="http://schemas.openxmlformats.org/officeDocument/2006/relationships/image" Target="../media/image6.jpeg"/><Relationship Id="rId5" Type="http://schemas.openxmlformats.org/officeDocument/2006/relationships/image" Target="../media/image3.gif"/><Relationship Id="rId10" Type="http://schemas.openxmlformats.org/officeDocument/2006/relationships/hyperlink" Target="http://www.google.gr/url?sa=i&amp;rct=j&amp;q=&amp;esrc=s&amp;frm=1&amp;source=images&amp;cd=&amp;cad=rja&amp;docid=3AlN_aNWdf5GXM&amp;tbnid=hEK3eI_EPG6BkM:&amp;ved=0CAUQjRw&amp;url=http://spartiatisarthra.blogspot.com/1990/02/19.html&amp;ei=1g7kUow7o7TTBeClgZAF&amp;psig=AFQjCNEBFpcs9zFSIJPTBDrva-c-oB4QRw&amp;ust=1390764103451904" TargetMode="External"/><Relationship Id="rId4" Type="http://schemas.openxmlformats.org/officeDocument/2006/relationships/hyperlink" Target="http://www.google.gr/url?sa=i&amp;rct=j&amp;q=&amp;esrc=s&amp;frm=1&amp;source=images&amp;cd=&amp;cad=rja&amp;docid=OKZ1EJK7hJNanM&amp;tbnid=Z_OydwIe_Z0rBM:&amp;ved=0CAUQjRw&amp;url=http://www.ellinogermaniki.gr/ep/olympicgames/run.html&amp;ei=xfbjUsH0K-Oy0QX7woHwDQ&amp;psig=AFQjCNE6o-hDZd1AM84AFNZ3o__3TuqZpw&amp;ust=1390757625083399" TargetMode="External"/><Relationship Id="rId9"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gr/url?sa=i&amp;rct=j&amp;q=&amp;esrc=s&amp;frm=1&amp;source=images&amp;cd=&amp;cad=rja&amp;docid=3Y16yBrtljEqmM&amp;tbnid=Tcu2qgpg1zEnMM:&amp;ved=0CAUQjRw&amp;url=http://www.tabletwallpapers.net/waterfall_summer_flowers-wallpapers.html&amp;ei=tAnkUsi_FaGG0AWWn4HQDQ&amp;psig=AFQjCNH_XiZIppMjoF0iBfwpYjLUYqXeAw&amp;ust=1390762758630309"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upload.wikimedia.org/wikipedia/commons/7/7b/Pankration_Met_16.71.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gr/url?sa=i&amp;rct=j&amp;q=&amp;esrc=s&amp;frm=1&amp;source=images&amp;cd=&amp;cad=rja&amp;docid=3Y16yBrtljEqmM&amp;tbnid=Tcu2qgpg1zEnMM:&amp;ved=0CAUQjRw&amp;url=http://www.tabletwallpapers.net/waterfall_summer_flowers-wallpapers.html&amp;ei=tAnkUsi_FaGG0AWWn4HQDQ&amp;psig=AFQjCNH_XiZIppMjoF0iBfwpYjLUYqXeAw&amp;ust=1390762758630309"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www.google.gr/url?sa=i&amp;rct=j&amp;q=&amp;esrc=s&amp;frm=1&amp;source=images&amp;cd=&amp;cad=rja&amp;docid=qq7UgSmS8eynUM&amp;tbnid=jyby-rOLdMG7lM:&amp;ved=0CAUQjRw&amp;url=http://www.krassanakis.gr/olympic.htm&amp;ei=3g_kUp-WOIT50gXF24HIBg&amp;psig=AFQjCNEBFpcs9zFSIJPTBDrva-c-oB4QRw&amp;ust=1390764103451904"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gr/url?sa=i&amp;rct=j&amp;q=&amp;esrc=s&amp;frm=1&amp;source=images&amp;cd=&amp;cad=rja&amp;docid=3Y16yBrtljEqmM&amp;tbnid=Tcu2qgpg1zEnMM:&amp;ved=0CAUQjRw&amp;url=http://www.tabletwallpapers.net/waterfall_summer_flowers-wallpapers.html&amp;ei=tAnkUsi_FaGG0AWWn4HQDQ&amp;psig=AFQjCNH_XiZIppMjoF0iBfwpYjLUYqXeAw&amp;ust=139076275863030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gr/url?sa=i&amp;rct=j&amp;q=&amp;esrc=s&amp;frm=1&amp;source=images&amp;cd=&amp;cad=rja&amp;docid=3Y16yBrtljEqmM&amp;tbnid=Tcu2qgpg1zEnMM:&amp;ved=0CAUQjRw&amp;url=http://www.tabletwallpapers.net/waterfall_summer_flowers-wallpapers.html&amp;ei=tAnkUsi_FaGG0AWWn4HQDQ&amp;psig=AFQjCNH_XiZIppMjoF0iBfwpYjLUYqXeAw&amp;ust=139076275863030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gr/url?sa=i&amp;rct=j&amp;q=&amp;esrc=s&amp;frm=1&amp;source=images&amp;cd=&amp;cad=rja&amp;docid=3Y16yBrtljEqmM&amp;tbnid=Tcu2qgpg1zEnMM:&amp;ved=0CAUQjRw&amp;url=http://www.tabletwallpapers.net/waterfall_summer_flowers-wallpapers.html&amp;ei=tAnkUsi_FaGG0AWWn4HQDQ&amp;psig=AFQjCNH_XiZIppMjoF0iBfwpYjLUYqXeAw&amp;ust=139076275863030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gr/url?sa=i&amp;rct=j&amp;q=&amp;esrc=s&amp;frm=1&amp;source=images&amp;cd=&amp;cad=rja&amp;docid=3Y16yBrtljEqmM&amp;tbnid=Tcu2qgpg1zEnMM:&amp;ved=0CAUQjRw&amp;url=http://www.tabletwallpapers.net/waterfall_summer_flowers-wallpapers.html&amp;ei=tAnkUsi_FaGG0AWWn4HQDQ&amp;psig=AFQjCNH_XiZIppMjoF0iBfwpYjLUYqXeAw&amp;ust=139076275863030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4" name="Picture 8" descr="https://encrypted-tbn2.gstatic.com/images?q=tbn:ANd9GcTgoywMykYp7-LS4Hn1ZllBEC6wKkIiHZYctm8XJ6_-TQnVlF5V">
            <a:hlinkClick r:id="rId2"/>
          </p:cNvPr>
          <p:cNvPicPr>
            <a:picLocks noChangeAspect="1" noChangeArrowheads="1"/>
          </p:cNvPicPr>
          <p:nvPr/>
        </p:nvPicPr>
        <p:blipFill>
          <a:blip r:embed="rId3" cstate="print"/>
          <a:srcRect/>
          <a:stretch>
            <a:fillRect/>
          </a:stretch>
        </p:blipFill>
        <p:spPr bwMode="auto">
          <a:xfrm>
            <a:off x="0" y="-1"/>
            <a:ext cx="9144000" cy="6858001"/>
          </a:xfrm>
          <a:prstGeom prst="rect">
            <a:avLst/>
          </a:prstGeom>
          <a:noFill/>
        </p:spPr>
      </p:pic>
      <p:sp>
        <p:nvSpPr>
          <p:cNvPr id="2" name="Title 1"/>
          <p:cNvSpPr>
            <a:spLocks noGrp="1"/>
          </p:cNvSpPr>
          <p:nvPr>
            <p:ph type="ctrTitle"/>
          </p:nvPr>
        </p:nvSpPr>
        <p:spPr>
          <a:xfrm>
            <a:off x="611560" y="476672"/>
            <a:ext cx="7772400" cy="1470025"/>
          </a:xfrm>
        </p:spPr>
        <p:txBody>
          <a:bodyPr>
            <a:normAutofit fontScale="90000"/>
          </a:bodyPr>
          <a:lstStyle/>
          <a:p>
            <a:r>
              <a:rPr lang="el-GR" sz="4000" b="1" dirty="0" smtClean="0">
                <a:solidFill>
                  <a:schemeClr val="bg1"/>
                </a:solidFill>
                <a:latin typeface="Times New Roman" pitchFamily="18" charset="0"/>
                <a:cs typeface="Times New Roman" pitchFamily="18" charset="0"/>
              </a:rPr>
              <a:t>ΠΡΟΤΥΠΟ ΠΕΙΡΑΜΑΤΙΚΟ ΓΥΜΝΑΣΙΟ ΕΥΑΓΓΕΛΙΚΗΣ ΣΧΟΛΗΣ</a:t>
            </a:r>
            <a:endParaRPr lang="el-GR" b="1" dirty="0">
              <a:solidFill>
                <a:schemeClr val="bg1"/>
              </a:solidFill>
              <a:latin typeface="Times New Roman" pitchFamily="18" charset="0"/>
              <a:cs typeface="Times New Roman" pitchFamily="18" charset="0"/>
            </a:endParaRPr>
          </a:p>
        </p:txBody>
      </p:sp>
      <p:sp>
        <p:nvSpPr>
          <p:cNvPr id="3" name="Subtitle 2"/>
          <p:cNvSpPr>
            <a:spLocks noGrp="1"/>
          </p:cNvSpPr>
          <p:nvPr>
            <p:ph type="subTitle" idx="1"/>
          </p:nvPr>
        </p:nvSpPr>
        <p:spPr>
          <a:xfrm>
            <a:off x="1403648" y="2492896"/>
            <a:ext cx="6400800" cy="3384376"/>
          </a:xfrm>
        </p:spPr>
        <p:txBody>
          <a:bodyPr>
            <a:normAutofit fontScale="92500" lnSpcReduction="20000"/>
          </a:bodyPr>
          <a:lstStyle/>
          <a:p>
            <a:r>
              <a:rPr lang="el-GR" sz="2800" b="1" dirty="0" smtClean="0">
                <a:solidFill>
                  <a:schemeClr val="bg1"/>
                </a:solidFill>
                <a:latin typeface="Times New Roman" pitchFamily="18" charset="0"/>
                <a:cs typeface="Times New Roman" pitchFamily="18" charset="0"/>
              </a:rPr>
              <a:t>ΕΡΓΑΣΙΑ ΣΤΗ ΓΥΜΝΑΣΤΙΚΗ: </a:t>
            </a:r>
          </a:p>
          <a:p>
            <a:r>
              <a:rPr lang="el-GR" sz="2800" b="1" dirty="0" smtClean="0">
                <a:solidFill>
                  <a:schemeClr val="bg1"/>
                </a:solidFill>
                <a:latin typeface="Times New Roman" pitchFamily="18" charset="0"/>
                <a:cs typeface="Times New Roman" pitchFamily="18" charset="0"/>
              </a:rPr>
              <a:t>Αρχαίοι Ολυμπιακοί Αγώνες</a:t>
            </a:r>
          </a:p>
          <a:p>
            <a:endParaRPr lang="el-GR" sz="2800" b="1" dirty="0" smtClean="0">
              <a:solidFill>
                <a:schemeClr val="bg1"/>
              </a:solidFill>
              <a:latin typeface="Times New Roman" pitchFamily="18" charset="0"/>
              <a:cs typeface="Times New Roman" pitchFamily="18" charset="0"/>
            </a:endParaRPr>
          </a:p>
          <a:p>
            <a:r>
              <a:rPr lang="el-GR" sz="2800" b="1" dirty="0" smtClean="0">
                <a:solidFill>
                  <a:schemeClr val="bg1"/>
                </a:solidFill>
                <a:latin typeface="Times New Roman" pitchFamily="18" charset="0"/>
                <a:cs typeface="Times New Roman" pitchFamily="18" charset="0"/>
              </a:rPr>
              <a:t>Ιάσονας Κουριαννίδης</a:t>
            </a:r>
          </a:p>
          <a:p>
            <a:r>
              <a:rPr lang="el-GR" sz="2800" b="1" dirty="0" smtClean="0">
                <a:solidFill>
                  <a:schemeClr val="bg1"/>
                </a:solidFill>
                <a:latin typeface="Times New Roman" pitchFamily="18" charset="0"/>
                <a:cs typeface="Times New Roman" pitchFamily="18" charset="0"/>
              </a:rPr>
              <a:t>Ιορδάνης Κούσης</a:t>
            </a:r>
          </a:p>
          <a:p>
            <a:r>
              <a:rPr lang="el-GR" sz="2800" b="1" dirty="0" smtClean="0">
                <a:solidFill>
                  <a:schemeClr val="bg1"/>
                </a:solidFill>
                <a:latin typeface="Times New Roman" pitchFamily="18" charset="0"/>
                <a:cs typeface="Times New Roman" pitchFamily="18" charset="0"/>
              </a:rPr>
              <a:t>Λίλιαν Λάμπρου</a:t>
            </a:r>
          </a:p>
          <a:p>
            <a:r>
              <a:rPr lang="el-GR" sz="2800" b="1" dirty="0" smtClean="0">
                <a:solidFill>
                  <a:schemeClr val="bg1"/>
                </a:solidFill>
                <a:latin typeface="Times New Roman" pitchFamily="18" charset="0"/>
                <a:cs typeface="Times New Roman" pitchFamily="18" charset="0"/>
              </a:rPr>
              <a:t>Ανδρέας Μουζακιώτης</a:t>
            </a:r>
          </a:p>
          <a:p>
            <a:r>
              <a:rPr lang="el-GR" sz="2800" b="1" dirty="0" smtClean="0">
                <a:solidFill>
                  <a:schemeClr val="bg1"/>
                </a:solidFill>
                <a:latin typeface="Times New Roman" pitchFamily="18" charset="0"/>
                <a:cs typeface="Times New Roman" pitchFamily="18" charset="0"/>
              </a:rPr>
              <a:t>Σίλια Παγώνη</a:t>
            </a:r>
          </a:p>
          <a:p>
            <a:endParaRPr lang="el-GR" b="1" dirty="0">
              <a:solidFill>
                <a:schemeClr val="bg1"/>
              </a:solidFill>
              <a:latin typeface="Times New Roman" pitchFamily="18" charset="0"/>
              <a:cs typeface="Times New Roman" pitchFamily="18" charset="0"/>
            </a:endParaRPr>
          </a:p>
        </p:txBody>
      </p:sp>
    </p:spTree>
  </p:cSld>
  <p:clrMapOvr>
    <a:masterClrMapping/>
  </p:clrMapOvr>
  <p:transition>
    <p:cover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ttps://encrypted-tbn2.gstatic.com/images?q=tbn:ANd9GcTgoywMykYp7-LS4Hn1ZllBEC6wKkIiHZYctm8XJ6_-TQnVlF5V">
            <a:hlinkClick r:id="rId2"/>
          </p:cNvPr>
          <p:cNvPicPr>
            <a:picLocks noChangeAspect="1" noChangeArrowheads="1"/>
          </p:cNvPicPr>
          <p:nvPr/>
        </p:nvPicPr>
        <p:blipFill>
          <a:blip r:embed="rId3" cstate="print"/>
          <a:srcRect/>
          <a:stretch>
            <a:fillRect/>
          </a:stretch>
        </p:blipFill>
        <p:spPr bwMode="auto">
          <a:xfrm>
            <a:off x="0" y="-1"/>
            <a:ext cx="9144000" cy="6858001"/>
          </a:xfrm>
          <a:prstGeom prst="rect">
            <a:avLst/>
          </a:prstGeom>
          <a:noFill/>
        </p:spPr>
      </p:pic>
      <p:sp>
        <p:nvSpPr>
          <p:cNvPr id="2" name="Title 1"/>
          <p:cNvSpPr>
            <a:spLocks noGrp="1"/>
          </p:cNvSpPr>
          <p:nvPr>
            <p:ph type="title"/>
          </p:nvPr>
        </p:nvSpPr>
        <p:spPr/>
        <p:txBody>
          <a:bodyPr>
            <a:normAutofit/>
          </a:bodyPr>
          <a:lstStyle/>
          <a:p>
            <a:r>
              <a:rPr lang="el-GR" sz="6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Σύγχρονη εποχή</a:t>
            </a:r>
            <a:endParaRPr lang="el-GR" sz="6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53136"/>
          </a:xfrm>
        </p:spPr>
        <p:txBody>
          <a:bodyPr>
            <a:normAutofit fontScale="70000" lnSpcReduction="20000"/>
          </a:bodyPr>
          <a:lstStyle/>
          <a:p>
            <a:pPr marL="72000" indent="342900">
              <a:buNone/>
            </a:pPr>
            <a:r>
              <a:rPr lang="el-GR"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Στη σύγχρονη εποχή το Παγκράτιο αναβίωσε μετά τον τελευταίο πόλεμο και ιδίως γύρω στο 1970, οπότε πρωτοστατούντος κυρίως του διάσημου δάσκαλου πολεμικών τεχνών, Σίμου </a:t>
            </a:r>
            <a:r>
              <a:rPr lang="el-GR" b="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Ζαχόπουλου</a:t>
            </a:r>
            <a:r>
              <a:rPr lang="el-GR"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από την Καβάλα , γίνονται οι πρώτες κινήσεις για την ίδρυση ομοσπονδίας Παγκρατίου, ενώ αργότερα αρχίζουν προσπάθειες ένταξής του στο πρόγραμμα των Ολυμπιακών αγώνων. </a:t>
            </a:r>
          </a:p>
          <a:p>
            <a:pPr marL="72000" indent="342900">
              <a:buNone/>
            </a:pPr>
            <a:endParaRPr lang="el-GR"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72000" indent="342900">
              <a:buNone/>
            </a:pPr>
            <a:r>
              <a:rPr lang="el-GR"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Τελικά η Ελληνική Ομοσπονδία Παγκρατίου Αθλήματος (ΕΟΠΑ) ιδρύεται το 1996 από δύο παλαιούς μαθητές του </a:t>
            </a:r>
            <a:r>
              <a:rPr lang="el-GR" b="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Ζαχόπουλου</a:t>
            </a:r>
            <a:r>
              <a:rPr lang="el-GR"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τον </a:t>
            </a:r>
            <a:r>
              <a:rPr lang="el-GR" b="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Π.Κουτρούμπα</a:t>
            </a:r>
            <a:r>
              <a:rPr lang="el-GR"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και τον </a:t>
            </a:r>
            <a:r>
              <a:rPr lang="el-GR" b="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Λ.Σαββίδη</a:t>
            </a:r>
            <a:r>
              <a:rPr lang="el-GR"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br>
              <a:rPr lang="el-GR"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br>
            <a:endParaRPr lang="el-GR"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72000" indent="342900">
              <a:buNone/>
            </a:pPr>
            <a:r>
              <a:rPr lang="el-GR"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Για την συμπερίληψη στο Ολυμπιακό πρόγραμμα τέθηκε ως προϋπόθεση η διάδοση σε πλάτος του αθλήματος, ένας δρόμος που είναι ακόμα μακρύς, αφού η Παγκόσμια Ομοσπονδία αριθμεί μόλις 28 κράτη-μέλη. Στην Ελλάδα υπάρχουν το 2009 περίπου 2000 ενεργοί αθλητές οργανωμένοι σε 127 σωματεία.</a:t>
            </a:r>
            <a:endParaRPr lang="el-GR"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cover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ttps://encrypted-tbn2.gstatic.com/images?q=tbn:ANd9GcTgoywMykYp7-LS4Hn1ZllBEC6wKkIiHZYctm8XJ6_-TQnVlF5V">
            <a:hlinkClick r:id="rId3"/>
          </p:cNvPr>
          <p:cNvPicPr>
            <a:picLocks noChangeAspect="1" noChangeArrowheads="1"/>
          </p:cNvPicPr>
          <p:nvPr/>
        </p:nvPicPr>
        <p:blipFill>
          <a:blip r:embed="rId4" cstate="print"/>
          <a:srcRect/>
          <a:stretch>
            <a:fillRect/>
          </a:stretch>
        </p:blipFill>
        <p:spPr bwMode="auto">
          <a:xfrm>
            <a:off x="0" y="-1"/>
            <a:ext cx="9144000" cy="6858001"/>
          </a:xfrm>
          <a:prstGeom prst="rect">
            <a:avLst/>
          </a:prstGeom>
          <a:noFill/>
        </p:spPr>
      </p:pic>
      <p:sp>
        <p:nvSpPr>
          <p:cNvPr id="3" name="Content Placeholder 2"/>
          <p:cNvSpPr>
            <a:spLocks noGrp="1"/>
          </p:cNvSpPr>
          <p:nvPr>
            <p:ph idx="1"/>
          </p:nvPr>
        </p:nvSpPr>
        <p:spPr>
          <a:xfrm>
            <a:off x="395536" y="1124744"/>
            <a:ext cx="8229600" cy="4752528"/>
          </a:xfrm>
        </p:spPr>
        <p:txBody>
          <a:bodyPr/>
          <a:lstStyle/>
          <a:p>
            <a:pPr>
              <a:buNone/>
            </a:pPr>
            <a:r>
              <a:rPr lang="el-GR" dirty="0" smtClean="0">
                <a:solidFill>
                  <a:schemeClr val="bg1"/>
                </a:solidFill>
                <a:latin typeface="Times New Roman" pitchFamily="18" charset="0"/>
                <a:cs typeface="Times New Roman" pitchFamily="18" charset="0"/>
              </a:rPr>
              <a:t>Ευχαριστούμε που παρακολουθήσατε την παρουσίαση μας!</a:t>
            </a:r>
            <a:endParaRPr lang="el-GR"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2700000" scaled="1"/>
          <a:tileRect/>
        </a:gradFill>
        <a:effectLst/>
      </p:bgPr>
    </p:bg>
    <p:spTree>
      <p:nvGrpSpPr>
        <p:cNvPr id="1" name=""/>
        <p:cNvGrpSpPr/>
        <p:nvPr/>
      </p:nvGrpSpPr>
      <p:grpSpPr>
        <a:xfrm>
          <a:off x="0" y="0"/>
          <a:ext cx="0" cy="0"/>
          <a:chOff x="0" y="0"/>
          <a:chExt cx="0" cy="0"/>
        </a:xfrm>
      </p:grpSpPr>
      <p:pic>
        <p:nvPicPr>
          <p:cNvPr id="7" name="Picture 8" descr="https://encrypted-tbn2.gstatic.com/images?q=tbn:ANd9GcTgoywMykYp7-LS4Hn1ZllBEC6wKkIiHZYctm8XJ6_-TQnVlF5V">
            <a:hlinkClick r:id="rId2"/>
          </p:cNvPr>
          <p:cNvPicPr>
            <a:picLocks noChangeAspect="1" noChangeArrowheads="1"/>
          </p:cNvPicPr>
          <p:nvPr/>
        </p:nvPicPr>
        <p:blipFill>
          <a:blip r:embed="rId3" cstate="print"/>
          <a:srcRect/>
          <a:stretch>
            <a:fillRect/>
          </a:stretch>
        </p:blipFill>
        <p:spPr bwMode="auto">
          <a:xfrm>
            <a:off x="0" y="-1"/>
            <a:ext cx="9144000" cy="6858001"/>
          </a:xfrm>
          <a:prstGeom prst="rect">
            <a:avLst/>
          </a:prstGeom>
          <a:noFill/>
        </p:spPr>
      </p:pic>
      <p:sp>
        <p:nvSpPr>
          <p:cNvPr id="2" name="Title 1"/>
          <p:cNvSpPr>
            <a:spLocks noGrp="1"/>
          </p:cNvSpPr>
          <p:nvPr>
            <p:ph type="title"/>
          </p:nvPr>
        </p:nvSpPr>
        <p:spPr/>
        <p:txBody>
          <a:bodyPr>
            <a:normAutofit fontScale="90000"/>
          </a:bodyPr>
          <a:lstStyle/>
          <a:p>
            <a:r>
              <a:rPr lang="el-GR" b="1" dirty="0" smtClean="0">
                <a:solidFill>
                  <a:schemeClr val="bg1"/>
                </a:solidFill>
                <a:latin typeface="Times New Roman" pitchFamily="18" charset="0"/>
                <a:cs typeface="Times New Roman" pitchFamily="18" charset="0"/>
              </a:rPr>
              <a:t>Αγωνίσματα των αρχαίων Ολυμπιακών Αγώνων</a:t>
            </a:r>
            <a:r>
              <a:rPr lang="el-GR" dirty="0" smtClean="0">
                <a:solidFill>
                  <a:schemeClr val="bg1"/>
                </a:solidFill>
                <a:latin typeface="Times New Roman" pitchFamily="18" charset="0"/>
                <a:cs typeface="Times New Roman" pitchFamily="18" charset="0"/>
              </a:rPr>
              <a:t/>
            </a:r>
            <a:br>
              <a:rPr lang="el-GR" dirty="0" smtClean="0">
                <a:solidFill>
                  <a:schemeClr val="bg1"/>
                </a:solidFill>
                <a:latin typeface="Times New Roman" pitchFamily="18" charset="0"/>
                <a:cs typeface="Times New Roman" pitchFamily="18" charset="0"/>
              </a:rPr>
            </a:br>
            <a:endParaRPr lang="el-GR"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25144"/>
          </a:xfrm>
        </p:spPr>
        <p:txBody>
          <a:bodyPr>
            <a:normAutofit fontScale="70000" lnSpcReduction="20000"/>
          </a:bodyPr>
          <a:lstStyle/>
          <a:p>
            <a:pPr marL="0">
              <a:buNone/>
            </a:pPr>
            <a:r>
              <a:rPr lang="el-GR" dirty="0" smtClean="0">
                <a:solidFill>
                  <a:schemeClr val="bg1"/>
                </a:solidFill>
                <a:latin typeface="Times New Roman" pitchFamily="18" charset="0"/>
                <a:cs typeface="Times New Roman" pitchFamily="18" charset="0"/>
              </a:rPr>
              <a:t>Οι Ολυμπιακοί Αγώνες της Αρχαιότητας περιλάμβαναν ένα σημαντικό αριθμό αγωνισμάτων. Πολλά από αυτά είναι πρόγονοι των σύγχρονων ολυμπιακών αθλημάτων και είχαν όρους και κανόνες όχι άγνωστους στους σύγχρονους αθλητές. Τα αρχαία ολυμπιακά αγωνίσματα ήταν τα εξής:</a:t>
            </a:r>
          </a:p>
          <a:p>
            <a:pPr marL="0">
              <a:buNone/>
            </a:pPr>
            <a:endParaRPr lang="el-GR" dirty="0" smtClean="0">
              <a:solidFill>
                <a:schemeClr val="bg1"/>
              </a:solidFill>
              <a:latin typeface="Times New Roman" pitchFamily="18" charset="0"/>
              <a:cs typeface="Times New Roman" pitchFamily="18" charset="0"/>
            </a:endParaRPr>
          </a:p>
          <a:p>
            <a:pPr marL="0">
              <a:buNone/>
            </a:pPr>
            <a:r>
              <a:rPr lang="el-GR" dirty="0" smtClean="0">
                <a:solidFill>
                  <a:schemeClr val="bg1"/>
                </a:solidFill>
                <a:latin typeface="Times New Roman" pitchFamily="18" charset="0"/>
                <a:cs typeface="Times New Roman" pitchFamily="18" charset="0"/>
              </a:rPr>
              <a:t>Αγώνες κηρύκων και σαλπιγκτών</a:t>
            </a:r>
            <a:br>
              <a:rPr lang="el-GR" dirty="0" smtClean="0">
                <a:solidFill>
                  <a:schemeClr val="bg1"/>
                </a:solidFill>
                <a:latin typeface="Times New Roman" pitchFamily="18" charset="0"/>
                <a:cs typeface="Times New Roman" pitchFamily="18" charset="0"/>
              </a:rPr>
            </a:br>
            <a:r>
              <a:rPr lang="el-GR" dirty="0" smtClean="0">
                <a:solidFill>
                  <a:schemeClr val="bg1"/>
                </a:solidFill>
                <a:latin typeface="Times New Roman" pitchFamily="18" charset="0"/>
                <a:cs typeface="Times New Roman" pitchFamily="18" charset="0"/>
              </a:rPr>
              <a:t>Ακόντιο</a:t>
            </a:r>
            <a:br>
              <a:rPr lang="el-GR" dirty="0" smtClean="0">
                <a:solidFill>
                  <a:schemeClr val="bg1"/>
                </a:solidFill>
                <a:latin typeface="Times New Roman" pitchFamily="18" charset="0"/>
                <a:cs typeface="Times New Roman" pitchFamily="18" charset="0"/>
              </a:rPr>
            </a:br>
            <a:r>
              <a:rPr lang="el-GR" dirty="0" smtClean="0">
                <a:solidFill>
                  <a:schemeClr val="bg1"/>
                </a:solidFill>
                <a:latin typeface="Times New Roman" pitchFamily="18" charset="0"/>
                <a:cs typeface="Times New Roman" pitchFamily="18" charset="0"/>
              </a:rPr>
              <a:t>Άλμα</a:t>
            </a:r>
            <a:br>
              <a:rPr lang="el-GR" dirty="0" smtClean="0">
                <a:solidFill>
                  <a:schemeClr val="bg1"/>
                </a:solidFill>
                <a:latin typeface="Times New Roman" pitchFamily="18" charset="0"/>
                <a:cs typeface="Times New Roman" pitchFamily="18" charset="0"/>
              </a:rPr>
            </a:br>
            <a:r>
              <a:rPr lang="el-GR" dirty="0" smtClean="0">
                <a:solidFill>
                  <a:schemeClr val="bg1"/>
                </a:solidFill>
                <a:latin typeface="Times New Roman" pitchFamily="18" charset="0"/>
                <a:cs typeface="Times New Roman" pitchFamily="18" charset="0"/>
              </a:rPr>
              <a:t>Δίσκος</a:t>
            </a:r>
            <a:br>
              <a:rPr lang="el-GR" dirty="0" smtClean="0">
                <a:solidFill>
                  <a:schemeClr val="bg1"/>
                </a:solidFill>
                <a:latin typeface="Times New Roman" pitchFamily="18" charset="0"/>
                <a:cs typeface="Times New Roman" pitchFamily="18" charset="0"/>
              </a:rPr>
            </a:br>
            <a:r>
              <a:rPr lang="el-GR" dirty="0" smtClean="0">
                <a:solidFill>
                  <a:schemeClr val="bg1"/>
                </a:solidFill>
                <a:latin typeface="Times New Roman" pitchFamily="18" charset="0"/>
                <a:cs typeface="Times New Roman" pitchFamily="18" charset="0"/>
              </a:rPr>
              <a:t>Δρόμος</a:t>
            </a:r>
            <a:br>
              <a:rPr lang="el-GR" dirty="0" smtClean="0">
                <a:solidFill>
                  <a:schemeClr val="bg1"/>
                </a:solidFill>
                <a:latin typeface="Times New Roman" pitchFamily="18" charset="0"/>
                <a:cs typeface="Times New Roman" pitchFamily="18" charset="0"/>
              </a:rPr>
            </a:br>
            <a:r>
              <a:rPr lang="el-GR" dirty="0" smtClean="0">
                <a:solidFill>
                  <a:schemeClr val="bg1"/>
                </a:solidFill>
                <a:latin typeface="Times New Roman" pitchFamily="18" charset="0"/>
                <a:cs typeface="Times New Roman" pitchFamily="18" charset="0"/>
              </a:rPr>
              <a:t>Ιππικά αγωνίσματα</a:t>
            </a:r>
            <a:br>
              <a:rPr lang="el-GR" dirty="0" smtClean="0">
                <a:solidFill>
                  <a:schemeClr val="bg1"/>
                </a:solidFill>
                <a:latin typeface="Times New Roman" pitchFamily="18" charset="0"/>
                <a:cs typeface="Times New Roman" pitchFamily="18" charset="0"/>
              </a:rPr>
            </a:br>
            <a:r>
              <a:rPr lang="el-GR" dirty="0" smtClean="0">
                <a:solidFill>
                  <a:schemeClr val="bg1"/>
                </a:solidFill>
                <a:latin typeface="Times New Roman" pitchFamily="18" charset="0"/>
                <a:cs typeface="Times New Roman" pitchFamily="18" charset="0"/>
              </a:rPr>
              <a:t>Παγκράτιο</a:t>
            </a:r>
            <a:br>
              <a:rPr lang="el-GR" dirty="0" smtClean="0">
                <a:solidFill>
                  <a:schemeClr val="bg1"/>
                </a:solidFill>
                <a:latin typeface="Times New Roman" pitchFamily="18" charset="0"/>
                <a:cs typeface="Times New Roman" pitchFamily="18" charset="0"/>
              </a:rPr>
            </a:br>
            <a:r>
              <a:rPr lang="el-GR" dirty="0" smtClean="0">
                <a:solidFill>
                  <a:schemeClr val="bg1"/>
                </a:solidFill>
                <a:latin typeface="Times New Roman" pitchFamily="18" charset="0"/>
                <a:cs typeface="Times New Roman" pitchFamily="18" charset="0"/>
              </a:rPr>
              <a:t>Πάλη</a:t>
            </a:r>
            <a:br>
              <a:rPr lang="el-GR" dirty="0" smtClean="0">
                <a:solidFill>
                  <a:schemeClr val="bg1"/>
                </a:solidFill>
                <a:latin typeface="Times New Roman" pitchFamily="18" charset="0"/>
                <a:cs typeface="Times New Roman" pitchFamily="18" charset="0"/>
              </a:rPr>
            </a:br>
            <a:r>
              <a:rPr lang="el-GR" dirty="0" smtClean="0">
                <a:solidFill>
                  <a:schemeClr val="bg1"/>
                </a:solidFill>
                <a:latin typeface="Times New Roman" pitchFamily="18" charset="0"/>
                <a:cs typeface="Times New Roman" pitchFamily="18" charset="0"/>
              </a:rPr>
              <a:t>Πένταθλο</a:t>
            </a:r>
            <a:br>
              <a:rPr lang="el-GR" dirty="0" smtClean="0">
                <a:solidFill>
                  <a:schemeClr val="bg1"/>
                </a:solidFill>
                <a:latin typeface="Times New Roman" pitchFamily="18" charset="0"/>
                <a:cs typeface="Times New Roman" pitchFamily="18" charset="0"/>
              </a:rPr>
            </a:br>
            <a:r>
              <a:rPr lang="el-GR" dirty="0" smtClean="0">
                <a:solidFill>
                  <a:schemeClr val="bg1"/>
                </a:solidFill>
                <a:latin typeface="Times New Roman" pitchFamily="18" charset="0"/>
                <a:cs typeface="Times New Roman" pitchFamily="18" charset="0"/>
              </a:rPr>
              <a:t>Πυγμαχία</a:t>
            </a:r>
          </a:p>
          <a:p>
            <a:pPr marL="0"/>
            <a:endParaRPr lang="el-GR" dirty="0">
              <a:solidFill>
                <a:schemeClr val="bg1"/>
              </a:solidFill>
              <a:latin typeface="Times New Roman" pitchFamily="18" charset="0"/>
              <a:cs typeface="Times New Roman" pitchFamily="18" charset="0"/>
            </a:endParaRPr>
          </a:p>
        </p:txBody>
      </p:sp>
      <p:pic>
        <p:nvPicPr>
          <p:cNvPr id="2054" name="Picture 6" descr="http://upload.wikimedia.org/wikipedia/commons/thumb/8/8b/Hoplitodromos_Louvre_MN704.jpg/350px-Hoplitodromos_Louvre_MN704.jpg">
            <a:hlinkClick r:id="rId4"/>
          </p:cNvPr>
          <p:cNvPicPr>
            <a:picLocks noChangeAspect="1" noChangeArrowheads="1"/>
          </p:cNvPicPr>
          <p:nvPr/>
        </p:nvPicPr>
        <p:blipFill>
          <a:blip r:embed="rId5" cstate="print"/>
          <a:srcRect/>
          <a:stretch>
            <a:fillRect/>
          </a:stretch>
        </p:blipFill>
        <p:spPr bwMode="auto">
          <a:xfrm>
            <a:off x="4716016" y="3212976"/>
            <a:ext cx="3349724" cy="2804198"/>
          </a:xfrm>
          <a:prstGeom prst="rect">
            <a:avLst/>
          </a:prstGeom>
          <a:noFill/>
        </p:spPr>
      </p:pic>
    </p:spTree>
  </p:cSld>
  <p:clrMapOvr>
    <a:masterClrMapping/>
  </p:clrMapOvr>
  <p:transition>
    <p:cover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s://encrypted-tbn2.gstatic.com/images?q=tbn:ANd9GcTgoywMykYp7-LS4Hn1ZllBEC6wKkIiHZYctm8XJ6_-TQnVlF5V">
            <a:hlinkClick r:id="rId2"/>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pic>
        <p:nvPicPr>
          <p:cNvPr id="1026" name="Picture 2" descr="http://www.ellinogermaniki.gr/ep/olympicgames/images/runfoto3.gif">
            <a:hlinkClick r:id="rId4"/>
          </p:cNvPr>
          <p:cNvPicPr>
            <a:picLocks noChangeAspect="1" noChangeArrowheads="1"/>
          </p:cNvPicPr>
          <p:nvPr/>
        </p:nvPicPr>
        <p:blipFill>
          <a:blip r:embed="rId5" cstate="print"/>
          <a:srcRect/>
          <a:stretch>
            <a:fillRect/>
          </a:stretch>
        </p:blipFill>
        <p:spPr bwMode="auto">
          <a:xfrm>
            <a:off x="251520" y="260648"/>
            <a:ext cx="3785839" cy="2132856"/>
          </a:xfrm>
          <a:prstGeom prst="rect">
            <a:avLst/>
          </a:prstGeom>
          <a:noFill/>
        </p:spPr>
      </p:pic>
      <p:pic>
        <p:nvPicPr>
          <p:cNvPr id="1028" name="Picture 4" descr="http://3.bp.blogspot.com/_lQThXmWuqds/SYsZdOYdUwI/AAAAAAAAACg/sFWZ0-gJtdk/s200/07fv_spt_chariot.jpg">
            <a:hlinkClick r:id="rId6"/>
          </p:cNvPr>
          <p:cNvPicPr>
            <a:picLocks noChangeAspect="1" noChangeArrowheads="1"/>
          </p:cNvPicPr>
          <p:nvPr/>
        </p:nvPicPr>
        <p:blipFill>
          <a:blip r:embed="rId7" cstate="print"/>
          <a:srcRect/>
          <a:stretch>
            <a:fillRect/>
          </a:stretch>
        </p:blipFill>
        <p:spPr bwMode="auto">
          <a:xfrm>
            <a:off x="5148064" y="4365104"/>
            <a:ext cx="3600400" cy="2196244"/>
          </a:xfrm>
          <a:prstGeom prst="rect">
            <a:avLst/>
          </a:prstGeom>
          <a:noFill/>
        </p:spPr>
      </p:pic>
      <p:pic>
        <p:nvPicPr>
          <p:cNvPr id="1034" name="Picture 10" descr="http://www.24grammata.com/wp-content/uploads/2011/10/athljpg-150x150.jpg">
            <a:hlinkClick r:id="rId8"/>
          </p:cNvPr>
          <p:cNvPicPr>
            <a:picLocks noChangeAspect="1" noChangeArrowheads="1"/>
          </p:cNvPicPr>
          <p:nvPr/>
        </p:nvPicPr>
        <p:blipFill>
          <a:blip r:embed="rId9" cstate="print"/>
          <a:srcRect/>
          <a:stretch>
            <a:fillRect/>
          </a:stretch>
        </p:blipFill>
        <p:spPr bwMode="auto">
          <a:xfrm>
            <a:off x="467544" y="4365104"/>
            <a:ext cx="2148830" cy="2148830"/>
          </a:xfrm>
          <a:prstGeom prst="rect">
            <a:avLst/>
          </a:prstGeom>
          <a:noFill/>
        </p:spPr>
      </p:pic>
      <p:pic>
        <p:nvPicPr>
          <p:cNvPr id="1036" name="Picture 12" descr="https://encrypted-tbn3.gstatic.com/images?q=tbn:ANd9GcT_HZXnYGJt1uEPS2rArzOJSVgfvJzN8XLZQT8CKNcE6e1Xk-XASw">
            <a:hlinkClick r:id="rId10"/>
          </p:cNvPr>
          <p:cNvPicPr>
            <a:picLocks noChangeAspect="1" noChangeArrowheads="1"/>
          </p:cNvPicPr>
          <p:nvPr/>
        </p:nvPicPr>
        <p:blipFill>
          <a:blip r:embed="rId11" cstate="print"/>
          <a:srcRect/>
          <a:stretch>
            <a:fillRect/>
          </a:stretch>
        </p:blipFill>
        <p:spPr bwMode="auto">
          <a:xfrm>
            <a:off x="6660232" y="188640"/>
            <a:ext cx="2238695" cy="3036038"/>
          </a:xfrm>
          <a:prstGeom prst="rect">
            <a:avLst/>
          </a:prstGeom>
          <a:noFill/>
        </p:spPr>
      </p:pic>
    </p:spTree>
  </p:cSld>
  <p:clrMapOvr>
    <a:masterClrMapping/>
  </p:clrMapOvr>
  <p:transition>
    <p:cover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descr="https://encrypted-tbn2.gstatic.com/images?q=tbn:ANd9GcTgoywMykYp7-LS4Hn1ZllBEC6wKkIiHZYctm8XJ6_-TQnVlF5V">
            <a:hlinkClick r:id="rId2"/>
          </p:cNvPr>
          <p:cNvPicPr>
            <a:picLocks noChangeAspect="1" noChangeArrowheads="1"/>
          </p:cNvPicPr>
          <p:nvPr/>
        </p:nvPicPr>
        <p:blipFill>
          <a:blip r:embed="rId3" cstate="print"/>
          <a:srcRect/>
          <a:stretch>
            <a:fillRect/>
          </a:stretch>
        </p:blipFill>
        <p:spPr bwMode="auto">
          <a:xfrm>
            <a:off x="0" y="-1"/>
            <a:ext cx="9144000" cy="6858001"/>
          </a:xfrm>
          <a:prstGeom prst="rect">
            <a:avLst/>
          </a:prstGeom>
          <a:noFill/>
        </p:spPr>
      </p:pic>
      <p:sp>
        <p:nvSpPr>
          <p:cNvPr id="2" name="Title 1"/>
          <p:cNvSpPr>
            <a:spLocks noGrp="1"/>
          </p:cNvSpPr>
          <p:nvPr>
            <p:ph type="title"/>
          </p:nvPr>
        </p:nvSpPr>
        <p:spPr/>
        <p:txBody>
          <a:bodyPr>
            <a:normAutofit/>
          </a:bodyPr>
          <a:lstStyle/>
          <a:p>
            <a:r>
              <a:rPr lang="el-GR" sz="6000" b="1" dirty="0" smtClean="0">
                <a:effectLst>
                  <a:outerShdw blurRad="38100" dist="38100" dir="2700000" algn="tl">
                    <a:srgbClr val="000000">
                      <a:alpha val="43137"/>
                    </a:srgbClr>
                  </a:outerShdw>
                </a:effectLst>
                <a:latin typeface="Times New Roman" pitchFamily="18" charset="0"/>
                <a:cs typeface="Times New Roman" pitchFamily="18" charset="0"/>
              </a:rPr>
              <a:t>Παγκράτιο</a:t>
            </a:r>
            <a:endParaRPr lang="el-GR" sz="6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179512" y="1052736"/>
            <a:ext cx="3888432" cy="5805264"/>
          </a:xfrm>
        </p:spPr>
        <p:txBody>
          <a:bodyPr>
            <a:noAutofit/>
          </a:bodyPr>
          <a:lstStyle/>
          <a:p>
            <a:pPr marL="0">
              <a:buNone/>
            </a:pPr>
            <a:r>
              <a:rPr lang="el-GR"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Το Παγκράτιο ήταν ένα αγώνισμα των αρχαίων Ελλήνων, ένας συνδυασμός πάλης και πυγμαχίας χωρίς ιμάντες. Η ονομασία προέρχεται από τις λέξεις παν και κρατείν, δηλαδή νικητής γινόταν αυτός που "κατέχει την κυρίαρχη δύναμη" ή αυτός που "κυριαρχεί απόλυτα", ενώ οι αθλητές ονομάζονταν παγκρατιαστές.</a:t>
            </a:r>
          </a:p>
          <a:p>
            <a:pPr marL="0">
              <a:buNone/>
            </a:pPr>
            <a:endParaRPr lang="el-GR" sz="2200" b="1" dirty="0" smtClean="0">
              <a:latin typeface="Times New Roman" pitchFamily="18" charset="0"/>
              <a:cs typeface="Times New Roman" pitchFamily="18" charset="0"/>
            </a:endParaRPr>
          </a:p>
        </p:txBody>
      </p:sp>
      <p:pic>
        <p:nvPicPr>
          <p:cNvPr id="17410" name="Picture 2" descr="Αρχείο:Pankration Met 16.71.jpg">
            <a:hlinkClick r:id="rId4"/>
          </p:cNvPr>
          <p:cNvPicPr>
            <a:picLocks noChangeAspect="1" noChangeArrowheads="1"/>
          </p:cNvPicPr>
          <p:nvPr/>
        </p:nvPicPr>
        <p:blipFill>
          <a:blip r:embed="rId5" cstate="print"/>
          <a:srcRect/>
          <a:stretch>
            <a:fillRect/>
          </a:stretch>
        </p:blipFill>
        <p:spPr bwMode="auto">
          <a:xfrm>
            <a:off x="5724128" y="3789040"/>
            <a:ext cx="3131840" cy="2816776"/>
          </a:xfrm>
          <a:prstGeom prst="rect">
            <a:avLst/>
          </a:prstGeom>
          <a:noFill/>
        </p:spPr>
      </p:pic>
    </p:spTree>
  </p:cSld>
  <p:clrMapOvr>
    <a:masterClrMapping/>
  </p:clrMapOvr>
  <p:transition>
    <p:cover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ttps://encrypted-tbn2.gstatic.com/images?q=tbn:ANd9GcTgoywMykYp7-LS4Hn1ZllBEC6wKkIiHZYctm8XJ6_-TQnVlF5V">
            <a:hlinkClick r:id="rId2"/>
          </p:cNvPr>
          <p:cNvPicPr>
            <a:picLocks noChangeAspect="1" noChangeArrowheads="1"/>
          </p:cNvPicPr>
          <p:nvPr/>
        </p:nvPicPr>
        <p:blipFill>
          <a:blip r:embed="rId3" cstate="print"/>
          <a:srcRect/>
          <a:stretch>
            <a:fillRect/>
          </a:stretch>
        </p:blipFill>
        <p:spPr bwMode="auto">
          <a:xfrm>
            <a:off x="0" y="-1"/>
            <a:ext cx="9144000" cy="6858001"/>
          </a:xfrm>
          <a:prstGeom prst="rect">
            <a:avLst/>
          </a:prstGeom>
          <a:noFill/>
        </p:spPr>
      </p:pic>
      <p:sp>
        <p:nvSpPr>
          <p:cNvPr id="3" name="Content Placeholder 2"/>
          <p:cNvSpPr>
            <a:spLocks noGrp="1"/>
          </p:cNvSpPr>
          <p:nvPr>
            <p:ph idx="1"/>
          </p:nvPr>
        </p:nvSpPr>
        <p:spPr>
          <a:xfrm>
            <a:off x="0" y="188640"/>
            <a:ext cx="8769152" cy="6669360"/>
          </a:xfrm>
        </p:spPr>
        <p:txBody>
          <a:bodyPr>
            <a:normAutofit/>
          </a:bodyPr>
          <a:lstStyle/>
          <a:p>
            <a:pPr marL="0">
              <a:buNone/>
            </a:pPr>
            <a:r>
              <a:rPr lang="el-GR"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Εισήχθη στους Ολυμπιακούς Αγώνες το 648 </a:t>
            </a:r>
            <a:r>
              <a:rPr lang="el-GR" sz="2400" b="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π.Χ.</a:t>
            </a:r>
            <a:r>
              <a:rPr lang="el-GR"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(33η Ολυμπιάδα). Ήταν θεαματικό και δημοφιλές, αλλά και επικίνδυνο, αφού είχε ως αποτέλεσμα πολλές φορές ως και το θάνατο του ενός των αντιπάλων. Οι αρχαίοι Ολυμπιακοί Αγώνες μετά το 200 </a:t>
            </a:r>
            <a:r>
              <a:rPr lang="el-GR" sz="2400" b="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π.Χ.</a:t>
            </a:r>
            <a:r>
              <a:rPr lang="el-GR"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εισήγαγαν κι έναν λιγότερο βίαιο διαγωνισμό "Παγκρατίου παίδων" για τα νέα αγόρια.</a:t>
            </a:r>
          </a:p>
          <a:p>
            <a:pPr marL="0">
              <a:buNone/>
            </a:pPr>
            <a:endParaRPr lang="el-GR" sz="2400" dirty="0">
              <a:latin typeface="Times New Roman" pitchFamily="18" charset="0"/>
              <a:cs typeface="Times New Roman" pitchFamily="18" charset="0"/>
            </a:endParaRPr>
          </a:p>
          <a:p>
            <a:pPr marL="0">
              <a:buNone/>
            </a:pPr>
            <a:endParaRPr lang="el-GR" dirty="0" smtClean="0">
              <a:latin typeface="Times New Roman" pitchFamily="18" charset="0"/>
              <a:cs typeface="Times New Roman" pitchFamily="18" charset="0"/>
            </a:endParaRPr>
          </a:p>
          <a:p>
            <a:pPr>
              <a:buNone/>
            </a:pPr>
            <a:endParaRPr lang="el-GR" dirty="0" smtClean="0">
              <a:latin typeface="Times New Roman" pitchFamily="18" charset="0"/>
              <a:cs typeface="Times New Roman" pitchFamily="18" charset="0"/>
            </a:endParaRPr>
          </a:p>
          <a:p>
            <a:pPr>
              <a:buNone/>
            </a:pPr>
            <a:endParaRPr lang="el-GR" b="1" dirty="0" smtClean="0">
              <a:effectLst>
                <a:outerShdw blurRad="38100" dist="38100" dir="2700000" algn="tl">
                  <a:srgbClr val="000000">
                    <a:alpha val="43137"/>
                  </a:srgbClr>
                </a:outerShdw>
              </a:effectLst>
              <a:latin typeface="Times New Roman" pitchFamily="18" charset="0"/>
              <a:cs typeface="Times New Roman" pitchFamily="18" charset="0"/>
            </a:endParaRPr>
          </a:p>
          <a:p>
            <a:pPr>
              <a:buNone/>
            </a:pPr>
            <a:endParaRPr lang="el-GR" dirty="0"/>
          </a:p>
        </p:txBody>
      </p:sp>
      <p:pic>
        <p:nvPicPr>
          <p:cNvPr id="16386" name="Picture 2" descr="http://www.krassanakis.gr/olympic.files/image004.jpg">
            <a:hlinkClick r:id="rId4"/>
          </p:cNvPr>
          <p:cNvPicPr>
            <a:picLocks noChangeAspect="1" noChangeArrowheads="1"/>
          </p:cNvPicPr>
          <p:nvPr/>
        </p:nvPicPr>
        <p:blipFill>
          <a:blip r:embed="rId5" cstate="print"/>
          <a:srcRect/>
          <a:stretch>
            <a:fillRect/>
          </a:stretch>
        </p:blipFill>
        <p:spPr bwMode="auto">
          <a:xfrm>
            <a:off x="2339752" y="2636912"/>
            <a:ext cx="4842176" cy="3195837"/>
          </a:xfrm>
          <a:prstGeom prst="rect">
            <a:avLst/>
          </a:prstGeom>
          <a:noFill/>
        </p:spPr>
      </p:pic>
    </p:spTree>
  </p:cSld>
  <p:clrMapOvr>
    <a:masterClrMapping/>
  </p:clrMapOvr>
  <p:transition>
    <p:cover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ttps://encrypted-tbn2.gstatic.com/images?q=tbn:ANd9GcTgoywMykYp7-LS4Hn1ZllBEC6wKkIiHZYctm8XJ6_-TQnVlF5V">
            <a:hlinkClick r:id="rId2"/>
          </p:cNvPr>
          <p:cNvPicPr>
            <a:picLocks noChangeAspect="1" noChangeArrowheads="1"/>
          </p:cNvPicPr>
          <p:nvPr/>
        </p:nvPicPr>
        <p:blipFill>
          <a:blip r:embed="rId3" cstate="print"/>
          <a:srcRect/>
          <a:stretch>
            <a:fillRect/>
          </a:stretch>
        </p:blipFill>
        <p:spPr bwMode="auto">
          <a:xfrm>
            <a:off x="0" y="-1"/>
            <a:ext cx="9144000" cy="6858001"/>
          </a:xfrm>
          <a:prstGeom prst="rect">
            <a:avLst/>
          </a:prstGeom>
          <a:noFill/>
        </p:spPr>
      </p:pic>
      <p:sp>
        <p:nvSpPr>
          <p:cNvPr id="3" name="Content Placeholder 2"/>
          <p:cNvSpPr>
            <a:spLocks noGrp="1"/>
          </p:cNvSpPr>
          <p:nvPr>
            <p:ph idx="1"/>
          </p:nvPr>
        </p:nvSpPr>
        <p:spPr>
          <a:xfrm>
            <a:off x="0" y="188640"/>
            <a:ext cx="8769152" cy="6669360"/>
          </a:xfrm>
        </p:spPr>
        <p:txBody>
          <a:bodyPr>
            <a:normAutofit/>
          </a:bodyPr>
          <a:lstStyle/>
          <a:p>
            <a:pPr>
              <a:buNone/>
            </a:pPr>
            <a:endParaRPr lang="el-GR"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buNone/>
            </a:pPr>
            <a:r>
              <a:rPr lang="el-GR"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Υπήρχαν δύο είδη παγκρατίου:</a:t>
            </a:r>
            <a:endParaRPr lang="el-GR" sz="24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r>
              <a:rPr lang="el-GR"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Το ένα διεξαγόταν σε όρθια στάση και ήταν λιγότερο επικίνδυνο, ονομαζόταν δε "Άνω ή ορθοστάνδην παγκράτιο".</a:t>
            </a:r>
            <a:br>
              <a:rPr lang="el-GR"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br>
            <a:endParaRPr lang="el-GR"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l-GR"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l-GR" sz="24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l-GR"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l-GR" sz="24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r>
              <a:rPr lang="el-GR"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Στο άλλο συνεχιζόταν ο αγώνας και μετά την πτώση ενός από τους αντιπάλους, ο οποίος κατόπιν τούτου ήταν ευάλωτος σε κτυπήματα του αντιπάλου. Το είδος αυτό ονομαζόταν "Κάτω παγκράτιο".</a:t>
            </a:r>
          </a:p>
          <a:p>
            <a:pPr>
              <a:buNone/>
            </a:pPr>
            <a:endParaRPr lang="el-GR" dirty="0"/>
          </a:p>
        </p:txBody>
      </p:sp>
    </p:spTree>
  </p:cSld>
  <p:clrMapOvr>
    <a:masterClrMapping/>
  </p:clrMapOvr>
  <p:transition>
    <p:cover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ttps://encrypted-tbn2.gstatic.com/images?q=tbn:ANd9GcTgoywMykYp7-LS4Hn1ZllBEC6wKkIiHZYctm8XJ6_-TQnVlF5V">
            <a:hlinkClick r:id="rId2"/>
          </p:cNvPr>
          <p:cNvPicPr>
            <a:picLocks noChangeAspect="1" noChangeArrowheads="1"/>
          </p:cNvPicPr>
          <p:nvPr/>
        </p:nvPicPr>
        <p:blipFill>
          <a:blip r:embed="rId3" cstate="print"/>
          <a:srcRect/>
          <a:stretch>
            <a:fillRect/>
          </a:stretch>
        </p:blipFill>
        <p:spPr bwMode="auto">
          <a:xfrm>
            <a:off x="0" y="-1"/>
            <a:ext cx="9144000" cy="6858001"/>
          </a:xfrm>
          <a:prstGeom prst="rect">
            <a:avLst/>
          </a:prstGeom>
          <a:noFill/>
        </p:spPr>
      </p:pic>
      <p:sp>
        <p:nvSpPr>
          <p:cNvPr id="2" name="Title 1"/>
          <p:cNvSpPr>
            <a:spLocks noGrp="1"/>
          </p:cNvSpPr>
          <p:nvPr>
            <p:ph type="title"/>
          </p:nvPr>
        </p:nvSpPr>
        <p:spPr>
          <a:xfrm>
            <a:off x="539552" y="0"/>
            <a:ext cx="8229600" cy="1052736"/>
          </a:xfrm>
        </p:spPr>
        <p:txBody>
          <a:bodyPr/>
          <a:lstStyle/>
          <a:p>
            <a:r>
              <a:rPr lang="el-GR" b="1" dirty="0" smtClean="0">
                <a:latin typeface="Times New Roman" pitchFamily="18" charset="0"/>
                <a:cs typeface="Times New Roman" pitchFamily="18" charset="0"/>
              </a:rPr>
              <a:t>Τεχνική</a:t>
            </a:r>
            <a:endParaRPr lang="el-GR"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52736"/>
            <a:ext cx="8229600" cy="5805264"/>
          </a:xfrm>
        </p:spPr>
        <p:txBody>
          <a:bodyPr>
            <a:normAutofit fontScale="70000" lnSpcReduction="20000"/>
          </a:bodyPr>
          <a:lstStyle/>
          <a:p>
            <a:pPr marL="0">
              <a:buNone/>
            </a:pPr>
            <a:r>
              <a:rPr lang="el-GR"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Το Παγκράτιο συνδύαζε το χτύπημα και την αρπαγή (λαβή) και ήταν αγώνας, που κερδιζόταν με την υποβολή του αντιπάλου. Ένας αγωνιζόμενος θα μπορούσε να επισημάνει την υποβολή του με ανάταση του χεριού ή ενός δακτύλου του, αλλά μερικές φορές η μόνη μορφή υποβολής ήταν ο θάνατος ενός από τους αγωνιζόμενους.</a:t>
            </a:r>
            <a:br>
              <a:rPr lang="el-GR"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br>
            <a:endParaRPr lang="el-GR"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0">
              <a:buNone/>
            </a:pPr>
            <a:r>
              <a:rPr lang="el-GR"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Οι "κοινές κλειδαριές" και η "έμφραξη κρατούν" ήταν κοινές τεχνικές. Σήμερα αυτές οι τεχνικές θα μεταφράζονταν ως λαβές εξάρθρωσης σημείων όπως αυχένας, ώμος, αγκώνας, καρπός, μηρός, αστράγαλος και άλλα. Τα λακτίσματα και η χρησιμοποίηση των "πυγμών" ήταν η μέθοδος επίθεσης, που στηρίζεται σε μεγάλο ποσοστό στη δύναμη. Για αυτό το λόγο, το Παγκράτιο ήταν υπόθεση των βαρύτερων και πιο δυνατών αθλητών.</a:t>
            </a:r>
            <a:r>
              <a:rPr lang="el-GR" b="1" dirty="0" smtClean="0">
                <a:latin typeface="Times New Roman" pitchFamily="18" charset="0"/>
                <a:cs typeface="Times New Roman" pitchFamily="18" charset="0"/>
              </a:rPr>
              <a:t/>
            </a:r>
            <a:br>
              <a:rPr lang="el-GR" b="1" dirty="0" smtClean="0">
                <a:latin typeface="Times New Roman" pitchFamily="18" charset="0"/>
                <a:cs typeface="Times New Roman" pitchFamily="18" charset="0"/>
              </a:rPr>
            </a:br>
            <a:endParaRPr lang="el-GR" b="1" dirty="0" smtClean="0">
              <a:latin typeface="Times New Roman" pitchFamily="18" charset="0"/>
              <a:cs typeface="Times New Roman" pitchFamily="18" charset="0"/>
            </a:endParaRPr>
          </a:p>
          <a:p>
            <a:pPr marL="0">
              <a:buNone/>
            </a:pPr>
            <a:r>
              <a:rPr lang="el-GR" b="1" u="sng"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Οι απαγορεύσεις:</a:t>
            </a:r>
          </a:p>
          <a:p>
            <a:pPr marL="0">
              <a:buNone/>
            </a:pPr>
            <a:r>
              <a:rPr lang="el-GR"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Στην πραγματικότητα υπήρχαν μόνο τρεις κανόνες: οι αγωνιζόμενοι δεν είχαν το δικαίωμα να βγάλουν ο ένας τα μάτια του άλλου ή να δαγκώσουν ο ένας τον άλλον</a:t>
            </a:r>
          </a:p>
          <a:p>
            <a:pPr marL="0">
              <a:buNone/>
            </a:pPr>
            <a:endParaRPr lang="el-GR" dirty="0">
              <a:latin typeface="Times New Roman" pitchFamily="18" charset="0"/>
              <a:cs typeface="Times New Roman" pitchFamily="18" charset="0"/>
            </a:endParaRPr>
          </a:p>
        </p:txBody>
      </p:sp>
    </p:spTree>
  </p:cSld>
  <p:clrMapOvr>
    <a:masterClrMapping/>
  </p:clrMapOvr>
  <p:transition>
    <p:cover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descr="https://encrypted-tbn2.gstatic.com/images?q=tbn:ANd9GcTgoywMykYp7-LS4Hn1ZllBEC6wKkIiHZYctm8XJ6_-TQnVlF5V">
            <a:hlinkClick r:id="rId2"/>
          </p:cNvPr>
          <p:cNvPicPr>
            <a:picLocks noChangeAspect="1" noChangeArrowheads="1"/>
          </p:cNvPicPr>
          <p:nvPr/>
        </p:nvPicPr>
        <p:blipFill>
          <a:blip r:embed="rId3" cstate="print"/>
          <a:srcRect/>
          <a:stretch>
            <a:fillRect/>
          </a:stretch>
        </p:blipFill>
        <p:spPr bwMode="auto">
          <a:xfrm>
            <a:off x="0" y="-1"/>
            <a:ext cx="9144000" cy="6858001"/>
          </a:xfrm>
          <a:prstGeom prst="rect">
            <a:avLst/>
          </a:prstGeom>
          <a:noFill/>
        </p:spPr>
      </p:pic>
      <p:sp>
        <p:nvSpPr>
          <p:cNvPr id="4" name="Title 3"/>
          <p:cNvSpPr>
            <a:spLocks noGrp="1"/>
          </p:cNvSpPr>
          <p:nvPr>
            <p:ph type="title"/>
          </p:nvPr>
        </p:nvSpPr>
        <p:spPr>
          <a:xfrm>
            <a:off x="467544" y="0"/>
            <a:ext cx="8229600" cy="1143000"/>
          </a:xfrm>
        </p:spPr>
        <p:txBody>
          <a:bodyPr>
            <a:normAutofit/>
          </a:bodyPr>
          <a:lstStyle/>
          <a:p>
            <a:r>
              <a:rPr lang="el-GR" sz="6000" b="1" u="sng" dirty="0" smtClean="0">
                <a:solidFill>
                  <a:schemeClr val="bg1"/>
                </a:solidFill>
                <a:latin typeface="Times New Roman" pitchFamily="18" charset="0"/>
                <a:cs typeface="Times New Roman" pitchFamily="18" charset="0"/>
              </a:rPr>
              <a:t>Εφευρέτες</a:t>
            </a:r>
            <a:endParaRPr lang="el-GR" sz="6000" b="1" u="sng"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40768"/>
            <a:ext cx="8229600" cy="5184576"/>
          </a:xfrm>
        </p:spPr>
        <p:txBody>
          <a:bodyPr>
            <a:noAutofit/>
          </a:bodyPr>
          <a:lstStyle/>
          <a:p>
            <a:pPr marL="0"/>
            <a:r>
              <a:rPr lang="el-GR"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Η μυθολογία λέει πώς το άθλημα να προέρχεται από το Θησέα, που επιστράτευσε συνδυασμό πάλης και πυγμής για να καταβάλει τον Μινώταυρο. </a:t>
            </a:r>
          </a:p>
          <a:p>
            <a:pPr marL="0"/>
            <a:endParaRPr lang="el-GR"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0"/>
            <a:endParaRPr lang="el-GR"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0"/>
            <a:endParaRPr lang="el-GR" sz="24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0"/>
            <a:endParaRPr lang="el-GR"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0"/>
            <a:endParaRPr lang="el-GR" sz="24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0"/>
            <a:r>
              <a:rPr lang="el-GR"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Σύμφωνα με άλλη ανάλογη εκδοχή, ο Ηρακλής κατέβαλε με τον τρόπο αυτό το λιοντάρι της Νεμέας.</a:t>
            </a:r>
            <a:br>
              <a:rPr lang="el-GR"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br>
            <a:endParaRPr lang="el-GR"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cover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ttps://encrypted-tbn2.gstatic.com/images?q=tbn:ANd9GcTgoywMykYp7-LS4Hn1ZllBEC6wKkIiHZYctm8XJ6_-TQnVlF5V">
            <a:hlinkClick r:id="rId2"/>
          </p:cNvPr>
          <p:cNvPicPr>
            <a:picLocks noChangeAspect="1" noChangeArrowheads="1"/>
          </p:cNvPicPr>
          <p:nvPr/>
        </p:nvPicPr>
        <p:blipFill>
          <a:blip r:embed="rId3" cstate="print"/>
          <a:srcRect/>
          <a:stretch>
            <a:fillRect/>
          </a:stretch>
        </p:blipFill>
        <p:spPr bwMode="auto">
          <a:xfrm>
            <a:off x="0" y="-1"/>
            <a:ext cx="9144000" cy="6858001"/>
          </a:xfrm>
          <a:prstGeom prst="rect">
            <a:avLst/>
          </a:prstGeom>
          <a:noFill/>
        </p:spPr>
      </p:pic>
      <p:sp>
        <p:nvSpPr>
          <p:cNvPr id="3" name="Content Placeholder 2"/>
          <p:cNvSpPr>
            <a:spLocks noGrp="1"/>
          </p:cNvSpPr>
          <p:nvPr>
            <p:ph idx="1"/>
          </p:nvPr>
        </p:nvSpPr>
        <p:spPr>
          <a:xfrm>
            <a:off x="457200" y="332656"/>
            <a:ext cx="8229600" cy="5793507"/>
          </a:xfrm>
        </p:spPr>
        <p:txBody>
          <a:bodyPr>
            <a:normAutofit lnSpcReduction="10000"/>
          </a:bodyPr>
          <a:lstStyle/>
          <a:p>
            <a:pPr marL="0">
              <a:buNone/>
            </a:pPr>
            <a:endParaRPr lang="el-GR" b="1" dirty="0" smtClean="0">
              <a:latin typeface="Times New Roman" pitchFamily="18" charset="0"/>
              <a:cs typeface="Times New Roman" pitchFamily="18" charset="0"/>
            </a:endParaRPr>
          </a:p>
          <a:p>
            <a:pPr marL="0">
              <a:buNone/>
            </a:pPr>
            <a:r>
              <a:rPr lang="el-GR" sz="3000" b="1" dirty="0" smtClean="0">
                <a:solidFill>
                  <a:schemeClr val="bg1"/>
                </a:solidFill>
                <a:latin typeface="Times New Roman" pitchFamily="18" charset="0"/>
                <a:cs typeface="Times New Roman" pitchFamily="18" charset="0"/>
              </a:rPr>
              <a:t>Διάδοση:</a:t>
            </a:r>
          </a:p>
          <a:p>
            <a:pPr marL="0">
              <a:buNone/>
            </a:pPr>
            <a:r>
              <a:rPr lang="el-GR" sz="3000" b="1" dirty="0" smtClean="0">
                <a:solidFill>
                  <a:schemeClr val="bg1"/>
                </a:solidFill>
                <a:latin typeface="Times New Roman" pitchFamily="18" charset="0"/>
                <a:cs typeface="Times New Roman" pitchFamily="18" charset="0"/>
              </a:rPr>
              <a:t>Με τις εκστρατείες του Μεγ. Αλεξάνδρου το Παγκράτιο διαδόθηκε στην Ινδία. Πιστεύεται πως από εκεί έφτασε στις χώρες της Άπω Ανατολής και αποτέλεσε τον πρόγονο όλων των ανατολικών πολεμικών τεχνών.</a:t>
            </a:r>
            <a:br>
              <a:rPr lang="el-GR" sz="3000" b="1" dirty="0" smtClean="0">
                <a:solidFill>
                  <a:schemeClr val="bg1"/>
                </a:solidFill>
                <a:latin typeface="Times New Roman" pitchFamily="18" charset="0"/>
                <a:cs typeface="Times New Roman" pitchFamily="18" charset="0"/>
              </a:rPr>
            </a:br>
            <a:endParaRPr lang="el-GR" sz="3000" b="1" dirty="0" smtClean="0">
              <a:solidFill>
                <a:schemeClr val="bg1"/>
              </a:solidFill>
              <a:latin typeface="Times New Roman" pitchFamily="18" charset="0"/>
              <a:cs typeface="Times New Roman" pitchFamily="18" charset="0"/>
            </a:endParaRPr>
          </a:p>
          <a:p>
            <a:pPr marL="0"/>
            <a:r>
              <a:rPr lang="el-GR" sz="3000" b="1" dirty="0" smtClean="0">
                <a:solidFill>
                  <a:schemeClr val="bg1"/>
                </a:solidFill>
                <a:latin typeface="Times New Roman" pitchFamily="18" charset="0"/>
                <a:cs typeface="Times New Roman" pitchFamily="18" charset="0"/>
              </a:rPr>
              <a:t>Διάσημοι αρχαίοι παγκρατιαστές:</a:t>
            </a:r>
          </a:p>
          <a:p>
            <a:pPr marL="0">
              <a:buNone/>
            </a:pPr>
            <a:r>
              <a:rPr lang="el-GR" sz="3000" b="1" dirty="0" smtClean="0">
                <a:solidFill>
                  <a:schemeClr val="bg1"/>
                </a:solidFill>
                <a:latin typeface="Times New Roman" pitchFamily="18" charset="0"/>
                <a:cs typeface="Times New Roman" pitchFamily="18" charset="0"/>
              </a:rPr>
              <a:t> Ήταν ο Θεαγένης ο Θάσιος, ο Λύγδαμης ο Συρακούσιος, ο Δωριεύς ο Ρόδιος, ο Σώστρατος ο Σικυώνιος και ο Πολυδάμας από τη Σκοτούσσα.</a:t>
            </a:r>
          </a:p>
          <a:p>
            <a:pPr>
              <a:buNone/>
            </a:pPr>
            <a:endParaRPr lang="el-GR" sz="3000" b="1" dirty="0">
              <a:solidFill>
                <a:schemeClr val="bg1"/>
              </a:solidFill>
            </a:endParaRPr>
          </a:p>
        </p:txBody>
      </p:sp>
    </p:spTree>
  </p:cSld>
  <p:clrMapOvr>
    <a:masterClrMapping/>
  </p:clrMapOvr>
  <p:transition>
    <p:cover dir="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429</Words>
  <Application>Microsoft Office PowerPoint</Application>
  <PresentationFormat>On-screen Show (4:3)</PresentationFormat>
  <Paragraphs>52</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ΠΡΟΤΥΠΟ ΠΕΙΡΑΜΑΤΙΚΟ ΓΥΜΝΑΣΙΟ ΕΥΑΓΓΕΛΙΚΗΣ ΣΧΟΛΗΣ</vt:lpstr>
      <vt:lpstr>Αγωνίσματα των αρχαίων Ολυμπιακών Αγώνων </vt:lpstr>
      <vt:lpstr>Slide 3</vt:lpstr>
      <vt:lpstr>Παγκράτιο</vt:lpstr>
      <vt:lpstr>Slide 5</vt:lpstr>
      <vt:lpstr>Slide 6</vt:lpstr>
      <vt:lpstr>Τεχνική</vt:lpstr>
      <vt:lpstr>Εφευρέτες</vt:lpstr>
      <vt:lpstr>Slide 9</vt:lpstr>
      <vt:lpstr>Σύγχρονη εποχή</vt:lpstr>
      <vt:lpstr>Slide 11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ΠΡΟΤΥΠΟ ΠΕΙΡΑΜΑΤΙΚΟ ΓΥΜΝΑΣΙΟ ΕΥΑΓΓΕΛΙΚΗΣ ΣΧΟΛΗΣ</dc:title>
  <dc:creator>lamprou</dc:creator>
  <cp:lastModifiedBy>lamprou</cp:lastModifiedBy>
  <cp:revision>5</cp:revision>
  <dcterms:created xsi:type="dcterms:W3CDTF">2014-01-25T17:22:03Z</dcterms:created>
  <dcterms:modified xsi:type="dcterms:W3CDTF">2014-04-03T20:33:01Z</dcterms:modified>
</cp:coreProperties>
</file>