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  <p:sldMasterId id="2147483660" r:id="rId4"/>
    <p:sldMasterId id="2147483661" r:id="rId5"/>
    <p:sldMasterId id="2147483662" r:id="rId6"/>
    <p:sldMasterId id="214748366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y="6858000" cx="9144000"/>
  <p:notesSz cx="6858000" cy="9723425"/>
  <p:embeddedFontLst>
    <p:embeddedFont>
      <p:font typeface="Libre Baskerville"/>
      <p:regular r:id="rId19"/>
      <p:bold r:id="rId20"/>
      <p: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Baskerville-bold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LibreBaskerville-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25" Type="http://schemas.openxmlformats.org/officeDocument/2006/relationships/font" Target="fonts/SourceSansPro-boldItalic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font" Target="fonts/LibreBaskerville-regular.fntdata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923607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5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0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1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/>
          <p:nvPr>
            <p:ph idx="1" type="body"/>
          </p:nvPr>
        </p:nvSpPr>
        <p:spPr>
          <a:xfrm>
            <a:off x="685800" y="4618037"/>
            <a:ext cx="5486400" cy="4376737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3:notes"/>
          <p:cNvSpPr/>
          <p:nvPr>
            <p:ph idx="2" type="sldImg"/>
          </p:nvPr>
        </p:nvSpPr>
        <p:spPr>
          <a:xfrm>
            <a:off x="998537" y="728662"/>
            <a:ext cx="4862512" cy="3646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b="0" i="0" sz="2600" u="none" cap="none" strike="noStrik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ctr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ctr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ctr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ctr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None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ctr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ctr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ctr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ctr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type="ctrTitle"/>
          </p:nvPr>
        </p:nvSpPr>
        <p:spPr>
          <a:xfrm>
            <a:off x="457200" y="1505930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2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914400" y="1600200"/>
            <a:ext cx="190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2860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8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900"/>
              <a:buFont typeface="Libre Baskerville"/>
              <a:buNone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2" type="body"/>
          </p:nvPr>
        </p:nvSpPr>
        <p:spPr>
          <a:xfrm>
            <a:off x="2971800" y="1600200"/>
            <a:ext cx="5715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Google Shape;111;p14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14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None/>
              <a:defRPr b="0" i="0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1" type="body"/>
          </p:nvPr>
        </p:nvSpPr>
        <p:spPr>
          <a:xfrm>
            <a:off x="914400" y="5445825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93369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82575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85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74319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8575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900"/>
              <a:buFont typeface="Libre Baskerville"/>
              <a:buChar char="o"/>
              <a:defRPr b="0" i="0" sz="9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7" name="Google Shape;127;p16"/>
          <p:cNvSpPr/>
          <p:nvPr>
            <p:ph idx="2" type="pic"/>
          </p:nvPr>
        </p:nvSpPr>
        <p:spPr>
          <a:xfrm>
            <a:off x="68308" y="66675"/>
            <a:ext cx="9001873" cy="4581525"/>
          </a:xfrm>
          <a:prstGeom prst="round2SameRect">
            <a:avLst>
              <a:gd fmla="val 7101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8" name="Google Shape;128;p16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9" name="Google Shape;129;p16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Google Shape;130;p16"/>
          <p:cNvSpPr/>
          <p:nvPr>
            <p:ph idx="12" type="sldNum"/>
          </p:nvPr>
        </p:nvSpPr>
        <p:spPr>
          <a:xfrm>
            <a:off x="146050" y="620871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4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5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 rot="5400000">
            <a:off x="4709477" y="2194564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 rot="5400000">
            <a:off x="7699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6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 rot="5400000">
            <a:off x="2514600" y="-15240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7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Google Shape;60;p8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sz="24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53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sz="24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53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28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Libre Baskerville"/>
              <a:buNone/>
              <a:defRPr b="1" i="0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3" type="body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4" type="body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9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idx="2" type="body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0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722313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Source Sans Pro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722313" y="2547938"/>
            <a:ext cx="7772400" cy="13382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22860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22860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2286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228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400"/>
              <a:buFont typeface="Libre Baskerville"/>
              <a:buNone/>
              <a:defRPr b="0" i="0" sz="1400" u="none" cap="none" strike="noStrik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Google Shape;95;p12"/>
          <p:cNvSpPr/>
          <p:nvPr>
            <p:ph idx="12" type="sldNum"/>
          </p:nvPr>
        </p:nvSpPr>
        <p:spPr>
          <a:xfrm>
            <a:off x="146050" y="620871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65087" y="69850"/>
            <a:ext cx="9013825" cy="6691312"/>
          </a:xfrm>
          <a:prstGeom prst="roundRect">
            <a:avLst>
              <a:gd fmla="val 1065" name="adj"/>
            </a:avLst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63500" y="1449387"/>
            <a:ext cx="9020175" cy="1527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63500" y="2976562"/>
            <a:ext cx="9020175" cy="111125"/>
          </a:xfrm>
          <a:prstGeom prst="rect">
            <a:avLst/>
          </a:prstGeom>
          <a:solidFill>
            <a:srgbClr val="91848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1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fmla="val 1065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Google Shape;33;p3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9" name="Google Shape;79;p11"/>
          <p:cNvGrpSpPr/>
          <p:nvPr/>
        </p:nvGrpSpPr>
        <p:grpSpPr>
          <a:xfrm>
            <a:off x="60325" y="60325"/>
            <a:ext cx="9028112" cy="6711950"/>
            <a:chOff x="60325" y="60325"/>
            <a:chExt cx="9028112" cy="6711950"/>
          </a:xfrm>
        </p:grpSpPr>
        <p:pic>
          <p:nvPicPr>
            <p:cNvPr id="80" name="Google Shape;80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60325" y="60325"/>
              <a:ext cx="9028112" cy="6711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1"/>
            <p:cNvSpPr txBox="1"/>
            <p:nvPr/>
          </p:nvSpPr>
          <p:spPr>
            <a:xfrm>
              <a:off x="161925" y="166687"/>
              <a:ext cx="8820150" cy="6499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82" name="Google Shape;82;p11"/>
          <p:cNvSpPr txBox="1"/>
          <p:nvPr/>
        </p:nvSpPr>
        <p:spPr>
          <a:xfrm flipH="1" rot="10800000">
            <a:off x="69850" y="2376487"/>
            <a:ext cx="9013825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1"/>
          <p:cNvSpPr txBox="1"/>
          <p:nvPr/>
        </p:nvSpPr>
        <p:spPr>
          <a:xfrm>
            <a:off x="69850" y="2341562"/>
            <a:ext cx="9013825" cy="46037"/>
          </a:xfrm>
          <a:prstGeom prst="rect">
            <a:avLst/>
          </a:prstGeom>
          <a:solidFill>
            <a:srgbClr val="E6B1A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1"/>
          <p:cNvSpPr txBox="1"/>
          <p:nvPr/>
        </p:nvSpPr>
        <p:spPr>
          <a:xfrm>
            <a:off x="68262" y="2468562"/>
            <a:ext cx="9015412" cy="46037"/>
          </a:xfrm>
          <a:prstGeom prst="rect">
            <a:avLst/>
          </a:prstGeom>
          <a:solidFill>
            <a:srgbClr val="91848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1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1" type="ftr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Google Shape;89;p11"/>
          <p:cNvSpPr/>
          <p:nvPr>
            <p:ph idx="12" type="sldNum"/>
          </p:nvPr>
        </p:nvSpPr>
        <p:spPr>
          <a:xfrm>
            <a:off x="146050" y="620871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fmla="val 1065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fmla="val 1065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3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03" name="Google Shape;103;p13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13"/>
          <p:cNvSpPr txBox="1"/>
          <p:nvPr>
            <p:ph idx="11" type="ftr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Google Shape;105;p13"/>
          <p:cNvSpPr/>
          <p:nvPr>
            <p:ph idx="12" type="sldNum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fmla="val 1065" name="adj"/>
            </a:avLst>
          </a:prstGeom>
          <a:solidFill>
            <a:schemeClr val="lt1"/>
          </a:solidFill>
          <a:ln cap="sq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 flipH="1" rot="10800000">
            <a:off x="68262" y="4683125"/>
            <a:ext cx="9007475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68262" y="4649787"/>
            <a:ext cx="9007475" cy="46037"/>
          </a:xfrm>
          <a:prstGeom prst="rect">
            <a:avLst/>
          </a:prstGeom>
          <a:solidFill>
            <a:srgbClr val="E6B1A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68262" y="4773612"/>
            <a:ext cx="9007475" cy="47625"/>
          </a:xfrm>
          <a:prstGeom prst="rect">
            <a:avLst/>
          </a:prstGeom>
          <a:solidFill>
            <a:srgbClr val="91848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15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935" lvl="0" marL="45720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58140" lvl="1" marL="914400" marR="0" rtl="0" algn="l"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36550" lvl="2" marL="1371600" marR="0" rtl="0" algn="l">
              <a:spcBef>
                <a:spcPts val="375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30200" lvl="3" marL="18288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55600" lvl="4" marL="2286000" marR="0" rtl="0" algn="l">
              <a:spcBef>
                <a:spcPts val="375"/>
              </a:spcBef>
              <a:spcAft>
                <a:spcPts val="0"/>
              </a:spcAft>
              <a:buClr>
                <a:srgbClr val="A28E6A"/>
              </a:buClr>
              <a:buSzPts val="2000"/>
              <a:buFont typeface="Libre Baskerville"/>
              <a:buChar char="o"/>
              <a:defRPr b="0" i="0" sz="20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42900" lvl="5" marL="2743200" marR="0" rtl="0" algn="l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42900" lvl="6" marL="3200400" marR="0" rtl="0" algn="l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42900" lvl="7" marL="3657600" marR="0" rtl="0" algn="l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42900" lvl="8" marL="4114800" marR="0" rtl="0" algn="l"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ts val="1800"/>
              <a:buFont typeface="Libre Baskerville"/>
              <a:buChar char="•"/>
              <a:defRPr b="0" i="0" sz="18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121" name="Google Shape;121;p15"/>
          <p:cNvSpPr txBox="1"/>
          <p:nvPr>
            <p:ph idx="10" type="dt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2" name="Google Shape;122;p15"/>
          <p:cNvSpPr txBox="1"/>
          <p:nvPr>
            <p:ph idx="11" type="ftr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3" name="Google Shape;123;p15"/>
          <p:cNvSpPr/>
          <p:nvPr>
            <p:ph idx="12" type="sldNum"/>
          </p:nvPr>
        </p:nvSpPr>
        <p:spPr>
          <a:xfrm>
            <a:off x="146050" y="6208712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b="0" i="0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>
            <p:ph idx="1" type="subTitle"/>
          </p:nvPr>
        </p:nvSpPr>
        <p:spPr>
          <a:xfrm>
            <a:off x="1295400" y="32004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ΚΕΦΑΛΑΙΟ 1</a:t>
            </a:r>
            <a:r>
              <a:rPr b="0" baseline="30000" i="0" lang="en-US" sz="2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ο</a:t>
            </a:r>
            <a:r>
              <a:rPr b="0" i="0" lang="en-US" sz="2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38" name="Google Shape;138;p17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39" name="Google Shape;139;p17"/>
          <p:cNvSpPr txBox="1"/>
          <p:nvPr>
            <p:ph type="ctrTitle"/>
          </p:nvPr>
        </p:nvSpPr>
        <p:spPr>
          <a:xfrm>
            <a:off x="457200" y="1506537"/>
            <a:ext cx="8229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mic Sans MS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ΑΝΑΛΥΣΗ ΠΡΟΒΛΗΜΑΤΟΣ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/>
          <p:nvPr>
            <p:ph idx="4294967295" type="title"/>
          </p:nvPr>
        </p:nvSpPr>
        <p:spPr>
          <a:xfrm>
            <a:off x="0" y="0"/>
            <a:ext cx="4949825" cy="6238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ΑΝΑΛΥΣΗ ΠΡΟΒΛΗΜΑΤΟΣ</a:t>
            </a:r>
            <a:endParaRPr/>
          </a:p>
        </p:txBody>
      </p:sp>
      <p:sp>
        <p:nvSpPr>
          <p:cNvPr id="221" name="Google Shape;221;p26"/>
          <p:cNvSpPr txBox="1"/>
          <p:nvPr>
            <p:ph idx="4294967295" type="body"/>
          </p:nvPr>
        </p:nvSpPr>
        <p:spPr>
          <a:xfrm>
            <a:off x="0" y="549275"/>
            <a:ext cx="9144000" cy="6119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60400" lvl="0" marL="660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AutoNum type="arabicPeriod"/>
            </a:pP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ΕΙΣΟΔΟΣ ΔΕΔΟΜΕΝΩΝ 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AutoNum type="romanLcPeriod"/>
            </a:pPr>
            <a:r>
              <a:rPr b="1" i="0" lang="en-US" sz="1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ΚΑΤΑΧΩΡΙΣΗ ΔΕΔΟΜΕΝΩΝ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AutoNum type="alphaL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Εισαγωγή βαθμολογίας ανά μάθημα, ανά μαθητή, 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AutoNum type="alphaL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«Εισαγωγή» κλιμάκων βαθμολογίας 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AutoNum type="alphaL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Εισαγωγή πλήθους μαθητών 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90"/>
              <a:buFont typeface="Noto Sans Symbols"/>
              <a:buAutoNum type="romanLcPeriod"/>
            </a:pPr>
            <a:r>
              <a:rPr b="1" i="0" lang="en-US" sz="1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ΕΛΕΓΧΟΣ ΔΕΔΟΜΕΝΩΝ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(ΠΧ ΑΡΝΗΤΙΚΗ ΒΑΘΜΟΛΟΓΙΑ Ή ΒΑΘΜΟΣ &gt;100).  Αν  τα δεδομένα λαμβάνονται – χωρίς καταχώριση – από αρχείο του υπουργείου , ο έλεγχος δε χρειάζεται, αφού είναι βέβαιο ότι εκεί οι  βαθμοί έχουν καταχωρισθεί σωστά  </a:t>
            </a:r>
            <a:endParaRPr/>
          </a:p>
          <a:p>
            <a:pPr indent="-660400" lvl="0" marL="660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AutoNum type="arabicPeriod"/>
            </a:pP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ΕΠΕΞΕΡΓΑΣΙΑ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Πλήθος μαθητών ανά βαθμολογική κλίμακα</a:t>
            </a:r>
            <a:r>
              <a:rPr b="0" i="0" lang="en-US" sz="16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ανά μάθημα </a:t>
            </a:r>
            <a:r>
              <a:rPr b="1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=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(Αθροιση πλήθους μαθητών ανά βαθμολογική κλίμακα</a:t>
            </a:r>
            <a:r>
              <a:rPr b="0" i="0" lang="en-US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ανά μάθημα)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Ποσοστ</a:t>
            </a:r>
            <a:r>
              <a:rPr b="0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ό</a:t>
            </a: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ανά κλίμακα βαθμολογίας  ανά μάθημα </a:t>
            </a:r>
            <a:r>
              <a:rPr b="1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=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36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 (Πλήθος ανά κλίμακα / Συνολικό πλήθος μαθητών) *100 )</a:t>
            </a:r>
            <a:endParaRPr b="0" i="0" sz="1600" u="none" cap="none" strike="noStrike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412750" lvl="3" marL="17843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28E6A"/>
              </a:buClr>
              <a:buSzPts val="1280"/>
              <a:buFont typeface="Noto Sans Symbols"/>
              <a:buAutoNum type="alphaL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Υπολογισμός πλήθους ανά κλίμακα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Μέσος όρος</a:t>
            </a:r>
            <a:r>
              <a:rPr b="0" i="0" lang="en-US" sz="1600" u="sng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(μέση τιμή) ανά μάθημα  </a:t>
            </a:r>
            <a:r>
              <a:rPr b="1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=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(Αθροισμα βαθμολογίας / πλήθος μαθητών)</a:t>
            </a:r>
            <a:endParaRPr/>
          </a:p>
          <a:p>
            <a:pPr indent="-412750" lvl="3" marL="17843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A28E6A"/>
              </a:buClr>
              <a:buSzPts val="1280"/>
              <a:buFont typeface="Noto Sans Symbols"/>
              <a:buAutoNum type="alphaLcParenR"/>
            </a:pPr>
            <a:r>
              <a:rPr b="0" i="0" lang="en-US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Υπολογισμός αθροίσματος βαθμολογιών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Τυπική απόκλιση ανά μάθημα </a:t>
            </a:r>
            <a:r>
              <a:rPr b="1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(συμπληρώστε το) =</a:t>
            </a:r>
            <a:endParaRPr/>
          </a:p>
          <a:p>
            <a:pPr indent="-660400" lvl="0" marL="660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AutoNum type="arabicPeriod" startAt="3"/>
            </a:pPr>
            <a:r>
              <a:rPr b="1" i="0" lang="en-US" sz="1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ΕΞΟΔΟΣ ΑΠΟΤΕΛΕΣΜΑΤΩΝ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Εκτύπωση πλήθους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Εκτύπωση ποσοστού ανά κλίμακα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Εκτύπωση μέσου όρου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Εκτύπωση τυπικής απόκλισης</a:t>
            </a:r>
            <a:endParaRPr/>
          </a:p>
          <a:p>
            <a:pPr indent="-577850" lvl="1" marL="103505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AutoNum type="romanLcPeriod"/>
            </a:pPr>
            <a:r>
              <a:rPr b="0" i="0" lang="en-US" sz="1600" u="sng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Δημιουργία γραφικής παράστασης</a:t>
            </a:r>
            <a:endParaRPr/>
          </a:p>
          <a:p>
            <a:pPr indent="-186690" lvl="0" marL="27305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t/>
            </a:r>
            <a:endParaRPr b="0" i="0" sz="1600" u="sng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457200" y="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ΣΤΑΔΙΑ ΑΝΤΙΜΕΤΩΠΙΣΗΣ ΠΡΟΒΛΗΜΑΤΟΣ</a:t>
            </a:r>
            <a:endParaRPr/>
          </a:p>
        </p:txBody>
      </p:sp>
      <p:sp>
        <p:nvSpPr>
          <p:cNvPr id="145" name="Google Shape;145;p18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46" name="Google Shape;146;p18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48" name="Google Shape;148;p18"/>
          <p:cNvSpPr txBox="1"/>
          <p:nvPr>
            <p:ph idx="1" type="body"/>
          </p:nvPr>
        </p:nvSpPr>
        <p:spPr>
          <a:xfrm>
            <a:off x="323850" y="1052512"/>
            <a:ext cx="7988300" cy="5267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Πρόβλημα</a:t>
            </a:r>
            <a:r>
              <a:rPr b="1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Κατάσταση η οποία χρειάζεται αντιμετώπιση , απαιτεί λύση, η δε λύση δεν είναι ούτε </a:t>
            </a:r>
            <a:r>
              <a:rPr b="1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γνωστή</a:t>
            </a:r>
            <a:r>
              <a:rPr b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ούτε</a:t>
            </a:r>
            <a:r>
              <a:rPr b="1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προφανής</a:t>
            </a:r>
            <a:endParaRPr/>
          </a:p>
          <a:p>
            <a:pPr indent="-457200" lvl="0" marL="457200" marR="0" rtl="0" algn="ctr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1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ΣΤΑΔΙΑ ΕΠΙΛΥΣΗΣ ΠΡΟΒΛΗΜΑΤΟΣ</a:t>
            </a:r>
            <a:endParaRPr/>
          </a:p>
          <a:p>
            <a:pPr indent="-457200" lvl="0" marL="4572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Κατανόηση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(προσδιορισμός δεδομένων και ζητούμενων =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καθορισμός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απαιτήσεων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381000" lvl="1" marL="8382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b="0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Είναι συνάρτηση δύο παραγόντων:</a:t>
            </a:r>
            <a:endParaRPr/>
          </a:p>
          <a:p>
            <a:pPr indent="-381000" lvl="1" marL="8382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Σαφούς διατύπωσης (προφορικός, γραπτός λόγος)</a:t>
            </a:r>
            <a:endParaRPr/>
          </a:p>
          <a:p>
            <a:pPr indent="-381000" lvl="1" marL="8382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Σωστής ερμηνείας</a:t>
            </a:r>
            <a:endParaRPr/>
          </a:p>
          <a:p>
            <a:pPr indent="-457200" lvl="0" marL="4572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Ανάλυση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προβλήματος σε απλούστερα.</a:t>
            </a:r>
            <a:endParaRPr/>
          </a:p>
          <a:p>
            <a:pPr indent="-381000" lvl="1" marL="8382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Αποκαλύπτει τη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δομή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του προβλήματος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(= επιμέρους προβλήματα και τον τρόπο που αυτά συνδέονται μεταξύ τους)</a:t>
            </a:r>
            <a:endParaRPr/>
          </a:p>
          <a:p>
            <a:pPr indent="-381000" lvl="1" marL="8382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</a:pPr>
            <a:r>
              <a:rPr b="0" i="1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Περιγράφεται </a:t>
            </a:r>
            <a:endParaRPr/>
          </a:p>
          <a:p>
            <a:pPr indent="-342900" lvl="2" marL="12573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Φραστικά</a:t>
            </a:r>
            <a:endParaRPr/>
          </a:p>
          <a:p>
            <a:pPr indent="-342900" lvl="2" marL="12573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7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Διαγραμματικά/διαγραμματική αναπαράσταση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(γραφική απεικόνιση της δομής)</a:t>
            </a:r>
            <a:endParaRPr/>
          </a:p>
          <a:p>
            <a:pPr indent="-457200" lvl="0" marL="4572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AutoNum type="arabi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Επίλυση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του προβλήματος, μέσω της λύσης των επιμέρους προβλημάτων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type="title"/>
          </p:nvPr>
        </p:nvSpPr>
        <p:spPr>
          <a:xfrm>
            <a:off x="179387" y="476250"/>
            <a:ext cx="8785225" cy="11747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ΠΩΣ ΑΝΤΙΜΕΤΩΠΙΖΟΥΜΕ ΤΑ ΔΕΔΟΜΕΝΑ ΣΕ ΕΝΑ ΠΡΟΒΛΗΜΑ </a:t>
            </a:r>
            <a:br>
              <a:rPr b="1" i="0" lang="en-US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25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(τετράδιο μαθητή, σελ. 12)</a:t>
            </a:r>
            <a:endParaRPr/>
          </a:p>
        </p:txBody>
      </p:sp>
      <p:sp>
        <p:nvSpPr>
          <p:cNvPr id="154" name="Google Shape;154;p19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56" name="Google Shape;156;p19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57" name="Google Shape;157;p19"/>
          <p:cNvSpPr txBox="1"/>
          <p:nvPr>
            <p:ph idx="1" type="body"/>
          </p:nvPr>
        </p:nvSpPr>
        <p:spPr>
          <a:xfrm>
            <a:off x="468312" y="1844675"/>
            <a:ext cx="7915275" cy="4403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Είσοδος δεδομένων (αντιληπτά με τις πέντε αισθήσεις)</a:t>
            </a:r>
            <a:endParaRPr/>
          </a:p>
          <a:p>
            <a:pPr indent="-457200" lvl="1" marL="9144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380"/>
              <a:buFont typeface="Noto Sans Symbols"/>
              <a:buAutoNum type="alpha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Καταχώριση δεδομένων </a:t>
            </a:r>
            <a:endParaRPr/>
          </a:p>
          <a:p>
            <a:pPr indent="-457200" lvl="1" marL="9144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380"/>
              <a:buFont typeface="Noto Sans Symbols"/>
              <a:buAutoNum type="alphaLcParenR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Ελεγχος ορθότητας/πληρότητας δεδομένων (επιστροφή στο βήμα α, αν χρειάζεται).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Επεξεργασία δεδομένων. 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Εξoδος αποτελεσμάτων/πληροφορίας.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ΠΛΗΡΟΦΟΡΙΑ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:οποιοδήποτε γνωσιακό στοιχείο προέρχεται από επεξεργασία δεδομένων)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75565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ΚΑΤΗΓΟΡΙΕΣ ΠΡΟΒΛΗΜΑΤΩΝ</a:t>
            </a:r>
            <a:endParaRPr/>
          </a:p>
        </p:txBody>
      </p:sp>
      <p:sp>
        <p:nvSpPr>
          <p:cNvPr id="163" name="Google Shape;163;p20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65" name="Google Shape;165;p20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539750" y="1268412"/>
            <a:ext cx="8064500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60400" lvl="0" marL="660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Κριτήριο η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δυνατότητα επίλυσης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Επιλύσιμα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Ανοικτά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Αλυτα</a:t>
            </a:r>
            <a:endParaRPr/>
          </a:p>
          <a:p>
            <a:pPr indent="-660400" lvl="0" marL="660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AutoNum type="arabicPeriod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Κριτήριο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 βαθμός δόμησης των λύσεων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2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(ΕΠΙΛΥΣΙΜΑ ΠΡΟΒΛΗΜΑΤΑ ΜΟΝΟ)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Δομημένα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η επίλυση προέρχεται από αυτοματοποιημένη διαδικασία. Πχ η επίλυση δευτεροβάθμιας εξίσωσης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Ημιδομημένα :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Η λύση αναζητείται στα πλαίσια ενός </a:t>
            </a: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πεπερασμένου πλήθους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πιθανών λύσεων . Πχ. Επιλογή μεταφορικού μέσου μετακίνησης από ένα μέρος σε άλλο.</a:t>
            </a:r>
            <a:endParaRPr/>
          </a:p>
          <a:p>
            <a:pPr indent="-495300" lvl="2" marL="1409700" marR="0" rtl="0" algn="l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E6B1AB"/>
              </a:buClr>
              <a:buSzPts val="1870"/>
              <a:buFont typeface="Noto Sans Symbols"/>
              <a:buAutoNum type="romanLcPeriod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Αδόμητα: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Οι λύσεις δεν μπορούν να δομηθούν, ή δεν έχει διερευνηθεί σε βάθος η δυνατότητα δόμησής τους. Πρακτικά η λύση αναζητείται στα πλαίσια ενός άπειρου πλήθους πιθανών λύσεων . Πχ. Επιλογή  τόπου, τρόπου,  χρόνου ενός εφηβικού πάρτυ.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457200" y="0"/>
            <a:ext cx="8686800" cy="8366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ΚΑΤΗΓΟΡΙΕΣ ΠΡΟΒΛΗΜΑΤΩΝ (συνέχεια)</a:t>
            </a:r>
            <a:endParaRPr/>
          </a:p>
        </p:txBody>
      </p:sp>
      <p:sp>
        <p:nvSpPr>
          <p:cNvPr id="172" name="Google Shape;172;p21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250825" y="765175"/>
            <a:ext cx="7993062" cy="4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0" lvl="0" marL="5080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AutoNum type="arabicPeriod" startAt="3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Κριτήριο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το είδος της επίλυσης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που επιζητεί το πρόβλημα</a:t>
            </a:r>
            <a:endParaRPr/>
          </a:p>
          <a:p>
            <a:pPr indent="-457200" lvl="1" marL="914400" marR="0" rtl="0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AutoNum type="romanL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Απόφασης: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η απόφαση που θα ληφθεί ως λύση του προβλήματος απαντά σε ένα ερώτημα, η απάντηση πιθανόν ένα «Ναι» ή «Όχι» («Ισχύει» κάτι ή «δεν ισχύει») .Οσον αφορά τα δεδομένα του προβλήματος, αν υπάρχει απάντηση που να τα ικανοποιεί. Πχ δεδομένου ενός ακέραιου Ν, είναι ο Ν πρώτος;</a:t>
            </a:r>
            <a:endParaRPr/>
          </a:p>
          <a:p>
            <a:pPr indent="-457200" lvl="1" marL="914400" marR="0" rtl="0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AutoNum type="romanL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Yπολογιστικά: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Απαιτείται η διενέργεια υπολογισμών. Οσον αφορά τα δεδομένα που παρέχει το πρόβλημα, ζητείται η τιμή της απάντησης που τα ικανοποιεί. Πχ, δεδομένης μιας θερμοκρασιακής τιμής σε βαθμούς Φαρενάιτ, να υπολογισθεί η αντίστοιχη τιμή σε βαθμούς Κελσίου.</a:t>
            </a:r>
            <a:endParaRPr/>
          </a:p>
          <a:p>
            <a:pPr indent="-457200" lvl="1" marL="914400" marR="0" rtl="0" algn="just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AutoNum type="romanLcPeriod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Βελτιστοποίησης: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Το πρόβλημα ζητά το βέλτιστο αποτέλεσμα για τα δεδομένα που διαθέτει . Πχ, δεδομένης μιας αφετηρίας και ενός προορισμού, ποιος είναι ο συντομότερος χρονικά μεταξύ τους δρόμος;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Πρόβλημα και Η/Υ (1)</a:t>
            </a:r>
            <a:endParaRPr/>
          </a:p>
        </p:txBody>
      </p:sp>
      <p:sp>
        <p:nvSpPr>
          <p:cNvPr id="181" name="Google Shape;181;p22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82" name="Google Shape;182;p22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83" name="Google Shape;183;p22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84" name="Google Shape;184;p22"/>
          <p:cNvSpPr txBox="1"/>
          <p:nvPr>
            <p:ph idx="1" type="body"/>
          </p:nvPr>
        </p:nvSpPr>
        <p:spPr>
          <a:xfrm>
            <a:off x="971550" y="2565400"/>
            <a:ext cx="7343775" cy="2701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Πολυπλοκότητα υπολογισμών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Επαναληπτικότητα διαδικασιών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Ταχύτητα εκτέλεσης πράξεων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Μεγάλο πλήθος δεδομένων</a:t>
            </a:r>
            <a:endParaRPr/>
          </a:p>
        </p:txBody>
      </p:sp>
      <p:sp>
        <p:nvSpPr>
          <p:cNvPr id="185" name="Google Shape;185;p22"/>
          <p:cNvSpPr txBox="1"/>
          <p:nvPr/>
        </p:nvSpPr>
        <p:spPr>
          <a:xfrm>
            <a:off x="900112" y="1916112"/>
            <a:ext cx="7940675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Λόγοι χρήσης Η/Υ στην επίλυση προβλημάτων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/>
          <p:nvPr>
            <p:ph type="title"/>
          </p:nvPr>
        </p:nvSpPr>
        <p:spPr>
          <a:xfrm>
            <a:off x="75565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Πρόβλημα και Η/Υ (2)</a:t>
            </a:r>
            <a:endParaRPr/>
          </a:p>
        </p:txBody>
      </p:sp>
      <p:sp>
        <p:nvSpPr>
          <p:cNvPr id="191" name="Google Shape;191;p23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192" name="Google Shape;192;p23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193" name="Google Shape;193;p23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1403350" y="4365625"/>
            <a:ext cx="6337300" cy="162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Η σύγκριση λειτουργιών ανθρώπου και Η/Υ επιφέρει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ποιοτική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διαφορά υπέρ του ανθρώπου. (ο άνθρωπος σκέπτεται, παράγει ιδέες)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Η ικανότητα του Η/Υ εκδηλώνεται σε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ποσοτικό επίπεδο (ταχύτητα εκτέλεσης των πράξεων). 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 άνθρωπος </a:t>
            </a: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«προγραμματίζει»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τον Η/Υ, ώστε να επιλύει προβλήματα</a:t>
            </a:r>
            <a:endParaRPr/>
          </a:p>
        </p:txBody>
      </p:sp>
      <p:sp>
        <p:nvSpPr>
          <p:cNvPr id="195" name="Google Shape;195;p23"/>
          <p:cNvSpPr txBox="1"/>
          <p:nvPr/>
        </p:nvSpPr>
        <p:spPr>
          <a:xfrm>
            <a:off x="1042987" y="1196975"/>
            <a:ext cx="6769100" cy="310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Οι λειτουργίες ενός Η/Υ είναι</a:t>
            </a:r>
            <a:r>
              <a:rPr b="0" i="0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</a:t>
            </a:r>
            <a:endParaRPr/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Πρόσθεση (βασική αριθμητική πράξη, οι άλλες αριθμητικές πράξεις μπορούν να αντιμετωπισθούν ως διαδικασίες πρόσθεσης)</a:t>
            </a:r>
            <a:endParaRPr/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Σύγκριση (βασική για την εκτέλεση όλων των λογικών πράξεων)</a:t>
            </a:r>
            <a:endParaRPr/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Μεταφορά δεδομένων : προηγείται και </a:t>
            </a:r>
            <a:endParaRPr/>
          </a:p>
          <a:p>
            <a:pPr indent="-342900" lvl="2" marL="1257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έπεται της επεξεργασίας δεδομένων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>
            <p:ph type="title"/>
          </p:nvPr>
        </p:nvSpPr>
        <p:spPr>
          <a:xfrm>
            <a:off x="684212" y="404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ΚΑΤΑΝΟΗΣΗ ΠΡΟΒΛΗΜΑΤΟΣ-ΑΝΑΛΥΣΗ </a:t>
            </a:r>
            <a:r>
              <a:rPr b="1" i="0" lang="en-US" sz="3200" u="sng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(ΑΣΚΗΣΗ – ΠΑΡ. ΒΙΒΛΙΟΥ ΣΕΛ 22, παραγρ. 1.4 )</a:t>
            </a:r>
            <a:endParaRPr/>
          </a:p>
        </p:txBody>
      </p:sp>
      <p:sp>
        <p:nvSpPr>
          <p:cNvPr id="201" name="Google Shape;201;p24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202" name="Google Shape;202;p24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203" name="Google Shape;203;p24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04" name="Google Shape;204;p24"/>
          <p:cNvSpPr txBox="1"/>
          <p:nvPr>
            <p:ph idx="1" type="body"/>
          </p:nvPr>
        </p:nvSpPr>
        <p:spPr>
          <a:xfrm>
            <a:off x="468312" y="1628775"/>
            <a:ext cx="7777162" cy="136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i="0" lang="en-US" sz="2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ΠΡΟΒΛΗΜΑ	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Η Διεύθυνση ενός Ενιαίου Λυκείου, ζητά τα αποτελέσματα επίδοσης στις Πανελλαδικές εξετάσεις των μαθητών της Γ’ τεχνολογικής  του σχολείου στα μαθήματα κατεύθυνσης.</a:t>
            </a:r>
            <a:endParaRPr/>
          </a:p>
          <a:p>
            <a:pPr indent="-273050" lvl="0" marL="2730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73050" lvl="0" marL="27305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7485" lvl="0" marL="27305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24"/>
          <p:cNvSpPr txBox="1"/>
          <p:nvPr/>
        </p:nvSpPr>
        <p:spPr>
          <a:xfrm>
            <a:off x="0" y="2997200"/>
            <a:ext cx="4392612" cy="2774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ΔΕΔΟΜΕΝΑ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Σχολική χρονιά ??? (προηγούμενη)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Σύνολο μαθητών τεχνολογικής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Μαθήματα κατεύθυνσης = τέσσερα  (και ποια είναι)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Γραπτός βαθμός κάθε μαθητή σε κάθε μάθημα.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24"/>
          <p:cNvSpPr txBox="1"/>
          <p:nvPr/>
        </p:nvSpPr>
        <p:spPr>
          <a:xfrm>
            <a:off x="4427537" y="2997200"/>
            <a:ext cx="4197350" cy="3444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ΖΗΤΟΥΜΕΝΑ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Αναλυτική κατάσταση με βαθμολογία 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Σύνολο μαθητών  που έγραψαν προαγώγιμο βαθμό ?(&gt;=10)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Μέσος όρος βαθμολογίας ανά μάθημα?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Μέσος όρος βαθμολογίας ανά μαθητή?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Κάτι άλλο;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ΚΑΤΑΝΟΗΣΗ ΠΡΟΒΛΗΜΑΤΟΣ</a:t>
            </a:r>
            <a:endParaRPr/>
          </a:p>
        </p:txBody>
      </p:sp>
      <p:sp>
        <p:nvSpPr>
          <p:cNvPr id="212" name="Google Shape;212;p25"/>
          <p:cNvSpPr txBox="1"/>
          <p:nvPr/>
        </p:nvSpPr>
        <p:spPr>
          <a:xfrm>
            <a:off x="6172200" y="6191250"/>
            <a:ext cx="24765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ΑΕΠΠ</a:t>
            </a:r>
            <a:endParaRPr/>
          </a:p>
        </p:txBody>
      </p:sp>
      <p:sp>
        <p:nvSpPr>
          <p:cNvPr id="213" name="Google Shape;213;p25"/>
          <p:cNvSpPr txBox="1"/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ΚΕΦ. 1-ΑΝΑΛΥΣΗ ΠΡΟΒΛΗΜΑΤΟΣ</a:t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fld id="{00000000-1234-1234-1234-123412341234}" type="slidenum">
              <a:rPr b="0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215" name="Google Shape;215;p25"/>
          <p:cNvSpPr txBox="1"/>
          <p:nvPr>
            <p:ph idx="1" type="body"/>
          </p:nvPr>
        </p:nvSpPr>
        <p:spPr>
          <a:xfrm>
            <a:off x="684212" y="1412875"/>
            <a:ext cx="7559675" cy="446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Μετά από διευκρινιστικές ερωτήσεις, προκύπτει ότι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Τα </a:t>
            </a:r>
            <a:r>
              <a:rPr b="0" i="0" lang="en-US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ΖΗΤΟΥΜΕΝΑ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είναι τα εξής :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Σύνολο μαθητών ανά </a:t>
            </a:r>
            <a:r>
              <a:rPr b="0" i="0" lang="en-US" sz="20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κλίμακα βαθμολογίας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ανά μάθημα.(πχ 0-10, 11-14,15-18, 19-20)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Ποσοστό μαθητών (επί συνόλου) ανά κλίμακα βαθμολογίας, ανά μάθημα .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Μέση τιμή βαθμολογίας ανά μάθημα (M = ……………….. ) .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Τυπική απόκλιση ανά μάθημα (σ</a:t>
            </a:r>
            <a:r>
              <a:rPr b="0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(S2/N)-M</a:t>
            </a:r>
            <a:r>
              <a:rPr b="0" baseline="3000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,  όπου σ  η τυπική απόκλιση, S2 το άθροισμα των τετραγώνων των βαθμολογιών,  Ν το σύνολο των μαθητών και Μ η μέση τιμή βαθμολογίας ανά μάθημα) </a:t>
            </a:r>
            <a:endParaRPr/>
          </a:p>
          <a:p>
            <a:pPr indent="-533400" lvl="0" marL="533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Επίσης, ζητείται να παρουσιαστεί γράφημα, (πχ στο Excel) το οποίο να παριστά το σύνολο των μαθητών ανά κλίμακα βαθμολογίας ανά μάθημα.</a:t>
            </a:r>
            <a:endParaRPr/>
          </a:p>
          <a:p>
            <a:pPr indent="-165100" lvl="0" marL="273050" marR="0" rtl="0" algn="l">
              <a:spcBef>
                <a:spcPts val="575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