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235"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30" name="Date Placeholder 29"/>
          <p:cNvSpPr>
            <a:spLocks noGrp="1"/>
          </p:cNvSpPr>
          <p:nvPr>
            <p:ph type="dt" sz="half" idx="10"/>
          </p:nvPr>
        </p:nvSpPr>
        <p:spPr/>
        <p:txBody>
          <a:bodyPr/>
          <a:lstStyle/>
          <a:p>
            <a:fld id="{240F9C39-E401-4FBF-83BE-AA8E7CEB701B}" type="datetimeFigureOut">
              <a:rPr lang="el-GR" smtClean="0"/>
              <a:pPr/>
              <a:t>23/5/2019</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4AB88BDF-2241-4643-BB43-311EB3927615}"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240F9C39-E401-4FBF-83BE-AA8E7CEB701B}" type="datetimeFigureOut">
              <a:rPr lang="el-GR" smtClean="0"/>
              <a:pPr/>
              <a:t>23/5/2019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AB88BDF-2241-4643-BB43-311EB392761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l-GR" smtClean="0"/>
              <a:t>Στυλ κύριου τίτλου</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240F9C39-E401-4FBF-83BE-AA8E7CEB701B}" type="datetimeFigureOut">
              <a:rPr lang="el-GR" smtClean="0"/>
              <a:pPr/>
              <a:t>23/5/2019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AB88BDF-2241-4643-BB43-311EB392761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smtClean="0"/>
              <a:t>Στυλ κύριου τίτλου</a:t>
            </a:r>
            <a:endParaRPr kumimoji="0" lang="en-US"/>
          </a:p>
        </p:txBody>
      </p:sp>
      <p:sp>
        <p:nvSpPr>
          <p:cNvPr id="3" name="Content Placeholder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Date Placeholder 3"/>
          <p:cNvSpPr>
            <a:spLocks noGrp="1"/>
          </p:cNvSpPr>
          <p:nvPr>
            <p:ph type="dt" sz="half" idx="10"/>
          </p:nvPr>
        </p:nvSpPr>
        <p:spPr/>
        <p:txBody>
          <a:bodyPr/>
          <a:lstStyle/>
          <a:p>
            <a:fld id="{240F9C39-E401-4FBF-83BE-AA8E7CEB701B}" type="datetimeFigureOut">
              <a:rPr lang="el-GR" smtClean="0"/>
              <a:pPr/>
              <a:t>23/5/2019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AB88BDF-2241-4643-BB43-311EB392761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Date Placeholder 3"/>
          <p:cNvSpPr>
            <a:spLocks noGrp="1"/>
          </p:cNvSpPr>
          <p:nvPr>
            <p:ph type="dt" sz="half" idx="10"/>
          </p:nvPr>
        </p:nvSpPr>
        <p:spPr/>
        <p:txBody>
          <a:bodyPr/>
          <a:lstStyle/>
          <a:p>
            <a:fld id="{240F9C39-E401-4FBF-83BE-AA8E7CEB701B}" type="datetimeFigureOut">
              <a:rPr lang="el-GR" smtClean="0"/>
              <a:pPr/>
              <a:t>23/5/2019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AB88BDF-2241-4643-BB43-311EB3927615}"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l-GR" smtClean="0"/>
              <a:t>Στυλ κύριου τίτλου</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240F9C39-E401-4FBF-83BE-AA8E7CEB701B}" type="datetimeFigureOut">
              <a:rPr lang="el-GR" smtClean="0"/>
              <a:pPr/>
              <a:t>23/5/2019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AB88BDF-2241-4643-BB43-311EB392761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l-GR" smtClean="0"/>
              <a:t>Στυλ κύριου τίτλου</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Date Placeholder 6"/>
          <p:cNvSpPr>
            <a:spLocks noGrp="1"/>
          </p:cNvSpPr>
          <p:nvPr>
            <p:ph type="dt" sz="half" idx="10"/>
          </p:nvPr>
        </p:nvSpPr>
        <p:spPr/>
        <p:txBody>
          <a:bodyPr/>
          <a:lstStyle/>
          <a:p>
            <a:fld id="{240F9C39-E401-4FBF-83BE-AA8E7CEB701B}" type="datetimeFigureOut">
              <a:rPr lang="el-GR" smtClean="0"/>
              <a:pPr/>
              <a:t>23/5/2019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AB88BDF-2241-4643-BB43-311EB392761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Date Placeholder 2"/>
          <p:cNvSpPr>
            <a:spLocks noGrp="1"/>
          </p:cNvSpPr>
          <p:nvPr>
            <p:ph type="dt" sz="half" idx="10"/>
          </p:nvPr>
        </p:nvSpPr>
        <p:spPr/>
        <p:txBody>
          <a:bodyPr/>
          <a:lstStyle/>
          <a:p>
            <a:fld id="{240F9C39-E401-4FBF-83BE-AA8E7CEB701B}" type="datetimeFigureOut">
              <a:rPr lang="el-GR" smtClean="0"/>
              <a:pPr/>
              <a:t>23/5/2019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AB88BDF-2241-4643-BB43-311EB392761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F9C39-E401-4FBF-83BE-AA8E7CEB701B}" type="datetimeFigureOut">
              <a:rPr lang="el-GR" smtClean="0"/>
              <a:pPr/>
              <a:t>23/5/2019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AB88BDF-2241-4643-BB43-311EB392761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Στυλ κύριου τίτλου</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Στυλ υποδείγματος κειμένου</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Date Placeholder 4"/>
          <p:cNvSpPr>
            <a:spLocks noGrp="1"/>
          </p:cNvSpPr>
          <p:nvPr>
            <p:ph type="dt" sz="half" idx="10"/>
          </p:nvPr>
        </p:nvSpPr>
        <p:spPr/>
        <p:txBody>
          <a:bodyPr/>
          <a:lstStyle/>
          <a:p>
            <a:fld id="{240F9C39-E401-4FBF-83BE-AA8E7CEB701B}" type="datetimeFigureOut">
              <a:rPr lang="el-GR" smtClean="0"/>
              <a:pPr/>
              <a:t>23/5/2019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AB88BDF-2241-4643-BB43-311EB392761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Στυλ κύριου τίτλου</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Date Placeholder 4"/>
          <p:cNvSpPr>
            <a:spLocks noGrp="1"/>
          </p:cNvSpPr>
          <p:nvPr>
            <p:ph type="dt" sz="half" idx="10"/>
          </p:nvPr>
        </p:nvSpPr>
        <p:spPr/>
        <p:txBody>
          <a:bodyPr/>
          <a:lstStyle/>
          <a:p>
            <a:fld id="{240F9C39-E401-4FBF-83BE-AA8E7CEB701B}" type="datetimeFigureOut">
              <a:rPr lang="el-GR" smtClean="0"/>
              <a:pPr/>
              <a:t>23/5/2019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4AB88BDF-2241-4643-BB43-311EB3927615}" type="slidenum">
              <a:rPr lang="el-GR" smtClean="0"/>
              <a:pPr/>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Στυλ κύριου τίτλου</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0F9C39-E401-4FBF-83BE-AA8E7CEB701B}" type="datetimeFigureOut">
              <a:rPr lang="el-GR" smtClean="0"/>
              <a:pPr/>
              <a:t>23/5/2019</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AB88BDF-2241-4643-BB43-311EB3927615}" type="slidenum">
              <a:rPr lang="el-GR" smtClean="0"/>
              <a:pPr/>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smtClean="0"/>
              <a:t>ΠΡΟΓΡΑΜΜΑ ΠΕΡΙΒΑΛΛΟΝΤΙΚΗΣ ΕΚΠΑΙΔΕΥΣΗΣ</a:t>
            </a:r>
            <a:endParaRPr lang="el-GR" dirty="0"/>
          </a:p>
        </p:txBody>
      </p:sp>
      <p:sp>
        <p:nvSpPr>
          <p:cNvPr id="3" name="Υπότιτλος 2"/>
          <p:cNvSpPr>
            <a:spLocks noGrp="1"/>
          </p:cNvSpPr>
          <p:nvPr>
            <p:ph type="subTitle" idx="1"/>
          </p:nvPr>
        </p:nvSpPr>
        <p:spPr>
          <a:xfrm>
            <a:off x="533400" y="3933056"/>
            <a:ext cx="7854696" cy="2088232"/>
          </a:xfrm>
        </p:spPr>
        <p:txBody>
          <a:bodyPr>
            <a:normAutofit fontScale="77500" lnSpcReduction="20000"/>
          </a:bodyPr>
          <a:lstStyle/>
          <a:p>
            <a:r>
              <a:rPr lang="el-GR" sz="3600" dirty="0" smtClean="0"/>
              <a:t>Τίτλος: «Τρώω αυτό που πρέπει, πετάω </a:t>
            </a:r>
            <a:r>
              <a:rPr lang="el-GR" sz="3600" dirty="0" err="1" smtClean="0"/>
              <a:t>ό,τι</a:t>
            </a:r>
            <a:r>
              <a:rPr lang="el-GR" sz="3600" dirty="0" smtClean="0"/>
              <a:t> πρέπει»</a:t>
            </a:r>
          </a:p>
          <a:p>
            <a:r>
              <a:rPr lang="el-GR" sz="3600" dirty="0" smtClean="0"/>
              <a:t>2</a:t>
            </a:r>
            <a:r>
              <a:rPr lang="el-GR" sz="3600" baseline="30000" dirty="0" smtClean="0"/>
              <a:t>ο</a:t>
            </a:r>
            <a:r>
              <a:rPr lang="el-GR" sz="3600" dirty="0" smtClean="0"/>
              <a:t> Γυμνάσιο Καλλιθέας</a:t>
            </a:r>
          </a:p>
          <a:p>
            <a:r>
              <a:rPr lang="el-GR" sz="3600" dirty="0" smtClean="0"/>
              <a:t>Σχ. Έτος: 2018-19</a:t>
            </a:r>
            <a:endParaRPr lang="en-US" dirty="0"/>
          </a:p>
          <a:p>
            <a:r>
              <a:rPr lang="el-GR" sz="3600" dirty="0" smtClean="0"/>
              <a:t>Υπεύθυνοι </a:t>
            </a:r>
            <a:r>
              <a:rPr lang="el-GR" sz="3600" dirty="0" err="1" smtClean="0"/>
              <a:t>Εκπ</a:t>
            </a:r>
            <a:r>
              <a:rPr lang="el-GR" sz="3600" dirty="0" smtClean="0"/>
              <a:t>/</a:t>
            </a:r>
            <a:r>
              <a:rPr lang="el-GR" sz="3600" dirty="0" err="1" smtClean="0"/>
              <a:t>κοί</a:t>
            </a:r>
            <a:r>
              <a:rPr lang="el-GR" sz="3600" dirty="0" smtClean="0"/>
              <a:t>: </a:t>
            </a:r>
            <a:r>
              <a:rPr lang="el-GR" sz="3600" dirty="0" err="1" smtClean="0"/>
              <a:t>Μαυρογεώργη</a:t>
            </a:r>
            <a:r>
              <a:rPr lang="el-GR" sz="3600" dirty="0" smtClean="0"/>
              <a:t> Μαρία-</a:t>
            </a:r>
            <a:r>
              <a:rPr lang="el-GR" sz="3600" dirty="0" err="1" smtClean="0"/>
              <a:t>Πουλιάνου</a:t>
            </a:r>
            <a:r>
              <a:rPr lang="el-GR" sz="3600" dirty="0" smtClean="0"/>
              <a:t> Κασσιανή</a:t>
            </a:r>
            <a:endParaRPr lang="en-US" sz="3600" dirty="0" smtClean="0"/>
          </a:p>
        </p:txBody>
      </p:sp>
    </p:spTree>
    <p:extLst>
      <p:ext uri="{BB962C8B-B14F-4D97-AF65-F5344CB8AC3E}">
        <p14:creationId xmlns:p14="http://schemas.microsoft.com/office/powerpoint/2010/main" val="429800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1800" dirty="0" smtClean="0"/>
              <a:t>Σε επόμενη συνάντηση μας, συζητήσαμε </a:t>
            </a:r>
            <a:r>
              <a:rPr lang="el-GR" sz="1800" dirty="0"/>
              <a:t>για τη </a:t>
            </a:r>
            <a:r>
              <a:rPr lang="el-GR" sz="1800" dirty="0" err="1"/>
              <a:t>διαχείρηση</a:t>
            </a:r>
            <a:r>
              <a:rPr lang="el-GR" sz="1800" dirty="0"/>
              <a:t> των οικιακών </a:t>
            </a:r>
            <a:r>
              <a:rPr lang="el-GR" sz="1800" dirty="0" err="1"/>
              <a:t>απορριμμάτων.Ακούσαμε</a:t>
            </a:r>
            <a:r>
              <a:rPr lang="el-GR" sz="1800" dirty="0"/>
              <a:t> τις προτάσεις των παιδιών και η κ. </a:t>
            </a:r>
            <a:r>
              <a:rPr lang="el-GR" sz="1800" dirty="0" err="1"/>
              <a:t>Μαυρογεώργη</a:t>
            </a:r>
            <a:r>
              <a:rPr lang="el-GR" sz="1800" dirty="0"/>
              <a:t> μας ενημέρωσε για το τι ακριβώς είναι η </a:t>
            </a:r>
            <a:r>
              <a:rPr lang="el-GR" sz="1800" dirty="0" err="1"/>
              <a:t>κομποστοποίηση</a:t>
            </a:r>
            <a:r>
              <a:rPr lang="el-GR" sz="1800" dirty="0"/>
              <a:t> και </a:t>
            </a:r>
            <a:r>
              <a:rPr lang="el-GR" sz="1800" dirty="0" smtClean="0"/>
              <a:t>πώς </a:t>
            </a:r>
            <a:r>
              <a:rPr lang="el-GR" sz="1800" dirty="0"/>
              <a:t>μπορεί να </a:t>
            </a:r>
            <a:r>
              <a:rPr lang="el-GR" sz="1800" dirty="0" smtClean="0"/>
              <a:t>γίνει σε κάθε γειτονιά  </a:t>
            </a:r>
            <a:r>
              <a:rPr lang="el-GR" sz="1800" dirty="0"/>
              <a:t>και στο κάθε σπίτι.</a:t>
            </a:r>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276872"/>
            <a:ext cx="7315200" cy="4464496"/>
          </a:xfrm>
          <a:prstGeom prst="rect">
            <a:avLst/>
          </a:prstGeom>
        </p:spPr>
      </p:pic>
    </p:spTree>
    <p:extLst>
      <p:ext uri="{BB962C8B-B14F-4D97-AF65-F5344CB8AC3E}">
        <p14:creationId xmlns:p14="http://schemas.microsoft.com/office/powerpoint/2010/main" val="2852675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1600" dirty="0" smtClean="0"/>
              <a:t>Ενημέρωση για την πρωτοβουλία </a:t>
            </a:r>
            <a:r>
              <a:rPr lang="el-GR" sz="1600" dirty="0"/>
              <a:t>του </a:t>
            </a:r>
            <a:r>
              <a:rPr lang="el-GR" sz="1600" dirty="0" err="1"/>
              <a:t>ΕΣΔΑΚ</a:t>
            </a:r>
            <a:r>
              <a:rPr lang="el-GR" sz="1600" dirty="0" smtClean="0"/>
              <a:t>( </a:t>
            </a:r>
            <a:r>
              <a:rPr lang="el-GR" sz="1600" dirty="0"/>
              <a:t>Ενιαίος Σύνδεσμος Διαχείρισης Απορριμμάτων Κρήτης )</a:t>
            </a:r>
          </a:p>
        </p:txBody>
      </p:sp>
      <p:sp>
        <p:nvSpPr>
          <p:cNvPr id="3" name="Θέση κειμένου 2"/>
          <p:cNvSpPr>
            <a:spLocks noGrp="1"/>
          </p:cNvSpPr>
          <p:nvPr>
            <p:ph type="body" sz="half" idx="2"/>
          </p:nvPr>
        </p:nvSpPr>
        <p:spPr/>
        <p:txBody>
          <a:bodyPr>
            <a:normAutofit/>
          </a:bodyPr>
          <a:lstStyle/>
          <a:p>
            <a:r>
              <a:rPr lang="el-GR" sz="1800" dirty="0"/>
              <a:t>Ο </a:t>
            </a:r>
            <a:r>
              <a:rPr lang="el-GR" sz="1800" dirty="0" err="1"/>
              <a:t>ΕΣΔΑΚ</a:t>
            </a:r>
            <a:r>
              <a:rPr lang="el-GR" sz="1800" dirty="0"/>
              <a:t> φέρνει την </a:t>
            </a:r>
            <a:r>
              <a:rPr lang="el-GR" sz="1800" dirty="0" err="1"/>
              <a:t>κομποστοποίηση</a:t>
            </a:r>
            <a:r>
              <a:rPr lang="el-GR" sz="1800" dirty="0"/>
              <a:t> στα σχολεία – 192 </a:t>
            </a:r>
            <a:r>
              <a:rPr lang="el-GR" sz="1800" dirty="0" err="1"/>
              <a:t>κομποστοποιητές</a:t>
            </a:r>
            <a:r>
              <a:rPr lang="el-GR" sz="1800" dirty="0"/>
              <a:t> για χρήση στις σχολικές μονάδες</a:t>
            </a:r>
          </a:p>
        </p:txBody>
      </p:sp>
      <p:pic>
        <p:nvPicPr>
          <p:cNvPr id="5" name="Θέση εικόνας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442" b="7442"/>
          <a:stretch>
            <a:fillRect/>
          </a:stretch>
        </p:blipFill>
        <p:spPr/>
      </p:pic>
    </p:spTree>
    <p:extLst>
      <p:ext uri="{BB962C8B-B14F-4D97-AF65-F5344CB8AC3E}">
        <p14:creationId xmlns:p14="http://schemas.microsoft.com/office/powerpoint/2010/main" val="3848268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Διήμερη </a:t>
            </a:r>
            <a:r>
              <a:rPr lang="el-GR" dirty="0" err="1" smtClean="0"/>
              <a:t>εκπ</a:t>
            </a:r>
            <a:r>
              <a:rPr lang="el-GR" dirty="0" smtClean="0"/>
              <a:t>/</a:t>
            </a:r>
            <a:r>
              <a:rPr lang="el-GR" dirty="0" err="1" smtClean="0"/>
              <a:t>κή</a:t>
            </a:r>
            <a:r>
              <a:rPr lang="el-GR" dirty="0" smtClean="0"/>
              <a:t> επίσκεψη στο </a:t>
            </a:r>
            <a:r>
              <a:rPr lang="el-GR" dirty="0" err="1" smtClean="0"/>
              <a:t>ΚΠΕ</a:t>
            </a:r>
            <a:r>
              <a:rPr lang="el-GR" dirty="0" smtClean="0"/>
              <a:t> </a:t>
            </a:r>
            <a:r>
              <a:rPr lang="el-GR" dirty="0" err="1" smtClean="0"/>
              <a:t>Κρεστένων</a:t>
            </a:r>
            <a:r>
              <a:rPr lang="el-GR" dirty="0" smtClean="0"/>
              <a:t> και στην Αρχαία Ολυμπία 18 και 19 Μαρτίου 2019</a:t>
            </a:r>
            <a:endParaRPr lang="el-GR" dirty="0"/>
          </a:p>
        </p:txBody>
      </p:sp>
      <p:sp>
        <p:nvSpPr>
          <p:cNvPr id="3" name="Θέση κειμένου 2"/>
          <p:cNvSpPr>
            <a:spLocks noGrp="1"/>
          </p:cNvSpPr>
          <p:nvPr>
            <p:ph type="body" sz="half" idx="2"/>
          </p:nvPr>
        </p:nvSpPr>
        <p:spPr/>
        <p:txBody>
          <a:bodyPr>
            <a:noAutofit/>
          </a:bodyPr>
          <a:lstStyle/>
          <a:p>
            <a:r>
              <a:rPr lang="el-GR" sz="1800" dirty="0" smtClean="0"/>
              <a:t>Η ομάδα μας παρακολούθησε </a:t>
            </a:r>
            <a:r>
              <a:rPr lang="el-GR" sz="1800" dirty="0"/>
              <a:t>το </a:t>
            </a:r>
            <a:r>
              <a:rPr lang="el-GR" sz="1800" err="1"/>
              <a:t>πρόγραμμα</a:t>
            </a:r>
            <a:r>
              <a:rPr lang="el-GR" sz="1800" smtClean="0"/>
              <a:t>:             Τα </a:t>
            </a:r>
            <a:r>
              <a:rPr lang="el-GR" sz="1800" dirty="0"/>
              <a:t>Τοπικά Προϊόντα σε μια Κοινωνία </a:t>
            </a:r>
            <a:r>
              <a:rPr lang="el-GR" sz="1800" dirty="0" err="1" smtClean="0"/>
              <a:t>Αειφορίας</a:t>
            </a:r>
            <a:r>
              <a:rPr lang="el-GR" sz="1800" dirty="0" smtClean="0"/>
              <a:t> και φιλοξενήθηκε στον Ξενώνα της μαθητικής εστίας</a:t>
            </a:r>
            <a:endParaRPr lang="el-GR" sz="1800" dirty="0"/>
          </a:p>
        </p:txBody>
      </p:sp>
      <p:pic>
        <p:nvPicPr>
          <p:cNvPr id="5" name="Θέση εικόνας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942" r="5942"/>
          <a:stretch>
            <a:fillRect/>
          </a:stretch>
        </p:blipFill>
        <p:spPr/>
      </p:pic>
    </p:spTree>
    <p:extLst>
      <p:ext uri="{BB962C8B-B14F-4D97-AF65-F5344CB8AC3E}">
        <p14:creationId xmlns:p14="http://schemas.microsoft.com/office/powerpoint/2010/main" val="2291871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060848"/>
            <a:ext cx="4038600" cy="3744416"/>
          </a:xfrm>
        </p:spPr>
      </p:pic>
      <p:pic>
        <p:nvPicPr>
          <p:cNvPr id="6" name="Θέση περιεχομένου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060848"/>
            <a:ext cx="4038600" cy="3816424"/>
          </a:xfrm>
        </p:spPr>
      </p:pic>
    </p:spTree>
    <p:extLst>
      <p:ext uri="{BB962C8B-B14F-4D97-AF65-F5344CB8AC3E}">
        <p14:creationId xmlns:p14="http://schemas.microsoft.com/office/powerpoint/2010/main" val="1843003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Επισκεφθήκαμε και την Αρχαία Ολυμπία και ξεναγηθήκαμε στο Μουσείο</a:t>
            </a:r>
            <a:endParaRPr lang="el-GR" dirty="0"/>
          </a:p>
        </p:txBody>
      </p:sp>
      <p:pic>
        <p:nvPicPr>
          <p:cNvPr id="5" name="Θέση εικόνας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942" r="5942"/>
          <a:stretch>
            <a:fillRect/>
          </a:stretch>
        </p:blipFill>
        <p:spPr/>
      </p:pic>
    </p:spTree>
    <p:extLst>
      <p:ext uri="{BB962C8B-B14F-4D97-AF65-F5344CB8AC3E}">
        <p14:creationId xmlns:p14="http://schemas.microsoft.com/office/powerpoint/2010/main" val="1810658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Στις 28 Μαρτίου και στα πλαίσια του προγράμματος,  επισκεφθήκαμε το </a:t>
            </a:r>
            <a:r>
              <a:rPr lang="el-GR" dirty="0" err="1" smtClean="0"/>
              <a:t>ΕΛ.ΚΕ.Θ.Ε.(Ελληνικό</a:t>
            </a:r>
            <a:r>
              <a:rPr lang="el-GR" dirty="0" smtClean="0"/>
              <a:t> Κέντρο Θαλάσσιων Ερευνών) Αναβύσσου</a:t>
            </a:r>
            <a:endParaRPr lang="el-GR" dirty="0"/>
          </a:p>
        </p:txBody>
      </p:sp>
      <p:pic>
        <p:nvPicPr>
          <p:cNvPr id="5" name="Θέση εικόνας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7018" r="17018"/>
          <a:stretch>
            <a:fillRect/>
          </a:stretch>
        </p:blipFill>
        <p:spPr/>
      </p:pic>
    </p:spTree>
    <p:extLst>
      <p:ext uri="{BB962C8B-B14F-4D97-AF65-F5344CB8AC3E}">
        <p14:creationId xmlns:p14="http://schemas.microsoft.com/office/powerpoint/2010/main" val="4196208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Αρχικά μας έγινε μια παρουσίαση σχετικά με τη ρύπανση των θαλασσών μας από τα πλαστικά</a:t>
            </a:r>
            <a:endParaRPr lang="el-GR" dirty="0"/>
          </a:p>
        </p:txBody>
      </p:sp>
      <p:pic>
        <p:nvPicPr>
          <p:cNvPr id="5" name="Θέση εικόνας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7018" r="17018"/>
          <a:stretch>
            <a:fillRect/>
          </a:stretch>
        </p:blipFill>
        <p:spPr/>
      </p:pic>
    </p:spTree>
    <p:extLst>
      <p:ext uri="{BB962C8B-B14F-4D97-AF65-F5344CB8AC3E}">
        <p14:creationId xmlns:p14="http://schemas.microsoft.com/office/powerpoint/2010/main" val="338661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176996"/>
            <a:ext cx="2212848" cy="3332124"/>
          </a:xfrm>
        </p:spPr>
        <p:txBody>
          <a:bodyPr>
            <a:normAutofit/>
          </a:bodyPr>
          <a:lstStyle/>
          <a:p>
            <a:r>
              <a:rPr lang="el-GR" dirty="0" smtClean="0"/>
              <a:t>Στη συνέχεια ξεναγηθήκαμε στο χώρο όπου μεταξύ άλλων είχαμε την ευκαιρία να δούμε από κοντά το μοναδικό στην Ελλάδα βαθυσκάφος :ΘΕΤΙΣ</a:t>
            </a:r>
            <a:endParaRPr lang="el-GR" dirty="0"/>
          </a:p>
        </p:txBody>
      </p:sp>
      <p:pic>
        <p:nvPicPr>
          <p:cNvPr id="5" name="Θέση εικόνας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7018" r="17018"/>
          <a:stretch>
            <a:fillRect/>
          </a:stretch>
        </p:blipFill>
        <p:spPr/>
      </p:pic>
    </p:spTree>
    <p:extLst>
      <p:ext uri="{BB962C8B-B14F-4D97-AF65-F5344CB8AC3E}">
        <p14:creationId xmlns:p14="http://schemas.microsoft.com/office/powerpoint/2010/main" val="1851934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176996"/>
            <a:ext cx="2212848" cy="3908188"/>
          </a:xfrm>
        </p:spPr>
        <p:txBody>
          <a:bodyPr>
            <a:normAutofit/>
          </a:bodyPr>
          <a:lstStyle/>
          <a:p>
            <a:r>
              <a:rPr lang="el-GR" dirty="0" smtClean="0"/>
              <a:t>Τα παιδιά είχαν ακόμη την ευκαιρία να μπουν στο εργαστήριο του </a:t>
            </a:r>
            <a:r>
              <a:rPr lang="el-GR" dirty="0" err="1" smtClean="0"/>
              <a:t>ΕΛΚΕΘΕ</a:t>
            </a:r>
            <a:r>
              <a:rPr lang="el-GR" dirty="0" smtClean="0"/>
              <a:t> και σαν μικροί επιστήμονες να εντοπίσουν με το μικροσκόπιο ,σε δείγματα άμμου από την παραλία, σωματίδια που ρυπαίνουν.</a:t>
            </a:r>
            <a:endParaRPr lang="el-GR" dirty="0"/>
          </a:p>
        </p:txBody>
      </p:sp>
      <p:pic>
        <p:nvPicPr>
          <p:cNvPr id="5" name="Θέση εικόνας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7018" r="17018"/>
          <a:stretch>
            <a:fillRect/>
          </a:stretch>
        </p:blipFill>
        <p:spPr/>
      </p:pic>
    </p:spTree>
    <p:extLst>
      <p:ext uri="{BB962C8B-B14F-4D97-AF65-F5344CB8AC3E}">
        <p14:creationId xmlns:p14="http://schemas.microsoft.com/office/powerpoint/2010/main" val="3559527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Να και …τα αποτελέσματα της έρευνας τους!</a:t>
            </a:r>
            <a:endParaRPr lang="el-GR" dirty="0"/>
          </a:p>
        </p:txBody>
      </p:sp>
      <p:sp>
        <p:nvSpPr>
          <p:cNvPr id="3" name="Θέση κειμένου 2"/>
          <p:cNvSpPr>
            <a:spLocks noGrp="1"/>
          </p:cNvSpPr>
          <p:nvPr>
            <p:ph type="body" sz="half" idx="2"/>
          </p:nvPr>
        </p:nvSpPr>
        <p:spPr/>
        <p:txBody>
          <a:bodyPr>
            <a:noAutofit/>
          </a:bodyPr>
          <a:lstStyle/>
          <a:p>
            <a:r>
              <a:rPr lang="el-GR" sz="2000" dirty="0" smtClean="0"/>
              <a:t>Ενδεικτικά: σε 1260  </a:t>
            </a:r>
            <a:r>
              <a:rPr lang="en-US" sz="2000" dirty="0" smtClean="0"/>
              <a:t>gr</a:t>
            </a:r>
            <a:r>
              <a:rPr lang="el-GR" sz="2000" dirty="0" smtClean="0"/>
              <a:t> άμμου, εντοπίστηκαν :183 κομμάτια πλαστικών και 116 κομμάτια </a:t>
            </a:r>
            <a:r>
              <a:rPr lang="el-GR" sz="2000" dirty="0" err="1" smtClean="0"/>
              <a:t>μικροπλαστικών</a:t>
            </a:r>
            <a:r>
              <a:rPr lang="el-GR" sz="2000" dirty="0" smtClean="0"/>
              <a:t>!!!</a:t>
            </a:r>
            <a:endParaRPr lang="el-GR" sz="2000" dirty="0"/>
          </a:p>
        </p:txBody>
      </p:sp>
      <p:pic>
        <p:nvPicPr>
          <p:cNvPr id="5" name="Θέση εικόνας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6194" b="26194"/>
          <a:stretch>
            <a:fillRect/>
          </a:stretch>
        </p:blipFill>
        <p:spPr>
          <a:xfrm rot="420000">
            <a:off x="3486683" y="1184973"/>
            <a:ext cx="4617720" cy="3946519"/>
          </a:xfrm>
        </p:spPr>
      </p:pic>
    </p:spTree>
    <p:extLst>
      <p:ext uri="{BB962C8B-B14F-4D97-AF65-F5344CB8AC3E}">
        <p14:creationId xmlns:p14="http://schemas.microsoft.com/office/powerpoint/2010/main" val="3340625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r>
              <a:rPr lang="en-US" dirty="0" smtClean="0"/>
              <a:t/>
            </a:r>
            <a:br>
              <a:rPr lang="en-US" dirty="0" smtClean="0"/>
            </a:br>
            <a:r>
              <a:rPr lang="el-GR" dirty="0" smtClean="0"/>
              <a:t>Η ομάδα μας στο </a:t>
            </a:r>
            <a:r>
              <a:rPr lang="en-US" dirty="0" err="1" smtClean="0"/>
              <a:t>facebook</a:t>
            </a:r>
            <a:endParaRPr lang="el-GR" dirty="0"/>
          </a:p>
        </p:txBody>
      </p:sp>
      <p:sp>
        <p:nvSpPr>
          <p:cNvPr id="3" name="Θέση κειμένου 2"/>
          <p:cNvSpPr>
            <a:spLocks noGrp="1"/>
          </p:cNvSpPr>
          <p:nvPr>
            <p:ph type="body" sz="half" idx="2"/>
          </p:nvPr>
        </p:nvSpPr>
        <p:spPr/>
        <p:txBody>
          <a:bodyPr/>
          <a:lstStyle/>
          <a:p>
            <a:r>
              <a:rPr lang="en-US" dirty="0"/>
              <a:t>https://www.facebook.com/groups/276132733046276/</a:t>
            </a:r>
            <a:endParaRPr lang="el-GR" dirty="0"/>
          </a:p>
        </p:txBody>
      </p:sp>
      <p:pic>
        <p:nvPicPr>
          <p:cNvPr id="5" name="Θέση εικόνας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096" r="8096"/>
          <a:stretch>
            <a:fillRect/>
          </a:stretch>
        </p:blipFill>
        <p:spPr/>
      </p:pic>
    </p:spTree>
    <p:extLst>
      <p:ext uri="{BB962C8B-B14F-4D97-AF65-F5344CB8AC3E}">
        <p14:creationId xmlns:p14="http://schemas.microsoft.com/office/powerpoint/2010/main" val="2761618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a:t>
            </a:r>
            <a:r>
              <a:rPr lang="el-GR" dirty="0" smtClean="0"/>
              <a:t>Θα κλείσουμε την παρουσίαση του προγράμματός μας  με την περίπτωση της 16χρονης  </a:t>
            </a:r>
            <a:r>
              <a:rPr lang="el-GR" dirty="0" err="1"/>
              <a:t>Γκρέτα</a:t>
            </a:r>
            <a:r>
              <a:rPr lang="el-GR" dirty="0"/>
              <a:t> </a:t>
            </a:r>
            <a:r>
              <a:rPr lang="el-GR" dirty="0" err="1" smtClean="0"/>
              <a:t>Θούνμπεργκ</a:t>
            </a:r>
            <a:r>
              <a:rPr lang="el-GR" dirty="0"/>
              <a:t> </a:t>
            </a:r>
            <a:r>
              <a:rPr lang="el-GR" dirty="0" smtClean="0"/>
              <a:t> </a:t>
            </a:r>
            <a:r>
              <a:rPr lang="el-GR" dirty="0"/>
              <a:t>από τη Σουηδία </a:t>
            </a:r>
          </a:p>
        </p:txBody>
      </p:sp>
      <p:pic>
        <p:nvPicPr>
          <p:cNvPr id="5" name="Θέση εικόνας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0935" r="10935"/>
          <a:stretch>
            <a:fillRect/>
          </a:stretch>
        </p:blipFill>
        <p:spPr/>
      </p:pic>
    </p:spTree>
    <p:extLst>
      <p:ext uri="{BB962C8B-B14F-4D97-AF65-F5344CB8AC3E}">
        <p14:creationId xmlns:p14="http://schemas.microsoft.com/office/powerpoint/2010/main" val="1058588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24744"/>
            <a:ext cx="8305800" cy="4176464"/>
          </a:xfrm>
        </p:spPr>
        <p:txBody>
          <a:bodyPr>
            <a:normAutofit/>
          </a:bodyPr>
          <a:lstStyle/>
          <a:p>
            <a:r>
              <a:rPr lang="el-GR" sz="2000" dirty="0" smtClean="0"/>
              <a:t>Η </a:t>
            </a:r>
            <a:r>
              <a:rPr lang="el-GR" sz="2000" dirty="0" err="1" smtClean="0"/>
              <a:t>Γκρέτα</a:t>
            </a:r>
            <a:r>
              <a:rPr lang="el-GR" sz="2000" dirty="0" smtClean="0"/>
              <a:t> μίλησε </a:t>
            </a:r>
            <a:r>
              <a:rPr lang="el-GR" sz="2000" dirty="0"/>
              <a:t>στο </a:t>
            </a:r>
            <a:r>
              <a:rPr lang="el-GR" sz="2000" dirty="0" err="1"/>
              <a:t>Σρασβούργο</a:t>
            </a:r>
            <a:r>
              <a:rPr lang="el-GR" sz="2000" dirty="0"/>
              <a:t> κάνοντας έκκληση προς όλους τους ηγέτες της Ευρωπαϊκής Ένωσης να λάβουν άμεση σοβαρά μέτρα σχετικά με την προστασία του κλίματος. </a:t>
            </a:r>
            <a:br>
              <a:rPr lang="el-GR" sz="2000" dirty="0"/>
            </a:br>
            <a:r>
              <a:rPr lang="el-GR" sz="2000" dirty="0" smtClean="0"/>
              <a:t> «Το </a:t>
            </a:r>
            <a:r>
              <a:rPr lang="el-GR" sz="2000" dirty="0"/>
              <a:t>σπίτι μας καταρρέει» επανέλαβε δραματικά πολλές φορές και με τρεμάμενη φωνή η </a:t>
            </a:r>
            <a:r>
              <a:rPr lang="el-GR" sz="2000" dirty="0" err="1"/>
              <a:t>Γκρέτα</a:t>
            </a:r>
            <a:r>
              <a:rPr lang="el-GR" sz="2000" dirty="0"/>
              <a:t>, μιλώντας στην επιτροπή για το Περιβάλλον του ΕΚ και υποστηρίζοντας ότι πρέπει να «πανικοβληθούν όπως θα πανικοβάλλονταν εάν υπήρχε μια φωτιά, σαν αυτήν που κατέστρεψε την Παναγία των Παρισίων». Το 2030, είπε, «θα φτάσουμε σε ένα σημείο δίχως επιστροφή για τον πολιτισμό μας», εκτός και αν προηγηθούν σημαντικές αλλαγές, συμπεριλαμβανομένης της μείωσης τουλάχιστον κατά 50% των εκπομπών διοξειδίου του άνθρακα. </a:t>
            </a:r>
          </a:p>
        </p:txBody>
      </p:sp>
    </p:spTree>
    <p:extLst>
      <p:ext uri="{BB962C8B-B14F-4D97-AF65-F5344CB8AC3E}">
        <p14:creationId xmlns:p14="http://schemas.microsoft.com/office/powerpoint/2010/main" val="2619148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04088"/>
            <a:ext cx="8305800" cy="636680"/>
          </a:xfrm>
        </p:spPr>
        <p:txBody>
          <a:bodyPr>
            <a:normAutofit fontScale="90000"/>
          </a:bodyPr>
          <a:lstStyle/>
          <a:p>
            <a:r>
              <a:rPr lang="el-GR" dirty="0" smtClean="0"/>
              <a:t>Και λίγο χιούμορ……</a:t>
            </a:r>
            <a:endParaRPr lang="el-GR"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844824"/>
            <a:ext cx="4572000" cy="5013176"/>
          </a:xfrm>
          <a:prstGeom prst="rect">
            <a:avLst/>
          </a:prstGeom>
        </p:spPr>
      </p:pic>
    </p:spTree>
    <p:extLst>
      <p:ext uri="{BB962C8B-B14F-4D97-AF65-F5344CB8AC3E}">
        <p14:creationId xmlns:p14="http://schemas.microsoft.com/office/powerpoint/2010/main" val="909362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0198" b="10198"/>
          <a:stretch>
            <a:fillRect/>
          </a:stretch>
        </p:blipFill>
        <p:spPr/>
      </p:pic>
    </p:spTree>
    <p:extLst>
      <p:ext uri="{BB962C8B-B14F-4D97-AF65-F5344CB8AC3E}">
        <p14:creationId xmlns:p14="http://schemas.microsoft.com/office/powerpoint/2010/main" val="1390741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124744"/>
            <a:ext cx="8305800" cy="3960440"/>
          </a:xfrm>
        </p:spPr>
        <p:txBody>
          <a:bodyPr numCol="1">
            <a:normAutofit fontScale="90000"/>
          </a:bodyPr>
          <a:lstStyle/>
          <a:p>
            <a:r>
              <a:rPr lang="el-GR" sz="2000" dirty="0"/>
              <a:t> Η   ΠΕΡΙΒΑΛΛΟΝΤΙΚΗ ΟΜΑΔΑ ΤΟΥ ΣΧΟΛΕΙΟΥ </a:t>
            </a:r>
            <a:r>
              <a:rPr lang="el-GR" sz="2000" dirty="0" smtClean="0"/>
              <a:t>ΜΑΣ</a:t>
            </a:r>
            <a:br>
              <a:rPr lang="el-GR" sz="2000" dirty="0" smtClean="0"/>
            </a:br>
            <a:r>
              <a:rPr lang="el-GR" sz="2000" dirty="0"/>
              <a:t/>
            </a:r>
            <a:br>
              <a:rPr lang="el-GR" sz="2000" dirty="0"/>
            </a:br>
            <a:r>
              <a:rPr lang="en-US" sz="1600" dirty="0" smtClean="0"/>
              <a:t>1</a:t>
            </a:r>
            <a:r>
              <a:rPr lang="el-GR" sz="1600" dirty="0" smtClean="0"/>
              <a:t>.</a:t>
            </a:r>
            <a:r>
              <a:rPr lang="el-GR" sz="1600" dirty="0" err="1" smtClean="0"/>
              <a:t>Δρογγίτη</a:t>
            </a:r>
            <a:r>
              <a:rPr lang="el-GR" sz="1600" dirty="0" smtClean="0"/>
              <a:t> Α.                                               13.Κωνσταντίνου Σ. </a:t>
            </a:r>
            <a:br>
              <a:rPr lang="el-GR" sz="1600" dirty="0" smtClean="0"/>
            </a:br>
            <a:r>
              <a:rPr lang="el-GR" sz="1600" dirty="0" smtClean="0"/>
              <a:t>2.Δρίνη Κ.                                                     14.Δανιελιάν Α. </a:t>
            </a:r>
            <a:br>
              <a:rPr lang="el-GR" sz="1600" dirty="0" smtClean="0"/>
            </a:br>
            <a:r>
              <a:rPr lang="el-GR" sz="1600" dirty="0" smtClean="0"/>
              <a:t>3.Δημακοπούλου Ι.                                     15Παππά Α. </a:t>
            </a:r>
            <a:br>
              <a:rPr lang="el-GR" sz="1600" dirty="0" smtClean="0"/>
            </a:br>
            <a:r>
              <a:rPr lang="el-GR" sz="1600" dirty="0" smtClean="0"/>
              <a:t>4.Σκουλά Μ.                                                 16. </a:t>
            </a:r>
            <a:r>
              <a:rPr lang="el-GR" sz="1600" dirty="0" err="1" smtClean="0"/>
              <a:t>Μπαλοδήμα</a:t>
            </a:r>
            <a:r>
              <a:rPr lang="el-GR" sz="1600" dirty="0" smtClean="0"/>
              <a:t> Ν. </a:t>
            </a:r>
            <a:br>
              <a:rPr lang="el-GR" sz="1600" dirty="0" smtClean="0"/>
            </a:br>
            <a:r>
              <a:rPr lang="el-GR" sz="1600" dirty="0" smtClean="0"/>
              <a:t>5.Σταμπέλου Ι.                                             17.Μπιστολάκη Κ. </a:t>
            </a:r>
            <a:br>
              <a:rPr lang="el-GR" sz="1600" dirty="0" smtClean="0"/>
            </a:br>
            <a:r>
              <a:rPr lang="el-GR" sz="1600" dirty="0" smtClean="0"/>
              <a:t>6.Περάι Τζ.                                                    18.Κατσούλη Ζ.</a:t>
            </a:r>
            <a:br>
              <a:rPr lang="el-GR" sz="1600" dirty="0" smtClean="0"/>
            </a:br>
            <a:r>
              <a:rPr lang="el-GR" sz="1600" dirty="0" smtClean="0"/>
              <a:t>7.Βλαντή Ι.                                                     19.Μπερτάνου Χ. </a:t>
            </a:r>
            <a:br>
              <a:rPr lang="el-GR" sz="1600" dirty="0" smtClean="0"/>
            </a:br>
            <a:r>
              <a:rPr lang="el-GR" sz="1600" dirty="0" smtClean="0"/>
              <a:t>8.Σωτηρίου Ν.                                               20Λεμπέσης Γ.</a:t>
            </a:r>
            <a:br>
              <a:rPr lang="el-GR" sz="1600" dirty="0" smtClean="0"/>
            </a:br>
            <a:r>
              <a:rPr lang="el-GR" sz="1600" dirty="0" smtClean="0"/>
              <a:t>9.Κορισιάνου Α.                                            21.Καββαδάς Α. </a:t>
            </a:r>
            <a:br>
              <a:rPr lang="el-GR" sz="1600" dirty="0" smtClean="0"/>
            </a:br>
            <a:r>
              <a:rPr lang="el-GR" sz="1600" dirty="0" smtClean="0"/>
              <a:t>10.Μωυσιάδου Π.                    </a:t>
            </a:r>
            <a:br>
              <a:rPr lang="el-GR" sz="1600" dirty="0" smtClean="0"/>
            </a:br>
            <a:r>
              <a:rPr lang="el-GR" sz="1600" dirty="0" smtClean="0"/>
              <a:t>11.Σωτηρίου Ο. </a:t>
            </a:r>
            <a:br>
              <a:rPr lang="el-GR" sz="1600" dirty="0" smtClean="0"/>
            </a:br>
            <a:r>
              <a:rPr lang="el-GR" sz="1600" dirty="0" smtClean="0"/>
              <a:t>12.Ζαρκαλή Στ. </a:t>
            </a:r>
            <a:br>
              <a:rPr lang="el-GR" sz="1600" dirty="0" smtClean="0"/>
            </a:br>
            <a:r>
              <a:rPr lang="el-GR" sz="2000" dirty="0" smtClean="0"/>
              <a:t/>
            </a:r>
            <a:br>
              <a:rPr lang="el-GR" sz="2000" dirty="0" smtClean="0"/>
            </a:br>
            <a:endParaRPr lang="el-GR" sz="2000" dirty="0"/>
          </a:p>
        </p:txBody>
      </p:sp>
    </p:spTree>
    <p:extLst>
      <p:ext uri="{BB962C8B-B14F-4D97-AF65-F5344CB8AC3E}">
        <p14:creationId xmlns:p14="http://schemas.microsoft.com/office/powerpoint/2010/main" val="1753966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2132856"/>
            <a:ext cx="6726137" cy="461665"/>
          </a:xfrm>
          <a:prstGeom prst="rect">
            <a:avLst/>
          </a:prstGeom>
          <a:noFill/>
        </p:spPr>
        <p:txBody>
          <a:bodyPr wrap="none" rtlCol="0">
            <a:spAutoFit/>
          </a:bodyPr>
          <a:lstStyle/>
          <a:p>
            <a:r>
              <a:rPr lang="el-GR" sz="2400" b="1" dirty="0" smtClean="0"/>
              <a:t>ΕΥΧΑΡΙΣΤΟΥΜΕ   ΓΙΑ  ΤΗΝ   ΠΡΟΣΟΧΗ   ΣΑΣ</a:t>
            </a:r>
            <a:endParaRPr lang="el-GR" sz="2400" b="1"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5230" y="3717032"/>
            <a:ext cx="1653540" cy="1872208"/>
          </a:xfrm>
          <a:prstGeom prst="rect">
            <a:avLst/>
          </a:prstGeom>
        </p:spPr>
      </p:pic>
    </p:spTree>
    <p:extLst>
      <p:ext uri="{BB962C8B-B14F-4D97-AF65-F5344CB8AC3E}">
        <p14:creationId xmlns:p14="http://schemas.microsoft.com/office/powerpoint/2010/main" val="60328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Στόχοι του προγράμματος</a:t>
            </a:r>
            <a:endParaRPr lang="el-GR" dirty="0"/>
          </a:p>
        </p:txBody>
      </p:sp>
      <p:sp>
        <p:nvSpPr>
          <p:cNvPr id="3" name="Θέση κειμένου 2"/>
          <p:cNvSpPr>
            <a:spLocks noGrp="1"/>
          </p:cNvSpPr>
          <p:nvPr>
            <p:ph type="body" sz="half" idx="2"/>
          </p:nvPr>
        </p:nvSpPr>
        <p:spPr/>
        <p:txBody>
          <a:bodyPr>
            <a:normAutofit fontScale="92500"/>
          </a:bodyPr>
          <a:lstStyle/>
          <a:p>
            <a:r>
              <a:rPr lang="el-GR" dirty="0" smtClean="0"/>
              <a:t>Τα </a:t>
            </a:r>
            <a:r>
              <a:rPr lang="el-GR" dirty="0"/>
              <a:t>θέματα με τα οποία </a:t>
            </a:r>
            <a:r>
              <a:rPr lang="el-GR" dirty="0" smtClean="0"/>
              <a:t> ασχοληθήκαμε </a:t>
            </a:r>
            <a:r>
              <a:rPr lang="el-GR" dirty="0"/>
              <a:t>είναι</a:t>
            </a:r>
            <a:r>
              <a:rPr lang="el-GR" dirty="0" smtClean="0"/>
              <a:t>:                   η </a:t>
            </a:r>
            <a:r>
              <a:rPr lang="el-GR" dirty="0" err="1"/>
              <a:t>αειφορική</a:t>
            </a:r>
            <a:r>
              <a:rPr lang="el-GR" dirty="0"/>
              <a:t> διαχείριση των απορριμμάτων</a:t>
            </a:r>
            <a:r>
              <a:rPr lang="el-GR" dirty="0" smtClean="0"/>
              <a:t>, φύση </a:t>
            </a:r>
            <a:r>
              <a:rPr lang="el-GR" dirty="0"/>
              <a:t>και θρησκεία</a:t>
            </a:r>
            <a:r>
              <a:rPr lang="el-GR" dirty="0" smtClean="0"/>
              <a:t>, περιβαλλοντική </a:t>
            </a:r>
            <a:r>
              <a:rPr lang="el-GR" dirty="0"/>
              <a:t>ηθική, εντομοκτόνα και </a:t>
            </a:r>
            <a:r>
              <a:rPr lang="el-GR" dirty="0" smtClean="0"/>
              <a:t>φυτοφάρμακα. Ανταλλάξαμε </a:t>
            </a:r>
            <a:r>
              <a:rPr lang="el-GR" dirty="0"/>
              <a:t>τις απόψεις μας .</a:t>
            </a:r>
            <a:r>
              <a:rPr lang="el-GR" dirty="0" smtClean="0"/>
              <a:t>Προτείναμε </a:t>
            </a:r>
            <a:r>
              <a:rPr lang="el-GR" dirty="0"/>
              <a:t>τρόπους καλύτερης διαχείρισης των απορριμμάτων, σωστές διατροφικές συνήθειες κλπ</a:t>
            </a:r>
          </a:p>
        </p:txBody>
      </p:sp>
      <p:pic>
        <p:nvPicPr>
          <p:cNvPr id="5" name="Θέση εικόνας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8933" b="18933"/>
          <a:stretch>
            <a:fillRect/>
          </a:stretch>
        </p:blipFill>
        <p:spPr>
          <a:xfrm rot="420000">
            <a:off x="3418464" y="1284715"/>
            <a:ext cx="4617720" cy="3804490"/>
          </a:xfrm>
        </p:spPr>
      </p:pic>
    </p:spTree>
    <p:extLst>
      <p:ext uri="{BB962C8B-B14F-4D97-AF65-F5344CB8AC3E}">
        <p14:creationId xmlns:p14="http://schemas.microsoft.com/office/powerpoint/2010/main" val="4184385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2000" dirty="0"/>
              <a:t>Στην πρώτη συνάντηση της ομάδας </a:t>
            </a:r>
            <a:r>
              <a:rPr lang="el-GR" sz="2000" dirty="0" smtClean="0"/>
              <a:t>μας, </a:t>
            </a:r>
            <a:r>
              <a:rPr lang="el-GR" sz="2000" dirty="0"/>
              <a:t>τα παιδιά ενημερώθηκαν για τα θέματα που </a:t>
            </a:r>
            <a:r>
              <a:rPr lang="el-GR" sz="2000" dirty="0" smtClean="0"/>
              <a:t>επρόκειτο </a:t>
            </a:r>
            <a:r>
              <a:rPr lang="el-GR" sz="2000" dirty="0"/>
              <a:t>να επεξεργαστούμε φέτος στο πρόγραμμα και τους ζητήθηκε να προτείνουν κι αυτά θέματα, που θα τα ενδιέφερε περισσότερο να </a:t>
            </a:r>
            <a:r>
              <a:rPr lang="el-GR" sz="2000" dirty="0" smtClean="0"/>
              <a:t>ασχοληθούμε, </a:t>
            </a:r>
            <a:r>
              <a:rPr lang="el-GR" sz="2000" dirty="0"/>
              <a:t>σχετικά με τη διατροφή, αλλά και τη διαχείριση </a:t>
            </a:r>
            <a:r>
              <a:rPr lang="el-GR" sz="2000" dirty="0" smtClean="0"/>
              <a:t>απορριμμάτων</a:t>
            </a:r>
            <a:r>
              <a:rPr lang="el-GR" sz="2000" dirty="0"/>
              <a:t>.</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2076291"/>
            <a:ext cx="7315200" cy="4107180"/>
          </a:xfrm>
        </p:spPr>
      </p:pic>
    </p:spTree>
    <p:extLst>
      <p:ext uri="{BB962C8B-B14F-4D97-AF65-F5344CB8AC3E}">
        <p14:creationId xmlns:p14="http://schemas.microsoft.com/office/powerpoint/2010/main" val="882655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dirty="0" smtClean="0"/>
              <a:t>Στο διαδίκτυο και μέσα από το βιωματικό σχολείο παρακολουθήσαμε ένα ψηφιακό πρόγραμμα</a:t>
            </a:r>
            <a:endParaRPr lang="el-GR" sz="2400" dirty="0"/>
          </a:p>
        </p:txBody>
      </p:sp>
      <p:sp>
        <p:nvSpPr>
          <p:cNvPr id="3" name="Θέση περιεχομένου 2"/>
          <p:cNvSpPr>
            <a:spLocks noGrp="1"/>
          </p:cNvSpPr>
          <p:nvPr>
            <p:ph idx="1"/>
          </p:nvPr>
        </p:nvSpPr>
        <p:spPr/>
        <p:txBody>
          <a:bodyPr/>
          <a:lstStyle/>
          <a:p>
            <a:r>
              <a:rPr lang="el-GR" dirty="0"/>
              <a:t>Η Ζωή Χωρίς Σκουπίδια: μείωση, επαναχρησιμοποίηση, ανακύκλωση</a:t>
            </a:r>
            <a:br>
              <a:rPr lang="el-GR" dirty="0"/>
            </a:br>
            <a:r>
              <a:rPr lang="el-GR" dirty="0"/>
              <a:t>Εκπαιδευτικό πρόγραμμα &amp; Σχολικός Διαγωνισμός για τη διαχείριση των απορριμμάτων</a:t>
            </a:r>
            <a:r>
              <a:rPr lang="en-US" dirty="0" smtClean="0"/>
              <a:t>https</a:t>
            </a:r>
            <a:r>
              <a:rPr lang="en-US" dirty="0"/>
              <a:t>://www.biomatiko.gr/e-</a:t>
            </a:r>
            <a:r>
              <a:rPr lang="el-GR" dirty="0"/>
              <a:t>υλικό/η-ζωή-χωρίς-σκουπίδια/?</a:t>
            </a:r>
            <a:r>
              <a:rPr lang="en-US" dirty="0" err="1"/>
              <a:t>fbclid</a:t>
            </a:r>
            <a:r>
              <a:rPr lang="en-US" dirty="0"/>
              <a:t>=IwAR2OfJrAYqD2CVKK6LLiEt0Pmor9peFlkTb</a:t>
            </a:r>
            <a:endParaRPr lang="el-GR" dirty="0"/>
          </a:p>
        </p:txBody>
      </p:sp>
    </p:spTree>
    <p:extLst>
      <p:ext uri="{BB962C8B-B14F-4D97-AF65-F5344CB8AC3E}">
        <p14:creationId xmlns:p14="http://schemas.microsoft.com/office/powerpoint/2010/main" val="298897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Autofit/>
          </a:bodyPr>
          <a:lstStyle/>
          <a:p>
            <a:r>
              <a:rPr lang="el-GR" sz="2000" dirty="0" smtClean="0"/>
              <a:t>Σε επόμενη συνάντησή μας, μοιράστηκε </a:t>
            </a:r>
            <a:r>
              <a:rPr lang="el-GR" sz="2000" dirty="0"/>
              <a:t>στα παιδιά ερωτηματολόγιο σχετικά με την διατροφή του καθενός</a:t>
            </a:r>
            <a:r>
              <a:rPr lang="el-GR" sz="2000" dirty="0" smtClean="0"/>
              <a:t>, γεγονός </a:t>
            </a:r>
            <a:r>
              <a:rPr lang="el-GR" sz="2000" dirty="0"/>
              <a:t>στο οποίο ανταποκρίθηκαν με </a:t>
            </a:r>
            <a:r>
              <a:rPr lang="el-GR" sz="2000" dirty="0" smtClean="0"/>
              <a:t>ενθουσιασμό!!!</a:t>
            </a:r>
            <a:endParaRPr lang="el-GR" sz="2000" dirty="0"/>
          </a:p>
        </p:txBody>
      </p:sp>
      <p:pic>
        <p:nvPicPr>
          <p:cNvPr id="5" name="Θέση εικόνας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7018" r="17018"/>
          <a:stretch>
            <a:fillRect/>
          </a:stretch>
        </p:blipFill>
        <p:spPr/>
      </p:pic>
    </p:spTree>
    <p:extLst>
      <p:ext uri="{BB962C8B-B14F-4D97-AF65-F5344CB8AC3E}">
        <p14:creationId xmlns:p14="http://schemas.microsoft.com/office/powerpoint/2010/main" val="767294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86000" y="1305342"/>
            <a:ext cx="4572000" cy="3970318"/>
          </a:xfrm>
          <a:prstGeom prst="rect">
            <a:avLst/>
          </a:prstGeom>
        </p:spPr>
        <p:txBody>
          <a:bodyPr>
            <a:spAutoFit/>
          </a:bodyPr>
          <a:lstStyle/>
          <a:p>
            <a:r>
              <a:rPr lang="el-GR" dirty="0" smtClean="0"/>
              <a:t>Στη  συνέχεια , ανακοινώθηκαν στα παιδιά τα συμπεράσματα από τα ερωτηματολόγια, που συμπλήρωσαν τα ίδια, σχετικά με τις διατροφικές τους συνήθειες. Συζητήσαμε και προβληματιστήκαμε σχετικά με το πόσο σημαντικό πράγμα είναι να τρέφεται κανείς </a:t>
            </a:r>
            <a:r>
              <a:rPr lang="el-GR" dirty="0" err="1" smtClean="0"/>
              <a:t>υγειινά</a:t>
            </a:r>
            <a:r>
              <a:rPr lang="el-GR" dirty="0" smtClean="0"/>
              <a:t>, για την αξία του πρωινού που συχνά παραλείπουν τα παιδιά και άλλα. Τα παιδιά με αφορμή τη συμμετοχή τους στο φετινό πρόγραμμα, δεσμεύτηκαν να "δουν" διαφορετικά το θέμα της διατροφής τους, εντάσσοντας στο καθημερινό τους φαγητό περισσότερα φρούτα και λαχανικά και λιγότερα γλυκά, αναψυκτικά και </a:t>
            </a:r>
            <a:r>
              <a:rPr lang="el-GR" dirty="0" err="1" smtClean="0"/>
              <a:t>fast</a:t>
            </a:r>
            <a:r>
              <a:rPr lang="el-GR" dirty="0" smtClean="0"/>
              <a:t>- </a:t>
            </a:r>
            <a:r>
              <a:rPr lang="el-GR" dirty="0" err="1" smtClean="0"/>
              <a:t>food</a:t>
            </a:r>
            <a:r>
              <a:rPr lang="el-GR" dirty="0" smtClean="0"/>
              <a:t>.</a:t>
            </a:r>
            <a:endParaRPr lang="el-GR" dirty="0"/>
          </a:p>
        </p:txBody>
      </p:sp>
    </p:spTree>
    <p:extLst>
      <p:ext uri="{BB962C8B-B14F-4D97-AF65-F5344CB8AC3E}">
        <p14:creationId xmlns:p14="http://schemas.microsoft.com/office/powerpoint/2010/main" val="4209964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σωστό </a:t>
            </a:r>
            <a:r>
              <a:rPr lang="el-GR" dirty="0" err="1" smtClean="0"/>
              <a:t>πρωϊνό</a:t>
            </a:r>
            <a:endParaRPr lang="el-GR" dirty="0"/>
          </a:p>
        </p:txBody>
      </p:sp>
      <p:sp>
        <p:nvSpPr>
          <p:cNvPr id="3" name="Θέση κειμένου 2"/>
          <p:cNvSpPr>
            <a:spLocks noGrp="1"/>
          </p:cNvSpPr>
          <p:nvPr>
            <p:ph type="body" sz="half" idx="2"/>
          </p:nvPr>
        </p:nvSpPr>
        <p:spPr/>
        <p:txBody>
          <a:bodyPr>
            <a:normAutofit fontScale="92500" lnSpcReduction="20000"/>
          </a:bodyPr>
          <a:lstStyle/>
          <a:p>
            <a:r>
              <a:rPr lang="el-GR" dirty="0"/>
              <a:t> </a:t>
            </a:r>
            <a:r>
              <a:rPr lang="el-GR" sz="2400" dirty="0" smtClean="0"/>
              <a:t>Μιλήσαμε </a:t>
            </a:r>
            <a:r>
              <a:rPr lang="el-GR" sz="2400" dirty="0"/>
              <a:t>για το σωστό "</a:t>
            </a:r>
            <a:r>
              <a:rPr lang="el-GR" sz="2400" dirty="0" err="1"/>
              <a:t>πρωινό"και</a:t>
            </a:r>
            <a:r>
              <a:rPr lang="el-GR" sz="2400" dirty="0"/>
              <a:t> γιατί το πρωινό θεωρείται το πιο σημαντικό γεύμα της </a:t>
            </a:r>
            <a:r>
              <a:rPr lang="el-GR" sz="2400" dirty="0" smtClean="0"/>
              <a:t>ημέρας!!!</a:t>
            </a:r>
            <a:endParaRPr lang="el-GR" sz="2400" dirty="0"/>
          </a:p>
        </p:txBody>
      </p:sp>
      <p:pic>
        <p:nvPicPr>
          <p:cNvPr id="5" name="Θέση εικόνας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714" r="2714"/>
          <a:stretch>
            <a:fillRect/>
          </a:stretch>
        </p:blipFill>
        <p:spPr/>
      </p:pic>
    </p:spTree>
    <p:extLst>
      <p:ext uri="{BB962C8B-B14F-4D97-AF65-F5344CB8AC3E}">
        <p14:creationId xmlns:p14="http://schemas.microsoft.com/office/powerpoint/2010/main" val="2940890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lnSpcReduction="10000"/>
          </a:bodyPr>
          <a:lstStyle/>
          <a:p>
            <a:r>
              <a:rPr lang="el-GR" sz="2400" dirty="0" err="1" smtClean="0"/>
              <a:t>Παρακολουθή</a:t>
            </a:r>
            <a:r>
              <a:rPr lang="el-GR" sz="2400" dirty="0" smtClean="0"/>
              <a:t>-</a:t>
            </a:r>
          </a:p>
          <a:p>
            <a:r>
              <a:rPr lang="el-GR" sz="2400" dirty="0" err="1" smtClean="0"/>
              <a:t>σαμε</a:t>
            </a:r>
            <a:r>
              <a:rPr lang="el-GR" sz="2400" dirty="0" smtClean="0"/>
              <a:t> στο διαδίκτυο προτάσεις για ένα σωστό </a:t>
            </a:r>
            <a:r>
              <a:rPr lang="el-GR" sz="2400" dirty="0" err="1" smtClean="0"/>
              <a:t>πρωϊνό</a:t>
            </a:r>
            <a:endParaRPr lang="el-GR" sz="2400" dirty="0"/>
          </a:p>
        </p:txBody>
      </p:sp>
      <p:pic>
        <p:nvPicPr>
          <p:cNvPr id="5" name="Θέση εικόνας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7018" r="17018"/>
          <a:stretch>
            <a:fillRect/>
          </a:stretch>
        </p:blipFill>
        <p:spPr/>
      </p:pic>
    </p:spTree>
    <p:extLst>
      <p:ext uri="{BB962C8B-B14F-4D97-AF65-F5344CB8AC3E}">
        <p14:creationId xmlns:p14="http://schemas.microsoft.com/office/powerpoint/2010/main" val="34670292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207</TotalTime>
  <Words>584</Words>
  <Application>Microsoft Office PowerPoint</Application>
  <PresentationFormat>Προβολή στην οθόνη (4:3)</PresentationFormat>
  <Paragraphs>35</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Ροή</vt:lpstr>
      <vt:lpstr>ΠΡΟΓΡΑΜΜΑ ΠΕΡΙΒΑΛΛΟΝΤΙΚΗΣ ΕΚΠΑΙΔΕΥΣΗΣ</vt:lpstr>
      <vt:lpstr>   Η ομάδα μας στο facebook</vt:lpstr>
      <vt:lpstr>Στόχοι του προγράμματος</vt:lpstr>
      <vt:lpstr>Στην πρώτη συνάντηση της ομάδας μας, τα παιδιά ενημερώθηκαν για τα θέματα που επρόκειτο να επεξεργαστούμε φέτος στο πρόγραμμα και τους ζητήθηκε να προτείνουν κι αυτά θέματα, που θα τα ενδιέφερε περισσότερο να ασχοληθούμε, σχετικά με τη διατροφή, αλλά και τη διαχείριση απορριμμάτων.</vt:lpstr>
      <vt:lpstr>Στο διαδίκτυο και μέσα από το βιωματικό σχολείο παρακολουθήσαμε ένα ψηφιακό πρόγραμμα</vt:lpstr>
      <vt:lpstr>Παρουσίαση του PowerPoint</vt:lpstr>
      <vt:lpstr>Παρουσίαση του PowerPoint</vt:lpstr>
      <vt:lpstr>Το σωστό πρωϊνό</vt:lpstr>
      <vt:lpstr>Παρουσίαση του PowerPoint</vt:lpstr>
      <vt:lpstr>Σε επόμενη συνάντηση μας, συζητήσαμε για τη διαχείρηση των οικιακών απορριμμάτων.Ακούσαμε τις προτάσεις των παιδιών και η κ. Μαυρογεώργη μας ενημέρωσε για το τι ακριβώς είναι η κομποστοποίηση και πώς μπορεί να γίνει σε κάθε γειτονιά  και στο κάθε σπίτι.</vt:lpstr>
      <vt:lpstr>Ενημέρωση για την πρωτοβουλία του ΕΣΔΑΚ( Ενιαίος Σύνδεσμος Διαχείρισης Απορριμμάτων Κρήτης )</vt:lpstr>
      <vt:lpstr>Διήμερη εκπ/κή επίσκεψη στο ΚΠΕ Κρεστένων και στην Αρχαία Ολυμπία 18 και 19 Μαρτίου 2019</vt:lpstr>
      <vt:lpstr>Παρουσίαση του PowerPoint</vt:lpstr>
      <vt:lpstr>Επισκεφθήκαμε και την Αρχαία Ολυμπία και ξεναγηθήκαμε στο Μουσείο</vt:lpstr>
      <vt:lpstr>Στις 28 Μαρτίου και στα πλαίσια του προγράμματος,  επισκεφθήκαμε το ΕΛ.ΚΕ.Θ.Ε.(Ελληνικό Κέντρο Θαλάσσιων Ερευνών) Αναβύσσου</vt:lpstr>
      <vt:lpstr>Αρχικά μας έγινε μια παρουσίαση σχετικά με τη ρύπανση των θαλασσών μας από τα πλαστικά</vt:lpstr>
      <vt:lpstr>Στη συνέχεια ξεναγηθήκαμε στο χώρο όπου μεταξύ άλλων είχαμε την ευκαιρία να δούμε από κοντά το μοναδικό στην Ελλάδα βαθυσκάφος :ΘΕΤΙΣ</vt:lpstr>
      <vt:lpstr>Τα παιδιά είχαν ακόμη την ευκαιρία να μπουν στο εργαστήριο του ΕΛΚΕΘΕ και σαν μικροί επιστήμονες να εντοπίσουν με το μικροσκόπιο ,σε δείγματα άμμου από την παραλία, σωματίδια που ρυπαίνουν.</vt:lpstr>
      <vt:lpstr>Να και …τα αποτελέσματα της έρευνας τους!</vt:lpstr>
      <vt:lpstr> Θα κλείσουμε την παρουσίαση του προγράμματός μας  με την περίπτωση της 16χρονης  Γκρέτα Θούνμπεργκ  από τη Σουηδία </vt:lpstr>
      <vt:lpstr>Η Γκρέτα μίλησε στο Σρασβούργο κάνοντας έκκληση προς όλους τους ηγέτες της Ευρωπαϊκής Ένωσης να λάβουν άμεση σοβαρά μέτρα σχετικά με την προστασία του κλίματος.   «Το σπίτι μας καταρρέει» επανέλαβε δραματικά πολλές φορές και με τρεμάμενη φωνή η Γκρέτα, μιλώντας στην επιτροπή για το Περιβάλλον του ΕΚ και υποστηρίζοντας ότι πρέπει να «πανικοβληθούν όπως θα πανικοβάλλονταν εάν υπήρχε μια φωτιά, σαν αυτήν που κατέστρεψε την Παναγία των Παρισίων». Το 2030, είπε, «θα φτάσουμε σε ένα σημείο δίχως επιστροφή για τον πολιτισμό μας», εκτός και αν προηγηθούν σημαντικές αλλαγές, συμπεριλαμβανομένης της μείωσης τουλάχιστον κατά 50% των εκπομπών διοξειδίου του άνθρακα. </vt:lpstr>
      <vt:lpstr>Και λίγο χιούμορ……</vt:lpstr>
      <vt:lpstr>Παρουσίαση του PowerPoint</vt:lpstr>
      <vt:lpstr> Η   ΠΕΡΙΒΑΛΛΟΝΤΙΚΗ ΟΜΑΔΑ ΤΟΥ ΣΧΟΛΕΙΟΥ ΜΑΣ  1.Δρογγίτη Α.                                               13.Κωνσταντίνου Σ.  2.Δρίνη Κ.                                                     14.Δανιελιάν Α.  3.Δημακοπούλου Ι.                                     15Παππά Α.  4.Σκουλά Μ.                                                 16. Μπαλοδήμα Ν.  5.Σταμπέλου Ι.                                             17.Μπιστολάκη Κ.  6.Περάι Τζ.                                                    18.Κατσούλη Ζ. 7.Βλαντή Ι.                                                     19.Μπερτάνου Χ.  8.Σωτηρίου Ν.                                               20Λεμπέσης Γ. 9.Κορισιάνου Α.                                            21.Καββαδάς Α.  10.Μωυσιάδου Π.                     11.Σωτηρίου Ο.  12.Ζαρκαλή Στ.   </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 ΠΕΡΙΒΑΛΛΟΝΤΙΚΗΣ ΕΚΠΑΙΔΕΥΣΗΣ</dc:title>
  <dc:creator>user</dc:creator>
  <cp:lastModifiedBy>user</cp:lastModifiedBy>
  <cp:revision>66</cp:revision>
  <dcterms:created xsi:type="dcterms:W3CDTF">2019-05-15T16:39:37Z</dcterms:created>
  <dcterms:modified xsi:type="dcterms:W3CDTF">2019-05-23T18:06:51Z</dcterms:modified>
</cp:coreProperties>
</file>