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0" r:id="rId4"/>
    <p:sldMasterId id="2147483691" r:id="rId5"/>
    <p:sldMasterId id="2147483692" r:id="rId6"/>
    <p:sldMasterId id="214748369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Raleway-regular.fntdata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aleway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3.xml"/><Relationship Id="rId33" Type="http://schemas.openxmlformats.org/officeDocument/2006/relationships/font" Target="fonts/Lato-bold.fntdata"/><Relationship Id="rId10" Type="http://schemas.openxmlformats.org/officeDocument/2006/relationships/slide" Target="slides/slide2.xml"/><Relationship Id="rId32" Type="http://schemas.openxmlformats.org/officeDocument/2006/relationships/font" Target="fonts/Lato-regular.fntdata"/><Relationship Id="rId13" Type="http://schemas.openxmlformats.org/officeDocument/2006/relationships/slide" Target="slides/slide5.xml"/><Relationship Id="rId35" Type="http://schemas.openxmlformats.org/officeDocument/2006/relationships/font" Target="fonts/Lato-boldItalic.fntdata"/><Relationship Id="rId12" Type="http://schemas.openxmlformats.org/officeDocument/2006/relationships/slide" Target="slides/slide4.xml"/><Relationship Id="rId34" Type="http://schemas.openxmlformats.org/officeDocument/2006/relationships/font" Target="fonts/Lato-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Διατροφή μου -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 Καθρ</a:t>
            </a:r>
            <a:r>
              <a:rPr lang="el"/>
              <a:t>έφτης Της Υγείας Μου</a:t>
            </a:r>
            <a:endParaRPr/>
          </a:p>
        </p:txBody>
      </p:sp>
      <p:sp>
        <p:nvSpPr>
          <p:cNvPr id="217" name="Shape 217"/>
          <p:cNvSpPr txBox="1"/>
          <p:nvPr>
            <p:ph idx="1" type="subTitle"/>
          </p:nvPr>
        </p:nvSpPr>
        <p:spPr>
          <a:xfrm>
            <a:off x="667202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 u="sng">
                <a:solidFill>
                  <a:srgbClr val="000000"/>
                </a:solidFill>
              </a:rPr>
              <a:t>Πρόγραμμα Αγωγής Υγείας</a:t>
            </a:r>
            <a:endParaRPr sz="2200" u="sng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200" u="sng">
                <a:solidFill>
                  <a:srgbClr val="000000"/>
                </a:solidFill>
              </a:rPr>
              <a:t>  </a:t>
            </a:r>
            <a:endParaRPr b="1" sz="2200" u="sng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 u="sng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500" u="sng"/>
              <a:t>                                                                              </a:t>
            </a:r>
            <a:r>
              <a:rPr lang="el" sz="2500"/>
              <a:t>4ο Λύκειο Σερρών</a:t>
            </a:r>
            <a:endParaRPr sz="25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500" u="sng"/>
              <a:t>      </a:t>
            </a:r>
            <a:r>
              <a:rPr lang="el" sz="2500"/>
              <a:t>                                   </a:t>
            </a:r>
            <a:endParaRPr sz="2500"/>
          </a:p>
        </p:txBody>
      </p:sp>
      <p:sp>
        <p:nvSpPr>
          <p:cNvPr id="218" name="Shape 218"/>
          <p:cNvSpPr txBox="1"/>
          <p:nvPr/>
        </p:nvSpPr>
        <p:spPr>
          <a:xfrm>
            <a:off x="291650" y="6760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4057375" y="1635425"/>
            <a:ext cx="7191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729450" y="1302100"/>
            <a:ext cx="7688400" cy="29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/>
              <a:t>Τι προβλέπει η νομοθεσία;</a:t>
            </a:r>
            <a:endParaRPr sz="3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l"/>
              <a:t>  </a:t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l" sz="3600">
                <a:solidFill>
                  <a:srgbClr val="000000"/>
                </a:solidFill>
              </a:rPr>
              <a:t>Ας ενημερωθούμε!</a:t>
            </a:r>
            <a:endParaRPr b="0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729450" y="1174250"/>
            <a:ext cx="8279100" cy="32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/>
              <a:t>Φυσικά</a:t>
            </a:r>
            <a:r>
              <a:rPr lang="el" sz="3000"/>
              <a:t> πρ</a:t>
            </a:r>
            <a:r>
              <a:rPr lang="el" sz="3000"/>
              <a:t>έπει να αναγράφονται τα συστατικά με συγκεκριμένο τρόπο.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l" sz="3000">
                <a:solidFill>
                  <a:srgbClr val="000000"/>
                </a:solidFill>
              </a:rPr>
              <a:t>π.χ. αλεύρι σίτου </a:t>
            </a:r>
            <a:r>
              <a:rPr lang="el" sz="3000">
                <a:solidFill>
                  <a:srgbClr val="FF0000"/>
                </a:solidFill>
              </a:rPr>
              <a:t>και όχι</a:t>
            </a:r>
            <a:r>
              <a:rPr b="0" lang="el" sz="3000">
                <a:solidFill>
                  <a:srgbClr val="000000"/>
                </a:solidFill>
              </a:rPr>
              <a:t> αλεύρι </a:t>
            </a:r>
            <a:endParaRPr b="0" sz="30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l" sz="3000">
                <a:solidFill>
                  <a:srgbClr val="000000"/>
                </a:solidFill>
              </a:rPr>
              <a:t>         </a:t>
            </a:r>
            <a:endParaRPr b="0" sz="30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l" sz="3000">
                <a:solidFill>
                  <a:srgbClr val="000000"/>
                </a:solidFill>
              </a:rPr>
              <a:t>       ηλιέλαιο </a:t>
            </a:r>
            <a:r>
              <a:rPr lang="el" sz="3000">
                <a:solidFill>
                  <a:srgbClr val="FF0000"/>
                </a:solidFill>
              </a:rPr>
              <a:t>και όχι</a:t>
            </a:r>
            <a:r>
              <a:rPr b="0" lang="el" sz="3000">
                <a:solidFill>
                  <a:srgbClr val="000000"/>
                </a:solidFill>
              </a:rPr>
              <a:t> </a:t>
            </a:r>
            <a:r>
              <a:rPr b="0" lang="el" sz="3000">
                <a:solidFill>
                  <a:srgbClr val="000000"/>
                </a:solidFill>
              </a:rPr>
              <a:t>λάδι</a:t>
            </a:r>
            <a:endParaRPr b="0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729450" y="1144750"/>
            <a:ext cx="7688400" cy="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/>
              <a:t>Πολύ σημαντική είναι η διατροφική αξία και π</a:t>
            </a:r>
            <a:r>
              <a:rPr lang="el" sz="3000">
                <a:solidFill>
                  <a:srgbClr val="000000"/>
                </a:solidFill>
              </a:rPr>
              <a:t>εριλαμβάνει: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Υδατάνθρακες</a:t>
            </a:r>
            <a:endParaRPr b="0" sz="3000">
              <a:solidFill>
                <a:srgbClr val="000000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Λιπαρά (κορεσμένα, ακόρεστα)</a:t>
            </a:r>
            <a:endParaRPr b="0" sz="3000">
              <a:solidFill>
                <a:srgbClr val="000000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Πρωτεΐνες</a:t>
            </a:r>
            <a:endParaRPr b="0" sz="3000">
              <a:solidFill>
                <a:srgbClr val="000000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Βιταμίνες</a:t>
            </a:r>
            <a:endParaRPr b="0" sz="3000">
              <a:solidFill>
                <a:srgbClr val="000000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Αλάτι   </a:t>
            </a:r>
            <a:r>
              <a:rPr b="0" lang="el" sz="2400">
                <a:solidFill>
                  <a:srgbClr val="FF0000"/>
                </a:solidFill>
              </a:rPr>
              <a:t>ΠΡΟΣΟΧΗ !!! </a:t>
            </a:r>
            <a:endParaRPr b="0" sz="2400">
              <a:solidFill>
                <a:srgbClr val="FF0000"/>
              </a:solidFill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Θερμίδες   </a:t>
            </a:r>
            <a:r>
              <a:rPr b="0" lang="el" sz="2400">
                <a:solidFill>
                  <a:srgbClr val="FF0000"/>
                </a:solidFill>
              </a:rPr>
              <a:t>ΠΡΟΣΟΧΗ !!!</a:t>
            </a:r>
            <a:endParaRPr b="0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727800" y="11317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/>
              <a:t>Πρόσθετα</a:t>
            </a:r>
            <a:r>
              <a:rPr lang="el" sz="3000"/>
              <a:t>  </a:t>
            </a:r>
            <a:r>
              <a:rPr lang="el" sz="2400"/>
              <a:t>(ονομαστικά ή με κωδικούς π.χ. Ε220)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sng">
              <a:solidFill>
                <a:srgbClr val="000000"/>
              </a:solidFill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 u="sng">
                <a:solidFill>
                  <a:srgbClr val="000000"/>
                </a:solidFill>
              </a:rPr>
              <a:t>Συντηρητικά:</a:t>
            </a:r>
            <a:r>
              <a:rPr b="0" lang="el" sz="3000">
                <a:solidFill>
                  <a:srgbClr val="000000"/>
                </a:solidFill>
              </a:rPr>
              <a:t>  </a:t>
            </a:r>
            <a:r>
              <a:rPr b="0" i="1" lang="el" sz="3000">
                <a:solidFill>
                  <a:srgbClr val="000000"/>
                </a:solidFill>
              </a:rPr>
              <a:t>για να μην χαλάει γρήγορα</a:t>
            </a:r>
            <a:endParaRPr b="0" i="1"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000000"/>
              </a:solidFill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 u="sng">
                <a:solidFill>
                  <a:srgbClr val="000000"/>
                </a:solidFill>
              </a:rPr>
              <a:t>Βελτιωτικά:</a:t>
            </a:r>
            <a:r>
              <a:rPr b="0" lang="el" sz="3000">
                <a:solidFill>
                  <a:srgbClr val="000000"/>
                </a:solidFill>
              </a:rPr>
              <a:t>  </a:t>
            </a:r>
            <a:r>
              <a:rPr b="0" i="1" lang="el" sz="3000">
                <a:solidFill>
                  <a:srgbClr val="000000"/>
                </a:solidFill>
              </a:rPr>
              <a:t>για να έχει καλή εμφάνιση </a:t>
            </a:r>
            <a:endParaRPr b="0" i="1"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000000"/>
              </a:solidFill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lang="el" sz="3000" u="sng">
                <a:solidFill>
                  <a:srgbClr val="000000"/>
                </a:solidFill>
              </a:rPr>
              <a:t>Χρώματα:</a:t>
            </a:r>
            <a:r>
              <a:rPr b="0" lang="el" sz="3000">
                <a:solidFill>
                  <a:srgbClr val="000000"/>
                </a:solidFill>
              </a:rPr>
              <a:t>  </a:t>
            </a:r>
            <a:r>
              <a:rPr i="1" lang="el" sz="3000">
                <a:solidFill>
                  <a:srgbClr val="0000FF"/>
                </a:solidFill>
              </a:rPr>
              <a:t>μπλε</a:t>
            </a:r>
            <a:r>
              <a:rPr b="0" i="1" lang="el" sz="3000">
                <a:solidFill>
                  <a:srgbClr val="000000"/>
                </a:solidFill>
              </a:rPr>
              <a:t> παγωτό</a:t>
            </a:r>
            <a:endParaRPr b="0" i="1"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000000"/>
              </a:solidFill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lang="el" sz="3000" u="sng">
                <a:solidFill>
                  <a:srgbClr val="000000"/>
                </a:solidFill>
              </a:rPr>
              <a:t>Αρώματα:</a:t>
            </a:r>
            <a:r>
              <a:rPr b="0" lang="el" sz="3000">
                <a:solidFill>
                  <a:srgbClr val="000000"/>
                </a:solidFill>
              </a:rPr>
              <a:t>  </a:t>
            </a:r>
            <a:r>
              <a:rPr b="0" i="1" lang="el" sz="3000">
                <a:solidFill>
                  <a:srgbClr val="000000"/>
                </a:solidFill>
              </a:rPr>
              <a:t>παγωτό… </a:t>
            </a:r>
            <a:r>
              <a:rPr i="1" lang="el" sz="3000">
                <a:solidFill>
                  <a:srgbClr val="FF0000"/>
                </a:solidFill>
              </a:rPr>
              <a:t>φράουλα</a:t>
            </a:r>
            <a:r>
              <a:rPr b="0" i="1" lang="el" sz="3000">
                <a:solidFill>
                  <a:srgbClr val="000000"/>
                </a:solidFill>
              </a:rPr>
              <a:t> </a:t>
            </a:r>
            <a:endParaRPr b="0" i="1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688425" y="1129025"/>
            <a:ext cx="768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/>
              <a:t>Πιθαν</a:t>
            </a:r>
            <a:r>
              <a:rPr lang="el" sz="3600"/>
              <a:t>ές Παρενέργειες</a:t>
            </a:r>
            <a:endParaRPr sz="3600"/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735525" y="1843925"/>
            <a:ext cx="8329800" cy="3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solidFill>
                  <a:srgbClr val="000000"/>
                </a:solidFill>
              </a:rPr>
              <a:t>π.χ.    </a:t>
            </a:r>
            <a:r>
              <a:rPr b="1" lang="el" sz="3000">
                <a:solidFill>
                  <a:srgbClr val="FF0000"/>
                </a:solidFill>
              </a:rPr>
              <a:t>αλλεργίες</a:t>
            </a:r>
            <a:r>
              <a:rPr lang="el" sz="3000">
                <a:solidFill>
                  <a:srgbClr val="FF0000"/>
                </a:solidFill>
              </a:rPr>
              <a:t> </a:t>
            </a:r>
            <a:r>
              <a:rPr lang="el" sz="3000">
                <a:solidFill>
                  <a:srgbClr val="000000"/>
                </a:solidFill>
              </a:rPr>
              <a:t>από κατανάλωση 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3000">
                <a:solidFill>
                  <a:srgbClr val="000000"/>
                </a:solidFill>
              </a:rPr>
              <a:t>            ξηρών καρπών και αβγών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3000">
                <a:solidFill>
                  <a:srgbClr val="000000"/>
                </a:solidFill>
              </a:rPr>
              <a:t>            </a:t>
            </a:r>
            <a:r>
              <a:rPr b="1" lang="el" sz="3000">
                <a:solidFill>
                  <a:srgbClr val="FF0000"/>
                </a:solidFill>
              </a:rPr>
              <a:t>διαταραχές</a:t>
            </a:r>
            <a:r>
              <a:rPr lang="el" sz="3000">
                <a:solidFill>
                  <a:srgbClr val="000000"/>
                </a:solidFill>
              </a:rPr>
              <a:t> από υπερβολική κατανάλωση                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3000">
                <a:solidFill>
                  <a:srgbClr val="000000"/>
                </a:solidFill>
              </a:rPr>
              <a:t>            προϊόντων </a:t>
            </a:r>
            <a:r>
              <a:rPr b="1" lang="el" sz="3000">
                <a:solidFill>
                  <a:srgbClr val="6AA84F"/>
                </a:solidFill>
              </a:rPr>
              <a:t>light</a:t>
            </a:r>
            <a:r>
              <a:rPr lang="el" sz="3000">
                <a:solidFill>
                  <a:srgbClr val="6AA84F"/>
                </a:solidFill>
              </a:rPr>
              <a:t> </a:t>
            </a:r>
            <a:r>
              <a:rPr lang="el" sz="3000">
                <a:solidFill>
                  <a:srgbClr val="000000"/>
                </a:solidFill>
              </a:rPr>
              <a:t>και </a:t>
            </a:r>
            <a:r>
              <a:rPr b="1" lang="el" sz="3000">
                <a:solidFill>
                  <a:srgbClr val="6AA84F"/>
                </a:solidFill>
              </a:rPr>
              <a:t>zero</a:t>
            </a:r>
            <a:endParaRPr b="1" sz="30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729450" y="1154575"/>
            <a:ext cx="7629600" cy="7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/>
              <a:t>Σημαντικ</a:t>
            </a:r>
            <a:r>
              <a:rPr lang="el" sz="3000"/>
              <a:t>ές ημερομηνίες</a:t>
            </a:r>
            <a:endParaRPr sz="3000"/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727650" y="2137875"/>
            <a:ext cx="7688700" cy="28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Char char="●"/>
            </a:pPr>
            <a:r>
              <a:rPr lang="el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Ημερομηνία </a:t>
            </a:r>
            <a:r>
              <a:rPr b="1" lang="el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παραγωγής </a:t>
            </a:r>
            <a:endParaRPr b="1" sz="30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Char char="●"/>
            </a:pPr>
            <a:r>
              <a:rPr lang="el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Ημερομηνία </a:t>
            </a:r>
            <a:r>
              <a:rPr b="1" lang="el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λήξης</a:t>
            </a:r>
            <a:r>
              <a:rPr lang="el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(την ελέγχουμε </a:t>
            </a:r>
            <a:r>
              <a:rPr lang="el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πάντα</a:t>
            </a:r>
            <a:r>
              <a:rPr lang="el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708100" y="1134925"/>
            <a:ext cx="8082600" cy="3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/>
              <a:t>Κατασκευαστ</a:t>
            </a:r>
            <a:r>
              <a:rPr lang="el" sz="3000"/>
              <a:t>ής 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l" sz="3000">
                <a:solidFill>
                  <a:srgbClr val="FF0000"/>
                </a:solidFill>
              </a:rPr>
              <a:t>Ποιος</a:t>
            </a:r>
            <a:r>
              <a:rPr b="0" lang="el" sz="3000">
                <a:solidFill>
                  <a:srgbClr val="000000"/>
                </a:solidFill>
              </a:rPr>
              <a:t> το παρασκευάζει (ας γνωριστούμε)</a:t>
            </a:r>
            <a:endParaRPr b="0" sz="30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000000"/>
              </a:solidFill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l" sz="3000">
                <a:solidFill>
                  <a:srgbClr val="FF0000"/>
                </a:solidFill>
              </a:rPr>
              <a:t>Πού</a:t>
            </a:r>
            <a:r>
              <a:rPr b="0" lang="el" sz="3000">
                <a:solidFill>
                  <a:srgbClr val="000000"/>
                </a:solidFill>
              </a:rPr>
              <a:t> το </a:t>
            </a:r>
            <a:r>
              <a:rPr b="0" lang="el" sz="3000">
                <a:solidFill>
                  <a:srgbClr val="000000"/>
                </a:solidFill>
              </a:rPr>
              <a:t>παρασκευάζει</a:t>
            </a:r>
            <a:r>
              <a:rPr b="0" lang="el" sz="3000">
                <a:solidFill>
                  <a:srgbClr val="000000"/>
                </a:solidFill>
              </a:rPr>
              <a:t> - </a:t>
            </a:r>
            <a:r>
              <a:rPr b="0" lang="el" sz="3000">
                <a:solidFill>
                  <a:srgbClr val="000000"/>
                </a:solidFill>
              </a:rPr>
              <a:t>χώρα</a:t>
            </a:r>
            <a:r>
              <a:rPr b="0" lang="el" sz="3000">
                <a:solidFill>
                  <a:srgbClr val="000000"/>
                </a:solidFill>
              </a:rPr>
              <a:t>/</a:t>
            </a:r>
            <a:r>
              <a:rPr b="0" lang="el" sz="3000">
                <a:solidFill>
                  <a:srgbClr val="000000"/>
                </a:solidFill>
              </a:rPr>
              <a:t>διεύθυνση</a:t>
            </a:r>
            <a:r>
              <a:rPr b="0" lang="el" sz="3000">
                <a:solidFill>
                  <a:srgbClr val="000000"/>
                </a:solidFill>
              </a:rPr>
              <a:t>    (καλό είναι να το ξέρουμε) </a:t>
            </a:r>
            <a:endParaRPr b="0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727800" y="1151475"/>
            <a:ext cx="8241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/>
              <a:t>Άλλες πληροφορίες: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l" sz="3000">
                <a:solidFill>
                  <a:srgbClr val="FF0000"/>
                </a:solidFill>
              </a:rPr>
              <a:t>Συνθήκες συντήρησης</a:t>
            </a:r>
            <a:r>
              <a:rPr b="0" lang="el" sz="3000">
                <a:solidFill>
                  <a:srgbClr val="000000"/>
                </a:solidFill>
              </a:rPr>
              <a:t> , π.χ. στο ψυγείο</a:t>
            </a:r>
            <a:endParaRPr b="0" sz="30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000000"/>
              </a:solidFill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l" sz="3000">
                <a:solidFill>
                  <a:srgbClr val="0000FF"/>
                </a:solidFill>
              </a:rPr>
              <a:t>Οδηγίες χρήσης</a:t>
            </a:r>
            <a:r>
              <a:rPr b="0" lang="el" sz="3000">
                <a:solidFill>
                  <a:srgbClr val="000000"/>
                </a:solidFill>
              </a:rPr>
              <a:t> , π.χ. ψήσιμο στους 200</a:t>
            </a:r>
            <a:r>
              <a:rPr b="0" baseline="30000" lang="el" sz="3000">
                <a:solidFill>
                  <a:srgbClr val="000000"/>
                </a:solidFill>
              </a:rPr>
              <a:t>o</a:t>
            </a:r>
            <a:r>
              <a:rPr b="0" lang="el" sz="3000">
                <a:solidFill>
                  <a:srgbClr val="000000"/>
                </a:solidFill>
              </a:rPr>
              <a:t>C</a:t>
            </a:r>
            <a:endParaRPr b="0" sz="30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l" sz="3000">
                <a:solidFill>
                  <a:srgbClr val="6AA84F"/>
                </a:solidFill>
              </a:rPr>
              <a:t>Αριθμός παρτίδας</a:t>
            </a:r>
            <a:r>
              <a:rPr b="0" lang="el" sz="3000">
                <a:solidFill>
                  <a:srgbClr val="000000"/>
                </a:solidFill>
              </a:rPr>
              <a:t>, για να μπορεί να </a:t>
            </a:r>
            <a:r>
              <a:rPr b="0" lang="el" sz="3000">
                <a:solidFill>
                  <a:srgbClr val="000000"/>
                </a:solidFill>
              </a:rPr>
              <a:t>ελεγχθεί</a:t>
            </a:r>
            <a:r>
              <a:rPr b="0" lang="el" sz="3000"/>
              <a:t>  </a:t>
            </a:r>
            <a:endParaRPr b="0"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727775" y="1115225"/>
            <a:ext cx="8249400" cy="36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/>
              <a:t>Και </a:t>
            </a:r>
            <a:r>
              <a:rPr lang="el" sz="3000"/>
              <a:t>φυσικά</a:t>
            </a:r>
            <a:r>
              <a:rPr lang="el" sz="3000"/>
              <a:t> το </a:t>
            </a:r>
            <a:r>
              <a:rPr lang="el" sz="3000"/>
              <a:t>όνομα</a:t>
            </a:r>
            <a:r>
              <a:rPr lang="el" sz="3000"/>
              <a:t> του προ</a:t>
            </a:r>
            <a:r>
              <a:rPr lang="el" sz="3000"/>
              <a:t>ϊόντος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Oreo</a:t>
            </a:r>
            <a:r>
              <a:rPr lang="el" sz="3000">
                <a:solidFill>
                  <a:srgbClr val="000000"/>
                </a:solidFill>
              </a:rPr>
              <a:t>                                                                  Σωστό        Λάθος 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Oreo μπισκότα με σοκολάτα και βανίλια      </a:t>
            </a:r>
            <a:r>
              <a:rPr lang="el" sz="3000">
                <a:solidFill>
                  <a:srgbClr val="000000"/>
                </a:solidFill>
              </a:rPr>
              <a:t>Σωστό        Λάθος 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727800" y="984275"/>
            <a:ext cx="7688400" cy="5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</a:t>
            </a:r>
            <a:r>
              <a:rPr lang="el" sz="3600"/>
              <a:t>Σας ευχαριστούμε θερμά!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241725" y="1761150"/>
            <a:ext cx="8520600" cy="25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8475" y="1115326"/>
            <a:ext cx="3287575" cy="30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ctrTitle"/>
          </p:nvPr>
        </p:nvSpPr>
        <p:spPr>
          <a:xfrm>
            <a:off x="225150" y="126350"/>
            <a:ext cx="8520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lang="el" sz="3600">
                <a:latin typeface="Raleway"/>
                <a:ea typeface="Raleway"/>
                <a:cs typeface="Raleway"/>
                <a:sym typeface="Raleway"/>
              </a:rPr>
              <a:t>Κατηγορίες Τροφών </a:t>
            </a:r>
            <a:endParaRPr b="1" sz="3600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Shape 231"/>
          <p:cNvSpPr txBox="1"/>
          <p:nvPr>
            <p:ph idx="1" type="subTitle"/>
          </p:nvPr>
        </p:nvSpPr>
        <p:spPr>
          <a:xfrm>
            <a:off x="64400" y="1398225"/>
            <a:ext cx="5252100" cy="3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i="1" lang="el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Φρούτα και λαχανικά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i="1" lang="el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Γαλακτοκομικά Προϊόντα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3225" y="976850"/>
            <a:ext cx="2582525" cy="17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6425" y="2831400"/>
            <a:ext cx="3359318" cy="20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445025"/>
            <a:ext cx="3817800" cy="197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i="1" lang="el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Δημητριακά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sz="2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sz="2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i="1" lang="el" sz="2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          </a:t>
            </a:r>
            <a:r>
              <a:rPr i="1" lang="el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i="1" lang="el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Κρεατικά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4548" y="445025"/>
            <a:ext cx="2020527" cy="13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2825" y="1847963"/>
            <a:ext cx="2235425" cy="13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866700" y="3433150"/>
            <a:ext cx="28200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                  </a:t>
            </a:r>
            <a:r>
              <a:rPr i="1" lang="el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Ψάρια</a:t>
            </a:r>
            <a:endParaRPr sz="3000"/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8775" y="3250924"/>
            <a:ext cx="2235425" cy="1598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lang="el"/>
              <a:t> </a:t>
            </a:r>
            <a:r>
              <a:rPr b="1" i="0" lang="el" sz="3600" u="none" cap="none" strike="noStrike">
                <a:solidFill>
                  <a:srgbClr val="1155CC"/>
                </a:solidFill>
              </a:rPr>
              <a:t>Μεσογειακή Διατροφή</a:t>
            </a:r>
            <a:endParaRPr b="1" sz="3600"/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4670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l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Φρούτα και λαχανικά</a:t>
            </a:r>
            <a:endParaRPr sz="3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l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Δημητριακά</a:t>
            </a:r>
            <a:endParaRPr sz="3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l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Ψάρι και Θαλασσινά</a:t>
            </a:r>
            <a:endParaRPr sz="3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l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Περιορισμένη κατανάλωση κόκκινου κρέατος</a:t>
            </a:r>
            <a:endParaRPr sz="3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7525" y="1270325"/>
            <a:ext cx="3644775" cy="2429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ctrTitle"/>
          </p:nvPr>
        </p:nvSpPr>
        <p:spPr>
          <a:xfrm>
            <a:off x="2047425" y="174950"/>
            <a:ext cx="52308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mes New Roman"/>
              <a:buNone/>
            </a:pPr>
            <a:r>
              <a:rPr b="1" i="0" lang="el" sz="2600" u="none" cap="none" strike="noStrike">
                <a:solidFill>
                  <a:srgbClr val="990000"/>
                </a:solidFill>
                <a:latin typeface="Raleway"/>
                <a:ea typeface="Raleway"/>
                <a:cs typeface="Raleway"/>
                <a:sym typeface="Raleway"/>
              </a:rPr>
              <a:t>Η Μεσογειακή Διατροφή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5" name="Shape 255"/>
          <p:cNvSpPr txBox="1"/>
          <p:nvPr>
            <p:ph idx="1" type="subTitle"/>
          </p:nvPr>
        </p:nvSpPr>
        <p:spPr>
          <a:xfrm>
            <a:off x="311700" y="9204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0" i="0" lang="el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Μεσογειακή διατροφή είναι μια σύγχρονη διατροφική συνήθεια αρχικά εμπνευσμένη από τις διατροφικές συνήθειες της αρχαίας Ελλάδας, και τις χώρες της μεσογείου στη δεκαετία του 1940 και του 1950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mes New Roman"/>
              <a:buNone/>
            </a:pPr>
            <a:r>
              <a:rPr b="1" lang="el" sz="26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Βασικές Αρχές της Μεσογειακής Διατροφής</a:t>
            </a:r>
            <a:endParaRPr b="1" sz="26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mes New Roman"/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Ελληνική - Μεσογειακή Διατροφή είναι πλήρης σε θρεπτικά συστατικά και καλύπτει τις διατροφικές ανάγκες των ατόμων σε κάθε ηλικία.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Βασική αρχή της Ελληνικής - Μεσογειακής Διατροφής αποτελεί το τρίπτυχο: Ισορροπία  – Μέτρο – Ποικιλία.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ctrTitle"/>
          </p:nvPr>
        </p:nvSpPr>
        <p:spPr>
          <a:xfrm>
            <a:off x="112050" y="1177275"/>
            <a:ext cx="8919900" cy="13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600"/>
              <a:t> </a:t>
            </a:r>
            <a:r>
              <a:rPr b="1" lang="el" sz="3600" u="sng"/>
              <a:t>Διαβάζω τις ετικέτες των τροφίμων</a:t>
            </a:r>
            <a:r>
              <a:rPr b="1" lang="el" sz="3600"/>
              <a:t> </a:t>
            </a:r>
            <a:endParaRPr b="1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727750" y="1262750"/>
            <a:ext cx="8416500" cy="3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/>
              <a:t>Μια ετικ</a:t>
            </a:r>
            <a:r>
              <a:rPr lang="el" sz="3000"/>
              <a:t>έτα πρέπει να αναφέρει αν το τρόφιμο: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είναι νόστιμο                          </a:t>
            </a:r>
            <a:endParaRPr b="0"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solidFill>
                  <a:srgbClr val="000000"/>
                </a:solidFill>
              </a:rPr>
              <a:t>     Σωστό          Λάθος 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είναι φτηνό ή ακριβό              </a:t>
            </a:r>
            <a:endParaRPr b="0"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solidFill>
                  <a:srgbClr val="000000"/>
                </a:solidFill>
              </a:rPr>
              <a:t>     Σωστό          Λάθος 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l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816850" y="1272600"/>
            <a:ext cx="7688400" cy="34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/>
              <a:t>Τι πρέπει λοιπόν να αναγράφει μια ετικέτα;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ό,τι θέλει ο κατασκευαστής                     </a:t>
            </a:r>
            <a:r>
              <a:rPr lang="el" sz="3000">
                <a:solidFill>
                  <a:srgbClr val="000000"/>
                </a:solidFill>
              </a:rPr>
              <a:t>Σωστό          Λάθος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000000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0" lang="el" sz="3000">
                <a:solidFill>
                  <a:srgbClr val="000000"/>
                </a:solidFill>
              </a:rPr>
              <a:t>ό,τι προβλέπει η νομοθεσία                         </a:t>
            </a:r>
            <a:r>
              <a:rPr lang="el" sz="3000">
                <a:solidFill>
                  <a:srgbClr val="000000"/>
                </a:solidFill>
              </a:rPr>
              <a:t>Σωστό          Λάθος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l">
                <a:solidFill>
                  <a:srgbClr val="000000"/>
                </a:solidFill>
              </a:rPr>
              <a:t> </a:t>
            </a:r>
            <a:endParaRPr b="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