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1"/>
  </p:notesMasterIdLst>
  <p:sldIdLst>
    <p:sldId id="282" r:id="rId2"/>
    <p:sldId id="273" r:id="rId3"/>
    <p:sldId id="276" r:id="rId4"/>
    <p:sldId id="268" r:id="rId5"/>
    <p:sldId id="271" r:id="rId6"/>
    <p:sldId id="277" r:id="rId7"/>
    <p:sldId id="296" r:id="rId8"/>
    <p:sldId id="281" r:id="rId9"/>
    <p:sldId id="280" r:id="rId10"/>
    <p:sldId id="294" r:id="rId11"/>
    <p:sldId id="295" r:id="rId12"/>
    <p:sldId id="269" r:id="rId13"/>
    <p:sldId id="270" r:id="rId14"/>
    <p:sldId id="272" r:id="rId15"/>
    <p:sldId id="287" r:id="rId16"/>
    <p:sldId id="288" r:id="rId17"/>
    <p:sldId id="292" r:id="rId18"/>
    <p:sldId id="257" r:id="rId19"/>
    <p:sldId id="284" r:id="rId20"/>
    <p:sldId id="285" r:id="rId21"/>
    <p:sldId id="293" r:id="rId22"/>
    <p:sldId id="260" r:id="rId23"/>
    <p:sldId id="279" r:id="rId24"/>
    <p:sldId id="289" r:id="rId25"/>
    <p:sldId id="275" r:id="rId26"/>
    <p:sldId id="290" r:id="rId27"/>
    <p:sldId id="286" r:id="rId28"/>
    <p:sldId id="291" r:id="rId29"/>
    <p:sldId id="297" r:id="rId30"/>
  </p:sldIdLst>
  <p:sldSz cx="9144000" cy="6858000" type="screen4x3"/>
  <p:notesSz cx="6858000" cy="9144000"/>
  <p:custDataLst>
    <p:tags r:id="rId32"/>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1" clrIdx="0"/>
</p:cmAuthorLst>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0435" autoAdjust="0"/>
  </p:normalViewPr>
  <p:slideViewPr>
    <p:cSldViewPr>
      <p:cViewPr varScale="1">
        <p:scale>
          <a:sx n="63" d="100"/>
          <a:sy n="63" d="100"/>
        </p:scale>
        <p:origin x="-1500"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gs" Target="tags/tag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1B79797-CA60-4DC1-82C9-C67D107B3698}" type="datetimeFigureOut">
              <a:rPr lang="el-GR" smtClean="0"/>
              <a:pPr/>
              <a:t>8/1/2015</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9A2BF7A-C7FF-4839-A1A2-1C9ABFBAEB84}"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79A2BF7A-C7FF-4839-A1A2-1C9ABFBAEB84}" type="slidenum">
              <a:rPr lang="el-GR" smtClean="0"/>
              <a:pPr/>
              <a:t>1</a:t>
            </a:fld>
            <a:endParaRPr lang="el-G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79A2BF7A-C7FF-4839-A1A2-1C9ABFBAEB84}" type="slidenum">
              <a:rPr lang="el-GR" smtClean="0"/>
              <a:pPr/>
              <a:t>10</a:t>
            </a:fld>
            <a:endParaRPr lang="el-G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79A2BF7A-C7FF-4839-A1A2-1C9ABFBAEB84}" type="slidenum">
              <a:rPr lang="el-GR" smtClean="0"/>
              <a:pPr/>
              <a:t>11</a:t>
            </a:fld>
            <a:endParaRPr lang="el-G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79A2BF7A-C7FF-4839-A1A2-1C9ABFBAEB84}" type="slidenum">
              <a:rPr lang="el-GR" smtClean="0"/>
              <a:pPr/>
              <a:t>12</a:t>
            </a:fld>
            <a:endParaRPr lang="el-G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79A2BF7A-C7FF-4839-A1A2-1C9ABFBAEB84}" type="slidenum">
              <a:rPr lang="el-GR" smtClean="0"/>
              <a:pPr/>
              <a:t>13</a:t>
            </a:fld>
            <a:endParaRPr lang="el-G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79A2BF7A-C7FF-4839-A1A2-1C9ABFBAEB84}" type="slidenum">
              <a:rPr lang="el-GR" smtClean="0"/>
              <a:pPr/>
              <a:t>14</a:t>
            </a:fld>
            <a:endParaRPr lang="el-G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79A2BF7A-C7FF-4839-A1A2-1C9ABFBAEB84}" type="slidenum">
              <a:rPr lang="el-GR" smtClean="0"/>
              <a:pPr/>
              <a:t>15</a:t>
            </a:fld>
            <a:endParaRPr lang="el-G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79A2BF7A-C7FF-4839-A1A2-1C9ABFBAEB84}" type="slidenum">
              <a:rPr lang="el-GR" smtClean="0"/>
              <a:pPr/>
              <a:t>16</a:t>
            </a:fld>
            <a:endParaRPr lang="el-G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79A2BF7A-C7FF-4839-A1A2-1C9ABFBAEB84}" type="slidenum">
              <a:rPr lang="el-GR" smtClean="0"/>
              <a:pPr/>
              <a:t>17</a:t>
            </a:fld>
            <a:endParaRPr lang="el-G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79A2BF7A-C7FF-4839-A1A2-1C9ABFBAEB84}" type="slidenum">
              <a:rPr lang="el-GR" smtClean="0"/>
              <a:pPr/>
              <a:t>18</a:t>
            </a:fld>
            <a:endParaRPr lang="el-G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79A2BF7A-C7FF-4839-A1A2-1C9ABFBAEB84}" type="slidenum">
              <a:rPr lang="el-GR" smtClean="0"/>
              <a:pPr/>
              <a:t>19</a:t>
            </a:fld>
            <a:endParaRPr lang="el-G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79A2BF7A-C7FF-4839-A1A2-1C9ABFBAEB84}" type="slidenum">
              <a:rPr lang="el-GR" smtClean="0"/>
              <a:pPr/>
              <a:t>2</a:t>
            </a:fld>
            <a:endParaRPr lang="el-G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79A2BF7A-C7FF-4839-A1A2-1C9ABFBAEB84}" type="slidenum">
              <a:rPr lang="el-GR" smtClean="0"/>
              <a:pPr/>
              <a:t>20</a:t>
            </a:fld>
            <a:endParaRPr lang="el-G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79A2BF7A-C7FF-4839-A1A2-1C9ABFBAEB84}" type="slidenum">
              <a:rPr lang="el-GR" smtClean="0"/>
              <a:pPr/>
              <a:t>21</a:t>
            </a:fld>
            <a:endParaRPr lang="el-G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79A2BF7A-C7FF-4839-A1A2-1C9ABFBAEB84}" type="slidenum">
              <a:rPr lang="el-GR" smtClean="0"/>
              <a:pPr/>
              <a:t>22</a:t>
            </a:fld>
            <a:endParaRPr lang="el-G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79A2BF7A-C7FF-4839-A1A2-1C9ABFBAEB84}" type="slidenum">
              <a:rPr lang="el-GR" smtClean="0"/>
              <a:pPr/>
              <a:t>23</a:t>
            </a:fld>
            <a:endParaRPr lang="el-G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79A2BF7A-C7FF-4839-A1A2-1C9ABFBAEB84}" type="slidenum">
              <a:rPr lang="el-GR" smtClean="0"/>
              <a:pPr/>
              <a:t>24</a:t>
            </a:fld>
            <a:endParaRPr lang="el-G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79A2BF7A-C7FF-4839-A1A2-1C9ABFBAEB84}" type="slidenum">
              <a:rPr lang="el-GR" smtClean="0"/>
              <a:pPr/>
              <a:t>25</a:t>
            </a:fld>
            <a:endParaRPr lang="el-G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79A2BF7A-C7FF-4839-A1A2-1C9ABFBAEB84}" type="slidenum">
              <a:rPr lang="el-GR" smtClean="0"/>
              <a:pPr/>
              <a:t>26</a:t>
            </a:fld>
            <a:endParaRPr lang="el-G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79A2BF7A-C7FF-4839-A1A2-1C9ABFBAEB84}" type="slidenum">
              <a:rPr lang="el-GR" smtClean="0"/>
              <a:pPr/>
              <a:t>27</a:t>
            </a:fld>
            <a:endParaRPr lang="el-G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79A2BF7A-C7FF-4839-A1A2-1C9ABFBAEB84}" type="slidenum">
              <a:rPr lang="el-GR" smtClean="0"/>
              <a:pPr/>
              <a:t>28</a:t>
            </a:fld>
            <a:endParaRPr lang="el-G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79A2BF7A-C7FF-4839-A1A2-1C9ABFBAEB84}" type="slidenum">
              <a:rPr lang="el-GR" smtClean="0"/>
              <a:pPr/>
              <a:t>29</a:t>
            </a:fld>
            <a:endParaRPr lang="el-G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79A2BF7A-C7FF-4839-A1A2-1C9ABFBAEB84}" type="slidenum">
              <a:rPr lang="el-GR" smtClean="0"/>
              <a:pPr/>
              <a:t>3</a:t>
            </a:fld>
            <a:endParaRPr lang="el-G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79A2BF7A-C7FF-4839-A1A2-1C9ABFBAEB84}" type="slidenum">
              <a:rPr lang="el-GR" smtClean="0"/>
              <a:pPr/>
              <a:t>4</a:t>
            </a:fld>
            <a:endParaRPr lang="el-G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79A2BF7A-C7FF-4839-A1A2-1C9ABFBAEB84}" type="slidenum">
              <a:rPr lang="el-GR" smtClean="0"/>
              <a:pPr/>
              <a:t>5</a:t>
            </a:fld>
            <a:endParaRPr lang="el-G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79A2BF7A-C7FF-4839-A1A2-1C9ABFBAEB84}" type="slidenum">
              <a:rPr lang="el-GR" smtClean="0"/>
              <a:pPr/>
              <a:t>6</a:t>
            </a:fld>
            <a:endParaRPr lang="el-G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79A2BF7A-C7FF-4839-A1A2-1C9ABFBAEB84}" type="slidenum">
              <a:rPr lang="el-GR" smtClean="0"/>
              <a:pPr/>
              <a:t>7</a:t>
            </a:fld>
            <a:endParaRPr lang="el-G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79A2BF7A-C7FF-4839-A1A2-1C9ABFBAEB84}" type="slidenum">
              <a:rPr lang="el-GR" smtClean="0"/>
              <a:pPr/>
              <a:t>8</a:t>
            </a:fld>
            <a:endParaRPr lang="el-G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79A2BF7A-C7FF-4839-A1A2-1C9ABFBAEB84}" type="slidenum">
              <a:rPr lang="el-GR" smtClean="0"/>
              <a:pPr/>
              <a:t>9</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C2471461-9987-434F-8D14-2937FF50A95F}" type="datetimeFigureOut">
              <a:rPr lang="el-GR" smtClean="0"/>
              <a:pPr/>
              <a:t>8/1/2015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F2730DC-F81E-4F23-9E91-34B7F8946BB6}" type="slidenum">
              <a:rPr lang="el-GR" smtClean="0"/>
              <a:pPr/>
              <a:t>‹#›</a:t>
            </a:fld>
            <a:endParaRPr lang="el-GR"/>
          </a:p>
        </p:txBody>
      </p:sp>
    </p:spTree>
  </p:cSld>
  <p:clrMapOvr>
    <a:masterClrMapping/>
  </p:clrMapOvr>
  <p:transition spd="slow">
    <p:wedg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C2471461-9987-434F-8D14-2937FF50A95F}" type="datetimeFigureOut">
              <a:rPr lang="el-GR" smtClean="0"/>
              <a:pPr/>
              <a:t>8/1/2015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F2730DC-F81E-4F23-9E91-34B7F8946BB6}" type="slidenum">
              <a:rPr lang="el-GR" smtClean="0"/>
              <a:pPr/>
              <a:t>‹#›</a:t>
            </a:fld>
            <a:endParaRPr lang="el-GR"/>
          </a:p>
        </p:txBody>
      </p:sp>
    </p:spTree>
  </p:cSld>
  <p:clrMapOvr>
    <a:masterClrMapping/>
  </p:clrMapOvr>
  <p:transition spd="slow">
    <p:wedg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C2471461-9987-434F-8D14-2937FF50A95F}" type="datetimeFigureOut">
              <a:rPr lang="el-GR" smtClean="0"/>
              <a:pPr/>
              <a:t>8/1/2015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F2730DC-F81E-4F23-9E91-34B7F8946BB6}" type="slidenum">
              <a:rPr lang="el-GR" smtClean="0"/>
              <a:pPr/>
              <a:t>‹#›</a:t>
            </a:fld>
            <a:endParaRPr lang="el-GR"/>
          </a:p>
        </p:txBody>
      </p:sp>
    </p:spTree>
  </p:cSld>
  <p:clrMapOvr>
    <a:masterClrMapping/>
  </p:clrMapOvr>
  <p:transition spd="slow">
    <p:wedg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C2471461-9987-434F-8D14-2937FF50A95F}" type="datetimeFigureOut">
              <a:rPr lang="el-GR" smtClean="0"/>
              <a:pPr/>
              <a:t>8/1/2015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F2730DC-F81E-4F23-9E91-34B7F8946BB6}" type="slidenum">
              <a:rPr lang="el-GR" smtClean="0"/>
              <a:pPr/>
              <a:t>‹#›</a:t>
            </a:fld>
            <a:endParaRPr lang="el-GR"/>
          </a:p>
        </p:txBody>
      </p:sp>
    </p:spTree>
  </p:cSld>
  <p:clrMapOvr>
    <a:masterClrMapping/>
  </p:clrMapOvr>
  <p:transition spd="slow">
    <p:wedg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C2471461-9987-434F-8D14-2937FF50A95F}" type="datetimeFigureOut">
              <a:rPr lang="el-GR" smtClean="0"/>
              <a:pPr/>
              <a:t>8/1/2015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F2730DC-F81E-4F23-9E91-34B7F8946BB6}" type="slidenum">
              <a:rPr lang="el-GR" smtClean="0"/>
              <a:pPr/>
              <a:t>‹#›</a:t>
            </a:fld>
            <a:endParaRPr lang="el-GR"/>
          </a:p>
        </p:txBody>
      </p:sp>
    </p:spTree>
  </p:cSld>
  <p:clrMapOvr>
    <a:masterClrMapping/>
  </p:clrMapOvr>
  <p:transition spd="slow">
    <p:wedg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C2471461-9987-434F-8D14-2937FF50A95F}" type="datetimeFigureOut">
              <a:rPr lang="el-GR" smtClean="0"/>
              <a:pPr/>
              <a:t>8/1/2015</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F2730DC-F81E-4F23-9E91-34B7F8946BB6}" type="slidenum">
              <a:rPr lang="el-GR" smtClean="0"/>
              <a:pPr/>
              <a:t>‹#›</a:t>
            </a:fld>
            <a:endParaRPr lang="el-GR"/>
          </a:p>
        </p:txBody>
      </p:sp>
    </p:spTree>
  </p:cSld>
  <p:clrMapOvr>
    <a:masterClrMapping/>
  </p:clrMapOvr>
  <p:transition spd="slow">
    <p:wedg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C2471461-9987-434F-8D14-2937FF50A95F}" type="datetimeFigureOut">
              <a:rPr lang="el-GR" smtClean="0"/>
              <a:pPr/>
              <a:t>8/1/2015</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DF2730DC-F81E-4F23-9E91-34B7F8946BB6}" type="slidenum">
              <a:rPr lang="el-GR" smtClean="0"/>
              <a:pPr/>
              <a:t>‹#›</a:t>
            </a:fld>
            <a:endParaRPr lang="el-GR"/>
          </a:p>
        </p:txBody>
      </p:sp>
    </p:spTree>
  </p:cSld>
  <p:clrMapOvr>
    <a:masterClrMapping/>
  </p:clrMapOvr>
  <p:transition spd="slow">
    <p:wedg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C2471461-9987-434F-8D14-2937FF50A95F}" type="datetimeFigureOut">
              <a:rPr lang="el-GR" smtClean="0"/>
              <a:pPr/>
              <a:t>8/1/2015</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DF2730DC-F81E-4F23-9E91-34B7F8946BB6}" type="slidenum">
              <a:rPr lang="el-GR" smtClean="0"/>
              <a:pPr/>
              <a:t>‹#›</a:t>
            </a:fld>
            <a:endParaRPr lang="el-GR"/>
          </a:p>
        </p:txBody>
      </p:sp>
    </p:spTree>
  </p:cSld>
  <p:clrMapOvr>
    <a:masterClrMapping/>
  </p:clrMapOvr>
  <p:transition spd="slow">
    <p:wedg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C2471461-9987-434F-8D14-2937FF50A95F}" type="datetimeFigureOut">
              <a:rPr lang="el-GR" smtClean="0"/>
              <a:pPr/>
              <a:t>8/1/2015</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DF2730DC-F81E-4F23-9E91-34B7F8946BB6}" type="slidenum">
              <a:rPr lang="el-GR" smtClean="0"/>
              <a:pPr/>
              <a:t>‹#›</a:t>
            </a:fld>
            <a:endParaRPr lang="el-GR"/>
          </a:p>
        </p:txBody>
      </p:sp>
    </p:spTree>
  </p:cSld>
  <p:clrMapOvr>
    <a:masterClrMapping/>
  </p:clrMapOvr>
  <p:transition spd="slow">
    <p:wedg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C2471461-9987-434F-8D14-2937FF50A95F}" type="datetimeFigureOut">
              <a:rPr lang="el-GR" smtClean="0"/>
              <a:pPr/>
              <a:t>8/1/2015</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F2730DC-F81E-4F23-9E91-34B7F8946BB6}" type="slidenum">
              <a:rPr lang="el-GR" smtClean="0"/>
              <a:pPr/>
              <a:t>‹#›</a:t>
            </a:fld>
            <a:endParaRPr lang="el-GR"/>
          </a:p>
        </p:txBody>
      </p:sp>
    </p:spTree>
  </p:cSld>
  <p:clrMapOvr>
    <a:masterClrMapping/>
  </p:clrMapOvr>
  <p:transition spd="slow">
    <p:wedg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C2471461-9987-434F-8D14-2937FF50A95F}" type="datetimeFigureOut">
              <a:rPr lang="el-GR" smtClean="0"/>
              <a:pPr/>
              <a:t>8/1/2015</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F2730DC-F81E-4F23-9E91-34B7F8946BB6}" type="slidenum">
              <a:rPr lang="el-GR" smtClean="0"/>
              <a:pPr/>
              <a:t>‹#›</a:t>
            </a:fld>
            <a:endParaRPr lang="el-GR"/>
          </a:p>
        </p:txBody>
      </p:sp>
    </p:spTree>
  </p:cSld>
  <p:clrMapOvr>
    <a:masterClrMapping/>
  </p:clrMapOvr>
  <p:transition spd="slow">
    <p:wedg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471461-9987-434F-8D14-2937FF50A95F}" type="datetimeFigureOut">
              <a:rPr lang="el-GR" smtClean="0"/>
              <a:pPr/>
              <a:t>8/1/2015</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2730DC-F81E-4F23-9E91-34B7F8946BB6}"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spd="slow">
    <p:wedge/>
  </p:transition>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audio" Target="file:///C:\Users\user\Documents\Downloads\Sternsinger-Rap%20f&#252;r%20Fl&#252;chtlingskinder-%20Wir%20lassen%20seinen%20Stern%20aufgehen.mp3" TargetMode="External"/><Relationship Id="rId6" Type="http://schemas.openxmlformats.org/officeDocument/2006/relationships/image" Target="../media/image3.gif"/><Relationship Id="rId5" Type="http://schemas.openxmlformats.org/officeDocument/2006/relationships/image" Target="../media/image2.pn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47.jpeg"/><Relationship Id="rId4" Type="http://schemas.openxmlformats.org/officeDocument/2006/relationships/image" Target="../media/image46.jpeg"/></Relationships>
</file>

<file path=ppt/slides/_rels/slide12.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49.jpeg"/></Relationships>
</file>

<file path=ppt/slides/_rels/slide13.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52.jpeg"/><Relationship Id="rId4" Type="http://schemas.openxmlformats.org/officeDocument/2006/relationships/image" Target="../media/image51.jpeg"/></Relationships>
</file>

<file path=ppt/slides/_rels/slide14.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54.jpeg"/></Relationships>
</file>

<file path=ppt/slides/_rels/slide15.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58.jpeg"/><Relationship Id="rId5" Type="http://schemas.openxmlformats.org/officeDocument/2006/relationships/image" Target="../media/image57.jpeg"/><Relationship Id="rId4" Type="http://schemas.openxmlformats.org/officeDocument/2006/relationships/image" Target="../media/image56.jpeg"/></Relationships>
</file>

<file path=ppt/slides/_rels/slide16.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61.jpeg"/></Relationships>
</file>

<file path=ppt/slides/_rels/slide18.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63.jpeg"/></Relationships>
</file>

<file path=ppt/slides/_rels/slide19.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66.jpeg"/><Relationship Id="rId4" Type="http://schemas.openxmlformats.org/officeDocument/2006/relationships/image" Target="../media/image65.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69.jpeg"/><Relationship Id="rId4" Type="http://schemas.openxmlformats.org/officeDocument/2006/relationships/image" Target="../media/image68.jpeg"/></Relationships>
</file>

<file path=ppt/slides/_rels/slide21.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73.jpeg"/><Relationship Id="rId5" Type="http://schemas.openxmlformats.org/officeDocument/2006/relationships/image" Target="../media/image72.jpeg"/><Relationship Id="rId4" Type="http://schemas.openxmlformats.org/officeDocument/2006/relationships/image" Target="../media/image71.jpeg"/></Relationships>
</file>

<file path=ppt/slides/_rels/slide22.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75.jpeg"/></Relationships>
</file>

<file path=ppt/slides/_rels/slide23.xml.rels><?xml version="1.0" encoding="UTF-8" standalone="yes"?>
<Relationships xmlns="http://schemas.openxmlformats.org/package/2006/relationships"><Relationship Id="rId8" Type="http://schemas.openxmlformats.org/officeDocument/2006/relationships/image" Target="../media/image79.jpeg"/><Relationship Id="rId13" Type="http://schemas.openxmlformats.org/officeDocument/2006/relationships/image" Target="../media/image84.jpeg"/><Relationship Id="rId3" Type="http://schemas.openxmlformats.org/officeDocument/2006/relationships/image" Target="../media/image59.jpeg"/><Relationship Id="rId7" Type="http://schemas.openxmlformats.org/officeDocument/2006/relationships/image" Target="../media/image78.jpeg"/><Relationship Id="rId12" Type="http://schemas.openxmlformats.org/officeDocument/2006/relationships/image" Target="../media/image83.jpe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77.jpeg"/><Relationship Id="rId11" Type="http://schemas.openxmlformats.org/officeDocument/2006/relationships/image" Target="../media/image82.jpeg"/><Relationship Id="rId5" Type="http://schemas.openxmlformats.org/officeDocument/2006/relationships/image" Target="../media/image76.jpeg"/><Relationship Id="rId10" Type="http://schemas.openxmlformats.org/officeDocument/2006/relationships/image" Target="../media/image81.jpeg"/><Relationship Id="rId4" Type="http://schemas.openxmlformats.org/officeDocument/2006/relationships/image" Target="../media/image55.jpeg"/><Relationship Id="rId9" Type="http://schemas.openxmlformats.org/officeDocument/2006/relationships/image" Target="../media/image80.jpeg"/><Relationship Id="rId14" Type="http://schemas.openxmlformats.org/officeDocument/2006/relationships/image" Target="../media/image85.jpeg"/></Relationships>
</file>

<file path=ppt/slides/_rels/slide24.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8" Type="http://schemas.openxmlformats.org/officeDocument/2006/relationships/image" Target="../media/image92.jpeg"/><Relationship Id="rId13" Type="http://schemas.openxmlformats.org/officeDocument/2006/relationships/image" Target="../media/image97.jpeg"/><Relationship Id="rId3" Type="http://schemas.openxmlformats.org/officeDocument/2006/relationships/image" Target="../media/image87.jpeg"/><Relationship Id="rId7" Type="http://schemas.openxmlformats.org/officeDocument/2006/relationships/image" Target="../media/image91.jpeg"/><Relationship Id="rId12" Type="http://schemas.openxmlformats.org/officeDocument/2006/relationships/image" Target="../media/image96.jpe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90.jpeg"/><Relationship Id="rId11" Type="http://schemas.openxmlformats.org/officeDocument/2006/relationships/image" Target="../media/image95.jpeg"/><Relationship Id="rId5" Type="http://schemas.openxmlformats.org/officeDocument/2006/relationships/image" Target="../media/image89.jpeg"/><Relationship Id="rId10" Type="http://schemas.openxmlformats.org/officeDocument/2006/relationships/image" Target="../media/image94.jpeg"/><Relationship Id="rId4" Type="http://schemas.openxmlformats.org/officeDocument/2006/relationships/image" Target="../media/image88.jpeg"/><Relationship Id="rId9" Type="http://schemas.openxmlformats.org/officeDocument/2006/relationships/image" Target="../media/image93.jpeg"/></Relationships>
</file>

<file path=ppt/slides/_rels/slide26.xml.rels><?xml version="1.0" encoding="UTF-8" standalone="yes"?>
<Relationships xmlns="http://schemas.openxmlformats.org/package/2006/relationships"><Relationship Id="rId3" Type="http://schemas.openxmlformats.org/officeDocument/2006/relationships/image" Target="../media/image98.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99.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00.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01.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5.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png"/><Relationship Id="rId7" Type="http://schemas.openxmlformats.org/officeDocument/2006/relationships/image" Target="../media/image22.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1.jpeg"/><Relationship Id="rId11" Type="http://schemas.openxmlformats.org/officeDocument/2006/relationships/image" Target="../media/image25.jpeg"/><Relationship Id="rId5" Type="http://schemas.openxmlformats.org/officeDocument/2006/relationships/image" Target="../media/image20.jpeg"/><Relationship Id="rId10" Type="http://schemas.openxmlformats.org/officeDocument/2006/relationships/image" Target="../media/image24.jpeg"/><Relationship Id="rId4" Type="http://schemas.openxmlformats.org/officeDocument/2006/relationships/image" Target="../media/image19.jpeg"/><Relationship Id="rId9" Type="http://schemas.openxmlformats.org/officeDocument/2006/relationships/image" Target="../media/image15.jpeg"/></Relationships>
</file>

<file path=ppt/slides/_rels/slide6.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26.png"/><Relationship Id="rId7" Type="http://schemas.openxmlformats.org/officeDocument/2006/relationships/image" Target="../media/image30.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 Id="rId9" Type="http://schemas.openxmlformats.org/officeDocument/2006/relationships/image" Target="../media/image32.gif"/></Relationships>
</file>

<file path=ppt/slides/_rels/slide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35.jpeg"/><Relationship Id="rId4" Type="http://schemas.openxmlformats.org/officeDocument/2006/relationships/image" Target="../media/image34.jpeg"/></Relationships>
</file>

<file path=ppt/slides/_rels/slide8.xml.rels><?xml version="1.0" encoding="UTF-8" standalone="yes"?>
<Relationships xmlns="http://schemas.openxmlformats.org/package/2006/relationships"><Relationship Id="rId3" Type="http://schemas.openxmlformats.org/officeDocument/2006/relationships/image" Target="../media/image36.jpeg"/><Relationship Id="rId7" Type="http://schemas.openxmlformats.org/officeDocument/2006/relationships/image" Target="../media/image40.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43.jpeg"/><Relationship Id="rId4" Type="http://schemas.openxmlformats.org/officeDocument/2006/relationships/image" Target="../media/image4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467544" y="188640"/>
            <a:ext cx="6912768" cy="2308324"/>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endPar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endPar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r>
              <a:rPr lang="de-DE"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Die Drei Heilige  Könige</a:t>
            </a:r>
          </a:p>
          <a:p>
            <a:r>
              <a:rPr lang="de-DE"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und</a:t>
            </a:r>
          </a:p>
          <a:p>
            <a:r>
              <a:rPr lang="de-DE"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ihr Fest</a:t>
            </a:r>
            <a:endParaRPr lang="el-GR"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3" name="Picture 2" descr="C:\Users\user\Pictures\αρχείο λήψης (3).jpg"/>
          <p:cNvPicPr>
            <a:picLocks noChangeAspect="1" noChangeArrowheads="1"/>
          </p:cNvPicPr>
          <p:nvPr/>
        </p:nvPicPr>
        <p:blipFill>
          <a:blip r:embed="rId4" cstate="print"/>
          <a:srcRect/>
          <a:stretch>
            <a:fillRect/>
          </a:stretch>
        </p:blipFill>
        <p:spPr bwMode="auto">
          <a:xfrm>
            <a:off x="395536" y="2420888"/>
            <a:ext cx="8208912" cy="3528392"/>
          </a:xfrm>
          <a:prstGeom prst="rect">
            <a:avLst/>
          </a:prstGeom>
          <a:noFill/>
        </p:spPr>
      </p:pic>
      <p:sp>
        <p:nvSpPr>
          <p:cNvPr id="4" name="3 - TextBox"/>
          <p:cNvSpPr txBox="1"/>
          <p:nvPr/>
        </p:nvSpPr>
        <p:spPr>
          <a:xfrm>
            <a:off x="467544" y="6056868"/>
            <a:ext cx="8130001" cy="369332"/>
          </a:xfrm>
          <a:prstGeom prst="rect">
            <a:avLst/>
          </a:prstGeom>
          <a:noFill/>
        </p:spPr>
        <p:txBody>
          <a:bodyPr wrap="square" rtlCol="0">
            <a:spAutoFit/>
          </a:bodyPr>
          <a:lstStyle/>
          <a:p>
            <a:r>
              <a:rPr lang="de-DE"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1. Gymnasium  </a:t>
            </a:r>
            <a:r>
              <a:rPr lang="de-DE"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Chania</a:t>
            </a:r>
            <a:r>
              <a:rPr lang="de-DE"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2014-15                                       Papadopoulou Konstantina</a:t>
            </a:r>
            <a:endParaRPr lang="el-GR"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6" name="Sternsinger-Rap für Flüchtlingskinder- Wir lassen seinen Stern aufgehen.mp3">
            <a:hlinkClick r:id="" action="ppaction://media"/>
          </p:cNvPr>
          <p:cNvPicPr>
            <a:picLocks noRot="1" noChangeAspect="1"/>
          </p:cNvPicPr>
          <p:nvPr>
            <a:audioFile r:link="rId1"/>
          </p:nvPr>
        </p:nvPicPr>
        <p:blipFill>
          <a:blip r:embed="rId5" cstate="print"/>
          <a:stretch>
            <a:fillRect/>
          </a:stretch>
        </p:blipFill>
        <p:spPr>
          <a:xfrm>
            <a:off x="4419600" y="3276600"/>
            <a:ext cx="304800" cy="304800"/>
          </a:xfrm>
          <a:prstGeom prst="rect">
            <a:avLst/>
          </a:prstGeom>
        </p:spPr>
      </p:pic>
      <p:pic>
        <p:nvPicPr>
          <p:cNvPr id="7" name="Picture 2" descr="C:\Users\user\Documents\stern.gif"/>
          <p:cNvPicPr>
            <a:picLocks noChangeAspect="1" noChangeArrowheads="1"/>
          </p:cNvPicPr>
          <p:nvPr/>
        </p:nvPicPr>
        <p:blipFill>
          <a:blip r:embed="rId6" cstate="print"/>
          <a:srcRect/>
          <a:stretch>
            <a:fillRect/>
          </a:stretch>
        </p:blipFill>
        <p:spPr bwMode="auto">
          <a:xfrm>
            <a:off x="6732240" y="0"/>
            <a:ext cx="2160240" cy="1844824"/>
          </a:xfrm>
          <a:prstGeom prst="rect">
            <a:avLst/>
          </a:prstGeom>
          <a:noFill/>
          <a:effectLst>
            <a:softEdge rad="317500"/>
          </a:effectLst>
        </p:spPr>
      </p:pic>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par>
                          <p:cTn id="8" fill="hold">
                            <p:stCondLst>
                              <p:cond delay="500"/>
                            </p:stCondLst>
                            <p:childTnLst>
                              <p:par>
                                <p:cTn id="9" presetID="1" presetClass="mediacall" presetSubtype="0" fill="hold" nodeType="afterEffect">
                                  <p:stCondLst>
                                    <p:cond delay="0"/>
                                  </p:stCondLst>
                                  <p:childTnLst>
                                    <p:cmd type="call" cmd="playFrom(0.0)">
                                      <p:cBhvr>
                                        <p:cTn id="10" dur="1" fill="hold"/>
                                        <p:tgtEl>
                                          <p:spTgt spid="6"/>
                                        </p:tgtEl>
                                      </p:cBhvr>
                                    </p:cmd>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numSld="999">
                <p:cTn id="17" fill="hold" display="0">
                  <p:stCondLst>
                    <p:cond delay="indefinite"/>
                  </p:stCondLst>
                  <p:endCondLst>
                    <p:cond evt="onPrev" delay="0">
                      <p:tgtEl>
                        <p:sldTgt/>
                      </p:tgtEl>
                    </p:cond>
                    <p:cond evt="onStopAudio" delay="0">
                      <p:tgtEl>
                        <p:sldTgt/>
                      </p:tgtEl>
                    </p:cond>
                  </p:endCondLst>
                </p:cTn>
                <p:tgtEl>
                  <p:spTgt spid="6"/>
                </p:tgtEl>
              </p:cMediaNode>
            </p:audio>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6" descr="E:\images (1).jpg HKUCHEN.jpg"/>
          <p:cNvPicPr>
            <a:picLocks noChangeAspect="1" noChangeArrowheads="1"/>
          </p:cNvPicPr>
          <p:nvPr/>
        </p:nvPicPr>
        <p:blipFill>
          <a:blip r:embed="rId3" cstate="print"/>
          <a:srcRect/>
          <a:stretch>
            <a:fillRect/>
          </a:stretch>
        </p:blipFill>
        <p:spPr bwMode="auto">
          <a:xfrm>
            <a:off x="323529" y="908720"/>
            <a:ext cx="4176463" cy="2934436"/>
          </a:xfrm>
          <a:prstGeom prst="rect">
            <a:avLst/>
          </a:prstGeom>
          <a:noFill/>
        </p:spPr>
      </p:pic>
      <p:sp>
        <p:nvSpPr>
          <p:cNvPr id="3" name="2 - TextBox"/>
          <p:cNvSpPr txBox="1"/>
          <p:nvPr/>
        </p:nvSpPr>
        <p:spPr>
          <a:xfrm>
            <a:off x="1270955" y="0"/>
            <a:ext cx="7873045" cy="1754326"/>
          </a:xfrm>
          <a:prstGeom prst="rect">
            <a:avLst/>
          </a:prstGeom>
          <a:noFill/>
        </p:spPr>
        <p:txBody>
          <a:bodyPr wrap="square" rtlCol="0">
            <a:spAutoFit/>
          </a:bodyPr>
          <a:lstStyle/>
          <a:p>
            <a:r>
              <a:rPr lang="de-DE" sz="5400" dirty="0" smtClean="0">
                <a:solidFill>
                  <a:srgbClr val="FF0000"/>
                </a:solidFill>
              </a:rPr>
              <a:t>Der Dreikönigskuchen</a:t>
            </a:r>
          </a:p>
          <a:p>
            <a:r>
              <a:rPr lang="de-DE" sz="5400" dirty="0" smtClean="0">
                <a:solidFill>
                  <a:srgbClr val="FF0000"/>
                </a:solidFill>
              </a:rPr>
              <a:t>        </a:t>
            </a:r>
          </a:p>
        </p:txBody>
      </p:sp>
      <p:sp>
        <p:nvSpPr>
          <p:cNvPr id="5" name="4 - Ορθογώνιο"/>
          <p:cNvSpPr/>
          <p:nvPr/>
        </p:nvSpPr>
        <p:spPr>
          <a:xfrm>
            <a:off x="1115616" y="1844824"/>
            <a:ext cx="8352928" cy="646331"/>
          </a:xfrm>
          <a:prstGeom prst="rect">
            <a:avLst/>
          </a:prstGeom>
        </p:spPr>
        <p:txBody>
          <a:bodyPr wrap="square">
            <a:spAutoFit/>
          </a:bodyPr>
          <a:lstStyle/>
          <a:p>
            <a:r>
              <a:rPr lang="de-DE" dirty="0" smtClean="0"/>
              <a:t/>
            </a:r>
            <a:br>
              <a:rPr lang="de-DE" dirty="0" smtClean="0"/>
            </a:br>
            <a:endParaRPr lang="de-DE" b="1" dirty="0" smtClean="0"/>
          </a:p>
        </p:txBody>
      </p:sp>
      <p:sp>
        <p:nvSpPr>
          <p:cNvPr id="9" name="8 - Ορθογώνιο"/>
          <p:cNvSpPr/>
          <p:nvPr/>
        </p:nvSpPr>
        <p:spPr>
          <a:xfrm>
            <a:off x="0" y="4005064"/>
            <a:ext cx="4248472" cy="2339102"/>
          </a:xfrm>
          <a:prstGeom prst="rect">
            <a:avLst/>
          </a:prstGeom>
        </p:spPr>
        <p:txBody>
          <a:bodyPr wrap="square">
            <a:spAutoFit/>
          </a:bodyPr>
          <a:lstStyle/>
          <a:p>
            <a:pPr algn="ctr"/>
            <a:r>
              <a:rPr lang="de-DE" sz="1600" b="1" dirty="0" smtClean="0">
                <a:solidFill>
                  <a:srgbClr val="C00000"/>
                </a:solidFill>
              </a:rPr>
              <a:t>An der </a:t>
            </a:r>
            <a:r>
              <a:rPr lang="de-DE" sz="1600" b="1" dirty="0" err="1" smtClean="0">
                <a:solidFill>
                  <a:srgbClr val="C00000"/>
                </a:solidFill>
              </a:rPr>
              <a:t>heyligen</a:t>
            </a:r>
            <a:r>
              <a:rPr lang="de-DE" sz="1600" b="1" dirty="0" smtClean="0">
                <a:solidFill>
                  <a:srgbClr val="C00000"/>
                </a:solidFill>
              </a:rPr>
              <a:t> </a:t>
            </a:r>
            <a:r>
              <a:rPr lang="de-DE" sz="1600" b="1" dirty="0" err="1" smtClean="0">
                <a:solidFill>
                  <a:srgbClr val="C00000"/>
                </a:solidFill>
              </a:rPr>
              <a:t>drey</a:t>
            </a:r>
            <a:r>
              <a:rPr lang="de-DE" sz="1600" b="1" dirty="0" smtClean="0">
                <a:solidFill>
                  <a:srgbClr val="C00000"/>
                </a:solidFill>
              </a:rPr>
              <a:t> </a:t>
            </a:r>
            <a:r>
              <a:rPr lang="de-DE" sz="1600" b="1" dirty="0" err="1" smtClean="0">
                <a:solidFill>
                  <a:srgbClr val="C00000"/>
                </a:solidFill>
              </a:rPr>
              <a:t>Künig</a:t>
            </a:r>
            <a:r>
              <a:rPr lang="de-DE" sz="1600" b="1" dirty="0" smtClean="0">
                <a:solidFill>
                  <a:srgbClr val="C00000"/>
                </a:solidFill>
              </a:rPr>
              <a:t> tag </a:t>
            </a:r>
            <a:r>
              <a:rPr lang="de-DE" sz="1600" b="1" dirty="0" err="1" smtClean="0">
                <a:solidFill>
                  <a:srgbClr val="C00000"/>
                </a:solidFill>
              </a:rPr>
              <a:t>bacht</a:t>
            </a:r>
            <a:r>
              <a:rPr lang="de-DE" sz="1600" b="1" dirty="0" smtClean="0">
                <a:solidFill>
                  <a:srgbClr val="C00000"/>
                </a:solidFill>
              </a:rPr>
              <a:t> </a:t>
            </a:r>
            <a:r>
              <a:rPr lang="de-DE" sz="1600" b="1" dirty="0" err="1" smtClean="0">
                <a:solidFill>
                  <a:srgbClr val="C00000"/>
                </a:solidFill>
              </a:rPr>
              <a:t>yeder</a:t>
            </a:r>
            <a:r>
              <a:rPr lang="de-DE" sz="1600" b="1" dirty="0" smtClean="0">
                <a:solidFill>
                  <a:srgbClr val="C00000"/>
                </a:solidFill>
              </a:rPr>
              <a:t> </a:t>
            </a:r>
            <a:r>
              <a:rPr lang="de-DE" sz="1600" b="1" dirty="0" err="1" smtClean="0">
                <a:solidFill>
                  <a:srgbClr val="C00000"/>
                </a:solidFill>
              </a:rPr>
              <a:t>vatter</a:t>
            </a:r>
            <a:r>
              <a:rPr lang="de-DE" sz="1600" b="1" dirty="0" smtClean="0">
                <a:solidFill>
                  <a:srgbClr val="C00000"/>
                </a:solidFill>
              </a:rPr>
              <a:t> ein </a:t>
            </a:r>
            <a:r>
              <a:rPr lang="de-DE" sz="1600" b="1" dirty="0" err="1" smtClean="0">
                <a:solidFill>
                  <a:srgbClr val="C00000"/>
                </a:solidFill>
              </a:rPr>
              <a:t>geuten</a:t>
            </a:r>
            <a:r>
              <a:rPr lang="de-DE" sz="1600" b="1" dirty="0" smtClean="0">
                <a:solidFill>
                  <a:srgbClr val="C00000"/>
                </a:solidFill>
              </a:rPr>
              <a:t> </a:t>
            </a:r>
            <a:r>
              <a:rPr lang="de-DE" sz="1600" b="1" dirty="0" err="1" smtClean="0">
                <a:solidFill>
                  <a:srgbClr val="C00000"/>
                </a:solidFill>
              </a:rPr>
              <a:t>leckkchen</a:t>
            </a:r>
            <a:r>
              <a:rPr lang="de-DE" sz="1600" b="1" dirty="0" smtClean="0">
                <a:solidFill>
                  <a:srgbClr val="C00000"/>
                </a:solidFill>
              </a:rPr>
              <a:t> oder </a:t>
            </a:r>
            <a:r>
              <a:rPr lang="de-DE" sz="1600" b="1" dirty="0" err="1" smtClean="0">
                <a:solidFill>
                  <a:srgbClr val="C00000"/>
                </a:solidFill>
              </a:rPr>
              <a:t>letzelten</a:t>
            </a:r>
            <a:r>
              <a:rPr lang="de-DE" sz="1600" b="1" dirty="0" smtClean="0">
                <a:solidFill>
                  <a:srgbClr val="C00000"/>
                </a:solidFill>
              </a:rPr>
              <a:t>, </a:t>
            </a:r>
            <a:r>
              <a:rPr lang="de-DE" sz="1600" b="1" dirty="0" err="1" smtClean="0">
                <a:solidFill>
                  <a:srgbClr val="C00000"/>
                </a:solidFill>
              </a:rPr>
              <a:t>darnach</a:t>
            </a:r>
            <a:r>
              <a:rPr lang="de-DE" sz="1600" b="1" dirty="0" smtClean="0">
                <a:solidFill>
                  <a:srgbClr val="C00000"/>
                </a:solidFill>
              </a:rPr>
              <a:t> er vermag und ein </a:t>
            </a:r>
            <a:r>
              <a:rPr lang="de-DE" sz="1600" b="1" dirty="0" err="1" smtClean="0">
                <a:solidFill>
                  <a:srgbClr val="C00000"/>
                </a:solidFill>
              </a:rPr>
              <a:t>Haussgesind</a:t>
            </a:r>
            <a:r>
              <a:rPr lang="de-DE" sz="1600" b="1" dirty="0" smtClean="0">
                <a:solidFill>
                  <a:srgbClr val="C00000"/>
                </a:solidFill>
              </a:rPr>
              <a:t> hat </a:t>
            </a:r>
            <a:r>
              <a:rPr lang="de-DE" sz="1600" b="1" dirty="0" err="1" smtClean="0">
                <a:solidFill>
                  <a:srgbClr val="C00000"/>
                </a:solidFill>
              </a:rPr>
              <a:t>gross</a:t>
            </a:r>
            <a:r>
              <a:rPr lang="de-DE" sz="1600" b="1" dirty="0" smtClean="0">
                <a:solidFill>
                  <a:srgbClr val="C00000"/>
                </a:solidFill>
              </a:rPr>
              <a:t> oder </a:t>
            </a:r>
            <a:r>
              <a:rPr lang="de-DE" sz="1600" b="1" dirty="0" err="1" smtClean="0">
                <a:solidFill>
                  <a:srgbClr val="C00000"/>
                </a:solidFill>
              </a:rPr>
              <a:t>kleyn</a:t>
            </a:r>
            <a:r>
              <a:rPr lang="de-DE" sz="1600" b="1" dirty="0" smtClean="0">
                <a:solidFill>
                  <a:srgbClr val="C00000"/>
                </a:solidFill>
              </a:rPr>
              <a:t>, und </a:t>
            </a:r>
            <a:r>
              <a:rPr lang="de-DE" sz="1600" b="1" dirty="0" err="1" smtClean="0">
                <a:solidFill>
                  <a:srgbClr val="C00000"/>
                </a:solidFill>
              </a:rPr>
              <a:t>knidt</a:t>
            </a:r>
            <a:r>
              <a:rPr lang="de-DE" sz="1600" b="1" dirty="0" smtClean="0">
                <a:solidFill>
                  <a:srgbClr val="C00000"/>
                </a:solidFill>
              </a:rPr>
              <a:t> </a:t>
            </a:r>
            <a:r>
              <a:rPr lang="de-DE" sz="1600" b="1" dirty="0" err="1" smtClean="0">
                <a:solidFill>
                  <a:srgbClr val="C00000"/>
                </a:solidFill>
              </a:rPr>
              <a:t>inn</a:t>
            </a:r>
            <a:r>
              <a:rPr lang="de-DE" sz="1600" b="1" dirty="0" smtClean="0">
                <a:solidFill>
                  <a:srgbClr val="C00000"/>
                </a:solidFill>
              </a:rPr>
              <a:t> dem </a:t>
            </a:r>
            <a:r>
              <a:rPr lang="de-DE" sz="1600" b="1" dirty="0" err="1" smtClean="0">
                <a:solidFill>
                  <a:srgbClr val="C00000"/>
                </a:solidFill>
              </a:rPr>
              <a:t>knetten</a:t>
            </a:r>
            <a:r>
              <a:rPr lang="de-DE" sz="1600" b="1" dirty="0" smtClean="0">
                <a:solidFill>
                  <a:srgbClr val="C00000"/>
                </a:solidFill>
              </a:rPr>
              <a:t> ein </a:t>
            </a:r>
            <a:r>
              <a:rPr lang="de-DE" sz="1600" b="1" dirty="0" err="1" smtClean="0">
                <a:solidFill>
                  <a:srgbClr val="C00000"/>
                </a:solidFill>
              </a:rPr>
              <a:t>pfennig</a:t>
            </a:r>
            <a:r>
              <a:rPr lang="de-DE" sz="1600" b="1" dirty="0" smtClean="0">
                <a:solidFill>
                  <a:srgbClr val="C00000"/>
                </a:solidFill>
              </a:rPr>
              <a:t> darein, </a:t>
            </a:r>
            <a:r>
              <a:rPr lang="de-DE" sz="1600" b="1" dirty="0" err="1" smtClean="0">
                <a:solidFill>
                  <a:srgbClr val="C00000"/>
                </a:solidFill>
              </a:rPr>
              <a:t>darnach</a:t>
            </a:r>
            <a:r>
              <a:rPr lang="de-DE" sz="1600" b="1" dirty="0" smtClean="0">
                <a:solidFill>
                  <a:srgbClr val="C00000"/>
                </a:solidFill>
              </a:rPr>
              <a:t> schneidet er den </a:t>
            </a:r>
            <a:r>
              <a:rPr lang="de-DE" sz="1600" b="1" dirty="0" err="1" smtClean="0">
                <a:solidFill>
                  <a:srgbClr val="C00000"/>
                </a:solidFill>
              </a:rPr>
              <a:t>begackenen</a:t>
            </a:r>
            <a:r>
              <a:rPr lang="de-DE" sz="1600" b="1" dirty="0" smtClean="0">
                <a:solidFill>
                  <a:srgbClr val="C00000"/>
                </a:solidFill>
              </a:rPr>
              <a:t> </a:t>
            </a:r>
            <a:r>
              <a:rPr lang="de-DE" sz="1600" b="1" dirty="0" err="1" smtClean="0">
                <a:solidFill>
                  <a:srgbClr val="C00000"/>
                </a:solidFill>
              </a:rPr>
              <a:t>leckkuchen</a:t>
            </a:r>
            <a:r>
              <a:rPr lang="de-DE" sz="1600" b="1" dirty="0" smtClean="0">
                <a:solidFill>
                  <a:srgbClr val="C00000"/>
                </a:solidFill>
              </a:rPr>
              <a:t> in </a:t>
            </a:r>
            <a:r>
              <a:rPr lang="de-DE" sz="1600" b="1" dirty="0" err="1" smtClean="0">
                <a:solidFill>
                  <a:srgbClr val="C00000"/>
                </a:solidFill>
              </a:rPr>
              <a:t>vil</a:t>
            </a:r>
            <a:r>
              <a:rPr lang="de-DE" sz="1600" b="1" dirty="0" smtClean="0">
                <a:solidFill>
                  <a:srgbClr val="C00000"/>
                </a:solidFill>
              </a:rPr>
              <a:t> stuck, gibt </a:t>
            </a:r>
            <a:r>
              <a:rPr lang="de-DE" sz="1600" b="1" dirty="0" err="1" smtClean="0">
                <a:solidFill>
                  <a:srgbClr val="C00000"/>
                </a:solidFill>
              </a:rPr>
              <a:t>yeden</a:t>
            </a:r>
            <a:r>
              <a:rPr lang="de-DE" sz="1600" b="1" dirty="0" smtClean="0">
                <a:solidFill>
                  <a:srgbClr val="C00000"/>
                </a:solidFill>
              </a:rPr>
              <a:t> </a:t>
            </a:r>
            <a:r>
              <a:rPr lang="de-DE" sz="1600" b="1" dirty="0" err="1" smtClean="0">
                <a:solidFill>
                  <a:srgbClr val="C00000"/>
                </a:solidFill>
              </a:rPr>
              <a:t>auss</a:t>
            </a:r>
            <a:r>
              <a:rPr lang="de-DE" sz="1600" b="1" dirty="0" smtClean="0">
                <a:solidFill>
                  <a:srgbClr val="C00000"/>
                </a:solidFill>
              </a:rPr>
              <a:t> seinem </a:t>
            </a:r>
            <a:r>
              <a:rPr lang="de-DE" sz="1600" b="1" dirty="0" err="1" smtClean="0">
                <a:solidFill>
                  <a:srgbClr val="C00000"/>
                </a:solidFill>
              </a:rPr>
              <a:t>haussgesind</a:t>
            </a:r>
            <a:r>
              <a:rPr lang="de-DE" sz="1600" b="1" dirty="0" smtClean="0">
                <a:solidFill>
                  <a:srgbClr val="C00000"/>
                </a:solidFill>
              </a:rPr>
              <a:t> </a:t>
            </a:r>
            <a:r>
              <a:rPr lang="de-DE" sz="1600" b="1" dirty="0" err="1" smtClean="0">
                <a:solidFill>
                  <a:srgbClr val="C00000"/>
                </a:solidFill>
              </a:rPr>
              <a:t>eyns</a:t>
            </a:r>
            <a:r>
              <a:rPr lang="de-DE" sz="1600" b="1" dirty="0" smtClean="0">
                <a:solidFill>
                  <a:srgbClr val="C00000"/>
                </a:solidFill>
              </a:rPr>
              <a:t>.» So schrieb Sebastian Franck in seinem «</a:t>
            </a:r>
            <a:r>
              <a:rPr lang="de-DE" sz="1600" b="1" dirty="0" err="1" smtClean="0">
                <a:solidFill>
                  <a:srgbClr val="C00000"/>
                </a:solidFill>
              </a:rPr>
              <a:t>Weltbuch</a:t>
            </a:r>
            <a:r>
              <a:rPr lang="de-DE" sz="1600" b="1" dirty="0" smtClean="0">
                <a:solidFill>
                  <a:srgbClr val="C00000"/>
                </a:solidFill>
              </a:rPr>
              <a:t>» aus dem Jahre 1534 in Ulm</a:t>
            </a:r>
            <a:r>
              <a:rPr lang="de-DE" b="1" dirty="0" smtClean="0">
                <a:solidFill>
                  <a:srgbClr val="C00000"/>
                </a:solidFill>
              </a:rPr>
              <a:t>. </a:t>
            </a:r>
            <a:endParaRPr lang="el-GR" b="1" dirty="0">
              <a:solidFill>
                <a:srgbClr val="C00000"/>
              </a:solidFill>
            </a:endParaRPr>
          </a:p>
        </p:txBody>
      </p:sp>
      <p:sp>
        <p:nvSpPr>
          <p:cNvPr id="10" name="9 - Ορθογώνιο"/>
          <p:cNvSpPr/>
          <p:nvPr/>
        </p:nvSpPr>
        <p:spPr>
          <a:xfrm>
            <a:off x="4644008" y="1124744"/>
            <a:ext cx="4104456" cy="4524315"/>
          </a:xfrm>
          <a:prstGeom prst="rect">
            <a:avLst/>
          </a:prstGeom>
        </p:spPr>
        <p:txBody>
          <a:bodyPr wrap="square">
            <a:spAutoFit/>
          </a:bodyPr>
          <a:lstStyle/>
          <a:p>
            <a:r>
              <a:rPr lang="el-GR" b="1" dirty="0" smtClean="0">
                <a:solidFill>
                  <a:srgbClr val="C00000"/>
                </a:solidFill>
              </a:rPr>
              <a:t>Έτσι: «Τα Χριστούγεννα των Φώτων κάθε πατέρας ψήνει μια καλή μελόπιτα ή </a:t>
            </a:r>
            <a:r>
              <a:rPr lang="el-GR" b="1" dirty="0" err="1" smtClean="0">
                <a:solidFill>
                  <a:srgbClr val="C00000"/>
                </a:solidFill>
              </a:rPr>
              <a:t>Lebzelten</a:t>
            </a:r>
            <a:r>
              <a:rPr lang="el-GR" b="1" dirty="0" smtClean="0">
                <a:solidFill>
                  <a:srgbClr val="C00000"/>
                </a:solidFill>
              </a:rPr>
              <a:t> όπως ο ίδιος μπορεί και πρέπει </a:t>
            </a:r>
            <a:r>
              <a:rPr lang="el-GR" b="1" dirty="0" err="1" smtClean="0">
                <a:solidFill>
                  <a:srgbClr val="C00000"/>
                </a:solidFill>
              </a:rPr>
              <a:t>Hausgesind</a:t>
            </a:r>
            <a:r>
              <a:rPr lang="el-GR" b="1" dirty="0" smtClean="0">
                <a:solidFill>
                  <a:srgbClr val="C00000"/>
                </a:solidFill>
              </a:rPr>
              <a:t>, μικρό ή μεγάλο. Ζυμώνει μαζί  και  μια δεκάρα. Το ψημένο μελόψωμο, κόβεται σε πολλά κομμάτια για το κάθε μέλος της οικογένειας και αλλά  και για τον Θεό, τον Ιησού, τη Μαρία και τους </a:t>
            </a:r>
            <a:r>
              <a:rPr lang="el-GR" b="1" dirty="0" err="1" smtClean="0">
                <a:solidFill>
                  <a:srgbClr val="C00000"/>
                </a:solidFill>
              </a:rPr>
              <a:t>Μάγους.Όποιος</a:t>
            </a:r>
            <a:r>
              <a:rPr lang="el-GR" b="1" dirty="0" smtClean="0">
                <a:solidFill>
                  <a:srgbClr val="C00000"/>
                </a:solidFill>
              </a:rPr>
              <a:t> βρει τη δεκάρα στο κομμάτι του, αναγνωρίζεται από όλους ως βασιλιά, τον σηκώνουν τρεις φορές ψηλά και τον επευφημούν.. Έτσι γράφει ο </a:t>
            </a:r>
            <a:r>
              <a:rPr lang="el-GR" b="1" dirty="0" err="1" smtClean="0">
                <a:solidFill>
                  <a:srgbClr val="C00000"/>
                </a:solidFill>
              </a:rPr>
              <a:t>Sebastian</a:t>
            </a:r>
            <a:r>
              <a:rPr lang="el-GR" b="1" dirty="0" smtClean="0">
                <a:solidFill>
                  <a:srgbClr val="C00000"/>
                </a:solidFill>
              </a:rPr>
              <a:t> </a:t>
            </a:r>
            <a:r>
              <a:rPr lang="el-GR" b="1" dirty="0" err="1" smtClean="0">
                <a:solidFill>
                  <a:srgbClr val="C00000"/>
                </a:solidFill>
              </a:rPr>
              <a:t>Franck</a:t>
            </a:r>
            <a:r>
              <a:rPr lang="el-GR" b="1" dirty="0" smtClean="0">
                <a:solidFill>
                  <a:srgbClr val="C00000"/>
                </a:solidFill>
              </a:rPr>
              <a:t> από το </a:t>
            </a:r>
            <a:r>
              <a:rPr lang="el-GR" b="1" dirty="0" err="1" smtClean="0">
                <a:solidFill>
                  <a:srgbClr val="C00000"/>
                </a:solidFill>
              </a:rPr>
              <a:t>Ούλμ</a:t>
            </a:r>
            <a:r>
              <a:rPr lang="el-GR" b="1" dirty="0" smtClean="0">
                <a:solidFill>
                  <a:srgbClr val="C00000"/>
                </a:solidFill>
              </a:rPr>
              <a:t>  το έτος 1534 στο βιβλίο του  «Βιβλίο  του κόσμου»  </a:t>
            </a:r>
            <a:endParaRPr lang="el-GR" b="1" dirty="0">
              <a:solidFill>
                <a:srgbClr val="C00000"/>
              </a:solidFill>
            </a:endParaRPr>
          </a:p>
        </p:txBody>
      </p:sp>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heel(4)">
                                      <p:cBhvr>
                                        <p:cTn id="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E:\SA_2020_12_15_1 090340_g.jpg kuchen.jpg"/>
          <p:cNvPicPr>
            <a:picLocks noChangeAspect="1" noChangeArrowheads="1"/>
          </p:cNvPicPr>
          <p:nvPr/>
        </p:nvPicPr>
        <p:blipFill>
          <a:blip r:embed="rId3" cstate="print"/>
          <a:srcRect/>
          <a:stretch>
            <a:fillRect/>
          </a:stretch>
        </p:blipFill>
        <p:spPr bwMode="auto">
          <a:xfrm>
            <a:off x="0" y="-243408"/>
            <a:ext cx="3275856" cy="3105472"/>
          </a:xfrm>
          <a:prstGeom prst="rect">
            <a:avLst/>
          </a:prstGeom>
          <a:ln>
            <a:noFill/>
          </a:ln>
          <a:effectLst>
            <a:softEdge rad="112500"/>
          </a:effectLst>
          <a:scene3d>
            <a:camera prst="perspectiveLeft"/>
            <a:lightRig rig="threePt" dir="t"/>
          </a:scene3d>
        </p:spPr>
      </p:pic>
      <p:pic>
        <p:nvPicPr>
          <p:cNvPr id="2052" name="Picture 4" descr="E:\images.jpg KUCHEN.jpg"/>
          <p:cNvPicPr>
            <a:picLocks noChangeAspect="1" noChangeArrowheads="1"/>
          </p:cNvPicPr>
          <p:nvPr/>
        </p:nvPicPr>
        <p:blipFill>
          <a:blip r:embed="rId4" cstate="print"/>
          <a:srcRect/>
          <a:stretch>
            <a:fillRect/>
          </a:stretch>
        </p:blipFill>
        <p:spPr bwMode="auto">
          <a:xfrm>
            <a:off x="3491880" y="0"/>
            <a:ext cx="5652120" cy="2996952"/>
          </a:xfrm>
          <a:prstGeom prst="rect">
            <a:avLst/>
          </a:prstGeom>
          <a:noFill/>
        </p:spPr>
      </p:pic>
      <p:pic>
        <p:nvPicPr>
          <p:cNvPr id="2050" name="Picture 2" descr="E:\topelement.jpg KUCCHEN.jpg"/>
          <p:cNvPicPr>
            <a:picLocks noChangeAspect="1" noChangeArrowheads="1"/>
          </p:cNvPicPr>
          <p:nvPr/>
        </p:nvPicPr>
        <p:blipFill>
          <a:blip r:embed="rId5" cstate="print"/>
          <a:srcRect/>
          <a:stretch>
            <a:fillRect/>
          </a:stretch>
        </p:blipFill>
        <p:spPr bwMode="auto">
          <a:xfrm>
            <a:off x="611560" y="5013176"/>
            <a:ext cx="3430006" cy="1844824"/>
          </a:xfrm>
          <a:prstGeom prst="rect">
            <a:avLst/>
          </a:prstGeom>
          <a:noFill/>
          <a:effectLst>
            <a:softEdge rad="127000"/>
          </a:effectLst>
          <a:scene3d>
            <a:camera prst="isometricTopUp"/>
            <a:lightRig rig="threePt" dir="t"/>
          </a:scene3d>
        </p:spPr>
      </p:pic>
      <p:sp>
        <p:nvSpPr>
          <p:cNvPr id="3" name="2 - Ορθογώνιο"/>
          <p:cNvSpPr/>
          <p:nvPr/>
        </p:nvSpPr>
        <p:spPr>
          <a:xfrm>
            <a:off x="611560" y="1916832"/>
            <a:ext cx="6012160" cy="3139321"/>
          </a:xfrm>
          <a:prstGeom prst="rect">
            <a:avLst/>
          </a:prstGeom>
        </p:spPr>
        <p:txBody>
          <a:bodyPr wrap="square">
            <a:spAutoFit/>
          </a:bodyPr>
          <a:lstStyle/>
          <a:p>
            <a:r>
              <a:rPr lang="de-DE" b="1" dirty="0" smtClean="0">
                <a:solidFill>
                  <a:schemeClr val="tx1">
                    <a:lumMod val="95000"/>
                    <a:lumOff val="5000"/>
                  </a:schemeClr>
                </a:solidFill>
              </a:rPr>
              <a:t>Zubereitung: ca. 30 Minuten</a:t>
            </a:r>
            <a:br>
              <a:rPr lang="de-DE" b="1" dirty="0" smtClean="0">
                <a:solidFill>
                  <a:schemeClr val="tx1">
                    <a:lumMod val="95000"/>
                    <a:lumOff val="5000"/>
                  </a:schemeClr>
                </a:solidFill>
              </a:rPr>
            </a:br>
            <a:r>
              <a:rPr lang="de-DE" b="1" dirty="0" smtClean="0">
                <a:solidFill>
                  <a:schemeClr val="tx1">
                    <a:lumMod val="95000"/>
                    <a:lumOff val="5000"/>
                  </a:schemeClr>
                </a:solidFill>
              </a:rPr>
              <a:t>Quellen lassen: ca. 1 Stunde</a:t>
            </a:r>
            <a:br>
              <a:rPr lang="de-DE" b="1" dirty="0" smtClean="0">
                <a:solidFill>
                  <a:schemeClr val="tx1">
                    <a:lumMod val="95000"/>
                    <a:lumOff val="5000"/>
                  </a:schemeClr>
                </a:solidFill>
              </a:rPr>
            </a:br>
            <a:r>
              <a:rPr lang="de-DE" b="1" dirty="0" smtClean="0">
                <a:solidFill>
                  <a:schemeClr val="tx1">
                    <a:lumMod val="95000"/>
                    <a:lumOff val="5000"/>
                  </a:schemeClr>
                </a:solidFill>
              </a:rPr>
              <a:t>Aufgehen lassen: 3-4 Stunden</a:t>
            </a:r>
            <a:br>
              <a:rPr lang="de-DE" b="1" dirty="0" smtClean="0">
                <a:solidFill>
                  <a:schemeClr val="tx1">
                    <a:lumMod val="95000"/>
                    <a:lumOff val="5000"/>
                  </a:schemeClr>
                </a:solidFill>
              </a:rPr>
            </a:br>
            <a:r>
              <a:rPr lang="de-DE" b="1" dirty="0" smtClean="0">
                <a:solidFill>
                  <a:schemeClr val="tx1">
                    <a:lumMod val="95000"/>
                    <a:lumOff val="5000"/>
                  </a:schemeClr>
                </a:solidFill>
              </a:rPr>
              <a:t>Backen: ca. 25 Minuten</a:t>
            </a:r>
          </a:p>
          <a:p>
            <a:r>
              <a:rPr lang="de-DE" b="1" dirty="0" smtClean="0">
                <a:solidFill>
                  <a:schemeClr val="tx1">
                    <a:lumMod val="95000"/>
                    <a:lumOff val="5000"/>
                  </a:schemeClr>
                </a:solidFill>
              </a:rPr>
              <a:t>Für 1 Kuchen à 8 Portionen</a:t>
            </a:r>
          </a:p>
          <a:p>
            <a:r>
              <a:rPr lang="de-DE" b="1" dirty="0" smtClean="0">
                <a:solidFill>
                  <a:schemeClr val="tx1">
                    <a:lumMod val="95000"/>
                    <a:lumOff val="5000"/>
                  </a:schemeClr>
                </a:solidFill>
              </a:rPr>
              <a:t>100 g Sultaninen</a:t>
            </a:r>
            <a:r>
              <a:rPr lang="de-DE" dirty="0" smtClean="0">
                <a:solidFill>
                  <a:schemeClr val="tx1">
                    <a:lumMod val="95000"/>
                    <a:lumOff val="5000"/>
                  </a:schemeClr>
                </a:solidFill>
              </a:rPr>
              <a:t/>
            </a:r>
            <a:br>
              <a:rPr lang="de-DE" dirty="0" smtClean="0">
                <a:solidFill>
                  <a:schemeClr val="tx1">
                    <a:lumMod val="95000"/>
                    <a:lumOff val="5000"/>
                  </a:schemeClr>
                </a:solidFill>
              </a:rPr>
            </a:br>
            <a:r>
              <a:rPr lang="de-DE" b="1" dirty="0" smtClean="0">
                <a:solidFill>
                  <a:schemeClr val="accent6">
                    <a:lumMod val="75000"/>
                  </a:schemeClr>
                </a:solidFill>
              </a:rPr>
              <a:t>500 g Mehl</a:t>
            </a:r>
            <a:r>
              <a:rPr lang="de-DE" dirty="0" smtClean="0"/>
              <a:t/>
            </a:r>
            <a:br>
              <a:rPr lang="de-DE" dirty="0" smtClean="0"/>
            </a:br>
            <a:r>
              <a:rPr lang="de-DE" b="1" dirty="0" smtClean="0">
                <a:solidFill>
                  <a:srgbClr val="00B050"/>
                </a:solidFill>
              </a:rPr>
              <a:t>3 EL Zucker</a:t>
            </a:r>
            <a:r>
              <a:rPr lang="de-DE" dirty="0" smtClean="0"/>
              <a:t/>
            </a:r>
            <a:br>
              <a:rPr lang="de-DE" dirty="0" smtClean="0"/>
            </a:br>
            <a:r>
              <a:rPr lang="de-DE" b="1" dirty="0" smtClean="0">
                <a:solidFill>
                  <a:srgbClr val="7030A0"/>
                </a:solidFill>
              </a:rPr>
              <a:t>1 TL Salz</a:t>
            </a:r>
            <a:r>
              <a:rPr lang="de-DE" dirty="0" smtClean="0"/>
              <a:t/>
            </a:r>
            <a:br>
              <a:rPr lang="de-DE" dirty="0" smtClean="0"/>
            </a:br>
            <a:r>
              <a:rPr lang="de-DE" b="1" dirty="0" smtClean="0">
                <a:solidFill>
                  <a:srgbClr val="002060"/>
                </a:solidFill>
              </a:rPr>
              <a:t>30 g Hefe, zerbröckelt</a:t>
            </a:r>
            <a:r>
              <a:rPr lang="de-DE" dirty="0" smtClean="0"/>
              <a:t/>
            </a:r>
            <a:br>
              <a:rPr lang="de-DE" dirty="0" smtClean="0"/>
            </a:br>
            <a:r>
              <a:rPr lang="de-DE" b="1" dirty="0" smtClean="0">
                <a:solidFill>
                  <a:schemeClr val="bg2">
                    <a:lumMod val="25000"/>
                  </a:schemeClr>
                </a:solidFill>
              </a:rPr>
              <a:t>2,5-3 dl Milch, lauwarm</a:t>
            </a:r>
          </a:p>
        </p:txBody>
      </p:sp>
      <p:sp>
        <p:nvSpPr>
          <p:cNvPr id="4" name="3 - Ορθογώνιο"/>
          <p:cNvSpPr/>
          <p:nvPr/>
        </p:nvSpPr>
        <p:spPr>
          <a:xfrm>
            <a:off x="611560" y="4869160"/>
            <a:ext cx="6246440" cy="1477328"/>
          </a:xfrm>
          <a:prstGeom prst="rect">
            <a:avLst/>
          </a:prstGeom>
        </p:spPr>
        <p:txBody>
          <a:bodyPr wrap="square">
            <a:spAutoFit/>
          </a:bodyPr>
          <a:lstStyle/>
          <a:p>
            <a:r>
              <a:rPr lang="de-DE" b="1" dirty="0" smtClean="0">
                <a:solidFill>
                  <a:schemeClr val="accent6">
                    <a:lumMod val="50000"/>
                  </a:schemeClr>
                </a:solidFill>
              </a:rPr>
              <a:t>75 g Butter, flüssig, abgekühlt</a:t>
            </a:r>
          </a:p>
          <a:p>
            <a:r>
              <a:rPr lang="de-DE" b="1" dirty="0" smtClean="0"/>
              <a:t>Garnitur:</a:t>
            </a:r>
            <a:br>
              <a:rPr lang="de-DE" b="1" dirty="0" smtClean="0"/>
            </a:br>
            <a:r>
              <a:rPr lang="de-DE" b="1" dirty="0" smtClean="0"/>
              <a:t>1 Eigelb, mit 1 EL Milch verrührt</a:t>
            </a:r>
            <a:br>
              <a:rPr lang="de-DE" b="1" dirty="0" smtClean="0"/>
            </a:br>
            <a:r>
              <a:rPr lang="de-DE" b="1" dirty="0" smtClean="0"/>
              <a:t>2 EL Mandelblättchen</a:t>
            </a:r>
            <a:br>
              <a:rPr lang="de-DE" b="1" dirty="0" smtClean="0"/>
            </a:br>
            <a:r>
              <a:rPr lang="de-DE" b="1" dirty="0" smtClean="0"/>
              <a:t>wenig Hagelzuck</a:t>
            </a:r>
            <a:endParaRPr lang="el-GR" b="1" dirty="0"/>
          </a:p>
        </p:txBody>
      </p:sp>
      <p:sp>
        <p:nvSpPr>
          <p:cNvPr id="5" name="4 - Ορθογώνιο"/>
          <p:cNvSpPr/>
          <p:nvPr/>
        </p:nvSpPr>
        <p:spPr>
          <a:xfrm>
            <a:off x="3923928" y="692696"/>
            <a:ext cx="4824536" cy="338554"/>
          </a:xfrm>
          <a:prstGeom prst="rect">
            <a:avLst/>
          </a:prstGeom>
        </p:spPr>
        <p:txBody>
          <a:bodyPr wrap="square">
            <a:spAutoFit/>
          </a:bodyPr>
          <a:lstStyle/>
          <a:p>
            <a:endParaRPr lang="de-DE" sz="1600" b="1" dirty="0" smtClean="0">
              <a:solidFill>
                <a:schemeClr val="accent6">
                  <a:lumMod val="75000"/>
                </a:schemeClr>
              </a:solidFill>
            </a:endParaRPr>
          </a:p>
        </p:txBody>
      </p:sp>
      <p:sp>
        <p:nvSpPr>
          <p:cNvPr id="9" name="8 - Ορθογώνιο"/>
          <p:cNvSpPr/>
          <p:nvPr/>
        </p:nvSpPr>
        <p:spPr>
          <a:xfrm>
            <a:off x="3851920" y="1916833"/>
            <a:ext cx="4176464" cy="5201424"/>
          </a:xfrm>
          <a:prstGeom prst="rect">
            <a:avLst/>
          </a:prstGeom>
        </p:spPr>
        <p:txBody>
          <a:bodyPr wrap="square">
            <a:spAutoFit/>
          </a:bodyPr>
          <a:lstStyle/>
          <a:p>
            <a:r>
              <a:rPr lang="de-DE" sz="1600" b="1" dirty="0" smtClean="0">
                <a:solidFill>
                  <a:schemeClr val="tx2">
                    <a:lumMod val="75000"/>
                  </a:schemeClr>
                </a:solidFill>
              </a:rPr>
              <a:t>Für den Teig Mehl, Zucker und Salz mischen, eine Mulde formen. Hefe in wenig Milch auflösen, mit restlicher Milch und Butter hinein </a:t>
            </a:r>
            <a:r>
              <a:rPr lang="de-DE" sz="1600" b="1" dirty="0" err="1" smtClean="0">
                <a:solidFill>
                  <a:schemeClr val="tx2">
                    <a:lumMod val="75000"/>
                  </a:schemeClr>
                </a:solidFill>
              </a:rPr>
              <a:t>giessen</a:t>
            </a:r>
            <a:r>
              <a:rPr lang="de-DE" sz="1600" b="1" dirty="0" smtClean="0">
                <a:solidFill>
                  <a:schemeClr val="tx2">
                    <a:lumMod val="75000"/>
                  </a:schemeClr>
                </a:solidFill>
              </a:rPr>
              <a:t>. Zu einem geschmeidigen Teig kneten. Zugedeckt bei Raumtemperatur aufs Doppelte aufgehen lassen.</a:t>
            </a:r>
          </a:p>
          <a:p>
            <a:r>
              <a:rPr lang="de-DE" sz="1600" b="1" dirty="0" smtClean="0">
                <a:solidFill>
                  <a:schemeClr val="tx2">
                    <a:lumMod val="75000"/>
                  </a:schemeClr>
                </a:solidFill>
              </a:rPr>
              <a:t>Sultaninen </a:t>
            </a:r>
            <a:r>
              <a:rPr lang="de-DE" sz="1600" b="1" dirty="0" err="1" smtClean="0">
                <a:solidFill>
                  <a:schemeClr val="tx2">
                    <a:lumMod val="75000"/>
                  </a:schemeClr>
                </a:solidFill>
              </a:rPr>
              <a:t>abgiessen</a:t>
            </a:r>
            <a:r>
              <a:rPr lang="de-DE" sz="1600" b="1" dirty="0" smtClean="0">
                <a:solidFill>
                  <a:schemeClr val="tx2">
                    <a:lumMod val="75000"/>
                  </a:schemeClr>
                </a:solidFill>
              </a:rPr>
              <a:t>, unter den Teig kneten. Teig nochmals zugedeckt aufs Doppelte aufgehen lassen.</a:t>
            </a:r>
          </a:p>
          <a:p>
            <a:r>
              <a:rPr lang="de-DE" sz="1600" b="1" dirty="0" smtClean="0">
                <a:solidFill>
                  <a:schemeClr val="tx2">
                    <a:lumMod val="75000"/>
                  </a:schemeClr>
                </a:solidFill>
              </a:rPr>
              <a:t>Aus einem Viertel Teig eine Kugel formen, auf das mit Backpapier belegte Blech setzen. Restlichen Teig in 8 Teile schneiden, Kugeln formen, dabei  die Bohne in einer Kugel verstecken. Teigkugeln mit wenig Abstand rund um die Mitte anordnen. Mit einem feuchten Tuch bedeckt 15 Minuten aufgehen lassen.</a:t>
            </a:r>
          </a:p>
          <a:p>
            <a:r>
              <a:rPr lang="de-DE" sz="1600" b="1" dirty="0" smtClean="0">
                <a:solidFill>
                  <a:schemeClr val="tx2">
                    <a:lumMod val="75000"/>
                  </a:schemeClr>
                </a:solidFill>
              </a:rPr>
              <a:t>Kuchen mit Eigelb bestreichen, mit Mandelblättchen und Hagelzucker bestreuen. Im unteren Teil des auf 200 °C vorgeheizten Ofens 25–30 Minuten backen.</a:t>
            </a:r>
            <a:r>
              <a:rPr lang="de-DE" sz="1200" dirty="0" smtClean="0">
                <a:solidFill>
                  <a:schemeClr val="tx2">
                    <a:lumMod val="75000"/>
                  </a:schemeClr>
                </a:solidFill>
              </a:rPr>
              <a:t/>
            </a:r>
            <a:br>
              <a:rPr lang="de-DE" sz="1200" dirty="0" smtClean="0">
                <a:solidFill>
                  <a:schemeClr val="tx2">
                    <a:lumMod val="75000"/>
                  </a:schemeClr>
                </a:solidFill>
              </a:rPr>
            </a:br>
            <a:endParaRPr lang="de-DE" sz="1200" dirty="0" smtClean="0">
              <a:solidFill>
                <a:schemeClr val="tx2">
                  <a:lumMod val="75000"/>
                </a:schemeClr>
              </a:solidFill>
            </a:endParaRPr>
          </a:p>
        </p:txBody>
      </p:sp>
      <p:sp>
        <p:nvSpPr>
          <p:cNvPr id="6" name="5 - Ορθογώνιο"/>
          <p:cNvSpPr/>
          <p:nvPr/>
        </p:nvSpPr>
        <p:spPr>
          <a:xfrm>
            <a:off x="2987824" y="188640"/>
            <a:ext cx="4248472" cy="923330"/>
          </a:xfrm>
          <a:prstGeom prst="rect">
            <a:avLst/>
          </a:prstGeom>
        </p:spPr>
        <p:txBody>
          <a:bodyPr wrap="square">
            <a:spAutoFit/>
          </a:bodyPr>
          <a:lstStyle/>
          <a:p>
            <a:r>
              <a:rPr lang="de-DE" sz="5400" b="1" dirty="0" smtClean="0">
                <a:solidFill>
                  <a:srgbClr val="FF0000"/>
                </a:solidFill>
              </a:rPr>
              <a:t>Das Rezept</a:t>
            </a:r>
            <a:endParaRPr lang="el-GR" sz="5400" b="1" dirty="0">
              <a:solidFill>
                <a:srgbClr val="FF0000"/>
              </a:solidFill>
            </a:endParaRPr>
          </a:p>
        </p:txBody>
      </p:sp>
    </p:spTree>
  </p:cSld>
  <p:clrMapOvr>
    <a:masterClrMapping/>
  </p:clrMapOvr>
  <p:transition spd="slow">
    <p:wedg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s://encrypted-tbn1.gstatic.com/images?q=tbn:ANd9GcRceKxlloU5SekKHYTAa6Rvt-cPxIE5Rf_ir2ys-yoWScGJVD2W"/>
          <p:cNvPicPr>
            <a:picLocks noChangeAspect="1" noChangeArrowheads="1"/>
          </p:cNvPicPr>
          <p:nvPr/>
        </p:nvPicPr>
        <p:blipFill>
          <a:blip r:embed="rId3" cstate="print"/>
          <a:srcRect/>
          <a:stretch>
            <a:fillRect/>
          </a:stretch>
        </p:blipFill>
        <p:spPr bwMode="auto">
          <a:xfrm>
            <a:off x="0" y="0"/>
            <a:ext cx="2286000" cy="1905000"/>
          </a:xfrm>
          <a:prstGeom prst="rect">
            <a:avLst/>
          </a:prstGeom>
          <a:noFill/>
        </p:spPr>
      </p:pic>
      <p:sp>
        <p:nvSpPr>
          <p:cNvPr id="3" name="2 - TextBox"/>
          <p:cNvSpPr txBox="1"/>
          <p:nvPr/>
        </p:nvSpPr>
        <p:spPr>
          <a:xfrm>
            <a:off x="467544" y="1700808"/>
            <a:ext cx="7632848" cy="1477328"/>
          </a:xfrm>
          <a:prstGeom prst="rect">
            <a:avLst/>
          </a:prstGeom>
          <a:noFill/>
        </p:spPr>
        <p:txBody>
          <a:bodyPr wrap="square" rtlCol="0">
            <a:spAutoFit/>
          </a:bodyPr>
          <a:lstStyle/>
          <a:p>
            <a:r>
              <a:rPr lang="el-GR" b="1" dirty="0" smtClean="0">
                <a:solidFill>
                  <a:srgbClr val="C00000"/>
                </a:solidFill>
              </a:rPr>
              <a:t>Η ιστορία των τριών Μάγων ξεκινά πολλά χρόνια πριν τη γέννηση του Χριστού.</a:t>
            </a:r>
          </a:p>
          <a:p>
            <a:r>
              <a:rPr lang="el-GR" b="1" dirty="0" smtClean="0">
                <a:solidFill>
                  <a:srgbClr val="C00000"/>
                </a:solidFill>
              </a:rPr>
              <a:t>Σύμφωνα με τη προφητεία του Πέρση </a:t>
            </a:r>
            <a:r>
              <a:rPr lang="el-GR" b="1" dirty="0" err="1" smtClean="0">
                <a:solidFill>
                  <a:srgbClr val="C00000"/>
                </a:solidFill>
              </a:rPr>
              <a:t>Βαλαάμ</a:t>
            </a:r>
            <a:r>
              <a:rPr lang="el-GR" b="1" dirty="0" smtClean="0">
                <a:solidFill>
                  <a:srgbClr val="C00000"/>
                </a:solidFill>
              </a:rPr>
              <a:t>: «Θα ανέτειλε άστρο από τον Ιακώβ και θα παρουσιαζόταν άνθρωπος από το Ισραήλ που θα συνέτριβε τους εχθρούς </a:t>
            </a:r>
            <a:r>
              <a:rPr lang="el-GR" b="1" dirty="0" err="1" smtClean="0">
                <a:solidFill>
                  <a:srgbClr val="C00000"/>
                </a:solidFill>
              </a:rPr>
              <a:t>Μωαβίτες</a:t>
            </a:r>
            <a:r>
              <a:rPr lang="el-GR" b="1" dirty="0" smtClean="0">
                <a:solidFill>
                  <a:srgbClr val="C00000"/>
                </a:solidFill>
              </a:rPr>
              <a:t>». Η είδηση αυτή πέρασε από γενιά σε γενιά . </a:t>
            </a:r>
            <a:endParaRPr lang="el-GR" dirty="0">
              <a:solidFill>
                <a:srgbClr val="C00000"/>
              </a:solidFill>
            </a:endParaRPr>
          </a:p>
        </p:txBody>
      </p:sp>
      <p:sp>
        <p:nvSpPr>
          <p:cNvPr id="6" name="5 - TextBox"/>
          <p:cNvSpPr txBox="1"/>
          <p:nvPr/>
        </p:nvSpPr>
        <p:spPr>
          <a:xfrm>
            <a:off x="1907704" y="692696"/>
            <a:ext cx="5904656" cy="707886"/>
          </a:xfrm>
          <a:prstGeom prst="rect">
            <a:avLst/>
          </a:prstGeom>
          <a:noFill/>
        </p:spPr>
        <p:txBody>
          <a:bodyPr wrap="square" rtlCol="0">
            <a:spAutoFit/>
          </a:bodyPr>
          <a:lstStyle/>
          <a:p>
            <a:r>
              <a:rPr lang="el-GR" sz="2000" b="1" dirty="0" smtClean="0">
                <a:solidFill>
                  <a:srgbClr val="C00000"/>
                </a:solidFill>
              </a:rPr>
              <a:t>Ποιοί είναι όμως οι</a:t>
            </a:r>
            <a:r>
              <a:rPr lang="en-US" sz="2000" b="1" dirty="0" smtClean="0">
                <a:solidFill>
                  <a:srgbClr val="C00000"/>
                </a:solidFill>
              </a:rPr>
              <a:t> </a:t>
            </a:r>
            <a:r>
              <a:rPr lang="el-GR" sz="2000" b="1" dirty="0" smtClean="0">
                <a:solidFill>
                  <a:srgbClr val="C00000"/>
                </a:solidFill>
              </a:rPr>
              <a:t>Τρεις Μάγοι οι οποίοι τιμώνται με τόσο ξεχωριστό τρόπο</a:t>
            </a:r>
            <a:r>
              <a:rPr lang="en-US" sz="2000" b="1" dirty="0" smtClean="0">
                <a:solidFill>
                  <a:srgbClr val="C00000"/>
                </a:solidFill>
              </a:rPr>
              <a:t> </a:t>
            </a:r>
            <a:r>
              <a:rPr lang="el-GR" sz="2000" b="1" dirty="0" smtClean="0">
                <a:solidFill>
                  <a:srgbClr val="C00000"/>
                </a:solidFill>
              </a:rPr>
              <a:t> σε όλο το δυτικό κόσμο</a:t>
            </a:r>
            <a:r>
              <a:rPr lang="en-US" sz="2000" b="1" dirty="0" smtClean="0">
                <a:solidFill>
                  <a:srgbClr val="C00000"/>
                </a:solidFill>
              </a:rPr>
              <a:t> </a:t>
            </a:r>
            <a:r>
              <a:rPr lang="el-GR" sz="2000" b="1" dirty="0" smtClean="0">
                <a:solidFill>
                  <a:srgbClr val="C00000"/>
                </a:solidFill>
              </a:rPr>
              <a:t> ;</a:t>
            </a:r>
            <a:endParaRPr lang="el-GR" sz="2000" b="1" dirty="0">
              <a:solidFill>
                <a:srgbClr val="C00000"/>
              </a:solidFill>
            </a:endParaRPr>
          </a:p>
        </p:txBody>
      </p:sp>
      <p:sp>
        <p:nvSpPr>
          <p:cNvPr id="8" name="7 - Ορθογώνιο"/>
          <p:cNvSpPr/>
          <p:nvPr/>
        </p:nvSpPr>
        <p:spPr>
          <a:xfrm rot="10800000" flipV="1">
            <a:off x="755576" y="5301208"/>
            <a:ext cx="7848870" cy="1200329"/>
          </a:xfrm>
          <a:prstGeom prst="rect">
            <a:avLst/>
          </a:prstGeom>
        </p:spPr>
        <p:txBody>
          <a:bodyPr wrap="square">
            <a:spAutoFit/>
          </a:bodyPr>
          <a:lstStyle/>
          <a:p>
            <a:r>
              <a:rPr lang="el-GR" b="1" dirty="0" smtClean="0">
                <a:solidFill>
                  <a:srgbClr val="FF0000"/>
                </a:solidFill>
              </a:rPr>
              <a:t> </a:t>
            </a:r>
            <a:r>
              <a:rPr lang="el-GR" b="1" dirty="0" smtClean="0">
                <a:solidFill>
                  <a:srgbClr val="C00000"/>
                </a:solidFill>
              </a:rPr>
              <a:t>Όταν λοιπόν εμφανίστηκε το αστέρι στον ουρανό, οι Μάγοι κατάλαβαν ότι ήρθε το πλήρωμα του χρόνου και ξεκίνησαν με τα δώρα τους στο μεγάλο βασιλιά που θα εξουσίαζε όλες τι φυλές του κόσμου.</a:t>
            </a:r>
          </a:p>
          <a:p>
            <a:endParaRPr lang="el-GR" dirty="0"/>
          </a:p>
        </p:txBody>
      </p:sp>
      <p:pic>
        <p:nvPicPr>
          <p:cNvPr id="9" name="Picture 3" descr="E:\malmagi7.jpg"/>
          <p:cNvPicPr>
            <a:picLocks noChangeAspect="1" noChangeArrowheads="1"/>
          </p:cNvPicPr>
          <p:nvPr/>
        </p:nvPicPr>
        <p:blipFill>
          <a:blip r:embed="rId4" cstate="print"/>
          <a:srcRect/>
          <a:stretch>
            <a:fillRect/>
          </a:stretch>
        </p:blipFill>
        <p:spPr bwMode="auto">
          <a:xfrm>
            <a:off x="467544" y="3140968"/>
            <a:ext cx="7200800" cy="2232248"/>
          </a:xfrm>
          <a:prstGeom prst="rect">
            <a:avLst/>
          </a:prstGeom>
          <a:ln>
            <a:noFill/>
          </a:ln>
          <a:effectLst>
            <a:softEdge rad="112500"/>
          </a:effectLst>
        </p:spPr>
      </p:pic>
    </p:spTree>
  </p:cSld>
  <p:clrMapOvr>
    <a:masterClrMapping/>
  </p:clrMapOvr>
  <p:transition spd="slow">
    <p:wedg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E:\malmagi 76.jpg"/>
          <p:cNvPicPr>
            <a:picLocks noChangeAspect="1" noChangeArrowheads="1"/>
          </p:cNvPicPr>
          <p:nvPr/>
        </p:nvPicPr>
        <p:blipFill>
          <a:blip r:embed="rId3" cstate="print"/>
          <a:srcRect/>
          <a:stretch>
            <a:fillRect/>
          </a:stretch>
        </p:blipFill>
        <p:spPr bwMode="auto">
          <a:xfrm>
            <a:off x="3995936" y="3212976"/>
            <a:ext cx="3888432" cy="3240360"/>
          </a:xfrm>
          <a:prstGeom prst="ellipse">
            <a:avLst/>
          </a:prstGeom>
          <a:ln>
            <a:noFill/>
          </a:ln>
          <a:effectLst>
            <a:softEdge rad="112500"/>
          </a:effectLst>
        </p:spPr>
      </p:pic>
      <p:pic>
        <p:nvPicPr>
          <p:cNvPr id="2" name="Picture 3" descr="E:\mailmagi7.jpg"/>
          <p:cNvPicPr>
            <a:picLocks noChangeAspect="1" noChangeArrowheads="1"/>
          </p:cNvPicPr>
          <p:nvPr/>
        </p:nvPicPr>
        <p:blipFill>
          <a:blip r:embed="rId4" cstate="print"/>
          <a:srcRect/>
          <a:stretch>
            <a:fillRect/>
          </a:stretch>
        </p:blipFill>
        <p:spPr bwMode="auto">
          <a:xfrm>
            <a:off x="5148064" y="404664"/>
            <a:ext cx="3600400" cy="2070348"/>
          </a:xfrm>
          <a:prstGeom prst="rect">
            <a:avLst/>
          </a:prstGeom>
          <a:noFill/>
        </p:spPr>
      </p:pic>
      <p:sp>
        <p:nvSpPr>
          <p:cNvPr id="5" name="4 - TextBox"/>
          <p:cNvSpPr txBox="1"/>
          <p:nvPr/>
        </p:nvSpPr>
        <p:spPr>
          <a:xfrm>
            <a:off x="611560" y="980728"/>
            <a:ext cx="4392488" cy="2308324"/>
          </a:xfrm>
          <a:prstGeom prst="rect">
            <a:avLst/>
          </a:prstGeom>
          <a:noFill/>
        </p:spPr>
        <p:txBody>
          <a:bodyPr wrap="square" rtlCol="0">
            <a:spAutoFit/>
          </a:bodyPr>
          <a:lstStyle/>
          <a:p>
            <a:r>
              <a:rPr lang="el-GR" b="1" dirty="0" smtClean="0">
                <a:solidFill>
                  <a:srgbClr val="C00000"/>
                </a:solidFill>
              </a:rPr>
              <a:t>Ο Άγιος  Δημήτριος  </a:t>
            </a:r>
            <a:r>
              <a:rPr lang="el-GR" b="1" dirty="0" err="1" smtClean="0">
                <a:solidFill>
                  <a:srgbClr val="C00000"/>
                </a:solidFill>
              </a:rPr>
              <a:t>Ροστώφ</a:t>
            </a:r>
            <a:r>
              <a:rPr lang="el-GR" b="1" dirty="0" smtClean="0">
                <a:solidFill>
                  <a:srgbClr val="C00000"/>
                </a:solidFill>
              </a:rPr>
              <a:t>   αναφέρει πως οι τρεις μάγοι μελετούσαν το αστέρι και προετοίμαζαν το ταξίδι  τους 9 μήνες πριν τη γέννηση του Χριστού, από τη θεία σύλληψη του Θεανθρώπου. Μάγοι, λέξη περσική , την εποχή  εκείνη ήταν οι σοφοί, οι επιστήμονες, οι μελετητές των γήινων και επουράνιων φαινομένων.</a:t>
            </a:r>
            <a:endParaRPr lang="el-GR" b="1" dirty="0">
              <a:solidFill>
                <a:srgbClr val="C00000"/>
              </a:solidFill>
            </a:endParaRPr>
          </a:p>
        </p:txBody>
      </p:sp>
      <p:pic>
        <p:nvPicPr>
          <p:cNvPr id="6" name="Picture 3" descr="E:\malmagbild.jpg"/>
          <p:cNvPicPr>
            <a:picLocks noChangeAspect="1" noChangeArrowheads="1"/>
          </p:cNvPicPr>
          <p:nvPr/>
        </p:nvPicPr>
        <p:blipFill>
          <a:blip r:embed="rId5" cstate="print"/>
          <a:srcRect/>
          <a:stretch>
            <a:fillRect/>
          </a:stretch>
        </p:blipFill>
        <p:spPr bwMode="auto">
          <a:xfrm>
            <a:off x="395536" y="3284984"/>
            <a:ext cx="2448272" cy="3096344"/>
          </a:xfrm>
          <a:prstGeom prst="rect">
            <a:avLst/>
          </a:prstGeom>
          <a:ln>
            <a:noFill/>
          </a:ln>
          <a:effectLst>
            <a:softEdge rad="112500"/>
          </a:effectLst>
        </p:spPr>
      </p:pic>
    </p:spTree>
  </p:cSld>
  <p:clrMapOvr>
    <a:masterClrMapping/>
  </p:clrMapOvr>
  <p:transition spd="slow">
    <p:wedg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E:\asLibRecords-28884.ThreeKing.jpg"/>
          <p:cNvPicPr>
            <a:picLocks noChangeAspect="1" noChangeArrowheads="1"/>
          </p:cNvPicPr>
          <p:nvPr/>
        </p:nvPicPr>
        <p:blipFill>
          <a:blip r:embed="rId3" cstate="print"/>
          <a:srcRect/>
          <a:stretch>
            <a:fillRect/>
          </a:stretch>
        </p:blipFill>
        <p:spPr bwMode="auto">
          <a:xfrm>
            <a:off x="1763688" y="2492896"/>
            <a:ext cx="6552728" cy="2592288"/>
          </a:xfrm>
          <a:prstGeom prst="rect">
            <a:avLst/>
          </a:prstGeom>
          <a:ln>
            <a:noFill/>
          </a:ln>
          <a:effectLst>
            <a:softEdge rad="112500"/>
          </a:effectLst>
        </p:spPr>
      </p:pic>
      <p:sp>
        <p:nvSpPr>
          <p:cNvPr id="7" name="6 - TextBox"/>
          <p:cNvSpPr txBox="1"/>
          <p:nvPr/>
        </p:nvSpPr>
        <p:spPr>
          <a:xfrm>
            <a:off x="1331640" y="836712"/>
            <a:ext cx="6408712" cy="369332"/>
          </a:xfrm>
          <a:prstGeom prst="rect">
            <a:avLst/>
          </a:prstGeom>
          <a:noFill/>
        </p:spPr>
        <p:txBody>
          <a:bodyPr wrap="square" rtlCol="0">
            <a:spAutoFit/>
          </a:bodyPr>
          <a:lstStyle/>
          <a:p>
            <a:endParaRPr lang="el-GR" dirty="0"/>
          </a:p>
        </p:txBody>
      </p:sp>
      <p:sp>
        <p:nvSpPr>
          <p:cNvPr id="8" name="7 - TextBox"/>
          <p:cNvSpPr txBox="1"/>
          <p:nvPr/>
        </p:nvSpPr>
        <p:spPr>
          <a:xfrm>
            <a:off x="1484040" y="989112"/>
            <a:ext cx="6408712" cy="369332"/>
          </a:xfrm>
          <a:prstGeom prst="rect">
            <a:avLst/>
          </a:prstGeom>
          <a:noFill/>
        </p:spPr>
        <p:txBody>
          <a:bodyPr wrap="square" rtlCol="0">
            <a:spAutoFit/>
          </a:bodyPr>
          <a:lstStyle/>
          <a:p>
            <a:endParaRPr lang="el-GR" dirty="0"/>
          </a:p>
        </p:txBody>
      </p:sp>
      <p:sp>
        <p:nvSpPr>
          <p:cNvPr id="9" name="8 - TextBox"/>
          <p:cNvSpPr txBox="1"/>
          <p:nvPr/>
        </p:nvSpPr>
        <p:spPr>
          <a:xfrm>
            <a:off x="1636440" y="1141512"/>
            <a:ext cx="6408712" cy="369332"/>
          </a:xfrm>
          <a:prstGeom prst="rect">
            <a:avLst/>
          </a:prstGeom>
          <a:noFill/>
        </p:spPr>
        <p:txBody>
          <a:bodyPr wrap="square" rtlCol="0">
            <a:spAutoFit/>
          </a:bodyPr>
          <a:lstStyle/>
          <a:p>
            <a:endParaRPr lang="el-GR" dirty="0"/>
          </a:p>
        </p:txBody>
      </p:sp>
      <p:sp>
        <p:nvSpPr>
          <p:cNvPr id="11" name="10 - Ορθογώνιο"/>
          <p:cNvSpPr/>
          <p:nvPr/>
        </p:nvSpPr>
        <p:spPr>
          <a:xfrm>
            <a:off x="2843808" y="548681"/>
            <a:ext cx="5112568" cy="2246769"/>
          </a:xfrm>
          <a:prstGeom prst="rect">
            <a:avLst/>
          </a:prstGeom>
        </p:spPr>
        <p:txBody>
          <a:bodyPr wrap="square">
            <a:spAutoFit/>
          </a:bodyPr>
          <a:lstStyle/>
          <a:p>
            <a:r>
              <a:rPr lang="el-GR" sz="2000" b="1" dirty="0" smtClean="0">
                <a:solidFill>
                  <a:srgbClr val="C00000"/>
                </a:solidFill>
              </a:rPr>
              <a:t>Αναφορά στους Μάγους γίνεται στο 2</a:t>
            </a:r>
            <a:r>
              <a:rPr lang="el-GR" sz="2000" b="1" baseline="30000" dirty="0" smtClean="0">
                <a:solidFill>
                  <a:srgbClr val="C00000"/>
                </a:solidFill>
              </a:rPr>
              <a:t>ο</a:t>
            </a:r>
            <a:r>
              <a:rPr lang="el-GR" sz="2000" b="1" dirty="0" smtClean="0">
                <a:solidFill>
                  <a:srgbClr val="C00000"/>
                </a:solidFill>
              </a:rPr>
              <a:t> κατά Ματθαίον Ευαγγέλιο , στο εδάφιο 11:</a:t>
            </a:r>
          </a:p>
          <a:p>
            <a:r>
              <a:rPr lang="el-GR" sz="2000" b="1" dirty="0" smtClean="0">
                <a:solidFill>
                  <a:srgbClr val="C00000"/>
                </a:solidFill>
              </a:rPr>
              <a:t>«..και ελθόντες εις την </a:t>
            </a:r>
            <a:r>
              <a:rPr lang="el-GR" sz="2000" b="1" dirty="0" err="1" smtClean="0">
                <a:solidFill>
                  <a:srgbClr val="C00000"/>
                </a:solidFill>
              </a:rPr>
              <a:t>οικίαν</a:t>
            </a:r>
            <a:r>
              <a:rPr lang="el-GR" sz="2000" b="1" dirty="0" smtClean="0">
                <a:solidFill>
                  <a:srgbClr val="C00000"/>
                </a:solidFill>
              </a:rPr>
              <a:t> </a:t>
            </a:r>
            <a:r>
              <a:rPr lang="el-GR" sz="2000" b="1" dirty="0" err="1" smtClean="0">
                <a:solidFill>
                  <a:srgbClr val="C00000"/>
                </a:solidFill>
              </a:rPr>
              <a:t>είδον</a:t>
            </a:r>
            <a:r>
              <a:rPr lang="el-GR" sz="2000" b="1" dirty="0" smtClean="0">
                <a:solidFill>
                  <a:srgbClr val="C00000"/>
                </a:solidFill>
              </a:rPr>
              <a:t> το </a:t>
            </a:r>
            <a:r>
              <a:rPr lang="el-GR" sz="2000" b="1" dirty="0" err="1" smtClean="0">
                <a:solidFill>
                  <a:srgbClr val="C00000"/>
                </a:solidFill>
              </a:rPr>
              <a:t>παιδίον</a:t>
            </a:r>
            <a:r>
              <a:rPr lang="el-GR" sz="2000" b="1" dirty="0" smtClean="0">
                <a:solidFill>
                  <a:srgbClr val="C00000"/>
                </a:solidFill>
              </a:rPr>
              <a:t> μετά Μαρίας της Μητρός αυτού και πεσόντες  </a:t>
            </a:r>
            <a:r>
              <a:rPr lang="el-GR" sz="2000" b="1" dirty="0" err="1" smtClean="0">
                <a:solidFill>
                  <a:srgbClr val="C00000"/>
                </a:solidFill>
              </a:rPr>
              <a:t>προσεκύνησαν</a:t>
            </a:r>
            <a:r>
              <a:rPr lang="el-GR" sz="2000" b="1" dirty="0" smtClean="0">
                <a:solidFill>
                  <a:srgbClr val="C00000"/>
                </a:solidFill>
              </a:rPr>
              <a:t> </a:t>
            </a:r>
            <a:r>
              <a:rPr lang="el-GR" sz="2000" b="1" dirty="0" err="1" smtClean="0">
                <a:solidFill>
                  <a:srgbClr val="C00000"/>
                </a:solidFill>
              </a:rPr>
              <a:t>αυτώ</a:t>
            </a:r>
            <a:r>
              <a:rPr lang="el-GR" sz="2000" b="1" dirty="0" smtClean="0">
                <a:solidFill>
                  <a:srgbClr val="C00000"/>
                </a:solidFill>
              </a:rPr>
              <a:t> και </a:t>
            </a:r>
            <a:r>
              <a:rPr lang="el-GR" sz="2000" b="1" dirty="0" err="1" smtClean="0">
                <a:solidFill>
                  <a:srgbClr val="C00000"/>
                </a:solidFill>
              </a:rPr>
              <a:t>ανοίξαντες</a:t>
            </a:r>
            <a:r>
              <a:rPr lang="el-GR" sz="2000" b="1" dirty="0" smtClean="0">
                <a:solidFill>
                  <a:srgbClr val="C00000"/>
                </a:solidFill>
              </a:rPr>
              <a:t> τους θησαυρούς </a:t>
            </a:r>
            <a:r>
              <a:rPr lang="el-GR" sz="2000" b="1" dirty="0" err="1" smtClean="0">
                <a:solidFill>
                  <a:srgbClr val="C00000"/>
                </a:solidFill>
              </a:rPr>
              <a:t>προσήνεγκον</a:t>
            </a:r>
            <a:r>
              <a:rPr lang="el-GR" sz="2000" b="1" dirty="0" smtClean="0">
                <a:solidFill>
                  <a:srgbClr val="C00000"/>
                </a:solidFill>
              </a:rPr>
              <a:t> </a:t>
            </a:r>
            <a:r>
              <a:rPr lang="el-GR" sz="2000" b="1" dirty="0" err="1" smtClean="0">
                <a:solidFill>
                  <a:srgbClr val="C00000"/>
                </a:solidFill>
              </a:rPr>
              <a:t>αυτώ</a:t>
            </a:r>
            <a:r>
              <a:rPr lang="el-GR" sz="2000" b="1" dirty="0" smtClean="0">
                <a:solidFill>
                  <a:srgbClr val="C00000"/>
                </a:solidFill>
              </a:rPr>
              <a:t> δώρα, χρυσόν </a:t>
            </a:r>
            <a:r>
              <a:rPr lang="el-GR" sz="2000" b="1" dirty="0" err="1" smtClean="0">
                <a:solidFill>
                  <a:srgbClr val="C00000"/>
                </a:solidFill>
              </a:rPr>
              <a:t>λίβανον</a:t>
            </a:r>
            <a:r>
              <a:rPr lang="el-GR" sz="2000" b="1" dirty="0" smtClean="0">
                <a:solidFill>
                  <a:srgbClr val="C00000"/>
                </a:solidFill>
              </a:rPr>
              <a:t> και </a:t>
            </a:r>
            <a:r>
              <a:rPr lang="el-GR" sz="2000" b="1" dirty="0" err="1" smtClean="0">
                <a:solidFill>
                  <a:srgbClr val="C00000"/>
                </a:solidFill>
              </a:rPr>
              <a:t>σμύρναν</a:t>
            </a:r>
            <a:r>
              <a:rPr lang="el-GR" sz="2000" b="1" dirty="0" smtClean="0">
                <a:solidFill>
                  <a:srgbClr val="C00000"/>
                </a:solidFill>
              </a:rPr>
              <a:t>.</a:t>
            </a:r>
            <a:endParaRPr lang="el-GR" sz="2000" b="1" dirty="0">
              <a:solidFill>
                <a:srgbClr val="C00000"/>
              </a:solidFill>
            </a:endParaRPr>
          </a:p>
        </p:txBody>
      </p:sp>
      <p:sp>
        <p:nvSpPr>
          <p:cNvPr id="13" name="12 - TextBox"/>
          <p:cNvSpPr txBox="1"/>
          <p:nvPr/>
        </p:nvSpPr>
        <p:spPr>
          <a:xfrm>
            <a:off x="323528" y="5085184"/>
            <a:ext cx="8280920" cy="1323439"/>
          </a:xfrm>
          <a:prstGeom prst="rect">
            <a:avLst/>
          </a:prstGeom>
          <a:noFill/>
        </p:spPr>
        <p:txBody>
          <a:bodyPr wrap="square" rtlCol="0">
            <a:spAutoFit/>
          </a:bodyPr>
          <a:lstStyle/>
          <a:p>
            <a:r>
              <a:rPr lang="el-GR" sz="2000" b="1" dirty="0" smtClean="0">
                <a:solidFill>
                  <a:srgbClr val="C00000"/>
                </a:solidFill>
              </a:rPr>
              <a:t>Δεν  γίνεται καμία αναφορά στα ονόματα  ή στον αριθμό των Μάγων</a:t>
            </a:r>
            <a:r>
              <a:rPr lang="en-US" sz="2000" b="1" dirty="0" smtClean="0">
                <a:solidFill>
                  <a:srgbClr val="C00000"/>
                </a:solidFill>
              </a:rPr>
              <a:t> </a:t>
            </a:r>
            <a:r>
              <a:rPr lang="el-GR" sz="2000" b="1" dirty="0" smtClean="0">
                <a:solidFill>
                  <a:srgbClr val="C00000"/>
                </a:solidFill>
              </a:rPr>
              <a:t>παρά μόνο πως ερχόταν από την ανατολή . Επικρατέστερη είναι η άποψη πως  οι Τρεις Μάγοι προέρχονταν από την Περσία και προσκύνησαν το νεογέννητο Χριστό με οδηγό ένα αστέρι. </a:t>
            </a:r>
            <a:endParaRPr lang="el-GR" sz="2000" b="1" dirty="0">
              <a:solidFill>
                <a:srgbClr val="C00000"/>
              </a:solidFill>
            </a:endParaRPr>
          </a:p>
        </p:txBody>
      </p:sp>
      <p:pic>
        <p:nvPicPr>
          <p:cNvPr id="14" name="Picture 4" descr="E:\images (2).jpgmagi.jpg"/>
          <p:cNvPicPr>
            <a:picLocks noChangeAspect="1" noChangeArrowheads="1"/>
          </p:cNvPicPr>
          <p:nvPr/>
        </p:nvPicPr>
        <p:blipFill>
          <a:blip r:embed="rId4" cstate="print"/>
          <a:srcRect l="10256" r="5128" b="7317"/>
          <a:stretch>
            <a:fillRect/>
          </a:stretch>
        </p:blipFill>
        <p:spPr bwMode="auto">
          <a:xfrm>
            <a:off x="0" y="0"/>
            <a:ext cx="2699792" cy="3356992"/>
          </a:xfrm>
          <a:prstGeom prst="ellipse">
            <a:avLst/>
          </a:prstGeom>
          <a:ln>
            <a:noFill/>
          </a:ln>
          <a:effectLst>
            <a:softEdge rad="112500"/>
          </a:effectLst>
          <a:scene3d>
            <a:camera prst="isometricOffAxis1Right"/>
            <a:lightRig rig="threePt" dir="t"/>
          </a:scene3d>
        </p:spPr>
      </p:pic>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heel(4)">
                                      <p:cBhvr>
                                        <p:cTn id="7"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4" descr="E:\magi prosk.jpg"/>
          <p:cNvPicPr>
            <a:picLocks noChangeAspect="1" noChangeArrowheads="1"/>
          </p:cNvPicPr>
          <p:nvPr/>
        </p:nvPicPr>
        <p:blipFill>
          <a:blip r:embed="rId3" cstate="print"/>
          <a:srcRect/>
          <a:stretch>
            <a:fillRect/>
          </a:stretch>
        </p:blipFill>
        <p:spPr bwMode="auto">
          <a:xfrm>
            <a:off x="4644008" y="1844824"/>
            <a:ext cx="3744416" cy="1512193"/>
          </a:xfrm>
          <a:prstGeom prst="rect">
            <a:avLst/>
          </a:prstGeom>
          <a:noFill/>
        </p:spPr>
      </p:pic>
      <p:pic>
        <p:nvPicPr>
          <p:cNvPr id="7" name="Picture 9" descr="E:\magier.jpg"/>
          <p:cNvPicPr>
            <a:picLocks noChangeAspect="1" noChangeArrowheads="1"/>
          </p:cNvPicPr>
          <p:nvPr/>
        </p:nvPicPr>
        <p:blipFill>
          <a:blip r:embed="rId4" cstate="print"/>
          <a:srcRect/>
          <a:stretch>
            <a:fillRect/>
          </a:stretch>
        </p:blipFill>
        <p:spPr bwMode="auto">
          <a:xfrm>
            <a:off x="5148064" y="3356992"/>
            <a:ext cx="2736304" cy="2016224"/>
          </a:xfrm>
          <a:prstGeom prst="ellipse">
            <a:avLst/>
          </a:prstGeom>
          <a:ln>
            <a:noFill/>
          </a:ln>
          <a:effectLst>
            <a:softEdge rad="317500"/>
          </a:effectLst>
        </p:spPr>
      </p:pic>
      <p:pic>
        <p:nvPicPr>
          <p:cNvPr id="6" name="Picture 5" descr="E:\kona magi.jpg"/>
          <p:cNvPicPr>
            <a:picLocks noChangeAspect="1" noChangeArrowheads="1"/>
          </p:cNvPicPr>
          <p:nvPr/>
        </p:nvPicPr>
        <p:blipFill>
          <a:blip r:embed="rId5" cstate="print"/>
          <a:srcRect/>
          <a:stretch>
            <a:fillRect/>
          </a:stretch>
        </p:blipFill>
        <p:spPr bwMode="auto">
          <a:xfrm>
            <a:off x="323528" y="3429000"/>
            <a:ext cx="4104456" cy="2160240"/>
          </a:xfrm>
          <a:prstGeom prst="rect">
            <a:avLst/>
          </a:prstGeom>
          <a:ln>
            <a:noFill/>
          </a:ln>
          <a:effectLst>
            <a:softEdge rad="112500"/>
          </a:effectLst>
        </p:spPr>
      </p:pic>
      <p:pic>
        <p:nvPicPr>
          <p:cNvPr id="3" name="Picture 3" descr="E:\magi bild1.jpg"/>
          <p:cNvPicPr>
            <a:picLocks noChangeAspect="1" noChangeArrowheads="1"/>
          </p:cNvPicPr>
          <p:nvPr/>
        </p:nvPicPr>
        <p:blipFill>
          <a:blip r:embed="rId6" cstate="print"/>
          <a:srcRect/>
          <a:stretch>
            <a:fillRect/>
          </a:stretch>
        </p:blipFill>
        <p:spPr bwMode="auto">
          <a:xfrm>
            <a:off x="251520" y="188640"/>
            <a:ext cx="3816424" cy="2520280"/>
          </a:xfrm>
          <a:prstGeom prst="rect">
            <a:avLst/>
          </a:prstGeom>
          <a:ln>
            <a:noFill/>
          </a:ln>
          <a:effectLst>
            <a:softEdge rad="112500"/>
          </a:effectLst>
        </p:spPr>
      </p:pic>
      <p:sp>
        <p:nvSpPr>
          <p:cNvPr id="2" name="1 - TextBox"/>
          <p:cNvSpPr txBox="1"/>
          <p:nvPr/>
        </p:nvSpPr>
        <p:spPr>
          <a:xfrm rot="10800000" flipV="1">
            <a:off x="4355976" y="3247818"/>
            <a:ext cx="4788024" cy="646331"/>
          </a:xfrm>
          <a:prstGeom prst="rect">
            <a:avLst/>
          </a:prstGeom>
          <a:noFill/>
        </p:spPr>
        <p:txBody>
          <a:bodyPr wrap="square" rtlCol="0">
            <a:spAutoFit/>
          </a:bodyPr>
          <a:lstStyle/>
          <a:p>
            <a:r>
              <a:rPr lang="el-GR" b="1" dirty="0" smtClean="0">
                <a:solidFill>
                  <a:srgbClr val="C00000"/>
                </a:solidFill>
              </a:rPr>
              <a:t>Τα ονόματά  </a:t>
            </a:r>
            <a:r>
              <a:rPr lang="el-GR" b="1" dirty="0" err="1" smtClean="0">
                <a:solidFill>
                  <a:srgbClr val="C00000"/>
                </a:solidFill>
              </a:rPr>
              <a:t>Γασπάρ</a:t>
            </a:r>
            <a:r>
              <a:rPr lang="el-GR" b="1" dirty="0" smtClean="0">
                <a:solidFill>
                  <a:srgbClr val="C00000"/>
                </a:solidFill>
              </a:rPr>
              <a:t>, </a:t>
            </a:r>
            <a:r>
              <a:rPr lang="el-GR" b="1" dirty="0" err="1" smtClean="0">
                <a:solidFill>
                  <a:srgbClr val="C00000"/>
                </a:solidFill>
              </a:rPr>
              <a:t>Μαλχίωρ</a:t>
            </a:r>
            <a:r>
              <a:rPr lang="el-GR" b="1" dirty="0" smtClean="0">
                <a:solidFill>
                  <a:srgbClr val="C00000"/>
                </a:solidFill>
              </a:rPr>
              <a:t>  και  </a:t>
            </a:r>
            <a:r>
              <a:rPr lang="el-GR" b="1" dirty="0" err="1" smtClean="0">
                <a:solidFill>
                  <a:srgbClr val="C00000"/>
                </a:solidFill>
              </a:rPr>
              <a:t>Βαλτάσαρ</a:t>
            </a:r>
            <a:r>
              <a:rPr lang="el-GR" b="1" dirty="0" smtClean="0">
                <a:solidFill>
                  <a:srgbClr val="C00000"/>
                </a:solidFill>
              </a:rPr>
              <a:t>  τους αποδόθηκαν  μεταγενέστερα τον 6</a:t>
            </a:r>
            <a:r>
              <a:rPr lang="el-GR" b="1" baseline="30000" dirty="0" smtClean="0">
                <a:solidFill>
                  <a:srgbClr val="C00000"/>
                </a:solidFill>
              </a:rPr>
              <a:t>ο</a:t>
            </a:r>
            <a:r>
              <a:rPr lang="el-GR" b="1" dirty="0" smtClean="0">
                <a:solidFill>
                  <a:srgbClr val="C00000"/>
                </a:solidFill>
              </a:rPr>
              <a:t> αι.</a:t>
            </a:r>
            <a:endParaRPr lang="el-GR" b="1" dirty="0">
              <a:solidFill>
                <a:srgbClr val="C00000"/>
              </a:solidFill>
            </a:endParaRPr>
          </a:p>
        </p:txBody>
      </p:sp>
      <p:sp>
        <p:nvSpPr>
          <p:cNvPr id="4" name="3 - Ορθογώνιο"/>
          <p:cNvSpPr/>
          <p:nvPr/>
        </p:nvSpPr>
        <p:spPr>
          <a:xfrm>
            <a:off x="4283968" y="0"/>
            <a:ext cx="4464496" cy="1754326"/>
          </a:xfrm>
          <a:prstGeom prst="rect">
            <a:avLst/>
          </a:prstGeom>
        </p:spPr>
        <p:txBody>
          <a:bodyPr wrap="square">
            <a:spAutoFit/>
          </a:bodyPr>
          <a:lstStyle/>
          <a:p>
            <a:r>
              <a:rPr lang="el-GR" b="1" dirty="0" smtClean="0">
                <a:solidFill>
                  <a:srgbClr val="C00000"/>
                </a:solidFill>
              </a:rPr>
              <a:t>Οι Τρεις Μάγοι προσέφεραν στο νεογέννητο Χριστό  πολύτιμα για εκείνη την εποχή δώρα.  Η Παναγία θέλοντας να ανταποδώσει τα δώρα  των Μάγων τους πρόσφερε κομμάτια από τα σπάργανα του νεογέννητου Ιησού.</a:t>
            </a:r>
          </a:p>
        </p:txBody>
      </p:sp>
      <p:sp>
        <p:nvSpPr>
          <p:cNvPr id="8" name="7 - Ορθογώνιο"/>
          <p:cNvSpPr/>
          <p:nvPr/>
        </p:nvSpPr>
        <p:spPr>
          <a:xfrm>
            <a:off x="323528" y="2492896"/>
            <a:ext cx="4320480" cy="1200329"/>
          </a:xfrm>
          <a:prstGeom prst="rect">
            <a:avLst/>
          </a:prstGeom>
        </p:spPr>
        <p:txBody>
          <a:bodyPr wrap="square">
            <a:spAutoFit/>
          </a:bodyPr>
          <a:lstStyle/>
          <a:p>
            <a:r>
              <a:rPr lang="el-GR" b="1" dirty="0" smtClean="0">
                <a:solidFill>
                  <a:srgbClr val="C00000"/>
                </a:solidFill>
              </a:rPr>
              <a:t>Σύμφωνα με την παράδοση της καθολικής εκκλησίας γύρω στον 3</a:t>
            </a:r>
            <a:r>
              <a:rPr lang="el-GR" b="1" baseline="30000" dirty="0" smtClean="0">
                <a:solidFill>
                  <a:srgbClr val="C00000"/>
                </a:solidFill>
              </a:rPr>
              <a:t>ο</a:t>
            </a:r>
            <a:r>
              <a:rPr lang="el-GR" b="1" dirty="0" smtClean="0">
                <a:solidFill>
                  <a:srgbClr val="C00000"/>
                </a:solidFill>
              </a:rPr>
              <a:t> αι. επικράτησε η άποψη  πως οι Μάγοι ήταν όσοι και τα δώρα  δηλ. τρεις .</a:t>
            </a:r>
          </a:p>
        </p:txBody>
      </p:sp>
      <p:sp>
        <p:nvSpPr>
          <p:cNvPr id="9" name="8 - Ορθογώνιο"/>
          <p:cNvSpPr/>
          <p:nvPr/>
        </p:nvSpPr>
        <p:spPr>
          <a:xfrm>
            <a:off x="4211960" y="4869160"/>
            <a:ext cx="4932040" cy="2308324"/>
          </a:xfrm>
          <a:prstGeom prst="rect">
            <a:avLst/>
          </a:prstGeom>
        </p:spPr>
        <p:txBody>
          <a:bodyPr wrap="square">
            <a:spAutoFit/>
          </a:bodyPr>
          <a:lstStyle/>
          <a:p>
            <a:r>
              <a:rPr lang="el-GR" b="1" dirty="0" smtClean="0">
                <a:solidFill>
                  <a:srgbClr val="C00000"/>
                </a:solidFill>
              </a:rPr>
              <a:t>Σιγά - σιγά η παράδοση πρόσθεσε κι άλλες λεπτομέρειες με τη μορφή </a:t>
            </a:r>
            <a:r>
              <a:rPr lang="el-GR" b="1" dirty="0" err="1" smtClean="0">
                <a:solidFill>
                  <a:srgbClr val="C00000"/>
                </a:solidFill>
              </a:rPr>
              <a:t>συμβολογίας</a:t>
            </a:r>
            <a:r>
              <a:rPr lang="el-GR" b="1" dirty="0" smtClean="0">
                <a:solidFill>
                  <a:srgbClr val="C00000"/>
                </a:solidFill>
              </a:rPr>
              <a:t>: ως αντιπρόσωποι των τριών φυλών που ήταν γνωστές κατά την αρχαιότητα, αντιπρόσωποι των τριών ηλικιών του ανθρώπου, και αντιπρόσωποι των τριών ηπείρων (Ασία, Αφρική και Ευρώπη).</a:t>
            </a:r>
            <a:br>
              <a:rPr lang="el-GR" b="1" dirty="0" smtClean="0">
                <a:solidFill>
                  <a:srgbClr val="C00000"/>
                </a:solidFill>
              </a:rPr>
            </a:br>
            <a:r>
              <a:rPr lang="el-GR" b="1" dirty="0" smtClean="0">
                <a:solidFill>
                  <a:srgbClr val="C00000"/>
                </a:solidFill>
              </a:rPr>
              <a:t/>
            </a:r>
            <a:br>
              <a:rPr lang="el-GR" b="1" dirty="0" smtClean="0">
                <a:solidFill>
                  <a:srgbClr val="C00000"/>
                </a:solidFill>
              </a:rPr>
            </a:br>
            <a:endParaRPr lang="el-GR" b="1" dirty="0">
              <a:solidFill>
                <a:srgbClr val="FF0000"/>
              </a:solidFill>
            </a:endParaRPr>
          </a:p>
        </p:txBody>
      </p:sp>
      <p:sp>
        <p:nvSpPr>
          <p:cNvPr id="10" name="9 - Ορθογώνιο"/>
          <p:cNvSpPr/>
          <p:nvPr/>
        </p:nvSpPr>
        <p:spPr>
          <a:xfrm>
            <a:off x="251520" y="5373216"/>
            <a:ext cx="4104456" cy="1200329"/>
          </a:xfrm>
          <a:prstGeom prst="rect">
            <a:avLst/>
          </a:prstGeom>
        </p:spPr>
        <p:txBody>
          <a:bodyPr wrap="square">
            <a:spAutoFit/>
          </a:bodyPr>
          <a:lstStyle/>
          <a:p>
            <a:r>
              <a:rPr lang="el-GR" b="1" dirty="0" smtClean="0">
                <a:solidFill>
                  <a:srgbClr val="C00000"/>
                </a:solidFill>
              </a:rPr>
              <a:t>Άλλος θρύλος διηγείται πως, μετά την Ανάσταση του Ιησού, ο απόστολος Θωμάς τους συνάντησε στο </a:t>
            </a:r>
            <a:r>
              <a:rPr lang="el-GR" b="1" dirty="0" err="1" smtClean="0">
                <a:solidFill>
                  <a:srgbClr val="C00000"/>
                </a:solidFill>
              </a:rPr>
              <a:t>Σαββά</a:t>
            </a:r>
            <a:r>
              <a:rPr lang="el-GR" b="1" dirty="0" smtClean="0">
                <a:solidFill>
                  <a:srgbClr val="C00000"/>
                </a:solidFill>
              </a:rPr>
              <a:t>. Εκεί βαφτίστηκαν και χρίστηκαν </a:t>
            </a:r>
            <a:r>
              <a:rPr lang="el-GR" b="1" dirty="0" smtClean="0">
                <a:solidFill>
                  <a:srgbClr val="C00000"/>
                </a:solidFill>
              </a:rPr>
              <a:t>επίσκοποι. </a:t>
            </a:r>
            <a:endParaRPr lang="el-GR" dirty="0">
              <a:solidFill>
                <a:srgbClr val="C00000"/>
              </a:solidFill>
            </a:endParaRPr>
          </a:p>
        </p:txBody>
      </p:sp>
    </p:spTree>
  </p:cSld>
  <p:clrMapOvr>
    <a:masterClrMapping/>
  </p:clrMapOvr>
  <p:transition spd="slow">
    <p:wedg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E:\malmagi 8.jpg"/>
          <p:cNvPicPr>
            <a:picLocks noChangeAspect="1" noChangeArrowheads="1"/>
          </p:cNvPicPr>
          <p:nvPr/>
        </p:nvPicPr>
        <p:blipFill>
          <a:blip r:embed="rId3" cstate="print"/>
          <a:srcRect/>
          <a:stretch>
            <a:fillRect/>
          </a:stretch>
        </p:blipFill>
        <p:spPr bwMode="auto">
          <a:xfrm>
            <a:off x="1259632" y="1340768"/>
            <a:ext cx="6408712" cy="4032448"/>
          </a:xfrm>
          <a:prstGeom prst="rect">
            <a:avLst/>
          </a:prstGeom>
          <a:noFill/>
        </p:spPr>
      </p:pic>
      <p:sp>
        <p:nvSpPr>
          <p:cNvPr id="4" name="3 - Ορθογώνιο"/>
          <p:cNvSpPr/>
          <p:nvPr/>
        </p:nvSpPr>
        <p:spPr>
          <a:xfrm>
            <a:off x="179512" y="5085184"/>
            <a:ext cx="8964488" cy="2031325"/>
          </a:xfrm>
          <a:prstGeom prst="rect">
            <a:avLst/>
          </a:prstGeom>
        </p:spPr>
        <p:txBody>
          <a:bodyPr wrap="square">
            <a:spAutoFit/>
          </a:bodyPr>
          <a:lstStyle/>
          <a:p>
            <a:r>
              <a:rPr lang="el-GR" dirty="0" smtClean="0">
                <a:solidFill>
                  <a:srgbClr val="C00000"/>
                </a:solidFill>
              </a:rPr>
              <a:t> </a:t>
            </a:r>
          </a:p>
          <a:p>
            <a:r>
              <a:rPr lang="el-GR" b="1" dirty="0" smtClean="0">
                <a:solidFill>
                  <a:schemeClr val="accent2">
                    <a:lumMod val="50000"/>
                  </a:schemeClr>
                </a:solidFill>
              </a:rPr>
              <a:t>Αυτή η πομπή οδηγείται από τρία άτομα με περσική ενδυμασία και φρυγικούς σκούφους, που εμφανίζονται σε στάση προσφοράς προς την Παρθένο που κάθεται στο θρόνο με το Βρέφος στο αριστερό της γόνατο. Πάνω από τα κεφάλια τους διαβάζουμε από τα δεξιά προς τα αριστερά τα ονόματα : </a:t>
            </a:r>
            <a:r>
              <a:rPr lang="el-GR" b="1" dirty="0" err="1" smtClean="0">
                <a:solidFill>
                  <a:schemeClr val="accent2">
                    <a:lumMod val="50000"/>
                  </a:schemeClr>
                </a:solidFill>
              </a:rPr>
              <a:t>Γασπάρ</a:t>
            </a:r>
            <a:r>
              <a:rPr lang="el-GR" b="1" dirty="0" smtClean="0">
                <a:solidFill>
                  <a:schemeClr val="accent2">
                    <a:lumMod val="50000"/>
                  </a:schemeClr>
                </a:solidFill>
              </a:rPr>
              <a:t>, </a:t>
            </a:r>
            <a:r>
              <a:rPr lang="el-GR" b="1" dirty="0" err="1" smtClean="0">
                <a:solidFill>
                  <a:schemeClr val="accent2">
                    <a:lumMod val="50000"/>
                  </a:schemeClr>
                </a:solidFill>
              </a:rPr>
              <a:t>Μελχιόρ</a:t>
            </a:r>
            <a:r>
              <a:rPr lang="el-GR" b="1" dirty="0" smtClean="0">
                <a:solidFill>
                  <a:schemeClr val="accent2">
                    <a:lumMod val="50000"/>
                  </a:schemeClr>
                </a:solidFill>
              </a:rPr>
              <a:t>, </a:t>
            </a:r>
            <a:r>
              <a:rPr lang="el-GR" b="1" dirty="0" err="1" smtClean="0">
                <a:solidFill>
                  <a:schemeClr val="accent2">
                    <a:lumMod val="50000"/>
                  </a:schemeClr>
                </a:solidFill>
              </a:rPr>
              <a:t>Βαλτάσαρ</a:t>
            </a:r>
            <a:r>
              <a:rPr lang="el-GR" b="1" dirty="0" smtClean="0">
                <a:solidFill>
                  <a:schemeClr val="accent2">
                    <a:lumMod val="50000"/>
                  </a:schemeClr>
                </a:solidFill>
              </a:rPr>
              <a:t>.</a:t>
            </a:r>
            <a:r>
              <a:rPr lang="el-GR" dirty="0" smtClean="0">
                <a:solidFill>
                  <a:schemeClr val="accent2">
                    <a:lumMod val="50000"/>
                  </a:schemeClr>
                </a:solidFill>
              </a:rPr>
              <a:t/>
            </a:r>
            <a:br>
              <a:rPr lang="el-GR" dirty="0" smtClean="0">
                <a:solidFill>
                  <a:schemeClr val="accent2">
                    <a:lumMod val="50000"/>
                  </a:schemeClr>
                </a:solidFill>
              </a:rPr>
            </a:br>
            <a:r>
              <a:rPr lang="el-GR" dirty="0" smtClean="0">
                <a:solidFill>
                  <a:schemeClr val="accent2">
                    <a:lumMod val="50000"/>
                  </a:schemeClr>
                </a:solidFill>
              </a:rPr>
              <a:t/>
            </a:r>
            <a:br>
              <a:rPr lang="el-GR" dirty="0" smtClean="0">
                <a:solidFill>
                  <a:schemeClr val="accent2">
                    <a:lumMod val="50000"/>
                  </a:schemeClr>
                </a:solidFill>
              </a:rPr>
            </a:br>
            <a:endParaRPr lang="el-GR" dirty="0">
              <a:solidFill>
                <a:schemeClr val="accent2">
                  <a:lumMod val="50000"/>
                </a:schemeClr>
              </a:solidFill>
            </a:endParaRPr>
          </a:p>
        </p:txBody>
      </p:sp>
      <p:sp>
        <p:nvSpPr>
          <p:cNvPr id="5" name="4 - Ορθογώνιο"/>
          <p:cNvSpPr/>
          <p:nvPr/>
        </p:nvSpPr>
        <p:spPr>
          <a:xfrm>
            <a:off x="251520" y="188641"/>
            <a:ext cx="8640960" cy="1200329"/>
          </a:xfrm>
          <a:prstGeom prst="rect">
            <a:avLst/>
          </a:prstGeom>
        </p:spPr>
        <p:txBody>
          <a:bodyPr wrap="square">
            <a:spAutoFit/>
          </a:bodyPr>
          <a:lstStyle/>
          <a:p>
            <a:r>
              <a:rPr lang="el-GR" b="1" dirty="0" smtClean="0">
                <a:solidFill>
                  <a:schemeClr val="accent2">
                    <a:lumMod val="50000"/>
                  </a:schemeClr>
                </a:solidFill>
              </a:rPr>
              <a:t>Η πρώτη φορά που αναφέρεται το όνομα με το οποίο γνωρίζουμε σήμερα τους Μάγους είναι </a:t>
            </a:r>
            <a:r>
              <a:rPr lang="el-GR" b="1" dirty="0" smtClean="0">
                <a:solidFill>
                  <a:schemeClr val="accent2">
                    <a:lumMod val="50000"/>
                  </a:schemeClr>
                </a:solidFill>
              </a:rPr>
              <a:t>στην </a:t>
            </a:r>
            <a:r>
              <a:rPr lang="el-GR" b="1" i="1" dirty="0" smtClean="0">
                <a:solidFill>
                  <a:schemeClr val="accent2">
                    <a:lumMod val="50000"/>
                  </a:schemeClr>
                </a:solidFill>
              </a:rPr>
              <a:t>εκκλησία </a:t>
            </a:r>
            <a:r>
              <a:rPr lang="el-GR" b="1" i="1" dirty="0" smtClean="0">
                <a:solidFill>
                  <a:schemeClr val="accent2">
                    <a:lumMod val="50000"/>
                  </a:schemeClr>
                </a:solidFill>
              </a:rPr>
              <a:t>του </a:t>
            </a:r>
            <a:r>
              <a:rPr lang="el-GR" b="1" i="1" dirty="0" err="1" smtClean="0">
                <a:solidFill>
                  <a:schemeClr val="accent2">
                    <a:lumMod val="50000"/>
                  </a:schemeClr>
                </a:solidFill>
              </a:rPr>
              <a:t>San</a:t>
            </a:r>
            <a:r>
              <a:rPr lang="el-GR" b="1" i="1" dirty="0" smtClean="0">
                <a:solidFill>
                  <a:schemeClr val="accent2">
                    <a:lumMod val="50000"/>
                  </a:schemeClr>
                </a:solidFill>
              </a:rPr>
              <a:t> </a:t>
            </a:r>
            <a:r>
              <a:rPr lang="el-GR" b="1" i="1" dirty="0" err="1" smtClean="0">
                <a:solidFill>
                  <a:schemeClr val="accent2">
                    <a:lumMod val="50000"/>
                  </a:schemeClr>
                </a:solidFill>
              </a:rPr>
              <a:t>Apolinar</a:t>
            </a:r>
            <a:r>
              <a:rPr lang="el-GR" b="1" i="1" dirty="0" smtClean="0">
                <a:solidFill>
                  <a:schemeClr val="accent2">
                    <a:lumMod val="50000"/>
                  </a:schemeClr>
                </a:solidFill>
              </a:rPr>
              <a:t> </a:t>
            </a:r>
            <a:r>
              <a:rPr lang="el-GR" b="1" i="1" dirty="0" err="1" smtClean="0">
                <a:solidFill>
                  <a:schemeClr val="accent2">
                    <a:lumMod val="50000"/>
                  </a:schemeClr>
                </a:solidFill>
              </a:rPr>
              <a:t>Nuovo</a:t>
            </a:r>
            <a:r>
              <a:rPr lang="el-GR" b="1" dirty="0" smtClean="0">
                <a:solidFill>
                  <a:schemeClr val="accent2">
                    <a:lumMod val="50000"/>
                  </a:schemeClr>
                </a:solidFill>
              </a:rPr>
              <a:t>, στη Ραβέννα της Ιταλίας. </a:t>
            </a:r>
            <a:br>
              <a:rPr lang="el-GR" b="1" dirty="0" smtClean="0">
                <a:solidFill>
                  <a:schemeClr val="accent2">
                    <a:lumMod val="50000"/>
                  </a:schemeClr>
                </a:solidFill>
              </a:rPr>
            </a:br>
            <a:r>
              <a:rPr lang="el-GR" b="1" dirty="0" smtClean="0">
                <a:solidFill>
                  <a:schemeClr val="accent2">
                    <a:lumMod val="50000"/>
                  </a:schemeClr>
                </a:solidFill>
              </a:rPr>
              <a:t>Το διάζωμα της εικόνα είναι διακοσμημένο με μωσαϊκά από τα μέσα του 6ΟΥ αι., που αναπαριστούν την </a:t>
            </a:r>
            <a:r>
              <a:rPr lang="el-GR" b="1" i="1" dirty="0" smtClean="0">
                <a:solidFill>
                  <a:schemeClr val="accent2">
                    <a:lumMod val="50000"/>
                  </a:schemeClr>
                </a:solidFill>
              </a:rPr>
              <a:t>Πομπή των Παρθένων</a:t>
            </a:r>
            <a:r>
              <a:rPr lang="el-GR" b="1" dirty="0" smtClean="0">
                <a:solidFill>
                  <a:schemeClr val="accent2">
                    <a:lumMod val="50000"/>
                  </a:schemeClr>
                </a:solidFill>
              </a:rPr>
              <a:t>.</a:t>
            </a:r>
            <a:endParaRPr lang="el-GR" dirty="0">
              <a:solidFill>
                <a:schemeClr val="accent2">
                  <a:lumMod val="50000"/>
                </a:schemeClr>
              </a:solidFill>
            </a:endParaRPr>
          </a:p>
        </p:txBody>
      </p:sp>
    </p:spTree>
  </p:cSld>
  <p:clrMapOvr>
    <a:masterClrMapping/>
  </p:clrMapOvr>
  <p:transition spd="slow">
    <p:wedg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E:\strn.jpg"/>
          <p:cNvPicPr>
            <a:picLocks noChangeAspect="1" noChangeArrowheads="1"/>
          </p:cNvPicPr>
          <p:nvPr/>
        </p:nvPicPr>
        <p:blipFill>
          <a:blip r:embed="rId3" cstate="print"/>
          <a:srcRect b="56328"/>
          <a:stretch>
            <a:fillRect/>
          </a:stretch>
        </p:blipFill>
        <p:spPr bwMode="auto">
          <a:xfrm>
            <a:off x="0" y="0"/>
            <a:ext cx="9144000" cy="3212976"/>
          </a:xfrm>
          <a:prstGeom prst="rect">
            <a:avLst/>
          </a:prstGeom>
          <a:noFill/>
        </p:spPr>
      </p:pic>
      <p:sp>
        <p:nvSpPr>
          <p:cNvPr id="4" name="3 - Ορθογώνιο"/>
          <p:cNvSpPr/>
          <p:nvPr/>
        </p:nvSpPr>
        <p:spPr>
          <a:xfrm>
            <a:off x="323528" y="1988840"/>
            <a:ext cx="8496944" cy="646331"/>
          </a:xfrm>
          <a:prstGeom prst="rect">
            <a:avLst/>
          </a:prstGeom>
        </p:spPr>
        <p:txBody>
          <a:bodyPr wrap="square">
            <a:spAutoFit/>
          </a:bodyPr>
          <a:lstStyle/>
          <a:p>
            <a:r>
              <a:rPr lang="el-GR" b="1" dirty="0" smtClean="0">
                <a:solidFill>
                  <a:schemeClr val="accent6">
                    <a:lumMod val="50000"/>
                  </a:schemeClr>
                </a:solidFill>
              </a:rPr>
              <a:t>Αλλά</a:t>
            </a:r>
            <a:r>
              <a:rPr lang="el-GR" b="1" dirty="0" smtClean="0">
                <a:solidFill>
                  <a:schemeClr val="accent6">
                    <a:lumMod val="50000"/>
                  </a:schemeClr>
                </a:solidFill>
              </a:rPr>
              <a:t>… τι ήταν πραγματικά το αστέρι που έβλεπαν οι Μάγοι; Ήταν θεϊκό σημείο; Ήταν κάτι το συμπτωματικό; Επιβεβαιώνεται επιστημονικά;</a:t>
            </a:r>
            <a:endParaRPr lang="el-GR" b="1" dirty="0">
              <a:solidFill>
                <a:schemeClr val="accent6">
                  <a:lumMod val="50000"/>
                </a:schemeClr>
              </a:solidFill>
            </a:endParaRPr>
          </a:p>
        </p:txBody>
      </p:sp>
      <p:sp>
        <p:nvSpPr>
          <p:cNvPr id="5" name="4 - Ορθογώνιο"/>
          <p:cNvSpPr/>
          <p:nvPr/>
        </p:nvSpPr>
        <p:spPr>
          <a:xfrm>
            <a:off x="323528" y="2636912"/>
            <a:ext cx="8496944" cy="3416320"/>
          </a:xfrm>
          <a:prstGeom prst="rect">
            <a:avLst/>
          </a:prstGeom>
        </p:spPr>
        <p:txBody>
          <a:bodyPr wrap="square">
            <a:spAutoFit/>
          </a:bodyPr>
          <a:lstStyle/>
          <a:p>
            <a:r>
              <a:rPr lang="el-GR" b="1" dirty="0" smtClean="0">
                <a:solidFill>
                  <a:schemeClr val="accent6">
                    <a:lumMod val="50000"/>
                  </a:schemeClr>
                </a:solidFill>
              </a:rPr>
              <a:t>Η αλήθεια είναι τις (λίγες) πληροφορίες για το συγκεκριμένο άστρο τις αντλούμε μόνο από το κατά Ματθαίον Ευαγγέλιο. Παρόλα αυτά πολλοί επιστήμονες στη διάρκεια της Ιστορίας επιχείρησαν να δώσουν μια πιο ξεκάθαρη εικόνα σχετικά μ’ αυτό. Έτσι, η πρώτη θεωρία που αναπτύχθηκε, ήταν πως το άστρο που ακολούθησαν οι Μάγοι ήταν ένας </a:t>
            </a:r>
            <a:r>
              <a:rPr lang="el-GR" b="1" dirty="0" smtClean="0">
                <a:solidFill>
                  <a:schemeClr val="accent6">
                    <a:lumMod val="50000"/>
                  </a:schemeClr>
                </a:solidFill>
              </a:rPr>
              <a:t>μετεωρίτης, </a:t>
            </a:r>
            <a:r>
              <a:rPr lang="el-GR" b="1" dirty="0" smtClean="0">
                <a:solidFill>
                  <a:schemeClr val="accent6">
                    <a:lumMod val="50000"/>
                  </a:schemeClr>
                </a:solidFill>
              </a:rPr>
              <a:t>υπερκαινοφανής αστέρας (</a:t>
            </a:r>
            <a:r>
              <a:rPr lang="el-GR" b="1" dirty="0" err="1" smtClean="0">
                <a:solidFill>
                  <a:schemeClr val="accent6">
                    <a:lumMod val="50000"/>
                  </a:schemeClr>
                </a:solidFill>
              </a:rPr>
              <a:t>σουπερνόβα</a:t>
            </a:r>
            <a:r>
              <a:rPr lang="el-GR" b="1" dirty="0" smtClean="0">
                <a:solidFill>
                  <a:schemeClr val="accent6">
                    <a:lumMod val="50000"/>
                  </a:schemeClr>
                </a:solidFill>
              </a:rPr>
              <a:t>)</a:t>
            </a:r>
            <a:r>
              <a:rPr lang="el-GR" b="1" dirty="0" smtClean="0">
                <a:solidFill>
                  <a:schemeClr val="accent6">
                    <a:lumMod val="50000"/>
                  </a:schemeClr>
                </a:solidFill>
              </a:rPr>
              <a:t>, ή κάποιος κομήτης κατά τον Ωριγένη. Σύμφωνα με τον Κέπλερ πρόκειται για την σύνοδο 2 ή 3 πλανητών ή ακόμη και για τη σύζευξη 7 πλανητών.</a:t>
            </a:r>
          </a:p>
          <a:p>
            <a:r>
              <a:rPr lang="el-GR" b="1" dirty="0" smtClean="0">
                <a:solidFill>
                  <a:schemeClr val="accent6">
                    <a:lumMod val="50000"/>
                  </a:schemeClr>
                </a:solidFill>
              </a:rPr>
              <a:t>Ο Ιωάννης ο Χρυσόστομος υποστηρίζει πως </a:t>
            </a:r>
            <a:r>
              <a:rPr lang="el-GR" b="1" dirty="0" smtClean="0">
                <a:solidFill>
                  <a:schemeClr val="accent6">
                    <a:lumMod val="50000"/>
                  </a:schemeClr>
                </a:solidFill>
              </a:rPr>
              <a:t>ήταν κάποια λογική και αόρατη </a:t>
            </a:r>
            <a:r>
              <a:rPr lang="el-GR" b="1" dirty="0" smtClean="0">
                <a:solidFill>
                  <a:schemeClr val="accent6">
                    <a:lumMod val="50000"/>
                  </a:schemeClr>
                </a:solidFill>
              </a:rPr>
              <a:t>δύναμη, ένας άγγελος που πήρε τη μορφή αστεριού.  Μπορεί να ήταν ένα θαύμα ή ένα φυσικό φαινόμενο  έγινε όμως, όπως λέει και ο άγιος </a:t>
            </a:r>
            <a:r>
              <a:rPr lang="el-GR" b="1" dirty="0" err="1" smtClean="0">
                <a:solidFill>
                  <a:schemeClr val="accent6">
                    <a:lumMod val="50000"/>
                  </a:schemeClr>
                </a:solidFill>
              </a:rPr>
              <a:t>Δαμασκήνος</a:t>
            </a:r>
            <a:r>
              <a:rPr lang="el-GR" b="1" dirty="0" smtClean="0">
                <a:solidFill>
                  <a:schemeClr val="accent6">
                    <a:lumMod val="50000"/>
                  </a:schemeClr>
                </a:solidFill>
              </a:rPr>
              <a:t> ο </a:t>
            </a:r>
            <a:r>
              <a:rPr lang="el-GR" b="1" dirty="0" err="1" smtClean="0">
                <a:solidFill>
                  <a:schemeClr val="accent6">
                    <a:lumMod val="50000"/>
                  </a:schemeClr>
                </a:solidFill>
              </a:rPr>
              <a:t>Στουδίτης</a:t>
            </a:r>
            <a:r>
              <a:rPr lang="el-GR" b="1" dirty="0" smtClean="0">
                <a:solidFill>
                  <a:schemeClr val="accent6">
                    <a:lumMod val="50000"/>
                  </a:schemeClr>
                </a:solidFill>
              </a:rPr>
              <a:t>,  εκείνη τη συγκεκριμένη στιγμή.  </a:t>
            </a:r>
            <a:endParaRPr lang="el-GR" b="1" dirty="0" smtClean="0">
              <a:solidFill>
                <a:schemeClr val="accent6">
                  <a:lumMod val="50000"/>
                </a:schemeClr>
              </a:solidFill>
            </a:endParaRPr>
          </a:p>
          <a:p>
            <a:endParaRPr lang="el-GR" dirty="0"/>
          </a:p>
        </p:txBody>
      </p:sp>
      <p:sp>
        <p:nvSpPr>
          <p:cNvPr id="8" name="7 - Ορθογώνιο"/>
          <p:cNvSpPr/>
          <p:nvPr/>
        </p:nvSpPr>
        <p:spPr>
          <a:xfrm>
            <a:off x="323528" y="5373216"/>
            <a:ext cx="7452320" cy="369332"/>
          </a:xfrm>
          <a:prstGeom prst="rect">
            <a:avLst/>
          </a:prstGeom>
        </p:spPr>
        <p:txBody>
          <a:bodyPr wrap="square">
            <a:spAutoFit/>
          </a:bodyPr>
          <a:lstStyle/>
          <a:p>
            <a:r>
              <a:rPr lang="el-GR" dirty="0" smtClean="0"/>
              <a:t>.</a:t>
            </a:r>
            <a:endParaRPr lang="el-GR" dirty="0"/>
          </a:p>
        </p:txBody>
      </p:sp>
      <p:sp>
        <p:nvSpPr>
          <p:cNvPr id="9" name="8 - Ορθογώνιο"/>
          <p:cNvSpPr/>
          <p:nvPr/>
        </p:nvSpPr>
        <p:spPr>
          <a:xfrm>
            <a:off x="323528" y="5661248"/>
            <a:ext cx="8280920" cy="923330"/>
          </a:xfrm>
          <a:prstGeom prst="rect">
            <a:avLst/>
          </a:prstGeom>
        </p:spPr>
        <p:txBody>
          <a:bodyPr wrap="square">
            <a:spAutoFit/>
          </a:bodyPr>
          <a:lstStyle/>
          <a:p>
            <a:r>
              <a:rPr lang="el-GR" b="1" dirty="0" smtClean="0">
                <a:solidFill>
                  <a:schemeClr val="accent6">
                    <a:lumMod val="50000"/>
                  </a:schemeClr>
                </a:solidFill>
              </a:rPr>
              <a:t>Σε τελική όμως ανάλυση δεν έχει και μεγάλη σημασία το τι συνέβη στον ουρανό εκείνη τη νύχτα των Χριστουγέννων, γιατί το πολύ πιο σπουδαίο συνέβαινε επάνω στη γη μας.</a:t>
            </a:r>
            <a:endParaRPr lang="el-GR" b="1" dirty="0">
              <a:solidFill>
                <a:schemeClr val="accent6">
                  <a:lumMod val="50000"/>
                </a:schemeClr>
              </a:solidFill>
            </a:endParaRPr>
          </a:p>
        </p:txBody>
      </p:sp>
      <p:pic>
        <p:nvPicPr>
          <p:cNvPr id="28674" name="Picture 2" descr="https://encrypted-tbn2.gstatic.com/images?q=tbn:ANd9GcQ8D6cItUpdWV4d-1b6P7Jhz_OrtQTpSaymguBGkigIcCsmLdGkjw"/>
          <p:cNvPicPr>
            <a:picLocks noChangeAspect="1" noChangeArrowheads="1"/>
          </p:cNvPicPr>
          <p:nvPr/>
        </p:nvPicPr>
        <p:blipFill>
          <a:blip r:embed="rId4" cstate="print"/>
          <a:srcRect l="28577" t="17470" r="27259" b="23130"/>
          <a:stretch>
            <a:fillRect/>
          </a:stretch>
        </p:blipFill>
        <p:spPr bwMode="auto">
          <a:xfrm>
            <a:off x="0" y="0"/>
            <a:ext cx="1224136" cy="1224136"/>
          </a:xfrm>
          <a:prstGeom prst="ellipse">
            <a:avLst/>
          </a:prstGeom>
          <a:ln>
            <a:noFill/>
          </a:ln>
          <a:effectLst>
            <a:softEdge rad="112500"/>
          </a:effectLst>
        </p:spPr>
      </p:pic>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8674"/>
                                        </p:tgtEl>
                                        <p:attrNameLst>
                                          <p:attrName>style.visibility</p:attrName>
                                        </p:attrNameLst>
                                      </p:cBhvr>
                                      <p:to>
                                        <p:strVal val="visible"/>
                                      </p:to>
                                    </p:set>
                                    <p:anim calcmode="lin" valueType="num">
                                      <p:cBhvr additive="base">
                                        <p:cTn id="7" dur="500" fill="hold"/>
                                        <p:tgtEl>
                                          <p:spTgt spid="28674"/>
                                        </p:tgtEl>
                                        <p:attrNameLst>
                                          <p:attrName>ppt_x</p:attrName>
                                        </p:attrNameLst>
                                      </p:cBhvr>
                                      <p:tavLst>
                                        <p:tav tm="0">
                                          <p:val>
                                            <p:strVal val="#ppt_x"/>
                                          </p:val>
                                        </p:tav>
                                        <p:tav tm="100000">
                                          <p:val>
                                            <p:strVal val="#ppt_x"/>
                                          </p:val>
                                        </p:tav>
                                      </p:tavLst>
                                    </p:anim>
                                    <p:anim calcmode="lin" valueType="num">
                                      <p:cBhvr additive="base">
                                        <p:cTn id="8" dur="500" fill="hold"/>
                                        <p:tgtEl>
                                          <p:spTgt spid="286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E:\4.jpg"/>
          <p:cNvPicPr>
            <a:picLocks noChangeAspect="1" noChangeArrowheads="1"/>
          </p:cNvPicPr>
          <p:nvPr/>
        </p:nvPicPr>
        <p:blipFill>
          <a:blip r:embed="rId3" cstate="print"/>
          <a:srcRect/>
          <a:stretch>
            <a:fillRect/>
          </a:stretch>
        </p:blipFill>
        <p:spPr bwMode="auto">
          <a:xfrm>
            <a:off x="395536" y="188640"/>
            <a:ext cx="4968552" cy="1725192"/>
          </a:xfrm>
          <a:prstGeom prst="rect">
            <a:avLst/>
          </a:prstGeom>
          <a:noFill/>
        </p:spPr>
      </p:pic>
      <p:pic>
        <p:nvPicPr>
          <p:cNvPr id="3" name="Picture 2" descr="E:\keimenoo dora.jpg"/>
          <p:cNvPicPr>
            <a:picLocks noChangeAspect="1" noChangeArrowheads="1"/>
          </p:cNvPicPr>
          <p:nvPr/>
        </p:nvPicPr>
        <p:blipFill>
          <a:blip r:embed="rId4" cstate="print"/>
          <a:srcRect l="6647" t="8307" r="8065" b="27648"/>
          <a:stretch>
            <a:fillRect/>
          </a:stretch>
        </p:blipFill>
        <p:spPr bwMode="auto">
          <a:xfrm>
            <a:off x="431032" y="1772816"/>
            <a:ext cx="8173416" cy="4752528"/>
          </a:xfrm>
          <a:prstGeom prst="rect">
            <a:avLst/>
          </a:prstGeom>
          <a:noFill/>
        </p:spPr>
      </p:pic>
      <p:sp>
        <p:nvSpPr>
          <p:cNvPr id="8" name="7 - Ορθογώνιο"/>
          <p:cNvSpPr/>
          <p:nvPr/>
        </p:nvSpPr>
        <p:spPr>
          <a:xfrm>
            <a:off x="4283968" y="188640"/>
            <a:ext cx="4680520" cy="1754326"/>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l-GR"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«ΤΑ ΤΙΜΙΑ ΔΩΡΑ»</a:t>
            </a:r>
            <a:endParaRPr lang="el-GR"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5" descr="E:\magidora.jpg"/>
          <p:cNvPicPr>
            <a:picLocks noChangeAspect="1" noChangeArrowheads="1"/>
          </p:cNvPicPr>
          <p:nvPr/>
        </p:nvPicPr>
        <p:blipFill>
          <a:blip r:embed="rId3" cstate="print"/>
          <a:srcRect/>
          <a:stretch>
            <a:fillRect/>
          </a:stretch>
        </p:blipFill>
        <p:spPr bwMode="auto">
          <a:xfrm>
            <a:off x="3707904" y="3501008"/>
            <a:ext cx="4824536" cy="1656184"/>
          </a:xfrm>
          <a:prstGeom prst="rect">
            <a:avLst/>
          </a:prstGeom>
          <a:noFill/>
        </p:spPr>
      </p:pic>
      <p:pic>
        <p:nvPicPr>
          <p:cNvPr id="6" name="Picture 7" descr="E:\magioio.jpg"/>
          <p:cNvPicPr>
            <a:picLocks noChangeAspect="1" noChangeArrowheads="1"/>
          </p:cNvPicPr>
          <p:nvPr/>
        </p:nvPicPr>
        <p:blipFill>
          <a:blip r:embed="rId4" cstate="print"/>
          <a:srcRect/>
          <a:stretch>
            <a:fillRect/>
          </a:stretch>
        </p:blipFill>
        <p:spPr bwMode="auto">
          <a:xfrm>
            <a:off x="251520" y="620688"/>
            <a:ext cx="8352928" cy="2520280"/>
          </a:xfrm>
          <a:prstGeom prst="rect">
            <a:avLst/>
          </a:prstGeom>
          <a:noFill/>
        </p:spPr>
      </p:pic>
      <p:sp>
        <p:nvSpPr>
          <p:cNvPr id="7" name="6 - TextBox"/>
          <p:cNvSpPr txBox="1"/>
          <p:nvPr/>
        </p:nvSpPr>
        <p:spPr>
          <a:xfrm>
            <a:off x="323528" y="260648"/>
            <a:ext cx="8280920" cy="369332"/>
          </a:xfrm>
          <a:prstGeom prst="rect">
            <a:avLst/>
          </a:prstGeom>
          <a:noFill/>
        </p:spPr>
        <p:txBody>
          <a:bodyPr wrap="square" rtlCol="0">
            <a:spAutoFit/>
          </a:bodyPr>
          <a:lstStyle/>
          <a:p>
            <a:r>
              <a:rPr lang="el-GR" b="1" dirty="0" smtClean="0">
                <a:solidFill>
                  <a:schemeClr val="tx2">
                    <a:lumMod val="75000"/>
                  </a:schemeClr>
                </a:solidFill>
              </a:rPr>
              <a:t>Τα </a:t>
            </a:r>
            <a:r>
              <a:rPr lang="el-GR" b="1" dirty="0" err="1" smtClean="0">
                <a:solidFill>
                  <a:schemeClr val="tx2">
                    <a:lumMod val="75000"/>
                  </a:schemeClr>
                </a:solidFill>
              </a:rPr>
              <a:t>Πάντιμα</a:t>
            </a:r>
            <a:r>
              <a:rPr lang="el-GR" b="1" dirty="0" smtClean="0">
                <a:solidFill>
                  <a:schemeClr val="tx2">
                    <a:lumMod val="75000"/>
                  </a:schemeClr>
                </a:solidFill>
              </a:rPr>
              <a:t> δώρα των εξ Ανατολής Σοφών Μάγων προς τον νεογέννητο Χριστό</a:t>
            </a:r>
            <a:endParaRPr lang="el-GR" b="1" dirty="0">
              <a:solidFill>
                <a:schemeClr val="tx2">
                  <a:lumMod val="75000"/>
                </a:schemeClr>
              </a:solidFill>
            </a:endParaRPr>
          </a:p>
        </p:txBody>
      </p:sp>
      <p:pic>
        <p:nvPicPr>
          <p:cNvPr id="8" name="Picture 2"/>
          <p:cNvPicPr>
            <a:picLocks noChangeAspect="1" noChangeArrowheads="1"/>
          </p:cNvPicPr>
          <p:nvPr/>
        </p:nvPicPr>
        <p:blipFill>
          <a:blip r:embed="rId5" cstate="print"/>
          <a:srcRect/>
          <a:stretch>
            <a:fillRect/>
          </a:stretch>
        </p:blipFill>
        <p:spPr bwMode="auto">
          <a:xfrm>
            <a:off x="179512" y="3501008"/>
            <a:ext cx="3096344" cy="2958729"/>
          </a:xfrm>
          <a:prstGeom prst="rect">
            <a:avLst/>
          </a:prstGeom>
          <a:noFill/>
          <a:ln w="9525">
            <a:noFill/>
            <a:miter lim="800000"/>
            <a:headEnd/>
            <a:tailEnd/>
          </a:ln>
          <a:effectLst/>
        </p:spPr>
      </p:pic>
      <p:sp>
        <p:nvSpPr>
          <p:cNvPr id="9" name="8 - Ορθογώνιο"/>
          <p:cNvSpPr/>
          <p:nvPr/>
        </p:nvSpPr>
        <p:spPr>
          <a:xfrm>
            <a:off x="0" y="3105835"/>
            <a:ext cx="8892480" cy="369332"/>
          </a:xfrm>
          <a:prstGeom prst="rect">
            <a:avLst/>
          </a:prstGeom>
        </p:spPr>
        <p:txBody>
          <a:bodyPr wrap="square">
            <a:spAutoFit/>
          </a:bodyPr>
          <a:lstStyle/>
          <a:p>
            <a:r>
              <a:rPr lang="el-GR" b="1" dirty="0" smtClean="0">
                <a:solidFill>
                  <a:schemeClr val="tx2">
                    <a:lumMod val="75000"/>
                  </a:schemeClr>
                </a:solidFill>
              </a:rPr>
              <a:t>... και </a:t>
            </a:r>
            <a:r>
              <a:rPr lang="el-GR" b="1" dirty="0" err="1" smtClean="0">
                <a:solidFill>
                  <a:schemeClr val="tx2">
                    <a:lumMod val="75000"/>
                  </a:schemeClr>
                </a:solidFill>
              </a:rPr>
              <a:t>ανοίξαντες</a:t>
            </a:r>
            <a:r>
              <a:rPr lang="el-GR" b="1" dirty="0" smtClean="0">
                <a:solidFill>
                  <a:schemeClr val="tx2">
                    <a:lumMod val="75000"/>
                  </a:schemeClr>
                </a:solidFill>
              </a:rPr>
              <a:t> τους θησαυρούς </a:t>
            </a:r>
            <a:r>
              <a:rPr lang="el-GR" b="1" dirty="0" err="1" smtClean="0">
                <a:solidFill>
                  <a:schemeClr val="tx2">
                    <a:lumMod val="75000"/>
                  </a:schemeClr>
                </a:solidFill>
              </a:rPr>
              <a:t>προσήνεγκον</a:t>
            </a:r>
            <a:r>
              <a:rPr lang="el-GR" b="1" dirty="0" smtClean="0">
                <a:solidFill>
                  <a:schemeClr val="tx2">
                    <a:lumMod val="75000"/>
                  </a:schemeClr>
                </a:solidFill>
              </a:rPr>
              <a:t> </a:t>
            </a:r>
            <a:r>
              <a:rPr lang="el-GR" b="1" dirty="0" err="1" smtClean="0">
                <a:solidFill>
                  <a:schemeClr val="tx2">
                    <a:lumMod val="75000"/>
                  </a:schemeClr>
                </a:solidFill>
              </a:rPr>
              <a:t>αυτώ</a:t>
            </a:r>
            <a:r>
              <a:rPr lang="el-GR" b="1" dirty="0" smtClean="0">
                <a:solidFill>
                  <a:schemeClr val="tx2">
                    <a:lumMod val="75000"/>
                  </a:schemeClr>
                </a:solidFill>
              </a:rPr>
              <a:t> δώρα, χρυσόν </a:t>
            </a:r>
            <a:r>
              <a:rPr lang="el-GR" b="1" dirty="0" err="1" smtClean="0">
                <a:solidFill>
                  <a:schemeClr val="tx2">
                    <a:lumMod val="75000"/>
                  </a:schemeClr>
                </a:solidFill>
              </a:rPr>
              <a:t>λίβανον</a:t>
            </a:r>
            <a:r>
              <a:rPr lang="el-GR" b="1" dirty="0" smtClean="0">
                <a:solidFill>
                  <a:schemeClr val="tx2">
                    <a:lumMod val="75000"/>
                  </a:schemeClr>
                </a:solidFill>
              </a:rPr>
              <a:t> και </a:t>
            </a:r>
            <a:r>
              <a:rPr lang="el-GR" b="1" dirty="0" err="1" smtClean="0">
                <a:solidFill>
                  <a:schemeClr val="tx2">
                    <a:lumMod val="75000"/>
                  </a:schemeClr>
                </a:solidFill>
              </a:rPr>
              <a:t>σμύρναν</a:t>
            </a:r>
            <a:r>
              <a:rPr lang="el-GR" dirty="0" smtClean="0">
                <a:solidFill>
                  <a:schemeClr val="tx2">
                    <a:lumMod val="75000"/>
                  </a:schemeClr>
                </a:solidFill>
              </a:rPr>
              <a:t>.</a:t>
            </a:r>
            <a:endParaRPr lang="el-GR" dirty="0">
              <a:solidFill>
                <a:schemeClr val="tx2">
                  <a:lumMod val="75000"/>
                </a:schemeClr>
              </a:solidFill>
            </a:endParaRPr>
          </a:p>
        </p:txBody>
      </p:sp>
      <p:sp>
        <p:nvSpPr>
          <p:cNvPr id="10" name="9 - TextBox"/>
          <p:cNvSpPr txBox="1"/>
          <p:nvPr/>
        </p:nvSpPr>
        <p:spPr>
          <a:xfrm>
            <a:off x="3347864" y="5229200"/>
            <a:ext cx="5548363" cy="1477328"/>
          </a:xfrm>
          <a:prstGeom prst="rect">
            <a:avLst/>
          </a:prstGeom>
          <a:noFill/>
        </p:spPr>
        <p:txBody>
          <a:bodyPr wrap="square" rtlCol="0">
            <a:spAutoFit/>
          </a:bodyPr>
          <a:lstStyle/>
          <a:p>
            <a:r>
              <a:rPr lang="el-GR" b="1" dirty="0" smtClean="0">
                <a:solidFill>
                  <a:srgbClr val="002060"/>
                </a:solidFill>
              </a:rPr>
              <a:t>Χρυσός 28 πλακίδια σε διάφορα σχήματα μήκους 7 εκ και πλάτους  5εκ. Που φέρουν πολλά καλλιτεχνικά σχέδια. </a:t>
            </a:r>
          </a:p>
          <a:p>
            <a:r>
              <a:rPr lang="el-GR" b="1" dirty="0" smtClean="0">
                <a:solidFill>
                  <a:srgbClr val="002060"/>
                </a:solidFill>
              </a:rPr>
              <a:t>Λίβανος και σμύρνα 60 σφαιρίδια ανακατεμένα μεταξύ τους σε σχήμα ελιάς. </a:t>
            </a:r>
            <a:endParaRPr lang="el-GR" b="1" dirty="0">
              <a:solidFill>
                <a:srgbClr val="002060"/>
              </a:solidFill>
            </a:endParaRPr>
          </a:p>
        </p:txBody>
      </p:sp>
    </p:spTree>
  </p:cSld>
  <p:clrMapOvr>
    <a:masterClrMapping/>
  </p:clrMapOvr>
  <p:transition spd="slow">
    <p:wedg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3" cstate="print"/>
          <a:srcRect r="-1266"/>
          <a:stretch>
            <a:fillRect/>
          </a:stretch>
        </p:blipFill>
        <p:spPr bwMode="auto">
          <a:xfrm>
            <a:off x="2303240" y="2996952"/>
            <a:ext cx="6840760" cy="3648405"/>
          </a:xfrm>
          <a:prstGeom prst="rect">
            <a:avLst/>
          </a:prstGeom>
          <a:noFill/>
          <a:ln w="9525">
            <a:noFill/>
            <a:miter lim="800000"/>
            <a:headEnd/>
            <a:tailEnd/>
          </a:ln>
          <a:effectLst/>
        </p:spPr>
      </p:pic>
      <p:pic>
        <p:nvPicPr>
          <p:cNvPr id="8" name="Picture 9" descr="E:\magisimbolik.jpg"/>
          <p:cNvPicPr>
            <a:picLocks noChangeAspect="1" noChangeArrowheads="1"/>
          </p:cNvPicPr>
          <p:nvPr/>
        </p:nvPicPr>
        <p:blipFill>
          <a:blip r:embed="rId4" cstate="print"/>
          <a:srcRect/>
          <a:stretch>
            <a:fillRect/>
          </a:stretch>
        </p:blipFill>
        <p:spPr bwMode="auto">
          <a:xfrm>
            <a:off x="2195736" y="0"/>
            <a:ext cx="4392488" cy="1558623"/>
          </a:xfrm>
          <a:prstGeom prst="rect">
            <a:avLst/>
          </a:prstGeom>
          <a:noFill/>
        </p:spPr>
      </p:pic>
      <p:sp>
        <p:nvSpPr>
          <p:cNvPr id="12" name="11 - TextBox"/>
          <p:cNvSpPr txBox="1"/>
          <p:nvPr/>
        </p:nvSpPr>
        <p:spPr>
          <a:xfrm>
            <a:off x="1403648" y="1628800"/>
            <a:ext cx="6552728" cy="1754326"/>
          </a:xfrm>
          <a:prstGeom prst="rect">
            <a:avLst/>
          </a:prstGeom>
          <a:noFill/>
        </p:spPr>
        <p:txBody>
          <a:bodyPr wrap="square" rtlCol="0">
            <a:spAutoFit/>
          </a:bodyPr>
          <a:lstStyle/>
          <a:p>
            <a:r>
              <a:rPr lang="el-GR" b="1" dirty="0" smtClean="0">
                <a:solidFill>
                  <a:srgbClr val="C00000"/>
                </a:solidFill>
              </a:rPr>
              <a:t>Τον 4</a:t>
            </a:r>
            <a:r>
              <a:rPr lang="el-GR" b="1" baseline="30000" dirty="0" smtClean="0">
                <a:solidFill>
                  <a:srgbClr val="C00000"/>
                </a:solidFill>
              </a:rPr>
              <a:t>ο</a:t>
            </a:r>
            <a:r>
              <a:rPr lang="el-GR" b="1" dirty="0" smtClean="0">
                <a:solidFill>
                  <a:srgbClr val="C00000"/>
                </a:solidFill>
              </a:rPr>
              <a:t> αι. καθιερώθηκε στη Γερμανία τη μέρα των Θεοφανείων στις 6 Ιανουαρίου  ο εορτασμός των  Τριών Μάγων. Η γιορτή αυτή συνοδεύεται από πολλά  ήθη και έθιμα. Τα  πιο γνωστά και αγαπητά έθιμα,  κυρίως στα καθολικά κρατίδια της Γερμανίας, είναι  «οι τραγουδιστές των αστεριών» και η κοπή «του γλυκού των τριών  Άγιων Μάγων» </a:t>
            </a:r>
            <a:endParaRPr lang="el-GR" b="1" dirty="0">
              <a:solidFill>
                <a:srgbClr val="C00000"/>
              </a:solidFill>
            </a:endParaRPr>
          </a:p>
        </p:txBody>
      </p:sp>
      <p:pic>
        <p:nvPicPr>
          <p:cNvPr id="3074" name="Picture 2" descr="E:\400_F_37690655_GZoTZRpFBkDX5HMKOoeB8Pd8WdY4kaLr.jpg"/>
          <p:cNvPicPr>
            <a:picLocks noChangeAspect="1" noChangeArrowheads="1"/>
          </p:cNvPicPr>
          <p:nvPr/>
        </p:nvPicPr>
        <p:blipFill>
          <a:blip r:embed="rId5" cstate="print"/>
          <a:srcRect l="10000" t="12121" r="6667" b="6061"/>
          <a:stretch>
            <a:fillRect/>
          </a:stretch>
        </p:blipFill>
        <p:spPr bwMode="auto">
          <a:xfrm>
            <a:off x="3347864" y="3933056"/>
            <a:ext cx="1800200" cy="1944216"/>
          </a:xfrm>
          <a:prstGeom prst="rect">
            <a:avLst/>
          </a:prstGeom>
          <a:noFill/>
        </p:spPr>
      </p:pic>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diamond(in)">
                                      <p:cBhvr>
                                        <p:cTn id="7" dur="20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E:\larnaka.jpg"/>
          <p:cNvPicPr>
            <a:picLocks noChangeAspect="1" noChangeArrowheads="1"/>
          </p:cNvPicPr>
          <p:nvPr/>
        </p:nvPicPr>
        <p:blipFill>
          <a:blip r:embed="rId3" cstate="print"/>
          <a:srcRect/>
          <a:stretch>
            <a:fillRect/>
          </a:stretch>
        </p:blipFill>
        <p:spPr bwMode="auto">
          <a:xfrm>
            <a:off x="323528" y="332656"/>
            <a:ext cx="3744416" cy="2465635"/>
          </a:xfrm>
          <a:prstGeom prst="rect">
            <a:avLst/>
          </a:prstGeom>
          <a:noFill/>
          <a:ln>
            <a:solidFill>
              <a:schemeClr val="accent6">
                <a:lumMod val="50000"/>
              </a:schemeClr>
            </a:solidFill>
          </a:ln>
        </p:spPr>
      </p:pic>
      <p:pic>
        <p:nvPicPr>
          <p:cNvPr id="4" name="Picture 4" descr="E:\magikolonia.jpg"/>
          <p:cNvPicPr>
            <a:picLocks noChangeAspect="1" noChangeArrowheads="1"/>
          </p:cNvPicPr>
          <p:nvPr/>
        </p:nvPicPr>
        <p:blipFill>
          <a:blip r:embed="rId4" cstate="print"/>
          <a:srcRect l="3225" t="4225" r="-6451"/>
          <a:stretch>
            <a:fillRect/>
          </a:stretch>
        </p:blipFill>
        <p:spPr bwMode="auto">
          <a:xfrm>
            <a:off x="467544" y="2996952"/>
            <a:ext cx="3456383" cy="3433881"/>
          </a:xfrm>
          <a:prstGeom prst="rect">
            <a:avLst/>
          </a:prstGeom>
          <a:noFill/>
          <a:ln>
            <a:solidFill>
              <a:schemeClr val="bg1"/>
            </a:solidFill>
          </a:ln>
        </p:spPr>
      </p:pic>
      <p:sp>
        <p:nvSpPr>
          <p:cNvPr id="2" name="1 - Ορθογώνιο"/>
          <p:cNvSpPr/>
          <p:nvPr/>
        </p:nvSpPr>
        <p:spPr>
          <a:xfrm>
            <a:off x="3923928" y="3140968"/>
            <a:ext cx="5040560" cy="3416320"/>
          </a:xfrm>
          <a:prstGeom prst="rect">
            <a:avLst/>
          </a:prstGeom>
        </p:spPr>
        <p:txBody>
          <a:bodyPr wrap="square">
            <a:spAutoFit/>
          </a:bodyPr>
          <a:lstStyle/>
          <a:p>
            <a:r>
              <a:rPr lang="el-GR" b="1" dirty="0" smtClean="0">
                <a:solidFill>
                  <a:schemeClr val="accent6">
                    <a:lumMod val="50000"/>
                  </a:schemeClr>
                </a:solidFill>
              </a:rPr>
              <a:t>Το έτος 70 αφού έλαβαν οι Τρεις Μάγοι   μαρτυρικό θάνατο, ετάφησαν στην ίδια σαρκοφάγο. </a:t>
            </a:r>
            <a:br>
              <a:rPr lang="el-GR" b="1" dirty="0" smtClean="0">
                <a:solidFill>
                  <a:schemeClr val="accent6">
                    <a:lumMod val="50000"/>
                  </a:schemeClr>
                </a:solidFill>
              </a:rPr>
            </a:br>
            <a:r>
              <a:rPr lang="el-GR" b="1" dirty="0" smtClean="0">
                <a:solidFill>
                  <a:schemeClr val="accent6">
                    <a:lumMod val="50000"/>
                  </a:schemeClr>
                </a:solidFill>
              </a:rPr>
              <a:t>Το 12ο αι. η Αγία Ελένη μετέφερε τα λείψανά τους στην Κωνσταντινούπολη και από εκεί μεταφέρθηκαν στο Μιλάνο. </a:t>
            </a:r>
            <a:br>
              <a:rPr lang="el-GR" b="1" dirty="0" smtClean="0">
                <a:solidFill>
                  <a:schemeClr val="accent6">
                    <a:lumMod val="50000"/>
                  </a:schemeClr>
                </a:solidFill>
              </a:rPr>
            </a:br>
            <a:r>
              <a:rPr lang="el-GR" b="1" dirty="0" smtClean="0">
                <a:solidFill>
                  <a:schemeClr val="accent6">
                    <a:lumMod val="50000"/>
                  </a:schemeClr>
                </a:solidFill>
              </a:rPr>
              <a:t>Αργότερα, ο </a:t>
            </a:r>
            <a:r>
              <a:rPr lang="el-GR" b="1" dirty="0" err="1" smtClean="0">
                <a:solidFill>
                  <a:schemeClr val="accent6">
                    <a:lumMod val="50000"/>
                  </a:schemeClr>
                </a:solidFill>
              </a:rPr>
              <a:t>Φεδερίκος</a:t>
            </a:r>
            <a:r>
              <a:rPr lang="el-GR" b="1" dirty="0" smtClean="0">
                <a:solidFill>
                  <a:schemeClr val="accent6">
                    <a:lumMod val="50000"/>
                  </a:schemeClr>
                </a:solidFill>
              </a:rPr>
              <a:t> ο Ι ο Κοκκινογένης τα μετέφερε στην Κολωνία, όπου αναπαύονται μέχρι σήμερα φορώντας τις κορόνες που φορούσαν εν ζωή. </a:t>
            </a:r>
            <a:br>
              <a:rPr lang="el-GR" b="1" dirty="0" smtClean="0">
                <a:solidFill>
                  <a:schemeClr val="accent6">
                    <a:lumMod val="50000"/>
                  </a:schemeClr>
                </a:solidFill>
              </a:rPr>
            </a:br>
            <a:r>
              <a:rPr lang="el-GR" dirty="0" smtClean="0">
                <a:solidFill>
                  <a:srgbClr val="FF0000"/>
                </a:solidFill>
              </a:rPr>
              <a:t/>
            </a:r>
            <a:br>
              <a:rPr lang="el-GR" dirty="0" smtClean="0">
                <a:solidFill>
                  <a:srgbClr val="FF0000"/>
                </a:solidFill>
              </a:rPr>
            </a:br>
            <a:endParaRPr lang="el-GR" dirty="0"/>
          </a:p>
        </p:txBody>
      </p:sp>
      <p:pic>
        <p:nvPicPr>
          <p:cNvPr id="5" name="Picture 6" descr="E:\magi kolonia.jpg"/>
          <p:cNvPicPr>
            <a:picLocks noChangeAspect="1" noChangeArrowheads="1"/>
          </p:cNvPicPr>
          <p:nvPr/>
        </p:nvPicPr>
        <p:blipFill>
          <a:blip r:embed="rId5" cstate="print"/>
          <a:srcRect/>
          <a:stretch>
            <a:fillRect/>
          </a:stretch>
        </p:blipFill>
        <p:spPr bwMode="auto">
          <a:xfrm>
            <a:off x="4283968" y="332656"/>
            <a:ext cx="4536504" cy="2592288"/>
          </a:xfrm>
          <a:prstGeom prst="rect">
            <a:avLst/>
          </a:prstGeom>
          <a:noFill/>
          <a:ln>
            <a:solidFill>
              <a:schemeClr val="accent6">
                <a:lumMod val="50000"/>
              </a:schemeClr>
            </a:solidFill>
          </a:ln>
        </p:spPr>
      </p:pic>
    </p:spTree>
  </p:cSld>
  <p:clrMapOvr>
    <a:masterClrMapping/>
  </p:clrMapOvr>
  <p:transition spd="slow">
    <p:wedg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4139952" y="3212976"/>
            <a:ext cx="4608512" cy="1754326"/>
          </a:xfrm>
          <a:prstGeom prst="rect">
            <a:avLst/>
          </a:prstGeom>
        </p:spPr>
        <p:txBody>
          <a:bodyPr wrap="square">
            <a:spAutoFit/>
          </a:bodyPr>
          <a:lstStyle/>
          <a:p>
            <a:r>
              <a:rPr lang="el-GR" b="1" dirty="0" smtClean="0">
                <a:solidFill>
                  <a:schemeClr val="accent6">
                    <a:lumMod val="50000"/>
                  </a:schemeClr>
                </a:solidFill>
              </a:rPr>
              <a:t>Η Κολωνία, όπου το 1248 προς </a:t>
            </a:r>
            <a:r>
              <a:rPr lang="el-GR" b="1" dirty="0" smtClean="0">
                <a:solidFill>
                  <a:schemeClr val="accent6">
                    <a:lumMod val="50000"/>
                  </a:schemeClr>
                </a:solidFill>
              </a:rPr>
              <a:t>τιμή </a:t>
            </a:r>
            <a:r>
              <a:rPr lang="el-GR" b="1" dirty="0" smtClean="0">
                <a:solidFill>
                  <a:schemeClr val="accent6">
                    <a:lumMod val="50000"/>
                  </a:schemeClr>
                </a:solidFill>
              </a:rPr>
              <a:t>του σκηνώματος των Τριών Μάγων χτίστηκε ο περίφημος  καθεδρικός ναός γοτθικού ρυθμού,   αναδείχθηκε μαζί με τη Ρώμη και τον Άγιο Ιάκωβο της Κομποστέλλα, σε ένα από τα μεγαλύτερα κέντρα προσκυνήματος</a:t>
            </a:r>
            <a:r>
              <a:rPr lang="el-GR" dirty="0" smtClean="0">
                <a:solidFill>
                  <a:schemeClr val="accent6">
                    <a:lumMod val="50000"/>
                  </a:schemeClr>
                </a:solidFill>
              </a:rPr>
              <a:t>.</a:t>
            </a:r>
            <a:endParaRPr lang="el-GR" dirty="0"/>
          </a:p>
        </p:txBody>
      </p:sp>
      <p:pic>
        <p:nvPicPr>
          <p:cNvPr id="5122" name="Picture 2" descr="E:\αρχείο λήψης.jpg dom.jpg"/>
          <p:cNvPicPr>
            <a:picLocks noChangeAspect="1" noChangeArrowheads="1"/>
          </p:cNvPicPr>
          <p:nvPr/>
        </p:nvPicPr>
        <p:blipFill>
          <a:blip r:embed="rId3" cstate="print"/>
          <a:srcRect/>
          <a:stretch>
            <a:fillRect/>
          </a:stretch>
        </p:blipFill>
        <p:spPr bwMode="auto">
          <a:xfrm>
            <a:off x="3707904" y="332656"/>
            <a:ext cx="2627784" cy="2808312"/>
          </a:xfrm>
          <a:prstGeom prst="rect">
            <a:avLst/>
          </a:prstGeom>
          <a:noFill/>
        </p:spPr>
      </p:pic>
      <p:pic>
        <p:nvPicPr>
          <p:cNvPr id="5123" name="Picture 3" descr="E:\images.jpg domn.jpg"/>
          <p:cNvPicPr>
            <a:picLocks noChangeAspect="1" noChangeArrowheads="1"/>
          </p:cNvPicPr>
          <p:nvPr/>
        </p:nvPicPr>
        <p:blipFill>
          <a:blip r:embed="rId4" cstate="print"/>
          <a:srcRect/>
          <a:stretch>
            <a:fillRect/>
          </a:stretch>
        </p:blipFill>
        <p:spPr bwMode="auto">
          <a:xfrm>
            <a:off x="179512" y="188640"/>
            <a:ext cx="3384376" cy="2852936"/>
          </a:xfrm>
          <a:prstGeom prst="rect">
            <a:avLst/>
          </a:prstGeom>
          <a:noFill/>
        </p:spPr>
      </p:pic>
      <p:pic>
        <p:nvPicPr>
          <p:cNvPr id="5124" name="Picture 4" descr="E:\images.jpg dom 4.jpg"/>
          <p:cNvPicPr>
            <a:picLocks noChangeAspect="1" noChangeArrowheads="1"/>
          </p:cNvPicPr>
          <p:nvPr/>
        </p:nvPicPr>
        <p:blipFill>
          <a:blip r:embed="rId5" cstate="print"/>
          <a:srcRect/>
          <a:stretch>
            <a:fillRect/>
          </a:stretch>
        </p:blipFill>
        <p:spPr bwMode="auto">
          <a:xfrm>
            <a:off x="6516216" y="476672"/>
            <a:ext cx="2257425" cy="2604889"/>
          </a:xfrm>
          <a:prstGeom prst="rect">
            <a:avLst/>
          </a:prstGeom>
          <a:noFill/>
        </p:spPr>
      </p:pic>
      <p:pic>
        <p:nvPicPr>
          <p:cNvPr id="5131" name="Picture 11" descr="E:\megaevent_schrein_inter_g.jpg"/>
          <p:cNvPicPr>
            <a:picLocks noChangeAspect="1" noChangeArrowheads="1"/>
          </p:cNvPicPr>
          <p:nvPr/>
        </p:nvPicPr>
        <p:blipFill>
          <a:blip r:embed="rId6" cstate="print"/>
          <a:srcRect/>
          <a:stretch>
            <a:fillRect/>
          </a:stretch>
        </p:blipFill>
        <p:spPr bwMode="auto">
          <a:xfrm>
            <a:off x="683568" y="3573016"/>
            <a:ext cx="3384376" cy="2763907"/>
          </a:xfrm>
          <a:prstGeom prst="rect">
            <a:avLst/>
          </a:prstGeom>
          <a:noFill/>
        </p:spPr>
      </p:pic>
      <p:sp>
        <p:nvSpPr>
          <p:cNvPr id="7" name="6 - TextBox"/>
          <p:cNvSpPr txBox="1"/>
          <p:nvPr/>
        </p:nvSpPr>
        <p:spPr>
          <a:xfrm>
            <a:off x="4283968" y="5013176"/>
            <a:ext cx="4536504" cy="1477328"/>
          </a:xfrm>
          <a:prstGeom prst="rect">
            <a:avLst/>
          </a:prstGeom>
          <a:noFill/>
        </p:spPr>
        <p:txBody>
          <a:bodyPr wrap="square" rtlCol="0">
            <a:spAutoFit/>
          </a:bodyPr>
          <a:lstStyle/>
          <a:p>
            <a:r>
              <a:rPr lang="el-GR" b="1" dirty="0" smtClean="0">
                <a:solidFill>
                  <a:schemeClr val="accent6">
                    <a:lumMod val="50000"/>
                  </a:schemeClr>
                </a:solidFill>
              </a:rPr>
              <a:t>Οι βασιλείς των γερμανικών κρατιδίων έβλεπαν τους Τρεις Μάγους ως πρότυπα. Μετά την ενθρόνισή τους πήγαιναν όλοι τους  στην Κολωνία για να προσκυνήσουν τους Τρεις Άγιους Βασιλείς. </a:t>
            </a:r>
            <a:endParaRPr lang="el-GR" b="1" dirty="0">
              <a:solidFill>
                <a:schemeClr val="accent6">
                  <a:lumMod val="50000"/>
                </a:schemeClr>
              </a:solidFill>
            </a:endParaRPr>
          </a:p>
        </p:txBody>
      </p:sp>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123"/>
                                        </p:tgtEl>
                                        <p:attrNameLst>
                                          <p:attrName>style.visibility</p:attrName>
                                        </p:attrNameLst>
                                      </p:cBhvr>
                                      <p:to>
                                        <p:strVal val="visible"/>
                                      </p:to>
                                    </p:set>
                                    <p:anim calcmode="lin" valueType="num">
                                      <p:cBhvr additive="base">
                                        <p:cTn id="7" dur="500" fill="hold"/>
                                        <p:tgtEl>
                                          <p:spTgt spid="5123"/>
                                        </p:tgtEl>
                                        <p:attrNameLst>
                                          <p:attrName>ppt_x</p:attrName>
                                        </p:attrNameLst>
                                      </p:cBhvr>
                                      <p:tavLst>
                                        <p:tav tm="0">
                                          <p:val>
                                            <p:strVal val="#ppt_x"/>
                                          </p:val>
                                        </p:tav>
                                        <p:tav tm="100000">
                                          <p:val>
                                            <p:strVal val="#ppt_x"/>
                                          </p:val>
                                        </p:tav>
                                      </p:tavLst>
                                    </p:anim>
                                    <p:anim calcmode="lin" valueType="num">
                                      <p:cBhvr additive="base">
                                        <p:cTn id="8" dur="500" fill="hold"/>
                                        <p:tgtEl>
                                          <p:spTgt spid="512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122"/>
                                        </p:tgtEl>
                                        <p:attrNameLst>
                                          <p:attrName>style.visibility</p:attrName>
                                        </p:attrNameLst>
                                      </p:cBhvr>
                                      <p:to>
                                        <p:strVal val="visible"/>
                                      </p:to>
                                    </p:set>
                                    <p:anim calcmode="lin" valueType="num">
                                      <p:cBhvr additive="base">
                                        <p:cTn id="13" dur="500" fill="hold"/>
                                        <p:tgtEl>
                                          <p:spTgt spid="5122"/>
                                        </p:tgtEl>
                                        <p:attrNameLst>
                                          <p:attrName>ppt_x</p:attrName>
                                        </p:attrNameLst>
                                      </p:cBhvr>
                                      <p:tavLst>
                                        <p:tav tm="0">
                                          <p:val>
                                            <p:strVal val="#ppt_x"/>
                                          </p:val>
                                        </p:tav>
                                        <p:tav tm="100000">
                                          <p:val>
                                            <p:strVal val="#ppt_x"/>
                                          </p:val>
                                        </p:tav>
                                      </p:tavLst>
                                    </p:anim>
                                    <p:anim calcmode="lin" valueType="num">
                                      <p:cBhvr additive="base">
                                        <p:cTn id="14" dur="500" fill="hold"/>
                                        <p:tgtEl>
                                          <p:spTgt spid="512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124"/>
                                        </p:tgtEl>
                                        <p:attrNameLst>
                                          <p:attrName>style.visibility</p:attrName>
                                        </p:attrNameLst>
                                      </p:cBhvr>
                                      <p:to>
                                        <p:strVal val="visible"/>
                                      </p:to>
                                    </p:set>
                                    <p:anim calcmode="lin" valueType="num">
                                      <p:cBhvr additive="base">
                                        <p:cTn id="19" dur="500" fill="hold"/>
                                        <p:tgtEl>
                                          <p:spTgt spid="5124"/>
                                        </p:tgtEl>
                                        <p:attrNameLst>
                                          <p:attrName>ppt_x</p:attrName>
                                        </p:attrNameLst>
                                      </p:cBhvr>
                                      <p:tavLst>
                                        <p:tav tm="0">
                                          <p:val>
                                            <p:strVal val="#ppt_x"/>
                                          </p:val>
                                        </p:tav>
                                        <p:tav tm="100000">
                                          <p:val>
                                            <p:strVal val="#ppt_x"/>
                                          </p:val>
                                        </p:tav>
                                      </p:tavLst>
                                    </p:anim>
                                    <p:anim calcmode="lin" valueType="num">
                                      <p:cBhvr additive="base">
                                        <p:cTn id="20" dur="500" fill="hold"/>
                                        <p:tgtEl>
                                          <p:spTgt spid="51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5" name="Picture 5" descr="E:\malmagischatten.jpg"/>
          <p:cNvPicPr>
            <a:picLocks noChangeAspect="1" noChangeArrowheads="1"/>
          </p:cNvPicPr>
          <p:nvPr/>
        </p:nvPicPr>
        <p:blipFill>
          <a:blip r:embed="rId3" cstate="print"/>
          <a:srcRect/>
          <a:stretch>
            <a:fillRect/>
          </a:stretch>
        </p:blipFill>
        <p:spPr bwMode="auto">
          <a:xfrm>
            <a:off x="755576" y="764704"/>
            <a:ext cx="6984776" cy="1343025"/>
          </a:xfrm>
          <a:prstGeom prst="rect">
            <a:avLst/>
          </a:prstGeom>
          <a:ln>
            <a:noFill/>
          </a:ln>
          <a:effectLst>
            <a:softEdge rad="112500"/>
          </a:effectLst>
        </p:spPr>
      </p:pic>
      <p:sp>
        <p:nvSpPr>
          <p:cNvPr id="10" name="9 - Ορθογώνιο"/>
          <p:cNvSpPr/>
          <p:nvPr/>
        </p:nvSpPr>
        <p:spPr>
          <a:xfrm>
            <a:off x="899592" y="2132856"/>
            <a:ext cx="7056784" cy="2246769"/>
          </a:xfrm>
          <a:prstGeom prst="rect">
            <a:avLst/>
          </a:prstGeom>
        </p:spPr>
        <p:txBody>
          <a:bodyPr wrap="square">
            <a:spAutoFit/>
          </a:bodyPr>
          <a:lstStyle/>
          <a:p>
            <a:r>
              <a:rPr lang="el-GR" sz="2000" b="1" dirty="0" smtClean="0">
                <a:solidFill>
                  <a:srgbClr val="C00000"/>
                </a:solidFill>
              </a:rPr>
              <a:t>Από πολύ παλιά, με το θέμα των Τριών Μάγων ασχολήθηκαν καλλιτέχνες-ζωγράφοι, γλύπτες και λογοτέχνες. Συχνά αναπαριστώνται τρεις, καμιά φορά τέσσερις, και σε σπάνιες περιπτώσεις, δύο.</a:t>
            </a:r>
            <a:br>
              <a:rPr lang="el-GR" sz="2000" b="1" dirty="0" smtClean="0">
                <a:solidFill>
                  <a:srgbClr val="C00000"/>
                </a:solidFill>
              </a:rPr>
            </a:br>
            <a:r>
              <a:rPr lang="el-GR" sz="2000" b="1" dirty="0" smtClean="0">
                <a:solidFill>
                  <a:srgbClr val="C00000"/>
                </a:solidFill>
              </a:rPr>
              <a:t>Μέχρι το τέλος του 14ου αι. άρχισαν να αναπαριστούν τον ένα από τους Μάγους μαύρο, και κατά το 16ο αι. αυτός ο τρόπος απόδοσής τους γενικεύτηκε</a:t>
            </a:r>
            <a:r>
              <a:rPr lang="el-GR" sz="2000" b="1" dirty="0" smtClean="0"/>
              <a:t>.</a:t>
            </a:r>
            <a:endParaRPr lang="el-GR" sz="2000" b="1" dirty="0"/>
          </a:p>
        </p:txBody>
      </p:sp>
      <p:sp>
        <p:nvSpPr>
          <p:cNvPr id="12" name="11 - Ορθογώνιο"/>
          <p:cNvSpPr/>
          <p:nvPr/>
        </p:nvSpPr>
        <p:spPr>
          <a:xfrm>
            <a:off x="1619672" y="260648"/>
            <a:ext cx="6192688" cy="523220"/>
          </a:xfrm>
          <a:prstGeom prst="rect">
            <a:avLst/>
          </a:prstGeom>
        </p:spPr>
        <p:txBody>
          <a:bodyPr wrap="square">
            <a:spAutoFit/>
          </a:bodyPr>
          <a:lstStyle/>
          <a:p>
            <a:r>
              <a:rPr lang="el-GR" sz="2800" b="1" dirty="0" smtClean="0">
                <a:solidFill>
                  <a:srgbClr val="C00000"/>
                </a:solidFill>
              </a:rPr>
              <a:t>Τέχνη με το θέμα των Τριών Μάγων</a:t>
            </a:r>
          </a:p>
        </p:txBody>
      </p:sp>
      <p:pic>
        <p:nvPicPr>
          <p:cNvPr id="13" name="Picture 9" descr="E:\images (2).jpg"/>
          <p:cNvPicPr>
            <a:picLocks noChangeAspect="1" noChangeArrowheads="1"/>
          </p:cNvPicPr>
          <p:nvPr/>
        </p:nvPicPr>
        <p:blipFill>
          <a:blip r:embed="rId4" cstate="print"/>
          <a:srcRect/>
          <a:stretch>
            <a:fillRect/>
          </a:stretch>
        </p:blipFill>
        <p:spPr bwMode="auto">
          <a:xfrm>
            <a:off x="1835696" y="4365104"/>
            <a:ext cx="5040560" cy="2094731"/>
          </a:xfrm>
          <a:prstGeom prst="rect">
            <a:avLst/>
          </a:prstGeom>
          <a:noFill/>
        </p:spPr>
      </p:pic>
    </p:spTree>
  </p:cSld>
  <p:clrMapOvr>
    <a:masterClrMapping/>
  </p:clrMapOvr>
  <p:transition spd="slow">
    <p:wedg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descr="E:\malmagi 8.jpg"/>
          <p:cNvPicPr>
            <a:picLocks noChangeAspect="1" noChangeArrowheads="1"/>
          </p:cNvPicPr>
          <p:nvPr/>
        </p:nvPicPr>
        <p:blipFill>
          <a:blip r:embed="rId3" cstate="print"/>
          <a:srcRect/>
          <a:stretch>
            <a:fillRect/>
          </a:stretch>
        </p:blipFill>
        <p:spPr bwMode="auto">
          <a:xfrm>
            <a:off x="2483768" y="0"/>
            <a:ext cx="3240360" cy="1700808"/>
          </a:xfrm>
          <a:prstGeom prst="rect">
            <a:avLst/>
          </a:prstGeom>
          <a:noFill/>
        </p:spPr>
      </p:pic>
      <p:sp>
        <p:nvSpPr>
          <p:cNvPr id="5" name="4 - Ορθογώνιο"/>
          <p:cNvSpPr/>
          <p:nvPr/>
        </p:nvSpPr>
        <p:spPr>
          <a:xfrm>
            <a:off x="2411760" y="1556792"/>
            <a:ext cx="3528392" cy="584775"/>
          </a:xfrm>
          <a:prstGeom prst="rect">
            <a:avLst/>
          </a:prstGeom>
        </p:spPr>
        <p:txBody>
          <a:bodyPr wrap="square">
            <a:spAutoFit/>
          </a:bodyPr>
          <a:lstStyle/>
          <a:p>
            <a:r>
              <a:rPr lang="el-GR" sz="1600" dirty="0" smtClean="0"/>
              <a:t/>
            </a:r>
            <a:br>
              <a:rPr lang="el-GR" sz="1600" dirty="0" smtClean="0"/>
            </a:br>
            <a:endParaRPr lang="el-GR" sz="1600" dirty="0" smtClean="0"/>
          </a:p>
        </p:txBody>
      </p:sp>
      <p:pic>
        <p:nvPicPr>
          <p:cNvPr id="4" name="Picture 4" descr="E:\magi prosk.jpg"/>
          <p:cNvPicPr>
            <a:picLocks noChangeAspect="1" noChangeArrowheads="1"/>
          </p:cNvPicPr>
          <p:nvPr/>
        </p:nvPicPr>
        <p:blipFill>
          <a:blip r:embed="rId4" cstate="print"/>
          <a:srcRect/>
          <a:stretch>
            <a:fillRect/>
          </a:stretch>
        </p:blipFill>
        <p:spPr bwMode="auto">
          <a:xfrm>
            <a:off x="7380312" y="0"/>
            <a:ext cx="1763688" cy="2708920"/>
          </a:xfrm>
          <a:prstGeom prst="rect">
            <a:avLst/>
          </a:prstGeom>
          <a:noFill/>
        </p:spPr>
      </p:pic>
      <p:pic>
        <p:nvPicPr>
          <p:cNvPr id="6" name="Picture 9" descr="E:\malbildermagi.jpg"/>
          <p:cNvPicPr>
            <a:picLocks noChangeAspect="1" noChangeArrowheads="1"/>
          </p:cNvPicPr>
          <p:nvPr/>
        </p:nvPicPr>
        <p:blipFill>
          <a:blip r:embed="rId5" cstate="print"/>
          <a:srcRect/>
          <a:stretch>
            <a:fillRect/>
          </a:stretch>
        </p:blipFill>
        <p:spPr bwMode="auto">
          <a:xfrm>
            <a:off x="3707904" y="4077072"/>
            <a:ext cx="2016224" cy="2780928"/>
          </a:xfrm>
          <a:prstGeom prst="rect">
            <a:avLst/>
          </a:prstGeom>
          <a:noFill/>
        </p:spPr>
      </p:pic>
      <p:pic>
        <p:nvPicPr>
          <p:cNvPr id="8" name="Picture 2" descr="E:\malmagi 23.jpg"/>
          <p:cNvPicPr>
            <a:picLocks noChangeAspect="1" noChangeArrowheads="1"/>
          </p:cNvPicPr>
          <p:nvPr/>
        </p:nvPicPr>
        <p:blipFill>
          <a:blip r:embed="rId6" cstate="print"/>
          <a:srcRect/>
          <a:stretch>
            <a:fillRect/>
          </a:stretch>
        </p:blipFill>
        <p:spPr bwMode="auto">
          <a:xfrm>
            <a:off x="5724128" y="0"/>
            <a:ext cx="1656184" cy="2708920"/>
          </a:xfrm>
          <a:prstGeom prst="rect">
            <a:avLst/>
          </a:prstGeom>
          <a:noFill/>
        </p:spPr>
      </p:pic>
      <p:pic>
        <p:nvPicPr>
          <p:cNvPr id="9" name="Picture 4" descr="E:\malmagi 9.jpg"/>
          <p:cNvPicPr>
            <a:picLocks noChangeAspect="1" noChangeArrowheads="1"/>
          </p:cNvPicPr>
          <p:nvPr/>
        </p:nvPicPr>
        <p:blipFill>
          <a:blip r:embed="rId7" cstate="print"/>
          <a:srcRect/>
          <a:stretch>
            <a:fillRect/>
          </a:stretch>
        </p:blipFill>
        <p:spPr bwMode="auto">
          <a:xfrm>
            <a:off x="0" y="0"/>
            <a:ext cx="2483768" cy="2325713"/>
          </a:xfrm>
          <a:prstGeom prst="rect">
            <a:avLst/>
          </a:prstGeom>
          <a:noFill/>
        </p:spPr>
      </p:pic>
      <p:pic>
        <p:nvPicPr>
          <p:cNvPr id="10" name="Picture 5" descr="E:\magakio.jpg"/>
          <p:cNvPicPr>
            <a:picLocks noChangeAspect="1" noChangeArrowheads="1"/>
          </p:cNvPicPr>
          <p:nvPr/>
        </p:nvPicPr>
        <p:blipFill>
          <a:blip r:embed="rId8" cstate="print"/>
          <a:srcRect/>
          <a:stretch>
            <a:fillRect/>
          </a:stretch>
        </p:blipFill>
        <p:spPr bwMode="auto">
          <a:xfrm>
            <a:off x="0" y="2132856"/>
            <a:ext cx="2483768" cy="2016224"/>
          </a:xfrm>
          <a:prstGeom prst="rect">
            <a:avLst/>
          </a:prstGeom>
          <a:noFill/>
        </p:spPr>
      </p:pic>
      <p:pic>
        <p:nvPicPr>
          <p:cNvPr id="11" name="Picture 3" descr="E:\the_magi_henry_siddons_mowbray_1915.jpg"/>
          <p:cNvPicPr>
            <a:picLocks noChangeAspect="1" noChangeArrowheads="1"/>
          </p:cNvPicPr>
          <p:nvPr/>
        </p:nvPicPr>
        <p:blipFill>
          <a:blip r:embed="rId9" cstate="print"/>
          <a:srcRect/>
          <a:stretch>
            <a:fillRect/>
          </a:stretch>
        </p:blipFill>
        <p:spPr bwMode="auto">
          <a:xfrm>
            <a:off x="5580112" y="4365104"/>
            <a:ext cx="1944216" cy="2492896"/>
          </a:xfrm>
          <a:prstGeom prst="rect">
            <a:avLst/>
          </a:prstGeom>
          <a:noFill/>
        </p:spPr>
      </p:pic>
      <p:pic>
        <p:nvPicPr>
          <p:cNvPr id="12" name="Picture 5" descr="E:\malmagi 2.jpg"/>
          <p:cNvPicPr>
            <a:picLocks noChangeAspect="1" noChangeArrowheads="1"/>
          </p:cNvPicPr>
          <p:nvPr/>
        </p:nvPicPr>
        <p:blipFill>
          <a:blip r:embed="rId10" cstate="print"/>
          <a:srcRect/>
          <a:stretch>
            <a:fillRect/>
          </a:stretch>
        </p:blipFill>
        <p:spPr bwMode="auto">
          <a:xfrm>
            <a:off x="0" y="4149080"/>
            <a:ext cx="1879923" cy="2708920"/>
          </a:xfrm>
          <a:prstGeom prst="rect">
            <a:avLst/>
          </a:prstGeom>
          <a:noFill/>
        </p:spPr>
      </p:pic>
      <p:pic>
        <p:nvPicPr>
          <p:cNvPr id="13" name="Picture 7" descr="E:\magibild3.jpg"/>
          <p:cNvPicPr>
            <a:picLocks noChangeAspect="1" noChangeArrowheads="1"/>
          </p:cNvPicPr>
          <p:nvPr/>
        </p:nvPicPr>
        <p:blipFill>
          <a:blip r:embed="rId11" cstate="print"/>
          <a:srcRect/>
          <a:stretch>
            <a:fillRect/>
          </a:stretch>
        </p:blipFill>
        <p:spPr bwMode="auto">
          <a:xfrm>
            <a:off x="7415808" y="4365104"/>
            <a:ext cx="1728192" cy="2492896"/>
          </a:xfrm>
          <a:prstGeom prst="rect">
            <a:avLst/>
          </a:prstGeom>
          <a:noFill/>
          <a:ln>
            <a:solidFill>
              <a:schemeClr val="accent1">
                <a:lumMod val="50000"/>
              </a:schemeClr>
            </a:solidFill>
          </a:ln>
        </p:spPr>
      </p:pic>
      <p:pic>
        <p:nvPicPr>
          <p:cNvPr id="14" name="Picture 4" descr="E:\,malbilder.jpg"/>
          <p:cNvPicPr>
            <a:picLocks noChangeAspect="1" noChangeArrowheads="1"/>
          </p:cNvPicPr>
          <p:nvPr/>
        </p:nvPicPr>
        <p:blipFill>
          <a:blip r:embed="rId12" cstate="print"/>
          <a:srcRect/>
          <a:stretch>
            <a:fillRect/>
          </a:stretch>
        </p:blipFill>
        <p:spPr bwMode="auto">
          <a:xfrm>
            <a:off x="1835696" y="4077072"/>
            <a:ext cx="1944216" cy="2780928"/>
          </a:xfrm>
          <a:prstGeom prst="rect">
            <a:avLst/>
          </a:prstGeom>
          <a:noFill/>
        </p:spPr>
      </p:pic>
      <p:pic>
        <p:nvPicPr>
          <p:cNvPr id="16" name="Picture 6" descr="E:\malmagik.jpg"/>
          <p:cNvPicPr>
            <a:picLocks noChangeAspect="1" noChangeArrowheads="1"/>
          </p:cNvPicPr>
          <p:nvPr/>
        </p:nvPicPr>
        <p:blipFill>
          <a:blip r:embed="rId13" cstate="print"/>
          <a:srcRect/>
          <a:stretch>
            <a:fillRect/>
          </a:stretch>
        </p:blipFill>
        <p:spPr bwMode="auto">
          <a:xfrm>
            <a:off x="5724128" y="2636912"/>
            <a:ext cx="3419872" cy="1743075"/>
          </a:xfrm>
          <a:prstGeom prst="rect">
            <a:avLst/>
          </a:prstGeom>
          <a:noFill/>
        </p:spPr>
      </p:pic>
      <p:pic>
        <p:nvPicPr>
          <p:cNvPr id="7" name="Picture 2" descr="E:\malmagi 5.jpg"/>
          <p:cNvPicPr>
            <a:picLocks noChangeAspect="1" noChangeArrowheads="1"/>
          </p:cNvPicPr>
          <p:nvPr/>
        </p:nvPicPr>
        <p:blipFill>
          <a:blip r:embed="rId14" cstate="print"/>
          <a:srcRect/>
          <a:stretch>
            <a:fillRect/>
          </a:stretch>
        </p:blipFill>
        <p:spPr bwMode="auto">
          <a:xfrm>
            <a:off x="2483768" y="1700808"/>
            <a:ext cx="3240360" cy="2376264"/>
          </a:xfrm>
          <a:prstGeom prst="rect">
            <a:avLst/>
          </a:prstGeom>
          <a:noFill/>
        </p:spPr>
      </p:pic>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strVal val="#ppt_w*0.70"/>
                                          </p:val>
                                        </p:tav>
                                        <p:tav tm="100000">
                                          <p:val>
                                            <p:strVal val="#ppt_w"/>
                                          </p:val>
                                        </p:tav>
                                      </p:tavLst>
                                    </p:anim>
                                    <p:anim calcmode="lin" valueType="num">
                                      <p:cBhvr>
                                        <p:cTn id="8" dur="1000" fill="hold"/>
                                        <p:tgtEl>
                                          <p:spTgt spid="9"/>
                                        </p:tgtEl>
                                        <p:attrNameLst>
                                          <p:attrName>ppt_h</p:attrName>
                                        </p:attrNameLst>
                                      </p:cBhvr>
                                      <p:tavLst>
                                        <p:tav tm="0">
                                          <p:val>
                                            <p:strVal val="#ppt_h"/>
                                          </p:val>
                                        </p:tav>
                                        <p:tav tm="100000">
                                          <p:val>
                                            <p:strVal val="#ppt_h"/>
                                          </p:val>
                                        </p:tav>
                                      </p:tavLst>
                                    </p:anim>
                                    <p:animEffect transition="in" filter="fade">
                                      <p:cBhvr>
                                        <p:cTn id="9" dur="10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15"/>
                                        </p:tgtEl>
                                        <p:attrNameLst>
                                          <p:attrName>style.visibility</p:attrName>
                                        </p:attrNameLst>
                                      </p:cBhvr>
                                      <p:to>
                                        <p:strVal val="visible"/>
                                      </p:to>
                                    </p:set>
                                    <p:anim calcmode="lin" valueType="num">
                                      <p:cBhvr>
                                        <p:cTn id="14" dur="1000" fill="hold"/>
                                        <p:tgtEl>
                                          <p:spTgt spid="15"/>
                                        </p:tgtEl>
                                        <p:attrNameLst>
                                          <p:attrName>ppt_w</p:attrName>
                                        </p:attrNameLst>
                                      </p:cBhvr>
                                      <p:tavLst>
                                        <p:tav tm="0">
                                          <p:val>
                                            <p:strVal val="#ppt_w*0.70"/>
                                          </p:val>
                                        </p:tav>
                                        <p:tav tm="100000">
                                          <p:val>
                                            <p:strVal val="#ppt_w"/>
                                          </p:val>
                                        </p:tav>
                                      </p:tavLst>
                                    </p:anim>
                                    <p:anim calcmode="lin" valueType="num">
                                      <p:cBhvr>
                                        <p:cTn id="15" dur="1000" fill="hold"/>
                                        <p:tgtEl>
                                          <p:spTgt spid="15"/>
                                        </p:tgtEl>
                                        <p:attrNameLst>
                                          <p:attrName>ppt_h</p:attrName>
                                        </p:attrNameLst>
                                      </p:cBhvr>
                                      <p:tavLst>
                                        <p:tav tm="0">
                                          <p:val>
                                            <p:strVal val="#ppt_h"/>
                                          </p:val>
                                        </p:tav>
                                        <p:tav tm="100000">
                                          <p:val>
                                            <p:strVal val="#ppt_h"/>
                                          </p:val>
                                        </p:tav>
                                      </p:tavLst>
                                    </p:anim>
                                    <p:animEffect transition="in" filter="fade">
                                      <p:cBhvr>
                                        <p:cTn id="16" dur="100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1000" fill="hold"/>
                                        <p:tgtEl>
                                          <p:spTgt spid="8"/>
                                        </p:tgtEl>
                                        <p:attrNameLst>
                                          <p:attrName>ppt_w</p:attrName>
                                        </p:attrNameLst>
                                      </p:cBhvr>
                                      <p:tavLst>
                                        <p:tav tm="0">
                                          <p:val>
                                            <p:strVal val="#ppt_w*0.70"/>
                                          </p:val>
                                        </p:tav>
                                        <p:tav tm="100000">
                                          <p:val>
                                            <p:strVal val="#ppt_w"/>
                                          </p:val>
                                        </p:tav>
                                      </p:tavLst>
                                    </p:anim>
                                    <p:anim calcmode="lin" valueType="num">
                                      <p:cBhvr>
                                        <p:cTn id="22" dur="1000" fill="hold"/>
                                        <p:tgtEl>
                                          <p:spTgt spid="8"/>
                                        </p:tgtEl>
                                        <p:attrNameLst>
                                          <p:attrName>ppt_h</p:attrName>
                                        </p:attrNameLst>
                                      </p:cBhvr>
                                      <p:tavLst>
                                        <p:tav tm="0">
                                          <p:val>
                                            <p:strVal val="#ppt_h"/>
                                          </p:val>
                                        </p:tav>
                                        <p:tav tm="100000">
                                          <p:val>
                                            <p:strVal val="#ppt_h"/>
                                          </p:val>
                                        </p:tav>
                                      </p:tavLst>
                                    </p:anim>
                                    <p:animEffect transition="in" filter="fade">
                                      <p:cBhvr>
                                        <p:cTn id="23" dur="10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cBhvr>
                                        <p:cTn id="28" dur="1000" fill="hold"/>
                                        <p:tgtEl>
                                          <p:spTgt spid="4"/>
                                        </p:tgtEl>
                                        <p:attrNameLst>
                                          <p:attrName>ppt_w</p:attrName>
                                        </p:attrNameLst>
                                      </p:cBhvr>
                                      <p:tavLst>
                                        <p:tav tm="0">
                                          <p:val>
                                            <p:strVal val="#ppt_w*0.70"/>
                                          </p:val>
                                        </p:tav>
                                        <p:tav tm="100000">
                                          <p:val>
                                            <p:strVal val="#ppt_w"/>
                                          </p:val>
                                        </p:tav>
                                      </p:tavLst>
                                    </p:anim>
                                    <p:anim calcmode="lin" valueType="num">
                                      <p:cBhvr>
                                        <p:cTn id="29" dur="1000" fill="hold"/>
                                        <p:tgtEl>
                                          <p:spTgt spid="4"/>
                                        </p:tgtEl>
                                        <p:attrNameLst>
                                          <p:attrName>ppt_h</p:attrName>
                                        </p:attrNameLst>
                                      </p:cBhvr>
                                      <p:tavLst>
                                        <p:tav tm="0">
                                          <p:val>
                                            <p:strVal val="#ppt_h"/>
                                          </p:val>
                                        </p:tav>
                                        <p:tav tm="100000">
                                          <p:val>
                                            <p:strVal val="#ppt_h"/>
                                          </p:val>
                                        </p:tav>
                                      </p:tavLst>
                                    </p:anim>
                                    <p:animEffect transition="in" filter="fade">
                                      <p:cBhvr>
                                        <p:cTn id="30" dur="1000"/>
                                        <p:tgtEl>
                                          <p:spTgt spid="4"/>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p:cTn id="35" dur="1000" fill="hold"/>
                                        <p:tgtEl>
                                          <p:spTgt spid="10"/>
                                        </p:tgtEl>
                                        <p:attrNameLst>
                                          <p:attrName>ppt_w</p:attrName>
                                        </p:attrNameLst>
                                      </p:cBhvr>
                                      <p:tavLst>
                                        <p:tav tm="0">
                                          <p:val>
                                            <p:strVal val="#ppt_w*0.70"/>
                                          </p:val>
                                        </p:tav>
                                        <p:tav tm="100000">
                                          <p:val>
                                            <p:strVal val="#ppt_w"/>
                                          </p:val>
                                        </p:tav>
                                      </p:tavLst>
                                    </p:anim>
                                    <p:anim calcmode="lin" valueType="num">
                                      <p:cBhvr>
                                        <p:cTn id="36" dur="1000" fill="hold"/>
                                        <p:tgtEl>
                                          <p:spTgt spid="10"/>
                                        </p:tgtEl>
                                        <p:attrNameLst>
                                          <p:attrName>ppt_h</p:attrName>
                                        </p:attrNameLst>
                                      </p:cBhvr>
                                      <p:tavLst>
                                        <p:tav tm="0">
                                          <p:val>
                                            <p:strVal val="#ppt_h"/>
                                          </p:val>
                                        </p:tav>
                                        <p:tav tm="100000">
                                          <p:val>
                                            <p:strVal val="#ppt_h"/>
                                          </p:val>
                                        </p:tav>
                                      </p:tavLst>
                                    </p:anim>
                                    <p:animEffect transition="in" filter="fade">
                                      <p:cBhvr>
                                        <p:cTn id="37" dur="10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nodeType="click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p:cTn id="42" dur="1000" fill="hold"/>
                                        <p:tgtEl>
                                          <p:spTgt spid="7"/>
                                        </p:tgtEl>
                                        <p:attrNameLst>
                                          <p:attrName>ppt_w</p:attrName>
                                        </p:attrNameLst>
                                      </p:cBhvr>
                                      <p:tavLst>
                                        <p:tav tm="0">
                                          <p:val>
                                            <p:strVal val="#ppt_w*0.70"/>
                                          </p:val>
                                        </p:tav>
                                        <p:tav tm="100000">
                                          <p:val>
                                            <p:strVal val="#ppt_w"/>
                                          </p:val>
                                        </p:tav>
                                      </p:tavLst>
                                    </p:anim>
                                    <p:anim calcmode="lin" valueType="num">
                                      <p:cBhvr>
                                        <p:cTn id="43" dur="1000" fill="hold"/>
                                        <p:tgtEl>
                                          <p:spTgt spid="7"/>
                                        </p:tgtEl>
                                        <p:attrNameLst>
                                          <p:attrName>ppt_h</p:attrName>
                                        </p:attrNameLst>
                                      </p:cBhvr>
                                      <p:tavLst>
                                        <p:tav tm="0">
                                          <p:val>
                                            <p:strVal val="#ppt_h"/>
                                          </p:val>
                                        </p:tav>
                                        <p:tav tm="100000">
                                          <p:val>
                                            <p:strVal val="#ppt_h"/>
                                          </p:val>
                                        </p:tav>
                                      </p:tavLst>
                                    </p:anim>
                                    <p:animEffect transition="in" filter="fade">
                                      <p:cBhvr>
                                        <p:cTn id="44" dur="1000"/>
                                        <p:tgtEl>
                                          <p:spTgt spid="7"/>
                                        </p:tgtEl>
                                      </p:cBhvr>
                                    </p:animEffect>
                                  </p:childTnLst>
                                </p:cTn>
                              </p:par>
                            </p:childTnLst>
                          </p:cTn>
                        </p:par>
                      </p:childTnLst>
                    </p:cTn>
                  </p:par>
                  <p:par>
                    <p:cTn id="45" fill="hold">
                      <p:stCondLst>
                        <p:cond delay="indefinite"/>
                      </p:stCondLst>
                      <p:childTnLst>
                        <p:par>
                          <p:cTn id="46" fill="hold">
                            <p:stCondLst>
                              <p:cond delay="0"/>
                            </p:stCondLst>
                            <p:childTnLst>
                              <p:par>
                                <p:cTn id="47" presetID="55" presetClass="entr" presetSubtype="0" fill="hold" nodeType="click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1000" fill="hold"/>
                                        <p:tgtEl>
                                          <p:spTgt spid="16"/>
                                        </p:tgtEl>
                                        <p:attrNameLst>
                                          <p:attrName>ppt_w</p:attrName>
                                        </p:attrNameLst>
                                      </p:cBhvr>
                                      <p:tavLst>
                                        <p:tav tm="0">
                                          <p:val>
                                            <p:strVal val="#ppt_w*0.70"/>
                                          </p:val>
                                        </p:tav>
                                        <p:tav tm="100000">
                                          <p:val>
                                            <p:strVal val="#ppt_w"/>
                                          </p:val>
                                        </p:tav>
                                      </p:tavLst>
                                    </p:anim>
                                    <p:anim calcmode="lin" valueType="num">
                                      <p:cBhvr>
                                        <p:cTn id="50" dur="1000" fill="hold"/>
                                        <p:tgtEl>
                                          <p:spTgt spid="16"/>
                                        </p:tgtEl>
                                        <p:attrNameLst>
                                          <p:attrName>ppt_h</p:attrName>
                                        </p:attrNameLst>
                                      </p:cBhvr>
                                      <p:tavLst>
                                        <p:tav tm="0">
                                          <p:val>
                                            <p:strVal val="#ppt_h"/>
                                          </p:val>
                                        </p:tav>
                                        <p:tav tm="100000">
                                          <p:val>
                                            <p:strVal val="#ppt_h"/>
                                          </p:val>
                                        </p:tav>
                                      </p:tavLst>
                                    </p:anim>
                                    <p:animEffect transition="in" filter="fade">
                                      <p:cBhvr>
                                        <p:cTn id="51" dur="1000"/>
                                        <p:tgtEl>
                                          <p:spTgt spid="16"/>
                                        </p:tgtEl>
                                      </p:cBhvr>
                                    </p:animEffect>
                                  </p:childTnLst>
                                </p:cTn>
                              </p:par>
                            </p:childTnLst>
                          </p:cTn>
                        </p:par>
                      </p:childTnLst>
                    </p:cTn>
                  </p:par>
                  <p:par>
                    <p:cTn id="52" fill="hold">
                      <p:stCondLst>
                        <p:cond delay="indefinite"/>
                      </p:stCondLst>
                      <p:childTnLst>
                        <p:par>
                          <p:cTn id="53" fill="hold">
                            <p:stCondLst>
                              <p:cond delay="0"/>
                            </p:stCondLst>
                            <p:childTnLst>
                              <p:par>
                                <p:cTn id="54" presetID="55" presetClass="entr" presetSubtype="0" fill="hold" nodeType="click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1000" fill="hold"/>
                                        <p:tgtEl>
                                          <p:spTgt spid="12"/>
                                        </p:tgtEl>
                                        <p:attrNameLst>
                                          <p:attrName>ppt_w</p:attrName>
                                        </p:attrNameLst>
                                      </p:cBhvr>
                                      <p:tavLst>
                                        <p:tav tm="0">
                                          <p:val>
                                            <p:strVal val="#ppt_w*0.70"/>
                                          </p:val>
                                        </p:tav>
                                        <p:tav tm="100000">
                                          <p:val>
                                            <p:strVal val="#ppt_w"/>
                                          </p:val>
                                        </p:tav>
                                      </p:tavLst>
                                    </p:anim>
                                    <p:anim calcmode="lin" valueType="num">
                                      <p:cBhvr>
                                        <p:cTn id="57" dur="1000" fill="hold"/>
                                        <p:tgtEl>
                                          <p:spTgt spid="12"/>
                                        </p:tgtEl>
                                        <p:attrNameLst>
                                          <p:attrName>ppt_h</p:attrName>
                                        </p:attrNameLst>
                                      </p:cBhvr>
                                      <p:tavLst>
                                        <p:tav tm="0">
                                          <p:val>
                                            <p:strVal val="#ppt_h"/>
                                          </p:val>
                                        </p:tav>
                                        <p:tav tm="100000">
                                          <p:val>
                                            <p:strVal val="#ppt_h"/>
                                          </p:val>
                                        </p:tav>
                                      </p:tavLst>
                                    </p:anim>
                                    <p:animEffect transition="in" filter="fade">
                                      <p:cBhvr>
                                        <p:cTn id="58" dur="1000"/>
                                        <p:tgtEl>
                                          <p:spTgt spid="12"/>
                                        </p:tgtEl>
                                      </p:cBhvr>
                                    </p:animEffect>
                                  </p:childTnLst>
                                </p:cTn>
                              </p:par>
                            </p:childTnLst>
                          </p:cTn>
                        </p:par>
                      </p:childTnLst>
                    </p:cTn>
                  </p:par>
                  <p:par>
                    <p:cTn id="59" fill="hold">
                      <p:stCondLst>
                        <p:cond delay="indefinite"/>
                      </p:stCondLst>
                      <p:childTnLst>
                        <p:par>
                          <p:cTn id="60" fill="hold">
                            <p:stCondLst>
                              <p:cond delay="0"/>
                            </p:stCondLst>
                            <p:childTnLst>
                              <p:par>
                                <p:cTn id="61" presetID="55" presetClass="entr" presetSubtype="0" fill="hold" nodeType="clickEffect">
                                  <p:stCondLst>
                                    <p:cond delay="0"/>
                                  </p:stCondLst>
                                  <p:childTnLst>
                                    <p:set>
                                      <p:cBhvr>
                                        <p:cTn id="62" dur="1" fill="hold">
                                          <p:stCondLst>
                                            <p:cond delay="0"/>
                                          </p:stCondLst>
                                        </p:cTn>
                                        <p:tgtEl>
                                          <p:spTgt spid="11"/>
                                        </p:tgtEl>
                                        <p:attrNameLst>
                                          <p:attrName>style.visibility</p:attrName>
                                        </p:attrNameLst>
                                      </p:cBhvr>
                                      <p:to>
                                        <p:strVal val="visible"/>
                                      </p:to>
                                    </p:set>
                                    <p:anim calcmode="lin" valueType="num">
                                      <p:cBhvr>
                                        <p:cTn id="63" dur="1000" fill="hold"/>
                                        <p:tgtEl>
                                          <p:spTgt spid="11"/>
                                        </p:tgtEl>
                                        <p:attrNameLst>
                                          <p:attrName>ppt_w</p:attrName>
                                        </p:attrNameLst>
                                      </p:cBhvr>
                                      <p:tavLst>
                                        <p:tav tm="0">
                                          <p:val>
                                            <p:strVal val="#ppt_w*0.70"/>
                                          </p:val>
                                        </p:tav>
                                        <p:tav tm="100000">
                                          <p:val>
                                            <p:strVal val="#ppt_w"/>
                                          </p:val>
                                        </p:tav>
                                      </p:tavLst>
                                    </p:anim>
                                    <p:anim calcmode="lin" valueType="num">
                                      <p:cBhvr>
                                        <p:cTn id="64" dur="1000" fill="hold"/>
                                        <p:tgtEl>
                                          <p:spTgt spid="11"/>
                                        </p:tgtEl>
                                        <p:attrNameLst>
                                          <p:attrName>ppt_h</p:attrName>
                                        </p:attrNameLst>
                                      </p:cBhvr>
                                      <p:tavLst>
                                        <p:tav tm="0">
                                          <p:val>
                                            <p:strVal val="#ppt_h"/>
                                          </p:val>
                                        </p:tav>
                                        <p:tav tm="100000">
                                          <p:val>
                                            <p:strVal val="#ppt_h"/>
                                          </p:val>
                                        </p:tav>
                                      </p:tavLst>
                                    </p:anim>
                                    <p:animEffect transition="in" filter="fade">
                                      <p:cBhvr>
                                        <p:cTn id="65" dur="1000"/>
                                        <p:tgtEl>
                                          <p:spTgt spid="11"/>
                                        </p:tgtEl>
                                      </p:cBhvr>
                                    </p:animEffect>
                                  </p:childTnLst>
                                </p:cTn>
                              </p:par>
                            </p:childTnLst>
                          </p:cTn>
                        </p:par>
                      </p:childTnLst>
                    </p:cTn>
                  </p:par>
                  <p:par>
                    <p:cTn id="66" fill="hold">
                      <p:stCondLst>
                        <p:cond delay="indefinite"/>
                      </p:stCondLst>
                      <p:childTnLst>
                        <p:par>
                          <p:cTn id="67" fill="hold">
                            <p:stCondLst>
                              <p:cond delay="0"/>
                            </p:stCondLst>
                            <p:childTnLst>
                              <p:par>
                                <p:cTn id="68" presetID="55" presetClass="entr" presetSubtype="0" fill="hold" nodeType="clickEffect">
                                  <p:stCondLst>
                                    <p:cond delay="0"/>
                                  </p:stCondLst>
                                  <p:childTnLst>
                                    <p:set>
                                      <p:cBhvr>
                                        <p:cTn id="69" dur="1" fill="hold">
                                          <p:stCondLst>
                                            <p:cond delay="0"/>
                                          </p:stCondLst>
                                        </p:cTn>
                                        <p:tgtEl>
                                          <p:spTgt spid="13"/>
                                        </p:tgtEl>
                                        <p:attrNameLst>
                                          <p:attrName>style.visibility</p:attrName>
                                        </p:attrNameLst>
                                      </p:cBhvr>
                                      <p:to>
                                        <p:strVal val="visible"/>
                                      </p:to>
                                    </p:set>
                                    <p:anim calcmode="lin" valueType="num">
                                      <p:cBhvr>
                                        <p:cTn id="70" dur="1000" fill="hold"/>
                                        <p:tgtEl>
                                          <p:spTgt spid="13"/>
                                        </p:tgtEl>
                                        <p:attrNameLst>
                                          <p:attrName>ppt_w</p:attrName>
                                        </p:attrNameLst>
                                      </p:cBhvr>
                                      <p:tavLst>
                                        <p:tav tm="0">
                                          <p:val>
                                            <p:strVal val="#ppt_w*0.70"/>
                                          </p:val>
                                        </p:tav>
                                        <p:tav tm="100000">
                                          <p:val>
                                            <p:strVal val="#ppt_w"/>
                                          </p:val>
                                        </p:tav>
                                      </p:tavLst>
                                    </p:anim>
                                    <p:anim calcmode="lin" valueType="num">
                                      <p:cBhvr>
                                        <p:cTn id="71" dur="1000" fill="hold"/>
                                        <p:tgtEl>
                                          <p:spTgt spid="13"/>
                                        </p:tgtEl>
                                        <p:attrNameLst>
                                          <p:attrName>ppt_h</p:attrName>
                                        </p:attrNameLst>
                                      </p:cBhvr>
                                      <p:tavLst>
                                        <p:tav tm="0">
                                          <p:val>
                                            <p:strVal val="#ppt_h"/>
                                          </p:val>
                                        </p:tav>
                                        <p:tav tm="100000">
                                          <p:val>
                                            <p:strVal val="#ppt_h"/>
                                          </p:val>
                                        </p:tav>
                                      </p:tavLst>
                                    </p:anim>
                                    <p:animEffect transition="in" filter="fade">
                                      <p:cBhvr>
                                        <p:cTn id="72" dur="1000"/>
                                        <p:tgtEl>
                                          <p:spTgt spid="13"/>
                                        </p:tgtEl>
                                      </p:cBhvr>
                                    </p:animEffect>
                                  </p:childTnLst>
                                </p:cTn>
                              </p:par>
                            </p:childTnLst>
                          </p:cTn>
                        </p:par>
                      </p:childTnLst>
                    </p:cTn>
                  </p:par>
                  <p:par>
                    <p:cTn id="73" fill="hold">
                      <p:stCondLst>
                        <p:cond delay="indefinite"/>
                      </p:stCondLst>
                      <p:childTnLst>
                        <p:par>
                          <p:cTn id="74" fill="hold">
                            <p:stCondLst>
                              <p:cond delay="0"/>
                            </p:stCondLst>
                            <p:childTnLst>
                              <p:par>
                                <p:cTn id="75" presetID="55" presetClass="entr" presetSubtype="0" fill="hold" nodeType="click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strVal val="#ppt_w*0.70"/>
                                          </p:val>
                                        </p:tav>
                                        <p:tav tm="100000">
                                          <p:val>
                                            <p:strVal val="#ppt_w"/>
                                          </p:val>
                                        </p:tav>
                                      </p:tavLst>
                                    </p:anim>
                                    <p:anim calcmode="lin" valueType="num">
                                      <p:cBhvr>
                                        <p:cTn id="78" dur="1000" fill="hold"/>
                                        <p:tgtEl>
                                          <p:spTgt spid="14"/>
                                        </p:tgtEl>
                                        <p:attrNameLst>
                                          <p:attrName>ppt_h</p:attrName>
                                        </p:attrNameLst>
                                      </p:cBhvr>
                                      <p:tavLst>
                                        <p:tav tm="0">
                                          <p:val>
                                            <p:strVal val="#ppt_h"/>
                                          </p:val>
                                        </p:tav>
                                        <p:tav tm="100000">
                                          <p:val>
                                            <p:strVal val="#ppt_h"/>
                                          </p:val>
                                        </p:tav>
                                      </p:tavLst>
                                    </p:anim>
                                    <p:animEffect transition="in" filter="fade">
                                      <p:cBhvr>
                                        <p:cTn id="79"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3" cstate="print"/>
          <a:srcRect/>
          <a:stretch>
            <a:fillRect/>
          </a:stretch>
        </p:blipFill>
        <p:spPr bwMode="auto">
          <a:xfrm>
            <a:off x="395536" y="548680"/>
            <a:ext cx="8280920" cy="5832648"/>
          </a:xfrm>
          <a:prstGeom prst="rect">
            <a:avLst/>
          </a:prstGeom>
          <a:noFill/>
          <a:ln w="9525">
            <a:noFill/>
            <a:miter lim="800000"/>
            <a:headEnd/>
            <a:tailEnd/>
          </a:ln>
          <a:effectLst/>
        </p:spPr>
      </p:pic>
    </p:spTree>
  </p:cSld>
  <p:clrMapOvr>
    <a:masterClrMapping/>
  </p:clrMapOvr>
  <p:transition spd="slow">
    <p:wedg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descr="E:\αρχείο λήψης (1).jpgmagi.jpg"/>
          <p:cNvPicPr>
            <a:picLocks noChangeAspect="1" noChangeArrowheads="1"/>
          </p:cNvPicPr>
          <p:nvPr/>
        </p:nvPicPr>
        <p:blipFill>
          <a:blip r:embed="rId3" cstate="print"/>
          <a:srcRect/>
          <a:stretch>
            <a:fillRect/>
          </a:stretch>
        </p:blipFill>
        <p:spPr bwMode="auto">
          <a:xfrm>
            <a:off x="7524328" y="0"/>
            <a:ext cx="1619672" cy="2364904"/>
          </a:xfrm>
          <a:prstGeom prst="rect">
            <a:avLst/>
          </a:prstGeom>
          <a:noFill/>
        </p:spPr>
      </p:pic>
      <p:pic>
        <p:nvPicPr>
          <p:cNvPr id="11" name="Picture 3"/>
          <p:cNvPicPr>
            <a:picLocks noChangeAspect="1" noChangeArrowheads="1"/>
          </p:cNvPicPr>
          <p:nvPr/>
        </p:nvPicPr>
        <p:blipFill>
          <a:blip r:embed="rId4" cstate="print"/>
          <a:srcRect/>
          <a:stretch>
            <a:fillRect/>
          </a:stretch>
        </p:blipFill>
        <p:spPr bwMode="auto">
          <a:xfrm>
            <a:off x="2699792" y="0"/>
            <a:ext cx="2263899" cy="2420888"/>
          </a:xfrm>
          <a:prstGeom prst="rect">
            <a:avLst/>
          </a:prstGeom>
          <a:noFill/>
          <a:ln w="9525">
            <a:noFill/>
            <a:miter lim="800000"/>
            <a:headEnd/>
            <a:tailEnd/>
          </a:ln>
          <a:effectLst/>
        </p:spPr>
      </p:pic>
      <p:pic>
        <p:nvPicPr>
          <p:cNvPr id="3075" name="Picture 3" descr="E:\magi ikona w.jpg"/>
          <p:cNvPicPr>
            <a:picLocks noChangeAspect="1" noChangeArrowheads="1"/>
          </p:cNvPicPr>
          <p:nvPr/>
        </p:nvPicPr>
        <p:blipFill>
          <a:blip r:embed="rId5" cstate="print"/>
          <a:srcRect/>
          <a:stretch>
            <a:fillRect/>
          </a:stretch>
        </p:blipFill>
        <p:spPr bwMode="auto">
          <a:xfrm>
            <a:off x="0" y="0"/>
            <a:ext cx="2724150" cy="2204864"/>
          </a:xfrm>
          <a:prstGeom prst="rect">
            <a:avLst/>
          </a:prstGeom>
          <a:noFill/>
        </p:spPr>
      </p:pic>
      <p:pic>
        <p:nvPicPr>
          <p:cNvPr id="12" name="11 - Εικόνα" descr="Μιχαήλ-Δαμασκηνός-Η-προσκύνησις-των-μάγωνΣυλλογή-Αγ.-Αικατερίνης-Ηράκλειο-16ος-αιαα..jpg"/>
          <p:cNvPicPr>
            <a:picLocks noChangeAspect="1"/>
          </p:cNvPicPr>
          <p:nvPr/>
        </p:nvPicPr>
        <p:blipFill>
          <a:blip r:embed="rId6" cstate="print"/>
          <a:stretch>
            <a:fillRect/>
          </a:stretch>
        </p:blipFill>
        <p:spPr>
          <a:xfrm>
            <a:off x="0" y="4005064"/>
            <a:ext cx="2592288" cy="2852936"/>
          </a:xfrm>
          <a:prstGeom prst="rect">
            <a:avLst/>
          </a:prstGeom>
        </p:spPr>
      </p:pic>
      <p:pic>
        <p:nvPicPr>
          <p:cNvPr id="10" name="Picture 5" descr="E:\magi ikona.jpg"/>
          <p:cNvPicPr>
            <a:picLocks noChangeAspect="1" noChangeArrowheads="1"/>
          </p:cNvPicPr>
          <p:nvPr/>
        </p:nvPicPr>
        <p:blipFill>
          <a:blip r:embed="rId7" cstate="print"/>
          <a:srcRect/>
          <a:stretch>
            <a:fillRect/>
          </a:stretch>
        </p:blipFill>
        <p:spPr bwMode="auto">
          <a:xfrm>
            <a:off x="0" y="2204864"/>
            <a:ext cx="2627784" cy="1838325"/>
          </a:xfrm>
          <a:prstGeom prst="rect">
            <a:avLst/>
          </a:prstGeom>
          <a:noFill/>
        </p:spPr>
      </p:pic>
      <p:pic>
        <p:nvPicPr>
          <p:cNvPr id="13" name="Picture 2"/>
          <p:cNvPicPr>
            <a:picLocks noChangeAspect="1" noChangeArrowheads="1"/>
          </p:cNvPicPr>
          <p:nvPr/>
        </p:nvPicPr>
        <p:blipFill>
          <a:blip r:embed="rId8" cstate="print"/>
          <a:srcRect/>
          <a:stretch>
            <a:fillRect/>
          </a:stretch>
        </p:blipFill>
        <p:spPr bwMode="auto">
          <a:xfrm>
            <a:off x="2483768" y="2420888"/>
            <a:ext cx="4968552" cy="1728192"/>
          </a:xfrm>
          <a:prstGeom prst="rect">
            <a:avLst/>
          </a:prstGeom>
          <a:noFill/>
          <a:ln w="9525">
            <a:noFill/>
            <a:miter lim="800000"/>
            <a:headEnd/>
            <a:tailEnd/>
          </a:ln>
          <a:effectLst/>
        </p:spPr>
      </p:pic>
      <p:pic>
        <p:nvPicPr>
          <p:cNvPr id="1026" name="Picture 2" descr="E:\αρχείο λήψης.jpg magi.jpg"/>
          <p:cNvPicPr>
            <a:picLocks noChangeAspect="1" noChangeArrowheads="1"/>
          </p:cNvPicPr>
          <p:nvPr/>
        </p:nvPicPr>
        <p:blipFill>
          <a:blip r:embed="rId9" cstate="print"/>
          <a:srcRect/>
          <a:stretch>
            <a:fillRect/>
          </a:stretch>
        </p:blipFill>
        <p:spPr bwMode="auto">
          <a:xfrm>
            <a:off x="2555776" y="4149080"/>
            <a:ext cx="2524125" cy="2708920"/>
          </a:xfrm>
          <a:prstGeom prst="rect">
            <a:avLst/>
          </a:prstGeom>
          <a:noFill/>
        </p:spPr>
      </p:pic>
      <p:pic>
        <p:nvPicPr>
          <p:cNvPr id="1027" name="Picture 3" descr="E:\images.jpg magi.jpg"/>
          <p:cNvPicPr>
            <a:picLocks noChangeAspect="1" noChangeArrowheads="1"/>
          </p:cNvPicPr>
          <p:nvPr/>
        </p:nvPicPr>
        <p:blipFill>
          <a:blip r:embed="rId10" cstate="print"/>
          <a:srcRect/>
          <a:stretch>
            <a:fillRect/>
          </a:stretch>
        </p:blipFill>
        <p:spPr bwMode="auto">
          <a:xfrm>
            <a:off x="5076056" y="4149081"/>
            <a:ext cx="2191891" cy="2708920"/>
          </a:xfrm>
          <a:prstGeom prst="rect">
            <a:avLst/>
          </a:prstGeom>
          <a:noFill/>
        </p:spPr>
      </p:pic>
      <p:pic>
        <p:nvPicPr>
          <p:cNvPr id="1028" name="Picture 4" descr="E:\αρχείο λήψης.jpg"/>
          <p:cNvPicPr>
            <a:picLocks noChangeAspect="1" noChangeArrowheads="1"/>
          </p:cNvPicPr>
          <p:nvPr/>
        </p:nvPicPr>
        <p:blipFill>
          <a:blip r:embed="rId11" cstate="print"/>
          <a:srcRect/>
          <a:stretch>
            <a:fillRect/>
          </a:stretch>
        </p:blipFill>
        <p:spPr bwMode="auto">
          <a:xfrm>
            <a:off x="7236295" y="4149080"/>
            <a:ext cx="1907705" cy="2708920"/>
          </a:xfrm>
          <a:prstGeom prst="rect">
            <a:avLst/>
          </a:prstGeom>
          <a:noFill/>
        </p:spPr>
      </p:pic>
      <p:pic>
        <p:nvPicPr>
          <p:cNvPr id="9" name="Picture 2" descr="E:\αρχείο λήψης.jpg proskinisi magon.jpg"/>
          <p:cNvPicPr>
            <a:picLocks noChangeAspect="1" noChangeArrowheads="1"/>
          </p:cNvPicPr>
          <p:nvPr/>
        </p:nvPicPr>
        <p:blipFill>
          <a:blip r:embed="rId12" cstate="print"/>
          <a:srcRect/>
          <a:stretch>
            <a:fillRect/>
          </a:stretch>
        </p:blipFill>
        <p:spPr bwMode="auto">
          <a:xfrm>
            <a:off x="4860032" y="0"/>
            <a:ext cx="2736304" cy="2492896"/>
          </a:xfrm>
          <a:prstGeom prst="rect">
            <a:avLst/>
          </a:prstGeom>
          <a:noFill/>
        </p:spPr>
      </p:pic>
      <p:pic>
        <p:nvPicPr>
          <p:cNvPr id="1030" name="Picture 6" descr="E:\5.jpg"/>
          <p:cNvPicPr>
            <a:picLocks noChangeAspect="1" noChangeArrowheads="1"/>
          </p:cNvPicPr>
          <p:nvPr/>
        </p:nvPicPr>
        <p:blipFill>
          <a:blip r:embed="rId13" cstate="print"/>
          <a:srcRect/>
          <a:stretch>
            <a:fillRect/>
          </a:stretch>
        </p:blipFill>
        <p:spPr bwMode="auto">
          <a:xfrm>
            <a:off x="7445634" y="2276872"/>
            <a:ext cx="1698366" cy="1872207"/>
          </a:xfrm>
          <a:prstGeom prst="rect">
            <a:avLst/>
          </a:prstGeom>
          <a:noFill/>
        </p:spPr>
      </p:pic>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anim calcmode="lin" valueType="num">
                                      <p:cBhvr>
                                        <p:cTn id="7" dur="1000" fill="hold"/>
                                        <p:tgtEl>
                                          <p:spTgt spid="3075"/>
                                        </p:tgtEl>
                                        <p:attrNameLst>
                                          <p:attrName>ppt_w</p:attrName>
                                        </p:attrNameLst>
                                      </p:cBhvr>
                                      <p:tavLst>
                                        <p:tav tm="0">
                                          <p:val>
                                            <p:strVal val="#ppt_w*0.70"/>
                                          </p:val>
                                        </p:tav>
                                        <p:tav tm="100000">
                                          <p:val>
                                            <p:strVal val="#ppt_w"/>
                                          </p:val>
                                        </p:tav>
                                      </p:tavLst>
                                    </p:anim>
                                    <p:anim calcmode="lin" valueType="num">
                                      <p:cBhvr>
                                        <p:cTn id="8" dur="1000" fill="hold"/>
                                        <p:tgtEl>
                                          <p:spTgt spid="3075"/>
                                        </p:tgtEl>
                                        <p:attrNameLst>
                                          <p:attrName>ppt_h</p:attrName>
                                        </p:attrNameLst>
                                      </p:cBhvr>
                                      <p:tavLst>
                                        <p:tav tm="0">
                                          <p:val>
                                            <p:strVal val="#ppt_h"/>
                                          </p:val>
                                        </p:tav>
                                        <p:tav tm="100000">
                                          <p:val>
                                            <p:strVal val="#ppt_h"/>
                                          </p:val>
                                        </p:tav>
                                      </p:tavLst>
                                    </p:anim>
                                    <p:animEffect transition="in" filter="fade">
                                      <p:cBhvr>
                                        <p:cTn id="9" dur="1000"/>
                                        <p:tgtEl>
                                          <p:spTgt spid="3075"/>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1000" fill="hold"/>
                                        <p:tgtEl>
                                          <p:spTgt spid="11"/>
                                        </p:tgtEl>
                                        <p:attrNameLst>
                                          <p:attrName>ppt_w</p:attrName>
                                        </p:attrNameLst>
                                      </p:cBhvr>
                                      <p:tavLst>
                                        <p:tav tm="0">
                                          <p:val>
                                            <p:strVal val="#ppt_w*0.70"/>
                                          </p:val>
                                        </p:tav>
                                        <p:tav tm="100000">
                                          <p:val>
                                            <p:strVal val="#ppt_w"/>
                                          </p:val>
                                        </p:tav>
                                      </p:tavLst>
                                    </p:anim>
                                    <p:anim calcmode="lin" valueType="num">
                                      <p:cBhvr>
                                        <p:cTn id="15" dur="1000" fill="hold"/>
                                        <p:tgtEl>
                                          <p:spTgt spid="11"/>
                                        </p:tgtEl>
                                        <p:attrNameLst>
                                          <p:attrName>ppt_h</p:attrName>
                                        </p:attrNameLst>
                                      </p:cBhvr>
                                      <p:tavLst>
                                        <p:tav tm="0">
                                          <p:val>
                                            <p:strVal val="#ppt_h"/>
                                          </p:val>
                                        </p:tav>
                                        <p:tav tm="100000">
                                          <p:val>
                                            <p:strVal val="#ppt_h"/>
                                          </p:val>
                                        </p:tav>
                                      </p:tavLst>
                                    </p:anim>
                                    <p:animEffect transition="in" filter="fade">
                                      <p:cBhvr>
                                        <p:cTn id="16" dur="10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1000" fill="hold"/>
                                        <p:tgtEl>
                                          <p:spTgt spid="9"/>
                                        </p:tgtEl>
                                        <p:attrNameLst>
                                          <p:attrName>ppt_w</p:attrName>
                                        </p:attrNameLst>
                                      </p:cBhvr>
                                      <p:tavLst>
                                        <p:tav tm="0">
                                          <p:val>
                                            <p:strVal val="#ppt_w*0.70"/>
                                          </p:val>
                                        </p:tav>
                                        <p:tav tm="100000">
                                          <p:val>
                                            <p:strVal val="#ppt_w"/>
                                          </p:val>
                                        </p:tav>
                                      </p:tavLst>
                                    </p:anim>
                                    <p:anim calcmode="lin" valueType="num">
                                      <p:cBhvr>
                                        <p:cTn id="22" dur="1000" fill="hold"/>
                                        <p:tgtEl>
                                          <p:spTgt spid="9"/>
                                        </p:tgtEl>
                                        <p:attrNameLst>
                                          <p:attrName>ppt_h</p:attrName>
                                        </p:attrNameLst>
                                      </p:cBhvr>
                                      <p:tavLst>
                                        <p:tav tm="0">
                                          <p:val>
                                            <p:strVal val="#ppt_h"/>
                                          </p:val>
                                        </p:tav>
                                        <p:tav tm="100000">
                                          <p:val>
                                            <p:strVal val="#ppt_h"/>
                                          </p:val>
                                        </p:tav>
                                      </p:tavLst>
                                    </p:anim>
                                    <p:animEffect transition="in" filter="fade">
                                      <p:cBhvr>
                                        <p:cTn id="23" dur="10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nodeType="clickEffect">
                                  <p:stCondLst>
                                    <p:cond delay="0"/>
                                  </p:stCondLst>
                                  <p:childTnLst>
                                    <p:set>
                                      <p:cBhvr>
                                        <p:cTn id="27" dur="1" fill="hold">
                                          <p:stCondLst>
                                            <p:cond delay="0"/>
                                          </p:stCondLst>
                                        </p:cTn>
                                        <p:tgtEl>
                                          <p:spTgt spid="1029"/>
                                        </p:tgtEl>
                                        <p:attrNameLst>
                                          <p:attrName>style.visibility</p:attrName>
                                        </p:attrNameLst>
                                      </p:cBhvr>
                                      <p:to>
                                        <p:strVal val="visible"/>
                                      </p:to>
                                    </p:set>
                                    <p:anim calcmode="lin" valueType="num">
                                      <p:cBhvr>
                                        <p:cTn id="28" dur="1000" fill="hold"/>
                                        <p:tgtEl>
                                          <p:spTgt spid="1029"/>
                                        </p:tgtEl>
                                        <p:attrNameLst>
                                          <p:attrName>ppt_w</p:attrName>
                                        </p:attrNameLst>
                                      </p:cBhvr>
                                      <p:tavLst>
                                        <p:tav tm="0">
                                          <p:val>
                                            <p:strVal val="#ppt_w*0.70"/>
                                          </p:val>
                                        </p:tav>
                                        <p:tav tm="100000">
                                          <p:val>
                                            <p:strVal val="#ppt_w"/>
                                          </p:val>
                                        </p:tav>
                                      </p:tavLst>
                                    </p:anim>
                                    <p:anim calcmode="lin" valueType="num">
                                      <p:cBhvr>
                                        <p:cTn id="29" dur="1000" fill="hold"/>
                                        <p:tgtEl>
                                          <p:spTgt spid="1029"/>
                                        </p:tgtEl>
                                        <p:attrNameLst>
                                          <p:attrName>ppt_h</p:attrName>
                                        </p:attrNameLst>
                                      </p:cBhvr>
                                      <p:tavLst>
                                        <p:tav tm="0">
                                          <p:val>
                                            <p:strVal val="#ppt_h"/>
                                          </p:val>
                                        </p:tav>
                                        <p:tav tm="100000">
                                          <p:val>
                                            <p:strVal val="#ppt_h"/>
                                          </p:val>
                                        </p:tav>
                                      </p:tavLst>
                                    </p:anim>
                                    <p:animEffect transition="in" filter="fade">
                                      <p:cBhvr>
                                        <p:cTn id="30" dur="1000"/>
                                        <p:tgtEl>
                                          <p:spTgt spid="1029"/>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p:cTn id="35" dur="1000" fill="hold"/>
                                        <p:tgtEl>
                                          <p:spTgt spid="10"/>
                                        </p:tgtEl>
                                        <p:attrNameLst>
                                          <p:attrName>ppt_w</p:attrName>
                                        </p:attrNameLst>
                                      </p:cBhvr>
                                      <p:tavLst>
                                        <p:tav tm="0">
                                          <p:val>
                                            <p:strVal val="#ppt_w*0.70"/>
                                          </p:val>
                                        </p:tav>
                                        <p:tav tm="100000">
                                          <p:val>
                                            <p:strVal val="#ppt_w"/>
                                          </p:val>
                                        </p:tav>
                                      </p:tavLst>
                                    </p:anim>
                                    <p:anim calcmode="lin" valueType="num">
                                      <p:cBhvr>
                                        <p:cTn id="36" dur="1000" fill="hold"/>
                                        <p:tgtEl>
                                          <p:spTgt spid="10"/>
                                        </p:tgtEl>
                                        <p:attrNameLst>
                                          <p:attrName>ppt_h</p:attrName>
                                        </p:attrNameLst>
                                      </p:cBhvr>
                                      <p:tavLst>
                                        <p:tav tm="0">
                                          <p:val>
                                            <p:strVal val="#ppt_h"/>
                                          </p:val>
                                        </p:tav>
                                        <p:tav tm="100000">
                                          <p:val>
                                            <p:strVal val="#ppt_h"/>
                                          </p:val>
                                        </p:tav>
                                      </p:tavLst>
                                    </p:anim>
                                    <p:animEffect transition="in" filter="fade">
                                      <p:cBhvr>
                                        <p:cTn id="37" dur="10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nodeType="clickEffect">
                                  <p:stCondLst>
                                    <p:cond delay="0"/>
                                  </p:stCondLst>
                                  <p:childTnLst>
                                    <p:set>
                                      <p:cBhvr>
                                        <p:cTn id="41" dur="1" fill="hold">
                                          <p:stCondLst>
                                            <p:cond delay="0"/>
                                          </p:stCondLst>
                                        </p:cTn>
                                        <p:tgtEl>
                                          <p:spTgt spid="1030"/>
                                        </p:tgtEl>
                                        <p:attrNameLst>
                                          <p:attrName>style.visibility</p:attrName>
                                        </p:attrNameLst>
                                      </p:cBhvr>
                                      <p:to>
                                        <p:strVal val="visible"/>
                                      </p:to>
                                    </p:set>
                                    <p:anim calcmode="lin" valueType="num">
                                      <p:cBhvr>
                                        <p:cTn id="42" dur="1000" fill="hold"/>
                                        <p:tgtEl>
                                          <p:spTgt spid="1030"/>
                                        </p:tgtEl>
                                        <p:attrNameLst>
                                          <p:attrName>ppt_w</p:attrName>
                                        </p:attrNameLst>
                                      </p:cBhvr>
                                      <p:tavLst>
                                        <p:tav tm="0">
                                          <p:val>
                                            <p:strVal val="#ppt_w*0.70"/>
                                          </p:val>
                                        </p:tav>
                                        <p:tav tm="100000">
                                          <p:val>
                                            <p:strVal val="#ppt_w"/>
                                          </p:val>
                                        </p:tav>
                                      </p:tavLst>
                                    </p:anim>
                                    <p:anim calcmode="lin" valueType="num">
                                      <p:cBhvr>
                                        <p:cTn id="43" dur="1000" fill="hold"/>
                                        <p:tgtEl>
                                          <p:spTgt spid="1030"/>
                                        </p:tgtEl>
                                        <p:attrNameLst>
                                          <p:attrName>ppt_h</p:attrName>
                                        </p:attrNameLst>
                                      </p:cBhvr>
                                      <p:tavLst>
                                        <p:tav tm="0">
                                          <p:val>
                                            <p:strVal val="#ppt_h"/>
                                          </p:val>
                                        </p:tav>
                                        <p:tav tm="100000">
                                          <p:val>
                                            <p:strVal val="#ppt_h"/>
                                          </p:val>
                                        </p:tav>
                                      </p:tavLst>
                                    </p:anim>
                                    <p:animEffect transition="in" filter="fade">
                                      <p:cBhvr>
                                        <p:cTn id="44" dur="1000"/>
                                        <p:tgtEl>
                                          <p:spTgt spid="1030"/>
                                        </p:tgtEl>
                                      </p:cBhvr>
                                    </p:animEffect>
                                  </p:childTnLst>
                                </p:cTn>
                              </p:par>
                            </p:childTnLst>
                          </p:cTn>
                        </p:par>
                      </p:childTnLst>
                    </p:cTn>
                  </p:par>
                  <p:par>
                    <p:cTn id="45" fill="hold">
                      <p:stCondLst>
                        <p:cond delay="indefinite"/>
                      </p:stCondLst>
                      <p:childTnLst>
                        <p:par>
                          <p:cTn id="46" fill="hold">
                            <p:stCondLst>
                              <p:cond delay="0"/>
                            </p:stCondLst>
                            <p:childTnLst>
                              <p:par>
                                <p:cTn id="47" presetID="55" presetClass="entr" presetSubtype="0" fill="hold" nodeType="click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1000" fill="hold"/>
                                        <p:tgtEl>
                                          <p:spTgt spid="12"/>
                                        </p:tgtEl>
                                        <p:attrNameLst>
                                          <p:attrName>ppt_w</p:attrName>
                                        </p:attrNameLst>
                                      </p:cBhvr>
                                      <p:tavLst>
                                        <p:tav tm="0">
                                          <p:val>
                                            <p:strVal val="#ppt_w*0.70"/>
                                          </p:val>
                                        </p:tav>
                                        <p:tav tm="100000">
                                          <p:val>
                                            <p:strVal val="#ppt_w"/>
                                          </p:val>
                                        </p:tav>
                                      </p:tavLst>
                                    </p:anim>
                                    <p:anim calcmode="lin" valueType="num">
                                      <p:cBhvr>
                                        <p:cTn id="50" dur="1000" fill="hold"/>
                                        <p:tgtEl>
                                          <p:spTgt spid="12"/>
                                        </p:tgtEl>
                                        <p:attrNameLst>
                                          <p:attrName>ppt_h</p:attrName>
                                        </p:attrNameLst>
                                      </p:cBhvr>
                                      <p:tavLst>
                                        <p:tav tm="0">
                                          <p:val>
                                            <p:strVal val="#ppt_h"/>
                                          </p:val>
                                        </p:tav>
                                        <p:tav tm="100000">
                                          <p:val>
                                            <p:strVal val="#ppt_h"/>
                                          </p:val>
                                        </p:tav>
                                      </p:tavLst>
                                    </p:anim>
                                    <p:animEffect transition="in" filter="fade">
                                      <p:cBhvr>
                                        <p:cTn id="51" dur="1000"/>
                                        <p:tgtEl>
                                          <p:spTgt spid="12"/>
                                        </p:tgtEl>
                                      </p:cBhvr>
                                    </p:animEffect>
                                  </p:childTnLst>
                                </p:cTn>
                              </p:par>
                            </p:childTnLst>
                          </p:cTn>
                        </p:par>
                      </p:childTnLst>
                    </p:cTn>
                  </p:par>
                  <p:par>
                    <p:cTn id="52" fill="hold">
                      <p:stCondLst>
                        <p:cond delay="indefinite"/>
                      </p:stCondLst>
                      <p:childTnLst>
                        <p:par>
                          <p:cTn id="53" fill="hold">
                            <p:stCondLst>
                              <p:cond delay="0"/>
                            </p:stCondLst>
                            <p:childTnLst>
                              <p:par>
                                <p:cTn id="54" presetID="55" presetClass="entr" presetSubtype="0" fill="hold" nodeType="clickEffect">
                                  <p:stCondLst>
                                    <p:cond delay="0"/>
                                  </p:stCondLst>
                                  <p:childTnLst>
                                    <p:set>
                                      <p:cBhvr>
                                        <p:cTn id="55" dur="1" fill="hold">
                                          <p:stCondLst>
                                            <p:cond delay="0"/>
                                          </p:stCondLst>
                                        </p:cTn>
                                        <p:tgtEl>
                                          <p:spTgt spid="1026"/>
                                        </p:tgtEl>
                                        <p:attrNameLst>
                                          <p:attrName>style.visibility</p:attrName>
                                        </p:attrNameLst>
                                      </p:cBhvr>
                                      <p:to>
                                        <p:strVal val="visible"/>
                                      </p:to>
                                    </p:set>
                                    <p:anim calcmode="lin" valueType="num">
                                      <p:cBhvr>
                                        <p:cTn id="56" dur="1000" fill="hold"/>
                                        <p:tgtEl>
                                          <p:spTgt spid="1026"/>
                                        </p:tgtEl>
                                        <p:attrNameLst>
                                          <p:attrName>ppt_w</p:attrName>
                                        </p:attrNameLst>
                                      </p:cBhvr>
                                      <p:tavLst>
                                        <p:tav tm="0">
                                          <p:val>
                                            <p:strVal val="#ppt_w*0.70"/>
                                          </p:val>
                                        </p:tav>
                                        <p:tav tm="100000">
                                          <p:val>
                                            <p:strVal val="#ppt_w"/>
                                          </p:val>
                                        </p:tav>
                                      </p:tavLst>
                                    </p:anim>
                                    <p:anim calcmode="lin" valueType="num">
                                      <p:cBhvr>
                                        <p:cTn id="57" dur="1000" fill="hold"/>
                                        <p:tgtEl>
                                          <p:spTgt spid="1026"/>
                                        </p:tgtEl>
                                        <p:attrNameLst>
                                          <p:attrName>ppt_h</p:attrName>
                                        </p:attrNameLst>
                                      </p:cBhvr>
                                      <p:tavLst>
                                        <p:tav tm="0">
                                          <p:val>
                                            <p:strVal val="#ppt_h"/>
                                          </p:val>
                                        </p:tav>
                                        <p:tav tm="100000">
                                          <p:val>
                                            <p:strVal val="#ppt_h"/>
                                          </p:val>
                                        </p:tav>
                                      </p:tavLst>
                                    </p:anim>
                                    <p:animEffect transition="in" filter="fade">
                                      <p:cBhvr>
                                        <p:cTn id="58" dur="1000"/>
                                        <p:tgtEl>
                                          <p:spTgt spid="1026"/>
                                        </p:tgtEl>
                                      </p:cBhvr>
                                    </p:animEffect>
                                  </p:childTnLst>
                                </p:cTn>
                              </p:par>
                            </p:childTnLst>
                          </p:cTn>
                        </p:par>
                      </p:childTnLst>
                    </p:cTn>
                  </p:par>
                  <p:par>
                    <p:cTn id="59" fill="hold">
                      <p:stCondLst>
                        <p:cond delay="indefinite"/>
                      </p:stCondLst>
                      <p:childTnLst>
                        <p:par>
                          <p:cTn id="60" fill="hold">
                            <p:stCondLst>
                              <p:cond delay="0"/>
                            </p:stCondLst>
                            <p:childTnLst>
                              <p:par>
                                <p:cTn id="61" presetID="55" presetClass="entr" presetSubtype="0" fill="hold" nodeType="clickEffect">
                                  <p:stCondLst>
                                    <p:cond delay="0"/>
                                  </p:stCondLst>
                                  <p:childTnLst>
                                    <p:set>
                                      <p:cBhvr>
                                        <p:cTn id="62" dur="1" fill="hold">
                                          <p:stCondLst>
                                            <p:cond delay="0"/>
                                          </p:stCondLst>
                                        </p:cTn>
                                        <p:tgtEl>
                                          <p:spTgt spid="1027"/>
                                        </p:tgtEl>
                                        <p:attrNameLst>
                                          <p:attrName>style.visibility</p:attrName>
                                        </p:attrNameLst>
                                      </p:cBhvr>
                                      <p:to>
                                        <p:strVal val="visible"/>
                                      </p:to>
                                    </p:set>
                                    <p:anim calcmode="lin" valueType="num">
                                      <p:cBhvr>
                                        <p:cTn id="63" dur="1000" fill="hold"/>
                                        <p:tgtEl>
                                          <p:spTgt spid="1027"/>
                                        </p:tgtEl>
                                        <p:attrNameLst>
                                          <p:attrName>ppt_w</p:attrName>
                                        </p:attrNameLst>
                                      </p:cBhvr>
                                      <p:tavLst>
                                        <p:tav tm="0">
                                          <p:val>
                                            <p:strVal val="#ppt_w*0.70"/>
                                          </p:val>
                                        </p:tav>
                                        <p:tav tm="100000">
                                          <p:val>
                                            <p:strVal val="#ppt_w"/>
                                          </p:val>
                                        </p:tav>
                                      </p:tavLst>
                                    </p:anim>
                                    <p:anim calcmode="lin" valueType="num">
                                      <p:cBhvr>
                                        <p:cTn id="64" dur="1000" fill="hold"/>
                                        <p:tgtEl>
                                          <p:spTgt spid="1027"/>
                                        </p:tgtEl>
                                        <p:attrNameLst>
                                          <p:attrName>ppt_h</p:attrName>
                                        </p:attrNameLst>
                                      </p:cBhvr>
                                      <p:tavLst>
                                        <p:tav tm="0">
                                          <p:val>
                                            <p:strVal val="#ppt_h"/>
                                          </p:val>
                                        </p:tav>
                                        <p:tav tm="100000">
                                          <p:val>
                                            <p:strVal val="#ppt_h"/>
                                          </p:val>
                                        </p:tav>
                                      </p:tavLst>
                                    </p:anim>
                                    <p:animEffect transition="in" filter="fade">
                                      <p:cBhvr>
                                        <p:cTn id="65" dur="1000"/>
                                        <p:tgtEl>
                                          <p:spTgt spid="1027"/>
                                        </p:tgtEl>
                                      </p:cBhvr>
                                    </p:animEffect>
                                  </p:childTnLst>
                                </p:cTn>
                              </p:par>
                            </p:childTnLst>
                          </p:cTn>
                        </p:par>
                      </p:childTnLst>
                    </p:cTn>
                  </p:par>
                  <p:par>
                    <p:cTn id="66" fill="hold">
                      <p:stCondLst>
                        <p:cond delay="indefinite"/>
                      </p:stCondLst>
                      <p:childTnLst>
                        <p:par>
                          <p:cTn id="67" fill="hold">
                            <p:stCondLst>
                              <p:cond delay="0"/>
                            </p:stCondLst>
                            <p:childTnLst>
                              <p:par>
                                <p:cTn id="68" presetID="55" presetClass="entr" presetSubtype="0" fill="hold" nodeType="clickEffect">
                                  <p:stCondLst>
                                    <p:cond delay="0"/>
                                  </p:stCondLst>
                                  <p:childTnLst>
                                    <p:set>
                                      <p:cBhvr>
                                        <p:cTn id="69" dur="1" fill="hold">
                                          <p:stCondLst>
                                            <p:cond delay="0"/>
                                          </p:stCondLst>
                                        </p:cTn>
                                        <p:tgtEl>
                                          <p:spTgt spid="1028"/>
                                        </p:tgtEl>
                                        <p:attrNameLst>
                                          <p:attrName>style.visibility</p:attrName>
                                        </p:attrNameLst>
                                      </p:cBhvr>
                                      <p:to>
                                        <p:strVal val="visible"/>
                                      </p:to>
                                    </p:set>
                                    <p:anim calcmode="lin" valueType="num">
                                      <p:cBhvr>
                                        <p:cTn id="70" dur="1000" fill="hold"/>
                                        <p:tgtEl>
                                          <p:spTgt spid="1028"/>
                                        </p:tgtEl>
                                        <p:attrNameLst>
                                          <p:attrName>ppt_w</p:attrName>
                                        </p:attrNameLst>
                                      </p:cBhvr>
                                      <p:tavLst>
                                        <p:tav tm="0">
                                          <p:val>
                                            <p:strVal val="#ppt_w*0.70"/>
                                          </p:val>
                                        </p:tav>
                                        <p:tav tm="100000">
                                          <p:val>
                                            <p:strVal val="#ppt_w"/>
                                          </p:val>
                                        </p:tav>
                                      </p:tavLst>
                                    </p:anim>
                                    <p:anim calcmode="lin" valueType="num">
                                      <p:cBhvr>
                                        <p:cTn id="71" dur="1000" fill="hold"/>
                                        <p:tgtEl>
                                          <p:spTgt spid="1028"/>
                                        </p:tgtEl>
                                        <p:attrNameLst>
                                          <p:attrName>ppt_h</p:attrName>
                                        </p:attrNameLst>
                                      </p:cBhvr>
                                      <p:tavLst>
                                        <p:tav tm="0">
                                          <p:val>
                                            <p:strVal val="#ppt_h"/>
                                          </p:val>
                                        </p:tav>
                                        <p:tav tm="100000">
                                          <p:val>
                                            <p:strVal val="#ppt_h"/>
                                          </p:val>
                                        </p:tav>
                                      </p:tavLst>
                                    </p:anim>
                                    <p:animEffect transition="in" filter="fade">
                                      <p:cBhvr>
                                        <p:cTn id="72" dur="10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E:\-14-638.jpg magoi.jpg"/>
          <p:cNvPicPr>
            <a:picLocks noChangeAspect="1" noChangeArrowheads="1"/>
          </p:cNvPicPr>
          <p:nvPr/>
        </p:nvPicPr>
        <p:blipFill>
          <a:blip r:embed="rId3" cstate="print"/>
          <a:srcRect/>
          <a:stretch>
            <a:fillRect/>
          </a:stretch>
        </p:blipFill>
        <p:spPr bwMode="auto">
          <a:xfrm>
            <a:off x="611560" y="404664"/>
            <a:ext cx="7848872" cy="5904656"/>
          </a:xfrm>
          <a:prstGeom prst="rect">
            <a:avLst/>
          </a:prstGeom>
          <a:noFill/>
        </p:spPr>
      </p:pic>
    </p:spTree>
  </p:cSld>
  <p:clrMapOvr>
    <a:masterClrMapping/>
  </p:clrMapOvr>
  <p:transition spd="slow">
    <p:wedg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5724128" y="908720"/>
            <a:ext cx="3168352" cy="4524315"/>
          </a:xfrm>
          <a:prstGeom prst="rect">
            <a:avLst/>
          </a:prstGeom>
          <a:effectLst>
            <a:glow rad="101600">
              <a:schemeClr val="accent2">
                <a:satMod val="175000"/>
                <a:alpha val="40000"/>
              </a:schemeClr>
            </a:glow>
          </a:effectLst>
        </p:spPr>
        <p:txBody>
          <a:bodyPr wrap="square">
            <a:spAutoFit/>
          </a:bodyPr>
          <a:lstStyle/>
          <a:p>
            <a:r>
              <a:rPr lang="el-GR" b="1" dirty="0" smtClean="0">
                <a:solidFill>
                  <a:schemeClr val="tx1">
                    <a:lumMod val="85000"/>
                    <a:lumOff val="15000"/>
                  </a:schemeClr>
                </a:solidFill>
              </a:rPr>
              <a:t>Στο </a:t>
            </a:r>
            <a:r>
              <a:rPr lang="el-GR" b="1" dirty="0" err="1" smtClean="0">
                <a:solidFill>
                  <a:schemeClr val="tx1">
                    <a:lumMod val="85000"/>
                    <a:lumOff val="15000"/>
                  </a:schemeClr>
                </a:solidFill>
              </a:rPr>
              <a:t>Ίμπι</a:t>
            </a:r>
            <a:r>
              <a:rPr lang="el-GR" b="1" dirty="0" smtClean="0">
                <a:solidFill>
                  <a:schemeClr val="tx1">
                    <a:lumMod val="85000"/>
                    <a:lumOff val="15000"/>
                  </a:schemeClr>
                </a:solidFill>
              </a:rPr>
              <a:t> (στην επαρχία του </a:t>
            </a:r>
            <a:r>
              <a:rPr lang="el-GR" b="1" dirty="0" err="1" smtClean="0">
                <a:solidFill>
                  <a:schemeClr val="tx1">
                    <a:lumMod val="85000"/>
                    <a:lumOff val="15000"/>
                  </a:schemeClr>
                </a:solidFill>
              </a:rPr>
              <a:t>Alicante</a:t>
            </a:r>
            <a:r>
              <a:rPr lang="el-GR" b="1" dirty="0" smtClean="0">
                <a:solidFill>
                  <a:schemeClr val="tx1">
                    <a:lumMod val="85000"/>
                    <a:lumOff val="15000"/>
                  </a:schemeClr>
                </a:solidFill>
              </a:rPr>
              <a:t>) και στην ομώνυμη πλατεία, υπάρχει το μοναδικό παγκοσμίως γνωστό μνημείο που είναι αφιερωμένο στους Τρεις Μάγους, οι οποίοι είναι βαθιά ριζωμένοι στην εντόπια βιομηχανία παιχνιδιών και στην τοπική κοινωνία από τις αρχές του 20ου αι.. Το μνημείο αυτό, βάρους 5800 κιλών, εγκαινιάστηκε στις 5 Ιανουαρίου του 1974, και είναι έργο του γλύπτη από τη Γρανάδα D. </a:t>
            </a:r>
            <a:r>
              <a:rPr lang="el-GR" b="1" dirty="0" err="1" smtClean="0">
                <a:solidFill>
                  <a:schemeClr val="tx1">
                    <a:lumMod val="85000"/>
                    <a:lumOff val="15000"/>
                  </a:schemeClr>
                </a:solidFill>
              </a:rPr>
              <a:t>Aurelio</a:t>
            </a:r>
            <a:r>
              <a:rPr lang="el-GR" b="1" dirty="0" smtClean="0">
                <a:solidFill>
                  <a:schemeClr val="tx1">
                    <a:lumMod val="85000"/>
                    <a:lumOff val="15000"/>
                  </a:schemeClr>
                </a:solidFill>
              </a:rPr>
              <a:t> </a:t>
            </a:r>
            <a:r>
              <a:rPr lang="el-GR" b="1" dirty="0" err="1" smtClean="0">
                <a:solidFill>
                  <a:schemeClr val="tx1">
                    <a:lumMod val="85000"/>
                    <a:lumOff val="15000"/>
                  </a:schemeClr>
                </a:solidFill>
              </a:rPr>
              <a:t>Lòpez</a:t>
            </a:r>
            <a:r>
              <a:rPr lang="el-GR" b="1" dirty="0" smtClean="0">
                <a:solidFill>
                  <a:schemeClr val="tx1">
                    <a:lumMod val="85000"/>
                    <a:lumOff val="15000"/>
                  </a:schemeClr>
                </a:solidFill>
              </a:rPr>
              <a:t> </a:t>
            </a:r>
            <a:r>
              <a:rPr lang="el-GR" b="1" dirty="0" err="1" smtClean="0">
                <a:solidFill>
                  <a:schemeClr val="tx1">
                    <a:lumMod val="85000"/>
                    <a:lumOff val="15000"/>
                  </a:schemeClr>
                </a:solidFill>
              </a:rPr>
              <a:t>Azauste</a:t>
            </a:r>
            <a:r>
              <a:rPr lang="el-GR" b="1" dirty="0" smtClean="0">
                <a:solidFill>
                  <a:schemeClr val="tx1">
                    <a:lumMod val="85000"/>
                    <a:lumOff val="15000"/>
                  </a:schemeClr>
                </a:solidFill>
              </a:rPr>
              <a:t>.</a:t>
            </a:r>
            <a:endParaRPr lang="el-GR" b="1" dirty="0">
              <a:solidFill>
                <a:schemeClr val="tx1">
                  <a:lumMod val="85000"/>
                  <a:lumOff val="15000"/>
                </a:schemeClr>
              </a:solidFill>
            </a:endParaRPr>
          </a:p>
        </p:txBody>
      </p:sp>
      <p:pic>
        <p:nvPicPr>
          <p:cNvPr id="3" name="Picture 2" descr="E:\magiagalma.jpg"/>
          <p:cNvPicPr>
            <a:picLocks noChangeAspect="1" noChangeArrowheads="1"/>
          </p:cNvPicPr>
          <p:nvPr/>
        </p:nvPicPr>
        <p:blipFill>
          <a:blip r:embed="rId3" cstate="print"/>
          <a:srcRect/>
          <a:stretch>
            <a:fillRect/>
          </a:stretch>
        </p:blipFill>
        <p:spPr bwMode="auto">
          <a:xfrm>
            <a:off x="256854" y="476672"/>
            <a:ext cx="5267252" cy="5688632"/>
          </a:xfrm>
          <a:prstGeom prst="rect">
            <a:avLst/>
          </a:prstGeom>
          <a:ln>
            <a:noFill/>
          </a:ln>
          <a:effectLst>
            <a:softEdge rad="112500"/>
          </a:effectLst>
        </p:spPr>
      </p:pic>
    </p:spTree>
  </p:cSld>
  <p:clrMapOvr>
    <a:masterClrMapping/>
  </p:clrMapOvr>
  <p:transition spd="slow">
    <p:wedg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E:\images.jpg"/>
          <p:cNvPicPr>
            <a:picLocks noChangeAspect="1" noChangeArrowheads="1"/>
          </p:cNvPicPr>
          <p:nvPr/>
        </p:nvPicPr>
        <p:blipFill>
          <a:blip r:embed="rId3" cstate="print"/>
          <a:srcRect/>
          <a:stretch>
            <a:fillRect/>
          </a:stretch>
        </p:blipFill>
        <p:spPr bwMode="auto">
          <a:xfrm>
            <a:off x="539552" y="260648"/>
            <a:ext cx="8328340" cy="5976665"/>
          </a:xfrm>
          <a:prstGeom prst="rect">
            <a:avLst/>
          </a:prstGeom>
          <a:ln>
            <a:noFill/>
          </a:ln>
          <a:effectLst>
            <a:outerShdw blurRad="292100" dist="139700" dir="2700000" algn="tl" rotWithShape="0">
              <a:srgbClr val="333333">
                <a:alpha val="65000"/>
              </a:srgbClr>
            </a:outerShdw>
          </a:effectLst>
        </p:spPr>
      </p:pic>
      <p:sp>
        <p:nvSpPr>
          <p:cNvPr id="3" name="2 - TextBox"/>
          <p:cNvSpPr txBox="1"/>
          <p:nvPr/>
        </p:nvSpPr>
        <p:spPr>
          <a:xfrm>
            <a:off x="179512" y="6237312"/>
            <a:ext cx="8568952" cy="369332"/>
          </a:xfrm>
          <a:prstGeom prst="rect">
            <a:avLst/>
          </a:prstGeom>
          <a:noFill/>
        </p:spPr>
        <p:txBody>
          <a:bodyPr wrap="square" rtlCol="0">
            <a:spAutoFit/>
          </a:bodyPr>
          <a:lstStyle/>
          <a:p>
            <a:r>
              <a:rPr lang="el-GR" b="1" dirty="0" smtClean="0">
                <a:solidFill>
                  <a:srgbClr val="002060"/>
                </a:solidFill>
              </a:rPr>
              <a:t>Οι Τρεις Μάγοι είναι οι πολιούχοι άγιοι της Κολωνίας και οι προστάτες των ταξιδιωτών  </a:t>
            </a:r>
            <a:endParaRPr lang="el-GR" b="1" dirty="0">
              <a:solidFill>
                <a:srgbClr val="002060"/>
              </a:solidFill>
            </a:endParaRPr>
          </a:p>
        </p:txBody>
      </p:sp>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encrypted-tbn0.gstatic.com/images?q=tbn:ANd9GcTZ3la6psbC2551h2Uj8-nnv1LCCcKtW7S5I6YW3u0ocLgUhEGMNA"/>
          <p:cNvPicPr>
            <a:picLocks noChangeAspect="1" noChangeArrowheads="1"/>
          </p:cNvPicPr>
          <p:nvPr/>
        </p:nvPicPr>
        <p:blipFill>
          <a:blip r:embed="rId3" cstate="print"/>
          <a:srcRect/>
          <a:stretch>
            <a:fillRect/>
          </a:stretch>
        </p:blipFill>
        <p:spPr bwMode="auto">
          <a:xfrm>
            <a:off x="395536" y="521296"/>
            <a:ext cx="7884368" cy="6336704"/>
          </a:xfrm>
          <a:prstGeom prst="rect">
            <a:avLst/>
          </a:prstGeom>
          <a:noFill/>
        </p:spPr>
      </p:pic>
    </p:spTree>
  </p:cSld>
  <p:clrMapOvr>
    <a:masterClrMapping/>
  </p:clrMapOvr>
  <p:transition spd="slow">
    <p:wedg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p:cNvPicPr>
            <a:picLocks noChangeAspect="1" noChangeArrowheads="1"/>
          </p:cNvPicPr>
          <p:nvPr/>
        </p:nvPicPr>
        <p:blipFill>
          <a:blip r:embed="rId3" cstate="print"/>
          <a:srcRect/>
          <a:stretch>
            <a:fillRect/>
          </a:stretch>
        </p:blipFill>
        <p:spPr bwMode="auto">
          <a:xfrm>
            <a:off x="5940152" y="1809926"/>
            <a:ext cx="3203848" cy="4787425"/>
          </a:xfrm>
          <a:prstGeom prst="rect">
            <a:avLst/>
          </a:prstGeom>
          <a:ln>
            <a:noFill/>
          </a:ln>
          <a:effectLst>
            <a:softEdge rad="112500"/>
          </a:effectLst>
          <a:scene3d>
            <a:camera prst="perspectiveLeft"/>
            <a:lightRig rig="threePt" dir="t"/>
          </a:scene3d>
        </p:spPr>
      </p:pic>
      <p:pic>
        <p:nvPicPr>
          <p:cNvPr id="5123" name="Picture 3"/>
          <p:cNvPicPr>
            <a:picLocks noChangeAspect="1" noChangeArrowheads="1"/>
          </p:cNvPicPr>
          <p:nvPr/>
        </p:nvPicPr>
        <p:blipFill>
          <a:blip r:embed="rId4" cstate="print"/>
          <a:srcRect l="6977" r="6977"/>
          <a:stretch>
            <a:fillRect/>
          </a:stretch>
        </p:blipFill>
        <p:spPr bwMode="auto">
          <a:xfrm>
            <a:off x="-180528" y="0"/>
            <a:ext cx="2664296" cy="2348880"/>
          </a:xfrm>
          <a:prstGeom prst="ellipse">
            <a:avLst/>
          </a:prstGeom>
          <a:ln>
            <a:noFill/>
          </a:ln>
          <a:effectLst>
            <a:softEdge rad="112500"/>
          </a:effectLst>
          <a:scene3d>
            <a:camera prst="perspectiveContrastingLeftFacing"/>
            <a:lightRig rig="threePt" dir="t"/>
          </a:scene3d>
        </p:spPr>
      </p:pic>
      <p:pic>
        <p:nvPicPr>
          <p:cNvPr id="5124" name="Picture 4"/>
          <p:cNvPicPr>
            <a:picLocks noChangeAspect="1" noChangeArrowheads="1"/>
          </p:cNvPicPr>
          <p:nvPr/>
        </p:nvPicPr>
        <p:blipFill>
          <a:blip r:embed="rId5" cstate="print"/>
          <a:srcRect/>
          <a:stretch>
            <a:fillRect/>
          </a:stretch>
        </p:blipFill>
        <p:spPr bwMode="auto">
          <a:xfrm>
            <a:off x="1835696" y="0"/>
            <a:ext cx="2028825" cy="2257425"/>
          </a:xfrm>
          <a:prstGeom prst="ellipse">
            <a:avLst/>
          </a:prstGeom>
          <a:ln>
            <a:noFill/>
          </a:ln>
          <a:effectLst>
            <a:softEdge rad="112500"/>
          </a:effectLst>
          <a:scene3d>
            <a:camera prst="isometricOffAxis1Right"/>
            <a:lightRig rig="threePt" dir="t"/>
          </a:scene3d>
        </p:spPr>
      </p:pic>
      <p:pic>
        <p:nvPicPr>
          <p:cNvPr id="3" name="Picture 3" descr="E:\120px-Steaua,_Bucharest,_1842.jpg"/>
          <p:cNvPicPr>
            <a:picLocks noChangeAspect="1" noChangeArrowheads="1"/>
          </p:cNvPicPr>
          <p:nvPr/>
        </p:nvPicPr>
        <p:blipFill>
          <a:blip r:embed="rId6" cstate="print"/>
          <a:srcRect/>
          <a:stretch>
            <a:fillRect/>
          </a:stretch>
        </p:blipFill>
        <p:spPr bwMode="auto">
          <a:xfrm>
            <a:off x="3131840" y="0"/>
            <a:ext cx="2160240" cy="2160240"/>
          </a:xfrm>
          <a:prstGeom prst="ellipse">
            <a:avLst/>
          </a:prstGeom>
          <a:ln>
            <a:noFill/>
          </a:ln>
          <a:effectLst>
            <a:softEdge rad="112500"/>
          </a:effectLst>
          <a:scene3d>
            <a:camera prst="perspectiveHeroicExtremeLeftFacing"/>
            <a:lightRig rig="threePt" dir="t"/>
          </a:scene3d>
        </p:spPr>
      </p:pic>
      <p:pic>
        <p:nvPicPr>
          <p:cNvPr id="5122" name="Picture 2"/>
          <p:cNvPicPr>
            <a:picLocks noChangeAspect="1" noChangeArrowheads="1"/>
          </p:cNvPicPr>
          <p:nvPr/>
        </p:nvPicPr>
        <p:blipFill>
          <a:blip r:embed="rId7" cstate="print"/>
          <a:srcRect/>
          <a:stretch>
            <a:fillRect/>
          </a:stretch>
        </p:blipFill>
        <p:spPr bwMode="auto">
          <a:xfrm>
            <a:off x="0" y="2105472"/>
            <a:ext cx="3005302" cy="4752528"/>
          </a:xfrm>
          <a:prstGeom prst="rect">
            <a:avLst/>
          </a:prstGeom>
          <a:ln>
            <a:noFill/>
          </a:ln>
          <a:effectLst>
            <a:softEdge rad="112500"/>
          </a:effectLst>
        </p:spPr>
      </p:pic>
      <p:sp>
        <p:nvSpPr>
          <p:cNvPr id="2" name="1 - TextBox"/>
          <p:cNvSpPr txBox="1"/>
          <p:nvPr/>
        </p:nvSpPr>
        <p:spPr>
          <a:xfrm>
            <a:off x="2699792" y="1628800"/>
            <a:ext cx="3672408" cy="5078313"/>
          </a:xfrm>
          <a:prstGeom prst="rect">
            <a:avLst/>
          </a:prstGeom>
          <a:noFill/>
        </p:spPr>
        <p:txBody>
          <a:bodyPr wrap="square" rtlCol="0">
            <a:spAutoFit/>
          </a:bodyPr>
          <a:lstStyle/>
          <a:p>
            <a:r>
              <a:rPr lang="el-GR" b="1" dirty="0" smtClean="0">
                <a:solidFill>
                  <a:srgbClr val="C00000"/>
                </a:solidFill>
              </a:rPr>
              <a:t>Το έθιμο των</a:t>
            </a:r>
            <a:r>
              <a:rPr lang="de-DE" b="1" dirty="0" smtClean="0">
                <a:solidFill>
                  <a:srgbClr val="C00000"/>
                </a:solidFill>
              </a:rPr>
              <a:t>  </a:t>
            </a:r>
            <a:r>
              <a:rPr lang="el-GR" b="1" dirty="0" smtClean="0">
                <a:solidFill>
                  <a:srgbClr val="C00000"/>
                </a:solidFill>
              </a:rPr>
              <a:t>«</a:t>
            </a:r>
            <a:r>
              <a:rPr lang="de-DE" b="1" dirty="0" smtClean="0">
                <a:solidFill>
                  <a:srgbClr val="C00000"/>
                </a:solidFill>
              </a:rPr>
              <a:t>Sternsinger</a:t>
            </a:r>
            <a:r>
              <a:rPr lang="el-GR" b="1" dirty="0" smtClean="0">
                <a:solidFill>
                  <a:srgbClr val="C00000"/>
                </a:solidFill>
              </a:rPr>
              <a:t>»</a:t>
            </a:r>
            <a:r>
              <a:rPr lang="de-DE" b="1" dirty="0" smtClean="0">
                <a:solidFill>
                  <a:srgbClr val="C00000"/>
                </a:solidFill>
              </a:rPr>
              <a:t> </a:t>
            </a:r>
            <a:r>
              <a:rPr lang="el-GR" b="1" dirty="0" smtClean="0">
                <a:solidFill>
                  <a:srgbClr val="C00000"/>
                </a:solidFill>
              </a:rPr>
              <a:t> είναι ήδη γνωστό από τον 16</a:t>
            </a:r>
            <a:r>
              <a:rPr lang="el-GR" b="1" baseline="30000" dirty="0" smtClean="0">
                <a:solidFill>
                  <a:srgbClr val="C00000"/>
                </a:solidFill>
              </a:rPr>
              <a:t>ο</a:t>
            </a:r>
            <a:r>
              <a:rPr lang="el-GR" b="1" dirty="0" smtClean="0">
                <a:solidFill>
                  <a:srgbClr val="C00000"/>
                </a:solidFill>
              </a:rPr>
              <a:t> αι. στη Γερμανία, Ολλανδία, Αυστρία και Ελβετία.  Σύμφωνα με το έθιμο οι μαθητές μαζί με τους δασκάλους τους  ντυνόταν  όπως οι τρείς Μάγοι και κρατώντας ένα αστέρι πήγαιναν από πόρτα σε πόρτα τραγουδώντας για τη γέννηση του Χριστού, τη φυγή του Ιωσήφ και της Μαρίας στην Αίγυπτο, για τον βασιλιά Ηρώδη και το τέλος του. Οι άνθρωποι  τους πρόσφεραν φρούτα, ξηρούς καρπούς και γλυκά, ενώ αυτοί ευλογούσαν το σπίτι με λιβάνι και αλάτι , αγιασμένο νερό, χαράζοντας παράλληλα στην πόρτα του σπιτιού έναν σταυρό.</a:t>
            </a:r>
            <a:endParaRPr lang="el-GR" b="1" dirty="0">
              <a:solidFill>
                <a:srgbClr val="C00000"/>
              </a:solidFill>
            </a:endParaRPr>
          </a:p>
        </p:txBody>
      </p:sp>
      <p:pic>
        <p:nvPicPr>
          <p:cNvPr id="8" name="Picture 2" descr="E:\magistern.jpg"/>
          <p:cNvPicPr>
            <a:picLocks noChangeAspect="1" noChangeArrowheads="1"/>
          </p:cNvPicPr>
          <p:nvPr/>
        </p:nvPicPr>
        <p:blipFill>
          <a:blip r:embed="rId8" cstate="print"/>
          <a:srcRect r="6877"/>
          <a:stretch>
            <a:fillRect/>
          </a:stretch>
        </p:blipFill>
        <p:spPr bwMode="auto">
          <a:xfrm>
            <a:off x="5508104" y="188640"/>
            <a:ext cx="3478088" cy="1247775"/>
          </a:xfrm>
          <a:prstGeom prst="rect">
            <a:avLst/>
          </a:prstGeom>
          <a:noFill/>
        </p:spPr>
      </p:pic>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p:cTn id="7" dur="1000" fill="hold"/>
                                        <p:tgtEl>
                                          <p:spTgt spid="5122"/>
                                        </p:tgtEl>
                                        <p:attrNameLst>
                                          <p:attrName>ppt_w</p:attrName>
                                        </p:attrNameLst>
                                      </p:cBhvr>
                                      <p:tavLst>
                                        <p:tav tm="0">
                                          <p:val>
                                            <p:strVal val="#ppt_w*0.70"/>
                                          </p:val>
                                        </p:tav>
                                        <p:tav tm="100000">
                                          <p:val>
                                            <p:strVal val="#ppt_w"/>
                                          </p:val>
                                        </p:tav>
                                      </p:tavLst>
                                    </p:anim>
                                    <p:anim calcmode="lin" valueType="num">
                                      <p:cBhvr>
                                        <p:cTn id="8" dur="1000" fill="hold"/>
                                        <p:tgtEl>
                                          <p:spTgt spid="5122"/>
                                        </p:tgtEl>
                                        <p:attrNameLst>
                                          <p:attrName>ppt_h</p:attrName>
                                        </p:attrNameLst>
                                      </p:cBhvr>
                                      <p:tavLst>
                                        <p:tav tm="0">
                                          <p:val>
                                            <p:strVal val="#ppt_h"/>
                                          </p:val>
                                        </p:tav>
                                        <p:tav tm="100000">
                                          <p:val>
                                            <p:strVal val="#ppt_h"/>
                                          </p:val>
                                        </p:tav>
                                      </p:tavLst>
                                    </p:anim>
                                    <p:animEffect transition="in" filter="fade">
                                      <p:cBhvr>
                                        <p:cTn id="9" dur="1000"/>
                                        <p:tgtEl>
                                          <p:spTgt spid="5122"/>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ppt_w</p:attrName>
                                        </p:attrNameLst>
                                      </p:cBhvr>
                                      <p:tavLst>
                                        <p:tav tm="0">
                                          <p:val>
                                            <p:strVal val="#ppt_w*0.70"/>
                                          </p:val>
                                        </p:tav>
                                        <p:tav tm="100000">
                                          <p:val>
                                            <p:strVal val="#ppt_w"/>
                                          </p:val>
                                        </p:tav>
                                      </p:tavLst>
                                    </p:anim>
                                    <p:anim calcmode="lin" valueType="num">
                                      <p:cBhvr>
                                        <p:cTn id="15" dur="1000" fill="hold"/>
                                        <p:tgtEl>
                                          <p:spTgt spid="7"/>
                                        </p:tgtEl>
                                        <p:attrNameLst>
                                          <p:attrName>ppt_h</p:attrName>
                                        </p:attrNameLst>
                                      </p:cBhvr>
                                      <p:tavLst>
                                        <p:tav tm="0">
                                          <p:val>
                                            <p:strVal val="#ppt_h"/>
                                          </p:val>
                                        </p:tav>
                                        <p:tav tm="100000">
                                          <p:val>
                                            <p:strVal val="#ppt_h"/>
                                          </p:val>
                                        </p:tav>
                                      </p:tavLst>
                                    </p:anim>
                                    <p:animEffect transition="in" filter="fade">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E:\sternsainger5.jpg"/>
          <p:cNvPicPr>
            <a:picLocks noChangeAspect="1" noChangeArrowheads="1"/>
          </p:cNvPicPr>
          <p:nvPr/>
        </p:nvPicPr>
        <p:blipFill>
          <a:blip r:embed="rId3" cstate="print"/>
          <a:srcRect/>
          <a:stretch>
            <a:fillRect/>
          </a:stretch>
        </p:blipFill>
        <p:spPr bwMode="auto">
          <a:xfrm>
            <a:off x="3419872" y="4005064"/>
            <a:ext cx="2520280" cy="2547664"/>
          </a:xfrm>
          <a:prstGeom prst="ellipse">
            <a:avLst/>
          </a:prstGeom>
          <a:ln>
            <a:noFill/>
          </a:ln>
          <a:effectLst>
            <a:softEdge rad="112500"/>
          </a:effectLst>
        </p:spPr>
      </p:pic>
      <p:pic>
        <p:nvPicPr>
          <p:cNvPr id="3" name="Picture 6" descr="E:\sternsingrnchen.jpg"/>
          <p:cNvPicPr>
            <a:picLocks noChangeAspect="1" noChangeArrowheads="1"/>
          </p:cNvPicPr>
          <p:nvPr/>
        </p:nvPicPr>
        <p:blipFill>
          <a:blip r:embed="rId4" cstate="print"/>
          <a:srcRect/>
          <a:stretch>
            <a:fillRect/>
          </a:stretch>
        </p:blipFill>
        <p:spPr bwMode="auto">
          <a:xfrm>
            <a:off x="467544" y="3789040"/>
            <a:ext cx="2448272" cy="2808312"/>
          </a:xfrm>
          <a:prstGeom prst="ellipse">
            <a:avLst/>
          </a:prstGeom>
          <a:ln>
            <a:noFill/>
          </a:ln>
          <a:effectLst>
            <a:softEdge rad="112500"/>
          </a:effectLst>
        </p:spPr>
      </p:pic>
      <p:pic>
        <p:nvPicPr>
          <p:cNvPr id="6" name="Picture 8" descr="E:\sternsinger.jpg"/>
          <p:cNvPicPr>
            <a:picLocks noChangeAspect="1" noChangeArrowheads="1"/>
          </p:cNvPicPr>
          <p:nvPr/>
        </p:nvPicPr>
        <p:blipFill>
          <a:blip r:embed="rId5" cstate="print"/>
          <a:srcRect/>
          <a:stretch>
            <a:fillRect/>
          </a:stretch>
        </p:blipFill>
        <p:spPr bwMode="auto">
          <a:xfrm>
            <a:off x="6156176" y="4005064"/>
            <a:ext cx="2592288" cy="2544688"/>
          </a:xfrm>
          <a:prstGeom prst="ellipse">
            <a:avLst/>
          </a:prstGeom>
          <a:ln>
            <a:noFill/>
          </a:ln>
          <a:effectLst>
            <a:softEdge rad="112500"/>
          </a:effectLst>
        </p:spPr>
      </p:pic>
      <p:pic>
        <p:nvPicPr>
          <p:cNvPr id="5122" name="Picture 2" descr="E:\stern.jpg"/>
          <p:cNvPicPr>
            <a:picLocks noChangeAspect="1" noChangeArrowheads="1"/>
          </p:cNvPicPr>
          <p:nvPr/>
        </p:nvPicPr>
        <p:blipFill>
          <a:blip r:embed="rId6" cstate="print"/>
          <a:srcRect/>
          <a:stretch>
            <a:fillRect/>
          </a:stretch>
        </p:blipFill>
        <p:spPr bwMode="auto">
          <a:xfrm rot="12442217">
            <a:off x="-75043" y="1646325"/>
            <a:ext cx="3691993" cy="1984391"/>
          </a:xfrm>
          <a:prstGeom prst="ellipse">
            <a:avLst/>
          </a:prstGeom>
          <a:ln>
            <a:noFill/>
          </a:ln>
          <a:effectLst>
            <a:softEdge rad="112500"/>
          </a:effectLst>
        </p:spPr>
      </p:pic>
      <p:sp>
        <p:nvSpPr>
          <p:cNvPr id="14" name="13 - TextBox"/>
          <p:cNvSpPr txBox="1"/>
          <p:nvPr/>
        </p:nvSpPr>
        <p:spPr>
          <a:xfrm flipH="1">
            <a:off x="1547664" y="188640"/>
            <a:ext cx="5858937" cy="461665"/>
          </a:xfrm>
          <a:prstGeom prst="rect">
            <a:avLst/>
          </a:prstGeom>
          <a:noFill/>
        </p:spPr>
        <p:txBody>
          <a:bodyPr wrap="square" rtlCol="0">
            <a:spAutoFit/>
          </a:bodyPr>
          <a:lstStyle/>
          <a:p>
            <a:r>
              <a:rPr lang="en-US" sz="2400" dirty="0" smtClean="0">
                <a:solidFill>
                  <a:srgbClr val="C00000"/>
                </a:solidFill>
              </a:rPr>
              <a:t>                 </a:t>
            </a:r>
            <a:r>
              <a:rPr lang="en-US" sz="2400" b="1" dirty="0" smtClean="0">
                <a:solidFill>
                  <a:srgbClr val="C00000"/>
                </a:solidFill>
              </a:rPr>
              <a:t>D I E    S T E R N S I N G E R</a:t>
            </a:r>
            <a:endParaRPr lang="el-GR" sz="2400" b="1" dirty="0">
              <a:solidFill>
                <a:srgbClr val="C00000"/>
              </a:solidFill>
            </a:endParaRPr>
          </a:p>
        </p:txBody>
      </p:sp>
      <p:pic>
        <p:nvPicPr>
          <p:cNvPr id="15" name="Picture 2" descr="E:\stern.jpg"/>
          <p:cNvPicPr>
            <a:picLocks noChangeAspect="1" noChangeArrowheads="1"/>
          </p:cNvPicPr>
          <p:nvPr/>
        </p:nvPicPr>
        <p:blipFill>
          <a:blip r:embed="rId6" cstate="print"/>
          <a:srcRect/>
          <a:stretch>
            <a:fillRect/>
          </a:stretch>
        </p:blipFill>
        <p:spPr bwMode="auto">
          <a:xfrm rot="7683290">
            <a:off x="6303805" y="1321073"/>
            <a:ext cx="3168352" cy="2101298"/>
          </a:xfrm>
          <a:prstGeom prst="ellipse">
            <a:avLst/>
          </a:prstGeom>
          <a:ln>
            <a:noFill/>
          </a:ln>
          <a:effectLst>
            <a:softEdge rad="112500"/>
          </a:effectLst>
        </p:spPr>
      </p:pic>
      <p:pic>
        <p:nvPicPr>
          <p:cNvPr id="10" name="Picture 4" descr="E:\tragoydistes asterioy.jpg"/>
          <p:cNvPicPr>
            <a:picLocks noChangeAspect="1" noChangeArrowheads="1"/>
          </p:cNvPicPr>
          <p:nvPr/>
        </p:nvPicPr>
        <p:blipFill>
          <a:blip r:embed="rId7" cstate="print"/>
          <a:srcRect/>
          <a:stretch>
            <a:fillRect/>
          </a:stretch>
        </p:blipFill>
        <p:spPr bwMode="auto">
          <a:xfrm>
            <a:off x="1763688" y="404664"/>
            <a:ext cx="6192688" cy="1872208"/>
          </a:xfrm>
          <a:prstGeom prst="rect">
            <a:avLst/>
          </a:prstGeom>
          <a:ln>
            <a:noFill/>
          </a:ln>
          <a:effectLst>
            <a:softEdge rad="112500"/>
          </a:effectLst>
        </p:spPr>
      </p:pic>
      <p:sp>
        <p:nvSpPr>
          <p:cNvPr id="2" name="1 - Ορθογώνιο"/>
          <p:cNvSpPr/>
          <p:nvPr/>
        </p:nvSpPr>
        <p:spPr>
          <a:xfrm>
            <a:off x="2483768" y="2204864"/>
            <a:ext cx="4536504" cy="2031325"/>
          </a:xfrm>
          <a:prstGeom prst="rect">
            <a:avLst/>
          </a:prstGeom>
        </p:spPr>
        <p:txBody>
          <a:bodyPr wrap="square">
            <a:spAutoFit/>
          </a:bodyPr>
          <a:lstStyle/>
          <a:p>
            <a:r>
              <a:rPr lang="el-GR" b="1" dirty="0" smtClean="0">
                <a:solidFill>
                  <a:srgbClr val="FF0000"/>
                </a:solidFill>
              </a:rPr>
              <a:t>Στη σημερινή </a:t>
            </a:r>
            <a:r>
              <a:rPr lang="el-GR" b="1" dirty="0" err="1" smtClean="0">
                <a:solidFill>
                  <a:srgbClr val="FF0000"/>
                </a:solidFill>
              </a:rPr>
              <a:t>επ</a:t>
            </a:r>
            <a:r>
              <a:rPr lang="en-US" b="1" dirty="0" smtClean="0">
                <a:solidFill>
                  <a:srgbClr val="FF0000"/>
                </a:solidFill>
              </a:rPr>
              <a:t>o</a:t>
            </a:r>
            <a:r>
              <a:rPr lang="el-GR" b="1" dirty="0" err="1" smtClean="0">
                <a:solidFill>
                  <a:srgbClr val="FF0000"/>
                </a:solidFill>
              </a:rPr>
              <a:t>χή</a:t>
            </a:r>
            <a:r>
              <a:rPr lang="el-GR" b="1" dirty="0" smtClean="0">
                <a:solidFill>
                  <a:srgbClr val="FF0000"/>
                </a:solidFill>
              </a:rPr>
              <a:t> οι </a:t>
            </a:r>
            <a:r>
              <a:rPr lang="en-US" b="1" dirty="0" err="1" smtClean="0">
                <a:solidFill>
                  <a:srgbClr val="FF0000"/>
                </a:solidFill>
              </a:rPr>
              <a:t>Sternsinger</a:t>
            </a:r>
            <a:r>
              <a:rPr lang="el-GR" b="1" dirty="0" smtClean="0">
                <a:solidFill>
                  <a:srgbClr val="FF0000"/>
                </a:solidFill>
              </a:rPr>
              <a:t>  είναι κυρίως παιδιά που είναι ντυμένα σαν  τους τρεις μάγους, κρατούν σαν οδηγό ένα αστέρι, πηγαίνουν από σπίτι σε σπίτι και τραγουδώντας ευλογούν το σπίτι με λιβάνι και αγιασμένο νερό.  Παριστάνουν τους τρεις μάγους που επιστρέφουν από τη Βηθλεέμ.</a:t>
            </a:r>
            <a:endParaRPr lang="el-GR" b="1" dirty="0">
              <a:solidFill>
                <a:srgbClr val="FF0000"/>
              </a:solidFill>
            </a:endParaRPr>
          </a:p>
        </p:txBody>
      </p:sp>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edge">
                                      <p:cBhvr>
                                        <p:cTn id="7" dur="20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5122"/>
                                        </p:tgtEl>
                                        <p:attrNameLst>
                                          <p:attrName>style.visibility</p:attrName>
                                        </p:attrNameLst>
                                      </p:cBhvr>
                                      <p:to>
                                        <p:strVal val="visible"/>
                                      </p:to>
                                    </p:set>
                                    <p:animEffect transition="in" filter="wedge">
                                      <p:cBhvr>
                                        <p:cTn id="12" dur="20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p:cNvPicPr>
            <a:picLocks noChangeAspect="1" noChangeArrowheads="1"/>
          </p:cNvPicPr>
          <p:nvPr/>
        </p:nvPicPr>
        <p:blipFill>
          <a:blip r:embed="rId3" cstate="print"/>
          <a:srcRect/>
          <a:stretch>
            <a:fillRect/>
          </a:stretch>
        </p:blipFill>
        <p:spPr bwMode="auto">
          <a:xfrm>
            <a:off x="0" y="0"/>
            <a:ext cx="3384376" cy="2286000"/>
          </a:xfrm>
          <a:prstGeom prst="rect">
            <a:avLst/>
          </a:prstGeom>
          <a:noFill/>
          <a:ln w="9525">
            <a:noFill/>
            <a:miter lim="800000"/>
            <a:headEnd/>
            <a:tailEnd/>
          </a:ln>
          <a:effectLst/>
        </p:spPr>
      </p:pic>
      <p:pic>
        <p:nvPicPr>
          <p:cNvPr id="19" name="Picture 10" descr="E:\malbildmagi.jpg"/>
          <p:cNvPicPr>
            <a:picLocks noChangeAspect="1" noChangeArrowheads="1"/>
          </p:cNvPicPr>
          <p:nvPr/>
        </p:nvPicPr>
        <p:blipFill>
          <a:blip r:embed="rId4" cstate="print"/>
          <a:srcRect/>
          <a:stretch>
            <a:fillRect/>
          </a:stretch>
        </p:blipFill>
        <p:spPr bwMode="auto">
          <a:xfrm>
            <a:off x="395536" y="2420888"/>
            <a:ext cx="2133600" cy="2143125"/>
          </a:xfrm>
          <a:prstGeom prst="rect">
            <a:avLst/>
          </a:prstGeom>
          <a:noFill/>
        </p:spPr>
      </p:pic>
      <p:sp>
        <p:nvSpPr>
          <p:cNvPr id="3" name="2 - Ορθογώνιο"/>
          <p:cNvSpPr/>
          <p:nvPr/>
        </p:nvSpPr>
        <p:spPr>
          <a:xfrm>
            <a:off x="2411760" y="2636912"/>
            <a:ext cx="3240360" cy="1754326"/>
          </a:xfrm>
          <a:prstGeom prst="rect">
            <a:avLst/>
          </a:prstGeom>
        </p:spPr>
        <p:txBody>
          <a:bodyPr wrap="square">
            <a:spAutoFit/>
          </a:bodyPr>
          <a:lstStyle/>
          <a:p>
            <a:pPr algn="ctr"/>
            <a:r>
              <a:rPr lang="el-GR" b="1" dirty="0" smtClean="0">
                <a:solidFill>
                  <a:srgbClr val="FF0000"/>
                </a:solidFill>
              </a:rPr>
              <a:t>Όποιος ανοίξει την πόρτα στους</a:t>
            </a:r>
          </a:p>
          <a:p>
            <a:pPr algn="ctr"/>
            <a:r>
              <a:rPr lang="en-US" b="1" dirty="0" smtClean="0">
                <a:solidFill>
                  <a:srgbClr val="FF0000"/>
                </a:solidFill>
              </a:rPr>
              <a:t> </a:t>
            </a:r>
            <a:r>
              <a:rPr lang="en-US" b="1" dirty="0" err="1" smtClean="0">
                <a:solidFill>
                  <a:srgbClr val="FF0000"/>
                </a:solidFill>
              </a:rPr>
              <a:t>Sternsinger</a:t>
            </a:r>
            <a:r>
              <a:rPr lang="en-US" b="1" dirty="0" smtClean="0">
                <a:solidFill>
                  <a:srgbClr val="FF0000"/>
                </a:solidFill>
              </a:rPr>
              <a:t> </a:t>
            </a:r>
            <a:r>
              <a:rPr lang="el-GR" b="1" dirty="0" smtClean="0">
                <a:solidFill>
                  <a:srgbClr val="FF0000"/>
                </a:solidFill>
              </a:rPr>
              <a:t>τους  δωρίζει γλυκά και </a:t>
            </a:r>
          </a:p>
          <a:p>
            <a:pPr algn="ctr"/>
            <a:r>
              <a:rPr lang="el-GR" b="1" dirty="0" smtClean="0">
                <a:solidFill>
                  <a:srgbClr val="FF0000"/>
                </a:solidFill>
              </a:rPr>
              <a:t>ξηρούς καρπούς, ενώ δίνει λεφτά για τον φιλανθρωπικό  έρανο που κάνουν. </a:t>
            </a:r>
            <a:endParaRPr lang="el-GR" b="1" dirty="0"/>
          </a:p>
        </p:txBody>
      </p:sp>
      <p:pic>
        <p:nvPicPr>
          <p:cNvPr id="4" name="Picture 5" descr="E:\sternsinger 1.jpg"/>
          <p:cNvPicPr>
            <a:picLocks noChangeAspect="1" noChangeArrowheads="1"/>
          </p:cNvPicPr>
          <p:nvPr/>
        </p:nvPicPr>
        <p:blipFill>
          <a:blip r:embed="rId5" cstate="print"/>
          <a:srcRect/>
          <a:stretch>
            <a:fillRect/>
          </a:stretch>
        </p:blipFill>
        <p:spPr bwMode="auto">
          <a:xfrm>
            <a:off x="6732240" y="4797152"/>
            <a:ext cx="2160240" cy="1800200"/>
          </a:xfrm>
          <a:prstGeom prst="rect">
            <a:avLst/>
          </a:prstGeom>
          <a:noFill/>
          <a:scene3d>
            <a:camera prst="perspectiveHeroicExtremeRightFacing"/>
            <a:lightRig rig="threePt" dir="t"/>
          </a:scene3d>
        </p:spPr>
      </p:pic>
      <p:pic>
        <p:nvPicPr>
          <p:cNvPr id="9" name="Picture 2" descr="E:\120px-Гермашев_Со-звездой_1916.jpg"/>
          <p:cNvPicPr>
            <a:picLocks noChangeAspect="1" noChangeArrowheads="1"/>
          </p:cNvPicPr>
          <p:nvPr/>
        </p:nvPicPr>
        <p:blipFill>
          <a:blip r:embed="rId6" cstate="print"/>
          <a:srcRect/>
          <a:stretch>
            <a:fillRect/>
          </a:stretch>
        </p:blipFill>
        <p:spPr bwMode="auto">
          <a:xfrm>
            <a:off x="6516216" y="260648"/>
            <a:ext cx="2448272" cy="2088232"/>
          </a:xfrm>
          <a:prstGeom prst="rect">
            <a:avLst/>
          </a:prstGeom>
          <a:noFill/>
        </p:spPr>
      </p:pic>
      <p:pic>
        <p:nvPicPr>
          <p:cNvPr id="1028" name="Picture 4" descr="E:\sternsinghauw.jpg"/>
          <p:cNvPicPr>
            <a:picLocks noChangeAspect="1" noChangeArrowheads="1"/>
          </p:cNvPicPr>
          <p:nvPr/>
        </p:nvPicPr>
        <p:blipFill>
          <a:blip r:embed="rId7" cstate="print"/>
          <a:srcRect/>
          <a:stretch>
            <a:fillRect/>
          </a:stretch>
        </p:blipFill>
        <p:spPr bwMode="auto">
          <a:xfrm>
            <a:off x="3275856" y="332656"/>
            <a:ext cx="3024336" cy="1971675"/>
          </a:xfrm>
          <a:prstGeom prst="rect">
            <a:avLst/>
          </a:prstGeom>
          <a:noFill/>
        </p:spPr>
      </p:pic>
      <p:pic>
        <p:nvPicPr>
          <p:cNvPr id="1029" name="Picture 5" descr="E:\sternsingakia.jpg"/>
          <p:cNvPicPr>
            <a:picLocks noChangeAspect="1" noChangeArrowheads="1"/>
          </p:cNvPicPr>
          <p:nvPr/>
        </p:nvPicPr>
        <p:blipFill>
          <a:blip r:embed="rId8" cstate="print"/>
          <a:srcRect/>
          <a:stretch>
            <a:fillRect/>
          </a:stretch>
        </p:blipFill>
        <p:spPr bwMode="auto">
          <a:xfrm>
            <a:off x="539552" y="4581128"/>
            <a:ext cx="1944216" cy="1847850"/>
          </a:xfrm>
          <a:prstGeom prst="rect">
            <a:avLst/>
          </a:prstGeom>
          <a:noFill/>
          <a:scene3d>
            <a:camera prst="perspectiveContrastingRightFacing"/>
            <a:lightRig rig="threePt" dir="t"/>
          </a:scene3d>
        </p:spPr>
      </p:pic>
      <p:pic>
        <p:nvPicPr>
          <p:cNvPr id="17" name="Picture 8" descr="E:\sternsinger.jpg"/>
          <p:cNvPicPr>
            <a:picLocks noChangeAspect="1" noChangeArrowheads="1"/>
          </p:cNvPicPr>
          <p:nvPr/>
        </p:nvPicPr>
        <p:blipFill>
          <a:blip r:embed="rId9" cstate="print"/>
          <a:srcRect/>
          <a:stretch>
            <a:fillRect/>
          </a:stretch>
        </p:blipFill>
        <p:spPr bwMode="auto">
          <a:xfrm>
            <a:off x="2267744" y="4797152"/>
            <a:ext cx="2232248" cy="1858039"/>
          </a:xfrm>
          <a:prstGeom prst="rect">
            <a:avLst/>
          </a:prstGeom>
          <a:noFill/>
          <a:scene3d>
            <a:camera prst="perspectiveContrastingRightFacing"/>
            <a:lightRig rig="threePt" dir="t"/>
          </a:scene3d>
        </p:spPr>
      </p:pic>
      <p:pic>
        <p:nvPicPr>
          <p:cNvPr id="1031" name="Picture 7" descr="E:\sternsingaikor.jpg"/>
          <p:cNvPicPr>
            <a:picLocks noChangeAspect="1" noChangeArrowheads="1"/>
          </p:cNvPicPr>
          <p:nvPr/>
        </p:nvPicPr>
        <p:blipFill>
          <a:blip r:embed="rId10" cstate="print"/>
          <a:srcRect/>
          <a:stretch>
            <a:fillRect/>
          </a:stretch>
        </p:blipFill>
        <p:spPr bwMode="auto">
          <a:xfrm>
            <a:off x="4427984" y="4797152"/>
            <a:ext cx="2160240" cy="1876425"/>
          </a:xfrm>
          <a:prstGeom prst="rect">
            <a:avLst/>
          </a:prstGeom>
          <a:noFill/>
          <a:scene3d>
            <a:camera prst="perspectiveContrastingRightFacing"/>
            <a:lightRig rig="threePt" dir="t"/>
          </a:scene3d>
        </p:spPr>
      </p:pic>
      <p:pic>
        <p:nvPicPr>
          <p:cNvPr id="11" name="Picture 2"/>
          <p:cNvPicPr>
            <a:picLocks noChangeAspect="1" noChangeArrowheads="1"/>
          </p:cNvPicPr>
          <p:nvPr/>
        </p:nvPicPr>
        <p:blipFill>
          <a:blip r:embed="rId11" cstate="print"/>
          <a:srcRect/>
          <a:stretch>
            <a:fillRect/>
          </a:stretch>
        </p:blipFill>
        <p:spPr bwMode="auto">
          <a:xfrm>
            <a:off x="6516216" y="2420888"/>
            <a:ext cx="2411313" cy="2219400"/>
          </a:xfrm>
          <a:prstGeom prst="rect">
            <a:avLst/>
          </a:prstGeom>
          <a:noFill/>
          <a:ln w="9525">
            <a:noFill/>
            <a:miter lim="800000"/>
            <a:headEnd/>
            <a:tailEnd/>
          </a:ln>
          <a:effectLst/>
        </p:spPr>
      </p:pic>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ox(in)">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1029"/>
                                        </p:tgtEl>
                                        <p:attrNameLst>
                                          <p:attrName>style.visibility</p:attrName>
                                        </p:attrNameLst>
                                      </p:cBhvr>
                                      <p:to>
                                        <p:strVal val="visible"/>
                                      </p:to>
                                    </p:set>
                                    <p:animEffect transition="in" filter="wedge">
                                      <p:cBhvr>
                                        <p:cTn id="12" dur="2000"/>
                                        <p:tgtEl>
                                          <p:spTgt spid="1029"/>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edge">
                                      <p:cBhvr>
                                        <p:cTn id="17" dur="20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20" presetClass="entr" presetSubtype="0" fill="hold" nodeType="clickEffect">
                                  <p:stCondLst>
                                    <p:cond delay="0"/>
                                  </p:stCondLst>
                                  <p:childTnLst>
                                    <p:set>
                                      <p:cBhvr>
                                        <p:cTn id="21" dur="1" fill="hold">
                                          <p:stCondLst>
                                            <p:cond delay="0"/>
                                          </p:stCondLst>
                                        </p:cTn>
                                        <p:tgtEl>
                                          <p:spTgt spid="1031"/>
                                        </p:tgtEl>
                                        <p:attrNameLst>
                                          <p:attrName>style.visibility</p:attrName>
                                        </p:attrNameLst>
                                      </p:cBhvr>
                                      <p:to>
                                        <p:strVal val="visible"/>
                                      </p:to>
                                    </p:set>
                                    <p:animEffect transition="in" filter="wedge">
                                      <p:cBhvr>
                                        <p:cTn id="22" dur="2000"/>
                                        <p:tgtEl>
                                          <p:spTgt spid="1031"/>
                                        </p:tgtEl>
                                      </p:cBhvr>
                                    </p:animEffect>
                                  </p:childTnLst>
                                </p:cTn>
                              </p:par>
                            </p:childTnLst>
                          </p:cTn>
                        </p:par>
                      </p:childTnLst>
                    </p:cTn>
                  </p:par>
                  <p:par>
                    <p:cTn id="23" fill="hold">
                      <p:stCondLst>
                        <p:cond delay="indefinite"/>
                      </p:stCondLst>
                      <p:childTnLst>
                        <p:par>
                          <p:cTn id="24" fill="hold">
                            <p:stCondLst>
                              <p:cond delay="0"/>
                            </p:stCondLst>
                            <p:childTnLst>
                              <p:par>
                                <p:cTn id="25" presetID="20"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edge">
                                      <p:cBhvr>
                                        <p:cTn id="2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1" descr="E:\magi grafiti.png"/>
          <p:cNvPicPr>
            <a:picLocks noChangeAspect="1" noChangeArrowheads="1"/>
          </p:cNvPicPr>
          <p:nvPr/>
        </p:nvPicPr>
        <p:blipFill>
          <a:blip r:embed="rId3" cstate="print"/>
          <a:srcRect/>
          <a:stretch>
            <a:fillRect/>
          </a:stretch>
        </p:blipFill>
        <p:spPr bwMode="auto">
          <a:xfrm>
            <a:off x="395536" y="404664"/>
            <a:ext cx="8388424" cy="1224136"/>
          </a:xfrm>
          <a:prstGeom prst="rect">
            <a:avLst/>
          </a:prstGeom>
          <a:noFill/>
        </p:spPr>
      </p:pic>
      <p:sp>
        <p:nvSpPr>
          <p:cNvPr id="2" name="1 - Ορθογώνιο"/>
          <p:cNvSpPr/>
          <p:nvPr/>
        </p:nvSpPr>
        <p:spPr>
          <a:xfrm>
            <a:off x="5940152" y="2564904"/>
            <a:ext cx="2952328" cy="1754326"/>
          </a:xfrm>
          <a:prstGeom prst="rect">
            <a:avLst/>
          </a:prstGeom>
        </p:spPr>
        <p:txBody>
          <a:bodyPr wrap="square">
            <a:spAutoFit/>
          </a:bodyPr>
          <a:lstStyle/>
          <a:p>
            <a:pPr algn="ctr"/>
            <a:r>
              <a:rPr lang="el-GR" dirty="0" smtClean="0">
                <a:solidFill>
                  <a:srgbClr val="FF0000"/>
                </a:solidFill>
              </a:rPr>
              <a:t>Το </a:t>
            </a:r>
            <a:r>
              <a:rPr lang="el-GR" dirty="0" err="1" smtClean="0">
                <a:solidFill>
                  <a:srgbClr val="FF0000"/>
                </a:solidFill>
              </a:rPr>
              <a:t>γκραφίτι</a:t>
            </a:r>
            <a:r>
              <a:rPr lang="el-GR" dirty="0" smtClean="0">
                <a:solidFill>
                  <a:srgbClr val="FF0000"/>
                </a:solidFill>
              </a:rPr>
              <a:t> αυτό θεωρείται ότι φέρνει γούρι και γι' αυτό δεν το σβήνουν, έτσι ώστε σε μερικά σπίτια συναντάμε τις υπογραφές των μάγων ολόκληρων δεκαετιών.</a:t>
            </a:r>
            <a:endParaRPr lang="el-GR" dirty="0"/>
          </a:p>
        </p:txBody>
      </p:sp>
      <p:pic>
        <p:nvPicPr>
          <p:cNvPr id="2050" name="Picture 2" descr="E:\sterngraffiti.jpg"/>
          <p:cNvPicPr>
            <a:picLocks noChangeAspect="1" noChangeArrowheads="1"/>
          </p:cNvPicPr>
          <p:nvPr/>
        </p:nvPicPr>
        <p:blipFill>
          <a:blip r:embed="rId4" cstate="print"/>
          <a:srcRect/>
          <a:stretch>
            <a:fillRect/>
          </a:stretch>
        </p:blipFill>
        <p:spPr bwMode="auto">
          <a:xfrm>
            <a:off x="395536" y="4725144"/>
            <a:ext cx="1368152" cy="1743075"/>
          </a:xfrm>
          <a:prstGeom prst="rect">
            <a:avLst/>
          </a:prstGeom>
          <a:noFill/>
        </p:spPr>
      </p:pic>
      <p:pic>
        <p:nvPicPr>
          <p:cNvPr id="2052" name="Picture 4"/>
          <p:cNvPicPr>
            <a:picLocks noChangeAspect="1" noChangeArrowheads="1"/>
          </p:cNvPicPr>
          <p:nvPr/>
        </p:nvPicPr>
        <p:blipFill>
          <a:blip r:embed="rId5" cstate="print"/>
          <a:srcRect/>
          <a:stretch>
            <a:fillRect/>
          </a:stretch>
        </p:blipFill>
        <p:spPr bwMode="auto">
          <a:xfrm>
            <a:off x="1187624" y="1628800"/>
            <a:ext cx="5976664" cy="936104"/>
          </a:xfrm>
          <a:prstGeom prst="rect">
            <a:avLst/>
          </a:prstGeom>
          <a:noFill/>
          <a:ln w="9525">
            <a:noFill/>
            <a:miter lim="800000"/>
            <a:headEnd/>
            <a:tailEnd/>
          </a:ln>
          <a:effectLst/>
        </p:spPr>
      </p:pic>
      <p:pic>
        <p:nvPicPr>
          <p:cNvPr id="2055" name="Picture 7" descr="E:\sterngrafakia.jpg"/>
          <p:cNvPicPr>
            <a:picLocks noChangeAspect="1" noChangeArrowheads="1"/>
          </p:cNvPicPr>
          <p:nvPr/>
        </p:nvPicPr>
        <p:blipFill>
          <a:blip r:embed="rId6" cstate="print"/>
          <a:srcRect/>
          <a:stretch>
            <a:fillRect/>
          </a:stretch>
        </p:blipFill>
        <p:spPr bwMode="auto">
          <a:xfrm>
            <a:off x="7380312" y="4581128"/>
            <a:ext cx="1512168" cy="1906141"/>
          </a:xfrm>
          <a:prstGeom prst="rect">
            <a:avLst/>
          </a:prstGeom>
          <a:noFill/>
        </p:spPr>
      </p:pic>
      <p:pic>
        <p:nvPicPr>
          <p:cNvPr id="2056" name="Picture 8"/>
          <p:cNvPicPr>
            <a:picLocks noChangeAspect="1" noChangeArrowheads="1"/>
          </p:cNvPicPr>
          <p:nvPr/>
        </p:nvPicPr>
        <p:blipFill>
          <a:blip r:embed="rId7" cstate="print"/>
          <a:srcRect/>
          <a:stretch>
            <a:fillRect/>
          </a:stretch>
        </p:blipFill>
        <p:spPr bwMode="auto">
          <a:xfrm>
            <a:off x="7415808" y="1124744"/>
            <a:ext cx="1728192" cy="1296144"/>
          </a:xfrm>
          <a:prstGeom prst="rect">
            <a:avLst/>
          </a:prstGeom>
          <a:noFill/>
          <a:ln w="9525">
            <a:noFill/>
            <a:miter lim="800000"/>
            <a:headEnd/>
            <a:tailEnd/>
          </a:ln>
          <a:effectLst/>
        </p:spPr>
      </p:pic>
      <p:sp>
        <p:nvSpPr>
          <p:cNvPr id="16" name="15 - Ορθογώνιο"/>
          <p:cNvSpPr/>
          <p:nvPr/>
        </p:nvSpPr>
        <p:spPr>
          <a:xfrm>
            <a:off x="251520" y="2492896"/>
            <a:ext cx="3024336" cy="2031325"/>
          </a:xfrm>
          <a:prstGeom prst="rect">
            <a:avLst/>
          </a:prstGeom>
        </p:spPr>
        <p:txBody>
          <a:bodyPr wrap="square">
            <a:spAutoFit/>
          </a:bodyPr>
          <a:lstStyle/>
          <a:p>
            <a:r>
              <a:rPr lang="el-GR" dirty="0" smtClean="0">
                <a:solidFill>
                  <a:srgbClr val="FF0000"/>
                </a:solidFill>
              </a:rPr>
              <a:t>Οι «τρεις μάγοι» </a:t>
            </a:r>
            <a:r>
              <a:rPr lang="en-US" dirty="0" err="1" smtClean="0">
                <a:solidFill>
                  <a:srgbClr val="FF0000"/>
                </a:solidFill>
              </a:rPr>
              <a:t>Sternsinger</a:t>
            </a:r>
            <a:r>
              <a:rPr lang="el-GR" dirty="0" smtClean="0">
                <a:solidFill>
                  <a:srgbClr val="FF0000"/>
                </a:solidFill>
              </a:rPr>
              <a:t> γράφουν στα σπίτια που πηγαίνουν με κιμωλία τα αρχικά τους (δηλαδή </a:t>
            </a:r>
            <a:r>
              <a:rPr lang="el-GR" dirty="0" err="1" smtClean="0">
                <a:solidFill>
                  <a:srgbClr val="FF0000"/>
                </a:solidFill>
              </a:rPr>
              <a:t>Κασπάρ</a:t>
            </a:r>
            <a:r>
              <a:rPr lang="el-GR" dirty="0" smtClean="0">
                <a:solidFill>
                  <a:srgbClr val="FF0000"/>
                </a:solidFill>
              </a:rPr>
              <a:t>, </a:t>
            </a:r>
            <a:r>
              <a:rPr lang="el-GR" dirty="0" err="1" smtClean="0">
                <a:solidFill>
                  <a:srgbClr val="FF0000"/>
                </a:solidFill>
              </a:rPr>
              <a:t>Μέχιορ</a:t>
            </a:r>
            <a:r>
              <a:rPr lang="el-GR" dirty="0" smtClean="0">
                <a:solidFill>
                  <a:srgbClr val="FF0000"/>
                </a:solidFill>
              </a:rPr>
              <a:t> και </a:t>
            </a:r>
            <a:r>
              <a:rPr lang="el-GR" dirty="0" err="1" smtClean="0">
                <a:solidFill>
                  <a:srgbClr val="FF0000"/>
                </a:solidFill>
              </a:rPr>
              <a:t>Μπαλτάζαρ</a:t>
            </a:r>
            <a:r>
              <a:rPr lang="el-GR" dirty="0" smtClean="0">
                <a:solidFill>
                  <a:srgbClr val="FF0000"/>
                </a:solidFill>
              </a:rPr>
              <a:t>) και το τρέχον, π.χ. 20Ο*C+M+B+11</a:t>
            </a:r>
            <a:endParaRPr lang="el-GR" dirty="0"/>
          </a:p>
        </p:txBody>
      </p:sp>
      <p:pic>
        <p:nvPicPr>
          <p:cNvPr id="2057" name="Picture 9" descr="E:\sternsinger.jpg grafiti.jpg"/>
          <p:cNvPicPr>
            <a:picLocks noChangeAspect="1" noChangeArrowheads="1"/>
          </p:cNvPicPr>
          <p:nvPr/>
        </p:nvPicPr>
        <p:blipFill>
          <a:blip r:embed="rId8" cstate="print"/>
          <a:srcRect/>
          <a:stretch>
            <a:fillRect/>
          </a:stretch>
        </p:blipFill>
        <p:spPr bwMode="auto">
          <a:xfrm>
            <a:off x="2699792" y="4005064"/>
            <a:ext cx="3528392" cy="1738164"/>
          </a:xfrm>
          <a:prstGeom prst="rect">
            <a:avLst/>
          </a:prstGeom>
          <a:noFill/>
        </p:spPr>
      </p:pic>
      <p:pic>
        <p:nvPicPr>
          <p:cNvPr id="7" name="Picture 5" descr="E:\sternsaenger.giffoptini.gif"/>
          <p:cNvPicPr>
            <a:picLocks noChangeAspect="1" noChangeArrowheads="1"/>
          </p:cNvPicPr>
          <p:nvPr/>
        </p:nvPicPr>
        <p:blipFill>
          <a:blip r:embed="rId9" cstate="print"/>
          <a:srcRect/>
          <a:stretch>
            <a:fillRect/>
          </a:stretch>
        </p:blipFill>
        <p:spPr bwMode="auto">
          <a:xfrm>
            <a:off x="251520" y="188640"/>
            <a:ext cx="972194" cy="1168152"/>
          </a:xfrm>
          <a:prstGeom prst="rect">
            <a:avLst/>
          </a:prstGeom>
          <a:noFill/>
        </p:spPr>
      </p:pic>
      <p:sp>
        <p:nvSpPr>
          <p:cNvPr id="19" name="18 - TextBox"/>
          <p:cNvSpPr txBox="1"/>
          <p:nvPr/>
        </p:nvSpPr>
        <p:spPr>
          <a:xfrm>
            <a:off x="3203848" y="2564904"/>
            <a:ext cx="2880320" cy="1200329"/>
          </a:xfrm>
          <a:prstGeom prst="rect">
            <a:avLst/>
          </a:prstGeom>
          <a:noFill/>
        </p:spPr>
        <p:txBody>
          <a:bodyPr wrap="square" rtlCol="0">
            <a:spAutoFit/>
          </a:bodyPr>
          <a:lstStyle/>
          <a:p>
            <a:r>
              <a:rPr lang="en-US" dirty="0" smtClean="0">
                <a:solidFill>
                  <a:srgbClr val="FF0000"/>
                </a:solidFill>
              </a:rPr>
              <a:t>T</a:t>
            </a:r>
            <a:r>
              <a:rPr lang="el-GR" dirty="0" smtClean="0">
                <a:solidFill>
                  <a:srgbClr val="FF0000"/>
                </a:solidFill>
              </a:rPr>
              <a:t>α αρχικά </a:t>
            </a:r>
            <a:r>
              <a:rPr lang="en-US" dirty="0" smtClean="0">
                <a:solidFill>
                  <a:srgbClr val="FF0000"/>
                </a:solidFill>
              </a:rPr>
              <a:t>C M B </a:t>
            </a:r>
            <a:r>
              <a:rPr lang="el-GR" dirty="0" smtClean="0">
                <a:solidFill>
                  <a:srgbClr val="FF0000"/>
                </a:solidFill>
              </a:rPr>
              <a:t>φράσης </a:t>
            </a:r>
            <a:r>
              <a:rPr lang="en-US" dirty="0" err="1" smtClean="0">
                <a:solidFill>
                  <a:srgbClr val="FF0000"/>
                </a:solidFill>
              </a:rPr>
              <a:t>Christus</a:t>
            </a:r>
            <a:r>
              <a:rPr lang="en-US" dirty="0" smtClean="0">
                <a:solidFill>
                  <a:srgbClr val="FF0000"/>
                </a:solidFill>
              </a:rPr>
              <a:t>  </a:t>
            </a:r>
            <a:r>
              <a:rPr lang="en-US" dirty="0" err="1" smtClean="0">
                <a:solidFill>
                  <a:srgbClr val="FF0000"/>
                </a:solidFill>
              </a:rPr>
              <a:t>Mansionem</a:t>
            </a:r>
            <a:r>
              <a:rPr lang="en-US" dirty="0" smtClean="0">
                <a:solidFill>
                  <a:srgbClr val="FF0000"/>
                </a:solidFill>
              </a:rPr>
              <a:t> </a:t>
            </a:r>
            <a:r>
              <a:rPr lang="en-US" dirty="0" err="1" smtClean="0">
                <a:solidFill>
                  <a:srgbClr val="FF0000"/>
                </a:solidFill>
              </a:rPr>
              <a:t>Benedicat</a:t>
            </a:r>
            <a:r>
              <a:rPr lang="el-GR" dirty="0" smtClean="0">
                <a:solidFill>
                  <a:srgbClr val="FF0000"/>
                </a:solidFill>
              </a:rPr>
              <a:t> δηλ. ο Θεός ευλογεί αυτό το σπίτι.</a:t>
            </a:r>
            <a:endParaRPr lang="el-GR" dirty="0">
              <a:solidFill>
                <a:srgbClr val="FF0000"/>
              </a:solidFill>
            </a:endParaRPr>
          </a:p>
        </p:txBody>
      </p:sp>
      <p:sp>
        <p:nvSpPr>
          <p:cNvPr id="13" name="12 - TextBox"/>
          <p:cNvSpPr txBox="1"/>
          <p:nvPr/>
        </p:nvSpPr>
        <p:spPr>
          <a:xfrm>
            <a:off x="2195736" y="5805264"/>
            <a:ext cx="4968552" cy="923330"/>
          </a:xfrm>
          <a:prstGeom prst="rect">
            <a:avLst/>
          </a:prstGeom>
          <a:noFill/>
        </p:spPr>
        <p:txBody>
          <a:bodyPr wrap="square" rtlCol="0">
            <a:spAutoFit/>
          </a:bodyPr>
          <a:lstStyle/>
          <a:p>
            <a:r>
              <a:rPr lang="en-US" dirty="0" smtClean="0">
                <a:solidFill>
                  <a:srgbClr val="C00000"/>
                </a:solidFill>
              </a:rPr>
              <a:t>H </a:t>
            </a:r>
            <a:r>
              <a:rPr lang="el-GR" dirty="0" smtClean="0">
                <a:solidFill>
                  <a:srgbClr val="C00000"/>
                </a:solidFill>
              </a:rPr>
              <a:t>ευλογία αυτή έχει την καταγωγή της σε ειδωλολατρικές δοξασίες</a:t>
            </a:r>
          </a:p>
          <a:p>
            <a:r>
              <a:rPr lang="el-GR" dirty="0" smtClean="0">
                <a:solidFill>
                  <a:srgbClr val="C00000"/>
                </a:solidFill>
              </a:rPr>
              <a:t>Για την απομάκρυνση των κακών πνευμάτων.</a:t>
            </a:r>
            <a:r>
              <a:rPr lang="el-GR" dirty="0" smtClean="0"/>
              <a:t> </a:t>
            </a:r>
            <a:endParaRPr lang="el-GR" dirty="0"/>
          </a:p>
        </p:txBody>
      </p:sp>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0.7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E:\sternsinger.jpg"/>
          <p:cNvPicPr>
            <a:picLocks noChangeAspect="1" noChangeArrowheads="1"/>
          </p:cNvPicPr>
          <p:nvPr/>
        </p:nvPicPr>
        <p:blipFill>
          <a:blip r:embed="rId3" cstate="print"/>
          <a:srcRect/>
          <a:stretch>
            <a:fillRect/>
          </a:stretch>
        </p:blipFill>
        <p:spPr bwMode="auto">
          <a:xfrm>
            <a:off x="2915816" y="0"/>
            <a:ext cx="5364088" cy="4881867"/>
          </a:xfrm>
          <a:prstGeom prst="rect">
            <a:avLst/>
          </a:prstGeom>
          <a:noFill/>
        </p:spPr>
      </p:pic>
      <p:sp>
        <p:nvSpPr>
          <p:cNvPr id="3" name="2 - TextBox"/>
          <p:cNvSpPr txBox="1"/>
          <p:nvPr/>
        </p:nvSpPr>
        <p:spPr>
          <a:xfrm>
            <a:off x="395536" y="4509120"/>
            <a:ext cx="8136904" cy="1754326"/>
          </a:xfrm>
          <a:prstGeom prst="rect">
            <a:avLst/>
          </a:prstGeom>
          <a:noFill/>
        </p:spPr>
        <p:txBody>
          <a:bodyPr wrap="square" rtlCol="0">
            <a:spAutoFit/>
          </a:bodyPr>
          <a:lstStyle/>
          <a:p>
            <a:r>
              <a:rPr lang="el-GR" b="1" dirty="0" smtClean="0">
                <a:solidFill>
                  <a:srgbClr val="C00000"/>
                </a:solidFill>
              </a:rPr>
              <a:t>Τα χρήματα που συγκεντρώνουν οι «τραγουδιστές του αστεριού» προορίζονται για φιλανθρωπικό σκοπό και οι αποδέκτες είναι παιδιά. Τα παιδιά του τρίτου κόσμου αλλά και παιδιά που οι χώρες τους μαστίζονται από ασθένειες ή βρίσκονται σε πόλεμο βρίσκουν στήριξη και βοήθεια από αυτή τη δράση , που τείνει τα τελευταία χρόνια να γίνει  πανευρωπαϊκή. Είναι  η μεγαλύτερη δράση αλληλεγγύης  παγκόσμια που γίνεται από παιδιά για παιδιά.</a:t>
            </a:r>
            <a:endParaRPr lang="el-GR" b="1" dirty="0">
              <a:solidFill>
                <a:srgbClr val="C00000"/>
              </a:solidFill>
            </a:endParaRPr>
          </a:p>
        </p:txBody>
      </p:sp>
      <p:pic>
        <p:nvPicPr>
          <p:cNvPr id="51202" name="Picture 2" descr="https://encrypted-tbn2.gstatic.com/images?q=tbn:ANd9GcQfaBrn5n7YHbrIsB8fl1g8MSPrWfuht_tQHJGbw-GtyYHAV76Eeg"/>
          <p:cNvPicPr>
            <a:picLocks noChangeAspect="1" noChangeArrowheads="1"/>
          </p:cNvPicPr>
          <p:nvPr/>
        </p:nvPicPr>
        <p:blipFill>
          <a:blip r:embed="rId4" cstate="print"/>
          <a:srcRect/>
          <a:stretch>
            <a:fillRect/>
          </a:stretch>
        </p:blipFill>
        <p:spPr bwMode="auto">
          <a:xfrm>
            <a:off x="0" y="0"/>
            <a:ext cx="3024336" cy="4392488"/>
          </a:xfrm>
          <a:prstGeom prst="rect">
            <a:avLst/>
          </a:prstGeom>
          <a:noFill/>
        </p:spPr>
      </p:pic>
      <p:pic>
        <p:nvPicPr>
          <p:cNvPr id="51204" name="Picture 4" descr="https://encrypted-tbn3.gstatic.com/images?q=tbn:ANd9GcRt2d1Pkqn7psIPCNPHekGwffxaRA_W5jSvdKV7ZbC3xlrbz47s"/>
          <p:cNvPicPr>
            <a:picLocks noChangeAspect="1" noChangeArrowheads="1"/>
          </p:cNvPicPr>
          <p:nvPr/>
        </p:nvPicPr>
        <p:blipFill>
          <a:blip r:embed="rId5" cstate="print"/>
          <a:srcRect t="12707" r="3560" b="5371"/>
          <a:stretch>
            <a:fillRect/>
          </a:stretch>
        </p:blipFill>
        <p:spPr bwMode="auto">
          <a:xfrm>
            <a:off x="7308304" y="0"/>
            <a:ext cx="1835696" cy="1916832"/>
          </a:xfrm>
          <a:prstGeom prst="ellipse">
            <a:avLst/>
          </a:prstGeom>
          <a:ln w="63500" cap="rnd">
            <a:solidFill>
              <a:schemeClr val="accent3">
                <a:lumMod val="20000"/>
                <a:lumOff val="80000"/>
              </a:schemeClr>
            </a:solidFill>
          </a:ln>
          <a:effectLst>
            <a:outerShdw blurRad="381000" dist="292100" dir="5400000" sx="-80000" sy="-18000" rotWithShape="0">
              <a:srgbClr val="000000">
                <a:alpha val="22000"/>
              </a:srgbClr>
            </a:outerShdw>
            <a:softEdge rad="127000"/>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51202"/>
                                        </p:tgtEl>
                                        <p:attrNameLst>
                                          <p:attrName>style.visibility</p:attrName>
                                        </p:attrNameLst>
                                      </p:cBhvr>
                                      <p:to>
                                        <p:strVal val="visible"/>
                                      </p:to>
                                    </p:set>
                                    <p:anim calcmode="lin" valueType="num">
                                      <p:cBhvr>
                                        <p:cTn id="7" dur="1000" fill="hold"/>
                                        <p:tgtEl>
                                          <p:spTgt spid="51202"/>
                                        </p:tgtEl>
                                        <p:attrNameLst>
                                          <p:attrName>ppt_w</p:attrName>
                                        </p:attrNameLst>
                                      </p:cBhvr>
                                      <p:tavLst>
                                        <p:tav tm="0">
                                          <p:val>
                                            <p:strVal val="#ppt_w*0.70"/>
                                          </p:val>
                                        </p:tav>
                                        <p:tav tm="100000">
                                          <p:val>
                                            <p:strVal val="#ppt_w"/>
                                          </p:val>
                                        </p:tav>
                                      </p:tavLst>
                                    </p:anim>
                                    <p:anim calcmode="lin" valueType="num">
                                      <p:cBhvr>
                                        <p:cTn id="8" dur="1000" fill="hold"/>
                                        <p:tgtEl>
                                          <p:spTgt spid="51202"/>
                                        </p:tgtEl>
                                        <p:attrNameLst>
                                          <p:attrName>ppt_h</p:attrName>
                                        </p:attrNameLst>
                                      </p:cBhvr>
                                      <p:tavLst>
                                        <p:tav tm="0">
                                          <p:val>
                                            <p:strVal val="#ppt_h"/>
                                          </p:val>
                                        </p:tav>
                                        <p:tav tm="100000">
                                          <p:val>
                                            <p:strVal val="#ppt_h"/>
                                          </p:val>
                                        </p:tav>
                                      </p:tavLst>
                                    </p:anim>
                                    <p:animEffect transition="in" filter="fade">
                                      <p:cBhvr>
                                        <p:cTn id="9" dur="1000"/>
                                        <p:tgtEl>
                                          <p:spTgt spid="51202"/>
                                        </p:tgtEl>
                                      </p:cBhvr>
                                    </p:animEffect>
                                  </p:childTnLst>
                                </p:cTn>
                              </p:par>
                            </p:childTnLst>
                          </p:cTn>
                        </p:par>
                      </p:childTnLst>
                    </p:cTn>
                  </p:par>
                  <p:par>
                    <p:cTn id="10" fill="hold">
                      <p:stCondLst>
                        <p:cond delay="indefinite"/>
                      </p:stCondLst>
                      <p:childTnLst>
                        <p:par>
                          <p:cTn id="11" fill="hold">
                            <p:stCondLst>
                              <p:cond delay="0"/>
                            </p:stCondLst>
                            <p:childTnLst>
                              <p:par>
                                <p:cTn id="12" presetID="20" presetClass="entr" presetSubtype="0" fill="hold" nodeType="clickEffect">
                                  <p:stCondLst>
                                    <p:cond delay="0"/>
                                  </p:stCondLst>
                                  <p:childTnLst>
                                    <p:set>
                                      <p:cBhvr>
                                        <p:cTn id="13" dur="1" fill="hold">
                                          <p:stCondLst>
                                            <p:cond delay="0"/>
                                          </p:stCondLst>
                                        </p:cTn>
                                        <p:tgtEl>
                                          <p:spTgt spid="51204"/>
                                        </p:tgtEl>
                                        <p:attrNameLst>
                                          <p:attrName>style.visibility</p:attrName>
                                        </p:attrNameLst>
                                      </p:cBhvr>
                                      <p:to>
                                        <p:strVal val="visible"/>
                                      </p:to>
                                    </p:set>
                                    <p:animEffect transition="in" filter="wedge">
                                      <p:cBhvr>
                                        <p:cTn id="14" dur="2000"/>
                                        <p:tgtEl>
                                          <p:spTgt spid="512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cstate="print"/>
          <a:srcRect/>
          <a:stretch>
            <a:fillRect/>
          </a:stretch>
        </p:blipFill>
        <p:spPr bwMode="auto">
          <a:xfrm>
            <a:off x="0" y="332656"/>
            <a:ext cx="2304256" cy="2664296"/>
          </a:xfrm>
          <a:prstGeom prst="rect">
            <a:avLst/>
          </a:prstGeom>
          <a:noFill/>
          <a:ln w="9525">
            <a:noFill/>
            <a:miter lim="800000"/>
            <a:headEnd/>
            <a:tailEnd/>
          </a:ln>
          <a:effectLst/>
        </p:spPr>
      </p:pic>
      <p:pic>
        <p:nvPicPr>
          <p:cNvPr id="3" name="Picture 2" descr="E:\Dreikönigszettel_1.jpg"/>
          <p:cNvPicPr>
            <a:picLocks noChangeAspect="1" noChangeArrowheads="1"/>
          </p:cNvPicPr>
          <p:nvPr/>
        </p:nvPicPr>
        <p:blipFill>
          <a:blip r:embed="rId4" cstate="print"/>
          <a:srcRect/>
          <a:stretch>
            <a:fillRect/>
          </a:stretch>
        </p:blipFill>
        <p:spPr bwMode="auto">
          <a:xfrm>
            <a:off x="6215063" y="1124744"/>
            <a:ext cx="2928937" cy="2247900"/>
          </a:xfrm>
          <a:prstGeom prst="rect">
            <a:avLst/>
          </a:prstGeom>
          <a:noFill/>
        </p:spPr>
      </p:pic>
      <p:pic>
        <p:nvPicPr>
          <p:cNvPr id="4098" name="Picture 2" descr="E:\120px-Dreikönigszettel_2.jpg"/>
          <p:cNvPicPr>
            <a:picLocks noChangeAspect="1" noChangeArrowheads="1"/>
          </p:cNvPicPr>
          <p:nvPr/>
        </p:nvPicPr>
        <p:blipFill>
          <a:blip r:embed="rId5" cstate="print"/>
          <a:srcRect/>
          <a:stretch>
            <a:fillRect/>
          </a:stretch>
        </p:blipFill>
        <p:spPr bwMode="auto">
          <a:xfrm>
            <a:off x="6372200" y="3933056"/>
            <a:ext cx="2414810" cy="2592288"/>
          </a:xfrm>
          <a:prstGeom prst="rect">
            <a:avLst/>
          </a:prstGeom>
          <a:noFill/>
        </p:spPr>
      </p:pic>
      <p:pic>
        <p:nvPicPr>
          <p:cNvPr id="4099" name="Picture 3" descr="E:\640px-Dreikönigszettel_3.jpg"/>
          <p:cNvPicPr>
            <a:picLocks noChangeAspect="1" noChangeArrowheads="1"/>
          </p:cNvPicPr>
          <p:nvPr/>
        </p:nvPicPr>
        <p:blipFill>
          <a:blip r:embed="rId6" cstate="print"/>
          <a:srcRect/>
          <a:stretch>
            <a:fillRect/>
          </a:stretch>
        </p:blipFill>
        <p:spPr bwMode="auto">
          <a:xfrm>
            <a:off x="3635896" y="4149080"/>
            <a:ext cx="1952625" cy="2493020"/>
          </a:xfrm>
          <a:prstGeom prst="rect">
            <a:avLst/>
          </a:prstGeom>
          <a:noFill/>
        </p:spPr>
      </p:pic>
      <p:pic>
        <p:nvPicPr>
          <p:cNvPr id="4100" name="Picture 4" descr="E:\Dreikönigszettel_4.jpg"/>
          <p:cNvPicPr>
            <a:picLocks noChangeAspect="1" noChangeArrowheads="1"/>
          </p:cNvPicPr>
          <p:nvPr/>
        </p:nvPicPr>
        <p:blipFill>
          <a:blip r:embed="rId7" cstate="print"/>
          <a:srcRect/>
          <a:stretch>
            <a:fillRect/>
          </a:stretch>
        </p:blipFill>
        <p:spPr bwMode="auto">
          <a:xfrm>
            <a:off x="0" y="3861048"/>
            <a:ext cx="2736304" cy="2420888"/>
          </a:xfrm>
          <a:prstGeom prst="rect">
            <a:avLst/>
          </a:prstGeom>
          <a:noFill/>
        </p:spPr>
      </p:pic>
      <p:sp>
        <p:nvSpPr>
          <p:cNvPr id="12" name="11 - TextBox"/>
          <p:cNvSpPr txBox="1"/>
          <p:nvPr/>
        </p:nvSpPr>
        <p:spPr>
          <a:xfrm>
            <a:off x="2483768" y="908720"/>
            <a:ext cx="3672408" cy="3139321"/>
          </a:xfrm>
          <a:prstGeom prst="rect">
            <a:avLst/>
          </a:prstGeom>
          <a:noFill/>
        </p:spPr>
        <p:txBody>
          <a:bodyPr wrap="square" rtlCol="0">
            <a:spAutoFit/>
          </a:bodyPr>
          <a:lstStyle/>
          <a:p>
            <a:r>
              <a:rPr lang="el-GR" dirty="0" smtClean="0">
                <a:solidFill>
                  <a:srgbClr val="C00000"/>
                </a:solidFill>
              </a:rPr>
              <a:t>Την ευλογία των Τριών Μάγων μπορούσε να πάρει κανείς μαζί του σε μορφή μικρών χαρτιών πάνω στα οποία αναγράφονταν τα αρχικά</a:t>
            </a:r>
            <a:r>
              <a:rPr lang="en-US" dirty="0" smtClean="0">
                <a:solidFill>
                  <a:srgbClr val="C00000"/>
                </a:solidFill>
              </a:rPr>
              <a:t> C</a:t>
            </a:r>
            <a:r>
              <a:rPr lang="el-GR" dirty="0" smtClean="0">
                <a:solidFill>
                  <a:srgbClr val="C00000"/>
                </a:solidFill>
              </a:rPr>
              <a:t>Μ</a:t>
            </a:r>
            <a:r>
              <a:rPr lang="en-US" dirty="0" smtClean="0">
                <a:solidFill>
                  <a:srgbClr val="C00000"/>
                </a:solidFill>
              </a:rPr>
              <a:t>B</a:t>
            </a:r>
            <a:r>
              <a:rPr lang="el-GR" dirty="0" smtClean="0">
                <a:solidFill>
                  <a:srgbClr val="C00000"/>
                </a:solidFill>
              </a:rPr>
              <a:t> και  προσευχές και ήταν συνήθως  διακοσμημένα  με εικόνες αγίων. Τα </a:t>
            </a:r>
            <a:r>
              <a:rPr lang="en-US" dirty="0" smtClean="0">
                <a:solidFill>
                  <a:srgbClr val="C00000"/>
                </a:solidFill>
              </a:rPr>
              <a:t> </a:t>
            </a:r>
            <a:r>
              <a:rPr lang="en-US" dirty="0" err="1" smtClean="0">
                <a:solidFill>
                  <a:srgbClr val="C00000"/>
                </a:solidFill>
              </a:rPr>
              <a:t>Dreikönigezettel</a:t>
            </a:r>
            <a:r>
              <a:rPr lang="el-GR" dirty="0" smtClean="0">
                <a:solidFill>
                  <a:srgbClr val="C00000"/>
                </a:solidFill>
              </a:rPr>
              <a:t> προορίζονταν κυρίως για ταξιδιώτες, έμπορους, προσκυνητές και μπορούσε  να τα προμηθευτεί κανείς  από το καθεδρικό ναό της Κολωνίας .</a:t>
            </a:r>
            <a:endParaRPr lang="el-GR" dirty="0">
              <a:solidFill>
                <a:srgbClr val="C00000"/>
              </a:solidFill>
            </a:endParaRPr>
          </a:p>
        </p:txBody>
      </p:sp>
      <p:sp>
        <p:nvSpPr>
          <p:cNvPr id="13" name="12 - TextBox"/>
          <p:cNvSpPr txBox="1"/>
          <p:nvPr/>
        </p:nvSpPr>
        <p:spPr>
          <a:xfrm>
            <a:off x="2267744" y="404664"/>
            <a:ext cx="5089855" cy="584775"/>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de-DE"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a:t>
            </a:r>
            <a:r>
              <a:rPr lang="el-GR"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de-DE"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R</a:t>
            </a:r>
            <a:r>
              <a:rPr lang="el-GR"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de-DE"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a:t>
            </a:r>
            <a:r>
              <a:rPr lang="el-GR"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de-DE"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a:t>
            </a:r>
            <a:r>
              <a:rPr lang="el-GR"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de-DE"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a:t>
            </a:r>
            <a:r>
              <a:rPr lang="el-GR"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de-DE"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Ö</a:t>
            </a:r>
            <a:r>
              <a:rPr lang="el-GR"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de-DE"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N</a:t>
            </a:r>
            <a:r>
              <a:rPr lang="el-GR"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de-DE"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a:t>
            </a:r>
            <a:r>
              <a:rPr lang="el-GR"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de-DE"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G S Z</a:t>
            </a:r>
            <a:r>
              <a:rPr lang="el-GR"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de-DE"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a:t>
            </a:r>
            <a:r>
              <a:rPr lang="el-GR"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de-DE"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a:t>
            </a:r>
            <a:r>
              <a:rPr lang="el-GR"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de-DE"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a:t>
            </a:r>
            <a:r>
              <a:rPr lang="el-GR"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de-DE"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a:t>
            </a:r>
            <a:r>
              <a:rPr lang="el-GR"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de-DE"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L</a:t>
            </a:r>
            <a:endParaRPr lang="el-GR"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ransition spd="slow">
    <p:wedg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5" descr="E:\images.jpg"/>
          <p:cNvPicPr>
            <a:picLocks noChangeAspect="1" noChangeArrowheads="1"/>
          </p:cNvPicPr>
          <p:nvPr/>
        </p:nvPicPr>
        <p:blipFill>
          <a:blip r:embed="rId3" cstate="print"/>
          <a:srcRect/>
          <a:stretch>
            <a:fillRect/>
          </a:stretch>
        </p:blipFill>
        <p:spPr bwMode="auto">
          <a:xfrm>
            <a:off x="1043608" y="3501008"/>
            <a:ext cx="3779912" cy="1800225"/>
          </a:xfrm>
          <a:prstGeom prst="rect">
            <a:avLst/>
          </a:prstGeom>
          <a:noFill/>
        </p:spPr>
      </p:pic>
      <p:pic>
        <p:nvPicPr>
          <p:cNvPr id="1026" name="Picture 2"/>
          <p:cNvPicPr>
            <a:picLocks noChangeAspect="1" noChangeArrowheads="1"/>
          </p:cNvPicPr>
          <p:nvPr/>
        </p:nvPicPr>
        <p:blipFill>
          <a:blip r:embed="rId4" cstate="print"/>
          <a:srcRect/>
          <a:stretch>
            <a:fillRect/>
          </a:stretch>
        </p:blipFill>
        <p:spPr bwMode="auto">
          <a:xfrm>
            <a:off x="1547664" y="0"/>
            <a:ext cx="6624736" cy="1822748"/>
          </a:xfrm>
          <a:prstGeom prst="rect">
            <a:avLst/>
          </a:prstGeom>
          <a:noFill/>
          <a:ln w="9525">
            <a:noFill/>
            <a:miter lim="800000"/>
            <a:headEnd/>
            <a:tailEnd/>
          </a:ln>
          <a:effectLst/>
        </p:spPr>
      </p:pic>
      <p:pic>
        <p:nvPicPr>
          <p:cNvPr id="6" name="Picture 2" descr="E:\magikuchen.jpg"/>
          <p:cNvPicPr>
            <a:picLocks noChangeAspect="1" noChangeArrowheads="1"/>
          </p:cNvPicPr>
          <p:nvPr/>
        </p:nvPicPr>
        <p:blipFill>
          <a:blip r:embed="rId5" cstate="print"/>
          <a:srcRect l="-7938" t="9677"/>
          <a:stretch>
            <a:fillRect/>
          </a:stretch>
        </p:blipFill>
        <p:spPr bwMode="auto">
          <a:xfrm>
            <a:off x="4860032" y="4217370"/>
            <a:ext cx="3960440" cy="2379982"/>
          </a:xfrm>
          <a:prstGeom prst="rect">
            <a:avLst/>
          </a:prstGeom>
          <a:ln>
            <a:noFill/>
          </a:ln>
          <a:effectLst>
            <a:softEdge rad="112500"/>
          </a:effectLst>
        </p:spPr>
      </p:pic>
      <p:sp>
        <p:nvSpPr>
          <p:cNvPr id="7" name="6 - TextBox"/>
          <p:cNvSpPr txBox="1"/>
          <p:nvPr/>
        </p:nvSpPr>
        <p:spPr>
          <a:xfrm>
            <a:off x="755576" y="1628801"/>
            <a:ext cx="5112568" cy="2585323"/>
          </a:xfrm>
          <a:prstGeom prst="rect">
            <a:avLst/>
          </a:prstGeom>
          <a:noFill/>
        </p:spPr>
        <p:txBody>
          <a:bodyPr wrap="square" rtlCol="0">
            <a:spAutoFit/>
          </a:bodyPr>
          <a:lstStyle/>
          <a:p>
            <a:r>
              <a:rPr lang="el-GR" b="1" dirty="0" smtClean="0">
                <a:solidFill>
                  <a:srgbClr val="FF0000"/>
                </a:solidFill>
              </a:rPr>
              <a:t>Είναι παράδοση στις 6 Ιανουαρίου να σερβίρεται το γλυκό των τριών Μάγων  </a:t>
            </a:r>
            <a:r>
              <a:rPr lang="en-US" b="1" dirty="0" smtClean="0">
                <a:solidFill>
                  <a:srgbClr val="FF0000"/>
                </a:solidFill>
              </a:rPr>
              <a:t>D</a:t>
            </a:r>
            <a:r>
              <a:rPr lang="de-DE" b="1" dirty="0" err="1" smtClean="0">
                <a:solidFill>
                  <a:srgbClr val="FF0000"/>
                </a:solidFill>
              </a:rPr>
              <a:t>reikönigskuchen</a:t>
            </a:r>
            <a:r>
              <a:rPr lang="de-DE" b="1" dirty="0" smtClean="0">
                <a:solidFill>
                  <a:srgbClr val="FF0000"/>
                </a:solidFill>
              </a:rPr>
              <a:t> . </a:t>
            </a:r>
            <a:r>
              <a:rPr lang="el-GR" b="1" dirty="0" smtClean="0">
                <a:solidFill>
                  <a:srgbClr val="FF0000"/>
                </a:solidFill>
              </a:rPr>
              <a:t>Είναι ένα αφράτο  γλυκό περίπου όπως το τσουρέκι. Έχει  ένα ιδιαίτερο σχήμα: στο κέντρο ένα  μεγάλο  στρογγυλό γλυκό και γύρω-γύρω μικρά ενωμένα </a:t>
            </a:r>
            <a:r>
              <a:rPr lang="de-DE" b="1" dirty="0" smtClean="0">
                <a:solidFill>
                  <a:srgbClr val="FF0000"/>
                </a:solidFill>
              </a:rPr>
              <a:t>7 </a:t>
            </a:r>
            <a:r>
              <a:rPr lang="el-GR" b="1" dirty="0" smtClean="0">
                <a:solidFill>
                  <a:srgbClr val="FF0000"/>
                </a:solidFill>
              </a:rPr>
              <a:t>ή 9 στρογγυλά ψωμάκια. Όλα πασπαλισμένα με αμύγδαλα και ζάχαρη.</a:t>
            </a:r>
          </a:p>
          <a:p>
            <a:endParaRPr lang="el-GR" b="1" dirty="0" smtClean="0">
              <a:solidFill>
                <a:srgbClr val="FF0000"/>
              </a:solidFill>
            </a:endParaRPr>
          </a:p>
          <a:p>
            <a:r>
              <a:rPr lang="el-GR" b="1" dirty="0" smtClean="0">
                <a:solidFill>
                  <a:srgbClr val="FF0000"/>
                </a:solidFill>
              </a:rPr>
              <a:t>.</a:t>
            </a:r>
            <a:endParaRPr lang="el-GR" b="1" dirty="0">
              <a:solidFill>
                <a:srgbClr val="FF0000"/>
              </a:solidFill>
            </a:endParaRPr>
          </a:p>
        </p:txBody>
      </p:sp>
      <p:sp>
        <p:nvSpPr>
          <p:cNvPr id="8" name="7 - TextBox"/>
          <p:cNvSpPr txBox="1"/>
          <p:nvPr/>
        </p:nvSpPr>
        <p:spPr>
          <a:xfrm>
            <a:off x="251520" y="404664"/>
            <a:ext cx="360039" cy="6124754"/>
          </a:xfrm>
          <a:prstGeom prst="rect">
            <a:avLst/>
          </a:prstGeom>
          <a:noFill/>
        </p:spPr>
        <p:txBody>
          <a:bodyPr wrap="square" rtlCol="0">
            <a:spAutoFit/>
          </a:bodyPr>
          <a:lstStyle/>
          <a:p>
            <a:r>
              <a:rPr lang="en-US" sz="2800" b="1" dirty="0" err="1" smtClean="0">
                <a:solidFill>
                  <a:srgbClr val="00B050"/>
                </a:solidFill>
              </a:rPr>
              <a:t>Der</a:t>
            </a:r>
            <a:r>
              <a:rPr lang="en-US" sz="2800" b="1" dirty="0" smtClean="0">
                <a:solidFill>
                  <a:srgbClr val="00B050"/>
                </a:solidFill>
              </a:rPr>
              <a:t> </a:t>
            </a:r>
            <a:r>
              <a:rPr lang="en-US" sz="2800" b="1" dirty="0" err="1" smtClean="0">
                <a:solidFill>
                  <a:srgbClr val="00B050"/>
                </a:solidFill>
              </a:rPr>
              <a:t>Bohnenkönig</a:t>
            </a:r>
            <a:endParaRPr lang="el-GR" sz="2800" b="1" dirty="0">
              <a:solidFill>
                <a:srgbClr val="00B050"/>
              </a:solidFill>
            </a:endParaRPr>
          </a:p>
        </p:txBody>
      </p:sp>
      <p:sp>
        <p:nvSpPr>
          <p:cNvPr id="10" name="9 - Ορθογώνιο"/>
          <p:cNvSpPr/>
          <p:nvPr/>
        </p:nvSpPr>
        <p:spPr>
          <a:xfrm>
            <a:off x="5868144" y="1916832"/>
            <a:ext cx="3024336" cy="2308324"/>
          </a:xfrm>
          <a:prstGeom prst="rect">
            <a:avLst/>
          </a:prstGeom>
        </p:spPr>
        <p:txBody>
          <a:bodyPr wrap="square">
            <a:spAutoFit/>
          </a:bodyPr>
          <a:lstStyle/>
          <a:p>
            <a:r>
              <a:rPr lang="el-GR" b="1" dirty="0" smtClean="0">
                <a:solidFill>
                  <a:srgbClr val="FF0000"/>
                </a:solidFill>
              </a:rPr>
              <a:t>Στο γλυκό αυτό κρύβουν ένα φασόλι και όποιος το βρει είναι ο βασιλιάς Μάγος και φοράει τη χρυσή χάρτινη κορώνα. Αυτός είναι ο τυχερός της χρονιάς και εκείνη την ημέρα όλοι οφείλουν να τον υπακούν.</a:t>
            </a:r>
          </a:p>
        </p:txBody>
      </p:sp>
      <p:sp>
        <p:nvSpPr>
          <p:cNvPr id="11" name="10 - Ορθογώνιο"/>
          <p:cNvSpPr/>
          <p:nvPr/>
        </p:nvSpPr>
        <p:spPr>
          <a:xfrm>
            <a:off x="611560" y="4797152"/>
            <a:ext cx="4968552" cy="1754326"/>
          </a:xfrm>
          <a:prstGeom prst="rect">
            <a:avLst/>
          </a:prstGeom>
        </p:spPr>
        <p:txBody>
          <a:bodyPr wrap="square">
            <a:spAutoFit/>
          </a:bodyPr>
          <a:lstStyle/>
          <a:p>
            <a:r>
              <a:rPr lang="el-GR" b="1" dirty="0" smtClean="0">
                <a:solidFill>
                  <a:srgbClr val="FF0000"/>
                </a:solidFill>
              </a:rPr>
              <a:t>Κατά μια άλλη παράδοση μέσα στο γλυκό τοποθετούνται 4 διαφορετικά φασόλια ένα μαύρο που συμβολίζει τον </a:t>
            </a:r>
            <a:r>
              <a:rPr lang="el-GR" b="1" dirty="0" err="1" smtClean="0">
                <a:solidFill>
                  <a:srgbClr val="FF0000"/>
                </a:solidFill>
              </a:rPr>
              <a:t>Μπαλταζάρ</a:t>
            </a:r>
            <a:r>
              <a:rPr lang="el-GR" b="1" dirty="0" smtClean="0">
                <a:solidFill>
                  <a:srgbClr val="FF0000"/>
                </a:solidFill>
              </a:rPr>
              <a:t>, ένα καφετί που συμβολίζει τον </a:t>
            </a:r>
            <a:r>
              <a:rPr lang="el-GR" b="1" dirty="0" err="1" smtClean="0">
                <a:solidFill>
                  <a:srgbClr val="FF0000"/>
                </a:solidFill>
              </a:rPr>
              <a:t>Μελχιόρ</a:t>
            </a:r>
            <a:r>
              <a:rPr lang="el-GR" b="1" dirty="0" smtClean="0">
                <a:solidFill>
                  <a:srgbClr val="FF0000"/>
                </a:solidFill>
              </a:rPr>
              <a:t>, ένα άσπρο που συμβολίζει τον </a:t>
            </a:r>
            <a:r>
              <a:rPr lang="el-GR" b="1" dirty="0" err="1" smtClean="0">
                <a:solidFill>
                  <a:srgbClr val="FF0000"/>
                </a:solidFill>
              </a:rPr>
              <a:t>Γασπάρ</a:t>
            </a:r>
            <a:r>
              <a:rPr lang="el-GR" b="1" dirty="0" smtClean="0">
                <a:solidFill>
                  <a:srgbClr val="FF0000"/>
                </a:solidFill>
              </a:rPr>
              <a:t>. Και</a:t>
            </a:r>
            <a:r>
              <a:rPr lang="de-DE" b="1" dirty="0" smtClean="0">
                <a:solidFill>
                  <a:srgbClr val="FF0000"/>
                </a:solidFill>
              </a:rPr>
              <a:t> </a:t>
            </a:r>
            <a:r>
              <a:rPr lang="el-GR" b="1" dirty="0" smtClean="0">
                <a:solidFill>
                  <a:srgbClr val="FF0000"/>
                </a:solidFill>
              </a:rPr>
              <a:t>ένα τέταρτο  μεγάλο φασόλι που συμβολίζει την καμήλα.</a:t>
            </a:r>
            <a:endParaRPr lang="el-GR" dirty="0"/>
          </a:p>
        </p:txBody>
      </p:sp>
    </p:spTree>
  </p:cSld>
  <p:clrMapOvr>
    <a:masterClrMapping/>
  </p:clrMapOvr>
  <p:transition spd="slow">
    <p:wedg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Διαφάνεια 1"/>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1320</TotalTime>
  <Words>1820</Words>
  <Application>Microsoft Office PowerPoint</Application>
  <PresentationFormat>Προβολή στην οθόνη (4:3)</PresentationFormat>
  <Paragraphs>105</Paragraphs>
  <Slides>29</Slides>
  <Notes>29</Notes>
  <HiddenSlides>0</HiddenSlides>
  <MMClips>1</MMClips>
  <ScaleCrop>false</ScaleCrop>
  <HeadingPairs>
    <vt:vector size="4" baseType="variant">
      <vt:variant>
        <vt:lpstr>Θέμα</vt:lpstr>
      </vt:variant>
      <vt:variant>
        <vt:i4>1</vt:i4>
      </vt:variant>
      <vt:variant>
        <vt:lpstr>Τίτλοι διαφανειών</vt:lpstr>
      </vt:variant>
      <vt:variant>
        <vt:i4>29</vt:i4>
      </vt:variant>
    </vt:vector>
  </HeadingPairs>
  <TitlesOfParts>
    <vt:vector size="30" baseType="lpstr">
      <vt:lpstr>Θέμα του Office</vt:lpstr>
      <vt:lpstr>Διαφάνεια 1</vt:lpstr>
      <vt:lpstr>Διαφάνεια 2</vt:lpstr>
      <vt:lpstr>Διαφάνεια 3</vt:lpstr>
      <vt:lpstr>Διαφάνεια 4</vt:lpstr>
      <vt:lpstr>Διαφάνεια 5</vt:lpstr>
      <vt:lpstr>Διαφάνεια 6</vt:lpstr>
      <vt:lpstr>Διαφάνεια 7</vt:lpstr>
      <vt:lpstr>Διαφάνεια 8</vt:lpstr>
      <vt:lpstr>Διαφάνεια 9</vt:lpstr>
      <vt:lpstr>Διαφάνεια 10</vt:lpstr>
      <vt:lpstr>Διαφάνεια 11</vt:lpstr>
      <vt:lpstr>Διαφάνεια 12</vt:lpstr>
      <vt:lpstr>Διαφάνεια 13</vt:lpstr>
      <vt:lpstr>Διαφάνεια 14</vt:lpstr>
      <vt:lpstr>Διαφάνεια 15</vt:lpstr>
      <vt:lpstr>Διαφάνεια 16</vt:lpstr>
      <vt:lpstr>Διαφάνεια 17</vt:lpstr>
      <vt:lpstr>Διαφάνεια 18</vt:lpstr>
      <vt:lpstr>Διαφάνεια 19</vt:lpstr>
      <vt:lpstr>Διαφάνεια 20</vt:lpstr>
      <vt:lpstr>Διαφάνεια 21</vt:lpstr>
      <vt:lpstr>Διαφάνεια 22</vt:lpstr>
      <vt:lpstr>Διαφάνεια 23</vt:lpstr>
      <vt:lpstr>Διαφάνεια 24</vt:lpstr>
      <vt:lpstr>Διαφάνεια 25</vt:lpstr>
      <vt:lpstr>Διαφάνεια 26</vt:lpstr>
      <vt:lpstr>Διαφάνεια 27</vt:lpstr>
      <vt:lpstr>Διαφάνεια 28</vt:lpstr>
      <vt:lpstr>Διαφάνεια 29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user</dc:creator>
  <cp:lastModifiedBy>user</cp:lastModifiedBy>
  <cp:revision>134</cp:revision>
  <dcterms:created xsi:type="dcterms:W3CDTF">2014-12-24T23:03:18Z</dcterms:created>
  <dcterms:modified xsi:type="dcterms:W3CDTF">2015-01-08T01:12:37Z</dcterms:modified>
</cp:coreProperties>
</file>