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56"/>
  </p:notesMasterIdLst>
  <p:sldIdLst>
    <p:sldId id="256" r:id="rId2"/>
    <p:sldId id="262" r:id="rId3"/>
    <p:sldId id="286" r:id="rId4"/>
    <p:sldId id="287" r:id="rId5"/>
    <p:sldId id="289" r:id="rId6"/>
    <p:sldId id="257" r:id="rId7"/>
    <p:sldId id="258" r:id="rId8"/>
    <p:sldId id="260" r:id="rId9"/>
    <p:sldId id="309" r:id="rId10"/>
    <p:sldId id="261" r:id="rId11"/>
    <p:sldId id="259" r:id="rId12"/>
    <p:sldId id="263" r:id="rId13"/>
    <p:sldId id="264" r:id="rId14"/>
    <p:sldId id="265" r:id="rId15"/>
    <p:sldId id="290" r:id="rId16"/>
    <p:sldId id="302" r:id="rId17"/>
    <p:sldId id="292" r:id="rId18"/>
    <p:sldId id="303" r:id="rId19"/>
    <p:sldId id="304" r:id="rId20"/>
    <p:sldId id="310" r:id="rId21"/>
    <p:sldId id="295" r:id="rId22"/>
    <p:sldId id="300" r:id="rId23"/>
    <p:sldId id="293" r:id="rId24"/>
    <p:sldId id="294"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306" r:id="rId39"/>
    <p:sldId id="291" r:id="rId40"/>
    <p:sldId id="279" r:id="rId41"/>
    <p:sldId id="285" r:id="rId42"/>
    <p:sldId id="280" r:id="rId43"/>
    <p:sldId id="281" r:id="rId44"/>
    <p:sldId id="282" r:id="rId45"/>
    <p:sldId id="283" r:id="rId46"/>
    <p:sldId id="284" r:id="rId47"/>
    <p:sldId id="296" r:id="rId48"/>
    <p:sldId id="297" r:id="rId49"/>
    <p:sldId id="298" r:id="rId50"/>
    <p:sldId id="299" r:id="rId51"/>
    <p:sldId id="301" r:id="rId52"/>
    <p:sldId id="305" r:id="rId53"/>
    <p:sldId id="307" r:id="rId54"/>
    <p:sldId id="308"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4624" autoAdjust="0"/>
  </p:normalViewPr>
  <p:slideViewPr>
    <p:cSldViewPr>
      <p:cViewPr>
        <p:scale>
          <a:sx n="69" d="100"/>
          <a:sy n="69" d="100"/>
        </p:scale>
        <p:origin x="-1416" y="-126"/>
      </p:cViewPr>
      <p:guideLst>
        <p:guide orient="horz" pos="2160"/>
        <p:guide pos="2880"/>
      </p:guideLst>
    </p:cSldViewPr>
  </p:slideViewPr>
  <p:outlineViewPr>
    <p:cViewPr>
      <p:scale>
        <a:sx n="33" d="100"/>
        <a:sy n="33" d="100"/>
      </p:scale>
      <p:origin x="0" y="889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7E50F-3200-4997-BB37-68250ED5BCA8}" type="datetimeFigureOut">
              <a:rPr lang="en-GB" smtClean="0"/>
              <a:pPr/>
              <a:t>16/07/2019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9817EA-A67E-44DA-8395-8CDDE8996761}" type="slidenum">
              <a:rPr lang="en-GB" smtClean="0"/>
              <a:pPr/>
              <a:t>‹#›</a:t>
            </a:fld>
            <a:endParaRPr lang="en-GB"/>
          </a:p>
        </p:txBody>
      </p:sp>
    </p:spTree>
    <p:extLst>
      <p:ext uri="{BB962C8B-B14F-4D97-AF65-F5344CB8AC3E}">
        <p14:creationId xmlns:p14="http://schemas.microsoft.com/office/powerpoint/2010/main" xmlns="" val="1249416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skroutz.gr/s/34920/Twister.html"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ΚΑΤΕΡΙΝΑ</a:t>
            </a:r>
            <a:endParaRPr lang="en-GB"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ΡΕΒΕΚΑ </a:t>
            </a:r>
            <a:r>
              <a:rPr lang="el-GR" dirty="0" err="1" smtClean="0"/>
              <a:t>Συμπεριφορα</a:t>
            </a:r>
            <a:r>
              <a:rPr lang="el-GR" dirty="0" smtClean="0"/>
              <a:t>-ψυχική υγεία</a:t>
            </a:r>
            <a:endParaRPr lang="en-GB"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ΕΛΕΝΑ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ΕΛΕΝΑ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ΕΛΕΝΑ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ΕΛΕΝΑ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ΧΡΙΣΤΙΝΑ Χ Η φαρμακευτική αγωγή δεν θα πρέπει να θεωρείται ότι οδηγεί σε </a:t>
            </a:r>
            <a:r>
              <a:rPr lang="el-GR" dirty="0" err="1" smtClean="0"/>
              <a:t>αποθεράπευση</a:t>
            </a:r>
            <a:r>
              <a:rPr lang="el-GR" dirty="0" smtClean="0"/>
              <a:t>, αλλά μάλλον ότι ελέγχει την δυσλειτουργία </a:t>
            </a:r>
            <a:endParaRPr lang="en-GB" dirty="0" smtClean="0"/>
          </a:p>
          <a:p>
            <a:endParaRPr lang="en-GB"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ΧΡΙΣΤΙΝΑ Χ ΚΡΙΤΙΚΗ</a:t>
            </a:r>
            <a:r>
              <a:rPr lang="el-GR" baseline="0" dirty="0" smtClean="0"/>
              <a:t> Φ.Α.</a:t>
            </a:r>
            <a:endParaRPr lang="el-GR"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ΧΡΙΣΤΙΝΑ</a:t>
            </a:r>
            <a:r>
              <a:rPr lang="el-GR" baseline="0" dirty="0" smtClean="0"/>
              <a:t> Χ</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ΚΑΤΕΡΙΝΑ </a:t>
            </a:r>
            <a:r>
              <a:rPr lang="el-GR" dirty="0" err="1" smtClean="0"/>
              <a:t>Αναφορα</a:t>
            </a:r>
            <a:r>
              <a:rPr lang="el-GR" dirty="0" smtClean="0"/>
              <a:t> – τα </a:t>
            </a:r>
            <a:r>
              <a:rPr lang="el-GR" dirty="0" err="1" smtClean="0"/>
              <a:t>δεδομενα</a:t>
            </a:r>
            <a:r>
              <a:rPr lang="el-GR" dirty="0" smtClean="0"/>
              <a:t> </a:t>
            </a:r>
            <a:r>
              <a:rPr lang="el-GR" dirty="0" err="1" smtClean="0"/>
              <a:t>συλλεκτικα</a:t>
            </a:r>
            <a:r>
              <a:rPr lang="el-GR" baseline="0" dirty="0" smtClean="0"/>
              <a:t> από </a:t>
            </a:r>
            <a:r>
              <a:rPr lang="el-GR" baseline="0" dirty="0" err="1" smtClean="0"/>
              <a:t>συνεντευξη</a:t>
            </a:r>
            <a:r>
              <a:rPr lang="el-GR" baseline="0" dirty="0" smtClean="0"/>
              <a:t> με την </a:t>
            </a:r>
            <a:r>
              <a:rPr lang="el-GR" baseline="0" dirty="0" err="1" smtClean="0"/>
              <a:t>σ.χ</a:t>
            </a:r>
            <a:r>
              <a:rPr lang="el-GR" baseline="0" dirty="0" smtClean="0"/>
              <a:t> και την </a:t>
            </a:r>
            <a:r>
              <a:rPr lang="el-GR" baseline="0" dirty="0" err="1" smtClean="0"/>
              <a:t>τόνια</a:t>
            </a:r>
            <a:r>
              <a:rPr lang="el-GR" baseline="0" dirty="0" smtClean="0"/>
              <a:t> </a:t>
            </a:r>
            <a:r>
              <a:rPr lang="el-GR" baseline="0" dirty="0" err="1" smtClean="0"/>
              <a:t>λοιζίδου</a:t>
            </a:r>
            <a:endParaRPr lang="el-GR"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ΚΑΤΕΡΙΝΑ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ΚΑΤΕΡΙΝΑ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ΧΡΙΣΤΙΝΑ Κ</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21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l-GR" dirty="0" smtClean="0"/>
              <a:t>ΧΡΙΣΤΙΝΑ Κ. Ερώτηση ποια</a:t>
            </a:r>
            <a:r>
              <a:rPr lang="el-GR" baseline="0" dirty="0" smtClean="0"/>
              <a:t> χαρακτηριστικά παρατηρείτε στην εικόνα (διαφορετικά κενά μεταξύ λέξεων, ορθογραφικά λάθη, </a:t>
            </a:r>
            <a:r>
              <a:rPr lang="el-GR" sz="1200" kern="1200" dirty="0" smtClean="0">
                <a:solidFill>
                  <a:schemeClr val="tx1"/>
                </a:solidFill>
                <a:latin typeface="+mn-lt"/>
                <a:ea typeface="+mn-ea"/>
                <a:cs typeface="+mn-cs"/>
              </a:rPr>
              <a:t>Ορθογραφικά λάθη πχ. </a:t>
            </a:r>
            <a:r>
              <a:rPr lang="el-GR" sz="1200" kern="1200" dirty="0" err="1" smtClean="0">
                <a:solidFill>
                  <a:schemeClr val="tx1"/>
                </a:solidFill>
                <a:latin typeface="+mn-lt"/>
                <a:ea typeface="+mn-ea"/>
                <a:cs typeface="+mn-cs"/>
              </a:rPr>
              <a:t>προτη</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τάξι</a:t>
            </a:r>
            <a:r>
              <a:rPr lang="el-GR" sz="1200" kern="1200" baseline="0" dirty="0" smtClean="0">
                <a:solidFill>
                  <a:schemeClr val="tx1"/>
                </a:solidFill>
                <a:latin typeface="+mn-lt"/>
                <a:ea typeface="+mn-ea"/>
                <a:cs typeface="+mn-cs"/>
              </a:rPr>
              <a:t> </a:t>
            </a:r>
          </a:p>
          <a:p>
            <a:pPr lvl="0"/>
            <a:r>
              <a:rPr lang="el-GR" sz="1200" kern="1200" dirty="0" smtClean="0">
                <a:solidFill>
                  <a:schemeClr val="tx1"/>
                </a:solidFill>
                <a:latin typeface="+mn-lt"/>
                <a:ea typeface="+mn-ea"/>
                <a:cs typeface="+mn-cs"/>
              </a:rPr>
              <a:t>Καθολική έλλειψη τόνων</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Δεν τηρεί κανόνες στίξης πχ. δεν ακολουθεί κεφαλαίο μετά </a:t>
            </a:r>
            <a:r>
              <a:rPr lang="el-GR" sz="1200" kern="1200" dirty="0" err="1" smtClean="0">
                <a:solidFill>
                  <a:schemeClr val="tx1"/>
                </a:solidFill>
                <a:latin typeface="+mn-lt"/>
                <a:ea typeface="+mn-ea"/>
                <a:cs typeface="+mn-cs"/>
              </a:rPr>
              <a:t>απο</a:t>
            </a:r>
            <a:r>
              <a:rPr lang="el-GR" sz="1200" kern="1200" dirty="0" smtClean="0">
                <a:solidFill>
                  <a:schemeClr val="tx1"/>
                </a:solidFill>
                <a:latin typeface="+mn-lt"/>
                <a:ea typeface="+mn-ea"/>
                <a:cs typeface="+mn-cs"/>
              </a:rPr>
              <a:t> τελεία</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"Τρώει" γράμματα πχ. </a:t>
            </a:r>
            <a:r>
              <a:rPr lang="el-GR" sz="1200" kern="1200" dirty="0" err="1" smtClean="0">
                <a:solidFill>
                  <a:schemeClr val="tx1"/>
                </a:solidFill>
                <a:latin typeface="+mn-lt"/>
                <a:ea typeface="+mn-ea"/>
                <a:cs typeface="+mn-cs"/>
              </a:rPr>
              <a:t>Τρεχντας</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Αδυναμία </a:t>
            </a:r>
            <a:r>
              <a:rPr lang="el-GR" sz="1200" kern="1200" dirty="0" err="1" smtClean="0">
                <a:solidFill>
                  <a:schemeClr val="tx1"/>
                </a:solidFill>
                <a:latin typeface="+mn-lt"/>
                <a:ea typeface="+mn-ea"/>
                <a:cs typeface="+mn-cs"/>
              </a:rPr>
              <a:t>αυτοδιόρθωσης</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Στοιχεία μαθησιακής δυσκολίας:</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"Τρώει" γράμματα </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Παραβιάζει τα κενά μεταξύ των λέξεων πχ. </a:t>
            </a:r>
            <a:r>
              <a:rPr lang="el-GR" sz="1200" kern="1200" dirty="0" err="1" smtClean="0">
                <a:solidFill>
                  <a:schemeClr val="tx1"/>
                </a:solidFill>
                <a:latin typeface="+mn-lt"/>
                <a:ea typeface="+mn-ea"/>
                <a:cs typeface="+mn-cs"/>
              </a:rPr>
              <a:t>Κγέλια</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Αδυναμία </a:t>
            </a:r>
            <a:r>
              <a:rPr lang="el-GR" sz="1200" kern="1200" dirty="0" err="1" smtClean="0">
                <a:solidFill>
                  <a:schemeClr val="tx1"/>
                </a:solidFill>
                <a:latin typeface="+mn-lt"/>
                <a:ea typeface="+mn-ea"/>
                <a:cs typeface="+mn-cs"/>
              </a:rPr>
              <a:t>αυτοδιόρθωσης</a:t>
            </a:r>
            <a:endParaRPr lang="en-GB" sz="1200" kern="1200" dirty="0" smtClean="0">
              <a:solidFill>
                <a:schemeClr val="tx1"/>
              </a:solidFill>
              <a:latin typeface="+mn-lt"/>
              <a:ea typeface="+mn-ea"/>
              <a:cs typeface="+mn-cs"/>
            </a:endParaRPr>
          </a:p>
          <a:p>
            <a:pPr lvl="0"/>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22</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ΙΩΑΝΝΑ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23</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ΙΩΑΝΝΑ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24</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ΡΕΒΕΚΑ</a:t>
            </a:r>
            <a:endParaRPr lang="en-GB" dirty="0"/>
          </a:p>
        </p:txBody>
      </p:sp>
      <p:sp>
        <p:nvSpPr>
          <p:cNvPr id="4" name="Slide Number Placeholder 3"/>
          <p:cNvSpPr>
            <a:spLocks noGrp="1"/>
          </p:cNvSpPr>
          <p:nvPr>
            <p:ph type="sldNum" sz="quarter" idx="10"/>
          </p:nvPr>
        </p:nvSpPr>
        <p:spPr/>
        <p:txBody>
          <a:bodyPr/>
          <a:lstStyle/>
          <a:p>
            <a:fld id="{683B6757-24B4-4323-B8CD-A035387D79A4}" type="slidenum">
              <a:rPr lang="en-GB" smtClean="0"/>
              <a:pPr/>
              <a:t>25</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ΡΕΒΕΚΑ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26</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ΡΕΒΕΚΑ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27</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ΡΕΒΕΚΑ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28</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ΕΛΕΝΑ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29</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ΕΛΕΝΑ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30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ΚΑΤΕΡΙΝΑ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ΕΛΕΝΑ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31</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ΕΛΕΝΑ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32</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ΕΛΕΝΑ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33</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ΧΡΙΣΤΙΝΑ Χ -</a:t>
            </a:r>
            <a:r>
              <a:rPr lang="el-GR" baseline="0" dirty="0" smtClean="0"/>
              <a:t> ΚΑΤΕΡΙΝΑ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34</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ΧΡΙΣΤΙΝΑ Χ -ΚΑΤΕΡΙΝΑ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35</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ΧΡΙΣΤΙΝΑ Χ -ΚΑΤΕΡΙΝΑ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36</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ΧΡΙΣΤΙΝΑ Χ -ΚΑΤΕΡΙΝΑ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37</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ΧΡΙΣΤΙΝΑ Κ</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38</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ΧΡΙΣΤΙΝΑ Κ</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39</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ΙΩΑΝΝΑ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40</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ΧΡΙΣΤΙΝΑ Κ</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ΙΩΑΝΝΑ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41</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ΙΩΑΝΝΑ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42</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ΡΕΒΕΚΑ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43</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ΡΕΒΕΚΑ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44</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ΡΕΒΕΚΑ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45</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ΡΕΒΕΚΑ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46</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b="1" dirty="0" smtClean="0"/>
              <a:t>ΕΛΕΝΑ (</a:t>
            </a:r>
            <a:r>
              <a:rPr lang="el-GR" dirty="0" smtClean="0"/>
              <a:t>Το παλιό κλασικό παιχνίδι </a:t>
            </a:r>
            <a:r>
              <a:rPr lang="el-GR" b="1" i="1" dirty="0" smtClean="0"/>
              <a:t>"</a:t>
            </a:r>
            <a:r>
              <a:rPr lang="el-GR" b="1" i="1" dirty="0" err="1" smtClean="0"/>
              <a:t>Twister</a:t>
            </a:r>
            <a:r>
              <a:rPr lang="el-GR" b="1" i="1" dirty="0" smtClean="0"/>
              <a:t>"</a:t>
            </a:r>
            <a:r>
              <a:rPr lang="el-GR" dirty="0" smtClean="0"/>
              <a:t>, που μπορεί να βρει κανείς σε όλα τα καταστήματα παιχνιδιών αλλά και </a:t>
            </a:r>
            <a:r>
              <a:rPr lang="el-GR" dirty="0" err="1" smtClean="0"/>
              <a:t>online</a:t>
            </a:r>
            <a:r>
              <a:rPr lang="el-GR" dirty="0" smtClean="0"/>
              <a:t> πχ. </a:t>
            </a:r>
            <a:r>
              <a:rPr lang="el-GR" dirty="0" err="1" smtClean="0">
                <a:hlinkClick r:id="rId3"/>
              </a:rPr>
              <a:t>skroutz</a:t>
            </a:r>
            <a:r>
              <a:rPr lang="el-GR" dirty="0" smtClean="0"/>
              <a:t>  είναι πολύ απλό στην εκτέλεση του και το παιδί εξασκείται σε πλήθος δεξιοτήτων παίζοντας. Ειδικά όταν αυτό που θέλουμε να πετύχουμε είναι συντονισμός κινήσεων, συγκέντρωση, ισορροπία, δημιουργική σκέψη το παιχνίδι είναι μονόδρομος).</a:t>
            </a:r>
            <a:endParaRPr lang="en-GB"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47</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ΕΛΕΝΑ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48</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ΕΛΕΝΑ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49</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ΧΡΙΣΤΙΝΑ Χ</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50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ΧΡΙΣΤΙΝΑ Κ</a:t>
            </a:r>
            <a:endParaRPr lang="en-GB"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5</a:t>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ΧΡΙΣΤΙΝΑ Χ</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51</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ΚΑΤΕΡΙΝΑ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52</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ΙΩΑΝΝΑ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ΙΩΑΝΝΑ</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ΡΕΒΕΚΑ (Η ΔΕΠ/Υ δεν οφείλεται σε κάποιο μεμονωμένο αίτιο, αλλά σε μια αλληλεπίδραση γενετικών και περιβαλλοντικών παραγόντων. Έτσι η ποικιλία και ο συνδυασμός συμπτωμάτων  που εμφανίζει ένα άτομο εξαρτώνται από πολλούς αιτιολογικούς παράγοντες.)</a:t>
            </a:r>
            <a:endParaRPr lang="en-GB" dirty="0" smtClean="0"/>
          </a:p>
          <a:p>
            <a:endParaRPr lang="en-GB"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ΡΕΒΕΚΑ –ΕΙΚΟΝΕΣ ΑΛΚΟΟΛ ΤΣΙΓΑΡΟ</a:t>
            </a:r>
            <a:endParaRPr lang="en-US" dirty="0"/>
          </a:p>
        </p:txBody>
      </p:sp>
      <p:sp>
        <p:nvSpPr>
          <p:cNvPr id="4" name="Slide Number Placeholder 3"/>
          <p:cNvSpPr>
            <a:spLocks noGrp="1"/>
          </p:cNvSpPr>
          <p:nvPr>
            <p:ph type="sldNum" sz="quarter" idx="10"/>
          </p:nvPr>
        </p:nvSpPr>
        <p:spPr/>
        <p:txBody>
          <a:bodyPr/>
          <a:lstStyle/>
          <a:p>
            <a:fld id="{D19817EA-A67E-44DA-8395-8CDDE8996761}"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5D2356F-14E5-43A3-889C-03D556C74B3E}" type="datetimeFigureOut">
              <a:rPr lang="en-GB" smtClean="0"/>
              <a:pPr/>
              <a:t>16/07/2019</a:t>
            </a:fld>
            <a:endParaRPr lang="en-GB"/>
          </a:p>
        </p:txBody>
      </p:sp>
      <p:sp>
        <p:nvSpPr>
          <p:cNvPr id="20" name="Footer Placeholder 19"/>
          <p:cNvSpPr>
            <a:spLocks noGrp="1"/>
          </p:cNvSpPr>
          <p:nvPr>
            <p:ph type="ftr" sz="quarter" idx="11"/>
          </p:nvPr>
        </p:nvSpPr>
        <p:spPr/>
        <p:txBody>
          <a:bodyPr/>
          <a:lstStyle>
            <a:extLst/>
          </a:lstStyle>
          <a:p>
            <a:endParaRPr lang="en-GB"/>
          </a:p>
        </p:txBody>
      </p:sp>
      <p:sp>
        <p:nvSpPr>
          <p:cNvPr id="10" name="Slide Number Placeholder 9"/>
          <p:cNvSpPr>
            <a:spLocks noGrp="1"/>
          </p:cNvSpPr>
          <p:nvPr>
            <p:ph type="sldNum" sz="quarter" idx="12"/>
          </p:nvPr>
        </p:nvSpPr>
        <p:spPr/>
        <p:txBody>
          <a:bodyPr/>
          <a:lstStyle>
            <a:extLst/>
          </a:lstStyle>
          <a:p>
            <a:fld id="{635A845D-9B1A-4691-863C-D8B812D3E9B7}" type="slidenum">
              <a:rPr lang="en-GB" smtClean="0"/>
              <a:pPr/>
              <a:t>‹#›</a:t>
            </a:fld>
            <a:endParaRPr lang="en-GB"/>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5D2356F-14E5-43A3-889C-03D556C74B3E}" type="datetimeFigureOut">
              <a:rPr lang="en-GB" smtClean="0"/>
              <a:pPr/>
              <a:t>16/07/2019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635A845D-9B1A-4691-863C-D8B812D3E9B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5D2356F-14E5-43A3-889C-03D556C74B3E}" type="datetimeFigureOut">
              <a:rPr lang="en-GB" smtClean="0"/>
              <a:pPr/>
              <a:t>16/07/2019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635A845D-9B1A-4691-863C-D8B812D3E9B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5D2356F-14E5-43A3-889C-03D556C74B3E}" type="datetimeFigureOut">
              <a:rPr lang="en-GB" smtClean="0"/>
              <a:pPr/>
              <a:t>16/07/2019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635A845D-9B1A-4691-863C-D8B812D3E9B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5D2356F-14E5-43A3-889C-03D556C74B3E}" type="datetimeFigureOut">
              <a:rPr lang="en-GB" smtClean="0"/>
              <a:pPr/>
              <a:t>16/07/2019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635A845D-9B1A-4691-863C-D8B812D3E9B7}" type="slidenum">
              <a:rPr lang="en-GB" smtClean="0"/>
              <a:pPr/>
              <a:t>‹#›</a:t>
            </a:fld>
            <a:endParaRPr lang="en-GB"/>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5D2356F-14E5-43A3-889C-03D556C74B3E}" type="datetimeFigureOut">
              <a:rPr lang="en-GB" smtClean="0"/>
              <a:pPr/>
              <a:t>16/07/2019</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635A845D-9B1A-4691-863C-D8B812D3E9B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5D2356F-14E5-43A3-889C-03D556C74B3E}" type="datetimeFigureOut">
              <a:rPr lang="en-GB" smtClean="0"/>
              <a:pPr/>
              <a:t>16/07/2019</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635A845D-9B1A-4691-863C-D8B812D3E9B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5D2356F-14E5-43A3-889C-03D556C74B3E}" type="datetimeFigureOut">
              <a:rPr lang="en-GB" smtClean="0"/>
              <a:pPr/>
              <a:t>16/07/2019</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635A845D-9B1A-4691-863C-D8B812D3E9B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5D2356F-14E5-43A3-889C-03D556C74B3E}" type="datetimeFigureOut">
              <a:rPr lang="en-GB" smtClean="0"/>
              <a:pPr/>
              <a:t>16/07/2019</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635A845D-9B1A-4691-863C-D8B812D3E9B7}" type="slidenum">
              <a:rPr lang="en-GB" smtClean="0"/>
              <a:pPr/>
              <a:t>‹#›</a:t>
            </a:fld>
            <a:endParaRPr lang="en-GB"/>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5D2356F-14E5-43A3-889C-03D556C74B3E}" type="datetimeFigureOut">
              <a:rPr lang="en-GB" smtClean="0"/>
              <a:pPr/>
              <a:t>16/07/2019</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635A845D-9B1A-4691-863C-D8B812D3E9B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D5D2356F-14E5-43A3-889C-03D556C74B3E}" type="datetimeFigureOut">
              <a:rPr lang="en-GB" smtClean="0"/>
              <a:pPr/>
              <a:t>16/07/2019</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635A845D-9B1A-4691-863C-D8B812D3E9B7}" type="slidenum">
              <a:rPr lang="en-GB" smtClean="0"/>
              <a:pPr/>
              <a:t>‹#›</a:t>
            </a:fld>
            <a:endParaRPr lang="en-GB"/>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0000"/>
            <a:lum/>
          </a:blip>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5D2356F-14E5-43A3-889C-03D556C74B3E}" type="datetimeFigureOut">
              <a:rPr lang="en-GB" smtClean="0"/>
              <a:pPr/>
              <a:t>16/07/2019</a:t>
            </a:fld>
            <a:endParaRPr lang="en-GB"/>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GB"/>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35A845D-9B1A-4691-863C-D8B812D3E9B7}" type="slidenum">
              <a:rPr lang="en-GB" smtClean="0"/>
              <a:pPr/>
              <a:t>‹#›</a:t>
            </a:fld>
            <a:endParaRPr lang="en-GB"/>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3.bp.blogspot.com/-Zcz8OB0TxvU/UFA1U6niKsI/AAAAAAAAD7w/Sy2P8bN0pHE/s1600/DSCN0764.JPG" TargetMode="External"/><Relationship Id="rId5" Type="http://schemas.openxmlformats.org/officeDocument/2006/relationships/image" Target="../media/image14.jpeg"/><Relationship Id="rId4" Type="http://schemas.openxmlformats.org/officeDocument/2006/relationships/hyperlink" Target="http://2.bp.blogspot.com/-k0SHZrEW-MI/UFA1TZDPDmI/AAAAAAAAD7o/umB33sfasoo/s1600/DSCN0763.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www.add-adhd.org.cy/index.htm" TargetMode="External"/><Relationship Id="rId4" Type="http://schemas.openxmlformats.org/officeDocument/2006/relationships/hyperlink" Target="http://data.axmag.com/data/201204/U39129_F85733/index.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hyperlink" Target="http://2.bp.blogspot.com/-l9pPXVkGzaw/T9SmBV2O0KI/AAAAAAAACa0/IISxmbi5_eg/s1600/287774060_79049b5763.jpg" TargetMode="External"/><Relationship Id="rId5" Type="http://schemas.openxmlformats.org/officeDocument/2006/relationships/image" Target="../media/image36.jpeg"/><Relationship Id="rId4" Type="http://schemas.openxmlformats.org/officeDocument/2006/relationships/hyperlink" Target="http://4.bp.blogspot.com/-rxBnL53-wcE/T9ShD8m794I/AAAAAAAACao/lfK2z6gps7o/s1600/crazy-twister-game-16.jp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9.jpeg"/><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hyperlink" Target="http://2.bp.blogspot.com/-M0QCBiWnDkU/T9SmQ1pmozI/AAAAAAAACbE/b0PeqyZ_x4s/s1600/crazy-twister-game-11.jpg" TargetMode="External"/><Relationship Id="rId5" Type="http://schemas.openxmlformats.org/officeDocument/2006/relationships/image" Target="../media/image38.jpeg"/><Relationship Id="rId4" Type="http://schemas.openxmlformats.org/officeDocument/2006/relationships/hyperlink" Target="http://1.bp.blogspot.com/-bofNpWoNugs/T9WfuMp-l2I/AAAAAAAACbQ/YzdOvrQHvw8/s1600/finger_twister_game.jp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image" Target="../media/image40.jpeg"/><Relationship Id="rId4" Type="http://schemas.openxmlformats.org/officeDocument/2006/relationships/hyperlink" Target="http://3.bp.blogspot.com/-1qu66Ih0QKw/UKs_BxmrPeI/AAAAAAAAFts/RmAHpD99mRM/s1600/%CF%83%CF%85%CE%BD%CF%84%CE%BF%CE%BD%CE%B9%CF%83%CE%BC%CF%8C%CF%82.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image" Target="../media/image42.jpeg"/><Relationship Id="rId4" Type="http://schemas.openxmlformats.org/officeDocument/2006/relationships/image" Target="../media/image41.jpe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52.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4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251520"/>
            <a:ext cx="8424936" cy="2594719"/>
          </a:xfrm>
        </p:spPr>
        <p:txBody>
          <a:bodyPr>
            <a:normAutofit/>
          </a:bodyPr>
          <a:lstStyle/>
          <a:p>
            <a:r>
              <a:rPr lang="el-GR" b="1" dirty="0" smtClean="0"/>
              <a:t>Δεν είμαι τεμπέλης! Δεν είμαι </a:t>
            </a:r>
            <a:r>
              <a:rPr lang="en-US" b="1" dirty="0" smtClean="0"/>
              <a:t>UFO…</a:t>
            </a:r>
            <a:r>
              <a:rPr lang="el-GR" b="1" dirty="0" smtClean="0"/>
              <a:t> Έχω ΔΕΠ-Υ</a:t>
            </a:r>
            <a:endParaRPr lang="en-GB" b="1" dirty="0"/>
          </a:p>
        </p:txBody>
      </p:sp>
      <p:sp>
        <p:nvSpPr>
          <p:cNvPr id="3" name="TextBox 2"/>
          <p:cNvSpPr txBox="1"/>
          <p:nvPr/>
        </p:nvSpPr>
        <p:spPr>
          <a:xfrm>
            <a:off x="5796136" y="1746682"/>
            <a:ext cx="3456384" cy="1754326"/>
          </a:xfrm>
          <a:prstGeom prst="rect">
            <a:avLst/>
          </a:prstGeom>
          <a:noFill/>
        </p:spPr>
        <p:txBody>
          <a:bodyPr wrap="square" rtlCol="0">
            <a:spAutoFit/>
          </a:bodyPr>
          <a:lstStyle/>
          <a:p>
            <a:r>
              <a:rPr lang="el-GR" dirty="0" smtClean="0"/>
              <a:t>Κατερίνα </a:t>
            </a:r>
            <a:r>
              <a:rPr lang="el-GR" dirty="0" err="1" smtClean="0"/>
              <a:t>Ασπρογένη</a:t>
            </a:r>
            <a:endParaRPr lang="el-GR" dirty="0" smtClean="0"/>
          </a:p>
          <a:p>
            <a:r>
              <a:rPr lang="el-GR" dirty="0" smtClean="0"/>
              <a:t>Χριστίνα </a:t>
            </a:r>
            <a:r>
              <a:rPr lang="el-GR" dirty="0" err="1" smtClean="0"/>
              <a:t>Κασάπη</a:t>
            </a:r>
            <a:endParaRPr lang="el-GR" dirty="0" smtClean="0"/>
          </a:p>
          <a:p>
            <a:r>
              <a:rPr lang="el-GR" dirty="0" smtClean="0"/>
              <a:t>Ιωάννα </a:t>
            </a:r>
            <a:r>
              <a:rPr lang="el-GR" dirty="0" err="1" smtClean="0"/>
              <a:t>Λεωνίδου</a:t>
            </a:r>
            <a:endParaRPr lang="el-GR" dirty="0" smtClean="0"/>
          </a:p>
          <a:p>
            <a:r>
              <a:rPr lang="el-GR" dirty="0" smtClean="0"/>
              <a:t>Ρεβέκκα Παρασκευά</a:t>
            </a:r>
          </a:p>
          <a:p>
            <a:r>
              <a:rPr lang="el-GR" dirty="0" smtClean="0"/>
              <a:t>Έλενα </a:t>
            </a:r>
            <a:r>
              <a:rPr lang="el-GR" dirty="0" err="1" smtClean="0"/>
              <a:t>Πορφυρίου</a:t>
            </a:r>
            <a:endParaRPr lang="el-GR" dirty="0" smtClean="0"/>
          </a:p>
          <a:p>
            <a:r>
              <a:rPr lang="el-GR" dirty="0" smtClean="0"/>
              <a:t>Χριστίνα Χαραλάμπους</a:t>
            </a:r>
            <a:endParaRPr lang="el-GR" dirty="0"/>
          </a:p>
        </p:txBody>
      </p:sp>
      <p:sp>
        <p:nvSpPr>
          <p:cNvPr id="5" name="TextBox 4"/>
          <p:cNvSpPr txBox="1"/>
          <p:nvPr/>
        </p:nvSpPr>
        <p:spPr>
          <a:xfrm>
            <a:off x="1259632" y="5807005"/>
            <a:ext cx="6336704" cy="646331"/>
          </a:xfrm>
          <a:prstGeom prst="rect">
            <a:avLst/>
          </a:prstGeom>
          <a:noFill/>
        </p:spPr>
        <p:txBody>
          <a:bodyPr wrap="square" rtlCol="0">
            <a:spAutoFit/>
          </a:bodyPr>
          <a:lstStyle/>
          <a:p>
            <a:r>
              <a:rPr lang="el-GR" dirty="0" smtClean="0"/>
              <a:t>Διαταραχή Ελλειμματικής Προσοχής-Υπερκινητικότητα</a:t>
            </a:r>
          </a:p>
          <a:p>
            <a:r>
              <a:rPr lang="en-US" dirty="0" smtClean="0"/>
              <a:t>ADHD </a:t>
            </a:r>
            <a:r>
              <a:rPr lang="en-GB" dirty="0" smtClean="0"/>
              <a:t>Attention deficit-hyperactivity disorder </a:t>
            </a:r>
            <a:endParaRPr lang="en-GB" dirty="0"/>
          </a:p>
        </p:txBody>
      </p:sp>
    </p:spTree>
    <p:extLst>
      <p:ext uri="{BB962C8B-B14F-4D97-AF65-F5344CB8AC3E}">
        <p14:creationId xmlns:p14="http://schemas.microsoft.com/office/powerpoint/2010/main" xmlns="" val="3369626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71400"/>
            <a:ext cx="7498080" cy="1143000"/>
          </a:xfrm>
        </p:spPr>
        <p:txBody>
          <a:bodyPr/>
          <a:lstStyle/>
          <a:p>
            <a:pPr algn="ctr"/>
            <a:r>
              <a:rPr lang="el-GR" dirty="0" smtClean="0"/>
              <a:t>Αίτια</a:t>
            </a:r>
            <a:endParaRPr lang="en-GB" dirty="0"/>
          </a:p>
        </p:txBody>
      </p:sp>
      <p:sp>
        <p:nvSpPr>
          <p:cNvPr id="3" name="Content Placeholder 2"/>
          <p:cNvSpPr>
            <a:spLocks noGrp="1"/>
          </p:cNvSpPr>
          <p:nvPr>
            <p:ph idx="1"/>
          </p:nvPr>
        </p:nvSpPr>
        <p:spPr>
          <a:xfrm>
            <a:off x="467544" y="980728"/>
            <a:ext cx="8466144" cy="5267672"/>
          </a:xfrm>
        </p:spPr>
        <p:txBody>
          <a:bodyPr>
            <a:normAutofit/>
          </a:bodyPr>
          <a:lstStyle/>
          <a:p>
            <a:pPr>
              <a:buClr>
                <a:srgbClr val="7030A0"/>
              </a:buClr>
            </a:pPr>
            <a:r>
              <a:rPr lang="el-GR" dirty="0">
                <a:latin typeface="Times New Roman" pitchFamily="18" charset="0"/>
                <a:cs typeface="Times New Roman" pitchFamily="18" charset="0"/>
              </a:rPr>
              <a:t>Σήμερα το ερευνητικό ενδιαφέρον προσανατολίζεται περισσότερο προς τη μελέτη των </a:t>
            </a:r>
            <a:r>
              <a:rPr lang="el-GR" dirty="0" smtClean="0">
                <a:latin typeface="Times New Roman" pitchFamily="18" charset="0"/>
                <a:cs typeface="Times New Roman" pitchFamily="18" charset="0"/>
              </a:rPr>
              <a:t>νεύρο</a:t>
            </a:r>
            <a:r>
              <a:rPr lang="en-GB"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χημικών   </a:t>
            </a:r>
            <a:r>
              <a:rPr lang="el-GR" dirty="0">
                <a:latin typeface="Times New Roman" pitchFamily="18" charset="0"/>
                <a:cs typeface="Times New Roman" pitchFamily="18" charset="0"/>
              </a:rPr>
              <a:t>και </a:t>
            </a:r>
            <a:r>
              <a:rPr lang="el-GR" dirty="0" smtClean="0">
                <a:latin typeface="Times New Roman" pitchFamily="18" charset="0"/>
                <a:cs typeface="Times New Roman" pitchFamily="18" charset="0"/>
              </a:rPr>
              <a:t>νεύρο</a:t>
            </a:r>
            <a:r>
              <a:rPr lang="en-GB" dirty="0" smtClean="0">
                <a:latin typeface="Times New Roman" pitchFamily="18" charset="0"/>
                <a:cs typeface="Times New Roman" pitchFamily="18" charset="0"/>
              </a:rPr>
              <a:t>-</a:t>
            </a:r>
            <a:r>
              <a:rPr lang="el-GR" dirty="0" err="1" smtClean="0">
                <a:latin typeface="Times New Roman" pitchFamily="18" charset="0"/>
                <a:cs typeface="Times New Roman" pitchFamily="18" charset="0"/>
              </a:rPr>
              <a:t>ψυχο</a:t>
            </a:r>
            <a:r>
              <a:rPr lang="el-GR" dirty="0" smtClean="0">
                <a:latin typeface="Times New Roman" pitchFamily="18" charset="0"/>
                <a:cs typeface="Times New Roman" pitchFamily="18" charset="0"/>
              </a:rPr>
              <a:t>-φαρμακευτικών </a:t>
            </a:r>
            <a:r>
              <a:rPr lang="el-GR" dirty="0">
                <a:latin typeface="Times New Roman" pitchFamily="18" charset="0"/>
                <a:cs typeface="Times New Roman" pitchFamily="18" charset="0"/>
              </a:rPr>
              <a:t>αιτιών.</a:t>
            </a:r>
            <a:endParaRPr lang="en-GB" dirty="0">
              <a:latin typeface="Times New Roman" pitchFamily="18" charset="0"/>
              <a:cs typeface="Times New Roman" pitchFamily="18" charset="0"/>
            </a:endParaRPr>
          </a:p>
          <a:p>
            <a:pPr>
              <a:buClr>
                <a:srgbClr val="7030A0"/>
              </a:buClr>
            </a:pPr>
            <a:r>
              <a:rPr lang="el-GR" dirty="0">
                <a:latin typeface="Times New Roman" pitchFamily="18" charset="0"/>
                <a:cs typeface="Times New Roman" pitchFamily="18" charset="0"/>
              </a:rPr>
              <a:t>Άλλα αίτια θεωρούνται το άγχος, η κατάθλιψη και άλλα συναφή συναισθηματικά   ή κοινωνικά προβλήματα, όπως επίσης και η ιδιοσυγκρασία του ατόμου </a:t>
            </a:r>
            <a:r>
              <a:rPr lang="el-GR" dirty="0" smtClean="0">
                <a:latin typeface="Times New Roman" pitchFamily="18" charset="0"/>
                <a:cs typeface="Times New Roman" pitchFamily="18" charset="0"/>
              </a:rPr>
              <a:t>(</a:t>
            </a:r>
            <a:r>
              <a:rPr lang="el-GR" dirty="0" err="1">
                <a:latin typeface="Times New Roman" pitchFamily="18" charset="0"/>
                <a:cs typeface="Times New Roman" pitchFamily="18" charset="0"/>
              </a:rPr>
              <a:t>Ε</a:t>
            </a:r>
            <a:r>
              <a:rPr lang="el-GR" dirty="0" err="1" smtClean="0">
                <a:latin typeface="Times New Roman" pitchFamily="18" charset="0"/>
                <a:cs typeface="Times New Roman" pitchFamily="18" charset="0"/>
              </a:rPr>
              <a:t>υαγινιώτη</a:t>
            </a:r>
            <a:r>
              <a:rPr lang="el-GR" dirty="0" smtClean="0">
                <a:latin typeface="Times New Roman" pitchFamily="18" charset="0"/>
                <a:cs typeface="Times New Roman" pitchFamily="18" charset="0"/>
              </a:rPr>
              <a:t> </a:t>
            </a:r>
            <a:r>
              <a:rPr lang="el-GR" dirty="0">
                <a:latin typeface="Times New Roman" pitchFamily="18" charset="0"/>
                <a:cs typeface="Times New Roman" pitchFamily="18" charset="0"/>
              </a:rPr>
              <a:t>&amp; </a:t>
            </a:r>
            <a:r>
              <a:rPr lang="el-GR" dirty="0" smtClean="0">
                <a:latin typeface="Times New Roman" pitchFamily="18" charset="0"/>
                <a:cs typeface="Times New Roman" pitchFamily="18" charset="0"/>
              </a:rPr>
              <a:t>Εγγλέζου</a:t>
            </a:r>
            <a:r>
              <a:rPr lang="el-GR" dirty="0">
                <a:latin typeface="Times New Roman" pitchFamily="18" charset="0"/>
                <a:cs typeface="Times New Roman" pitchFamily="18" charset="0"/>
              </a:rPr>
              <a:t>, 2007)</a:t>
            </a:r>
            <a:endParaRPr lang="en-GB" dirty="0">
              <a:latin typeface="Times New Roman" pitchFamily="18" charset="0"/>
              <a:cs typeface="Times New Roman" pitchFamily="18" charset="0"/>
            </a:endParaRPr>
          </a:p>
          <a:p>
            <a:pPr>
              <a:buClr>
                <a:srgbClr val="7030A0"/>
              </a:buClr>
            </a:pPr>
            <a:endParaRPr lang="en-GB" dirty="0">
              <a:latin typeface="Times New Roman" pitchFamily="18" charset="0"/>
              <a:cs typeface="Times New Roman" pitchFamily="18" charset="0"/>
            </a:endParaRPr>
          </a:p>
        </p:txBody>
      </p:sp>
      <p:pic>
        <p:nvPicPr>
          <p:cNvPr id="4" name="Picture 2" descr="H:\eikones adhd\lens6837262_1317004104adhd.jpg"/>
          <p:cNvPicPr>
            <a:picLocks noChangeAspect="1" noChangeArrowheads="1"/>
          </p:cNvPicPr>
          <p:nvPr/>
        </p:nvPicPr>
        <p:blipFill>
          <a:blip r:embed="rId3" cstate="print"/>
          <a:srcRect/>
          <a:stretch>
            <a:fillRect/>
          </a:stretch>
        </p:blipFill>
        <p:spPr bwMode="auto">
          <a:xfrm>
            <a:off x="7125791" y="-171400"/>
            <a:ext cx="2054721" cy="2794421"/>
          </a:xfrm>
          <a:prstGeom prst="rect">
            <a:avLst/>
          </a:prstGeom>
          <a:noFill/>
        </p:spPr>
      </p:pic>
    </p:spTree>
    <p:extLst>
      <p:ext uri="{BB962C8B-B14F-4D97-AF65-F5344CB8AC3E}">
        <p14:creationId xmlns:p14="http://schemas.microsoft.com/office/powerpoint/2010/main" xmlns="" val="4130944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498080" cy="1143000"/>
          </a:xfrm>
        </p:spPr>
        <p:txBody>
          <a:bodyPr>
            <a:normAutofit fontScale="90000"/>
          </a:bodyPr>
          <a:lstStyle/>
          <a:p>
            <a:pPr algn="ctr"/>
            <a:r>
              <a:rPr lang="el-GR" dirty="0" smtClean="0"/>
              <a:t>Σημαντικές πληροφορίες: </a:t>
            </a:r>
            <a:r>
              <a:rPr lang="en-GB" dirty="0" smtClean="0"/>
              <a:t/>
            </a:r>
            <a:br>
              <a:rPr lang="en-GB" dirty="0" smtClean="0"/>
            </a:br>
            <a:endParaRPr lang="en-GB" dirty="0"/>
          </a:p>
        </p:txBody>
      </p:sp>
      <p:sp>
        <p:nvSpPr>
          <p:cNvPr id="3" name="Content Placeholder 2"/>
          <p:cNvSpPr>
            <a:spLocks noGrp="1"/>
          </p:cNvSpPr>
          <p:nvPr>
            <p:ph idx="1"/>
          </p:nvPr>
        </p:nvSpPr>
        <p:spPr>
          <a:xfrm>
            <a:off x="323528" y="1329680"/>
            <a:ext cx="7776864" cy="5051648"/>
          </a:xfrm>
        </p:spPr>
        <p:txBody>
          <a:bodyPr>
            <a:normAutofit fontScale="85000" lnSpcReduction="20000"/>
          </a:bodyPr>
          <a:lstStyle/>
          <a:p>
            <a:pPr>
              <a:buClr>
                <a:srgbClr val="7030A0"/>
              </a:buClr>
            </a:pPr>
            <a:r>
              <a:rPr lang="el-GR" dirty="0" smtClean="0">
                <a:latin typeface="Times New Roman" pitchFamily="18" charset="0"/>
                <a:cs typeface="Times New Roman" pitchFamily="18" charset="0"/>
              </a:rPr>
              <a:t>Η εικόνα του παιδιού που πάσχει από αυτή τη διαταραχή χαρακτηρίζεται από μια άσκοπη έντονη δραστηριοποίηση και ενεργητικότητα. Δυσκολεύεται στο να ολοκληρώσει μια δραστηριότητα και προτού τελειώσει μεταπηδά σε άλλη. Κάποιες φορές δίνει την εντύπωση ότι ξεχνάει να κάνει πράγματα που είναι της δικής του ευθύνης. Γενικά οι δραστηριότητες του αλλά και οι κινήσεις του είναι ακατάστατες, άσκοπες και χωρίς σειρά. Είναι αρκετά δύσκολο να δείξουν πειθαρχεία και πολύ συχνά ενεργούν χωρίς να σκέφτονται τις συνέπειες με αποτέλεσμα να εμπλέκονται σε κίνδυνους. Έτσι τα παιδιά αυτά έχουν την ανάγκη από συνεχή επίβλεψη.</a:t>
            </a: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xmlns="" val="244945581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eikones adhd\lens6837262_1317004104adhd.jpg"/>
          <p:cNvPicPr>
            <a:picLocks noChangeAspect="1" noChangeArrowheads="1"/>
          </p:cNvPicPr>
          <p:nvPr/>
        </p:nvPicPr>
        <p:blipFill>
          <a:blip r:embed="rId3" cstate="print"/>
          <a:srcRect/>
          <a:stretch>
            <a:fillRect/>
          </a:stretch>
        </p:blipFill>
        <p:spPr bwMode="auto">
          <a:xfrm>
            <a:off x="7125791" y="-243408"/>
            <a:ext cx="2054721" cy="2794421"/>
          </a:xfrm>
          <a:prstGeom prst="rect">
            <a:avLst/>
          </a:prstGeom>
          <a:noFill/>
        </p:spPr>
      </p:pic>
      <p:sp>
        <p:nvSpPr>
          <p:cNvPr id="2" name="Title 1"/>
          <p:cNvSpPr>
            <a:spLocks noGrp="1"/>
          </p:cNvSpPr>
          <p:nvPr>
            <p:ph type="title"/>
          </p:nvPr>
        </p:nvSpPr>
        <p:spPr>
          <a:xfrm>
            <a:off x="755576" y="-99392"/>
            <a:ext cx="7498080" cy="1143000"/>
          </a:xfrm>
        </p:spPr>
        <p:txBody>
          <a:bodyPr/>
          <a:lstStyle/>
          <a:p>
            <a:pPr algn="ctr"/>
            <a:r>
              <a:rPr lang="el-GR" dirty="0" smtClean="0"/>
              <a:t>Χαρακτηριστικά</a:t>
            </a:r>
            <a:endParaRPr lang="en-GB" dirty="0">
              <a:latin typeface="Arial" pitchFamily="34" charset="0"/>
              <a:cs typeface="Arial" pitchFamily="34" charset="0"/>
            </a:endParaRPr>
          </a:p>
        </p:txBody>
      </p:sp>
      <p:sp>
        <p:nvSpPr>
          <p:cNvPr id="3" name="Content Placeholder 2"/>
          <p:cNvSpPr>
            <a:spLocks noGrp="1"/>
          </p:cNvSpPr>
          <p:nvPr>
            <p:ph idx="1"/>
          </p:nvPr>
        </p:nvSpPr>
        <p:spPr>
          <a:xfrm>
            <a:off x="323528" y="1124744"/>
            <a:ext cx="8229600" cy="5400600"/>
          </a:xfrm>
        </p:spPr>
        <p:txBody>
          <a:bodyPr>
            <a:normAutofit fontScale="85000" lnSpcReduction="20000"/>
          </a:bodyPr>
          <a:lstStyle/>
          <a:p>
            <a:pPr marL="0" indent="0">
              <a:buClr>
                <a:srgbClr val="7030A0"/>
              </a:buClr>
              <a:buNone/>
            </a:pPr>
            <a:r>
              <a:rPr lang="el-GR" dirty="0" smtClean="0">
                <a:latin typeface="Times New Roman" pitchFamily="18" charset="0"/>
                <a:cs typeface="Times New Roman" pitchFamily="18" charset="0"/>
              </a:rPr>
              <a:t>Απροσεξία</a:t>
            </a:r>
          </a:p>
          <a:p>
            <a:pPr>
              <a:buClr>
                <a:srgbClr val="7030A0"/>
              </a:buClr>
            </a:pPr>
            <a:r>
              <a:rPr lang="el-GR" dirty="0" smtClean="0">
                <a:latin typeface="Times New Roman" pitchFamily="18" charset="0"/>
                <a:cs typeface="Times New Roman" pitchFamily="18" charset="0"/>
              </a:rPr>
              <a:t>Συχνά δεν αποπερατώνει τις οδηγίες που του έχουν δοθεί και γενικά δεν τελειώνει κάτι που αρχίζει.</a:t>
            </a:r>
          </a:p>
          <a:p>
            <a:pPr>
              <a:buClr>
                <a:srgbClr val="7030A0"/>
              </a:buClr>
            </a:pPr>
            <a:r>
              <a:rPr lang="el-GR" dirty="0" smtClean="0">
                <a:latin typeface="Times New Roman" pitchFamily="18" charset="0"/>
                <a:cs typeface="Times New Roman" pitchFamily="18" charset="0"/>
              </a:rPr>
              <a:t>Συχνά χάνει αντικείμενα απαραίτητα για συγκεκριμένες δραστηριότητες (</a:t>
            </a:r>
            <a:r>
              <a:rPr lang="el-GR" dirty="0" err="1" smtClean="0">
                <a:latin typeface="Times New Roman" pitchFamily="18" charset="0"/>
                <a:cs typeface="Times New Roman" pitchFamily="18" charset="0"/>
              </a:rPr>
              <a:t>π.χ</a:t>
            </a:r>
            <a:r>
              <a:rPr lang="el-GR" dirty="0" smtClean="0">
                <a:latin typeface="Times New Roman" pitchFamily="18" charset="0"/>
                <a:cs typeface="Times New Roman" pitchFamily="18" charset="0"/>
              </a:rPr>
              <a:t> βιβλία, φυλλάδια, εργαλεία)</a:t>
            </a:r>
          </a:p>
          <a:p>
            <a:pPr>
              <a:buClr>
                <a:srgbClr val="7030A0"/>
              </a:buClr>
            </a:pPr>
            <a:r>
              <a:rPr lang="el-GR" dirty="0" smtClean="0">
                <a:latin typeface="Times New Roman" pitchFamily="18" charset="0"/>
                <a:cs typeface="Times New Roman" pitchFamily="18" charset="0"/>
              </a:rPr>
              <a:t>Αποτυγχάνει να δώσει ιδιαίτερη προσοχή στις λεπτομέρειες ή  κάνει λάθη λόγω απροσεξίας στη δουλεία του.</a:t>
            </a:r>
          </a:p>
          <a:p>
            <a:pPr>
              <a:buClr>
                <a:srgbClr val="7030A0"/>
              </a:buClr>
            </a:pPr>
            <a:r>
              <a:rPr lang="el-GR" dirty="0" smtClean="0">
                <a:latin typeface="Times New Roman" pitchFamily="18" charset="0"/>
                <a:cs typeface="Times New Roman" pitchFamily="18" charset="0"/>
              </a:rPr>
              <a:t>Συχνά μοιάζει σαν να μην ακούει.</a:t>
            </a:r>
          </a:p>
          <a:p>
            <a:pPr>
              <a:buClr>
                <a:srgbClr val="7030A0"/>
              </a:buClr>
            </a:pPr>
            <a:r>
              <a:rPr lang="el-GR" dirty="0" smtClean="0">
                <a:latin typeface="Times New Roman" pitchFamily="18" charset="0"/>
                <a:cs typeface="Times New Roman" pitchFamily="18" charset="0"/>
              </a:rPr>
              <a:t>Συχνά δυσκολεύεται στην οργάνωση δραστηριοτήτων.</a:t>
            </a:r>
          </a:p>
          <a:p>
            <a:pPr>
              <a:buClr>
                <a:srgbClr val="7030A0"/>
              </a:buClr>
            </a:pPr>
            <a:r>
              <a:rPr lang="el-GR" dirty="0" smtClean="0">
                <a:latin typeface="Times New Roman" pitchFamily="18" charset="0"/>
                <a:cs typeface="Times New Roman" pitchFamily="18" charset="0"/>
              </a:rPr>
              <a:t>Διασπάται εύκολα από εξωτερικά ερεθίσματα.</a:t>
            </a:r>
          </a:p>
          <a:p>
            <a:pPr>
              <a:buClr>
                <a:srgbClr val="7030A0"/>
              </a:buClr>
            </a:pPr>
            <a:r>
              <a:rPr lang="el-GR" dirty="0" smtClean="0">
                <a:latin typeface="Times New Roman" pitchFamily="18" charset="0"/>
                <a:cs typeface="Times New Roman" pitchFamily="18" charset="0"/>
              </a:rPr>
              <a:t>Συχνά ξεχνιέται κατά τις καθημερινές του δραστηριότητες.</a:t>
            </a:r>
          </a:p>
          <a:p>
            <a:pPr>
              <a:buClr>
                <a:srgbClr val="7030A0"/>
              </a:buClr>
            </a:pPr>
            <a:endParaRPr lang="el-GR" dirty="0" smtClean="0">
              <a:latin typeface="Times New Roman" pitchFamily="18" charset="0"/>
              <a:cs typeface="Times New Roman" pitchFamily="18" charset="0"/>
            </a:endParaRPr>
          </a:p>
          <a:p>
            <a:pPr marL="0" indent="0">
              <a:buClr>
                <a:srgbClr val="7030A0"/>
              </a:buClr>
              <a:buNone/>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xmlns="" val="1805658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eikones adhd\lens6837262_1317004104adhd.jpg"/>
          <p:cNvPicPr>
            <a:picLocks noChangeAspect="1" noChangeArrowheads="1"/>
          </p:cNvPicPr>
          <p:nvPr/>
        </p:nvPicPr>
        <p:blipFill>
          <a:blip r:embed="rId3" cstate="print"/>
          <a:srcRect/>
          <a:stretch>
            <a:fillRect/>
          </a:stretch>
        </p:blipFill>
        <p:spPr bwMode="auto">
          <a:xfrm>
            <a:off x="7125791" y="-243408"/>
            <a:ext cx="2054721" cy="2794421"/>
          </a:xfrm>
          <a:prstGeom prst="rect">
            <a:avLst/>
          </a:prstGeom>
          <a:noFill/>
        </p:spPr>
      </p:pic>
      <p:sp>
        <p:nvSpPr>
          <p:cNvPr id="2" name="Title 1"/>
          <p:cNvSpPr>
            <a:spLocks noGrp="1"/>
          </p:cNvSpPr>
          <p:nvPr>
            <p:ph type="title"/>
          </p:nvPr>
        </p:nvSpPr>
        <p:spPr>
          <a:xfrm>
            <a:off x="899592" y="-171400"/>
            <a:ext cx="7498080" cy="1143000"/>
          </a:xfrm>
        </p:spPr>
        <p:txBody>
          <a:bodyPr/>
          <a:lstStyle/>
          <a:p>
            <a:pPr algn="ctr"/>
            <a:r>
              <a:rPr lang="el-GR" dirty="0"/>
              <a:t>Χαρακτηριστικά</a:t>
            </a:r>
            <a:endParaRPr lang="en-GB" dirty="0"/>
          </a:p>
        </p:txBody>
      </p:sp>
      <p:sp>
        <p:nvSpPr>
          <p:cNvPr id="3" name="Content Placeholder 2"/>
          <p:cNvSpPr>
            <a:spLocks noGrp="1"/>
          </p:cNvSpPr>
          <p:nvPr>
            <p:ph idx="1"/>
          </p:nvPr>
        </p:nvSpPr>
        <p:spPr>
          <a:xfrm>
            <a:off x="323528" y="1185664"/>
            <a:ext cx="7890080" cy="5123656"/>
          </a:xfrm>
        </p:spPr>
        <p:txBody>
          <a:bodyPr/>
          <a:lstStyle/>
          <a:p>
            <a:pPr marL="0" indent="0">
              <a:buClr>
                <a:srgbClr val="7030A0"/>
              </a:buClr>
              <a:buNone/>
            </a:pPr>
            <a:r>
              <a:rPr lang="el-GR" dirty="0" smtClean="0">
                <a:latin typeface="Times New Roman" pitchFamily="18" charset="0"/>
                <a:cs typeface="Times New Roman" pitchFamily="18" charset="0"/>
              </a:rPr>
              <a:t>Παρορμητικότητα</a:t>
            </a:r>
          </a:p>
          <a:p>
            <a:pPr>
              <a:buClr>
                <a:srgbClr val="7030A0"/>
              </a:buClr>
            </a:pPr>
            <a:r>
              <a:rPr lang="el-GR" dirty="0" smtClean="0">
                <a:latin typeface="Times New Roman" pitchFamily="18" charset="0"/>
                <a:cs typeface="Times New Roman" pitchFamily="18" charset="0"/>
              </a:rPr>
              <a:t>Συχνά μίλα περισσότερο από ότι πρέπει.</a:t>
            </a:r>
          </a:p>
          <a:p>
            <a:pPr>
              <a:buClr>
                <a:srgbClr val="7030A0"/>
              </a:buClr>
            </a:pPr>
            <a:r>
              <a:rPr lang="el-GR" dirty="0" smtClean="0">
                <a:latin typeface="Times New Roman" pitchFamily="18" charset="0"/>
                <a:cs typeface="Times New Roman" pitchFamily="18" charset="0"/>
              </a:rPr>
              <a:t>Δεν μπορεί να περιμένει την σειρά του στο παιχνίδι, στη καντίνα ή σε ομαδικές δραστηριότητες.</a:t>
            </a:r>
          </a:p>
          <a:p>
            <a:pPr>
              <a:buClr>
                <a:srgbClr val="7030A0"/>
              </a:buClr>
            </a:pPr>
            <a:r>
              <a:rPr lang="el-GR" dirty="0" smtClean="0">
                <a:latin typeface="Times New Roman" pitchFamily="18" charset="0"/>
                <a:cs typeface="Times New Roman" pitchFamily="18" charset="0"/>
              </a:rPr>
              <a:t>Συχνά διακόπτει τους άλλους</a:t>
            </a:r>
          </a:p>
          <a:p>
            <a:pPr>
              <a:buClr>
                <a:srgbClr val="7030A0"/>
              </a:buClr>
            </a:pPr>
            <a:r>
              <a:rPr lang="el-GR" dirty="0" smtClean="0">
                <a:latin typeface="Times New Roman" pitchFamily="18" charset="0"/>
                <a:cs typeface="Times New Roman" pitchFamily="18" charset="0"/>
              </a:rPr>
              <a:t>Συχνά φωνάζει τις απαντήσεις προτού καν ολοκληρωθούν οι ερωτήσεις.</a:t>
            </a:r>
          </a:p>
          <a:p>
            <a:pPr>
              <a:buClr>
                <a:srgbClr val="7030A0"/>
              </a:buClr>
            </a:pPr>
            <a:endParaRPr lang="el-GR" dirty="0" smtClean="0">
              <a:latin typeface="Times New Roman" pitchFamily="18" charset="0"/>
              <a:cs typeface="Times New Roman" pitchFamily="18" charset="0"/>
            </a:endParaRPr>
          </a:p>
          <a:p>
            <a:pPr>
              <a:buClr>
                <a:srgbClr val="7030A0"/>
              </a:buClr>
            </a:pPr>
            <a:endParaRPr lang="el-GR" dirty="0" smtClean="0">
              <a:latin typeface="Times New Roman" pitchFamily="18" charset="0"/>
              <a:cs typeface="Times New Roman" pitchFamily="18" charset="0"/>
            </a:endParaRPr>
          </a:p>
          <a:p>
            <a:pPr>
              <a:buClr>
                <a:srgbClr val="7030A0"/>
              </a:buClr>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xmlns="" val="2295885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eikones adhd\lens6837262_1317004104adhd.jpg"/>
          <p:cNvPicPr>
            <a:picLocks noChangeAspect="1" noChangeArrowheads="1"/>
          </p:cNvPicPr>
          <p:nvPr/>
        </p:nvPicPr>
        <p:blipFill>
          <a:blip r:embed="rId3" cstate="print"/>
          <a:srcRect/>
          <a:stretch>
            <a:fillRect/>
          </a:stretch>
        </p:blipFill>
        <p:spPr bwMode="auto">
          <a:xfrm>
            <a:off x="7125791" y="-243408"/>
            <a:ext cx="2054721" cy="2794421"/>
          </a:xfrm>
          <a:prstGeom prst="rect">
            <a:avLst/>
          </a:prstGeom>
          <a:noFill/>
        </p:spPr>
      </p:pic>
      <p:sp>
        <p:nvSpPr>
          <p:cNvPr id="2" name="Title 1"/>
          <p:cNvSpPr>
            <a:spLocks noGrp="1"/>
          </p:cNvSpPr>
          <p:nvPr>
            <p:ph type="title"/>
          </p:nvPr>
        </p:nvSpPr>
        <p:spPr>
          <a:xfrm>
            <a:off x="683568" y="-171400"/>
            <a:ext cx="7498080" cy="1143000"/>
          </a:xfrm>
        </p:spPr>
        <p:txBody>
          <a:bodyPr/>
          <a:lstStyle/>
          <a:p>
            <a:pPr algn="ctr"/>
            <a:r>
              <a:rPr lang="el-GR" dirty="0"/>
              <a:t>Χαρακτηριστικά</a:t>
            </a:r>
            <a:endParaRPr lang="en-GB" dirty="0"/>
          </a:p>
        </p:txBody>
      </p:sp>
      <p:sp>
        <p:nvSpPr>
          <p:cNvPr id="3" name="Content Placeholder 2"/>
          <p:cNvSpPr>
            <a:spLocks noGrp="1"/>
          </p:cNvSpPr>
          <p:nvPr>
            <p:ph idx="1"/>
          </p:nvPr>
        </p:nvSpPr>
        <p:spPr>
          <a:xfrm>
            <a:off x="107504" y="1340768"/>
            <a:ext cx="8610160" cy="4907632"/>
          </a:xfrm>
        </p:spPr>
        <p:txBody>
          <a:bodyPr>
            <a:normAutofit/>
          </a:bodyPr>
          <a:lstStyle/>
          <a:p>
            <a:pPr marL="0" indent="0">
              <a:buClr>
                <a:srgbClr val="7030A0"/>
              </a:buClr>
              <a:buNone/>
            </a:pPr>
            <a:r>
              <a:rPr lang="el-GR" dirty="0" smtClean="0">
                <a:latin typeface="Times New Roman" pitchFamily="18" charset="0"/>
                <a:cs typeface="Times New Roman" pitchFamily="18" charset="0"/>
              </a:rPr>
              <a:t>Υπερκινητικότητα</a:t>
            </a:r>
          </a:p>
          <a:p>
            <a:pPr>
              <a:buClr>
                <a:srgbClr val="7030A0"/>
              </a:buClr>
            </a:pPr>
            <a:r>
              <a:rPr lang="el-GR" dirty="0" smtClean="0">
                <a:latin typeface="Times New Roman" pitchFamily="18" charset="0"/>
                <a:cs typeface="Times New Roman" pitchFamily="18" charset="0"/>
              </a:rPr>
              <a:t>Δυσκολεύεται να κάτσει ήσυχα ή στριφογυρνάει συνεχώς</a:t>
            </a:r>
          </a:p>
          <a:p>
            <a:pPr>
              <a:buClr>
                <a:srgbClr val="7030A0"/>
              </a:buClr>
            </a:pPr>
            <a:r>
              <a:rPr lang="el-GR" dirty="0" smtClean="0">
                <a:latin typeface="Times New Roman" pitchFamily="18" charset="0"/>
                <a:cs typeface="Times New Roman" pitchFamily="18" charset="0"/>
              </a:rPr>
              <a:t>Δυσκολεύεται να μείνει καθιστός στη θέση του ακόμα και σε δραστηριότητες που το απαιτούν.</a:t>
            </a:r>
          </a:p>
          <a:p>
            <a:pPr>
              <a:buClr>
                <a:srgbClr val="7030A0"/>
              </a:buClr>
            </a:pPr>
            <a:r>
              <a:rPr lang="el-GR" dirty="0" smtClean="0">
                <a:latin typeface="Times New Roman" pitchFamily="18" charset="0"/>
                <a:cs typeface="Times New Roman" pitchFamily="18" charset="0"/>
              </a:rPr>
              <a:t>Τρέχει γύρω ή σκαρφαλώνει συνεχώς</a:t>
            </a:r>
          </a:p>
          <a:p>
            <a:pPr>
              <a:buClr>
                <a:srgbClr val="7030A0"/>
              </a:buClr>
            </a:pPr>
            <a:r>
              <a:rPr lang="el-GR" dirty="0" smtClean="0">
                <a:latin typeface="Times New Roman" pitchFamily="18" charset="0"/>
                <a:cs typeface="Times New Roman" pitchFamily="18" charset="0"/>
              </a:rPr>
              <a:t>Δυσκολεύεται να παίξει ήσυχα.</a:t>
            </a:r>
          </a:p>
          <a:p>
            <a:pPr>
              <a:buClr>
                <a:srgbClr val="7030A0"/>
              </a:buClr>
            </a:pPr>
            <a:r>
              <a:rPr lang="el-GR" dirty="0" smtClean="0">
                <a:latin typeface="Times New Roman" pitchFamily="18" charset="0"/>
                <a:cs typeface="Times New Roman" pitchFamily="18" charset="0"/>
              </a:rPr>
              <a:t>Δίνει την εντύπωση ότι έχει μέσα του ένα μοτεράκι.</a:t>
            </a:r>
            <a:endParaRPr lang="el-GR" dirty="0">
              <a:latin typeface="Times New Roman" pitchFamily="18" charset="0"/>
              <a:cs typeface="Times New Roman" pitchFamily="18" charset="0"/>
            </a:endParaRPr>
          </a:p>
        </p:txBody>
      </p:sp>
    </p:spTree>
    <p:extLst>
      <p:ext uri="{BB962C8B-B14F-4D97-AF65-F5344CB8AC3E}">
        <p14:creationId xmlns:p14="http://schemas.microsoft.com/office/powerpoint/2010/main" xmlns="" val="3384922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eikones adhd\lens6837262_1317004104adhd.jpg"/>
          <p:cNvPicPr>
            <a:picLocks noChangeAspect="1" noChangeArrowheads="1"/>
          </p:cNvPicPr>
          <p:nvPr/>
        </p:nvPicPr>
        <p:blipFill>
          <a:blip r:embed="rId3" cstate="print"/>
          <a:srcRect/>
          <a:stretch>
            <a:fillRect/>
          </a:stretch>
        </p:blipFill>
        <p:spPr bwMode="auto">
          <a:xfrm>
            <a:off x="7197799" y="-243408"/>
            <a:ext cx="2054721" cy="2794421"/>
          </a:xfrm>
          <a:prstGeom prst="rect">
            <a:avLst/>
          </a:prstGeom>
          <a:noFill/>
        </p:spPr>
      </p:pic>
      <p:sp>
        <p:nvSpPr>
          <p:cNvPr id="2" name="Title 1"/>
          <p:cNvSpPr>
            <a:spLocks noGrp="1"/>
          </p:cNvSpPr>
          <p:nvPr>
            <p:ph type="title"/>
          </p:nvPr>
        </p:nvSpPr>
        <p:spPr>
          <a:xfrm>
            <a:off x="251520" y="-162272"/>
            <a:ext cx="8229600" cy="1143000"/>
          </a:xfrm>
        </p:spPr>
        <p:txBody>
          <a:bodyPr/>
          <a:lstStyle/>
          <a:p>
            <a:pPr algn="ctr"/>
            <a:r>
              <a:rPr lang="el-GR" dirty="0" smtClean="0"/>
              <a:t>Φαρμακευτική αγωγή</a:t>
            </a:r>
            <a:endParaRPr lang="en-GB" dirty="0"/>
          </a:p>
        </p:txBody>
      </p:sp>
      <p:sp>
        <p:nvSpPr>
          <p:cNvPr id="3" name="Content Placeholder 2"/>
          <p:cNvSpPr>
            <a:spLocks noGrp="1"/>
          </p:cNvSpPr>
          <p:nvPr>
            <p:ph idx="1"/>
          </p:nvPr>
        </p:nvSpPr>
        <p:spPr>
          <a:xfrm>
            <a:off x="251520" y="1052736"/>
            <a:ext cx="8640960" cy="5400600"/>
          </a:xfrm>
        </p:spPr>
        <p:txBody>
          <a:bodyPr>
            <a:normAutofit fontScale="77500" lnSpcReduction="20000"/>
          </a:bodyPr>
          <a:lstStyle/>
          <a:p>
            <a:pPr>
              <a:buClr>
                <a:srgbClr val="7030A0"/>
              </a:buClr>
            </a:pPr>
            <a:r>
              <a:rPr lang="el-GR" dirty="0" smtClean="0">
                <a:latin typeface="Times New Roman" pitchFamily="18" charset="0"/>
                <a:cs typeface="Times New Roman" pitchFamily="18" charset="0"/>
              </a:rPr>
              <a:t>Η ΔΕΠ-Υ δεν θεραπεύεται, μπορεί όμως να αντιμετωπιστεί. </a:t>
            </a:r>
          </a:p>
          <a:p>
            <a:pPr>
              <a:buClr>
                <a:srgbClr val="7030A0"/>
              </a:buClr>
            </a:pPr>
            <a:r>
              <a:rPr lang="en-US" dirty="0" smtClean="0">
                <a:latin typeface="Times New Roman" pitchFamily="18" charset="0"/>
                <a:cs typeface="Times New Roman" pitchFamily="18" charset="0"/>
              </a:rPr>
              <a:t>1937</a:t>
            </a:r>
            <a:r>
              <a:rPr lang="el-GR" dirty="0" smtClean="0">
                <a:latin typeface="Times New Roman" pitchFamily="18" charset="0"/>
                <a:cs typeface="Times New Roman" pitchFamily="18" charset="0"/>
              </a:rPr>
              <a:t> – Χρησιμοποιήθηκε για πρώτη φορά φαρμακευτική αγωγή με διεγερτικές ουσίες. (Μετά το 1957 έγινε πιο διαδεδομένη )</a:t>
            </a:r>
          </a:p>
          <a:p>
            <a:pPr>
              <a:buClr>
                <a:srgbClr val="7030A0"/>
              </a:buClr>
            </a:pPr>
            <a:r>
              <a:rPr lang="el-GR" dirty="0" smtClean="0">
                <a:latin typeface="Times New Roman" pitchFamily="18" charset="0"/>
                <a:cs typeface="Times New Roman" pitchFamily="18" charset="0"/>
              </a:rPr>
              <a:t>Στόχος – Ενίσχυση φυσιολογικής εγκεφαλικής λειτουργίας, Διόρθωση εγκεφαλικής δυσλειτουργίας.(Αποτέλεσμα-</a:t>
            </a:r>
            <a:r>
              <a:rPr lang="el-GR" dirty="0" err="1" smtClean="0">
                <a:latin typeface="Times New Roman" pitchFamily="18" charset="0"/>
                <a:cs typeface="Times New Roman" pitchFamily="18" charset="0"/>
              </a:rPr>
              <a:t>Αύξηση</a:t>
            </a:r>
            <a:r>
              <a:rPr lang="el-GR" dirty="0" smtClean="0">
                <a:latin typeface="Times New Roman" pitchFamily="18" charset="0"/>
                <a:cs typeface="Times New Roman" pitchFamily="18" charset="0"/>
              </a:rPr>
              <a:t> ενθουσιασμού για μάθηση, Διατήρηση </a:t>
            </a:r>
            <a:r>
              <a:rPr lang="el-GR" dirty="0" err="1" smtClean="0">
                <a:latin typeface="Times New Roman" pitchFamily="18" charset="0"/>
                <a:cs typeface="Times New Roman" pitchFamily="18" charset="0"/>
              </a:rPr>
              <a:t>αυτοεικόνας</a:t>
            </a:r>
            <a:r>
              <a:rPr lang="el-GR" dirty="0" smtClean="0">
                <a:latin typeface="Times New Roman" pitchFamily="18" charset="0"/>
                <a:cs typeface="Times New Roman" pitchFamily="18" charset="0"/>
              </a:rPr>
              <a:t>, Βελτίωση διαπροσωπικών σχέσεων)</a:t>
            </a:r>
          </a:p>
          <a:p>
            <a:pPr>
              <a:buClr>
                <a:srgbClr val="7030A0"/>
              </a:buClr>
            </a:pPr>
            <a:r>
              <a:rPr lang="el-GR" dirty="0" smtClean="0">
                <a:latin typeface="Times New Roman" pitchFamily="18" charset="0"/>
                <a:cs typeface="Times New Roman" pitchFamily="18" charset="0"/>
              </a:rPr>
              <a:t>Διεγερτικές Ουσίες – Έχουν γρήγορη Δράση, Διαρκούν 4 ώρες- Χορηγούνται συνήθως σε δυο ή τρείς δόσεις την ημέρα.</a:t>
            </a:r>
          </a:p>
          <a:p>
            <a:pPr>
              <a:buClr>
                <a:srgbClr val="7030A0"/>
              </a:buClr>
            </a:pPr>
            <a:r>
              <a:rPr lang="el-GR" dirty="0" smtClean="0">
                <a:latin typeface="Times New Roman" pitchFamily="18" charset="0"/>
                <a:cs typeface="Times New Roman" pitchFamily="18" charset="0"/>
              </a:rPr>
              <a:t>Άλλα είδη Φαρμακευτικής Αγωγής διαρκούν 12 ώρες και χορηγούνται μόνο μια φορά την ημέρα. (Εδώ να αναφέρουμε ότι </a:t>
            </a:r>
            <a:r>
              <a:rPr lang="el-GR" dirty="0" err="1" smtClean="0">
                <a:latin typeface="Times New Roman" pitchFamily="18" charset="0"/>
                <a:cs typeface="Times New Roman" pitchFamily="18" charset="0"/>
              </a:rPr>
              <a:t>συστείνεται</a:t>
            </a:r>
            <a:r>
              <a:rPr lang="el-GR" dirty="0" smtClean="0">
                <a:latin typeface="Times New Roman" pitchFamily="18" charset="0"/>
                <a:cs typeface="Times New Roman" pitchFamily="18" charset="0"/>
              </a:rPr>
              <a:t> συνήθως η χορήγηση της αγωγής μόνο κατά τη διάρκεια των ωρών που το παιδί βρίσκεται στο σχολείο γιατί εκεί χρειάζεται να είναι συγκεντρωμένο)</a:t>
            </a:r>
          </a:p>
          <a:p>
            <a:pPr>
              <a:buClr>
                <a:srgbClr val="7030A0"/>
              </a:buClr>
            </a:pPr>
            <a:endParaRPr lang="el-GR" dirty="0" smtClean="0">
              <a:latin typeface="Times New Roman" pitchFamily="18" charset="0"/>
              <a:cs typeface="Times New Roman" pitchFamily="18" charset="0"/>
            </a:endParaRPr>
          </a:p>
          <a:p>
            <a:pPr>
              <a:buClr>
                <a:srgbClr val="7030A0"/>
              </a:buClr>
            </a:pPr>
            <a:endParaRPr lang="el-GR" dirty="0" smtClean="0">
              <a:latin typeface="Times New Roman" pitchFamily="18" charset="0"/>
              <a:cs typeface="Times New Roman" pitchFamily="18" charset="0"/>
            </a:endParaRPr>
          </a:p>
          <a:p>
            <a:pPr>
              <a:buClr>
                <a:srgbClr val="7030A0"/>
              </a:buClr>
            </a:pPr>
            <a:endParaRPr lang="el-GR"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H:\eikones adhd\lens6837262_1317004104adhd.jpg"/>
          <p:cNvPicPr>
            <a:picLocks noChangeAspect="1" noChangeArrowheads="1"/>
          </p:cNvPicPr>
          <p:nvPr/>
        </p:nvPicPr>
        <p:blipFill>
          <a:blip r:embed="rId3" cstate="print"/>
          <a:srcRect/>
          <a:stretch>
            <a:fillRect/>
          </a:stretch>
        </p:blipFill>
        <p:spPr bwMode="auto">
          <a:xfrm>
            <a:off x="7125791" y="-171400"/>
            <a:ext cx="2054721" cy="2794421"/>
          </a:xfrm>
          <a:prstGeom prst="rect">
            <a:avLst/>
          </a:prstGeom>
          <a:noFill/>
        </p:spPr>
      </p:pic>
      <p:sp>
        <p:nvSpPr>
          <p:cNvPr id="9" name="Title 8"/>
          <p:cNvSpPr>
            <a:spLocks noGrp="1"/>
          </p:cNvSpPr>
          <p:nvPr>
            <p:ph type="title"/>
          </p:nvPr>
        </p:nvSpPr>
        <p:spPr>
          <a:xfrm>
            <a:off x="818336" y="341784"/>
            <a:ext cx="7498080" cy="1143000"/>
          </a:xfrm>
        </p:spPr>
        <p:txBody>
          <a:bodyPr>
            <a:normAutofit fontScale="90000"/>
          </a:bodyPr>
          <a:lstStyle/>
          <a:p>
            <a:pPr algn="ctr"/>
            <a:r>
              <a:rPr lang="el-GR" dirty="0" smtClean="0"/>
              <a:t>Οι Απόψεις για την φαρμακευτική αγωγή διίστανται</a:t>
            </a:r>
            <a:br>
              <a:rPr lang="el-GR" dirty="0" smtClean="0"/>
            </a:br>
            <a:endParaRPr lang="en-US" dirty="0"/>
          </a:p>
        </p:txBody>
      </p:sp>
      <p:sp>
        <p:nvSpPr>
          <p:cNvPr id="6" name="Content Placeholder 5"/>
          <p:cNvSpPr>
            <a:spLocks noGrp="1"/>
          </p:cNvSpPr>
          <p:nvPr>
            <p:ph sz="half" idx="1"/>
          </p:nvPr>
        </p:nvSpPr>
        <p:spPr>
          <a:xfrm>
            <a:off x="107504" y="1668016"/>
            <a:ext cx="4337632" cy="4713312"/>
          </a:xfrm>
        </p:spPr>
        <p:txBody>
          <a:bodyPr>
            <a:normAutofit fontScale="85000" lnSpcReduction="20000"/>
          </a:bodyPr>
          <a:lstStyle/>
          <a:p>
            <a:pPr>
              <a:buClr>
                <a:srgbClr val="7030A0"/>
              </a:buClr>
            </a:pPr>
            <a:r>
              <a:rPr lang="el-GR" dirty="0" smtClean="0">
                <a:latin typeface="Times New Roman" pitchFamily="18" charset="0"/>
                <a:cs typeface="Times New Roman" pitchFamily="18" charset="0"/>
              </a:rPr>
              <a:t>Σύμφωνα με έρευνες, τα παιδιά που λαμβάνουν αγωγή με διεγερτικές ουσίες έχουν βελτιώσει τις ακαδημαϊκές του επιδόσεις, την συγκέντρωση την αυτοεικόνα, τη μνήμη εργασίας, την επιθετικότητα τους και τις σχέσεις τους με συνομήλικους τους.</a:t>
            </a:r>
          </a:p>
          <a:p>
            <a:pPr>
              <a:buClr>
                <a:srgbClr val="7030A0"/>
              </a:buClr>
            </a:pPr>
            <a:endParaRPr lang="el-GR" dirty="0">
              <a:latin typeface="Times New Roman" pitchFamily="18" charset="0"/>
              <a:cs typeface="Times New Roman" pitchFamily="18" charset="0"/>
            </a:endParaRPr>
          </a:p>
        </p:txBody>
      </p:sp>
      <p:sp>
        <p:nvSpPr>
          <p:cNvPr id="8" name="Content Placeholder 7"/>
          <p:cNvSpPr>
            <a:spLocks noGrp="1"/>
          </p:cNvSpPr>
          <p:nvPr>
            <p:ph sz="half" idx="2"/>
          </p:nvPr>
        </p:nvSpPr>
        <p:spPr/>
        <p:txBody>
          <a:bodyPr>
            <a:normAutofit fontScale="85000" lnSpcReduction="20000"/>
          </a:bodyPr>
          <a:lstStyle/>
          <a:p>
            <a:pPr>
              <a:buClr>
                <a:srgbClr val="7030A0"/>
              </a:buClr>
            </a:pPr>
            <a:r>
              <a:rPr lang="el-GR" dirty="0" smtClean="0">
                <a:latin typeface="Times New Roman" pitchFamily="18" charset="0"/>
                <a:cs typeface="Times New Roman" pitchFamily="18" charset="0"/>
              </a:rPr>
              <a:t>Μερικοί θεωρούν ότι τα φάρμακα αυτά προκαλούν εθισμό και είναι επικίνδυνα.</a:t>
            </a:r>
          </a:p>
          <a:p>
            <a:pPr>
              <a:buClr>
                <a:srgbClr val="7030A0"/>
              </a:buClr>
            </a:pPr>
            <a:r>
              <a:rPr lang="el-GR" dirty="0" smtClean="0">
                <a:latin typeface="Times New Roman" pitchFamily="18" charset="0"/>
                <a:cs typeface="Times New Roman" pitchFamily="18" charset="0"/>
              </a:rPr>
              <a:t>Πιθανές Παρενέργειες</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Καθυστερημένη ανάπτυξη, Φαγούρα, αϋπνία, μείωση της όρεξης, πόνοι στην κοιλιά, πονοκέφαλοι, </a:t>
            </a:r>
          </a:p>
          <a:p>
            <a:pPr>
              <a:buClr>
                <a:srgbClr val="7030A0"/>
              </a:buClr>
            </a:pPr>
            <a:r>
              <a:rPr lang="el-GR" dirty="0" smtClean="0">
                <a:latin typeface="Times New Roman" pitchFamily="18" charset="0"/>
                <a:cs typeface="Times New Roman" pitchFamily="18" charset="0"/>
              </a:rPr>
              <a:t>Αν τα παιδιά σταματήσουν τη χρήση φαρμάκων αυξημένη υπερκινητικότητα, τικ.</a:t>
            </a:r>
          </a:p>
          <a:p>
            <a:pPr>
              <a:buClr>
                <a:srgbClr val="7030A0"/>
              </a:buClr>
            </a:pPr>
            <a:endParaRPr lang="el-GR" dirty="0">
              <a:latin typeface="Times New Roman" pitchFamily="18" charset="0"/>
              <a:cs typeface="Times New Roman" pitchFamily="18" charset="0"/>
            </a:endParaRPr>
          </a:p>
        </p:txBody>
      </p:sp>
      <p:pic>
        <p:nvPicPr>
          <p:cNvPr id="10" name="Picture 2" descr="H:\eikones adhd 2\addiction_amphetamine-abuse_capsule.jpg"/>
          <p:cNvPicPr>
            <a:picLocks noChangeAspect="1" noChangeArrowheads="1"/>
          </p:cNvPicPr>
          <p:nvPr/>
        </p:nvPicPr>
        <p:blipFill>
          <a:blip r:embed="rId4" cstate="print"/>
          <a:srcRect/>
          <a:stretch>
            <a:fillRect/>
          </a:stretch>
        </p:blipFill>
        <p:spPr bwMode="auto">
          <a:xfrm>
            <a:off x="611560" y="4437112"/>
            <a:ext cx="3347864" cy="223190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eikones adhd\lens6837262_1317004104adhd.jpg"/>
          <p:cNvPicPr>
            <a:picLocks noChangeAspect="1" noChangeArrowheads="1"/>
          </p:cNvPicPr>
          <p:nvPr/>
        </p:nvPicPr>
        <p:blipFill>
          <a:blip r:embed="rId3" cstate="print"/>
          <a:srcRect/>
          <a:stretch>
            <a:fillRect/>
          </a:stretch>
        </p:blipFill>
        <p:spPr bwMode="auto">
          <a:xfrm>
            <a:off x="7197799" y="-243408"/>
            <a:ext cx="2054721" cy="2794421"/>
          </a:xfrm>
          <a:prstGeom prst="rect">
            <a:avLst/>
          </a:prstGeom>
          <a:noFill/>
        </p:spPr>
      </p:pic>
      <p:sp>
        <p:nvSpPr>
          <p:cNvPr id="2" name="Title 1"/>
          <p:cNvSpPr>
            <a:spLocks noGrp="1"/>
          </p:cNvSpPr>
          <p:nvPr>
            <p:ph type="title"/>
          </p:nvPr>
        </p:nvSpPr>
        <p:spPr>
          <a:xfrm>
            <a:off x="323528" y="341784"/>
            <a:ext cx="8568952" cy="1143000"/>
          </a:xfrm>
        </p:spPr>
        <p:txBody>
          <a:bodyPr>
            <a:normAutofit fontScale="90000"/>
          </a:bodyPr>
          <a:lstStyle/>
          <a:p>
            <a:pPr algn="ctr"/>
            <a:r>
              <a:rPr lang="el-GR" dirty="0" smtClean="0"/>
              <a:t>Τι περιλαμβάνουν τα προγράμματα παρέμβασης που προσφέρετε;</a:t>
            </a:r>
            <a:br>
              <a:rPr lang="el-GR" dirty="0" smtClean="0"/>
            </a:br>
            <a:endParaRPr lang="en-GB" dirty="0"/>
          </a:p>
        </p:txBody>
      </p:sp>
      <p:sp>
        <p:nvSpPr>
          <p:cNvPr id="3" name="Content Placeholder 2"/>
          <p:cNvSpPr>
            <a:spLocks noGrp="1"/>
          </p:cNvSpPr>
          <p:nvPr>
            <p:ph idx="1"/>
          </p:nvPr>
        </p:nvSpPr>
        <p:spPr>
          <a:xfrm>
            <a:off x="323528" y="1447800"/>
            <a:ext cx="8106104" cy="4800600"/>
          </a:xfrm>
        </p:spPr>
        <p:txBody>
          <a:bodyPr>
            <a:normAutofit fontScale="62500" lnSpcReduction="20000"/>
          </a:bodyPr>
          <a:lstStyle/>
          <a:p>
            <a:pPr>
              <a:buNone/>
            </a:pP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Καταρχάς μιλάμε για αντιμετώπιση των μαθησιακών δυσκολιών και όχι θεραπεία. Στόχος είναι να ενισχυθεί το παιδί ως προς τα προβλήματα μάθησης που παρουσιάζει, να εμπλακεί η οικογένεια σε αυτή τη διαδικασία και να συμμετέχει ενεργά και το σχολικό περιβάλλον με προσαρμογή των μαθησιακών τεχνικών μέσα στη τάξη. Το εξατομικευμένο πρόγραμμα γίνεται στο χώρο του παιδιού και τα υλικά που χρησιμοποιούνται έχουν να κάνουν με: έντυπο υλικό, εκπαιδευτικό λογισμικό, εκπαιδευτικές καρτέλες, ειδικό υλικό εκμάθησης ορθογραφίας (εικονογραφική μέθοδος), υλικό πρώτης γραφής – ανάγνωσης – αρίθμησης, προσαρμοσμένα επιτραπέζια παιχνίδια, </a:t>
            </a:r>
            <a:r>
              <a:rPr lang="el-GR" dirty="0" err="1" smtClean="0">
                <a:latin typeface="Times New Roman" pitchFamily="18" charset="0"/>
                <a:cs typeface="Times New Roman" pitchFamily="18" charset="0"/>
              </a:rPr>
              <a:t>πολυαισθητηριακό</a:t>
            </a:r>
            <a:r>
              <a:rPr lang="el-GR" dirty="0" smtClean="0">
                <a:latin typeface="Times New Roman" pitchFamily="18" charset="0"/>
                <a:cs typeface="Times New Roman" pitchFamily="18" charset="0"/>
              </a:rPr>
              <a:t> υλικό (άμμος, γυαλόχαρτα κτλ.) Βέβαια είναι πολύ σημαντικό να αναφέρουμε ότι υπάρχει ιδιαίτερη επικέντρωση στις </a:t>
            </a:r>
            <a:r>
              <a:rPr lang="el-GR" dirty="0" err="1" smtClean="0">
                <a:latin typeface="Times New Roman" pitchFamily="18" charset="0"/>
                <a:cs typeface="Times New Roman" pitchFamily="18" charset="0"/>
              </a:rPr>
              <a:t>μεταγνωστικές</a:t>
            </a:r>
            <a:r>
              <a:rPr lang="el-GR" dirty="0" smtClean="0">
                <a:latin typeface="Times New Roman" pitchFamily="18" charset="0"/>
                <a:cs typeface="Times New Roman" pitchFamily="18" charset="0"/>
              </a:rPr>
              <a:t> δεξιότητες του παιδιού ώστε να μάθει τον εαυτό του, να μπορεί να προβλέπει τι είναι αυτό που θα το δυσκολέψει/αποσπάσει/ερεθίσει και να βρει μηχανισμούς αντιμετώπισης. Τελικός στόχος είναι το παιδί να έχει αντιμετωπίσει τις μαθησιακές του αδυναμίες και να μπορεί να αυτενεργήσει ως προς το διάβασμα του ανεξάρτητο πλέον </a:t>
            </a:r>
            <a:r>
              <a:rPr lang="el-GR" dirty="0" err="1" smtClean="0">
                <a:latin typeface="Times New Roman" pitchFamily="18" charset="0"/>
                <a:cs typeface="Times New Roman" pitchFamily="18" charset="0"/>
              </a:rPr>
              <a:t>απο</a:t>
            </a:r>
            <a:r>
              <a:rPr lang="el-GR" dirty="0" smtClean="0">
                <a:latin typeface="Times New Roman" pitchFamily="18" charset="0"/>
                <a:cs typeface="Times New Roman" pitchFamily="18" charset="0"/>
              </a:rPr>
              <a:t> ειδική βοήθεια. </a:t>
            </a:r>
          </a:p>
          <a:p>
            <a:pPr algn="r">
              <a:buNone/>
            </a:pPr>
            <a:r>
              <a:rPr lang="el-GR" dirty="0" smtClean="0">
                <a:latin typeface="Times New Roman" pitchFamily="18" charset="0"/>
                <a:cs typeface="Times New Roman" pitchFamily="18" charset="0"/>
              </a:rPr>
              <a:t>(Συνέντευξη από </a:t>
            </a:r>
            <a:r>
              <a:rPr lang="el-GR" dirty="0" err="1" smtClean="0">
                <a:latin typeface="Times New Roman" pitchFamily="18" charset="0"/>
                <a:cs typeface="Times New Roman" pitchFamily="18" charset="0"/>
              </a:rPr>
              <a:t>Άσπα</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Μητρακάκη</a:t>
            </a:r>
            <a:r>
              <a:rPr lang="el-GR" dirty="0" smtClean="0">
                <a:latin typeface="Times New Roman" pitchFamily="18" charset="0"/>
                <a:cs typeface="Times New Roman" pitchFamily="18" charset="0"/>
              </a:rPr>
              <a:t>)</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eikones adhd\lens6837262_1317004104adhd.jpg"/>
          <p:cNvPicPr>
            <a:picLocks noChangeAspect="1" noChangeArrowheads="1"/>
          </p:cNvPicPr>
          <p:nvPr/>
        </p:nvPicPr>
        <p:blipFill>
          <a:blip r:embed="rId3" cstate="print"/>
          <a:srcRect/>
          <a:stretch>
            <a:fillRect/>
          </a:stretch>
        </p:blipFill>
        <p:spPr bwMode="auto">
          <a:xfrm>
            <a:off x="7197799" y="-315416"/>
            <a:ext cx="2054721" cy="2794421"/>
          </a:xfrm>
          <a:prstGeom prst="rect">
            <a:avLst/>
          </a:prstGeom>
          <a:noFill/>
        </p:spPr>
      </p:pic>
      <p:sp>
        <p:nvSpPr>
          <p:cNvPr id="2" name="Title 1"/>
          <p:cNvSpPr>
            <a:spLocks noGrp="1"/>
          </p:cNvSpPr>
          <p:nvPr>
            <p:ph type="title"/>
          </p:nvPr>
        </p:nvSpPr>
        <p:spPr>
          <a:xfrm>
            <a:off x="611560" y="-171400"/>
            <a:ext cx="8229600" cy="1143000"/>
          </a:xfrm>
        </p:spPr>
        <p:txBody>
          <a:bodyPr/>
          <a:lstStyle/>
          <a:p>
            <a:pPr algn="ctr"/>
            <a:r>
              <a:rPr lang="el-GR" dirty="0" smtClean="0"/>
              <a:t>Κυπριακή Πραγματικότητα</a:t>
            </a:r>
            <a:endParaRPr lang="el-GR" dirty="0"/>
          </a:p>
        </p:txBody>
      </p:sp>
      <p:sp>
        <p:nvSpPr>
          <p:cNvPr id="3" name="Content Placeholder 2"/>
          <p:cNvSpPr>
            <a:spLocks noGrp="1"/>
          </p:cNvSpPr>
          <p:nvPr>
            <p:ph idx="1"/>
          </p:nvPr>
        </p:nvSpPr>
        <p:spPr>
          <a:xfrm>
            <a:off x="251520" y="980728"/>
            <a:ext cx="8301608" cy="5949280"/>
          </a:xfrm>
        </p:spPr>
        <p:txBody>
          <a:bodyPr>
            <a:normAutofit fontScale="85000" lnSpcReduction="20000"/>
          </a:bodyPr>
          <a:lstStyle/>
          <a:p>
            <a:pPr>
              <a:buClr>
                <a:srgbClr val="7030A0"/>
              </a:buClr>
            </a:pPr>
            <a:r>
              <a:rPr lang="el-GR" dirty="0" smtClean="0">
                <a:latin typeface="Times New Roman" pitchFamily="18" charset="0"/>
                <a:cs typeface="Times New Roman" pitchFamily="18" charset="0"/>
              </a:rPr>
              <a:t>Το 1999 η ΔΕΠ-Υ συμπεριλήφθηκε μαζί με τις υπόλοιπες αναπηρίες στον περί αγωγής και εκπαίδευσης παιδιών με ειδικές ανάγκες νόμο του 1999 </a:t>
            </a:r>
          </a:p>
          <a:p>
            <a:pPr>
              <a:buClr>
                <a:srgbClr val="7030A0"/>
              </a:buClr>
            </a:pPr>
            <a:r>
              <a:rPr lang="el-GR" dirty="0" smtClean="0">
                <a:latin typeface="Times New Roman" pitchFamily="18" charset="0"/>
                <a:cs typeface="Times New Roman" pitchFamily="18" charset="0"/>
              </a:rPr>
              <a:t>Η ΔΕΠ-Υ πριν το 2000 δεν ήταν γνωστή στην Κύπρο και δεν αναγνωριζόταν σαν αναπηρία (Σύμφωνα με την </a:t>
            </a:r>
            <a:r>
              <a:rPr lang="el-GR" dirty="0" err="1" smtClean="0">
                <a:latin typeface="Times New Roman" pitchFamily="18" charset="0"/>
                <a:cs typeface="Times New Roman" pitchFamily="18" charset="0"/>
              </a:rPr>
              <a:t>Σουζαν</a:t>
            </a:r>
            <a:r>
              <a:rPr lang="el-GR" dirty="0" smtClean="0">
                <a:latin typeface="Times New Roman" pitchFamily="18" charset="0"/>
                <a:cs typeface="Times New Roman" pitchFamily="18" charset="0"/>
              </a:rPr>
              <a:t> Χρυσοστόμου Ιδρύτρια &amp; Εκτελεστική διευθύντρια </a:t>
            </a:r>
            <a:r>
              <a:rPr lang="en-US" dirty="0" smtClean="0">
                <a:latin typeface="Times New Roman" pitchFamily="18" charset="0"/>
                <a:cs typeface="Times New Roman" pitchFamily="18" charset="0"/>
              </a:rPr>
              <a:t>ADHD Cyprus</a:t>
            </a:r>
            <a:r>
              <a:rPr lang="el-GR" dirty="0" smtClean="0">
                <a:latin typeface="Times New Roman" pitchFamily="18" charset="0"/>
                <a:cs typeface="Times New Roman" pitchFamily="18" charset="0"/>
              </a:rPr>
              <a:t>).</a:t>
            </a:r>
          </a:p>
          <a:p>
            <a:pPr>
              <a:buClr>
                <a:srgbClr val="7030A0"/>
              </a:buClr>
            </a:pPr>
            <a:r>
              <a:rPr lang="el-GR" dirty="0" smtClean="0">
                <a:latin typeface="Times New Roman" pitchFamily="18" charset="0"/>
                <a:cs typeface="Times New Roman" pitchFamily="18" charset="0"/>
              </a:rPr>
              <a:t>Τα δικαιώματα των παιδιών με ΔΕΠ-Υ που προνοεί η νομοθεσία, μέχρι και σήμερα δεν εφαρμόζονται απόλυτα στην γενική τάξη.</a:t>
            </a:r>
          </a:p>
          <a:p>
            <a:pPr>
              <a:buClr>
                <a:srgbClr val="7030A0"/>
              </a:buClr>
            </a:pPr>
            <a:r>
              <a:rPr lang="el-GR" dirty="0" smtClean="0">
                <a:latin typeface="Times New Roman" pitchFamily="18" charset="0"/>
                <a:cs typeface="Times New Roman" pitchFamily="18" charset="0"/>
              </a:rPr>
              <a:t>Τα παιδιά φοιτούν στη γενική τάξη αλλά έχουν το δικαίωμα 2-3 φορές την εβδομάδα να αξιοποιούν τις ώρες στήριξης.</a:t>
            </a:r>
          </a:p>
          <a:p>
            <a:pPr>
              <a:buClr>
                <a:srgbClr val="7030A0"/>
              </a:buClr>
            </a:pPr>
            <a:r>
              <a:rPr lang="el-GR" dirty="0" smtClean="0">
                <a:latin typeface="Times New Roman" pitchFamily="18" charset="0"/>
                <a:cs typeface="Times New Roman" pitchFamily="18" charset="0"/>
              </a:rPr>
              <a:t>Τα άτομα με ΔΕΠ-Υ έχουν προοπτικές να εργαστούν, φτάνει να εντοπίσουν τους τομείς που τους ενδιαφέρουν και να εξειδικευτούν σε αυτό.</a:t>
            </a:r>
          </a:p>
          <a:p>
            <a:pPr>
              <a:buClr>
                <a:srgbClr val="7030A0"/>
              </a:buClr>
              <a:buNone/>
            </a:pP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7" name="Picture 3" descr="H:\eikones adhd\images (8).jpg"/>
          <p:cNvPicPr>
            <a:picLocks noChangeAspect="1" noChangeArrowheads="1"/>
          </p:cNvPicPr>
          <p:nvPr/>
        </p:nvPicPr>
        <p:blipFill>
          <a:blip r:embed="rId3" cstate="print"/>
          <a:srcRect/>
          <a:stretch>
            <a:fillRect/>
          </a:stretch>
        </p:blipFill>
        <p:spPr bwMode="auto">
          <a:xfrm>
            <a:off x="7496175" y="4629150"/>
            <a:ext cx="1647825" cy="2228850"/>
          </a:xfrm>
          <a:prstGeom prst="rect">
            <a:avLst/>
          </a:prstGeom>
          <a:noFill/>
        </p:spPr>
      </p:pic>
      <p:pic>
        <p:nvPicPr>
          <p:cNvPr id="4" name="Picture 2" descr="H:\eikones adhd\lens6837262_1317004104adhd.jpg"/>
          <p:cNvPicPr>
            <a:picLocks noChangeAspect="1" noChangeArrowheads="1"/>
          </p:cNvPicPr>
          <p:nvPr/>
        </p:nvPicPr>
        <p:blipFill>
          <a:blip r:embed="rId4" cstate="print"/>
          <a:srcRect/>
          <a:stretch>
            <a:fillRect/>
          </a:stretch>
        </p:blipFill>
        <p:spPr bwMode="auto">
          <a:xfrm>
            <a:off x="7197799" y="-243408"/>
            <a:ext cx="2054721" cy="2794421"/>
          </a:xfrm>
          <a:prstGeom prst="rect">
            <a:avLst/>
          </a:prstGeom>
          <a:noFill/>
        </p:spPr>
      </p:pic>
      <p:sp>
        <p:nvSpPr>
          <p:cNvPr id="2" name="Title 1"/>
          <p:cNvSpPr>
            <a:spLocks noGrp="1"/>
          </p:cNvSpPr>
          <p:nvPr>
            <p:ph type="title"/>
          </p:nvPr>
        </p:nvSpPr>
        <p:spPr>
          <a:xfrm>
            <a:off x="602312" y="-27384"/>
            <a:ext cx="7498080" cy="1143000"/>
          </a:xfrm>
        </p:spPr>
        <p:txBody>
          <a:bodyPr/>
          <a:lstStyle/>
          <a:p>
            <a:pPr algn="ctr"/>
            <a:r>
              <a:rPr lang="en-US" dirty="0" smtClean="0"/>
              <a:t>ADHD Cyprus</a:t>
            </a:r>
            <a:endParaRPr lang="el-GR" dirty="0"/>
          </a:p>
        </p:txBody>
      </p:sp>
      <p:sp>
        <p:nvSpPr>
          <p:cNvPr id="3" name="Content Placeholder 2"/>
          <p:cNvSpPr>
            <a:spLocks noGrp="1"/>
          </p:cNvSpPr>
          <p:nvPr>
            <p:ph idx="1"/>
          </p:nvPr>
        </p:nvSpPr>
        <p:spPr>
          <a:xfrm>
            <a:off x="467544" y="1196752"/>
            <a:ext cx="8466144" cy="5051648"/>
          </a:xfrm>
        </p:spPr>
        <p:txBody>
          <a:bodyPr>
            <a:normAutofit fontScale="85000" lnSpcReduction="20000"/>
          </a:bodyPr>
          <a:lstStyle/>
          <a:p>
            <a:pPr>
              <a:buClr>
                <a:srgbClr val="7030A0"/>
              </a:buClr>
            </a:pPr>
            <a:r>
              <a:rPr lang="el-GR" dirty="0" smtClean="0">
                <a:latin typeface="Times New Roman" pitchFamily="18" charset="0"/>
                <a:cs typeface="Times New Roman" pitchFamily="18" charset="0"/>
              </a:rPr>
              <a:t>Το 2000 ιδρύθηκε ο σύνδεσμος </a:t>
            </a:r>
            <a:r>
              <a:rPr lang="en-US" dirty="0" smtClean="0">
                <a:latin typeface="Times New Roman" pitchFamily="18" charset="0"/>
                <a:cs typeface="Times New Roman" pitchFamily="18" charset="0"/>
              </a:rPr>
              <a:t>ADHD </a:t>
            </a:r>
            <a:r>
              <a:rPr lang="el-GR" dirty="0" smtClean="0">
                <a:latin typeface="Times New Roman" pitchFamily="18" charset="0"/>
                <a:cs typeface="Times New Roman" pitchFamily="18" charset="0"/>
              </a:rPr>
              <a:t>από την κ. Χρυσοστόμου, μητέρα δυο παιδιών με ΔΕΠ-Υ</a:t>
            </a:r>
          </a:p>
          <a:p>
            <a:pPr>
              <a:buClr>
                <a:srgbClr val="7030A0"/>
              </a:buClr>
            </a:pPr>
            <a:r>
              <a:rPr lang="el-GR" dirty="0" smtClean="0">
                <a:latin typeface="Times New Roman" pitchFamily="18" charset="0"/>
                <a:cs typeface="Times New Roman" pitchFamily="18" charset="0"/>
              </a:rPr>
              <a:t>Στόχος – Ενημέρωση, στήριξη, διεκδίκηση.</a:t>
            </a:r>
          </a:p>
          <a:p>
            <a:pPr>
              <a:buClr>
                <a:srgbClr val="7030A0"/>
              </a:buClr>
            </a:pPr>
            <a:r>
              <a:rPr lang="el-GR" dirty="0" smtClean="0">
                <a:latin typeface="Times New Roman" pitchFamily="18" charset="0"/>
                <a:cs typeface="Times New Roman" pitchFamily="18" charset="0"/>
              </a:rPr>
              <a:t>Ο σύνδεσμος συνεργάζεται με φορείς τόσο στο εξωτερικό όσο και στο εσωτερικό ( </a:t>
            </a:r>
            <a:r>
              <a:rPr lang="el-GR" dirty="0" err="1" smtClean="0">
                <a:latin typeface="Times New Roman" pitchFamily="18" charset="0"/>
                <a:cs typeface="Times New Roman" pitchFamily="18" charset="0"/>
              </a:rPr>
              <a:t>π.χ</a:t>
            </a:r>
            <a:r>
              <a:rPr lang="el-GR" dirty="0" smtClean="0">
                <a:latin typeface="Times New Roman" pitchFamily="18" charset="0"/>
                <a:cs typeface="Times New Roman" pitchFamily="18" charset="0"/>
              </a:rPr>
              <a:t> Υπουργείο Παιδείας και Πολιτισμού Κύπρου, το Υπουργείο Υγείας Κύπρου, το Πανεπιστήμιο Κύπρου, Λογοθεραπευτές, Εργοθεραπευτές Ψυχολόγους)</a:t>
            </a:r>
          </a:p>
          <a:p>
            <a:pPr>
              <a:buClr>
                <a:srgbClr val="7030A0"/>
              </a:buClr>
            </a:pPr>
            <a:r>
              <a:rPr lang="el-GR" dirty="0" smtClean="0">
                <a:latin typeface="Times New Roman" pitchFamily="18" charset="0"/>
                <a:cs typeface="Times New Roman" pitchFamily="18" charset="0"/>
              </a:rPr>
              <a:t>Ο σύνδεσμος προσφέρει ενημερωτικές ομιλίες, σεμινάρια, ομάδες στήριξης, καθοδήγηση/εκπαίδευση, διεκδίκηση δικαιωμάτων, ιστοσελίδα, ενημερωτικό φυλλάδιο, γραμμή άμεσης επικοινωνίας , ψυχοεκπαιδευτικές αξιολογήσεις.</a:t>
            </a:r>
          </a:p>
          <a:p>
            <a:pPr>
              <a:buClr>
                <a:srgbClr val="7030A0"/>
              </a:buClr>
            </a:pPr>
            <a:endParaRPr lang="el-GR" b="1" dirty="0" smtClean="0">
              <a:solidFill>
                <a:srgbClr val="FF0000"/>
              </a:solidFill>
              <a:latin typeface="Times New Roman" pitchFamily="18" charset="0"/>
              <a:cs typeface="Times New Roman" pitchFamily="18" charset="0"/>
            </a:endParaRPr>
          </a:p>
          <a:p>
            <a:pPr>
              <a:buClr>
                <a:srgbClr val="7030A0"/>
              </a:buClr>
            </a:pPr>
            <a:endParaRPr lang="el-GR" dirty="0" smtClean="0">
              <a:latin typeface="Times New Roman" pitchFamily="18" charset="0"/>
              <a:cs typeface="Times New Roman" pitchFamily="18" charset="0"/>
            </a:endParaRPr>
          </a:p>
          <a:p>
            <a:pPr>
              <a:buClr>
                <a:srgbClr val="7030A0"/>
              </a:buClr>
            </a:pP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H:\eikones adhd 2\71c42c2c854f1d6e6989907657d5fce0.jpeg"/>
          <p:cNvPicPr>
            <a:picLocks noChangeAspect="1" noChangeArrowheads="1"/>
          </p:cNvPicPr>
          <p:nvPr/>
        </p:nvPicPr>
        <p:blipFill>
          <a:blip r:embed="rId3" cstate="print"/>
          <a:srcRect/>
          <a:stretch>
            <a:fillRect/>
          </a:stretch>
        </p:blipFill>
        <p:spPr bwMode="auto">
          <a:xfrm>
            <a:off x="6228184" y="4525347"/>
            <a:ext cx="2915816" cy="2332653"/>
          </a:xfrm>
          <a:prstGeom prst="rect">
            <a:avLst/>
          </a:prstGeom>
          <a:noFill/>
        </p:spPr>
      </p:pic>
      <p:pic>
        <p:nvPicPr>
          <p:cNvPr id="1026" name="Picture 2" descr="H:\eikones adhd\lens6837262_1317004104adhd.jpg"/>
          <p:cNvPicPr>
            <a:picLocks noChangeAspect="1" noChangeArrowheads="1"/>
          </p:cNvPicPr>
          <p:nvPr/>
        </p:nvPicPr>
        <p:blipFill>
          <a:blip r:embed="rId4" cstate="print"/>
          <a:srcRect/>
          <a:stretch>
            <a:fillRect/>
          </a:stretch>
        </p:blipFill>
        <p:spPr bwMode="auto">
          <a:xfrm>
            <a:off x="7125791" y="-243408"/>
            <a:ext cx="2054721" cy="2794421"/>
          </a:xfrm>
          <a:prstGeom prst="rect">
            <a:avLst/>
          </a:prstGeom>
          <a:noFill/>
        </p:spPr>
      </p:pic>
      <p:sp>
        <p:nvSpPr>
          <p:cNvPr id="2" name="Title 1"/>
          <p:cNvSpPr>
            <a:spLocks noGrp="1"/>
          </p:cNvSpPr>
          <p:nvPr>
            <p:ph type="title"/>
          </p:nvPr>
        </p:nvSpPr>
        <p:spPr>
          <a:xfrm>
            <a:off x="395536" y="-171400"/>
            <a:ext cx="7498080" cy="1143000"/>
          </a:xfrm>
        </p:spPr>
        <p:txBody>
          <a:bodyPr/>
          <a:lstStyle/>
          <a:p>
            <a:pPr algn="ctr"/>
            <a:r>
              <a:rPr lang="el-GR" dirty="0" smtClean="0">
                <a:latin typeface="Courier New" pitchFamily="49" charset="0"/>
                <a:cs typeface="Courier New" pitchFamily="49" charset="0"/>
              </a:rPr>
              <a:t>Ορισμοί</a:t>
            </a:r>
            <a:endParaRPr lang="en-GB" dirty="0">
              <a:latin typeface="Courier New" pitchFamily="49" charset="0"/>
              <a:cs typeface="Courier New" pitchFamily="49" charset="0"/>
            </a:endParaRPr>
          </a:p>
        </p:txBody>
      </p:sp>
      <p:sp>
        <p:nvSpPr>
          <p:cNvPr id="3" name="Content Placeholder 2"/>
          <p:cNvSpPr>
            <a:spLocks noGrp="1"/>
          </p:cNvSpPr>
          <p:nvPr>
            <p:ph idx="1"/>
          </p:nvPr>
        </p:nvSpPr>
        <p:spPr>
          <a:xfrm>
            <a:off x="539552" y="980728"/>
            <a:ext cx="8322128" cy="4800600"/>
          </a:xfrm>
        </p:spPr>
        <p:txBody>
          <a:bodyPr>
            <a:normAutofit/>
          </a:bodyPr>
          <a:lstStyle/>
          <a:p>
            <a:pPr>
              <a:buNone/>
            </a:pPr>
            <a:r>
              <a:rPr lang="el-GR" dirty="0" smtClean="0">
                <a:effectLst/>
                <a:latin typeface="Times New Roman" pitchFamily="18" charset="0"/>
                <a:cs typeface="Times New Roman" pitchFamily="18" charset="0"/>
              </a:rPr>
              <a:t>    Ο ορισμός του συνδρόμου ΔΕΠΥ στην Ελλάδα, εξακολουθεί να είναι αμφισβητούμενος. Ο όρος ΔΕΠ/ΔΕΠΥ είναι η «ετικέτα» που χρησιμοποιείται για να περιγράψει παιδιά, τα οποία παρουσιάζουν σοβαρά προβλήματα εστίασης προσοχής, ελέγχου παρορμητικότητας και υπερκινητικότητας (Barkley, 1990).</a:t>
            </a:r>
          </a:p>
        </p:txBody>
      </p:sp>
    </p:spTree>
    <p:extLst>
      <p:ext uri="{BB962C8B-B14F-4D97-AF65-F5344CB8AC3E}">
        <p14:creationId xmlns:p14="http://schemas.microsoft.com/office/powerpoint/2010/main" xmlns="" val="3534787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eikones adhd\lens6837262_1317004104adhd.jpg"/>
          <p:cNvPicPr>
            <a:picLocks noChangeAspect="1" noChangeArrowheads="1"/>
          </p:cNvPicPr>
          <p:nvPr/>
        </p:nvPicPr>
        <p:blipFill>
          <a:blip r:embed="rId2" cstate="print"/>
          <a:srcRect/>
          <a:stretch>
            <a:fillRect/>
          </a:stretch>
        </p:blipFill>
        <p:spPr bwMode="auto">
          <a:xfrm>
            <a:off x="7089279" y="0"/>
            <a:ext cx="2054721" cy="2794421"/>
          </a:xfrm>
          <a:prstGeom prst="rect">
            <a:avLst/>
          </a:prstGeom>
          <a:noFill/>
        </p:spPr>
      </p:pic>
      <p:pic>
        <p:nvPicPr>
          <p:cNvPr id="16389" name="Picture 5" descr="C:\Users\user\Desktop\DSCN0011.JPG"/>
          <p:cNvPicPr>
            <a:picLocks noChangeAspect="1" noChangeArrowheads="1"/>
          </p:cNvPicPr>
          <p:nvPr/>
        </p:nvPicPr>
        <p:blipFill>
          <a:blip r:embed="rId3" cstate="print"/>
          <a:srcRect/>
          <a:stretch>
            <a:fillRect/>
          </a:stretch>
        </p:blipFill>
        <p:spPr bwMode="auto">
          <a:xfrm>
            <a:off x="4427984" y="2924944"/>
            <a:ext cx="3840427" cy="2880320"/>
          </a:xfrm>
          <a:prstGeom prst="rect">
            <a:avLst/>
          </a:prstGeom>
          <a:noFill/>
        </p:spPr>
      </p:pic>
      <p:pic>
        <p:nvPicPr>
          <p:cNvPr id="16390" name="Picture 6" descr="C:\Users\user\Desktop\20130320_180323.jpg"/>
          <p:cNvPicPr>
            <a:picLocks noChangeAspect="1" noChangeArrowheads="1"/>
          </p:cNvPicPr>
          <p:nvPr/>
        </p:nvPicPr>
        <p:blipFill>
          <a:blip r:embed="rId4" cstate="print"/>
          <a:srcRect/>
          <a:stretch>
            <a:fillRect/>
          </a:stretch>
        </p:blipFill>
        <p:spPr bwMode="auto">
          <a:xfrm>
            <a:off x="251520" y="3501008"/>
            <a:ext cx="4139952" cy="3104964"/>
          </a:xfrm>
          <a:prstGeom prst="rect">
            <a:avLst/>
          </a:prstGeom>
          <a:noFill/>
        </p:spPr>
      </p:pic>
      <p:pic>
        <p:nvPicPr>
          <p:cNvPr id="16391" name="Picture 7" descr="C:\Users\user\Desktop\20130320_180337.jpg"/>
          <p:cNvPicPr>
            <a:picLocks noChangeAspect="1" noChangeArrowheads="1"/>
          </p:cNvPicPr>
          <p:nvPr/>
        </p:nvPicPr>
        <p:blipFill>
          <a:blip r:embed="rId5" cstate="print"/>
          <a:srcRect/>
          <a:stretch>
            <a:fillRect/>
          </a:stretch>
        </p:blipFill>
        <p:spPr bwMode="auto">
          <a:xfrm>
            <a:off x="323528" y="404664"/>
            <a:ext cx="3960440" cy="297033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eikones adhd\lens6837262_1317004104adhd.jpg"/>
          <p:cNvPicPr>
            <a:picLocks noChangeAspect="1" noChangeArrowheads="1"/>
          </p:cNvPicPr>
          <p:nvPr/>
        </p:nvPicPr>
        <p:blipFill>
          <a:blip r:embed="rId3" cstate="print"/>
          <a:srcRect/>
          <a:stretch>
            <a:fillRect/>
          </a:stretch>
        </p:blipFill>
        <p:spPr bwMode="auto">
          <a:xfrm>
            <a:off x="7197799" y="-243408"/>
            <a:ext cx="2054721" cy="2794421"/>
          </a:xfrm>
          <a:prstGeom prst="rect">
            <a:avLst/>
          </a:prstGeom>
          <a:noFill/>
        </p:spPr>
      </p:pic>
      <p:sp>
        <p:nvSpPr>
          <p:cNvPr id="2" name="Title 1"/>
          <p:cNvSpPr>
            <a:spLocks noGrp="1"/>
          </p:cNvSpPr>
          <p:nvPr>
            <p:ph type="title"/>
          </p:nvPr>
        </p:nvSpPr>
        <p:spPr>
          <a:xfrm>
            <a:off x="251520" y="341784"/>
            <a:ext cx="8820472" cy="1143000"/>
          </a:xfrm>
        </p:spPr>
        <p:txBody>
          <a:bodyPr>
            <a:noAutofit/>
          </a:bodyPr>
          <a:lstStyle/>
          <a:p>
            <a:pPr algn="ctr"/>
            <a:r>
              <a:rPr lang="el-GR" sz="3600" dirty="0" err="1" smtClean="0"/>
              <a:t>Tα</a:t>
            </a:r>
            <a:r>
              <a:rPr lang="el-GR" sz="3600" dirty="0" smtClean="0"/>
              <a:t> άτομα με ΔEΠY εκδηλώνουν</a:t>
            </a:r>
            <a:r>
              <a:rPr lang="en-US" sz="3600" dirty="0" smtClean="0"/>
              <a:t> </a:t>
            </a:r>
            <a:r>
              <a:rPr lang="el-GR" sz="3600" dirty="0" smtClean="0"/>
              <a:t>συνδυασμούς των ακόλουθων </a:t>
            </a:r>
            <a:r>
              <a:rPr lang="el-GR" sz="3600" b="1" dirty="0" smtClean="0"/>
              <a:t>συμπεριφορών στην τάξη</a:t>
            </a:r>
            <a:r>
              <a:rPr lang="el-GR" sz="3600" dirty="0" smtClean="0"/>
              <a:t>:</a:t>
            </a:r>
            <a:endParaRPr lang="en-GB" sz="3600" dirty="0"/>
          </a:p>
        </p:txBody>
      </p:sp>
      <p:sp>
        <p:nvSpPr>
          <p:cNvPr id="3" name="Content Placeholder 2"/>
          <p:cNvSpPr>
            <a:spLocks noGrp="1"/>
          </p:cNvSpPr>
          <p:nvPr>
            <p:ph idx="1"/>
          </p:nvPr>
        </p:nvSpPr>
        <p:spPr>
          <a:xfrm>
            <a:off x="395536" y="1700808"/>
            <a:ext cx="8466144" cy="4968552"/>
          </a:xfrm>
        </p:spPr>
        <p:txBody>
          <a:bodyPr>
            <a:normAutofit fontScale="62500" lnSpcReduction="20000"/>
          </a:bodyPr>
          <a:lstStyle/>
          <a:p>
            <a:pPr>
              <a:buNone/>
            </a:pPr>
            <a:r>
              <a:rPr lang="el-GR" dirty="0" smtClean="0">
                <a:latin typeface="Times New Roman" pitchFamily="18" charset="0"/>
                <a:cs typeface="Times New Roman" pitchFamily="18" charset="0"/>
              </a:rPr>
              <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 Δυσκολεύεται να παραμείνει </a:t>
            </a:r>
            <a:r>
              <a:rPr lang="el-GR" b="1" dirty="0" smtClean="0">
                <a:latin typeface="Times New Roman" pitchFamily="18" charset="0"/>
                <a:cs typeface="Times New Roman" pitchFamily="18" charset="0"/>
              </a:rPr>
              <a:t>καθισμένος </a:t>
            </a:r>
            <a:r>
              <a:rPr lang="el-GR" dirty="0" smtClean="0">
                <a:latin typeface="Times New Roman" pitchFamily="18" charset="0"/>
                <a:cs typeface="Times New Roman" pitchFamily="18" charset="0"/>
              </a:rPr>
              <a:t>όταν χρειάζεται</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 Δυσκολεύεται να </a:t>
            </a:r>
            <a:r>
              <a:rPr lang="el-GR" b="1" dirty="0" smtClean="0">
                <a:latin typeface="Times New Roman" pitchFamily="18" charset="0"/>
                <a:cs typeface="Times New Roman" pitchFamily="18" charset="0"/>
              </a:rPr>
              <a:t>προσηλωθεί </a:t>
            </a:r>
            <a:r>
              <a:rPr lang="el-GR" dirty="0" smtClean="0">
                <a:latin typeface="Times New Roman" pitchFamily="18" charset="0"/>
                <a:cs typeface="Times New Roman" pitchFamily="18" charset="0"/>
              </a:rPr>
              <a:t>και να περιμένει τη </a:t>
            </a:r>
            <a:r>
              <a:rPr lang="el-GR" b="1" dirty="0" smtClean="0">
                <a:latin typeface="Times New Roman" pitchFamily="18" charset="0"/>
                <a:cs typeface="Times New Roman" pitchFamily="18" charset="0"/>
              </a:rPr>
              <a:t>σειρά </a:t>
            </a:r>
            <a:r>
              <a:rPr lang="el-GR" dirty="0" smtClean="0">
                <a:latin typeface="Times New Roman" pitchFamily="18" charset="0"/>
                <a:cs typeface="Times New Roman" pitchFamily="18" charset="0"/>
              </a:rPr>
              <a:t>του</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στην εργασία, το παιχνίδι ή ομαδικές δραστηριότητες</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 </a:t>
            </a:r>
            <a:r>
              <a:rPr lang="el-GR" b="1" dirty="0" smtClean="0">
                <a:latin typeface="Times New Roman" pitchFamily="18" charset="0"/>
                <a:cs typeface="Times New Roman" pitchFamily="18" charset="0"/>
              </a:rPr>
              <a:t>Ξεστομίζει απαντήσεις</a:t>
            </a:r>
            <a:r>
              <a:rPr lang="el-GR" dirty="0" smtClean="0">
                <a:latin typeface="Times New Roman" pitchFamily="18" charset="0"/>
                <a:cs typeface="Times New Roman" pitchFamily="18" charset="0"/>
              </a:rPr>
              <a:t> πριν ολοκληρωθούν οι ερωτήσεις</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 Δεν μπορεί να δώσει προσοχή σε </a:t>
            </a:r>
            <a:r>
              <a:rPr lang="el-GR" b="1" dirty="0" smtClean="0">
                <a:latin typeface="Times New Roman" pitchFamily="18" charset="0"/>
                <a:cs typeface="Times New Roman" pitchFamily="18" charset="0"/>
              </a:rPr>
              <a:t>λεπτομέρειες </a:t>
            </a:r>
            <a:r>
              <a:rPr lang="el-GR" dirty="0" smtClean="0">
                <a:latin typeface="Times New Roman" pitchFamily="18" charset="0"/>
                <a:cs typeface="Times New Roman" pitchFamily="18" charset="0"/>
              </a:rPr>
              <a:t>ή κάνει απρόσεκτα λάθη</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 Δεν φαίνεται να </a:t>
            </a:r>
            <a:r>
              <a:rPr lang="el-GR" b="1" dirty="0" smtClean="0">
                <a:latin typeface="Times New Roman" pitchFamily="18" charset="0"/>
                <a:cs typeface="Times New Roman" pitchFamily="18" charset="0"/>
              </a:rPr>
              <a:t>ακούει</a:t>
            </a:r>
            <a:r>
              <a:rPr lang="el-GR" dirty="0" smtClean="0">
                <a:latin typeface="Times New Roman" pitchFamily="18" charset="0"/>
                <a:cs typeface="Times New Roman" pitchFamily="18" charset="0"/>
              </a:rPr>
              <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 Δυσκολεύεται να ακολουθήσει </a:t>
            </a:r>
            <a:r>
              <a:rPr lang="el-GR" b="1" dirty="0" smtClean="0">
                <a:latin typeface="Times New Roman" pitchFamily="18" charset="0"/>
                <a:cs typeface="Times New Roman" pitchFamily="18" charset="0"/>
              </a:rPr>
              <a:t>οδηγίες </a:t>
            </a:r>
            <a:r>
              <a:rPr lang="el-GR" dirty="0" smtClean="0">
                <a:latin typeface="Times New Roman" pitchFamily="18" charset="0"/>
                <a:cs typeface="Times New Roman" pitchFamily="18" charset="0"/>
              </a:rPr>
              <a:t>και να οργανώσει την εργασία του</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Aφήνει</a:t>
            </a:r>
            <a:r>
              <a:rPr lang="el-GR" dirty="0" smtClean="0">
                <a:latin typeface="Times New Roman" pitchFamily="18" charset="0"/>
                <a:cs typeface="Times New Roman" pitchFamily="18" charset="0"/>
              </a:rPr>
              <a:t> τη μία δραστηριότητα </a:t>
            </a:r>
            <a:r>
              <a:rPr lang="el-GR" b="1" dirty="0" smtClean="0">
                <a:latin typeface="Times New Roman" pitchFamily="18" charset="0"/>
                <a:cs typeface="Times New Roman" pitchFamily="18" charset="0"/>
              </a:rPr>
              <a:t>ανολοκλήρωτη </a:t>
            </a:r>
            <a:r>
              <a:rPr lang="el-GR" dirty="0" smtClean="0">
                <a:latin typeface="Times New Roman" pitchFamily="18" charset="0"/>
                <a:cs typeface="Times New Roman" pitchFamily="18" charset="0"/>
              </a:rPr>
              <a:t>μετά την άλλη</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 Δεν κατορθώνει να δώσει προσοχή σε λεπτομέρειες και ν' αποφύγει τα</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λάθη από </a:t>
            </a:r>
            <a:r>
              <a:rPr lang="el-GR" b="1" dirty="0" smtClean="0">
                <a:latin typeface="Times New Roman" pitchFamily="18" charset="0"/>
                <a:cs typeface="Times New Roman" pitchFamily="18" charset="0"/>
              </a:rPr>
              <a:t>απροσεξίες</a:t>
            </a:r>
            <a:r>
              <a:rPr lang="el-GR" dirty="0" smtClean="0">
                <a:latin typeface="Times New Roman" pitchFamily="18" charset="0"/>
                <a:cs typeface="Times New Roman" pitchFamily="18" charset="0"/>
              </a:rPr>
              <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 </a:t>
            </a:r>
            <a:r>
              <a:rPr lang="el-GR" b="1" dirty="0" err="1" smtClean="0">
                <a:latin typeface="Times New Roman" pitchFamily="18" charset="0"/>
                <a:cs typeface="Times New Roman" pitchFamily="18" charset="0"/>
              </a:rPr>
              <a:t>Xάνει</a:t>
            </a:r>
            <a:r>
              <a:rPr lang="el-GR" b="1"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πράγματα απαραίτητα για την εργασία ή τη δραστηριότητά του</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 </a:t>
            </a:r>
            <a:r>
              <a:rPr lang="el-GR" b="1" dirty="0" smtClean="0">
                <a:latin typeface="Times New Roman" pitchFamily="18" charset="0"/>
                <a:cs typeface="Times New Roman" pitchFamily="18" charset="0"/>
              </a:rPr>
              <a:t>Δυσκολεύεται ν' ακούσει</a:t>
            </a:r>
            <a:r>
              <a:rPr lang="el-GR" dirty="0" smtClean="0">
                <a:latin typeface="Times New Roman" pitchFamily="18" charset="0"/>
                <a:cs typeface="Times New Roman" pitchFamily="18" charset="0"/>
              </a:rPr>
              <a:t> τους άλλους χωρίς να αποσπαστεί η προσοχή</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του ή χωρίς να διακόψει</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 Παρουσιάζει μεγάλες </a:t>
            </a:r>
            <a:r>
              <a:rPr lang="el-GR" b="1" dirty="0" smtClean="0">
                <a:latin typeface="Times New Roman" pitchFamily="18" charset="0"/>
                <a:cs typeface="Times New Roman" pitchFamily="18" charset="0"/>
              </a:rPr>
              <a:t>εναλλαγές </a:t>
            </a:r>
            <a:r>
              <a:rPr lang="el-GR" dirty="0" smtClean="0">
                <a:latin typeface="Times New Roman" pitchFamily="18" charset="0"/>
                <a:cs typeface="Times New Roman" pitchFamily="18" charset="0"/>
              </a:rPr>
              <a:t>στην ψυχολογική διάθεση</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 Δυσκολεύεται να νιώσει </a:t>
            </a:r>
            <a:r>
              <a:rPr lang="el-GR" b="1" dirty="0" smtClean="0">
                <a:latin typeface="Times New Roman" pitchFamily="18" charset="0"/>
                <a:cs typeface="Times New Roman" pitchFamily="18" charset="0"/>
              </a:rPr>
              <a:t>ικανοποίηση</a:t>
            </a:r>
            <a:r>
              <a:rPr lang="el-GR" dirty="0" smtClean="0">
                <a:latin typeface="Times New Roman" pitchFamily="18" charset="0"/>
                <a:cs typeface="Times New Roman" pitchFamily="18" charset="0"/>
              </a:rPr>
              <a:t/>
            </a:r>
            <a:br>
              <a:rPr lang="el-GR" dirty="0" smtClean="0">
                <a:latin typeface="Times New Roman" pitchFamily="18" charset="0"/>
                <a:cs typeface="Times New Roman" pitchFamily="18" charset="0"/>
              </a:rPr>
            </a:b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2" descr="H:\eikones adhd\lens6837262_1317004104adhd.jpg"/>
          <p:cNvPicPr>
            <a:picLocks noChangeAspect="1" noChangeArrowheads="1"/>
          </p:cNvPicPr>
          <p:nvPr/>
        </p:nvPicPr>
        <p:blipFill>
          <a:blip r:embed="rId3" cstate="print"/>
          <a:srcRect/>
          <a:stretch>
            <a:fillRect/>
          </a:stretch>
        </p:blipFill>
        <p:spPr bwMode="auto">
          <a:xfrm>
            <a:off x="7197799" y="-243408"/>
            <a:ext cx="2054721" cy="2794421"/>
          </a:xfrm>
          <a:prstGeom prst="rect">
            <a:avLst/>
          </a:prstGeom>
          <a:noFill/>
        </p:spPr>
      </p:pic>
      <p:sp>
        <p:nvSpPr>
          <p:cNvPr id="5" name="Title 4"/>
          <p:cNvSpPr>
            <a:spLocks noGrp="1"/>
          </p:cNvSpPr>
          <p:nvPr>
            <p:ph type="title"/>
          </p:nvPr>
        </p:nvSpPr>
        <p:spPr>
          <a:xfrm>
            <a:off x="179512" y="44624"/>
            <a:ext cx="8229600" cy="1143000"/>
          </a:xfrm>
        </p:spPr>
        <p:txBody>
          <a:bodyPr>
            <a:normAutofit fontScale="90000"/>
          </a:bodyPr>
          <a:lstStyle/>
          <a:p>
            <a:pPr algn="ctr"/>
            <a:r>
              <a:rPr lang="el-GR" dirty="0" smtClean="0"/>
              <a:t>Παραδείγματα γραπτών παιδιών με διάσπαση προσοχής</a:t>
            </a:r>
            <a:endParaRPr lang="en-GB" dirty="0"/>
          </a:p>
        </p:txBody>
      </p:sp>
      <p:pic>
        <p:nvPicPr>
          <p:cNvPr id="8" name="Content Placeholder 7" descr="http://2.bp.blogspot.com/-k0SHZrEW-MI/UFA1TZDPDmI/AAAAAAAAD7o/umB33sfasoo/s640/DSCN0763.JPG">
            <a:hlinkClick r:id="rId4"/>
          </p:cNvPr>
          <p:cNvPicPr>
            <a:picLocks noGrp="1"/>
          </p:cNvPicPr>
          <p:nvPr>
            <p:ph sz="half" idx="1"/>
          </p:nvPr>
        </p:nvPicPr>
        <p:blipFill>
          <a:blip r:embed="rId5" cstate="print"/>
          <a:stretch>
            <a:fillRect/>
          </a:stretch>
        </p:blipFill>
        <p:spPr bwMode="auto">
          <a:xfrm>
            <a:off x="683568" y="1772816"/>
            <a:ext cx="3657600" cy="2743200"/>
          </a:xfrm>
          <a:prstGeom prst="rect">
            <a:avLst/>
          </a:prstGeom>
          <a:noFill/>
          <a:ln w="9525">
            <a:noFill/>
            <a:miter lim="800000"/>
            <a:headEnd/>
            <a:tailEnd/>
          </a:ln>
        </p:spPr>
      </p:pic>
      <p:sp>
        <p:nvSpPr>
          <p:cNvPr id="7" name="Content Placeholder 6"/>
          <p:cNvSpPr>
            <a:spLocks noGrp="1"/>
          </p:cNvSpPr>
          <p:nvPr>
            <p:ph sz="half" idx="2"/>
          </p:nvPr>
        </p:nvSpPr>
        <p:spPr/>
        <p:txBody>
          <a:bodyPr>
            <a:normAutofit/>
          </a:bodyPr>
          <a:lstStyle/>
          <a:p>
            <a:pPr>
              <a:buNone/>
            </a:pPr>
            <a:r>
              <a:rPr lang="el-GR" dirty="0" smtClean="0"/>
              <a:t>.</a:t>
            </a:r>
            <a:br>
              <a:rPr lang="el-GR" dirty="0" smtClean="0"/>
            </a:br>
            <a:endParaRPr lang="en-GB" dirty="0"/>
          </a:p>
        </p:txBody>
      </p:sp>
      <p:pic>
        <p:nvPicPr>
          <p:cNvPr id="9" name="Content Placeholder 4" descr="http://3.bp.blogspot.com/-Zcz8OB0TxvU/UFA1U6niKsI/AAAAAAAAD7w/Sy2P8bN0pHE/s640/DSCN0764.JPG">
            <a:hlinkClick r:id="rId6"/>
          </p:cNvPr>
          <p:cNvPicPr>
            <a:picLocks/>
          </p:cNvPicPr>
          <p:nvPr/>
        </p:nvPicPr>
        <p:blipFill>
          <a:blip r:embed="rId7" cstate="print"/>
          <a:srcRect/>
          <a:stretch>
            <a:fillRect/>
          </a:stretch>
        </p:blipFill>
        <p:spPr bwMode="auto">
          <a:xfrm>
            <a:off x="4716016" y="1340768"/>
            <a:ext cx="4028256" cy="3604840"/>
          </a:xfrm>
          <a:prstGeom prst="rect">
            <a:avLst/>
          </a:prstGeom>
          <a:noFill/>
          <a:ln w="9525">
            <a:noFill/>
            <a:miter lim="800000"/>
            <a:headEnd/>
            <a:tailEnd/>
          </a:ln>
        </p:spPr>
      </p:pic>
      <p:sp>
        <p:nvSpPr>
          <p:cNvPr id="10" name="TextBox 9"/>
          <p:cNvSpPr txBox="1"/>
          <p:nvPr/>
        </p:nvSpPr>
        <p:spPr>
          <a:xfrm>
            <a:off x="683568" y="4987042"/>
            <a:ext cx="7272808" cy="1477328"/>
          </a:xfrm>
          <a:prstGeom prst="rect">
            <a:avLst/>
          </a:prstGeom>
          <a:noFill/>
        </p:spPr>
        <p:txBody>
          <a:bodyPr wrap="square" rtlCol="0">
            <a:spAutoFit/>
          </a:bodyPr>
          <a:lstStyle/>
          <a:p>
            <a:r>
              <a:rPr lang="el-GR" dirty="0" smtClean="0">
                <a:latin typeface="Times New Roman" pitchFamily="18" charset="0"/>
                <a:cs typeface="Times New Roman" pitchFamily="18" charset="0"/>
              </a:rPr>
              <a:t>Τα παιδιά με μαθησιακές δυσκολίες όπως είναι η Διάσπαση Προσοχής παρουσιάζουν πολλές φορές έλλειμμα στην ικανότητα μιας άνετης γραφής. Εξαιτίας των ειδικών χαρακτηριστικών της διάσπασης προσοχής στα γραπτά τους εμφανίζουν παραλείψεις, γραμματικά λάθη, </a:t>
            </a:r>
            <a:r>
              <a:rPr lang="el-GR" dirty="0" err="1" smtClean="0">
                <a:latin typeface="Times New Roman" pitchFamily="18" charset="0"/>
                <a:cs typeface="Times New Roman" pitchFamily="18" charset="0"/>
              </a:rPr>
              <a:t>φωνημικές</a:t>
            </a:r>
            <a:r>
              <a:rPr lang="el-GR" dirty="0" smtClean="0">
                <a:latin typeface="Times New Roman" pitchFamily="18" charset="0"/>
                <a:cs typeface="Times New Roman" pitchFamily="18" charset="0"/>
              </a:rPr>
              <a:t> αναντιστοιχίες, ανορθόδοξα κενά ανάμεσα στις λέξεις ή κολλημένες λέξεις μεταξύ τους κτλ</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eikones adhd\lens6837262_1317004104adhd.jpg"/>
          <p:cNvPicPr>
            <a:picLocks noChangeAspect="1" noChangeArrowheads="1"/>
          </p:cNvPicPr>
          <p:nvPr/>
        </p:nvPicPr>
        <p:blipFill>
          <a:blip r:embed="rId3" cstate="print"/>
          <a:srcRect/>
          <a:stretch>
            <a:fillRect/>
          </a:stretch>
        </p:blipFill>
        <p:spPr bwMode="auto">
          <a:xfrm>
            <a:off x="7269807" y="-157509"/>
            <a:ext cx="2054721" cy="2794421"/>
          </a:xfrm>
          <a:prstGeom prst="rect">
            <a:avLst/>
          </a:prstGeom>
          <a:noFill/>
        </p:spPr>
      </p:pic>
      <p:sp>
        <p:nvSpPr>
          <p:cNvPr id="2" name="Title 1"/>
          <p:cNvSpPr>
            <a:spLocks noGrp="1"/>
          </p:cNvSpPr>
          <p:nvPr>
            <p:ph type="title"/>
          </p:nvPr>
        </p:nvSpPr>
        <p:spPr>
          <a:xfrm>
            <a:off x="179512" y="-171400"/>
            <a:ext cx="8754176" cy="1426170"/>
          </a:xfrm>
        </p:spPr>
        <p:txBody>
          <a:bodyPr>
            <a:noAutofit/>
          </a:bodyPr>
          <a:lstStyle/>
          <a:p>
            <a:pPr algn="ctr"/>
            <a:r>
              <a:rPr lang="el-GR" sz="3600" dirty="0" smtClean="0"/>
              <a:t>Παιδιά με ΔΕΠ-Υ στην γενική τάξη</a:t>
            </a:r>
            <a:br>
              <a:rPr lang="el-GR" sz="3600" dirty="0" smtClean="0"/>
            </a:br>
            <a:endParaRPr lang="en-GB" sz="3600" dirty="0"/>
          </a:p>
        </p:txBody>
      </p:sp>
      <p:sp>
        <p:nvSpPr>
          <p:cNvPr id="3" name="Content Placeholder 2"/>
          <p:cNvSpPr>
            <a:spLocks noGrp="1"/>
          </p:cNvSpPr>
          <p:nvPr>
            <p:ph idx="1"/>
          </p:nvPr>
        </p:nvSpPr>
        <p:spPr>
          <a:xfrm>
            <a:off x="323528" y="908720"/>
            <a:ext cx="8363272" cy="4824536"/>
          </a:xfrm>
        </p:spPr>
        <p:txBody>
          <a:bodyPr>
            <a:noAutofit/>
          </a:bodyPr>
          <a:lstStyle/>
          <a:p>
            <a:pPr>
              <a:buClr>
                <a:srgbClr val="7030A0"/>
              </a:buClr>
              <a:buNone/>
            </a:pPr>
            <a:r>
              <a:rPr lang="el-GR" sz="1800" dirty="0" smtClean="0"/>
              <a:t>-Πώς ο/η εκπαιδευτικός πρέπει να διαφοροποιεί το μαθησιακό περιβάλλον, έτσι ώστε να εντάξει παιδιά με ΔΕΠ-Υ ; </a:t>
            </a:r>
          </a:p>
          <a:p>
            <a:pPr>
              <a:buClr>
                <a:srgbClr val="7030A0"/>
              </a:buClr>
              <a:buNone/>
            </a:pPr>
            <a:r>
              <a:rPr lang="el-GR" sz="1800" dirty="0" smtClean="0">
                <a:latin typeface="Times New Roman" pitchFamily="18" charset="0"/>
                <a:cs typeface="Times New Roman" pitchFamily="18" charset="0"/>
              </a:rPr>
              <a:t>Μέσα σε μια σχολική τάξη η ετερογένεια των μαθητών είναι δεδομένη. Ένας μαθητής με ΔΕΠ-Υ έχει εκπαιδευτικές ανάγκες που πολλές φορές ο κλασσικός τρόπος εκπαίδευσης αδυνατεί να καλύψει. Για παράδειγμα έχει ανάγκη περισσότερο το πειραματικό τρόπο προσέγγισης της μάθησης όπως επίσης μαθαίνει καλύτερα μέσα από τη διέγερση όλων των αισθήσεων και τη βιωματική διδασκαλία. Αυτό σημαίνει ότι κρίνεται απαραίτητο ο εκπαιδευτικός της τάξης να προσαρμόσει το μαθησιακό περιβάλλον έτσι ώστε να αυξηθούν οι επιτυχημένες εμπειρίες μάθησης του παιδιού με ΔΕΠ-Υ και να ελαχιστοποιηθούν οι αποτυχημένες. Κάποιες βασικές οδηγίες είναι:</a:t>
            </a:r>
            <a:endParaRPr lang="en-GB" sz="1800" dirty="0" smtClean="0">
              <a:latin typeface="Times New Roman" pitchFamily="18" charset="0"/>
              <a:cs typeface="Times New Roman" pitchFamily="18" charset="0"/>
            </a:endParaRPr>
          </a:p>
          <a:p>
            <a:pPr>
              <a:buClr>
                <a:srgbClr val="7030A0"/>
              </a:buClr>
            </a:pPr>
            <a:r>
              <a:rPr lang="el-GR" sz="1800" dirty="0" smtClean="0">
                <a:latin typeface="Times New Roman" pitchFamily="18" charset="0"/>
                <a:cs typeface="Times New Roman" pitchFamily="18" charset="0"/>
              </a:rPr>
              <a:t>Να είναι μικρές και σαφείς οι οδηγίες.</a:t>
            </a:r>
            <a:endParaRPr lang="en-GB" sz="1800" dirty="0" smtClean="0">
              <a:latin typeface="Times New Roman" pitchFamily="18" charset="0"/>
              <a:cs typeface="Times New Roman" pitchFamily="18" charset="0"/>
            </a:endParaRPr>
          </a:p>
          <a:p>
            <a:pPr>
              <a:buClr>
                <a:srgbClr val="7030A0"/>
              </a:buClr>
            </a:pPr>
            <a:r>
              <a:rPr lang="el-GR" sz="1800" dirty="0" smtClean="0">
                <a:latin typeface="Times New Roman" pitchFamily="18" charset="0"/>
                <a:cs typeface="Times New Roman" pitchFamily="18" charset="0"/>
              </a:rPr>
              <a:t>Να εκμεταλλευτεί τα ιδιαίτερα ενδιαφέροντα του παιδιού ώστε να πετύχει περισσότερη προσοχή.</a:t>
            </a:r>
            <a:endParaRPr lang="en-GB" sz="1800" dirty="0" smtClean="0">
              <a:latin typeface="Times New Roman" pitchFamily="18" charset="0"/>
              <a:cs typeface="Times New Roman" pitchFamily="18" charset="0"/>
            </a:endParaRPr>
          </a:p>
          <a:p>
            <a:pPr>
              <a:buClr>
                <a:srgbClr val="7030A0"/>
              </a:buClr>
            </a:pPr>
            <a:r>
              <a:rPr lang="el-GR" sz="1800" dirty="0" smtClean="0">
                <a:latin typeface="Times New Roman" pitchFamily="18" charset="0"/>
                <a:cs typeface="Times New Roman" pitchFamily="18" charset="0"/>
              </a:rPr>
              <a:t>Να εξασφαλίσει τη θετική συμμετοχή του παιδιού με τους συμμαθητές του για να επιτευχθεί η αποδοχή του παιδιού.</a:t>
            </a:r>
          </a:p>
          <a:p>
            <a:pPr>
              <a:buClr>
                <a:srgbClr val="7030A0"/>
              </a:buClr>
            </a:pPr>
            <a:r>
              <a:rPr lang="el-GR" sz="1800" dirty="0" smtClean="0">
                <a:latin typeface="Times New Roman" pitchFamily="18" charset="0"/>
                <a:cs typeface="Times New Roman" pitchFamily="18" charset="0"/>
              </a:rPr>
              <a:t>Να οργανωθεί και να παγιωθεί μια ρουτίνα της τάξης με κανόνες που θα εφαρμόζονται με συνέπεια.</a:t>
            </a:r>
          </a:p>
          <a:p>
            <a:pPr>
              <a:buClr>
                <a:srgbClr val="7030A0"/>
              </a:buClr>
            </a:pPr>
            <a:endParaRPr lang="en-GB" sz="1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eikones adhd\lens6837262_1317004104adhd.jpg"/>
          <p:cNvPicPr>
            <a:picLocks noChangeAspect="1" noChangeArrowheads="1"/>
          </p:cNvPicPr>
          <p:nvPr/>
        </p:nvPicPr>
        <p:blipFill>
          <a:blip r:embed="rId3" cstate="print"/>
          <a:srcRect/>
          <a:stretch>
            <a:fillRect/>
          </a:stretch>
        </p:blipFill>
        <p:spPr bwMode="auto">
          <a:xfrm>
            <a:off x="7197799" y="-243408"/>
            <a:ext cx="2054721" cy="2794421"/>
          </a:xfrm>
          <a:prstGeom prst="rect">
            <a:avLst/>
          </a:prstGeom>
          <a:noFill/>
        </p:spPr>
      </p:pic>
      <p:sp>
        <p:nvSpPr>
          <p:cNvPr id="3" name="Content Placeholder 2"/>
          <p:cNvSpPr>
            <a:spLocks noGrp="1"/>
          </p:cNvSpPr>
          <p:nvPr>
            <p:ph idx="1"/>
          </p:nvPr>
        </p:nvSpPr>
        <p:spPr>
          <a:xfrm>
            <a:off x="395536" y="0"/>
            <a:ext cx="8147248" cy="5577483"/>
          </a:xfrm>
        </p:spPr>
        <p:txBody>
          <a:bodyPr>
            <a:normAutofit fontScale="92500" lnSpcReduction="20000"/>
          </a:bodyPr>
          <a:lstStyle/>
          <a:p>
            <a:pPr>
              <a:buClr>
                <a:srgbClr val="7030A0"/>
              </a:buClr>
            </a:pPr>
            <a:r>
              <a:rPr lang="el-GR" dirty="0" smtClean="0">
                <a:latin typeface="Times New Roman" pitchFamily="18" charset="0"/>
                <a:cs typeface="Times New Roman" pitchFamily="18" charset="0"/>
              </a:rPr>
              <a:t>Να εφαρμόζονται σήματα/σύμβολα που θα αποκωδικοποιούνται άμεσα σε οδηγίες πχ. ηχητικό ή φωτεινό σήμα που θα σημαίνει την έναρξη ή το τέλος μιας άσκησης.</a:t>
            </a:r>
            <a:endParaRPr lang="en-GB" dirty="0" smtClean="0">
              <a:latin typeface="Times New Roman" pitchFamily="18" charset="0"/>
              <a:cs typeface="Times New Roman" pitchFamily="18" charset="0"/>
            </a:endParaRPr>
          </a:p>
          <a:p>
            <a:pPr>
              <a:buClr>
                <a:srgbClr val="7030A0"/>
              </a:buClr>
            </a:pPr>
            <a:r>
              <a:rPr lang="el-GR" dirty="0" smtClean="0">
                <a:latin typeface="Times New Roman" pitchFamily="18" charset="0"/>
                <a:cs typeface="Times New Roman" pitchFamily="18" charset="0"/>
              </a:rPr>
              <a:t>Να δίνονται ευκαιρίες για κινητική δραστηριότητα μέσα στη τάξη πχ. να σηκώνεται να μοιράσει εργασίες, να φέρει κάποιο εργαλείο.</a:t>
            </a:r>
            <a:endParaRPr lang="en-GB" dirty="0" smtClean="0">
              <a:latin typeface="Times New Roman" pitchFamily="18" charset="0"/>
              <a:cs typeface="Times New Roman" pitchFamily="18" charset="0"/>
            </a:endParaRPr>
          </a:p>
          <a:p>
            <a:pPr>
              <a:buClr>
                <a:srgbClr val="7030A0"/>
              </a:buClr>
            </a:pPr>
            <a:r>
              <a:rPr lang="el-GR" dirty="0" smtClean="0">
                <a:latin typeface="Times New Roman" pitchFamily="18" charset="0"/>
                <a:cs typeface="Times New Roman" pitchFamily="18" charset="0"/>
              </a:rPr>
              <a:t>Άμεσες επιβραβεύσεις.</a:t>
            </a:r>
            <a:endParaRPr lang="en-GB" dirty="0" smtClean="0">
              <a:latin typeface="Times New Roman" pitchFamily="18" charset="0"/>
              <a:cs typeface="Times New Roman" pitchFamily="18" charset="0"/>
            </a:endParaRPr>
          </a:p>
          <a:p>
            <a:pPr>
              <a:buClr>
                <a:srgbClr val="7030A0"/>
              </a:buClr>
            </a:pPr>
            <a:r>
              <a:rPr lang="el-GR" dirty="0" smtClean="0">
                <a:latin typeface="Times New Roman" pitchFamily="18" charset="0"/>
                <a:cs typeface="Times New Roman" pitchFamily="18" charset="0"/>
              </a:rPr>
              <a:t>Εναλλαγή δραστηριοτήτων.</a:t>
            </a:r>
            <a:endParaRPr lang="en-GB" dirty="0" smtClean="0">
              <a:latin typeface="Times New Roman" pitchFamily="18" charset="0"/>
              <a:cs typeface="Times New Roman" pitchFamily="18" charset="0"/>
            </a:endParaRPr>
          </a:p>
          <a:p>
            <a:pPr>
              <a:buClr>
                <a:srgbClr val="7030A0"/>
              </a:buClr>
            </a:pPr>
            <a:r>
              <a:rPr lang="el-GR" dirty="0" smtClean="0">
                <a:latin typeface="Times New Roman" pitchFamily="18" charset="0"/>
                <a:cs typeface="Times New Roman" pitchFamily="18" charset="0"/>
              </a:rPr>
              <a:t>Αν το παιδί δεν καταλαβαίνει κάτι που διδάσκεται συνεχώς με τον ίδιο τρόπο πρέπει να αλλάξει ο τρόπος διδασκαλίας.</a:t>
            </a:r>
          </a:p>
          <a:p>
            <a:pPr algn="r">
              <a:buClr>
                <a:srgbClr val="7030A0"/>
              </a:buClr>
              <a:buNone/>
            </a:pPr>
            <a:r>
              <a:rPr lang="el-GR" dirty="0" err="1" smtClean="0">
                <a:latin typeface="Times New Roman" pitchFamily="18" charset="0"/>
                <a:cs typeface="Times New Roman" pitchFamily="18" charset="0"/>
              </a:rPr>
              <a:t>Άσπα</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Μητρακάκη</a:t>
            </a:r>
            <a:endParaRPr lang="el-GR" dirty="0" smtClean="0">
              <a:latin typeface="Times New Roman" pitchFamily="18" charset="0"/>
              <a:cs typeface="Times New Roman" pitchFamily="18" charset="0"/>
            </a:endParaRPr>
          </a:p>
          <a:p>
            <a:pPr>
              <a:buClr>
                <a:srgbClr val="7030A0"/>
              </a:buClr>
            </a:pPr>
            <a:endParaRPr lang="en-GB" dirty="0" smtClean="0">
              <a:latin typeface="Times New Roman" pitchFamily="18" charset="0"/>
              <a:cs typeface="Times New Roman" pitchFamily="18" charset="0"/>
            </a:endParaRPr>
          </a:p>
          <a:p>
            <a:pPr>
              <a:buClr>
                <a:srgbClr val="7030A0"/>
              </a:buClr>
            </a:pPr>
            <a:endParaRPr lang="en-GB" dirty="0">
              <a:latin typeface="Times New Roman" pitchFamily="18" charset="0"/>
              <a:cs typeface="Times New Roman" pitchFamily="18" charset="0"/>
            </a:endParaRPr>
          </a:p>
        </p:txBody>
      </p:sp>
      <p:pic>
        <p:nvPicPr>
          <p:cNvPr id="7171" name="Picture 3" descr="H:\eikones adhd\getty_rf_photo_of_boy_throwing_airplane_in_class.jpg"/>
          <p:cNvPicPr>
            <a:picLocks noChangeAspect="1" noChangeArrowheads="1"/>
          </p:cNvPicPr>
          <p:nvPr/>
        </p:nvPicPr>
        <p:blipFill>
          <a:blip r:embed="rId4" cstate="print"/>
          <a:srcRect/>
          <a:stretch>
            <a:fillRect/>
          </a:stretch>
        </p:blipFill>
        <p:spPr bwMode="auto">
          <a:xfrm>
            <a:off x="755576" y="4797152"/>
            <a:ext cx="4343017" cy="177281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H:\eikones adhd\lens6837262_1317004104adhd.jpg"/>
          <p:cNvPicPr>
            <a:picLocks noChangeAspect="1" noChangeArrowheads="1"/>
          </p:cNvPicPr>
          <p:nvPr/>
        </p:nvPicPr>
        <p:blipFill>
          <a:blip r:embed="rId3" cstate="print"/>
          <a:srcRect/>
          <a:stretch>
            <a:fillRect/>
          </a:stretch>
        </p:blipFill>
        <p:spPr bwMode="auto">
          <a:xfrm>
            <a:off x="7308304" y="-243408"/>
            <a:ext cx="2054721" cy="2794421"/>
          </a:xfrm>
          <a:prstGeom prst="rect">
            <a:avLst/>
          </a:prstGeom>
          <a:noFill/>
        </p:spPr>
      </p:pic>
      <p:pic>
        <p:nvPicPr>
          <p:cNvPr id="8194" name="Picture 2" descr="H:\eikones adhd\images (12).jpg"/>
          <p:cNvPicPr>
            <a:picLocks noChangeAspect="1" noChangeArrowheads="1"/>
          </p:cNvPicPr>
          <p:nvPr/>
        </p:nvPicPr>
        <p:blipFill>
          <a:blip r:embed="rId4" cstate="print"/>
          <a:srcRect/>
          <a:stretch>
            <a:fillRect/>
          </a:stretch>
        </p:blipFill>
        <p:spPr bwMode="auto">
          <a:xfrm>
            <a:off x="6300192" y="4941168"/>
            <a:ext cx="2457450" cy="1533525"/>
          </a:xfrm>
          <a:prstGeom prst="rect">
            <a:avLst/>
          </a:prstGeom>
          <a:noFill/>
        </p:spPr>
      </p:pic>
      <p:sp>
        <p:nvSpPr>
          <p:cNvPr id="5" name="Title 4"/>
          <p:cNvSpPr>
            <a:spLocks noGrp="1"/>
          </p:cNvSpPr>
          <p:nvPr>
            <p:ph type="title"/>
          </p:nvPr>
        </p:nvSpPr>
        <p:spPr>
          <a:xfrm>
            <a:off x="-5712" y="188640"/>
            <a:ext cx="8394136" cy="1143000"/>
          </a:xfrm>
        </p:spPr>
        <p:txBody>
          <a:bodyPr>
            <a:normAutofit fontScale="90000"/>
          </a:bodyPr>
          <a:lstStyle/>
          <a:p>
            <a:pPr algn="ctr"/>
            <a:r>
              <a:rPr lang="el-GR" dirty="0" smtClean="0"/>
              <a:t>Τρόποι αντιμετώπισης από εκπαιδευτικούς</a:t>
            </a:r>
            <a:endParaRPr lang="el-GR" dirty="0"/>
          </a:p>
        </p:txBody>
      </p:sp>
      <p:sp>
        <p:nvSpPr>
          <p:cNvPr id="6" name="Content Placeholder 5"/>
          <p:cNvSpPr>
            <a:spLocks noGrp="1"/>
          </p:cNvSpPr>
          <p:nvPr>
            <p:ph idx="1"/>
          </p:nvPr>
        </p:nvSpPr>
        <p:spPr>
          <a:xfrm>
            <a:off x="457200" y="1600200"/>
            <a:ext cx="8229600" cy="4997152"/>
          </a:xfrm>
        </p:spPr>
        <p:txBody>
          <a:bodyPr>
            <a:normAutofit fontScale="77500" lnSpcReduction="20000"/>
          </a:bodyPr>
          <a:lstStyle/>
          <a:p>
            <a:pPr>
              <a:buClr>
                <a:srgbClr val="7030A0"/>
              </a:buClr>
            </a:pPr>
            <a:r>
              <a:rPr lang="el-GR" sz="4100" dirty="0" smtClean="0">
                <a:latin typeface="Times New Roman" pitchFamily="18" charset="0"/>
                <a:cs typeface="Times New Roman" pitchFamily="18" charset="0"/>
              </a:rPr>
              <a:t>Να είστε προβλέψιμοι:</a:t>
            </a:r>
            <a:br>
              <a:rPr lang="el-GR" sz="4100" dirty="0" smtClean="0">
                <a:latin typeface="Times New Roman" pitchFamily="18" charset="0"/>
                <a:cs typeface="Times New Roman" pitchFamily="18" charset="0"/>
              </a:rPr>
            </a:br>
            <a:r>
              <a:rPr lang="el-GR" sz="4100" dirty="0" smtClean="0">
                <a:latin typeface="Times New Roman" pitchFamily="18" charset="0"/>
                <a:cs typeface="Times New Roman" pitchFamily="18" charset="0"/>
              </a:rPr>
              <a:t>Στα παιδιά με ΔΕΠΥ δεν αρέσουν οι αλλαγές, γι’ αυτό θα πρέπει να θεσμοθετηθούν κάποιοι κανόνες οι οποίοι εάν παραβιαστούν θα υπάρχουν επιπτώσεις τις οποίες θα γνωρίζουν</a:t>
            </a:r>
          </a:p>
          <a:p>
            <a:pPr>
              <a:buClr>
                <a:srgbClr val="7030A0"/>
              </a:buClr>
            </a:pPr>
            <a:r>
              <a:rPr lang="el-GR" sz="4100" dirty="0" smtClean="0">
                <a:latin typeface="Times New Roman" pitchFamily="18" charset="0"/>
                <a:cs typeface="Times New Roman" pitchFamily="18" charset="0"/>
              </a:rPr>
              <a:t>Χρησιμοποιείτε οπτικοακουστικό υλικό:</a:t>
            </a:r>
          </a:p>
          <a:p>
            <a:pPr>
              <a:buClr>
                <a:srgbClr val="7030A0"/>
              </a:buClr>
              <a:buNone/>
            </a:pPr>
            <a:r>
              <a:rPr lang="el-GR" sz="4100" dirty="0" smtClean="0">
                <a:latin typeface="Times New Roman" pitchFamily="18" charset="0"/>
                <a:cs typeface="Times New Roman" pitchFamily="18" charset="0"/>
              </a:rPr>
              <a:t>	Η χρήση οπτικοακουστικού υλικού κατά την διδασκαλία μπορεί να κεντρίσει το ενδιαφέρον των παιδιών με ή χωρίς </a:t>
            </a:r>
            <a:r>
              <a:rPr lang="el-GR" sz="4100" dirty="0">
                <a:latin typeface="Times New Roman" pitchFamily="18" charset="0"/>
                <a:cs typeface="Times New Roman" pitchFamily="18" charset="0"/>
              </a:rPr>
              <a:t>Δ</a:t>
            </a:r>
            <a:r>
              <a:rPr lang="el-GR" sz="4100" dirty="0" smtClean="0">
                <a:latin typeface="Times New Roman" pitchFamily="18" charset="0"/>
                <a:cs typeface="Times New Roman" pitchFamily="18" charset="0"/>
              </a:rPr>
              <a:t>ΕΠΥ.</a:t>
            </a:r>
          </a:p>
          <a:p>
            <a:pPr>
              <a:buClr>
                <a:srgbClr val="7030A0"/>
              </a:buClr>
              <a:buNone/>
            </a:pPr>
            <a:r>
              <a:rPr lang="el-GR" dirty="0" smtClean="0">
                <a:latin typeface="Times New Roman" pitchFamily="18" charset="0"/>
                <a:cs typeface="Times New Roman" pitchFamily="18" charset="0"/>
              </a:rPr>
              <a:t/>
            </a:r>
            <a:br>
              <a:rPr lang="el-GR" dirty="0" smtClean="0">
                <a:latin typeface="Times New Roman" pitchFamily="18" charset="0"/>
                <a:cs typeface="Times New Roman" pitchFamily="18" charset="0"/>
              </a:rPr>
            </a:b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http://t2.gstatic.com/images?q=tbn:ANd9GcQTOpxrI1twiIZjmpQZzQYjmJmws6t1_y-aL910w9hto6umvPTm"/>
          <p:cNvPicPr>
            <a:picLocks noChangeAspect="1" noChangeArrowheads="1"/>
          </p:cNvPicPr>
          <p:nvPr/>
        </p:nvPicPr>
        <p:blipFill>
          <a:blip r:embed="rId3" cstate="print"/>
          <a:srcRect/>
          <a:stretch>
            <a:fillRect/>
          </a:stretch>
        </p:blipFill>
        <p:spPr bwMode="auto">
          <a:xfrm>
            <a:off x="2915816" y="3105149"/>
            <a:ext cx="3752850" cy="3752851"/>
          </a:xfrm>
          <a:prstGeom prst="rect">
            <a:avLst/>
          </a:prstGeom>
          <a:noFill/>
        </p:spPr>
      </p:pic>
      <p:sp>
        <p:nvSpPr>
          <p:cNvPr id="3" name="Content Placeholder 2"/>
          <p:cNvSpPr>
            <a:spLocks noGrp="1"/>
          </p:cNvSpPr>
          <p:nvPr>
            <p:ph idx="1"/>
          </p:nvPr>
        </p:nvSpPr>
        <p:spPr>
          <a:xfrm>
            <a:off x="467544" y="260648"/>
            <a:ext cx="8229600" cy="4525963"/>
          </a:xfrm>
        </p:spPr>
        <p:txBody>
          <a:bodyPr>
            <a:normAutofit lnSpcReduction="10000"/>
          </a:bodyPr>
          <a:lstStyle/>
          <a:p>
            <a:pPr>
              <a:buClr>
                <a:srgbClr val="7030A0"/>
              </a:buClr>
            </a:pPr>
            <a:r>
              <a:rPr lang="el-GR" dirty="0" smtClean="0">
                <a:latin typeface="Times New Roman" pitchFamily="18" charset="0"/>
                <a:cs typeface="Times New Roman" pitchFamily="18" charset="0"/>
              </a:rPr>
              <a:t>Ενθαρρύνετε τη συμμετοχή των μαθητών στην τάξη:</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Θα πρέπει να δίνονται ίσες ευκαιρίες στα παιδιά με ΔΕΠΥ να απαντήσουν κάποια ερώτηση. Επίσης θα πρέπει να βρίσκονται σε ετοιμότητα αφού ο εκπαιδευτικός δεν θα τους προειδοποιεί για το πότε θα κληθούν να απαντήσουν. Η επιβράβευση των παιδιών σε κάθε σωστή απάντηση θα πρέπει να εμφανής και συνεχής.</a:t>
            </a: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descr="http://t1.gstatic.com/images?q=tbn:ANd9GcTXKPyPdQDOMXv4RE-3IbkYL_339P4cZsf-Dd-OKe4Mu5bcr7z8"/>
          <p:cNvPicPr>
            <a:picLocks noChangeAspect="1" noChangeArrowheads="1"/>
          </p:cNvPicPr>
          <p:nvPr/>
        </p:nvPicPr>
        <p:blipFill>
          <a:blip r:embed="rId3" cstate="print"/>
          <a:srcRect/>
          <a:stretch>
            <a:fillRect/>
          </a:stretch>
        </p:blipFill>
        <p:spPr bwMode="auto">
          <a:xfrm>
            <a:off x="2123728" y="3599151"/>
            <a:ext cx="4896544" cy="3258849"/>
          </a:xfrm>
          <a:prstGeom prst="rect">
            <a:avLst/>
          </a:prstGeom>
          <a:noFill/>
        </p:spPr>
      </p:pic>
      <p:sp>
        <p:nvSpPr>
          <p:cNvPr id="3" name="Content Placeholder 2"/>
          <p:cNvSpPr>
            <a:spLocks noGrp="1"/>
          </p:cNvSpPr>
          <p:nvPr>
            <p:ph idx="1"/>
          </p:nvPr>
        </p:nvSpPr>
        <p:spPr>
          <a:xfrm>
            <a:off x="467544" y="188640"/>
            <a:ext cx="8229600" cy="5069160"/>
          </a:xfrm>
        </p:spPr>
        <p:txBody>
          <a:bodyPr>
            <a:normAutofit fontScale="92500" lnSpcReduction="10000"/>
          </a:bodyPr>
          <a:lstStyle/>
          <a:p>
            <a:pPr>
              <a:buClr>
                <a:srgbClr val="7030A0"/>
              </a:buClr>
            </a:pPr>
            <a:r>
              <a:rPr lang="el-GR" dirty="0" smtClean="0">
                <a:latin typeface="Times New Roman" pitchFamily="18" charset="0"/>
                <a:cs typeface="Times New Roman" pitchFamily="18" charset="0"/>
              </a:rPr>
              <a:t>Ελέγχετε την απόδοση των μαθητών:</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Η αυτοαξιολόγηση βοηθάει πολύ την απόδοση. Η επεξήγηση του αποτελέσματος ή μιας κατάστασης θα τους δώσει αυτοπεποίθηση και θα τους βοηθήσει να βελτιωθούν.</a:t>
            </a:r>
          </a:p>
          <a:p>
            <a:pPr>
              <a:buClr>
                <a:srgbClr val="7030A0"/>
              </a:buClr>
            </a:pPr>
            <a:r>
              <a:rPr lang="el-GR" dirty="0" smtClean="0">
                <a:latin typeface="Times New Roman" pitchFamily="18" charset="0"/>
                <a:cs typeface="Times New Roman" pitchFamily="18" charset="0"/>
              </a:rPr>
              <a:t>Κάνετε διερευνητικές ερωτήσεις:</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Όταν ειπωθεί λάθος απάντηση ο/η εκπαιδευτικός πρέπει να βοηθήσει τον μαθητή να βρει την σωστή απάντηση με διάφορες ερωτήσεις.  Πρέπει να του δίνεται αρκετός χρόνος για να σκεφτεί την σωστή απάντηση σε κάθε ερώτηση</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eikones adhd\lens6837262_1317004104adhd.jpg"/>
          <p:cNvPicPr>
            <a:picLocks noChangeAspect="1" noChangeArrowheads="1"/>
          </p:cNvPicPr>
          <p:nvPr/>
        </p:nvPicPr>
        <p:blipFill>
          <a:blip r:embed="rId3" cstate="print"/>
          <a:srcRect/>
          <a:stretch>
            <a:fillRect/>
          </a:stretch>
        </p:blipFill>
        <p:spPr bwMode="auto">
          <a:xfrm>
            <a:off x="7197799" y="-243408"/>
            <a:ext cx="2054721" cy="2794421"/>
          </a:xfrm>
          <a:prstGeom prst="rect">
            <a:avLst/>
          </a:prstGeom>
          <a:noFill/>
        </p:spPr>
      </p:pic>
      <p:pic>
        <p:nvPicPr>
          <p:cNvPr id="16386" name="Picture 2" descr="http://add-assets.com/asset/1322.jpg"/>
          <p:cNvPicPr>
            <a:picLocks noChangeAspect="1" noChangeArrowheads="1"/>
          </p:cNvPicPr>
          <p:nvPr/>
        </p:nvPicPr>
        <p:blipFill>
          <a:blip r:embed="rId4" cstate="print"/>
          <a:srcRect/>
          <a:stretch>
            <a:fillRect/>
          </a:stretch>
        </p:blipFill>
        <p:spPr bwMode="auto">
          <a:xfrm>
            <a:off x="2339752" y="3464107"/>
            <a:ext cx="4536504" cy="3393893"/>
          </a:xfrm>
          <a:prstGeom prst="rect">
            <a:avLst/>
          </a:prstGeom>
          <a:noFill/>
        </p:spPr>
      </p:pic>
      <p:sp>
        <p:nvSpPr>
          <p:cNvPr id="3" name="Content Placeholder 2"/>
          <p:cNvSpPr>
            <a:spLocks noGrp="1"/>
          </p:cNvSpPr>
          <p:nvPr>
            <p:ph idx="1"/>
          </p:nvPr>
        </p:nvSpPr>
        <p:spPr>
          <a:xfrm>
            <a:off x="467544" y="0"/>
            <a:ext cx="8229600" cy="4525963"/>
          </a:xfrm>
        </p:spPr>
        <p:txBody>
          <a:bodyPr/>
          <a:lstStyle/>
          <a:p>
            <a:pPr>
              <a:buClr>
                <a:srgbClr val="7030A0"/>
              </a:buClr>
            </a:pPr>
            <a:r>
              <a:rPr lang="el-GR" dirty="0" smtClean="0">
                <a:latin typeface="Times New Roman" pitchFamily="18" charset="0"/>
                <a:cs typeface="Times New Roman" pitchFamily="18" charset="0"/>
              </a:rPr>
              <a:t>Κάνετε διαρκή αξιολόγηση των μαθητών:</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Η συνεχής αξιολόγηση θα οδηγήσει σε καλύτερη ανατροφοδότηση και αποφυγή παρανοήσεων και ελλείψεων.</a:t>
            </a:r>
          </a:p>
          <a:p>
            <a:pPr>
              <a:buClr>
                <a:srgbClr val="7030A0"/>
              </a:buClr>
            </a:pPr>
            <a:r>
              <a:rPr lang="el-GR" dirty="0" smtClean="0">
                <a:latin typeface="Times New Roman" pitchFamily="18" charset="0"/>
                <a:cs typeface="Times New Roman" pitchFamily="18" charset="0"/>
              </a:rPr>
              <a:t>Βοηθάτε τους μαθητές να συγκεντρώνονται:</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Υπενθύμιση των παιδιών να συνεχίσουν την δουλειά τους. Αυτό μπορεί να υποβοηθηθεί με την ομαδική δουλειά.</a:t>
            </a:r>
          </a:p>
          <a:p>
            <a:pPr>
              <a:buClr>
                <a:srgbClr val="7030A0"/>
              </a:buClr>
            </a:pPr>
            <a:endParaRPr lang="el-GR"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H:\eikones adhd\images (10).jpg"/>
          <p:cNvPicPr>
            <a:picLocks noChangeAspect="1" noChangeArrowheads="1"/>
          </p:cNvPicPr>
          <p:nvPr/>
        </p:nvPicPr>
        <p:blipFill>
          <a:blip r:embed="rId3" cstate="print"/>
          <a:srcRect/>
          <a:stretch>
            <a:fillRect/>
          </a:stretch>
        </p:blipFill>
        <p:spPr bwMode="auto">
          <a:xfrm>
            <a:off x="395536" y="4625752"/>
            <a:ext cx="8136904" cy="2232248"/>
          </a:xfrm>
          <a:prstGeom prst="rect">
            <a:avLst/>
          </a:prstGeom>
          <a:noFill/>
        </p:spPr>
      </p:pic>
      <p:pic>
        <p:nvPicPr>
          <p:cNvPr id="4" name="Picture 2" descr="H:\eikones adhd\lens6837262_1317004104adhd.jpg"/>
          <p:cNvPicPr>
            <a:picLocks noChangeAspect="1" noChangeArrowheads="1"/>
          </p:cNvPicPr>
          <p:nvPr/>
        </p:nvPicPr>
        <p:blipFill>
          <a:blip r:embed="rId4" cstate="print"/>
          <a:srcRect/>
          <a:stretch>
            <a:fillRect/>
          </a:stretch>
        </p:blipFill>
        <p:spPr bwMode="auto">
          <a:xfrm>
            <a:off x="7197799" y="-243408"/>
            <a:ext cx="2054721" cy="2794421"/>
          </a:xfrm>
          <a:prstGeom prst="rect">
            <a:avLst/>
          </a:prstGeom>
          <a:noFill/>
        </p:spPr>
      </p:pic>
      <p:sp>
        <p:nvSpPr>
          <p:cNvPr id="3" name="Content Placeholder 2"/>
          <p:cNvSpPr>
            <a:spLocks noGrp="1"/>
          </p:cNvSpPr>
          <p:nvPr>
            <p:ph idx="1"/>
          </p:nvPr>
        </p:nvSpPr>
        <p:spPr>
          <a:xfrm>
            <a:off x="467544" y="548680"/>
            <a:ext cx="8229600" cy="5832648"/>
          </a:xfrm>
        </p:spPr>
        <p:txBody>
          <a:bodyPr>
            <a:normAutofit lnSpcReduction="10000"/>
          </a:bodyPr>
          <a:lstStyle/>
          <a:p>
            <a:pPr>
              <a:buClr>
                <a:srgbClr val="7030A0"/>
              </a:buClr>
            </a:pPr>
            <a:r>
              <a:rPr lang="el-GR" dirty="0" smtClean="0">
                <a:latin typeface="Times New Roman" pitchFamily="18" charset="0"/>
                <a:cs typeface="Times New Roman" pitchFamily="18" charset="0"/>
              </a:rPr>
              <a:t>Επιπλέον Οδηγίες:</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Επανάληψη των οδηγιών στα παιδιά με ΔΕΠΥ είτε προφορικά είτε γραπτά σε προσωπικό επίπεδο.</a:t>
            </a:r>
          </a:p>
          <a:p>
            <a:pPr>
              <a:buClr>
                <a:srgbClr val="7030A0"/>
              </a:buClr>
            </a:pPr>
            <a:r>
              <a:rPr lang="el-GR" dirty="0" smtClean="0">
                <a:latin typeface="Times New Roman" pitchFamily="18" charset="0"/>
                <a:cs typeface="Times New Roman" pitchFamily="18" charset="0"/>
              </a:rPr>
              <a:t>Μοιράζετε τη δουλειά σε μικρότερα τεμάχια:</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Ανάλυση των εργασιών σε μικρότερες λιγότερο σύνθετες εργασίες.</a:t>
            </a:r>
          </a:p>
          <a:p>
            <a:pPr>
              <a:buClr>
                <a:srgbClr val="7030A0"/>
              </a:buClr>
            </a:pPr>
            <a:r>
              <a:rPr lang="el-GR" dirty="0" smtClean="0">
                <a:latin typeface="Times New Roman" pitchFamily="18" charset="0"/>
                <a:cs typeface="Times New Roman" pitchFamily="18" charset="0"/>
              </a:rPr>
              <a:t>Υπογραμμίστε λέξεις-κλειδιά:</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Τονισμός των σημαντικών λέξεων για μια εργασία. Διδασκαλία πώς να βρίσκουν τις λέξεις- κλειδιά.</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eikones adhd\lens6837262_1317004104adhd.jpg"/>
          <p:cNvPicPr>
            <a:picLocks noChangeAspect="1" noChangeArrowheads="1"/>
          </p:cNvPicPr>
          <p:nvPr/>
        </p:nvPicPr>
        <p:blipFill>
          <a:blip r:embed="rId3" cstate="print"/>
          <a:srcRect/>
          <a:stretch>
            <a:fillRect/>
          </a:stretch>
        </p:blipFill>
        <p:spPr bwMode="auto">
          <a:xfrm>
            <a:off x="7053783" y="-171400"/>
            <a:ext cx="2054721" cy="2794421"/>
          </a:xfrm>
          <a:prstGeom prst="rect">
            <a:avLst/>
          </a:prstGeom>
          <a:noFill/>
        </p:spPr>
      </p:pic>
      <p:sp>
        <p:nvSpPr>
          <p:cNvPr id="5" name="Rectangle 4"/>
          <p:cNvSpPr/>
          <p:nvPr/>
        </p:nvSpPr>
        <p:spPr>
          <a:xfrm>
            <a:off x="323528" y="980728"/>
            <a:ext cx="8496944" cy="5693866"/>
          </a:xfrm>
          <a:prstGeom prst="rect">
            <a:avLst/>
          </a:prstGeom>
        </p:spPr>
        <p:txBody>
          <a:bodyPr wrap="square">
            <a:spAutoFit/>
          </a:bodyPr>
          <a:lstStyle/>
          <a:p>
            <a:r>
              <a:rPr lang="en-GB" sz="2800" dirty="0" smtClean="0">
                <a:latin typeface="Times New Roman" pitchFamily="18" charset="0"/>
                <a:cs typeface="Times New Roman" pitchFamily="18" charset="0"/>
              </a:rPr>
              <a:t>Attention-deficit/hyperactivity disorder (AD/HD) is characterized by developmentally inappropriate levels of inattention, impulsivity, and hyperactivity. AD/HD is a neurobiological disorder that affects 3 to 7 percent of school-age children. Until relatively recently, it was believed that children outgrew AD/HD in adolescence as hyperactivity often diminishes during the teen years. However, it is now known that AD/HD nearly always persists from childhood through adolescence and that many symptoms continue into adulthood. In fact, current research reflects rates of roughly 2 to 4 percent among adults. </a:t>
            </a:r>
            <a:r>
              <a:rPr lang="el-GR" sz="2800" dirty="0" smtClean="0">
                <a:latin typeface="Times New Roman" pitchFamily="18" charset="0"/>
                <a:cs typeface="Times New Roman" pitchFamily="18" charset="0"/>
              </a:rPr>
              <a:t>[</a:t>
            </a:r>
            <a:r>
              <a:rPr lang="en-GB" sz="2800" dirty="0" smtClean="0">
                <a:latin typeface="Times New Roman" pitchFamily="18" charset="0"/>
                <a:cs typeface="Times New Roman" pitchFamily="18" charset="0"/>
              </a:rPr>
              <a:t>2005 Children and Adults with Attention-Deficit/Hyperactivity Disorder (CHADD)</a:t>
            </a:r>
            <a:r>
              <a:rPr lang="el-GR" sz="2800" dirty="0" smtClean="0">
                <a:latin typeface="Times New Roman" pitchFamily="18" charset="0"/>
                <a:cs typeface="Times New Roman" pitchFamily="18" charset="0"/>
              </a:rPr>
              <a:t>]</a:t>
            </a:r>
            <a:endParaRPr lang="en-GB" sz="2800" dirty="0">
              <a:latin typeface="Times New Roman" pitchFamily="18" charset="0"/>
              <a:cs typeface="Times New Roman" pitchFamily="18" charset="0"/>
            </a:endParaRPr>
          </a:p>
        </p:txBody>
      </p:sp>
      <p:sp>
        <p:nvSpPr>
          <p:cNvPr id="6" name="TextBox 5"/>
          <p:cNvSpPr txBox="1"/>
          <p:nvPr/>
        </p:nvSpPr>
        <p:spPr>
          <a:xfrm>
            <a:off x="1403648" y="404664"/>
            <a:ext cx="6480720" cy="584775"/>
          </a:xfrm>
          <a:prstGeom prst="rect">
            <a:avLst/>
          </a:prstGeom>
          <a:noFill/>
        </p:spPr>
        <p:txBody>
          <a:bodyPr wrap="square" rtlCol="0">
            <a:spAutoFit/>
          </a:bodyPr>
          <a:lstStyle/>
          <a:p>
            <a:pPr algn="ctr"/>
            <a:r>
              <a:rPr lang="el-GR" sz="3200" b="1" dirty="0" smtClean="0"/>
              <a:t>Αγγλικός Ορισμός</a:t>
            </a:r>
            <a:endParaRPr lang="en-GB" sz="32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H:\eikones adhd\lens6837262_1317004104adhd.jpg"/>
          <p:cNvPicPr>
            <a:picLocks noChangeAspect="1" noChangeArrowheads="1"/>
          </p:cNvPicPr>
          <p:nvPr/>
        </p:nvPicPr>
        <p:blipFill>
          <a:blip r:embed="rId3" cstate="print"/>
          <a:srcRect/>
          <a:stretch>
            <a:fillRect/>
          </a:stretch>
        </p:blipFill>
        <p:spPr bwMode="auto">
          <a:xfrm>
            <a:off x="7197799" y="-243408"/>
            <a:ext cx="2054721" cy="2794421"/>
          </a:xfrm>
          <a:prstGeom prst="rect">
            <a:avLst/>
          </a:prstGeom>
          <a:noFill/>
        </p:spPr>
      </p:pic>
      <p:pic>
        <p:nvPicPr>
          <p:cNvPr id="14338" name="Picture 2" descr="http://zoo.parkingspa.com/dspa/hcimages/nonadult/disorders-adhd/main.jpg"/>
          <p:cNvPicPr>
            <a:picLocks noChangeAspect="1" noChangeArrowheads="1"/>
          </p:cNvPicPr>
          <p:nvPr/>
        </p:nvPicPr>
        <p:blipFill>
          <a:blip r:embed="rId4" cstate="print"/>
          <a:srcRect/>
          <a:stretch>
            <a:fillRect/>
          </a:stretch>
        </p:blipFill>
        <p:spPr bwMode="auto">
          <a:xfrm>
            <a:off x="179512" y="3695699"/>
            <a:ext cx="3600400" cy="3162301"/>
          </a:xfrm>
          <a:prstGeom prst="rect">
            <a:avLst/>
          </a:prstGeom>
          <a:noFill/>
        </p:spPr>
      </p:pic>
      <p:pic>
        <p:nvPicPr>
          <p:cNvPr id="14340" name="Picture 4" descr="http://img.ehowcdn.com/article-new/ehow/images/a04/tg/9t/treat-add-adhd-naturally-800x800.jpg"/>
          <p:cNvPicPr>
            <a:picLocks noChangeAspect="1" noChangeArrowheads="1"/>
          </p:cNvPicPr>
          <p:nvPr/>
        </p:nvPicPr>
        <p:blipFill>
          <a:blip r:embed="rId5" cstate="print"/>
          <a:srcRect/>
          <a:stretch>
            <a:fillRect/>
          </a:stretch>
        </p:blipFill>
        <p:spPr bwMode="auto">
          <a:xfrm>
            <a:off x="4571999" y="3789040"/>
            <a:ext cx="4091947" cy="3068960"/>
          </a:xfrm>
          <a:prstGeom prst="rect">
            <a:avLst/>
          </a:prstGeom>
          <a:noFill/>
        </p:spPr>
      </p:pic>
      <p:sp>
        <p:nvSpPr>
          <p:cNvPr id="3" name="Content Placeholder 2"/>
          <p:cNvSpPr>
            <a:spLocks noGrp="1"/>
          </p:cNvSpPr>
          <p:nvPr>
            <p:ph idx="1"/>
          </p:nvPr>
        </p:nvSpPr>
        <p:spPr>
          <a:xfrm>
            <a:off x="539552" y="116632"/>
            <a:ext cx="8229600" cy="4525963"/>
          </a:xfrm>
        </p:spPr>
        <p:txBody>
          <a:bodyPr/>
          <a:lstStyle/>
          <a:p>
            <a:pPr>
              <a:buClr>
                <a:srgbClr val="7030A0"/>
              </a:buClr>
            </a:pPr>
            <a:r>
              <a:rPr lang="el-GR" dirty="0" smtClean="0">
                <a:latin typeface="Times New Roman" pitchFamily="18" charset="0"/>
                <a:cs typeface="Times New Roman" pitchFamily="18" charset="0"/>
              </a:rPr>
              <a:t>Μειώστε την ηχορρύπανση:</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Η μείωση της ηχορρύπανσης θα οδηγήσει σε λιγότερους λόγους απόσπασης της προσοχής.</a:t>
            </a:r>
          </a:p>
          <a:p>
            <a:pPr>
              <a:buClr>
                <a:srgbClr val="7030A0"/>
              </a:buClr>
            </a:pPr>
            <a:r>
              <a:rPr lang="el-GR" dirty="0" smtClean="0">
                <a:latin typeface="Times New Roman" pitchFamily="18" charset="0"/>
                <a:cs typeface="Times New Roman" pitchFamily="18" charset="0"/>
              </a:rPr>
              <a:t>Χρησιμοποιείτε υποστηρικτική τεχνολογία:</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Η τεχνολογία προσελκύει το ενδιαφέρον των παιδιών. Η χρήση της στην τάξη θα βοηθήσει στην συγκέντρωσή των παιδιών</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eikones adhd\lens6837262_1317004104adhd.jpg"/>
          <p:cNvPicPr>
            <a:picLocks noChangeAspect="1" noChangeArrowheads="1"/>
          </p:cNvPicPr>
          <p:nvPr/>
        </p:nvPicPr>
        <p:blipFill>
          <a:blip r:embed="rId3" cstate="print"/>
          <a:srcRect/>
          <a:stretch>
            <a:fillRect/>
          </a:stretch>
        </p:blipFill>
        <p:spPr bwMode="auto">
          <a:xfrm>
            <a:off x="7197799" y="-243408"/>
            <a:ext cx="2054721" cy="2794421"/>
          </a:xfrm>
          <a:prstGeom prst="rect">
            <a:avLst/>
          </a:prstGeom>
          <a:noFill/>
        </p:spPr>
      </p:pic>
      <p:sp>
        <p:nvSpPr>
          <p:cNvPr id="3" name="Content Placeholder 2"/>
          <p:cNvSpPr>
            <a:spLocks noGrp="1"/>
          </p:cNvSpPr>
          <p:nvPr>
            <p:ph idx="1"/>
          </p:nvPr>
        </p:nvSpPr>
        <p:spPr>
          <a:xfrm>
            <a:off x="251520" y="260648"/>
            <a:ext cx="8676456" cy="4525963"/>
          </a:xfrm>
        </p:spPr>
        <p:txBody>
          <a:bodyPr/>
          <a:lstStyle/>
          <a:p>
            <a:pPr>
              <a:buClr>
                <a:srgbClr val="7030A0"/>
              </a:buClr>
            </a:pPr>
            <a:r>
              <a:rPr lang="el-GR" dirty="0" smtClean="0">
                <a:latin typeface="Times New Roman" pitchFamily="18" charset="0"/>
                <a:cs typeface="Times New Roman" pitchFamily="18" charset="0"/>
              </a:rPr>
              <a:t>Χρησιμοποιείτε ομαδικές στρατηγικές εκμάθησης:</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Μέσα από την ομαδική δουλειά τα παιδιά μπορούν να μάθουν το ένα από το άλλο. Επίσης η αρμοδιότητα του κάθε παιδιού μειώνεται άρα λιγότερος χρόνος συγκέντρωσης.</a:t>
            </a:r>
            <a:endParaRPr lang="el-GR" dirty="0">
              <a:latin typeface="Times New Roman" pitchFamily="18" charset="0"/>
              <a:cs typeface="Times New Roman" pitchFamily="18" charset="0"/>
            </a:endParaRPr>
          </a:p>
        </p:txBody>
      </p:sp>
      <p:pic>
        <p:nvPicPr>
          <p:cNvPr id="13314" name="Picture 2" descr="http://t1.gstatic.com/images?q=tbn:ANd9GcSAT_MsKPV3CnMr_EFa688_PBnYn-OKESF2O7tqxdaaJY36QYB2"/>
          <p:cNvPicPr>
            <a:picLocks noChangeAspect="1" noChangeArrowheads="1"/>
          </p:cNvPicPr>
          <p:nvPr/>
        </p:nvPicPr>
        <p:blipFill>
          <a:blip r:embed="rId4" cstate="print"/>
          <a:srcRect/>
          <a:stretch>
            <a:fillRect/>
          </a:stretch>
        </p:blipFill>
        <p:spPr bwMode="auto">
          <a:xfrm>
            <a:off x="1475656" y="3428999"/>
            <a:ext cx="6096000" cy="342900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eikones adhd\lens6837262_1317004104adhd.jpg"/>
          <p:cNvPicPr>
            <a:picLocks noChangeAspect="1" noChangeArrowheads="1"/>
          </p:cNvPicPr>
          <p:nvPr/>
        </p:nvPicPr>
        <p:blipFill>
          <a:blip r:embed="rId3" cstate="print"/>
          <a:srcRect/>
          <a:stretch>
            <a:fillRect/>
          </a:stretch>
        </p:blipFill>
        <p:spPr bwMode="auto">
          <a:xfrm>
            <a:off x="7197799" y="-243408"/>
            <a:ext cx="2054721" cy="2794421"/>
          </a:xfrm>
          <a:prstGeom prst="rect">
            <a:avLst/>
          </a:prstGeom>
          <a:noFill/>
        </p:spPr>
      </p:pic>
      <p:sp>
        <p:nvSpPr>
          <p:cNvPr id="3" name="Content Placeholder 2"/>
          <p:cNvSpPr>
            <a:spLocks noGrp="1"/>
          </p:cNvSpPr>
          <p:nvPr>
            <p:ph idx="1"/>
          </p:nvPr>
        </p:nvSpPr>
        <p:spPr>
          <a:xfrm>
            <a:off x="467544" y="548680"/>
            <a:ext cx="7498080" cy="4800600"/>
          </a:xfrm>
        </p:spPr>
        <p:txBody>
          <a:bodyPr/>
          <a:lstStyle/>
          <a:p>
            <a:pPr>
              <a:buClr>
                <a:srgbClr val="7030A0"/>
              </a:buClr>
            </a:pPr>
            <a:r>
              <a:rPr lang="el-GR" dirty="0" smtClean="0">
                <a:latin typeface="Times New Roman" pitchFamily="18" charset="0"/>
                <a:cs typeface="Times New Roman" pitchFamily="18" charset="0"/>
              </a:rPr>
              <a:t>Εξαλείφετε ή μειώνετε τη συχνότητα των χρονομετρημένων διαγωνισμάτων:</a:t>
            </a:r>
            <a:r>
              <a:rPr lang="en-GB" dirty="0" smtClean="0">
                <a:latin typeface="Times New Roman" pitchFamily="18" charset="0"/>
                <a:cs typeface="Times New Roman" pitchFamily="18" charset="0"/>
              </a:rPr>
              <a:t/>
            </a:r>
            <a:br>
              <a:rPr lang="en-GB" dirty="0" smtClean="0">
                <a:latin typeface="Times New Roman" pitchFamily="18" charset="0"/>
                <a:cs typeface="Times New Roman" pitchFamily="18" charset="0"/>
              </a:rPr>
            </a:br>
            <a:r>
              <a:rPr lang="el-GR" dirty="0" smtClean="0">
                <a:latin typeface="Times New Roman" pitchFamily="18" charset="0"/>
                <a:cs typeface="Times New Roman" pitchFamily="18" charset="0"/>
              </a:rPr>
              <a:t>Η ψυχολογική πίεση που ασκούν τα χρονομετρημένα διαγωνίσματα δεν επιτρέπει σα παιδιά με ΔΕΠΥ να δείξουν τι πραγματικά γνωρίζουν. Δώστε στα παιδιά περισσότερο χρόνο ή χρησιμοποιήστε άλλους τρόπους εξέτασης.</a:t>
            </a:r>
            <a:endParaRPr lang="el-GR" dirty="0">
              <a:latin typeface="Times New Roman" pitchFamily="18" charset="0"/>
              <a:cs typeface="Times New Roman" pitchFamily="18" charset="0"/>
            </a:endParaRPr>
          </a:p>
        </p:txBody>
      </p:sp>
      <p:pic>
        <p:nvPicPr>
          <p:cNvPr id="10242" name="Picture 2" descr="H:\eikones adhd\myths_about_adhd.jpg"/>
          <p:cNvPicPr>
            <a:picLocks noChangeAspect="1" noChangeArrowheads="1"/>
          </p:cNvPicPr>
          <p:nvPr/>
        </p:nvPicPr>
        <p:blipFill>
          <a:blip r:embed="rId4" cstate="print"/>
          <a:srcRect/>
          <a:stretch>
            <a:fillRect/>
          </a:stretch>
        </p:blipFill>
        <p:spPr bwMode="auto">
          <a:xfrm>
            <a:off x="6516216" y="3573016"/>
            <a:ext cx="2425700" cy="28194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eikones adhd\lens6837262_1317004104adhd.jpg"/>
          <p:cNvPicPr>
            <a:picLocks noChangeAspect="1" noChangeArrowheads="1"/>
          </p:cNvPicPr>
          <p:nvPr/>
        </p:nvPicPr>
        <p:blipFill>
          <a:blip r:embed="rId3" cstate="print"/>
          <a:srcRect/>
          <a:stretch>
            <a:fillRect/>
          </a:stretch>
        </p:blipFill>
        <p:spPr bwMode="auto">
          <a:xfrm>
            <a:off x="7197799" y="-243408"/>
            <a:ext cx="2054721" cy="2794421"/>
          </a:xfrm>
          <a:prstGeom prst="rect">
            <a:avLst/>
          </a:prstGeom>
          <a:noFill/>
        </p:spPr>
      </p:pic>
      <p:sp>
        <p:nvSpPr>
          <p:cNvPr id="3" name="Content Placeholder 2"/>
          <p:cNvSpPr>
            <a:spLocks noGrp="1"/>
          </p:cNvSpPr>
          <p:nvPr>
            <p:ph idx="1"/>
          </p:nvPr>
        </p:nvSpPr>
        <p:spPr>
          <a:xfrm>
            <a:off x="0" y="0"/>
            <a:ext cx="8229600" cy="4752528"/>
          </a:xfrm>
        </p:spPr>
        <p:txBody>
          <a:bodyPr>
            <a:normAutofit fontScale="70000" lnSpcReduction="20000"/>
          </a:bodyPr>
          <a:lstStyle/>
          <a:p>
            <a:pPr>
              <a:buClr>
                <a:srgbClr val="7030A0"/>
              </a:buClr>
            </a:pPr>
            <a:r>
              <a:rPr lang="el-GR" dirty="0" smtClean="0">
                <a:latin typeface="Times New Roman" pitchFamily="18" charset="0"/>
                <a:cs typeface="Times New Roman" pitchFamily="18" charset="0"/>
              </a:rPr>
              <a:t>Προσωπικά/ ιδιαίτερα μαθήματα:</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Ο/η εκπαιδευτικός μπορεί να αφιερώσει λίγο περισσότερο χρόνο για την επεξήγηση του μαθήματος στα παιδιά με ΔΕΠΥ κατά την διάρκεια δευτερευόντων μαθημάτων ή κατά τον ελεύθερό του/ης χρόνο.</a:t>
            </a:r>
          </a:p>
          <a:p>
            <a:pPr>
              <a:buClr>
                <a:srgbClr val="7030A0"/>
              </a:buClr>
            </a:pPr>
            <a:r>
              <a:rPr lang="el-GR" dirty="0" smtClean="0">
                <a:latin typeface="Times New Roman" pitchFamily="18" charset="0"/>
                <a:cs typeface="Times New Roman" pitchFamily="18" charset="0"/>
              </a:rPr>
              <a:t>Διαλείμματα:</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Κατά την διάρκεια της εργασίας εάν τα παιδιά με ΔΕΠΥ κάνουν ένα μικρό διάλειμμα αυτό μπορεί να τους βοηθήσει στην συγκέντρωση.</a:t>
            </a:r>
          </a:p>
          <a:p>
            <a:pPr>
              <a:buClr>
                <a:srgbClr val="7030A0"/>
              </a:buClr>
              <a:buNone/>
            </a:pPr>
            <a:endParaRPr lang="el-GR" dirty="0" smtClean="0">
              <a:latin typeface="Times New Roman" pitchFamily="18" charset="0"/>
              <a:cs typeface="Times New Roman" pitchFamily="18" charset="0"/>
            </a:endParaRPr>
          </a:p>
          <a:p>
            <a:pPr>
              <a:buClr>
                <a:srgbClr val="7030A0"/>
              </a:buClr>
              <a:buNone/>
            </a:pPr>
            <a:r>
              <a:rPr lang="el-GR" dirty="0" smtClean="0">
                <a:latin typeface="Times New Roman" pitchFamily="18" charset="0"/>
                <a:cs typeface="Times New Roman" pitchFamily="18" charset="0"/>
              </a:rPr>
              <a:t>Για περισσότερες στρατηγικές για εκπαιδευτικούς </a:t>
            </a:r>
            <a:r>
              <a:rPr lang="el-GR" dirty="0" err="1" smtClean="0">
                <a:latin typeface="Times New Roman" pitchFamily="18" charset="0"/>
                <a:cs typeface="Times New Roman" pitchFamily="18" charset="0"/>
              </a:rPr>
              <a:t>πάρεχει</a:t>
            </a:r>
            <a:r>
              <a:rPr lang="el-GR" dirty="0" smtClean="0">
                <a:latin typeface="Times New Roman" pitchFamily="18" charset="0"/>
                <a:cs typeface="Times New Roman" pitchFamily="18" charset="0"/>
              </a:rPr>
              <a:t>  ο </a:t>
            </a:r>
            <a:r>
              <a:rPr lang="el-GR" dirty="0" smtClean="0">
                <a:latin typeface="Times New Roman" pitchFamily="18" charset="0"/>
                <a:cs typeface="Times New Roman" pitchFamily="18" charset="0"/>
                <a:hlinkClick r:id="rId4"/>
              </a:rPr>
              <a:t>"</a:t>
            </a:r>
            <a:r>
              <a:rPr lang="el-GR" dirty="0" err="1" smtClean="0">
                <a:latin typeface="Times New Roman" pitchFamily="18" charset="0"/>
                <a:cs typeface="Times New Roman" pitchFamily="18" charset="0"/>
                <a:hlinkClick r:id="rId4"/>
              </a:rPr>
              <a:t>Oδηγός</a:t>
            </a:r>
            <a:r>
              <a:rPr lang="el-GR" dirty="0" smtClean="0">
                <a:latin typeface="Times New Roman" pitchFamily="18" charset="0"/>
                <a:cs typeface="Times New Roman" pitchFamily="18" charset="0"/>
                <a:hlinkClick r:id="rId4"/>
              </a:rPr>
              <a:t> για Δασκάλους"</a:t>
            </a:r>
            <a:r>
              <a:rPr lang="el-GR" dirty="0" smtClean="0">
                <a:latin typeface="Times New Roman" pitchFamily="18" charset="0"/>
                <a:cs typeface="Times New Roman" pitchFamily="18" charset="0"/>
              </a:rPr>
              <a:t> (ξεφυλλίστε το σε μορφή </a:t>
            </a:r>
            <a:r>
              <a:rPr lang="el-GR" dirty="0" smtClean="0">
                <a:latin typeface="Times New Roman" pitchFamily="18" charset="0"/>
                <a:cs typeface="Times New Roman" pitchFamily="18" charset="0"/>
                <a:hlinkClick r:id="rId4"/>
              </a:rPr>
              <a:t>βιβλίου</a:t>
            </a:r>
            <a:r>
              <a:rPr lang="el-GR" dirty="0" smtClean="0">
                <a:latin typeface="Times New Roman" pitchFamily="18" charset="0"/>
                <a:cs typeface="Times New Roman" pitchFamily="18" charset="0"/>
              </a:rPr>
              <a:t>) του </a:t>
            </a:r>
            <a:r>
              <a:rPr lang="el-GR" dirty="0" err="1" smtClean="0">
                <a:latin typeface="Times New Roman" pitchFamily="18" charset="0"/>
                <a:cs typeface="Times New Roman" pitchFamily="18" charset="0"/>
                <a:hlinkClick r:id="rId5"/>
              </a:rPr>
              <a:t>Σύνδεσμου</a:t>
            </a:r>
            <a:r>
              <a:rPr lang="el-GR" dirty="0" smtClean="0">
                <a:latin typeface="Times New Roman" pitchFamily="18" charset="0"/>
                <a:cs typeface="Times New Roman" pitchFamily="18" charset="0"/>
                <a:hlinkClick r:id="rId5"/>
              </a:rPr>
              <a:t> Στήριξης ΔEΠ-ΔEΠY Κύπρου</a:t>
            </a:r>
            <a:r>
              <a:rPr lang="el-GR" dirty="0" smtClean="0">
                <a:latin typeface="Times New Roman" pitchFamily="18" charset="0"/>
                <a:cs typeface="Times New Roman" pitchFamily="18" charset="0"/>
              </a:rPr>
              <a:t>.</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
            </a:r>
            <a:br>
              <a:rPr lang="el-GR" dirty="0" smtClean="0">
                <a:latin typeface="Times New Roman" pitchFamily="18" charset="0"/>
                <a:cs typeface="Times New Roman" pitchFamily="18" charset="0"/>
              </a:rPr>
            </a:br>
            <a:endParaRPr lang="el-GR" dirty="0" smtClean="0">
              <a:latin typeface="Times New Roman" pitchFamily="18" charset="0"/>
              <a:cs typeface="Times New Roman" pitchFamily="18" charset="0"/>
            </a:endParaRPr>
          </a:p>
        </p:txBody>
      </p:sp>
      <p:pic>
        <p:nvPicPr>
          <p:cNvPr id="11266" name="Picture 2" descr="H:\eikones adhd 2\adhd_children_s4_adhd_symptoms.jpg"/>
          <p:cNvPicPr>
            <a:picLocks noChangeAspect="1" noChangeArrowheads="1"/>
          </p:cNvPicPr>
          <p:nvPr/>
        </p:nvPicPr>
        <p:blipFill>
          <a:blip r:embed="rId6" cstate="print"/>
          <a:srcRect/>
          <a:stretch>
            <a:fillRect/>
          </a:stretch>
        </p:blipFill>
        <p:spPr bwMode="auto">
          <a:xfrm>
            <a:off x="1979712" y="3789040"/>
            <a:ext cx="4896544" cy="274010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eikones adhd\lens6837262_1317004104adhd.jpg"/>
          <p:cNvPicPr>
            <a:picLocks noChangeAspect="1" noChangeArrowheads="1"/>
          </p:cNvPicPr>
          <p:nvPr/>
        </p:nvPicPr>
        <p:blipFill>
          <a:blip r:embed="rId3" cstate="print"/>
          <a:srcRect/>
          <a:stretch>
            <a:fillRect/>
          </a:stretch>
        </p:blipFill>
        <p:spPr bwMode="auto">
          <a:xfrm>
            <a:off x="7197799" y="-243408"/>
            <a:ext cx="2054721" cy="2794421"/>
          </a:xfrm>
          <a:prstGeom prst="rect">
            <a:avLst/>
          </a:prstGeom>
          <a:noFill/>
        </p:spPr>
      </p:pic>
      <p:sp>
        <p:nvSpPr>
          <p:cNvPr id="2" name="Title 1"/>
          <p:cNvSpPr>
            <a:spLocks noGrp="1"/>
          </p:cNvSpPr>
          <p:nvPr>
            <p:ph type="title"/>
          </p:nvPr>
        </p:nvSpPr>
        <p:spPr>
          <a:xfrm>
            <a:off x="282320" y="-99392"/>
            <a:ext cx="8682168" cy="1143000"/>
          </a:xfrm>
        </p:spPr>
        <p:txBody>
          <a:bodyPr>
            <a:normAutofit fontScale="90000"/>
          </a:bodyPr>
          <a:lstStyle/>
          <a:p>
            <a:r>
              <a:rPr lang="el-GR" dirty="0" smtClean="0"/>
              <a:t>Συνέντευξη εν ενεργεία εκπαιδευτικού</a:t>
            </a:r>
            <a:endParaRPr lang="el-GR" dirty="0"/>
          </a:p>
        </p:txBody>
      </p:sp>
      <p:sp>
        <p:nvSpPr>
          <p:cNvPr id="3" name="Content Placeholder 2"/>
          <p:cNvSpPr>
            <a:spLocks noGrp="1"/>
          </p:cNvSpPr>
          <p:nvPr>
            <p:ph idx="1"/>
          </p:nvPr>
        </p:nvSpPr>
        <p:spPr>
          <a:xfrm>
            <a:off x="251520" y="836712"/>
            <a:ext cx="8178112" cy="4800600"/>
          </a:xfrm>
        </p:spPr>
        <p:txBody>
          <a:bodyPr>
            <a:normAutofit lnSpcReduction="10000"/>
          </a:bodyPr>
          <a:lstStyle/>
          <a:p>
            <a:pPr>
              <a:buClr>
                <a:srgbClr val="7030A0"/>
              </a:buClr>
            </a:pPr>
            <a:r>
              <a:rPr lang="el-GR" dirty="0" smtClean="0">
                <a:latin typeface="Times New Roman" pitchFamily="18" charset="0"/>
                <a:cs typeface="Times New Roman" pitchFamily="18" charset="0"/>
              </a:rPr>
              <a:t>Γνωρίζετε  τι είναι η Διαταραχή ελλειμματικής προσοχής με ή χωρίς υπερκινητικότητα;</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 Ναι, είχα μερικές φορές μαθητές με ΔΕΠΥ  γι’ αυτό έχω διαβάσει μερικά άρθρα και παρακολούθησα κάποιες σχετικές διαλέξεις.</a:t>
            </a:r>
          </a:p>
          <a:p>
            <a:pPr lvl="0">
              <a:buClr>
                <a:srgbClr val="7030A0"/>
              </a:buClr>
            </a:pPr>
            <a:r>
              <a:rPr lang="el-GR" dirty="0" smtClean="0">
                <a:latin typeface="Times New Roman" pitchFamily="18" charset="0"/>
                <a:cs typeface="Times New Roman" pitchFamily="18" charset="0"/>
              </a:rPr>
              <a:t>Είχατε κατά την διάρκεια της καριέρας σας μαθητές  με ΔΕΠΥ;</a:t>
            </a:r>
          </a:p>
          <a:p>
            <a:pPr>
              <a:buClr>
                <a:srgbClr val="7030A0"/>
              </a:buClr>
              <a:buNone/>
            </a:pPr>
            <a:r>
              <a:rPr lang="el-GR" dirty="0" smtClean="0">
                <a:latin typeface="Times New Roman" pitchFamily="18" charset="0"/>
                <a:cs typeface="Times New Roman" pitchFamily="18" charset="0"/>
              </a:rPr>
              <a:t>	-Ναι, αρκετές φορές.</a:t>
            </a:r>
            <a:br>
              <a:rPr lang="el-GR" dirty="0" smtClean="0">
                <a:latin typeface="Times New Roman" pitchFamily="18" charset="0"/>
                <a:cs typeface="Times New Roman" pitchFamily="18" charset="0"/>
              </a:rPr>
            </a:br>
            <a:endParaRPr lang="el-GR" dirty="0" smtClean="0">
              <a:latin typeface="Times New Roman" pitchFamily="18" charset="0"/>
              <a:cs typeface="Times New Roman" pitchFamily="18" charset="0"/>
            </a:endParaRPr>
          </a:p>
        </p:txBody>
      </p:sp>
      <p:pic>
        <p:nvPicPr>
          <p:cNvPr id="12292" name="Picture 4" descr="H:\eikones adhd 2\images (5).jpg"/>
          <p:cNvPicPr>
            <a:picLocks noChangeAspect="1" noChangeArrowheads="1"/>
          </p:cNvPicPr>
          <p:nvPr/>
        </p:nvPicPr>
        <p:blipFill>
          <a:blip r:embed="rId4" cstate="print"/>
          <a:srcRect/>
          <a:stretch>
            <a:fillRect/>
          </a:stretch>
        </p:blipFill>
        <p:spPr bwMode="auto">
          <a:xfrm>
            <a:off x="4355975" y="4293096"/>
            <a:ext cx="4380787" cy="223224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eikones adhd\lens6837262_1317004104adhd.jpg"/>
          <p:cNvPicPr>
            <a:picLocks noChangeAspect="1" noChangeArrowheads="1"/>
          </p:cNvPicPr>
          <p:nvPr/>
        </p:nvPicPr>
        <p:blipFill>
          <a:blip r:embed="rId3" cstate="print"/>
          <a:srcRect/>
          <a:stretch>
            <a:fillRect/>
          </a:stretch>
        </p:blipFill>
        <p:spPr bwMode="auto">
          <a:xfrm>
            <a:off x="7197799" y="-243408"/>
            <a:ext cx="2054721" cy="2794421"/>
          </a:xfrm>
          <a:prstGeom prst="rect">
            <a:avLst/>
          </a:prstGeom>
          <a:noFill/>
        </p:spPr>
      </p:pic>
      <p:sp>
        <p:nvSpPr>
          <p:cNvPr id="2" name="Title 1"/>
          <p:cNvSpPr>
            <a:spLocks noGrp="1"/>
          </p:cNvSpPr>
          <p:nvPr>
            <p:ph type="title"/>
          </p:nvPr>
        </p:nvSpPr>
        <p:spPr>
          <a:xfrm>
            <a:off x="539552" y="-99392"/>
            <a:ext cx="8322128" cy="1143000"/>
          </a:xfrm>
        </p:spPr>
        <p:txBody>
          <a:bodyPr>
            <a:normAutofit fontScale="90000"/>
          </a:bodyPr>
          <a:lstStyle/>
          <a:p>
            <a:r>
              <a:rPr lang="el-GR" dirty="0" smtClean="0"/>
              <a:t>Συνέντευξη εν ενεργεία εκπαιδευτικού</a:t>
            </a:r>
            <a:endParaRPr lang="el-GR" dirty="0"/>
          </a:p>
        </p:txBody>
      </p:sp>
      <p:sp>
        <p:nvSpPr>
          <p:cNvPr id="3" name="Content Placeholder 2"/>
          <p:cNvSpPr>
            <a:spLocks noGrp="1"/>
          </p:cNvSpPr>
          <p:nvPr>
            <p:ph idx="1"/>
          </p:nvPr>
        </p:nvSpPr>
        <p:spPr>
          <a:xfrm>
            <a:off x="539552" y="1268760"/>
            <a:ext cx="8394136" cy="4907632"/>
          </a:xfrm>
        </p:spPr>
        <p:txBody>
          <a:bodyPr>
            <a:normAutofit/>
          </a:bodyPr>
          <a:lstStyle/>
          <a:p>
            <a:pPr lvl="0">
              <a:buClr>
                <a:srgbClr val="7030A0"/>
              </a:buClr>
            </a:pPr>
            <a:r>
              <a:rPr lang="el-GR" dirty="0" smtClean="0">
                <a:latin typeface="Times New Roman" pitchFamily="18" charset="0"/>
                <a:cs typeface="Times New Roman" pitchFamily="18" charset="0"/>
              </a:rPr>
              <a:t>Πώς τα αντιμετωπίσατε στην τάξη;</a:t>
            </a:r>
          </a:p>
          <a:p>
            <a:pPr lvl="0">
              <a:buClr>
                <a:srgbClr val="7030A0"/>
              </a:buClr>
              <a:buNone/>
            </a:pPr>
            <a:r>
              <a:rPr lang="el-GR" dirty="0" smtClean="0">
                <a:latin typeface="Times New Roman" pitchFamily="18" charset="0"/>
                <a:cs typeface="Times New Roman" pitchFamily="18" charset="0"/>
              </a:rPr>
              <a:t>	-Του δίνω την ευκαιρία να σηκωθεί από τη θέση του ή να βγει από την αίθουσα αν χρειάζεται  κατά τη διάρκεια του μαθήματος χωρίς να του κάνω παρατήρηση</a:t>
            </a:r>
          </a:p>
          <a:p>
            <a:pPr lvl="0">
              <a:buClr>
                <a:srgbClr val="7030A0"/>
              </a:buClr>
              <a:buNone/>
            </a:pPr>
            <a:r>
              <a:rPr lang="el-GR" dirty="0" smtClean="0">
                <a:latin typeface="Times New Roman" pitchFamily="18" charset="0"/>
                <a:cs typeface="Times New Roman" pitchFamily="18" charset="0"/>
              </a:rPr>
              <a:t>	-Προσπαθώ να του επαναφέρω την προσοχή όταν αφαιρείται</a:t>
            </a:r>
          </a:p>
          <a:p>
            <a:pPr lvl="0">
              <a:buClr>
                <a:srgbClr val="7030A0"/>
              </a:buClr>
              <a:buNone/>
            </a:pPr>
            <a:r>
              <a:rPr lang="el-GR" dirty="0" smtClean="0">
                <a:latin typeface="Times New Roman" pitchFamily="18" charset="0"/>
                <a:cs typeface="Times New Roman" pitchFamily="18" charset="0"/>
              </a:rPr>
              <a:t>	-Του αναθέτω εργασίες όπου μπορεί να βγει από την αίθουσα</a:t>
            </a:r>
          </a:p>
          <a:p>
            <a:pPr>
              <a:buClr>
                <a:srgbClr val="7030A0"/>
              </a:buClr>
            </a:pP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eikones adhd\lens6837262_1317004104adhd.jpg"/>
          <p:cNvPicPr>
            <a:picLocks noChangeAspect="1" noChangeArrowheads="1"/>
          </p:cNvPicPr>
          <p:nvPr/>
        </p:nvPicPr>
        <p:blipFill>
          <a:blip r:embed="rId3" cstate="print"/>
          <a:srcRect/>
          <a:stretch>
            <a:fillRect/>
          </a:stretch>
        </p:blipFill>
        <p:spPr bwMode="auto">
          <a:xfrm>
            <a:off x="7197799" y="-243408"/>
            <a:ext cx="2054721" cy="2794421"/>
          </a:xfrm>
          <a:prstGeom prst="rect">
            <a:avLst/>
          </a:prstGeom>
          <a:noFill/>
        </p:spPr>
      </p:pic>
      <p:sp>
        <p:nvSpPr>
          <p:cNvPr id="2" name="Title 1"/>
          <p:cNvSpPr>
            <a:spLocks noGrp="1"/>
          </p:cNvSpPr>
          <p:nvPr>
            <p:ph type="title"/>
          </p:nvPr>
        </p:nvSpPr>
        <p:spPr>
          <a:xfrm>
            <a:off x="323528" y="274638"/>
            <a:ext cx="8610160" cy="1143000"/>
          </a:xfrm>
        </p:spPr>
        <p:txBody>
          <a:bodyPr>
            <a:normAutofit fontScale="90000"/>
          </a:bodyPr>
          <a:lstStyle/>
          <a:p>
            <a:r>
              <a:rPr lang="el-GR" dirty="0" smtClean="0"/>
              <a:t>Συνέντευξη εν ενεργεία εκπαιδευτικού</a:t>
            </a:r>
            <a:endParaRPr lang="el-GR" dirty="0"/>
          </a:p>
        </p:txBody>
      </p:sp>
      <p:sp>
        <p:nvSpPr>
          <p:cNvPr id="3" name="Content Placeholder 2"/>
          <p:cNvSpPr>
            <a:spLocks noGrp="1"/>
          </p:cNvSpPr>
          <p:nvPr>
            <p:ph idx="1"/>
          </p:nvPr>
        </p:nvSpPr>
        <p:spPr>
          <a:xfrm>
            <a:off x="683568" y="1447800"/>
            <a:ext cx="8250120" cy="4800600"/>
          </a:xfrm>
        </p:spPr>
        <p:txBody>
          <a:bodyPr>
            <a:normAutofit/>
          </a:bodyPr>
          <a:lstStyle/>
          <a:p>
            <a:pPr lvl="0">
              <a:buClr>
                <a:srgbClr val="7030A0"/>
              </a:buClr>
            </a:pPr>
            <a:r>
              <a:rPr lang="el-GR" dirty="0" smtClean="0">
                <a:latin typeface="Times New Roman" pitchFamily="18" charset="0"/>
                <a:cs typeface="Times New Roman" pitchFamily="18" charset="0"/>
              </a:rPr>
              <a:t>Αλλάξατε την διδασκαλία σας για τα παιδιά με ΔΕΠΥ;</a:t>
            </a:r>
          </a:p>
          <a:p>
            <a:pPr lvl="0">
              <a:buClr>
                <a:srgbClr val="7030A0"/>
              </a:buClr>
              <a:buNone/>
            </a:pPr>
            <a:r>
              <a:rPr lang="el-GR" dirty="0" smtClean="0">
                <a:latin typeface="Times New Roman" pitchFamily="18" charset="0"/>
                <a:cs typeface="Times New Roman" pitchFamily="18" charset="0"/>
              </a:rPr>
              <a:t>	-Αν έχει μαθησιακά προβλήματα του δίνω λιγότερες ή και πιο εύκολες ασκήσεις/εργασίες</a:t>
            </a:r>
          </a:p>
          <a:p>
            <a:pPr lvl="0">
              <a:buClr>
                <a:srgbClr val="7030A0"/>
              </a:buClr>
              <a:buNone/>
            </a:pPr>
            <a:r>
              <a:rPr lang="el-GR" dirty="0" smtClean="0">
                <a:latin typeface="Times New Roman" pitchFamily="18" charset="0"/>
                <a:cs typeface="Times New Roman" pitchFamily="18" charset="0"/>
              </a:rPr>
              <a:t>	-Του δίνω περισσότερο χρόνο για συμπλήρωση των εργασιών</a:t>
            </a:r>
          </a:p>
          <a:p>
            <a:pPr lvl="0">
              <a:buClr>
                <a:srgbClr val="7030A0"/>
              </a:buClr>
              <a:buNone/>
            </a:pPr>
            <a:r>
              <a:rPr lang="el-GR" dirty="0" smtClean="0">
                <a:latin typeface="Times New Roman" pitchFamily="18" charset="0"/>
                <a:cs typeface="Times New Roman" pitchFamily="18" charset="0"/>
              </a:rPr>
              <a:t>	-Εξηγώ ξανά ή με πιο απλά λόγια τις οδηγίες</a:t>
            </a:r>
          </a:p>
          <a:p>
            <a:pPr>
              <a:buClr>
                <a:srgbClr val="7030A0"/>
              </a:buClr>
              <a:buNone/>
            </a:pPr>
            <a:r>
              <a:rPr lang="el-GR" dirty="0" smtClean="0">
                <a:latin typeface="Times New Roman" pitchFamily="18" charset="0"/>
                <a:cs typeface="Times New Roman" pitchFamily="18" charset="0"/>
              </a:rPr>
              <a:t>	-Διορθώνω και αξιολογώ τις εργασίες/ διαγωνίσματα πιο επιεικώς </a:t>
            </a:r>
            <a:endParaRPr lang="el-GR"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eikones adhd\lens6837262_1317004104adhd.jpg"/>
          <p:cNvPicPr>
            <a:picLocks noChangeAspect="1" noChangeArrowheads="1"/>
          </p:cNvPicPr>
          <p:nvPr/>
        </p:nvPicPr>
        <p:blipFill>
          <a:blip r:embed="rId3" cstate="print"/>
          <a:srcRect/>
          <a:stretch>
            <a:fillRect/>
          </a:stretch>
        </p:blipFill>
        <p:spPr bwMode="auto">
          <a:xfrm>
            <a:off x="7197799" y="-243408"/>
            <a:ext cx="2054721" cy="2794421"/>
          </a:xfrm>
          <a:prstGeom prst="rect">
            <a:avLst/>
          </a:prstGeom>
          <a:noFill/>
        </p:spPr>
      </p:pic>
      <p:sp>
        <p:nvSpPr>
          <p:cNvPr id="2" name="Title 1"/>
          <p:cNvSpPr>
            <a:spLocks noGrp="1"/>
          </p:cNvSpPr>
          <p:nvPr>
            <p:ph type="title"/>
          </p:nvPr>
        </p:nvSpPr>
        <p:spPr>
          <a:xfrm>
            <a:off x="-180528" y="260648"/>
            <a:ext cx="8898192" cy="1143000"/>
          </a:xfrm>
        </p:spPr>
        <p:txBody>
          <a:bodyPr>
            <a:normAutofit fontScale="90000"/>
          </a:bodyPr>
          <a:lstStyle/>
          <a:p>
            <a:pPr algn="ctr"/>
            <a:r>
              <a:rPr lang="el-GR" dirty="0" smtClean="0"/>
              <a:t>Συνέντευξη εν ενεργεία εκπαιδευτικού</a:t>
            </a:r>
            <a:endParaRPr lang="el-GR" dirty="0"/>
          </a:p>
        </p:txBody>
      </p:sp>
      <p:sp>
        <p:nvSpPr>
          <p:cNvPr id="3" name="Content Placeholder 2"/>
          <p:cNvSpPr>
            <a:spLocks noGrp="1"/>
          </p:cNvSpPr>
          <p:nvPr>
            <p:ph idx="1"/>
          </p:nvPr>
        </p:nvSpPr>
        <p:spPr>
          <a:xfrm>
            <a:off x="395536" y="1556792"/>
            <a:ext cx="8538152" cy="4691608"/>
          </a:xfrm>
        </p:spPr>
        <p:txBody>
          <a:bodyPr>
            <a:normAutofit fontScale="92500" lnSpcReduction="20000"/>
          </a:bodyPr>
          <a:lstStyle/>
          <a:p>
            <a:pPr lvl="0">
              <a:buClr>
                <a:srgbClr val="7030A0"/>
              </a:buClr>
            </a:pPr>
            <a:r>
              <a:rPr lang="el-GR" dirty="0" smtClean="0">
                <a:latin typeface="Times New Roman" pitchFamily="18" charset="0"/>
                <a:cs typeface="Times New Roman" pitchFamily="18" charset="0"/>
              </a:rPr>
              <a:t>Οι πρακτικές που έχετε εφαρμόσει για τα παιδιά με ΔΕΠΥ βοήθησαν και άλλα παιδιά με άλλες μαθησιακές δυσκολίες;</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-Ναι, αν οι δυσκολίες είναι παρόμοιου τύπου.</a:t>
            </a:r>
          </a:p>
          <a:p>
            <a:pPr>
              <a:buClr>
                <a:srgbClr val="7030A0"/>
              </a:buClr>
            </a:pPr>
            <a:r>
              <a:rPr lang="el-GR" dirty="0" smtClean="0">
                <a:latin typeface="Times New Roman" pitchFamily="18" charset="0"/>
                <a:cs typeface="Times New Roman" pitchFamily="18" charset="0"/>
              </a:rPr>
              <a:t>Έχετε ποτέ στείλει το σχετικό έντυπο στην επιτροπή για να χορηγηθεί ειδική βοήθεια σε παιδί με ΔΕΠΥ</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-Έχω στείλει έντυπο για αξιολόγηση μαθητών με πιθανό ΔΕΠΥ από εκπαιδευτική ψυχολόγο. Αυτός θα αποφασίσει αν θα χορηγηθεί ειδική βοήθεια και ποια. </a:t>
            </a:r>
            <a:endParaRPr lang="el-GR"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H:\eikones adhd 2\images (7).jpg"/>
          <p:cNvPicPr>
            <a:picLocks noChangeAspect="1" noChangeArrowheads="1"/>
          </p:cNvPicPr>
          <p:nvPr/>
        </p:nvPicPr>
        <p:blipFill>
          <a:blip r:embed="rId3" cstate="print"/>
          <a:srcRect/>
          <a:stretch>
            <a:fillRect/>
          </a:stretch>
        </p:blipFill>
        <p:spPr bwMode="auto">
          <a:xfrm rot="999779">
            <a:off x="6716098" y="4485815"/>
            <a:ext cx="2171700" cy="2105025"/>
          </a:xfrm>
          <a:prstGeom prst="rect">
            <a:avLst/>
          </a:prstGeom>
          <a:noFill/>
        </p:spPr>
      </p:pic>
      <p:pic>
        <p:nvPicPr>
          <p:cNvPr id="4" name="Picture 2" descr="H:\eikones adhd\lens6837262_1317004104adhd.jpg"/>
          <p:cNvPicPr>
            <a:picLocks noChangeAspect="1" noChangeArrowheads="1"/>
          </p:cNvPicPr>
          <p:nvPr/>
        </p:nvPicPr>
        <p:blipFill>
          <a:blip r:embed="rId4" cstate="print"/>
          <a:srcRect/>
          <a:stretch>
            <a:fillRect/>
          </a:stretch>
        </p:blipFill>
        <p:spPr bwMode="auto">
          <a:xfrm>
            <a:off x="7197799" y="-243408"/>
            <a:ext cx="2054721" cy="2794421"/>
          </a:xfrm>
          <a:prstGeom prst="rect">
            <a:avLst/>
          </a:prstGeom>
          <a:noFill/>
        </p:spPr>
      </p:pic>
      <p:sp>
        <p:nvSpPr>
          <p:cNvPr id="2" name="Title 1"/>
          <p:cNvSpPr>
            <a:spLocks noGrp="1"/>
          </p:cNvSpPr>
          <p:nvPr>
            <p:ph type="title"/>
          </p:nvPr>
        </p:nvSpPr>
        <p:spPr>
          <a:xfrm>
            <a:off x="0" y="-27384"/>
            <a:ext cx="9144000" cy="1143000"/>
          </a:xfrm>
        </p:spPr>
        <p:txBody>
          <a:bodyPr>
            <a:normAutofit/>
          </a:bodyPr>
          <a:lstStyle/>
          <a:p>
            <a:r>
              <a:rPr lang="el-GR" sz="2400" b="1" dirty="0" smtClean="0"/>
              <a:t>Ανάγκη – Αξία στη χρήση ορθών πρακτικών/στρατηγικών όχι μόνο από τους εκπαιδευτικούς αλλά και από τους γονείς</a:t>
            </a:r>
            <a:r>
              <a:rPr lang="el-GR" sz="2400" dirty="0" smtClean="0"/>
              <a:t>. </a:t>
            </a:r>
            <a:endParaRPr lang="el-GR" sz="2400" dirty="0"/>
          </a:p>
        </p:txBody>
      </p:sp>
      <p:sp>
        <p:nvSpPr>
          <p:cNvPr id="3" name="Content Placeholder 2"/>
          <p:cNvSpPr>
            <a:spLocks noGrp="1"/>
          </p:cNvSpPr>
          <p:nvPr>
            <p:ph idx="1"/>
          </p:nvPr>
        </p:nvSpPr>
        <p:spPr>
          <a:xfrm>
            <a:off x="0" y="908720"/>
            <a:ext cx="7498080" cy="4800600"/>
          </a:xfrm>
        </p:spPr>
        <p:txBody>
          <a:bodyPr>
            <a:normAutofit fontScale="92500" lnSpcReduction="20000"/>
          </a:bodyPr>
          <a:lstStyle/>
          <a:p>
            <a:pPr algn="just">
              <a:buNone/>
            </a:pPr>
            <a:r>
              <a:rPr lang="en-GB"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Οι οικογένειες παιδιών με ΔΕΠ-Υ ενδέχεται να παρουσιάζουν συνεχές άγχος πέραν αυτού που προκαλεί μια φυσιολογική καθημερινότητα.</a:t>
            </a:r>
          </a:p>
          <a:p>
            <a:pPr algn="just">
              <a:buNone/>
            </a:pPr>
            <a:r>
              <a:rPr lang="el-GR" dirty="0" smtClean="0">
                <a:latin typeface="Times New Roman" pitchFamily="18" charset="0"/>
                <a:cs typeface="Times New Roman" pitchFamily="18" charset="0"/>
              </a:rPr>
              <a:t>	Είναι απαραίτητο να δούμε το ΔΕΠ-Υ στο πλαίσιο της οικογένειας.</a:t>
            </a:r>
          </a:p>
          <a:p>
            <a:pPr algn="just">
              <a:buNone/>
            </a:pPr>
            <a:r>
              <a:rPr lang="el-GR" dirty="0" smtClean="0">
                <a:latin typeface="Times New Roman" pitchFamily="18" charset="0"/>
                <a:cs typeface="Times New Roman" pitchFamily="18" charset="0"/>
              </a:rPr>
              <a:t>	Η οικογενειακή θεραπεία χειρίζεται τον αντίκτυπο του ΔΕΠ-Υ σε όλα τα μέλη της οικογένειας.</a:t>
            </a:r>
          </a:p>
          <a:p>
            <a:pPr algn="just">
              <a:buNone/>
            </a:pPr>
            <a:r>
              <a:rPr lang="el-GR" dirty="0" smtClean="0">
                <a:latin typeface="Times New Roman" pitchFamily="18" charset="0"/>
                <a:cs typeface="Times New Roman" pitchFamily="18" charset="0"/>
              </a:rPr>
              <a:t>	Η εκπαίδευση και θεραπεία όλων των μελών της οικογένειας προάγει την ευημερία της.</a:t>
            </a:r>
          </a:p>
          <a:p>
            <a:endParaRPr lang="el-GR"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H:\eikones adhd 2\images (8).jpg"/>
          <p:cNvPicPr>
            <a:picLocks noChangeAspect="1" noChangeArrowheads="1"/>
          </p:cNvPicPr>
          <p:nvPr/>
        </p:nvPicPr>
        <p:blipFill>
          <a:blip r:embed="rId3" cstate="print"/>
          <a:srcRect/>
          <a:stretch>
            <a:fillRect/>
          </a:stretch>
        </p:blipFill>
        <p:spPr bwMode="auto">
          <a:xfrm rot="20653174">
            <a:off x="249732" y="4473193"/>
            <a:ext cx="2143125" cy="2133600"/>
          </a:xfrm>
          <a:prstGeom prst="rect">
            <a:avLst/>
          </a:prstGeom>
          <a:noFill/>
        </p:spPr>
      </p:pic>
      <p:pic>
        <p:nvPicPr>
          <p:cNvPr id="4" name="Picture 2" descr="H:\eikones adhd\lens6837262_1317004104adhd.jpg"/>
          <p:cNvPicPr>
            <a:picLocks noChangeAspect="1" noChangeArrowheads="1"/>
          </p:cNvPicPr>
          <p:nvPr/>
        </p:nvPicPr>
        <p:blipFill>
          <a:blip r:embed="rId4" cstate="print"/>
          <a:srcRect/>
          <a:stretch>
            <a:fillRect/>
          </a:stretch>
        </p:blipFill>
        <p:spPr bwMode="auto">
          <a:xfrm>
            <a:off x="7197799" y="-243408"/>
            <a:ext cx="2054721" cy="2794421"/>
          </a:xfrm>
          <a:prstGeom prst="rect">
            <a:avLst/>
          </a:prstGeom>
          <a:noFill/>
        </p:spPr>
      </p:pic>
      <p:sp>
        <p:nvSpPr>
          <p:cNvPr id="2" name="Title 1"/>
          <p:cNvSpPr>
            <a:spLocks noGrp="1"/>
          </p:cNvSpPr>
          <p:nvPr>
            <p:ph type="title"/>
          </p:nvPr>
        </p:nvSpPr>
        <p:spPr>
          <a:xfrm>
            <a:off x="0" y="274638"/>
            <a:ext cx="8748464" cy="1282154"/>
          </a:xfrm>
        </p:spPr>
        <p:txBody>
          <a:bodyPr>
            <a:noAutofit/>
          </a:bodyPr>
          <a:lstStyle/>
          <a:p>
            <a:pPr algn="ctr"/>
            <a:r>
              <a:rPr lang="el-GR" sz="3600" dirty="0" smtClean="0"/>
              <a:t>Πως πρέπει μια οικογένεια να αντιμετωπίζει και να προσεγγίζει μέλος της με ΔΕΠΥ;</a:t>
            </a:r>
            <a:br>
              <a:rPr lang="el-GR" sz="3600" dirty="0" smtClean="0"/>
            </a:br>
            <a:endParaRPr lang="en-GB" sz="3600" dirty="0"/>
          </a:p>
        </p:txBody>
      </p:sp>
      <p:sp>
        <p:nvSpPr>
          <p:cNvPr id="3" name="Content Placeholder 2"/>
          <p:cNvSpPr>
            <a:spLocks noGrp="1"/>
          </p:cNvSpPr>
          <p:nvPr>
            <p:ph idx="1"/>
          </p:nvPr>
        </p:nvSpPr>
        <p:spPr>
          <a:xfrm>
            <a:off x="611560" y="1196752"/>
            <a:ext cx="8229600" cy="5328592"/>
          </a:xfrm>
        </p:spPr>
        <p:txBody>
          <a:bodyPr>
            <a:normAutofit fontScale="70000" lnSpcReduction="20000"/>
          </a:bodyPr>
          <a:lstStyle/>
          <a:p>
            <a:pPr>
              <a:buNone/>
            </a:pPr>
            <a:r>
              <a:rPr lang="el-GR" dirty="0" smtClean="0">
                <a:latin typeface="Times New Roman" pitchFamily="18" charset="0"/>
                <a:cs typeface="Times New Roman" pitchFamily="18" charset="0"/>
              </a:rPr>
              <a:t>	Αρχικά να επισημάνουμε ότι όταν ένα μέλος της οικογένειας έχει ΔΕΠΥ αυτό σημαίνει ότι “όλη η οικογένεια έχει ΔΕΠ-Υ”. Λέγοντας αυτό εννοούμε ότι η οικογένεια δεν μένει ανεπηρέαστη αλλά αντιθέτως καλείται να αποδεχτεί το πρόβλημα, να ενημερωθεί για αυτό και να προσαρμόσει την καθημερινότητα της ανάλογα. Αυτό που θα βοηθήσει ιδιαίτερα στη σχέση των γονιών με το “άτακτο ή απρόσεκτο” παιδί τους είναι η βαθιά γνώση ότι το βασικό χαρακτηριστικό της ΔΕΠ-Υ είναι η ακούσια και μη θελημένη αλλαγή της προσοχής, εκδήλωση της παρόρμησης και κινητική δραστηριότητα. Έτσι θα κατανοήσει ότι δεν υπάρχει υπερκινητικό παιδί αλλά “παιδί με Υπερκινητικότητα” και θα το αποδεχτεί με ειλικρινή ζεστασιά. Η συγκεκριμένη ρουτίνα, οι τρόποι αντιμετώπισης κρίσιμων καταστάσεων και η θετική συνεργασία των γονιών με το σχολείο και τους ειδικούς που ενδεχομένως παρακολουθούν το παιδί είναι βασικά στοιχεία.</a:t>
            </a:r>
          </a:p>
          <a:p>
            <a:pPr algn="r">
              <a:buNone/>
            </a:pPr>
            <a:r>
              <a:rPr lang="el-GR" dirty="0" err="1" smtClean="0">
                <a:latin typeface="Times New Roman" pitchFamily="18" charset="0"/>
                <a:cs typeface="Times New Roman" pitchFamily="18" charset="0"/>
              </a:rPr>
              <a:t>Άσπα</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Μητρακάκη</a:t>
            </a:r>
            <a:r>
              <a:rPr lang="el-GR" dirty="0" smtClean="0">
                <a:latin typeface="Times New Roman" pitchFamily="18" charset="0"/>
                <a:cs typeface="Times New Roman" pitchFamily="18" charset="0"/>
              </a:rPr>
              <a:t>,</a:t>
            </a:r>
          </a:p>
          <a:p>
            <a:pPr algn="r">
              <a:buNone/>
            </a:pPr>
            <a:r>
              <a:rPr lang="el-GR" dirty="0" smtClean="0">
                <a:latin typeface="Times New Roman" pitchFamily="18" charset="0"/>
                <a:cs typeface="Times New Roman" pitchFamily="18" charset="0"/>
              </a:rPr>
              <a:t>Ειδική παιδαγωγός</a:t>
            </a:r>
          </a:p>
          <a:p>
            <a:pPr algn="r">
              <a:buNone/>
            </a:pPr>
            <a:r>
              <a:rPr lang="el-GR" dirty="0" smtClean="0">
                <a:latin typeface="Times New Roman" pitchFamily="18" charset="0"/>
                <a:cs typeface="Times New Roman" pitchFamily="18" charset="0"/>
              </a:rPr>
              <a:t>΄</a:t>
            </a:r>
            <a:endParaRPr lang="en-GB"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H:\eikones adhd\lens6837262_1317004104adhd.jpg"/>
          <p:cNvPicPr>
            <a:picLocks noChangeAspect="1" noChangeArrowheads="1"/>
          </p:cNvPicPr>
          <p:nvPr/>
        </p:nvPicPr>
        <p:blipFill>
          <a:blip r:embed="rId3" cstate="print"/>
          <a:srcRect/>
          <a:stretch>
            <a:fillRect/>
          </a:stretch>
        </p:blipFill>
        <p:spPr bwMode="auto">
          <a:xfrm>
            <a:off x="7089279" y="0"/>
            <a:ext cx="2054721" cy="2794421"/>
          </a:xfrm>
          <a:prstGeom prst="rect">
            <a:avLst/>
          </a:prstGeom>
          <a:noFill/>
        </p:spPr>
      </p:pic>
      <p:sp>
        <p:nvSpPr>
          <p:cNvPr id="4" name="Title 3"/>
          <p:cNvSpPr txBox="1">
            <a:spLocks noGrp="1"/>
          </p:cNvSpPr>
          <p:nvPr>
            <p:ph type="title"/>
          </p:nvPr>
        </p:nvSpPr>
        <p:spPr>
          <a:xfrm>
            <a:off x="1435608" y="-171400"/>
            <a:ext cx="7498080" cy="1143000"/>
          </a:xfrm>
          <a:prstGeom prst="rect">
            <a:avLst/>
          </a:prstGeom>
          <a:noFill/>
        </p:spPr>
        <p:txBody>
          <a:bodyPr wrap="square" rtlCol="0">
            <a:spAutoFit/>
          </a:bodyPr>
          <a:lstStyle/>
          <a:p>
            <a:r>
              <a:rPr lang="el-GR" sz="4000" dirty="0" smtClean="0"/>
              <a:t>Ιστορική Αναδρομή</a:t>
            </a:r>
            <a:endParaRPr lang="en-GB" sz="4000" dirty="0"/>
          </a:p>
        </p:txBody>
      </p:sp>
      <p:sp>
        <p:nvSpPr>
          <p:cNvPr id="2" name="Content Placeholder 1"/>
          <p:cNvSpPr>
            <a:spLocks noGrp="1"/>
          </p:cNvSpPr>
          <p:nvPr>
            <p:ph idx="1"/>
          </p:nvPr>
        </p:nvSpPr>
        <p:spPr>
          <a:xfrm>
            <a:off x="323528" y="908720"/>
            <a:ext cx="8106104" cy="5688632"/>
          </a:xfrm>
        </p:spPr>
        <p:txBody>
          <a:bodyPr>
            <a:normAutofit fontScale="77500" lnSpcReduction="20000"/>
          </a:bodyPr>
          <a:lstStyle/>
          <a:p>
            <a:pPr>
              <a:buClr>
                <a:srgbClr val="7030A0"/>
              </a:buClr>
            </a:pPr>
            <a:r>
              <a:rPr lang="el-GR" dirty="0" smtClean="0">
                <a:latin typeface="Times New Roman" pitchFamily="18" charset="0"/>
                <a:cs typeface="Times New Roman" pitchFamily="18" charset="0"/>
              </a:rPr>
              <a:t>Ιπποκράτης 2500 χρόνια πριν</a:t>
            </a:r>
          </a:p>
          <a:p>
            <a:pPr>
              <a:buClr>
                <a:srgbClr val="7030A0"/>
              </a:buClr>
            </a:pPr>
            <a:r>
              <a:rPr lang="el-GR" dirty="0" smtClean="0">
                <a:latin typeface="Times New Roman" pitchFamily="18" charset="0"/>
                <a:cs typeface="Times New Roman" pitchFamily="18" charset="0"/>
              </a:rPr>
              <a:t>1845 Χάινριχ Χόφμαν</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 βιβλίο με τίτλο «Η ιστορία του άτακτου </a:t>
            </a:r>
            <a:r>
              <a:rPr lang="el-GR" dirty="0" err="1" smtClean="0">
                <a:latin typeface="Times New Roman" pitchFamily="18" charset="0"/>
                <a:cs typeface="Times New Roman" pitchFamily="18" charset="0"/>
              </a:rPr>
              <a:t>Φίλιπς</a:t>
            </a:r>
            <a:r>
              <a:rPr lang="el-GR" dirty="0" smtClean="0">
                <a:latin typeface="Times New Roman" pitchFamily="18" charset="0"/>
                <a:cs typeface="Times New Roman" pitchFamily="18" charset="0"/>
              </a:rPr>
              <a:t>»</a:t>
            </a:r>
          </a:p>
          <a:p>
            <a:pPr>
              <a:buClr>
                <a:srgbClr val="7030A0"/>
              </a:buClr>
            </a:pPr>
            <a:r>
              <a:rPr lang="el-GR" dirty="0" smtClean="0">
                <a:latin typeface="Times New Roman" pitchFamily="18" charset="0"/>
                <a:cs typeface="Times New Roman" pitchFamily="18" charset="0"/>
              </a:rPr>
              <a:t>1902 </a:t>
            </a:r>
            <a:r>
              <a:rPr lang="fr-FR" dirty="0" smtClean="0">
                <a:latin typeface="Times New Roman" pitchFamily="18" charset="0"/>
                <a:cs typeface="Times New Roman" pitchFamily="18" charset="0"/>
              </a:rPr>
              <a:t>George </a:t>
            </a:r>
            <a:r>
              <a:rPr lang="fr-FR" dirty="0" err="1" smtClean="0">
                <a:latin typeface="Times New Roman" pitchFamily="18" charset="0"/>
                <a:cs typeface="Times New Roman" pitchFamily="18" charset="0"/>
              </a:rPr>
              <a:t>Still</a:t>
            </a:r>
            <a:r>
              <a:rPr lang="fr-FR" dirty="0" smtClean="0">
                <a:latin typeface="Times New Roman" pitchFamily="18" charset="0"/>
                <a:cs typeface="Times New Roman" pitchFamily="18" charset="0"/>
              </a:rPr>
              <a:t> - </a:t>
            </a:r>
            <a:r>
              <a:rPr lang="el-GR" dirty="0" smtClean="0">
                <a:latin typeface="Times New Roman" pitchFamily="18" charset="0"/>
                <a:cs typeface="Times New Roman" pitchFamily="18" charset="0"/>
              </a:rPr>
              <a:t>σειρά από διαλέξεις</a:t>
            </a:r>
          </a:p>
          <a:p>
            <a:pPr>
              <a:buClr>
                <a:srgbClr val="7030A0"/>
              </a:buClr>
            </a:pPr>
            <a:r>
              <a:rPr lang="el-GR" dirty="0" smtClean="0">
                <a:latin typeface="Times New Roman" pitchFamily="18" charset="0"/>
                <a:cs typeface="Times New Roman" pitchFamily="18" charset="0"/>
              </a:rPr>
              <a:t>1937 </a:t>
            </a:r>
            <a:r>
              <a:rPr lang="fr-FR" dirty="0" err="1" smtClean="0">
                <a:latin typeface="Times New Roman" pitchFamily="18" charset="0"/>
                <a:cs typeface="Times New Roman" pitchFamily="18" charset="0"/>
              </a:rPr>
              <a:t>Brandley</a:t>
            </a:r>
            <a:r>
              <a:rPr lang="fr-FR" dirty="0" smtClean="0">
                <a:latin typeface="Times New Roman" pitchFamily="18" charset="0"/>
                <a:cs typeface="Times New Roman" pitchFamily="18" charset="0"/>
              </a:rPr>
              <a:t> - </a:t>
            </a:r>
            <a:r>
              <a:rPr lang="el-GR" dirty="0" smtClean="0">
                <a:latin typeface="Times New Roman" pitchFamily="18" charset="0"/>
                <a:cs typeface="Times New Roman" pitchFamily="18" charset="0"/>
              </a:rPr>
              <a:t>«σύνδρομο ελλιπούς ηρεμίας»</a:t>
            </a:r>
          </a:p>
          <a:p>
            <a:pPr>
              <a:buClr>
                <a:srgbClr val="7030A0"/>
              </a:buClr>
            </a:pPr>
            <a:r>
              <a:rPr lang="el-GR" dirty="0" smtClean="0">
                <a:latin typeface="Times New Roman" pitchFamily="18" charset="0"/>
                <a:cs typeface="Times New Roman" pitchFamily="18" charset="0"/>
              </a:rPr>
              <a:t>1930-1950 πειράματα από επιστημονική κοινότητα</a:t>
            </a:r>
          </a:p>
          <a:p>
            <a:pPr>
              <a:buClr>
                <a:srgbClr val="7030A0"/>
              </a:buClr>
            </a:pPr>
            <a:r>
              <a:rPr lang="el-GR" dirty="0" smtClean="0">
                <a:latin typeface="Times New Roman" pitchFamily="18" charset="0"/>
                <a:cs typeface="Times New Roman" pitchFamily="18" charset="0"/>
              </a:rPr>
              <a:t>1950-1960 - «ελάχιστη εγκεφαλικά βλάβη»</a:t>
            </a:r>
          </a:p>
          <a:p>
            <a:pPr>
              <a:buClr>
                <a:srgbClr val="7030A0"/>
              </a:buClr>
            </a:pPr>
            <a:r>
              <a:rPr lang="el-GR" dirty="0" smtClean="0">
                <a:latin typeface="Times New Roman" pitchFamily="18" charset="0"/>
                <a:cs typeface="Times New Roman" pitchFamily="18" charset="0"/>
              </a:rPr>
              <a:t>1960-1970 Θεωρείται δεδομένη πλέον η οργανική η αιτιολογία της διαταραχής ελλειμματικής προσοχής- υπερκινητικότητας </a:t>
            </a:r>
          </a:p>
          <a:p>
            <a:pPr>
              <a:buClr>
                <a:srgbClr val="7030A0"/>
              </a:buClr>
            </a:pPr>
            <a:r>
              <a:rPr lang="el-GR" dirty="0" smtClean="0">
                <a:latin typeface="Times New Roman" pitchFamily="18" charset="0"/>
                <a:cs typeface="Times New Roman" pitchFamily="18" charset="0"/>
              </a:rPr>
              <a:t>1980 - «Σύνδρομο ελλειμματικής προσοχής και υπερκινητικότητας</a:t>
            </a:r>
          </a:p>
          <a:p>
            <a:pPr>
              <a:buClr>
                <a:srgbClr val="7030A0"/>
              </a:buClr>
            </a:pPr>
            <a:r>
              <a:rPr lang="el-GR" dirty="0" smtClean="0">
                <a:latin typeface="Times New Roman" pitchFamily="18" charset="0"/>
                <a:cs typeface="Times New Roman" pitchFamily="18" charset="0"/>
              </a:rPr>
              <a:t>1987</a:t>
            </a:r>
            <a:r>
              <a:rPr lang="en-GB"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«Διαταραχή Ελλειμματικής Προσοχής-</a:t>
            </a:r>
            <a:r>
              <a:rPr lang="el-GR" dirty="0" err="1" smtClean="0">
                <a:latin typeface="Times New Roman" pitchFamily="18" charset="0"/>
                <a:cs typeface="Times New Roman" pitchFamily="18" charset="0"/>
              </a:rPr>
              <a:t>Υπερκινητικότητα»</a:t>
            </a:r>
            <a:r>
              <a:rPr lang="el-GR" dirty="0" smtClean="0">
                <a:latin typeface="Times New Roman" pitchFamily="18" charset="0"/>
                <a:cs typeface="Times New Roman" pitchFamily="18" charset="0"/>
              </a:rPr>
              <a:t>.  </a:t>
            </a:r>
          </a:p>
          <a:p>
            <a:pPr>
              <a:buClr>
                <a:srgbClr val="7030A0"/>
              </a:buClr>
            </a:pPr>
            <a:r>
              <a:rPr lang="el-GR" dirty="0" smtClean="0">
                <a:latin typeface="Times New Roman" pitchFamily="18" charset="0"/>
                <a:cs typeface="Times New Roman" pitchFamily="18" charset="0"/>
              </a:rPr>
              <a:t>1999 Ο περί αγωγής και εκπαίδευσης παιδιών με ειδικές ανάγκες νόμος του 1999 (Κύπρος!!)</a:t>
            </a:r>
          </a:p>
          <a:p>
            <a:pPr>
              <a:buClr>
                <a:srgbClr val="7030A0"/>
              </a:buClr>
            </a:pPr>
            <a:endParaRPr lang="el-GR" dirty="0" smtClean="0">
              <a:latin typeface="Times New Roman" pitchFamily="18" charset="0"/>
              <a:cs typeface="Times New Roman" pitchFamily="18" charset="0"/>
            </a:endParaRPr>
          </a:p>
          <a:p>
            <a:pPr>
              <a:buClr>
                <a:srgbClr val="7030A0"/>
              </a:buClr>
            </a:pPr>
            <a:endParaRPr lang="el-GR" dirty="0" smtClean="0">
              <a:latin typeface="Times New Roman" pitchFamily="18" charset="0"/>
              <a:cs typeface="Times New Roman" pitchFamily="18" charset="0"/>
            </a:endParaRPr>
          </a:p>
          <a:p>
            <a:pPr>
              <a:buClr>
                <a:srgbClr val="7030A0"/>
              </a:buClr>
            </a:pP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H:\eikones adhd\lens6837262_1317004104adhd.jpg"/>
          <p:cNvPicPr>
            <a:picLocks noChangeAspect="1" noChangeArrowheads="1"/>
          </p:cNvPicPr>
          <p:nvPr/>
        </p:nvPicPr>
        <p:blipFill>
          <a:blip r:embed="rId3" cstate="print"/>
          <a:srcRect/>
          <a:stretch>
            <a:fillRect/>
          </a:stretch>
        </p:blipFill>
        <p:spPr bwMode="auto">
          <a:xfrm>
            <a:off x="7197799" y="-243408"/>
            <a:ext cx="2054721" cy="2794421"/>
          </a:xfrm>
          <a:prstGeom prst="rect">
            <a:avLst/>
          </a:prstGeom>
          <a:noFill/>
        </p:spPr>
      </p:pic>
      <p:sp>
        <p:nvSpPr>
          <p:cNvPr id="1025" name="Rectangle 1"/>
          <p:cNvSpPr>
            <a:spLocks noChangeArrowheads="1"/>
          </p:cNvSpPr>
          <p:nvPr/>
        </p:nvSpPr>
        <p:spPr bwMode="auto">
          <a:xfrm>
            <a:off x="323528" y="1196752"/>
            <a:ext cx="449999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Παρουσιάζονται </a:t>
            </a:r>
            <a:r>
              <a:rPr kumimoji="0" lang="el-G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 πρακτικές οδηγίες </a:t>
            </a:r>
            <a:r>
              <a:rPr kumimoji="0" lang="el-G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για γονείς που έχουν παιδιά με Διάσπαση Προσοχής με ή χωρίς Υπερκινητικότητα. Αναφέρονται στην ομαλή καθημερινή αλληλεπίδραση των γονιών με τα παιδιά τους.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TextBox 5"/>
          <p:cNvSpPr txBox="1"/>
          <p:nvPr/>
        </p:nvSpPr>
        <p:spPr>
          <a:xfrm>
            <a:off x="251520" y="3789040"/>
            <a:ext cx="8712968" cy="3754874"/>
          </a:xfrm>
          <a:prstGeom prst="rect">
            <a:avLst/>
          </a:prstGeom>
          <a:noFill/>
        </p:spPr>
        <p:txBody>
          <a:bodyPr wrap="square" rtlCol="0">
            <a:spAutoFit/>
          </a:bodyPr>
          <a:lstStyle/>
          <a:p>
            <a:r>
              <a:rPr lang="el-GR" sz="2400" dirty="0">
                <a:latin typeface="Times New Roman" pitchFamily="18" charset="0"/>
                <a:cs typeface="Times New Roman" pitchFamily="18" charset="0"/>
              </a:rPr>
              <a:t>1. </a:t>
            </a:r>
            <a:r>
              <a:rPr lang="el-GR" sz="2400" b="1" dirty="0">
                <a:latin typeface="Times New Roman" pitchFamily="18" charset="0"/>
                <a:cs typeface="Times New Roman" pitchFamily="18" charset="0"/>
              </a:rPr>
              <a:t>Τονίστε την καλή συμπεριφορά</a:t>
            </a:r>
            <a:r>
              <a:rPr lang="el-GR" sz="2400" dirty="0">
                <a:latin typeface="Times New Roman" pitchFamily="18" charset="0"/>
                <a:cs typeface="Times New Roman" pitchFamily="18" charset="0"/>
              </a:rPr>
              <a:t>. Για παράδειγμα αν κάθεται στον καναπέ και περιμένει να ετοιμαστεί το φαγητό αλλά παράλληλα μαλώνει με τον αδερφό του ή κάνει φασαρία μην τονίσετε μόνο το τελευταίο γεγονός. Θυμηθείτε πρώτα να επαινέσετε ότι κάθεται στον καναπέ και περιμένει και μετά ζητήστε του να κάνει και το επιπλέον πχ. ησυχία.</a:t>
            </a:r>
            <a:br>
              <a:rPr lang="el-GR" sz="2400" dirty="0">
                <a:latin typeface="Times New Roman" pitchFamily="18" charset="0"/>
                <a:cs typeface="Times New Roman" pitchFamily="18" charset="0"/>
              </a:rPr>
            </a:br>
            <a:r>
              <a:rPr lang="el-GR" sz="2000" dirty="0">
                <a:latin typeface="Times New Roman" pitchFamily="18" charset="0"/>
                <a:cs typeface="Times New Roman" pitchFamily="18" charset="0"/>
              </a:rPr>
              <a:t/>
            </a:r>
            <a:br>
              <a:rPr lang="el-GR" sz="2000" dirty="0">
                <a:latin typeface="Times New Roman" pitchFamily="18" charset="0"/>
                <a:cs typeface="Times New Roman" pitchFamily="18" charset="0"/>
              </a:rPr>
            </a:br>
            <a:r>
              <a:rPr lang="el-GR" sz="2000" dirty="0">
                <a:latin typeface="Times New Roman" pitchFamily="18" charset="0"/>
                <a:cs typeface="Times New Roman" pitchFamily="18" charset="0"/>
              </a:rPr>
              <a:t/>
            </a:r>
            <a:br>
              <a:rPr lang="el-GR" sz="2000" dirty="0">
                <a:latin typeface="Times New Roman" pitchFamily="18" charset="0"/>
                <a:cs typeface="Times New Roman" pitchFamily="18" charset="0"/>
              </a:rPr>
            </a:br>
            <a:r>
              <a:rPr lang="el-GR" dirty="0">
                <a:latin typeface="Times New Roman" pitchFamily="18" charset="0"/>
                <a:cs typeface="Times New Roman" pitchFamily="18" charset="0"/>
              </a:rPr>
              <a:t/>
            </a:r>
            <a:br>
              <a:rPr lang="el-GR" dirty="0">
                <a:latin typeface="Times New Roman" pitchFamily="18" charset="0"/>
                <a:cs typeface="Times New Roman" pitchFamily="18" charset="0"/>
              </a:rPr>
            </a:br>
            <a:r>
              <a:rPr lang="el-GR" dirty="0">
                <a:latin typeface="Times New Roman" pitchFamily="18" charset="0"/>
                <a:cs typeface="Times New Roman" pitchFamily="18" charset="0"/>
              </a:rPr>
              <a:t/>
            </a:r>
            <a:br>
              <a:rPr lang="el-GR" dirty="0">
                <a:latin typeface="Times New Roman" pitchFamily="18" charset="0"/>
                <a:cs typeface="Times New Roman" pitchFamily="18" charset="0"/>
              </a:rPr>
            </a:br>
            <a:endParaRPr lang="en-GB" dirty="0">
              <a:latin typeface="Times New Roman" pitchFamily="18" charset="0"/>
              <a:cs typeface="Times New Roman" pitchFamily="18" charset="0"/>
            </a:endParaRPr>
          </a:p>
        </p:txBody>
      </p:sp>
      <p:pic>
        <p:nvPicPr>
          <p:cNvPr id="4098" name="Picture 2" descr="http://add-assets.com/asset/1761.jpg"/>
          <p:cNvPicPr>
            <a:picLocks noChangeAspect="1" noChangeArrowheads="1"/>
          </p:cNvPicPr>
          <p:nvPr/>
        </p:nvPicPr>
        <p:blipFill>
          <a:blip r:embed="rId4" cstate="print"/>
          <a:srcRect/>
          <a:stretch>
            <a:fillRect/>
          </a:stretch>
        </p:blipFill>
        <p:spPr bwMode="auto">
          <a:xfrm>
            <a:off x="4932040" y="908720"/>
            <a:ext cx="3459088" cy="2371726"/>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H:\eikones adhd\lens6837262_1317004104adhd.jpg"/>
          <p:cNvPicPr>
            <a:picLocks noChangeAspect="1" noChangeArrowheads="1"/>
          </p:cNvPicPr>
          <p:nvPr/>
        </p:nvPicPr>
        <p:blipFill>
          <a:blip r:embed="rId3" cstate="print"/>
          <a:srcRect/>
          <a:stretch>
            <a:fillRect/>
          </a:stretch>
        </p:blipFill>
        <p:spPr bwMode="auto">
          <a:xfrm>
            <a:off x="7197799" y="-243408"/>
            <a:ext cx="2054721" cy="2794421"/>
          </a:xfrm>
          <a:prstGeom prst="rect">
            <a:avLst/>
          </a:prstGeom>
          <a:noFill/>
        </p:spPr>
      </p:pic>
      <p:sp>
        <p:nvSpPr>
          <p:cNvPr id="3" name="Content Placeholder 2"/>
          <p:cNvSpPr>
            <a:spLocks noGrp="1"/>
          </p:cNvSpPr>
          <p:nvPr>
            <p:ph idx="1"/>
          </p:nvPr>
        </p:nvSpPr>
        <p:spPr>
          <a:xfrm>
            <a:off x="179512" y="188640"/>
            <a:ext cx="8964488" cy="4525963"/>
          </a:xfrm>
        </p:spPr>
        <p:txBody>
          <a:bodyPr>
            <a:normAutofit/>
          </a:bodyPr>
          <a:lstStyle/>
          <a:p>
            <a:pPr>
              <a:buNone/>
            </a:pPr>
            <a:r>
              <a:rPr lang="el-GR" sz="2800" dirty="0" smtClean="0">
                <a:latin typeface="Times New Roman" pitchFamily="18" charset="0"/>
                <a:cs typeface="Times New Roman" pitchFamily="18" charset="0"/>
              </a:rPr>
              <a:t>2. </a:t>
            </a:r>
            <a:r>
              <a:rPr lang="el-GR" sz="2800" b="1" dirty="0" smtClean="0">
                <a:latin typeface="Times New Roman" pitchFamily="18" charset="0"/>
                <a:cs typeface="Times New Roman" pitchFamily="18" charset="0"/>
              </a:rPr>
              <a:t>Αγνοήστε όσο μπορείτε τις ασήμαντες "κακές" συμπεριφορές</a:t>
            </a:r>
            <a:r>
              <a:rPr lang="el-GR" sz="2800" dirty="0" smtClean="0">
                <a:latin typeface="Times New Roman" pitchFamily="18" charset="0"/>
                <a:cs typeface="Times New Roman" pitchFamily="18" charset="0"/>
              </a:rPr>
              <a:t>. Αν θέλετε να αλλάξετε σημαντικά άσχημες συμπεριφορές πρέπει πρώτα να μπορείτε να προσπερνάτε τις απλά "ενοχλητικές" συμπεριφορές πχ. πειράγματα, λίγο θόρυβο για να δώσετε σημασία σε αυτές που μπορεί να γίνουν επικίνδυνες.</a:t>
            </a:r>
            <a:br>
              <a:rPr lang="el-GR" sz="2800" dirty="0" smtClean="0">
                <a:latin typeface="Times New Roman" pitchFamily="18" charset="0"/>
                <a:cs typeface="Times New Roman" pitchFamily="18" charset="0"/>
              </a:rPr>
            </a:br>
            <a:endParaRPr lang="en-GB" sz="2800" dirty="0">
              <a:latin typeface="Times New Roman" pitchFamily="18" charset="0"/>
              <a:cs typeface="Times New Roman" pitchFamily="18" charset="0"/>
            </a:endParaRPr>
          </a:p>
        </p:txBody>
      </p:sp>
      <p:pic>
        <p:nvPicPr>
          <p:cNvPr id="45058" name="Picture 2" descr="http://add-assets.com/asset/3180.jpg"/>
          <p:cNvPicPr>
            <a:picLocks noChangeAspect="1" noChangeArrowheads="1"/>
          </p:cNvPicPr>
          <p:nvPr/>
        </p:nvPicPr>
        <p:blipFill>
          <a:blip r:embed="rId4" cstate="print"/>
          <a:srcRect/>
          <a:stretch>
            <a:fillRect/>
          </a:stretch>
        </p:blipFill>
        <p:spPr bwMode="auto">
          <a:xfrm>
            <a:off x="179512" y="2920448"/>
            <a:ext cx="4392488" cy="3937552"/>
          </a:xfrm>
          <a:prstGeom prst="rect">
            <a:avLst/>
          </a:prstGeom>
          <a:noFill/>
        </p:spPr>
      </p:pic>
      <p:pic>
        <p:nvPicPr>
          <p:cNvPr id="45060" name="Picture 4" descr="http://add-assets.com/asset/1645.jpg"/>
          <p:cNvPicPr>
            <a:picLocks noChangeAspect="1" noChangeArrowheads="1"/>
          </p:cNvPicPr>
          <p:nvPr/>
        </p:nvPicPr>
        <p:blipFill>
          <a:blip r:embed="rId5" cstate="print"/>
          <a:srcRect/>
          <a:stretch>
            <a:fillRect/>
          </a:stretch>
        </p:blipFill>
        <p:spPr bwMode="auto">
          <a:xfrm>
            <a:off x="5508104" y="3356992"/>
            <a:ext cx="2232248" cy="2712181"/>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eikones adhd\lens6837262_1317004104adhd.jpg"/>
          <p:cNvPicPr>
            <a:picLocks noChangeAspect="1" noChangeArrowheads="1"/>
          </p:cNvPicPr>
          <p:nvPr/>
        </p:nvPicPr>
        <p:blipFill>
          <a:blip r:embed="rId3" cstate="print"/>
          <a:srcRect/>
          <a:stretch>
            <a:fillRect/>
          </a:stretch>
        </p:blipFill>
        <p:spPr bwMode="auto">
          <a:xfrm>
            <a:off x="7197799" y="-243408"/>
            <a:ext cx="2054721" cy="2794421"/>
          </a:xfrm>
          <a:prstGeom prst="rect">
            <a:avLst/>
          </a:prstGeom>
          <a:noFill/>
        </p:spPr>
      </p:pic>
      <p:sp>
        <p:nvSpPr>
          <p:cNvPr id="3" name="Content Placeholder 2"/>
          <p:cNvSpPr>
            <a:spLocks noGrp="1"/>
          </p:cNvSpPr>
          <p:nvPr>
            <p:ph idx="1"/>
          </p:nvPr>
        </p:nvSpPr>
        <p:spPr>
          <a:xfrm>
            <a:off x="179512" y="476672"/>
            <a:ext cx="8640960" cy="5904656"/>
          </a:xfrm>
        </p:spPr>
        <p:txBody>
          <a:bodyPr>
            <a:normAutofit fontScale="92500" lnSpcReduction="20000"/>
          </a:bodyPr>
          <a:lstStyle/>
          <a:p>
            <a:pPr algn="just">
              <a:buNone/>
            </a:pPr>
            <a:r>
              <a:rPr lang="en-GB" dirty="0" smtClean="0">
                <a:latin typeface="Times New Roman" pitchFamily="18" charset="0"/>
                <a:cs typeface="Times New Roman" pitchFamily="18" charset="0"/>
              </a:rPr>
              <a:t>    3</a:t>
            </a:r>
            <a:r>
              <a:rPr lang="el-GR" dirty="0" smtClean="0">
                <a:latin typeface="Times New Roman" pitchFamily="18" charset="0"/>
                <a:cs typeface="Times New Roman" pitchFamily="18" charset="0"/>
              </a:rPr>
              <a:t>. </a:t>
            </a:r>
            <a:r>
              <a:rPr lang="el-GR" b="1" dirty="0" smtClean="0">
                <a:latin typeface="Times New Roman" pitchFamily="18" charset="0"/>
                <a:cs typeface="Times New Roman" pitchFamily="18" charset="0"/>
              </a:rPr>
              <a:t>Ανατροφοδοτήστε το παιδί με στοιχεία για την συμπεριφορά του.</a:t>
            </a:r>
            <a:r>
              <a:rPr lang="el-GR" dirty="0" smtClean="0">
                <a:latin typeface="Times New Roman" pitchFamily="18" charset="0"/>
                <a:cs typeface="Times New Roman" pitchFamily="18" charset="0"/>
              </a:rPr>
              <a:t> Αν βλέπετε ότι ξεκινάει μια συμπεριφορά που θα οδηγήσει στα γνωστά αποτελέσματα σταματήστε και εξηγήστε στο παιδί τι κάνει και τι πρέπει να αλλάξει πχ. βάλε τα πόδια στο πάτωμα όχι στην καρέκλα. Αν δεν γνωρίζει τι πρέπει να αλλάξει θα ανακυκλώνει τον ίδιο "φαύλο κύκλο".</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4. </a:t>
            </a:r>
            <a:r>
              <a:rPr lang="el-GR" b="1" dirty="0" smtClean="0">
                <a:latin typeface="Times New Roman" pitchFamily="18" charset="0"/>
                <a:cs typeface="Times New Roman" pitchFamily="18" charset="0"/>
              </a:rPr>
              <a:t>Ανατροφοδοτήστε με αυτά τα στοιχεία όσο πιο συχνά μπορείτε</a:t>
            </a:r>
            <a:r>
              <a:rPr lang="el-GR" dirty="0" smtClean="0">
                <a:latin typeface="Times New Roman" pitchFamily="18" charset="0"/>
                <a:cs typeface="Times New Roman" pitchFamily="18" charset="0"/>
              </a:rPr>
              <a:t>. Κάθε φορά θα πρέπει να είστε συγκεκριμένοι στο τι πρέπει να αλλάξει το παιδί. Η απλή οδηγία "συμμορφώσου" δεν βοηθάει.</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
            </a:r>
            <a:br>
              <a:rPr lang="el-GR" dirty="0" smtClean="0">
                <a:latin typeface="Times New Roman" pitchFamily="18" charset="0"/>
                <a:cs typeface="Times New Roman" pitchFamily="18" charset="0"/>
              </a:rPr>
            </a:br>
            <a:endParaRPr lang="en-GB"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H:\eikones adhd\lens6837262_1317004104adhd.jpg"/>
          <p:cNvPicPr>
            <a:picLocks noChangeAspect="1" noChangeArrowheads="1"/>
          </p:cNvPicPr>
          <p:nvPr/>
        </p:nvPicPr>
        <p:blipFill>
          <a:blip r:embed="rId3" cstate="print"/>
          <a:srcRect/>
          <a:stretch>
            <a:fillRect/>
          </a:stretch>
        </p:blipFill>
        <p:spPr bwMode="auto">
          <a:xfrm>
            <a:off x="7197799" y="-243408"/>
            <a:ext cx="2054721" cy="2794421"/>
          </a:xfrm>
          <a:prstGeom prst="rect">
            <a:avLst/>
          </a:prstGeom>
          <a:noFill/>
        </p:spPr>
      </p:pic>
      <p:pic>
        <p:nvPicPr>
          <p:cNvPr id="4100" name="Picture 4" descr="http://sitik.files.wordpress.com/2011/03/parenting-child-with-adhd-s6.jpg"/>
          <p:cNvPicPr>
            <a:picLocks noChangeAspect="1" noChangeArrowheads="1"/>
          </p:cNvPicPr>
          <p:nvPr/>
        </p:nvPicPr>
        <p:blipFill>
          <a:blip r:embed="rId4" cstate="print"/>
          <a:srcRect/>
          <a:stretch>
            <a:fillRect/>
          </a:stretch>
        </p:blipFill>
        <p:spPr bwMode="auto">
          <a:xfrm>
            <a:off x="755576" y="4509120"/>
            <a:ext cx="3347863" cy="1988839"/>
          </a:xfrm>
          <a:prstGeom prst="rect">
            <a:avLst/>
          </a:prstGeom>
          <a:noFill/>
        </p:spPr>
      </p:pic>
      <p:pic>
        <p:nvPicPr>
          <p:cNvPr id="4102" name="Picture 6" descr="http://1.bp.blogspot.com/-jDkqwNI02SU/S9mPHOHbbpI/AAAAAAAAAmw/ZIGHxAmdvh0/s1600/morningRoutine.jpg"/>
          <p:cNvPicPr>
            <a:picLocks noChangeAspect="1" noChangeArrowheads="1"/>
          </p:cNvPicPr>
          <p:nvPr/>
        </p:nvPicPr>
        <p:blipFill>
          <a:blip r:embed="rId5" cstate="print"/>
          <a:srcRect/>
          <a:stretch>
            <a:fillRect/>
          </a:stretch>
        </p:blipFill>
        <p:spPr bwMode="auto">
          <a:xfrm>
            <a:off x="5076057" y="4454657"/>
            <a:ext cx="2952328" cy="2403343"/>
          </a:xfrm>
          <a:prstGeom prst="rect">
            <a:avLst/>
          </a:prstGeom>
          <a:noFill/>
        </p:spPr>
      </p:pic>
      <p:sp>
        <p:nvSpPr>
          <p:cNvPr id="3" name="Content Placeholder 2"/>
          <p:cNvSpPr>
            <a:spLocks noGrp="1"/>
          </p:cNvSpPr>
          <p:nvPr>
            <p:ph idx="1"/>
          </p:nvPr>
        </p:nvSpPr>
        <p:spPr>
          <a:xfrm>
            <a:off x="0" y="1"/>
            <a:ext cx="9144000" cy="4869159"/>
          </a:xfrm>
        </p:spPr>
        <p:txBody>
          <a:bodyPr>
            <a:normAutofit lnSpcReduction="10000"/>
          </a:bodyPr>
          <a:lstStyle/>
          <a:p>
            <a:pPr algn="just">
              <a:buNone/>
            </a:pPr>
            <a:r>
              <a:rPr lang="el-GR" dirty="0" smtClean="0"/>
              <a:t>    </a:t>
            </a:r>
            <a:r>
              <a:rPr lang="el-GR" sz="2800" dirty="0" smtClean="0"/>
              <a:t>5. </a:t>
            </a:r>
            <a:r>
              <a:rPr lang="el-GR" sz="2800" b="1" dirty="0" smtClean="0"/>
              <a:t>Πάντα τονίζουμε πρώτα την καλή συμπεριφορά</a:t>
            </a:r>
            <a:r>
              <a:rPr lang="el-GR" sz="2800" dirty="0" smtClean="0"/>
              <a:t> και μετά αυτό που δεν μας αρέσει.</a:t>
            </a:r>
            <a:endParaRPr lang="en-GB" sz="2800" dirty="0" smtClean="0"/>
          </a:p>
          <a:p>
            <a:pPr algn="just">
              <a:buNone/>
            </a:pPr>
            <a:r>
              <a:rPr lang="el-GR" sz="2800" dirty="0" smtClean="0"/>
              <a:t/>
            </a:r>
            <a:br>
              <a:rPr lang="el-GR" sz="2800" dirty="0" smtClean="0"/>
            </a:br>
            <a:r>
              <a:rPr lang="el-GR" sz="2800" dirty="0" smtClean="0"/>
              <a:t>6. </a:t>
            </a:r>
            <a:r>
              <a:rPr lang="el-GR" sz="2800" b="1" dirty="0" smtClean="0">
                <a:latin typeface="Times New Roman" pitchFamily="18" charset="0"/>
                <a:cs typeface="Times New Roman" pitchFamily="18" charset="0"/>
              </a:rPr>
              <a:t>Αναπτύξτε</a:t>
            </a:r>
            <a:r>
              <a:rPr lang="el-GR" sz="2800" b="1" dirty="0" smtClean="0"/>
              <a:t> ρουτίνες.</a:t>
            </a:r>
            <a:r>
              <a:rPr lang="el-GR" sz="2800" dirty="0" smtClean="0"/>
              <a:t> Όπως πχ. συγκεκριμένη ώρα για να σηκωθεί, να φάει, να διαβάσει κτλ. Πρέπει να υπάρχει περιθώριο χρόνου μέχρι να συνηθίσει στην ρουτίνα γιατί το παιδί δεν μπορεί να κάνει τα πράγματα αυτά στον χρόνο που επιθυμείτε. Οι ιεροτελεστίες βοηθούν για να </a:t>
            </a:r>
            <a:r>
              <a:rPr lang="el-GR" sz="2800" dirty="0" err="1" smtClean="0"/>
              <a:t>να</a:t>
            </a:r>
            <a:r>
              <a:rPr lang="el-GR" sz="2800" dirty="0" smtClean="0"/>
              <a:t> αποτυπωθούν περισσότερο βιωματικά στα παιδιά αυτά οι υποχρεώσεις τους πχ. " Στις 9:00 πλένουμε τα δόντια μας και μετά διαβάζουμε το παραμύθι που θες."</a:t>
            </a:r>
            <a:endParaRPr lang="en-GB" sz="2800" dirty="0" smtClean="0"/>
          </a:p>
          <a:p>
            <a:pPr>
              <a:buNone/>
            </a:pPr>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eikones adhd\lens6837262_1317004104adhd.jpg"/>
          <p:cNvPicPr>
            <a:picLocks noChangeAspect="1" noChangeArrowheads="1"/>
          </p:cNvPicPr>
          <p:nvPr/>
        </p:nvPicPr>
        <p:blipFill>
          <a:blip r:embed="rId3" cstate="print"/>
          <a:srcRect/>
          <a:stretch>
            <a:fillRect/>
          </a:stretch>
        </p:blipFill>
        <p:spPr bwMode="auto">
          <a:xfrm>
            <a:off x="7197799" y="-243408"/>
            <a:ext cx="2054721" cy="2794421"/>
          </a:xfrm>
          <a:prstGeom prst="rect">
            <a:avLst/>
          </a:prstGeom>
          <a:noFill/>
        </p:spPr>
      </p:pic>
      <p:sp>
        <p:nvSpPr>
          <p:cNvPr id="3" name="Content Placeholder 2"/>
          <p:cNvSpPr>
            <a:spLocks noGrp="1"/>
          </p:cNvSpPr>
          <p:nvPr>
            <p:ph idx="1"/>
          </p:nvPr>
        </p:nvSpPr>
        <p:spPr>
          <a:xfrm>
            <a:off x="0" y="260648"/>
            <a:ext cx="8892480" cy="6597352"/>
          </a:xfrm>
        </p:spPr>
        <p:txBody>
          <a:bodyPr>
            <a:normAutofit fontScale="85000" lnSpcReduction="10000"/>
          </a:bodyPr>
          <a:lstStyle/>
          <a:p>
            <a:pPr algn="just">
              <a:buNone/>
            </a:pPr>
            <a:r>
              <a:rPr lang="en-GB"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7. </a:t>
            </a:r>
            <a:r>
              <a:rPr lang="el-GR" b="1" dirty="0" smtClean="0">
                <a:latin typeface="Times New Roman" pitchFamily="18" charset="0"/>
                <a:cs typeface="Times New Roman" pitchFamily="18" charset="0"/>
              </a:rPr>
              <a:t>Σημειώστε και αναρτήστε μέχρι 3 κανόνες.</a:t>
            </a:r>
            <a:r>
              <a:rPr lang="el-GR" dirty="0" smtClean="0">
                <a:latin typeface="Times New Roman" pitchFamily="18" charset="0"/>
                <a:cs typeface="Times New Roman" pitchFamily="18" charset="0"/>
              </a:rPr>
              <a:t> Μπορείτε να αναρτήσετε σε εμφανές σημείο ένα σημείωμα με 3-4 κανόνες (όχι περισσότερους) που θεωρείτε σημαντικούς. Κάθε φορά που παραβίασε κάποιον μπορείτε όχι μόνο να τον λέτε αλλά και να τον δείχνετε.</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8. </a:t>
            </a:r>
            <a:r>
              <a:rPr lang="el-GR" b="1" dirty="0" smtClean="0">
                <a:latin typeface="Times New Roman" pitchFamily="18" charset="0"/>
                <a:cs typeface="Times New Roman" pitchFamily="18" charset="0"/>
              </a:rPr>
              <a:t>Προνοήστε για τα προβλήματα</a:t>
            </a:r>
            <a:r>
              <a:rPr lang="el-GR" dirty="0" smtClean="0">
                <a:latin typeface="Times New Roman" pitchFamily="18" charset="0"/>
                <a:cs typeface="Times New Roman" pitchFamily="18" charset="0"/>
              </a:rPr>
              <a:t>. Είναι χρήσιμο να έχετε συγκεκριμένους κανόνες για κάθε μέρος που πρόκειται να πάτε με το παιδί και γνωρίζετε ότι είναι πολύ πιθανό να διασπαστεί και να </a:t>
            </a:r>
            <a:r>
              <a:rPr lang="el-GR" dirty="0" err="1" smtClean="0">
                <a:latin typeface="Times New Roman" pitchFamily="18" charset="0"/>
                <a:cs typeface="Times New Roman" pitchFamily="18" charset="0"/>
              </a:rPr>
              <a:t>υπερδιεγερθεί</a:t>
            </a:r>
            <a:r>
              <a:rPr lang="el-GR" dirty="0" smtClean="0">
                <a:latin typeface="Times New Roman" pitchFamily="18" charset="0"/>
                <a:cs typeface="Times New Roman" pitchFamily="18" charset="0"/>
              </a:rPr>
              <a:t> πχ. </a:t>
            </a:r>
            <a:r>
              <a:rPr lang="el-GR" dirty="0" err="1" smtClean="0">
                <a:latin typeface="Times New Roman" pitchFamily="18" charset="0"/>
                <a:cs typeface="Times New Roman" pitchFamily="18" charset="0"/>
              </a:rPr>
              <a:t>Super</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Markets</a:t>
            </a:r>
            <a:r>
              <a:rPr lang="el-GR" dirty="0" smtClean="0">
                <a:latin typeface="Times New Roman" pitchFamily="18" charset="0"/>
                <a:cs typeface="Times New Roman" pitchFamily="18" charset="0"/>
              </a:rPr>
              <a:t>, εστιατόρια κτλ. Όλα τα μέρη που έχουν έντονη κινητικότητα και πολλαπλά ερεθίσματα βρίσκονται στα "υψηλής επικινδυνότητας μέρη". Είναι λοιπόν χρήσιμο να ξέρει </a:t>
            </a:r>
            <a:r>
              <a:rPr lang="el-GR" dirty="0" err="1" smtClean="0">
                <a:latin typeface="Times New Roman" pitchFamily="18" charset="0"/>
                <a:cs typeface="Times New Roman" pitchFamily="18" charset="0"/>
              </a:rPr>
              <a:t>απο</a:t>
            </a:r>
            <a:r>
              <a:rPr lang="el-GR" dirty="0" smtClean="0">
                <a:latin typeface="Times New Roman" pitchFamily="18" charset="0"/>
                <a:cs typeface="Times New Roman" pitchFamily="18" charset="0"/>
              </a:rPr>
              <a:t> πριν τι περιμένετε να μην κάνει. Ανάλογα θα πρέπει να έχει μια επιβράβευση ή ένα κόστος.</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
            </a:r>
            <a:br>
              <a:rPr lang="el-GR" dirty="0" smtClean="0">
                <a:latin typeface="Times New Roman" pitchFamily="18" charset="0"/>
                <a:cs typeface="Times New Roman" pitchFamily="18" charset="0"/>
              </a:rPr>
            </a:br>
            <a:endParaRPr lang="en-GB" dirty="0" smtClean="0">
              <a:latin typeface="Times New Roman" pitchFamily="18" charset="0"/>
              <a:cs typeface="Times New Roman" pitchFamily="18" charset="0"/>
            </a:endParaRPr>
          </a:p>
          <a:p>
            <a:endParaRPr lang="en-GB" dirty="0" smtClean="0">
              <a:latin typeface="Times New Roman" pitchFamily="18" charset="0"/>
              <a:cs typeface="Times New Roman" pitchFamily="18" charset="0"/>
            </a:endParaRPr>
          </a:p>
          <a:p>
            <a:endParaRPr lang="en-GB"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H:\eikones adhd\lens6837262_1317004104adhd.jpg"/>
          <p:cNvPicPr>
            <a:picLocks noChangeAspect="1" noChangeArrowheads="1"/>
          </p:cNvPicPr>
          <p:nvPr/>
        </p:nvPicPr>
        <p:blipFill>
          <a:blip r:embed="rId3" cstate="print"/>
          <a:srcRect/>
          <a:stretch>
            <a:fillRect/>
          </a:stretch>
        </p:blipFill>
        <p:spPr bwMode="auto">
          <a:xfrm>
            <a:off x="7197799" y="-243408"/>
            <a:ext cx="2054721" cy="2794421"/>
          </a:xfrm>
          <a:prstGeom prst="rect">
            <a:avLst/>
          </a:prstGeom>
          <a:noFill/>
        </p:spPr>
      </p:pic>
      <p:sp>
        <p:nvSpPr>
          <p:cNvPr id="4" name="TextBox 3"/>
          <p:cNvSpPr txBox="1"/>
          <p:nvPr/>
        </p:nvSpPr>
        <p:spPr>
          <a:xfrm>
            <a:off x="323528" y="476672"/>
            <a:ext cx="8352928" cy="5632311"/>
          </a:xfrm>
          <a:prstGeom prst="rect">
            <a:avLst/>
          </a:prstGeom>
          <a:noFill/>
        </p:spPr>
        <p:txBody>
          <a:bodyPr wrap="square" rtlCol="0">
            <a:spAutoFit/>
          </a:bodyPr>
          <a:lstStyle/>
          <a:p>
            <a:pPr algn="just"/>
            <a:r>
              <a:rPr lang="el-GR" sz="2400" dirty="0" smtClean="0">
                <a:latin typeface="Times New Roman" pitchFamily="18" charset="0"/>
                <a:cs typeface="Times New Roman" pitchFamily="18" charset="0"/>
              </a:rPr>
              <a:t>9. </a:t>
            </a:r>
            <a:r>
              <a:rPr lang="el-GR" sz="2400" b="1" dirty="0" smtClean="0">
                <a:latin typeface="Times New Roman" pitchFamily="18" charset="0"/>
                <a:cs typeface="Times New Roman" pitchFamily="18" charset="0"/>
              </a:rPr>
              <a:t>Λάβετε υπ' όψιν την ανάγκη που θέλει να ικανοποιήσει.</a:t>
            </a:r>
            <a:r>
              <a:rPr lang="el-GR" sz="2400" dirty="0" smtClean="0">
                <a:latin typeface="Times New Roman" pitchFamily="18" charset="0"/>
                <a:cs typeface="Times New Roman" pitchFamily="18" charset="0"/>
              </a:rPr>
              <a:t> Κάθε φορά που το παιδί κάνει κάτι "ακατάλληλο" πχ, φωνάζει, καταλήγει σε κρίση θυμού κτλ. υπάρχει μια ανάγκη που θέλει να καλύψει, ένα αίτημα αλλά δεν ξέρει να το ζητήσει με τον κατάλληλο τρόπο. Επομένως πρέπει πρώτα να καταλάβετε τι είναι αυτό που θέλει και χρειάζεται και μετά να του μάθετε να το ζητάει</a:t>
            </a:r>
            <a:r>
              <a:rPr lang="en-GB"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με τον κατάλληλο τρόπο.</a:t>
            </a:r>
            <a:r>
              <a:rPr lang="en-GB"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
            </a:r>
            <a:br>
              <a:rPr lang="el-GR" sz="2400" dirty="0" smtClean="0">
                <a:latin typeface="Times New Roman" pitchFamily="18" charset="0"/>
                <a:cs typeface="Times New Roman" pitchFamily="18" charset="0"/>
              </a:rPr>
            </a:br>
            <a:endParaRPr lang="el-GR" sz="2400" dirty="0" smtClean="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10. </a:t>
            </a:r>
            <a:r>
              <a:rPr lang="el-GR" sz="2400" b="1" dirty="0" smtClean="0">
                <a:latin typeface="Times New Roman" pitchFamily="18" charset="0"/>
                <a:cs typeface="Times New Roman" pitchFamily="18" charset="0"/>
              </a:rPr>
              <a:t>Μην παραιτήστε</a:t>
            </a:r>
            <a:r>
              <a:rPr lang="el-GR" sz="2400" dirty="0" smtClean="0">
                <a:latin typeface="Times New Roman" pitchFamily="18" charset="0"/>
                <a:cs typeface="Times New Roman" pitchFamily="18" charset="0"/>
              </a:rPr>
              <a:t>. Πολλές φορές αποδεικνύεται αρκετά δύσκολο να πρέπει να θυμάσαι να κάνεις όλα αυτά </a:t>
            </a:r>
            <a:r>
              <a:rPr lang="el-GR" sz="2400" dirty="0" err="1" smtClean="0">
                <a:latin typeface="Times New Roman" pitchFamily="18" charset="0"/>
                <a:cs typeface="Times New Roman" pitchFamily="18" charset="0"/>
              </a:rPr>
              <a:t>καθε</a:t>
            </a:r>
            <a:r>
              <a:rPr lang="el-GR" sz="2400" dirty="0" smtClean="0">
                <a:latin typeface="Times New Roman" pitchFamily="18" charset="0"/>
                <a:cs typeface="Times New Roman" pitchFamily="18" charset="0"/>
              </a:rPr>
              <a:t> μέρα και να μην πετυχαίνουν κάθε φορά. Για αυτό αναζητήστε τους μηχανισμούς αντιμετώπισης του δικού σας θυμού πχ. πηγαίνετε ένα σύντομο περίπατο όταν η κρίση τελειώσει. Είναι όμως σημαντικό να υπάρχει συνέπεια στο τι ζητάς και πως το ζητάς για να μην συνεχίζεται η </a:t>
            </a:r>
            <a:r>
              <a:rPr lang="el-GR" sz="2400" dirty="0" err="1" smtClean="0">
                <a:latin typeface="Times New Roman" pitchFamily="18" charset="0"/>
                <a:cs typeface="Times New Roman" pitchFamily="18" charset="0"/>
              </a:rPr>
              <a:t>ανακυκλωση</a:t>
            </a:r>
            <a:r>
              <a:rPr lang="el-GR" sz="2400" dirty="0" smtClean="0">
                <a:latin typeface="Times New Roman" pitchFamily="18" charset="0"/>
                <a:cs typeface="Times New Roman" pitchFamily="18" charset="0"/>
              </a:rPr>
              <a:t> των ίδιων προβλημάτων. </a:t>
            </a:r>
            <a:endParaRPr lang="en-GB" sz="2400"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H:\eikones adhd\lens6837262_1317004104adhd.jpg"/>
          <p:cNvPicPr>
            <a:picLocks noChangeAspect="1" noChangeArrowheads="1"/>
          </p:cNvPicPr>
          <p:nvPr/>
        </p:nvPicPr>
        <p:blipFill>
          <a:blip r:embed="rId3" cstate="print"/>
          <a:srcRect/>
          <a:stretch>
            <a:fillRect/>
          </a:stretch>
        </p:blipFill>
        <p:spPr bwMode="auto">
          <a:xfrm>
            <a:off x="7197799" y="-243408"/>
            <a:ext cx="2054721" cy="2794421"/>
          </a:xfrm>
          <a:prstGeom prst="rect">
            <a:avLst/>
          </a:prstGeom>
          <a:noFill/>
        </p:spPr>
      </p:pic>
      <p:sp>
        <p:nvSpPr>
          <p:cNvPr id="4" name="Content Placeholder 2"/>
          <p:cNvSpPr txBox="1">
            <a:spLocks/>
          </p:cNvSpPr>
          <p:nvPr/>
        </p:nvSpPr>
        <p:spPr>
          <a:xfrm>
            <a:off x="539552" y="692696"/>
            <a:ext cx="8229600" cy="1545035"/>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3200" b="0" i="1" u="none" strike="noStrike" kern="1200" cap="none" spc="0" normalizeH="0" baseline="0" noProof="0" dirty="0" smtClean="0">
                <a:ln>
                  <a:noFill/>
                </a:ln>
                <a:solidFill>
                  <a:schemeClr val="tx1"/>
                </a:solidFill>
                <a:effectLst/>
                <a:uLnTx/>
                <a:uFillTx/>
                <a:latin typeface="+mn-lt"/>
                <a:ea typeface="+mn-ea"/>
                <a:cs typeface="+mn-cs"/>
              </a:rPr>
              <a:t>"Πάνω απ' όλα όμως πρόκειται για την δική σας συμπεριφορά, αυτή πρέπει να αλλάξει..."</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
            </a:r>
            <a:br>
              <a:rPr kumimoji="0" lang="el-GR" sz="3200" b="0" i="0" u="none" strike="noStrike" kern="1200" cap="none" spc="0" normalizeH="0" baseline="0" noProof="0" dirty="0" smtClean="0">
                <a:ln>
                  <a:noFill/>
                </a:ln>
                <a:solidFill>
                  <a:schemeClr val="tx1"/>
                </a:solidFill>
                <a:effectLst/>
                <a:uLnTx/>
                <a:uFillTx/>
                <a:latin typeface="+mn-lt"/>
                <a:ea typeface="+mn-ea"/>
                <a:cs typeface="+mn-cs"/>
              </a:rPr>
            </a:b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descr="http://add-assets.com/asset/1608.jpg"/>
          <p:cNvPicPr>
            <a:picLocks noChangeAspect="1" noChangeArrowheads="1"/>
          </p:cNvPicPr>
          <p:nvPr/>
        </p:nvPicPr>
        <p:blipFill>
          <a:blip r:embed="rId4" cstate="print"/>
          <a:srcRect/>
          <a:stretch>
            <a:fillRect/>
          </a:stretch>
        </p:blipFill>
        <p:spPr bwMode="auto">
          <a:xfrm>
            <a:off x="2483768" y="2060848"/>
            <a:ext cx="3920434" cy="3528392"/>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H:\eikones adhd\lens6837262_1317004104adhd.jpg"/>
          <p:cNvPicPr>
            <a:picLocks noChangeAspect="1" noChangeArrowheads="1"/>
          </p:cNvPicPr>
          <p:nvPr/>
        </p:nvPicPr>
        <p:blipFill>
          <a:blip r:embed="rId3" cstate="print"/>
          <a:srcRect/>
          <a:stretch>
            <a:fillRect/>
          </a:stretch>
        </p:blipFill>
        <p:spPr bwMode="auto">
          <a:xfrm>
            <a:off x="7197799" y="-243408"/>
            <a:ext cx="2054721" cy="2794421"/>
          </a:xfrm>
          <a:prstGeom prst="rect">
            <a:avLst/>
          </a:prstGeom>
          <a:noFill/>
        </p:spPr>
      </p:pic>
      <p:sp>
        <p:nvSpPr>
          <p:cNvPr id="2" name="Title 1"/>
          <p:cNvSpPr>
            <a:spLocks noGrp="1"/>
          </p:cNvSpPr>
          <p:nvPr>
            <p:ph type="title"/>
          </p:nvPr>
        </p:nvSpPr>
        <p:spPr/>
        <p:txBody>
          <a:bodyPr>
            <a:normAutofit fontScale="90000"/>
          </a:bodyPr>
          <a:lstStyle/>
          <a:p>
            <a:r>
              <a:rPr lang="el-GR" dirty="0" smtClean="0"/>
              <a:t>Περαιτέρω ιδέες.. </a:t>
            </a:r>
            <a:br>
              <a:rPr lang="el-GR" dirty="0" smtClean="0"/>
            </a:br>
            <a:endParaRPr lang="en-GB" dirty="0"/>
          </a:p>
        </p:txBody>
      </p:sp>
      <p:sp>
        <p:nvSpPr>
          <p:cNvPr id="3" name="Content Placeholder 2"/>
          <p:cNvSpPr>
            <a:spLocks noGrp="1"/>
          </p:cNvSpPr>
          <p:nvPr>
            <p:ph sz="half" idx="1"/>
          </p:nvPr>
        </p:nvSpPr>
        <p:spPr>
          <a:xfrm>
            <a:off x="539552" y="908720"/>
            <a:ext cx="4038600" cy="4525963"/>
          </a:xfrm>
        </p:spPr>
        <p:txBody>
          <a:bodyPr>
            <a:normAutofit/>
          </a:bodyPr>
          <a:lstStyle/>
          <a:p>
            <a:pPr>
              <a:buClr>
                <a:srgbClr val="7030A0"/>
              </a:buClr>
            </a:pPr>
            <a:r>
              <a:rPr lang="el-GR" b="1" dirty="0" err="1" smtClean="0"/>
              <a:t>Twister</a:t>
            </a:r>
            <a:r>
              <a:rPr lang="el-GR" b="1" dirty="0" smtClean="0"/>
              <a:t> </a:t>
            </a:r>
            <a:r>
              <a:rPr lang="el-GR" b="1" dirty="0" err="1" smtClean="0">
                <a:sym typeface="Wingdings" pitchFamily="2" charset="2"/>
              </a:rPr>
              <a:t></a:t>
            </a:r>
            <a:r>
              <a:rPr lang="el-GR" b="1" dirty="0" err="1" smtClean="0"/>
              <a:t>Ένα</a:t>
            </a:r>
            <a:r>
              <a:rPr lang="el-GR" b="1" dirty="0" smtClean="0"/>
              <a:t> τρελό παιχνίδι Συγκέντρωσης &amp; Επιδεξιότητας. </a:t>
            </a:r>
            <a:endParaRPr lang="el-GR" dirty="0" smtClean="0"/>
          </a:p>
          <a:p>
            <a:pPr>
              <a:buClr>
                <a:srgbClr val="7030A0"/>
              </a:buClr>
            </a:pPr>
            <a:endParaRPr lang="en-GB" dirty="0" smtClean="0"/>
          </a:p>
          <a:p>
            <a:pPr>
              <a:buClr>
                <a:srgbClr val="7030A0"/>
              </a:buClr>
            </a:pPr>
            <a:endParaRPr lang="en-GB" dirty="0"/>
          </a:p>
        </p:txBody>
      </p:sp>
      <p:pic>
        <p:nvPicPr>
          <p:cNvPr id="5" name="Content Placeholder 4" descr="http://4.bp.blogspot.com/-rxBnL53-wcE/T9ShD8m794I/AAAAAAAACao/lfK2z6gps7o/s640/crazy-twister-game-16.jpg">
            <a:hlinkClick r:id="rId4"/>
          </p:cNvPr>
          <p:cNvPicPr>
            <a:picLocks noGrp="1"/>
          </p:cNvPicPr>
          <p:nvPr>
            <p:ph sz="half" idx="2"/>
          </p:nvPr>
        </p:nvPicPr>
        <p:blipFill>
          <a:blip r:embed="rId5" cstate="print"/>
          <a:srcRect/>
          <a:stretch>
            <a:fillRect/>
          </a:stretch>
        </p:blipFill>
        <p:spPr bwMode="auto">
          <a:xfrm>
            <a:off x="5004048" y="1052736"/>
            <a:ext cx="3435840" cy="5073427"/>
          </a:xfrm>
          <a:prstGeom prst="rect">
            <a:avLst/>
          </a:prstGeom>
          <a:noFill/>
          <a:ln w="9525">
            <a:noFill/>
            <a:miter lim="800000"/>
            <a:headEnd/>
            <a:tailEnd/>
          </a:ln>
        </p:spPr>
      </p:pic>
      <p:pic>
        <p:nvPicPr>
          <p:cNvPr id="6" name="Picture 5" descr="http://2.bp.blogspot.com/-l9pPXVkGzaw/T9SmBV2O0KI/AAAAAAAACa0/IISxmbi5_eg/s400/287774060_79049b5763.jpg">
            <a:hlinkClick r:id="rId6"/>
          </p:cNvPr>
          <p:cNvPicPr/>
          <p:nvPr/>
        </p:nvPicPr>
        <p:blipFill>
          <a:blip r:embed="rId7" cstate="print"/>
          <a:srcRect/>
          <a:stretch>
            <a:fillRect/>
          </a:stretch>
        </p:blipFill>
        <p:spPr bwMode="auto">
          <a:xfrm>
            <a:off x="755576" y="2742396"/>
            <a:ext cx="3806190" cy="371094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eikones adhd\lens6837262_1317004104adhd.jpg"/>
          <p:cNvPicPr>
            <a:picLocks noChangeAspect="1" noChangeArrowheads="1"/>
          </p:cNvPicPr>
          <p:nvPr/>
        </p:nvPicPr>
        <p:blipFill>
          <a:blip r:embed="rId3" cstate="print"/>
          <a:srcRect/>
          <a:stretch>
            <a:fillRect/>
          </a:stretch>
        </p:blipFill>
        <p:spPr bwMode="auto">
          <a:xfrm>
            <a:off x="7197799" y="-243408"/>
            <a:ext cx="2054721" cy="2794421"/>
          </a:xfrm>
          <a:prstGeom prst="rect">
            <a:avLst/>
          </a:prstGeom>
          <a:noFill/>
        </p:spPr>
      </p:pic>
      <p:pic>
        <p:nvPicPr>
          <p:cNvPr id="5" name="Content Placeholder 4" descr="http://1.bp.blogspot.com/-bofNpWoNugs/T9WfuMp-l2I/AAAAAAAACbQ/YzdOvrQHvw8/s1600/finger_twister_game.jpg">
            <a:hlinkClick r:id="rId4"/>
          </p:cNvPr>
          <p:cNvPicPr>
            <a:picLocks noGrp="1"/>
          </p:cNvPicPr>
          <p:nvPr>
            <p:ph sz="half" idx="1"/>
          </p:nvPr>
        </p:nvPicPr>
        <p:blipFill>
          <a:blip r:embed="rId5" cstate="print"/>
          <a:srcRect/>
          <a:stretch>
            <a:fillRect/>
          </a:stretch>
        </p:blipFill>
        <p:spPr bwMode="auto">
          <a:xfrm>
            <a:off x="611560" y="692696"/>
            <a:ext cx="3269307" cy="4685531"/>
          </a:xfrm>
          <a:prstGeom prst="rect">
            <a:avLst/>
          </a:prstGeom>
          <a:noFill/>
          <a:ln w="9525">
            <a:noFill/>
            <a:miter lim="800000"/>
            <a:headEnd/>
            <a:tailEnd/>
          </a:ln>
        </p:spPr>
      </p:pic>
      <p:pic>
        <p:nvPicPr>
          <p:cNvPr id="6" name="Content Placeholder 5" descr="http://2.bp.blogspot.com/-M0QCBiWnDkU/T9SmQ1pmozI/AAAAAAAACbE/b0PeqyZ_x4s/s640/crazy-twister-game-11.jpg">
            <a:hlinkClick r:id="rId6"/>
          </p:cNvPr>
          <p:cNvPicPr>
            <a:picLocks noGrp="1"/>
          </p:cNvPicPr>
          <p:nvPr>
            <p:ph sz="half" idx="2"/>
          </p:nvPr>
        </p:nvPicPr>
        <p:blipFill>
          <a:blip r:embed="rId7" cstate="print"/>
          <a:srcRect/>
          <a:stretch>
            <a:fillRect/>
          </a:stretch>
        </p:blipFill>
        <p:spPr bwMode="auto">
          <a:xfrm>
            <a:off x="4860032" y="692696"/>
            <a:ext cx="3501839" cy="468052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H:\eikones adhd\lens6837262_1317004104adhd.jpg"/>
          <p:cNvPicPr>
            <a:picLocks noChangeAspect="1" noChangeArrowheads="1"/>
          </p:cNvPicPr>
          <p:nvPr/>
        </p:nvPicPr>
        <p:blipFill>
          <a:blip r:embed="rId3" cstate="print"/>
          <a:srcRect/>
          <a:stretch>
            <a:fillRect/>
          </a:stretch>
        </p:blipFill>
        <p:spPr bwMode="auto">
          <a:xfrm>
            <a:off x="7197799" y="-243408"/>
            <a:ext cx="2054721" cy="2794421"/>
          </a:xfrm>
          <a:prstGeom prst="rect">
            <a:avLst/>
          </a:prstGeom>
          <a:noFill/>
        </p:spPr>
      </p:pic>
      <p:sp>
        <p:nvSpPr>
          <p:cNvPr id="2" name="Title 1"/>
          <p:cNvSpPr>
            <a:spLocks noGrp="1"/>
          </p:cNvSpPr>
          <p:nvPr>
            <p:ph type="title"/>
          </p:nvPr>
        </p:nvSpPr>
        <p:spPr>
          <a:xfrm>
            <a:off x="1043608" y="274320"/>
            <a:ext cx="7498080" cy="1143000"/>
          </a:xfrm>
        </p:spPr>
        <p:txBody>
          <a:bodyPr>
            <a:normAutofit fontScale="90000"/>
          </a:bodyPr>
          <a:lstStyle/>
          <a:p>
            <a:r>
              <a:rPr lang="el-GR" b="1" dirty="0" smtClean="0"/>
              <a:t>"Ρίξε στο κέντρο"!! Παιχνίδι συγκέντρωσης &amp; συντονισμού. </a:t>
            </a:r>
            <a:r>
              <a:rPr lang="en-GB" dirty="0" smtClean="0"/>
              <a:t/>
            </a:r>
            <a:br>
              <a:rPr lang="en-GB" dirty="0" smtClean="0"/>
            </a:br>
            <a:endParaRPr lang="en-GB" dirty="0"/>
          </a:p>
        </p:txBody>
      </p:sp>
      <p:pic>
        <p:nvPicPr>
          <p:cNvPr id="5" name="Content Placeholder 4" descr="http://3.bp.blogspot.com/-1qu66Ih0QKw/UKs_BxmrPeI/AAAAAAAAFts/RmAHpD99mRM/s640/%CF%83%CF%85%CE%BD%CF%84%CE%BF%CE%BD%CE%B9%CF%83%CE%BC%CF%8C%CF%82.jpg">
            <a:hlinkClick r:id="rId4"/>
          </p:cNvPr>
          <p:cNvPicPr>
            <a:picLocks noGrp="1"/>
          </p:cNvPicPr>
          <p:nvPr>
            <p:ph sz="half" idx="1"/>
          </p:nvPr>
        </p:nvPicPr>
        <p:blipFill>
          <a:blip r:embed="rId5" cstate="print"/>
          <a:stretch>
            <a:fillRect/>
          </a:stretch>
        </p:blipFill>
        <p:spPr bwMode="auto">
          <a:xfrm>
            <a:off x="1514872" y="1524000"/>
            <a:ext cx="3498056" cy="4664075"/>
          </a:xfrm>
          <a:prstGeom prst="rect">
            <a:avLst/>
          </a:prstGeom>
          <a:noFill/>
          <a:ln w="9525">
            <a:noFill/>
            <a:miter lim="800000"/>
            <a:headEnd/>
            <a:tailEnd/>
          </a:ln>
        </p:spPr>
      </p:pic>
      <p:sp>
        <p:nvSpPr>
          <p:cNvPr id="4" name="Content Placeholder 3"/>
          <p:cNvSpPr>
            <a:spLocks noGrp="1"/>
          </p:cNvSpPr>
          <p:nvPr>
            <p:ph sz="half" idx="2"/>
          </p:nvPr>
        </p:nvSpPr>
        <p:spPr/>
        <p:txBody>
          <a:bodyPr>
            <a:normAutofit fontScale="92500" lnSpcReduction="10000"/>
          </a:bodyPr>
          <a:lstStyle/>
          <a:p>
            <a:pPr>
              <a:buNone/>
            </a:pPr>
            <a:r>
              <a:rPr lang="en-US" b="1" dirty="0" smtClean="0">
                <a:latin typeface="Times New Roman" pitchFamily="18" charset="0"/>
                <a:cs typeface="Times New Roman" pitchFamily="18" charset="0"/>
              </a:rPr>
              <a:t>	</a:t>
            </a:r>
            <a:r>
              <a:rPr lang="el-GR" b="1" dirty="0" smtClean="0">
                <a:latin typeface="Times New Roman" pitchFamily="18" charset="0"/>
                <a:cs typeface="Times New Roman" pitchFamily="18" charset="0"/>
              </a:rPr>
              <a:t>Απευθύνεται</a:t>
            </a:r>
            <a:r>
              <a:rPr lang="el-GR" dirty="0" smtClean="0">
                <a:latin typeface="Times New Roman" pitchFamily="18" charset="0"/>
                <a:cs typeface="Times New Roman" pitchFamily="18" charset="0"/>
              </a:rPr>
              <a:t>: Σε όλα τα παιδιά προσχολικής ηλικίας και σε παιδιά με αναπτυξιακές δυσκολίες ενώ με την κατάλληλη παραλλαγή μπορεί να παιχτεί και από παιδιά σχολικής ηλικίας. Μπορεί να παιχτεί με γονείς, εκπαιδευτικούς και θεραπευτές.</a:t>
            </a:r>
            <a:endParaRPr lang="en-GB" dirty="0" smtClean="0">
              <a:latin typeface="Times New Roman" pitchFamily="18" charset="0"/>
              <a:cs typeface="Times New Roman" pitchFamily="18" charset="0"/>
            </a:endParaRPr>
          </a:p>
          <a:p>
            <a:endParaRPr lang="en-GB" b="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descr="H:\eikones adhd\dopamine_pump.jpg"/>
          <p:cNvPicPr>
            <a:picLocks noChangeAspect="1" noChangeArrowheads="1"/>
          </p:cNvPicPr>
          <p:nvPr/>
        </p:nvPicPr>
        <p:blipFill>
          <a:blip r:embed="rId3" cstate="print"/>
          <a:srcRect/>
          <a:stretch>
            <a:fillRect/>
          </a:stretch>
        </p:blipFill>
        <p:spPr bwMode="auto">
          <a:xfrm>
            <a:off x="6372200" y="4005064"/>
            <a:ext cx="3050679" cy="3050679"/>
          </a:xfrm>
          <a:prstGeom prst="rect">
            <a:avLst/>
          </a:prstGeom>
          <a:noFill/>
        </p:spPr>
      </p:pic>
      <p:pic>
        <p:nvPicPr>
          <p:cNvPr id="4" name="Picture 2" descr="H:\eikones adhd\lens6837262_1317004104adhd.jpg"/>
          <p:cNvPicPr>
            <a:picLocks noChangeAspect="1" noChangeArrowheads="1"/>
          </p:cNvPicPr>
          <p:nvPr/>
        </p:nvPicPr>
        <p:blipFill>
          <a:blip r:embed="rId4" cstate="print"/>
          <a:srcRect/>
          <a:stretch>
            <a:fillRect/>
          </a:stretch>
        </p:blipFill>
        <p:spPr bwMode="auto">
          <a:xfrm>
            <a:off x="7053783" y="-243408"/>
            <a:ext cx="2054721" cy="2794421"/>
          </a:xfrm>
          <a:prstGeom prst="rect">
            <a:avLst/>
          </a:prstGeom>
          <a:noFill/>
        </p:spPr>
      </p:pic>
      <p:sp>
        <p:nvSpPr>
          <p:cNvPr id="2" name="Title 1"/>
          <p:cNvSpPr>
            <a:spLocks noGrp="1"/>
          </p:cNvSpPr>
          <p:nvPr>
            <p:ph type="title"/>
          </p:nvPr>
        </p:nvSpPr>
        <p:spPr>
          <a:xfrm>
            <a:off x="457200" y="-162272"/>
            <a:ext cx="8229600" cy="1143000"/>
          </a:xfrm>
        </p:spPr>
        <p:txBody>
          <a:bodyPr/>
          <a:lstStyle/>
          <a:p>
            <a:pPr algn="ctr"/>
            <a:r>
              <a:rPr lang="el-GR" dirty="0" smtClean="0"/>
              <a:t>Διάγνωση </a:t>
            </a:r>
            <a:endParaRPr lang="en-GB" dirty="0"/>
          </a:p>
        </p:txBody>
      </p:sp>
      <p:sp>
        <p:nvSpPr>
          <p:cNvPr id="3" name="Content Placeholder 2"/>
          <p:cNvSpPr>
            <a:spLocks noGrp="1"/>
          </p:cNvSpPr>
          <p:nvPr>
            <p:ph idx="1"/>
          </p:nvPr>
        </p:nvSpPr>
        <p:spPr>
          <a:xfrm>
            <a:off x="0" y="692696"/>
            <a:ext cx="8229600" cy="5688632"/>
          </a:xfrm>
        </p:spPr>
        <p:txBody>
          <a:bodyPr>
            <a:normAutofit fontScale="62500" lnSpcReduction="20000"/>
          </a:bodyPr>
          <a:lstStyle/>
          <a:p>
            <a:pPr>
              <a:buNone/>
            </a:pPr>
            <a:r>
              <a:rPr lang="el-GR" dirty="0" smtClean="0">
                <a:latin typeface="Times New Roman" pitchFamily="18" charset="0"/>
                <a:cs typeface="Times New Roman" pitchFamily="18" charset="0"/>
              </a:rPr>
              <a:t> </a:t>
            </a:r>
            <a:r>
              <a:rPr lang="el-GR" b="1" dirty="0" smtClean="0">
                <a:latin typeface="Times New Roman" pitchFamily="18" charset="0"/>
                <a:cs typeface="Times New Roman" pitchFamily="18" charset="0"/>
              </a:rPr>
              <a:t>Για να μπορέσει να φτάσει ο ειδικός σε ασφαλή διάγνωση, έχει την δυνατότητα να χρησιμοποιήσει  μια σειρά από μέσα:</a:t>
            </a:r>
          </a:p>
          <a:p>
            <a:pPr>
              <a:buNone/>
            </a:pPr>
            <a:r>
              <a:rPr lang="el-GR" b="1" dirty="0" smtClean="0">
                <a:latin typeface="Times New Roman" pitchFamily="18" charset="0"/>
                <a:cs typeface="Times New Roman" pitchFamily="18" charset="0"/>
              </a:rPr>
              <a:t>Α) Συνέντευξη με τον ίδιον τον ενδιαφερόμενο ή και την οικογένεια του. (</a:t>
            </a:r>
            <a:r>
              <a:rPr lang="el-GR" dirty="0" smtClean="0">
                <a:latin typeface="Times New Roman" pitchFamily="18" charset="0"/>
                <a:cs typeface="Times New Roman" pitchFamily="18" charset="0"/>
              </a:rPr>
              <a:t>Οι παρατηρήσεις που κάνουν τα κοντινά πρόσωπα του ατόμου ονομάζονται "συμπληρωματικές πληροφορίες" και αφορούν συνήθως πράγματα που ο ίδιος ο ειδικός δεν θα μπορούσε να παρατηρήσει (π.χ. ότι το άτομο δεν καθαρίζει πια το δωμάτιο του).</a:t>
            </a:r>
          </a:p>
          <a:p>
            <a:pPr marL="596646" indent="-514350">
              <a:buClr>
                <a:srgbClr val="7030A0"/>
              </a:buClr>
              <a:buNone/>
            </a:pPr>
            <a:r>
              <a:rPr lang="el-GR" b="1" dirty="0" smtClean="0">
                <a:latin typeface="Times New Roman" pitchFamily="18" charset="0"/>
                <a:cs typeface="Times New Roman" pitchFamily="18" charset="0"/>
              </a:rPr>
              <a:t>Β) Ψυχολογικές δοκιμασίες ή ερωτηματολόγια. </a:t>
            </a:r>
            <a:r>
              <a:rPr lang="el-GR" dirty="0" smtClean="0">
                <a:latin typeface="Times New Roman" pitchFamily="18" charset="0"/>
                <a:cs typeface="Times New Roman" pitchFamily="18" charset="0"/>
              </a:rPr>
              <a:t>Υπάρχουν διάφορες δοκιμασίες που χρησιμοποιούνται ανάλογα με την περίπτωση και την εκπαίδευση του ειδικού, όπως:</a:t>
            </a:r>
          </a:p>
          <a:p>
            <a:pPr marL="596646" indent="-514350">
              <a:buClr>
                <a:srgbClr val="7030A0"/>
              </a:buClr>
              <a:buNone/>
            </a:pPr>
            <a:r>
              <a:rPr lang="el-GR" dirty="0" smtClean="0">
                <a:latin typeface="Times New Roman" pitchFamily="18" charset="0"/>
                <a:cs typeface="Times New Roman" pitchFamily="18" charset="0"/>
              </a:rPr>
              <a:t>	- Προβολικά τεστ προσωπικότητας τεστ (</a:t>
            </a:r>
            <a:r>
              <a:rPr lang="el-GR" dirty="0" err="1" smtClean="0">
                <a:latin typeface="Times New Roman" pitchFamily="18" charset="0"/>
                <a:cs typeface="Times New Roman" pitchFamily="18" charset="0"/>
              </a:rPr>
              <a:t>Rorschach</a:t>
            </a:r>
            <a:r>
              <a:rPr lang="el-GR" dirty="0" smtClean="0">
                <a:latin typeface="Times New Roman" pitchFamily="18" charset="0"/>
                <a:cs typeface="Times New Roman" pitchFamily="18" charset="0"/>
              </a:rPr>
              <a:t>, TAT)</a:t>
            </a:r>
          </a:p>
          <a:p>
            <a:pPr marL="596646" indent="-514350">
              <a:buClr>
                <a:srgbClr val="7030A0"/>
              </a:buClr>
              <a:buNone/>
            </a:pPr>
            <a:r>
              <a:rPr lang="el-GR" dirty="0" smtClean="0">
                <a:latin typeface="Times New Roman" pitchFamily="18" charset="0"/>
                <a:cs typeface="Times New Roman" pitchFamily="18" charset="0"/>
              </a:rPr>
              <a:t>	- Τεστ προσωπικότητας όπως το Μ.Μ.P.I</a:t>
            </a:r>
          </a:p>
          <a:p>
            <a:pPr marL="596646" indent="-514350">
              <a:buClr>
                <a:srgbClr val="7030A0"/>
              </a:buClr>
              <a:buNone/>
            </a:pPr>
            <a:r>
              <a:rPr lang="el-GR" dirty="0" smtClean="0">
                <a:latin typeface="Times New Roman" pitchFamily="18" charset="0"/>
                <a:cs typeface="Times New Roman" pitchFamily="18" charset="0"/>
              </a:rPr>
              <a:t>	- Δομημένες συνεντεύξεις Ψυχιατρικές κλίμακες</a:t>
            </a:r>
          </a:p>
          <a:p>
            <a:pPr marL="596646" indent="-514350">
              <a:buClr>
                <a:srgbClr val="7030A0"/>
              </a:buClr>
              <a:buNone/>
            </a:pPr>
            <a:r>
              <a:rPr lang="el-GR" dirty="0" smtClean="0">
                <a:latin typeface="Times New Roman" pitchFamily="18" charset="0"/>
                <a:cs typeface="Times New Roman" pitchFamily="18" charset="0"/>
              </a:rPr>
              <a:t>	- Ερωτηματολόγια αυτοαξιολόγησης</a:t>
            </a:r>
          </a:p>
          <a:p>
            <a:pPr marL="596646" indent="-514350">
              <a:buClr>
                <a:srgbClr val="7030A0"/>
              </a:buClr>
              <a:buNone/>
            </a:pPr>
            <a:r>
              <a:rPr lang="el-GR" b="1" dirty="0" smtClean="0">
                <a:latin typeface="Times New Roman" pitchFamily="18" charset="0"/>
                <a:cs typeface="Times New Roman" pitchFamily="18" charset="0"/>
              </a:rPr>
              <a:t>Γ) Ενδέχεται να ζητηθούν κάποιες εργαστηριακές εξετάσεις </a:t>
            </a:r>
            <a:r>
              <a:rPr lang="el-GR" dirty="0" smtClean="0">
                <a:latin typeface="Times New Roman" pitchFamily="18" charset="0"/>
                <a:cs typeface="Times New Roman" pitchFamily="18" charset="0"/>
              </a:rPr>
              <a:t>(για τον αποκλεισμό της πιθανότητας ύπαρξης των συμπτωμάτων λόγω μιας γενικής ιατρικής κατάστασης, όπως π.χ. υπερθυρεοειδισμός)</a:t>
            </a:r>
          </a:p>
          <a:p>
            <a:pPr>
              <a:buNone/>
            </a:pPr>
            <a:endParaRPr lang="el-GR" dirty="0" smtClean="0">
              <a:latin typeface="Times New Roman" pitchFamily="18" charset="0"/>
              <a:cs typeface="Times New Roman" pitchFamily="18" charset="0"/>
            </a:endParaRPr>
          </a:p>
          <a:p>
            <a:pPr>
              <a:buNone/>
            </a:pP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H:\eikones adhd\lens6837262_1317004104adhd.jpg"/>
          <p:cNvPicPr>
            <a:picLocks noChangeAspect="1" noChangeArrowheads="1"/>
          </p:cNvPicPr>
          <p:nvPr/>
        </p:nvPicPr>
        <p:blipFill>
          <a:blip r:embed="rId3" cstate="print"/>
          <a:srcRect/>
          <a:stretch>
            <a:fillRect/>
          </a:stretch>
        </p:blipFill>
        <p:spPr bwMode="auto">
          <a:xfrm>
            <a:off x="7197799" y="-243408"/>
            <a:ext cx="2054721" cy="2794421"/>
          </a:xfrm>
          <a:prstGeom prst="rect">
            <a:avLst/>
          </a:prstGeom>
          <a:noFill/>
        </p:spPr>
      </p:pic>
      <p:sp>
        <p:nvSpPr>
          <p:cNvPr id="2" name="Title 1"/>
          <p:cNvSpPr>
            <a:spLocks noGrp="1"/>
          </p:cNvSpPr>
          <p:nvPr>
            <p:ph type="title"/>
          </p:nvPr>
        </p:nvSpPr>
        <p:spPr>
          <a:xfrm>
            <a:off x="1034360" y="274320"/>
            <a:ext cx="7498080" cy="1143000"/>
          </a:xfrm>
        </p:spPr>
        <p:txBody>
          <a:bodyPr/>
          <a:lstStyle/>
          <a:p>
            <a:r>
              <a:rPr lang="el-GR" dirty="0" smtClean="0"/>
              <a:t>Διάσημα πρόσωπα με ΔΕΠ-Υ</a:t>
            </a:r>
            <a:endParaRPr lang="en-GB" dirty="0"/>
          </a:p>
        </p:txBody>
      </p:sp>
      <p:pic>
        <p:nvPicPr>
          <p:cNvPr id="8" name="Content Placeholder 7" descr="photogallery-adhd-celebs-01-full.jpg"/>
          <p:cNvPicPr>
            <a:picLocks noGrp="1" noChangeAspect="1"/>
          </p:cNvPicPr>
          <p:nvPr>
            <p:ph sz="half" idx="1"/>
          </p:nvPr>
        </p:nvPicPr>
        <p:blipFill>
          <a:blip r:embed="rId4" cstate="print"/>
          <a:stretch>
            <a:fillRect/>
          </a:stretch>
        </p:blipFill>
        <p:spPr>
          <a:xfrm>
            <a:off x="971600" y="1556792"/>
            <a:ext cx="2857500" cy="3810000"/>
          </a:xfrm>
        </p:spPr>
      </p:pic>
      <p:pic>
        <p:nvPicPr>
          <p:cNvPr id="10" name="Content Placeholder 9" descr="photogallery-adhd-celebs-02-full.jpg"/>
          <p:cNvPicPr>
            <a:picLocks noGrp="1" noChangeAspect="1"/>
          </p:cNvPicPr>
          <p:nvPr>
            <p:ph sz="half" idx="2"/>
          </p:nvPr>
        </p:nvPicPr>
        <p:blipFill>
          <a:blip r:embed="rId5" cstate="print"/>
          <a:stretch>
            <a:fillRect/>
          </a:stretch>
        </p:blipFill>
        <p:spPr>
          <a:xfrm>
            <a:off x="5676900" y="1951037"/>
            <a:ext cx="2857500" cy="3810000"/>
          </a:xfrm>
        </p:spPr>
      </p:pic>
      <p:sp>
        <p:nvSpPr>
          <p:cNvPr id="9" name="TextBox 8"/>
          <p:cNvSpPr txBox="1"/>
          <p:nvPr/>
        </p:nvSpPr>
        <p:spPr>
          <a:xfrm>
            <a:off x="683568" y="5805264"/>
            <a:ext cx="3456384" cy="369332"/>
          </a:xfrm>
          <a:prstGeom prst="rect">
            <a:avLst/>
          </a:prstGeom>
          <a:noFill/>
        </p:spPr>
        <p:txBody>
          <a:bodyPr wrap="square" rtlCol="0">
            <a:spAutoFit/>
          </a:bodyPr>
          <a:lstStyle/>
          <a:p>
            <a:r>
              <a:rPr lang="en-GB" b="1" dirty="0" smtClean="0"/>
              <a:t>Jim Carrey (</a:t>
            </a:r>
            <a:r>
              <a:rPr lang="el-GR" b="1" dirty="0" err="1" smtClean="0"/>
              <a:t>Τζιμ</a:t>
            </a:r>
            <a:r>
              <a:rPr lang="el-GR" b="1" dirty="0" smtClean="0"/>
              <a:t> </a:t>
            </a:r>
            <a:r>
              <a:rPr lang="el-GR" b="1" dirty="0" err="1" smtClean="0"/>
              <a:t>Κάρεϊ</a:t>
            </a:r>
            <a:r>
              <a:rPr lang="el-GR" b="1" dirty="0" smtClean="0"/>
              <a:t>)</a:t>
            </a:r>
            <a:endParaRPr lang="en-GB" dirty="0"/>
          </a:p>
        </p:txBody>
      </p:sp>
      <p:sp>
        <p:nvSpPr>
          <p:cNvPr id="11" name="TextBox 10"/>
          <p:cNvSpPr txBox="1"/>
          <p:nvPr/>
        </p:nvSpPr>
        <p:spPr>
          <a:xfrm>
            <a:off x="5364088" y="5877272"/>
            <a:ext cx="3240360" cy="369332"/>
          </a:xfrm>
          <a:prstGeom prst="rect">
            <a:avLst/>
          </a:prstGeom>
          <a:noFill/>
        </p:spPr>
        <p:txBody>
          <a:bodyPr wrap="square" rtlCol="0">
            <a:spAutoFit/>
          </a:bodyPr>
          <a:lstStyle/>
          <a:p>
            <a:r>
              <a:rPr lang="en-GB" b="1" dirty="0" smtClean="0"/>
              <a:t>Michael Phelps (</a:t>
            </a:r>
            <a:r>
              <a:rPr lang="el-GR" b="1" dirty="0" err="1" smtClean="0"/>
              <a:t>Μάικλ</a:t>
            </a:r>
            <a:r>
              <a:rPr lang="el-GR" b="1" dirty="0" smtClean="0"/>
              <a:t> </a:t>
            </a:r>
            <a:r>
              <a:rPr lang="el-GR" b="1" dirty="0" err="1" smtClean="0"/>
              <a:t>Φελπς</a:t>
            </a:r>
            <a:r>
              <a:rPr lang="el-GR" b="1" dirty="0" smtClean="0"/>
              <a:t>)</a:t>
            </a:r>
            <a:endParaRPr lang="en-GB"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descr="H:\eikones adhd\lens6837262_1317004104adhd.jpg"/>
          <p:cNvPicPr>
            <a:picLocks noChangeAspect="1" noChangeArrowheads="1"/>
          </p:cNvPicPr>
          <p:nvPr/>
        </p:nvPicPr>
        <p:blipFill>
          <a:blip r:embed="rId3" cstate="print"/>
          <a:srcRect/>
          <a:stretch>
            <a:fillRect/>
          </a:stretch>
        </p:blipFill>
        <p:spPr bwMode="auto">
          <a:xfrm>
            <a:off x="7197799" y="-243408"/>
            <a:ext cx="2054721" cy="2794421"/>
          </a:xfrm>
          <a:prstGeom prst="rect">
            <a:avLst/>
          </a:prstGeom>
          <a:noFill/>
        </p:spPr>
      </p:pic>
      <p:pic>
        <p:nvPicPr>
          <p:cNvPr id="8" name="Content Placeholder 7" descr="photogallery-adhd-celebs-08-full.jpg"/>
          <p:cNvPicPr>
            <a:picLocks noGrp="1" noChangeAspect="1"/>
          </p:cNvPicPr>
          <p:nvPr>
            <p:ph sz="half" idx="1"/>
          </p:nvPr>
        </p:nvPicPr>
        <p:blipFill>
          <a:blip r:embed="rId4" cstate="print"/>
          <a:stretch>
            <a:fillRect/>
          </a:stretch>
        </p:blipFill>
        <p:spPr>
          <a:xfrm>
            <a:off x="467544" y="332656"/>
            <a:ext cx="2857500" cy="3810000"/>
          </a:xfrm>
        </p:spPr>
      </p:pic>
      <p:pic>
        <p:nvPicPr>
          <p:cNvPr id="11" name="Content Placeholder 10" descr="κατάλογος.jpg"/>
          <p:cNvPicPr>
            <a:picLocks noGrp="1" noChangeAspect="1"/>
          </p:cNvPicPr>
          <p:nvPr>
            <p:ph sz="half" idx="2"/>
          </p:nvPr>
        </p:nvPicPr>
        <p:blipFill>
          <a:blip r:embed="rId5" cstate="print"/>
          <a:stretch>
            <a:fillRect/>
          </a:stretch>
        </p:blipFill>
        <p:spPr>
          <a:xfrm>
            <a:off x="3923928" y="332656"/>
            <a:ext cx="2736304" cy="2736304"/>
          </a:xfrm>
        </p:spPr>
      </p:pic>
      <p:sp>
        <p:nvSpPr>
          <p:cNvPr id="9" name="TextBox 8"/>
          <p:cNvSpPr txBox="1"/>
          <p:nvPr/>
        </p:nvSpPr>
        <p:spPr>
          <a:xfrm>
            <a:off x="467544" y="4509120"/>
            <a:ext cx="3024336" cy="369332"/>
          </a:xfrm>
          <a:prstGeom prst="rect">
            <a:avLst/>
          </a:prstGeom>
          <a:noFill/>
        </p:spPr>
        <p:txBody>
          <a:bodyPr wrap="square" rtlCol="0">
            <a:spAutoFit/>
          </a:bodyPr>
          <a:lstStyle/>
          <a:p>
            <a:r>
              <a:rPr lang="en-GB" b="1" dirty="0" smtClean="0"/>
              <a:t>Justin Timberlake </a:t>
            </a:r>
            <a:endParaRPr lang="en-GB" dirty="0"/>
          </a:p>
        </p:txBody>
      </p:sp>
      <p:sp>
        <p:nvSpPr>
          <p:cNvPr id="12" name="TextBox 11"/>
          <p:cNvSpPr txBox="1"/>
          <p:nvPr/>
        </p:nvSpPr>
        <p:spPr>
          <a:xfrm>
            <a:off x="6948264" y="548680"/>
            <a:ext cx="1872208" cy="369332"/>
          </a:xfrm>
          <a:prstGeom prst="rect">
            <a:avLst/>
          </a:prstGeom>
          <a:noFill/>
        </p:spPr>
        <p:txBody>
          <a:bodyPr wrap="square" rtlCol="0">
            <a:spAutoFit/>
          </a:bodyPr>
          <a:lstStyle/>
          <a:p>
            <a:r>
              <a:rPr lang="en-GB" b="1" dirty="0" smtClean="0"/>
              <a:t>Will Smith</a:t>
            </a:r>
            <a:endParaRPr lang="en-GB" dirty="0"/>
          </a:p>
        </p:txBody>
      </p:sp>
      <p:pic>
        <p:nvPicPr>
          <p:cNvPr id="13" name="Picture 12" descr="Celeb_ADHD_ParisHilton_P.jpg"/>
          <p:cNvPicPr>
            <a:picLocks noChangeAspect="1"/>
          </p:cNvPicPr>
          <p:nvPr/>
        </p:nvPicPr>
        <p:blipFill>
          <a:blip r:embed="rId6" cstate="print"/>
          <a:stretch>
            <a:fillRect/>
          </a:stretch>
        </p:blipFill>
        <p:spPr>
          <a:xfrm>
            <a:off x="4716016" y="3356992"/>
            <a:ext cx="3619250" cy="2732534"/>
          </a:xfrm>
          <a:prstGeom prst="rect">
            <a:avLst/>
          </a:prstGeom>
        </p:spPr>
      </p:pic>
      <p:sp>
        <p:nvSpPr>
          <p:cNvPr id="14" name="TextBox 13"/>
          <p:cNvSpPr txBox="1"/>
          <p:nvPr/>
        </p:nvSpPr>
        <p:spPr>
          <a:xfrm>
            <a:off x="3203848" y="5445224"/>
            <a:ext cx="1656184" cy="646331"/>
          </a:xfrm>
          <a:prstGeom prst="rect">
            <a:avLst/>
          </a:prstGeom>
          <a:noFill/>
        </p:spPr>
        <p:txBody>
          <a:bodyPr wrap="square" rtlCol="0">
            <a:spAutoFit/>
          </a:bodyPr>
          <a:lstStyle/>
          <a:p>
            <a:r>
              <a:rPr lang="en-GB" b="1" dirty="0" smtClean="0"/>
              <a:t>Paris Hilton</a:t>
            </a:r>
            <a:endParaRPr lang="en-GB" dirty="0" smtClean="0"/>
          </a:p>
          <a:p>
            <a:endParaRPr lang="en-GB"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3" name="Picture 3" descr="H:\eikones adhd\adhd.gif"/>
          <p:cNvPicPr>
            <a:picLocks noChangeAspect="1" noChangeArrowheads="1"/>
          </p:cNvPicPr>
          <p:nvPr/>
        </p:nvPicPr>
        <p:blipFill>
          <a:blip r:embed="rId3" cstate="print"/>
          <a:srcRect/>
          <a:stretch>
            <a:fillRect/>
          </a:stretch>
        </p:blipFill>
        <p:spPr bwMode="auto">
          <a:xfrm>
            <a:off x="1907704" y="3077580"/>
            <a:ext cx="5040560" cy="3780420"/>
          </a:xfrm>
          <a:prstGeom prst="rect">
            <a:avLst/>
          </a:prstGeom>
          <a:noFill/>
        </p:spPr>
      </p:pic>
      <p:pic>
        <p:nvPicPr>
          <p:cNvPr id="4" name="Picture 2" descr="H:\eikones adhd\lens6837262_1317004104adhd.jpg"/>
          <p:cNvPicPr>
            <a:picLocks noChangeAspect="1" noChangeArrowheads="1"/>
          </p:cNvPicPr>
          <p:nvPr/>
        </p:nvPicPr>
        <p:blipFill>
          <a:blip r:embed="rId4" cstate="print"/>
          <a:srcRect/>
          <a:stretch>
            <a:fillRect/>
          </a:stretch>
        </p:blipFill>
        <p:spPr bwMode="auto">
          <a:xfrm>
            <a:off x="7197799" y="-243408"/>
            <a:ext cx="2054721" cy="2794421"/>
          </a:xfrm>
          <a:prstGeom prst="rect">
            <a:avLst/>
          </a:prstGeom>
          <a:noFill/>
        </p:spPr>
      </p:pic>
      <p:sp>
        <p:nvSpPr>
          <p:cNvPr id="5" name="TextBox 4"/>
          <p:cNvSpPr txBox="1"/>
          <p:nvPr/>
        </p:nvSpPr>
        <p:spPr>
          <a:xfrm>
            <a:off x="323528" y="237416"/>
            <a:ext cx="8633586" cy="2215991"/>
          </a:xfrm>
          <a:prstGeom prst="rect">
            <a:avLst/>
          </a:prstGeom>
          <a:noFill/>
        </p:spPr>
        <p:txBody>
          <a:bodyPr wrap="square" rtlCol="0">
            <a:spAutoFit/>
          </a:bodyPr>
          <a:lstStyle/>
          <a:p>
            <a:pPr algn="just"/>
            <a:r>
              <a:rPr lang="el-GR" sz="2400" b="1" dirty="0" smtClean="0">
                <a:latin typeface="Courier New" pitchFamily="49" charset="0"/>
                <a:cs typeface="Courier New" pitchFamily="49" charset="0"/>
              </a:rPr>
              <a:t>Να δίνετε έμφαση στα θετικά και στις δυνατότητες  των παιδιών και να μην εστιάζεται</a:t>
            </a:r>
          </a:p>
          <a:p>
            <a:pPr algn="just"/>
            <a:r>
              <a:rPr lang="el-GR" sz="2400" b="1" dirty="0" smtClean="0">
                <a:latin typeface="Courier New" pitchFamily="49" charset="0"/>
                <a:cs typeface="Courier New" pitchFamily="49" charset="0"/>
              </a:rPr>
              <a:t>Η προσοχή σ’ αυτά που μπορούν να κάνουν λιγότερο καλά και να προσπαθούμε να τα βελτιώσουμε.</a:t>
            </a:r>
          </a:p>
          <a:p>
            <a:pPr algn="r"/>
            <a:r>
              <a:rPr lang="el-GR" b="1" dirty="0" err="1" smtClean="0">
                <a:latin typeface="Courier New" pitchFamily="49" charset="0"/>
                <a:cs typeface="Courier New" pitchFamily="49" charset="0"/>
              </a:rPr>
              <a:t>Σούζαν</a:t>
            </a:r>
            <a:r>
              <a:rPr lang="el-GR" b="1" dirty="0" smtClean="0">
                <a:latin typeface="Courier New" pitchFamily="49" charset="0"/>
                <a:cs typeface="Courier New" pitchFamily="49" charset="0"/>
              </a:rPr>
              <a:t> Χρυσοστόμου</a:t>
            </a:r>
            <a:endParaRPr lang="el-GR" b="1" dirty="0">
              <a:latin typeface="Courier New" pitchFamily="49" charset="0"/>
              <a:cs typeface="Courier New" pitchFamily="49" charset="0"/>
            </a:endParaRPr>
          </a:p>
        </p:txBody>
      </p:sp>
      <p:sp>
        <p:nvSpPr>
          <p:cNvPr id="7" name="TextBox 6"/>
          <p:cNvSpPr txBox="1"/>
          <p:nvPr/>
        </p:nvSpPr>
        <p:spPr>
          <a:xfrm>
            <a:off x="215008" y="2852936"/>
            <a:ext cx="8928992" cy="646331"/>
          </a:xfrm>
          <a:prstGeom prst="rect">
            <a:avLst/>
          </a:prstGeom>
          <a:noFill/>
        </p:spPr>
        <p:txBody>
          <a:bodyPr wrap="square" rtlCol="0">
            <a:spAutoFit/>
          </a:bodyPr>
          <a:lstStyle/>
          <a:p>
            <a:r>
              <a:rPr lang="el-GR" sz="3600" b="1" dirty="0" smtClean="0">
                <a:solidFill>
                  <a:srgbClr val="C00000"/>
                </a:solidFill>
              </a:rPr>
              <a:t>ΕΥΧΑΡΙΣΤΟΥΜΕ ΓΙΑ ΤΗΝ ΠΡΟΣΟΧΗ ΣΑΣ</a:t>
            </a:r>
            <a:endParaRPr lang="el-GR" sz="3600" b="1" dirty="0">
              <a:solidFill>
                <a:srgbClr val="C0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eikones adhd\lens6837262_1317004104adhd.jpg"/>
          <p:cNvPicPr>
            <a:picLocks noChangeAspect="1" noChangeArrowheads="1"/>
          </p:cNvPicPr>
          <p:nvPr/>
        </p:nvPicPr>
        <p:blipFill>
          <a:blip r:embed="rId2" cstate="print"/>
          <a:srcRect/>
          <a:stretch>
            <a:fillRect/>
          </a:stretch>
        </p:blipFill>
        <p:spPr bwMode="auto">
          <a:xfrm>
            <a:off x="7197799" y="-243408"/>
            <a:ext cx="2054721" cy="2794421"/>
          </a:xfrm>
          <a:prstGeom prst="rect">
            <a:avLst/>
          </a:prstGeom>
          <a:noFill/>
        </p:spPr>
      </p:pic>
      <p:sp>
        <p:nvSpPr>
          <p:cNvPr id="5" name="Title 4"/>
          <p:cNvSpPr>
            <a:spLocks noGrp="1"/>
          </p:cNvSpPr>
          <p:nvPr>
            <p:ph type="title"/>
          </p:nvPr>
        </p:nvSpPr>
        <p:spPr/>
        <p:txBody>
          <a:bodyPr/>
          <a:lstStyle/>
          <a:p>
            <a:r>
              <a:rPr lang="el-GR" dirty="0" smtClean="0"/>
              <a:t>Βιβλιογραφία</a:t>
            </a:r>
            <a:endParaRPr lang="el-GR" dirty="0"/>
          </a:p>
        </p:txBody>
      </p:sp>
      <p:sp>
        <p:nvSpPr>
          <p:cNvPr id="6" name="Content Placeholder 5"/>
          <p:cNvSpPr>
            <a:spLocks noGrp="1"/>
          </p:cNvSpPr>
          <p:nvPr>
            <p:ph idx="1"/>
          </p:nvPr>
        </p:nvSpPr>
        <p:spPr>
          <a:xfrm>
            <a:off x="457200" y="1600200"/>
            <a:ext cx="8229600" cy="4925144"/>
          </a:xfrm>
        </p:spPr>
        <p:txBody>
          <a:bodyPr>
            <a:normAutofit fontScale="85000" lnSpcReduction="20000"/>
          </a:bodyPr>
          <a:lstStyle/>
          <a:p>
            <a:pPr marL="596646" indent="-514350">
              <a:buClr>
                <a:srgbClr val="7030A0"/>
              </a:buClr>
            </a:pPr>
            <a:r>
              <a:rPr lang="en-GB" i="1" dirty="0" smtClean="0">
                <a:latin typeface="Times New Roman" pitchFamily="18" charset="0"/>
                <a:cs typeface="Times New Roman" pitchFamily="18" charset="0"/>
              </a:rPr>
              <a:t>Stephen E. Brock, NCSP, CSU, Sacramento</a:t>
            </a:r>
            <a:r>
              <a:rPr lang="el-GR"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2002</a:t>
            </a:r>
            <a:r>
              <a:rPr lang="el-GR" i="1"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Helping the Student</a:t>
            </a:r>
            <a:r>
              <a:rPr lang="el-G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With ADHD in the Classroom</a:t>
            </a:r>
            <a:r>
              <a:rPr lang="el-GR"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Information </a:t>
            </a:r>
            <a:r>
              <a:rPr lang="pt-BR" dirty="0" smtClean="0">
                <a:latin typeface="Times New Roman" pitchFamily="18" charset="0"/>
                <a:cs typeface="Times New Roman" pitchFamily="18" charset="0"/>
              </a:rPr>
              <a:t>For </a:t>
            </a:r>
            <a:r>
              <a:rPr lang="pt-BR" dirty="0" err="1" smtClean="0">
                <a:latin typeface="Times New Roman" pitchFamily="18" charset="0"/>
                <a:cs typeface="Times New Roman" pitchFamily="18" charset="0"/>
              </a:rPr>
              <a:t>Families</a:t>
            </a:r>
            <a:r>
              <a:rPr lang="pt-BR" dirty="0" smtClean="0">
                <a:latin typeface="Times New Roman" pitchFamily="18" charset="0"/>
                <a:cs typeface="Times New Roman" pitchFamily="18" charset="0"/>
              </a:rPr>
              <a:t> </a:t>
            </a:r>
            <a:r>
              <a:rPr lang="pt-BR" dirty="0" err="1" smtClean="0">
                <a:latin typeface="Times New Roman" pitchFamily="18" charset="0"/>
                <a:cs typeface="Times New Roman" pitchFamily="18" charset="0"/>
              </a:rPr>
              <a:t>And</a:t>
            </a:r>
            <a:r>
              <a:rPr lang="pt-BR" dirty="0" smtClean="0">
                <a:latin typeface="Times New Roman" pitchFamily="18" charset="0"/>
                <a:cs typeface="Times New Roman" pitchFamily="18" charset="0"/>
              </a:rPr>
              <a:t> </a:t>
            </a:r>
            <a:r>
              <a:rPr lang="pt-BR" dirty="0" err="1" smtClean="0">
                <a:latin typeface="Times New Roman" pitchFamily="18" charset="0"/>
                <a:cs typeface="Times New Roman" pitchFamily="18" charset="0"/>
              </a:rPr>
              <a:t>Educators</a:t>
            </a:r>
            <a:r>
              <a:rPr lang="en-US" dirty="0" smtClean="0">
                <a:latin typeface="Times New Roman" pitchFamily="18" charset="0"/>
                <a:cs typeface="Times New Roman" pitchFamily="18" charset="0"/>
              </a:rPr>
              <a:t>, National Association of School</a:t>
            </a:r>
            <a:r>
              <a:rPr lang="el-G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Psychologists. This handout was published on the</a:t>
            </a:r>
            <a:r>
              <a:rPr lang="el-G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NITV website, Teachers First, June 2002.</a:t>
            </a:r>
          </a:p>
          <a:p>
            <a:pPr marL="596646" indent="-514350">
              <a:buClr>
                <a:srgbClr val="7030A0"/>
              </a:buClr>
            </a:pPr>
            <a:r>
              <a:rPr lang="en-US" dirty="0" err="1" smtClean="0">
                <a:latin typeface="Times New Roman" pitchFamily="18" charset="0"/>
                <a:cs typeface="Times New Roman" pitchFamily="18" charset="0"/>
              </a:rPr>
              <a:t>Wodrich</a:t>
            </a:r>
            <a:r>
              <a:rPr lang="en-US" dirty="0" smtClean="0">
                <a:latin typeface="Times New Roman" pitchFamily="18" charset="0"/>
                <a:cs typeface="Times New Roman" pitchFamily="18" charset="0"/>
              </a:rPr>
              <a:t>, D. L (1994) What Every Parent Wants to Know: Attention Deficit Hyperactivity Disorder </a:t>
            </a:r>
            <a:r>
              <a:rPr lang="en-US" dirty="0" err="1" smtClean="0">
                <a:latin typeface="Times New Roman" pitchFamily="18" charset="0"/>
                <a:cs typeface="Times New Roman" pitchFamily="18" charset="0"/>
              </a:rPr>
              <a:t>Baltimore:Brooks</a:t>
            </a:r>
            <a:endParaRPr lang="en-US" dirty="0" smtClean="0">
              <a:latin typeface="Times New Roman" pitchFamily="18" charset="0"/>
              <a:cs typeface="Times New Roman" pitchFamily="18" charset="0"/>
            </a:endParaRPr>
          </a:p>
          <a:p>
            <a:pPr marL="596646" indent="-514350">
              <a:buClr>
                <a:srgbClr val="7030A0"/>
              </a:buClr>
            </a:pPr>
            <a:r>
              <a:rPr lang="el-GR" dirty="0" err="1" smtClean="0">
                <a:latin typeface="Times New Roman" pitchFamily="18" charset="0"/>
                <a:cs typeface="Times New Roman" pitchFamily="18" charset="0"/>
              </a:rPr>
              <a:t>Άσπα</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Μητρακάκη</a:t>
            </a:r>
            <a:r>
              <a:rPr lang="el-GR" dirty="0" smtClean="0">
                <a:latin typeface="Times New Roman" pitchFamily="18" charset="0"/>
                <a:cs typeface="Times New Roman" pitchFamily="18" charset="0"/>
              </a:rPr>
              <a:t>, "Με κουράζει τόσο πολύ"! Διάσπαση προσοχής και 15 οδηγίες για δασκάλους. </a:t>
            </a:r>
          </a:p>
          <a:p>
            <a:pPr marL="596646" indent="-514350">
              <a:buClr>
                <a:srgbClr val="7030A0"/>
              </a:buClr>
            </a:pPr>
            <a:r>
              <a:rPr lang="el-GR" dirty="0" err="1" smtClean="0">
                <a:latin typeface="Times New Roman" pitchFamily="18" charset="0"/>
                <a:cs typeface="Times New Roman" pitchFamily="18" charset="0"/>
              </a:rPr>
              <a:t>Άσπα</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Μητρακάκη</a:t>
            </a:r>
            <a:r>
              <a:rPr lang="el-GR" dirty="0" smtClean="0">
                <a:latin typeface="Times New Roman" pitchFamily="18" charset="0"/>
                <a:cs typeface="Times New Roman" pitchFamily="18" charset="0"/>
              </a:rPr>
              <a:t>, "Δεν ακούει κανέναν". 10 πρακτικές οδηγίες για παιδιά με ΔΕΠ-Υ </a:t>
            </a:r>
          </a:p>
          <a:p>
            <a:endParaRPr lang="el-GR"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eikones adhd\lens6837262_1317004104adhd.jpg"/>
          <p:cNvPicPr>
            <a:picLocks noChangeAspect="1" noChangeArrowheads="1"/>
          </p:cNvPicPr>
          <p:nvPr/>
        </p:nvPicPr>
        <p:blipFill>
          <a:blip r:embed="rId2" cstate="print"/>
          <a:srcRect/>
          <a:stretch>
            <a:fillRect/>
          </a:stretch>
        </p:blipFill>
        <p:spPr bwMode="auto">
          <a:xfrm>
            <a:off x="7197799" y="-243408"/>
            <a:ext cx="2054721" cy="2794421"/>
          </a:xfrm>
          <a:prstGeom prst="rect">
            <a:avLst/>
          </a:prstGeom>
          <a:noFill/>
        </p:spPr>
      </p:pic>
      <p:sp>
        <p:nvSpPr>
          <p:cNvPr id="3" name="Content Placeholder 2"/>
          <p:cNvSpPr>
            <a:spLocks noGrp="1"/>
          </p:cNvSpPr>
          <p:nvPr>
            <p:ph idx="1"/>
          </p:nvPr>
        </p:nvSpPr>
        <p:spPr>
          <a:xfrm>
            <a:off x="0" y="188640"/>
            <a:ext cx="8933688" cy="4800600"/>
          </a:xfrm>
        </p:spPr>
        <p:txBody>
          <a:bodyPr>
            <a:normAutofit fontScale="85000" lnSpcReduction="20000"/>
          </a:bodyPr>
          <a:lstStyle/>
          <a:p>
            <a:pPr>
              <a:buClr>
                <a:srgbClr val="7030A0"/>
              </a:buClr>
            </a:pPr>
            <a:r>
              <a:rPr lang="el-GR" dirty="0" smtClean="0">
                <a:latin typeface="Times New Roman" pitchFamily="18" charset="0"/>
                <a:cs typeface="Times New Roman" pitchFamily="18" charset="0"/>
              </a:rPr>
              <a:t>Σπανού. Β; </a:t>
            </a:r>
            <a:r>
              <a:rPr lang="el-GR" dirty="0" err="1" smtClean="0">
                <a:latin typeface="Times New Roman" pitchFamily="18" charset="0"/>
                <a:cs typeface="Times New Roman" pitchFamily="18" charset="0"/>
              </a:rPr>
              <a:t>Καζάνη</a:t>
            </a:r>
            <a:r>
              <a:rPr lang="el-GR" dirty="0" smtClean="0">
                <a:latin typeface="Times New Roman" pitchFamily="18" charset="0"/>
                <a:cs typeface="Times New Roman" pitchFamily="18" charset="0"/>
              </a:rPr>
              <a:t>. Ι; </a:t>
            </a:r>
            <a:r>
              <a:rPr lang="el-GR" dirty="0" err="1" smtClean="0">
                <a:latin typeface="Times New Roman" pitchFamily="18" charset="0"/>
                <a:cs typeface="Times New Roman" pitchFamily="18" charset="0"/>
              </a:rPr>
              <a:t>Τριπόδης</a:t>
            </a:r>
            <a:r>
              <a:rPr lang="el-GR" dirty="0" smtClean="0">
                <a:latin typeface="Times New Roman" pitchFamily="18" charset="0"/>
                <a:cs typeface="Times New Roman" pitchFamily="18" charset="0"/>
              </a:rPr>
              <a:t>. Ν;(2009),Διαταραχή Ελλειμματικής Προσοχής με ή χωρίς Υπερκινητικότητα. </a:t>
            </a:r>
            <a:r>
              <a:rPr lang="el-GR" i="1" dirty="0" smtClean="0">
                <a:latin typeface="Times New Roman" pitchFamily="18" charset="0"/>
                <a:cs typeface="Times New Roman" pitchFamily="18" charset="0"/>
              </a:rPr>
              <a:t>Διαταραχές Ελλειμματικής Προσοχής και αποδιοργανωτικής συμπεριφοράς. </a:t>
            </a:r>
            <a:r>
              <a:rPr lang="el-GR" dirty="0" smtClean="0">
                <a:latin typeface="Times New Roman" pitchFamily="18" charset="0"/>
                <a:cs typeface="Times New Roman" pitchFamily="18" charset="0"/>
              </a:rPr>
              <a:t>Αθήνα</a:t>
            </a:r>
            <a:endParaRPr lang="en-US" dirty="0" smtClean="0">
              <a:latin typeface="Times New Roman" pitchFamily="18" charset="0"/>
              <a:cs typeface="Times New Roman" pitchFamily="18" charset="0"/>
            </a:endParaRPr>
          </a:p>
          <a:p>
            <a:pPr>
              <a:buClr>
                <a:srgbClr val="7030A0"/>
              </a:buClr>
            </a:pPr>
            <a:r>
              <a:rPr lang="el-GR" dirty="0" err="1" smtClean="0">
                <a:latin typeface="Times New Roman" pitchFamily="18" charset="0"/>
                <a:cs typeface="Times New Roman" pitchFamily="18" charset="0"/>
              </a:rPr>
              <a:t>Κυλίλη</a:t>
            </a:r>
            <a:r>
              <a:rPr lang="el-GR" dirty="0" smtClean="0">
                <a:latin typeface="Times New Roman" pitchFamily="18" charset="0"/>
                <a:cs typeface="Times New Roman" pitchFamily="18" charset="0"/>
              </a:rPr>
              <a:t>-Βότση. Σ; </a:t>
            </a:r>
            <a:r>
              <a:rPr lang="el-GR" dirty="0" err="1" smtClean="0">
                <a:latin typeface="Times New Roman" pitchFamily="18" charset="0"/>
                <a:cs typeface="Times New Roman" pitchFamily="18" charset="0"/>
              </a:rPr>
              <a:t>Αμπίζα</a:t>
            </a:r>
            <a:r>
              <a:rPr lang="el-GR" dirty="0" smtClean="0">
                <a:latin typeface="Times New Roman" pitchFamily="18" charset="0"/>
                <a:cs typeface="Times New Roman" pitchFamily="18" charset="0"/>
              </a:rPr>
              <a:t>-</a:t>
            </a:r>
            <a:r>
              <a:rPr lang="el-GR" dirty="0" err="1" smtClean="0">
                <a:latin typeface="Times New Roman" pitchFamily="18" charset="0"/>
                <a:cs typeface="Times New Roman" pitchFamily="18" charset="0"/>
              </a:rPr>
              <a:t>Στυλιανίδου</a:t>
            </a:r>
            <a:r>
              <a:rPr lang="el-GR" dirty="0" smtClean="0">
                <a:latin typeface="Times New Roman" pitchFamily="18" charset="0"/>
                <a:cs typeface="Times New Roman" pitchFamily="18" charset="0"/>
              </a:rPr>
              <a:t>. Γ(2013)</a:t>
            </a:r>
            <a:r>
              <a:rPr lang="el-GR" i="1" dirty="0" smtClean="0">
                <a:latin typeface="Times New Roman" pitchFamily="18" charset="0"/>
                <a:cs typeface="Times New Roman" pitchFamily="18" charset="0"/>
              </a:rPr>
              <a:t> Διαταραχή </a:t>
            </a:r>
            <a:r>
              <a:rPr lang="el-GR" dirty="0" smtClean="0">
                <a:latin typeface="Times New Roman" pitchFamily="18" charset="0"/>
                <a:cs typeface="Times New Roman" pitchFamily="18" charset="0"/>
              </a:rPr>
              <a:t>ελλειμματικής προσοχής-</a:t>
            </a:r>
            <a:r>
              <a:rPr lang="el-GR" dirty="0" err="1" smtClean="0">
                <a:latin typeface="Times New Roman" pitchFamily="18" charset="0"/>
                <a:cs typeface="Times New Roman" pitchFamily="18" charset="0"/>
              </a:rPr>
              <a:t>υπερκινητικότητα </a:t>
            </a:r>
            <a:r>
              <a:rPr lang="el-GR" dirty="0" smtClean="0">
                <a:latin typeface="Times New Roman" pitchFamily="18" charset="0"/>
                <a:cs typeface="Times New Roman" pitchFamily="18" charset="0"/>
              </a:rPr>
              <a:t>: χαρακτηριστικά και τρόποι αντιμετώπισης. Λευκωσία</a:t>
            </a:r>
            <a:endParaRPr lang="en-US" dirty="0" smtClean="0">
              <a:latin typeface="Times New Roman" pitchFamily="18" charset="0"/>
              <a:cs typeface="Times New Roman" pitchFamily="18" charset="0"/>
            </a:endParaRPr>
          </a:p>
          <a:p>
            <a:pPr>
              <a:buClr>
                <a:srgbClr val="7030A0"/>
              </a:buClr>
            </a:pPr>
            <a:r>
              <a:rPr lang="el-GR" dirty="0" smtClean="0">
                <a:latin typeface="Times New Roman" pitchFamily="18" charset="0"/>
                <a:cs typeface="Times New Roman" pitchFamily="18" charset="0"/>
              </a:rPr>
              <a:t>Σταύρου Μ.; Γνώσεις εκπαιδευτικών Πρωτοβάθμιας και Δευτεροβάθμιας Εκπαίδευσης σχετικά με την εκπαίδευση παιδιών με Διαταραχή Ελλειμματικής Προσοχής-Υπερκινητικότητα (ΔΕΠ-Υ) στην Κύπρο, (2009). Αθήνα</a:t>
            </a:r>
          </a:p>
          <a:p>
            <a:pPr>
              <a:buClr>
                <a:srgbClr val="7030A0"/>
              </a:buClr>
            </a:pPr>
            <a:r>
              <a:rPr lang="el-GR" dirty="0" smtClean="0">
                <a:latin typeface="Times New Roman" pitchFamily="18" charset="0"/>
                <a:cs typeface="Times New Roman" pitchFamily="18" charset="0"/>
              </a:rPr>
              <a:t> </a:t>
            </a:r>
            <a:r>
              <a:rPr lang="el-GR" i="1" dirty="0" smtClean="0"/>
              <a:t>Αγγελική </a:t>
            </a:r>
            <a:r>
              <a:rPr lang="el-GR" i="1" dirty="0" err="1" smtClean="0"/>
              <a:t>Μενεδιάτου</a:t>
            </a:r>
            <a:r>
              <a:rPr lang="el-GR" i="1" dirty="0" smtClean="0"/>
              <a:t>, Ψυχολόγος, Μ.Α. Κλινικής Ψυχολογίας, Ιδρυτικό μέλος και πρόεδρος του ΔΣ του ΜΑΖΙ.</a:t>
            </a:r>
            <a:endParaRPr lang="en-GB" dirty="0" smtClean="0"/>
          </a:p>
          <a:p>
            <a:pPr>
              <a:buClr>
                <a:srgbClr val="7030A0"/>
              </a:buClr>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eikones adhd\lens6837262_1317004104adhd.jpg"/>
          <p:cNvPicPr>
            <a:picLocks noChangeAspect="1" noChangeArrowheads="1"/>
          </p:cNvPicPr>
          <p:nvPr/>
        </p:nvPicPr>
        <p:blipFill>
          <a:blip r:embed="rId3" cstate="print"/>
          <a:srcRect/>
          <a:stretch>
            <a:fillRect/>
          </a:stretch>
        </p:blipFill>
        <p:spPr bwMode="auto">
          <a:xfrm>
            <a:off x="7089279" y="-315416"/>
            <a:ext cx="2054721" cy="2794421"/>
          </a:xfrm>
          <a:prstGeom prst="rect">
            <a:avLst/>
          </a:prstGeom>
          <a:noFill/>
        </p:spPr>
      </p:pic>
      <p:pic>
        <p:nvPicPr>
          <p:cNvPr id="3074" name="Picture 2" descr="H:\eikones adhd 2\87.jpg"/>
          <p:cNvPicPr>
            <a:picLocks noChangeAspect="1" noChangeArrowheads="1"/>
          </p:cNvPicPr>
          <p:nvPr/>
        </p:nvPicPr>
        <p:blipFill>
          <a:blip r:embed="rId4" cstate="print"/>
          <a:srcRect/>
          <a:stretch>
            <a:fillRect/>
          </a:stretch>
        </p:blipFill>
        <p:spPr bwMode="auto">
          <a:xfrm>
            <a:off x="4332403" y="4121962"/>
            <a:ext cx="4848109" cy="2763422"/>
          </a:xfrm>
          <a:prstGeom prst="rect">
            <a:avLst/>
          </a:prstGeom>
          <a:noFill/>
        </p:spPr>
      </p:pic>
      <p:sp>
        <p:nvSpPr>
          <p:cNvPr id="2" name="Title 1"/>
          <p:cNvSpPr>
            <a:spLocks noGrp="1"/>
          </p:cNvSpPr>
          <p:nvPr>
            <p:ph type="title"/>
          </p:nvPr>
        </p:nvSpPr>
        <p:spPr>
          <a:xfrm>
            <a:off x="539552" y="274638"/>
            <a:ext cx="8106104" cy="1143000"/>
          </a:xfrm>
        </p:spPr>
        <p:txBody>
          <a:bodyPr>
            <a:normAutofit fontScale="90000"/>
          </a:bodyPr>
          <a:lstStyle/>
          <a:p>
            <a:pPr algn="ctr"/>
            <a:r>
              <a:rPr lang="el-GR" dirty="0" smtClean="0"/>
              <a:t>Οι τρείς μορφές ΔΕΠ/Υ</a:t>
            </a:r>
            <a:r>
              <a:rPr lang="en-GB" dirty="0"/>
              <a:t/>
            </a:r>
            <a:br>
              <a:rPr lang="en-GB" dirty="0"/>
            </a:br>
            <a:endParaRPr lang="en-GB" dirty="0"/>
          </a:p>
        </p:txBody>
      </p:sp>
      <p:sp>
        <p:nvSpPr>
          <p:cNvPr id="3" name="Content Placeholder 2"/>
          <p:cNvSpPr>
            <a:spLocks noGrp="1"/>
          </p:cNvSpPr>
          <p:nvPr>
            <p:ph idx="1"/>
          </p:nvPr>
        </p:nvSpPr>
        <p:spPr>
          <a:xfrm>
            <a:off x="395536" y="908720"/>
            <a:ext cx="7498080" cy="4800600"/>
          </a:xfrm>
        </p:spPr>
        <p:txBody>
          <a:bodyPr>
            <a:normAutofit lnSpcReduction="10000"/>
          </a:bodyPr>
          <a:lstStyle/>
          <a:p>
            <a:pPr marL="0" indent="0">
              <a:buClr>
                <a:srgbClr val="7030A0"/>
              </a:buClr>
              <a:buNone/>
            </a:pPr>
            <a:r>
              <a:rPr lang="el-GR" dirty="0" smtClean="0">
                <a:latin typeface="Times New Roman" pitchFamily="18" charset="0"/>
                <a:cs typeface="Times New Roman" pitchFamily="18" charset="0"/>
              </a:rPr>
              <a:t>Με βάση την επικράτηση ενός ή περισσοτέρων από τα κύρια συμπτώματα, δηλαδή της απροσεξίας και της υπερκινητικότητας/παρορμητικότητας, διακρίνονται τρεις τύποι ΔΕΠΥ:</a:t>
            </a:r>
            <a:endParaRPr lang="en-GB" dirty="0">
              <a:latin typeface="Times New Roman" pitchFamily="18" charset="0"/>
              <a:cs typeface="Times New Roman" pitchFamily="18" charset="0"/>
            </a:endParaRPr>
          </a:p>
          <a:p>
            <a:pPr marL="514350" lvl="0" indent="-514350">
              <a:buClr>
                <a:srgbClr val="7030A0"/>
              </a:buClr>
              <a:buFont typeface="+mj-lt"/>
              <a:buAutoNum type="arabicPeriod"/>
            </a:pPr>
            <a:r>
              <a:rPr lang="el-GR" dirty="0">
                <a:latin typeface="Times New Roman" pitchFamily="18" charset="0"/>
                <a:cs typeface="Times New Roman" pitchFamily="18" charset="0"/>
              </a:rPr>
              <a:t>ΔΕΠ/Υ με υπερισχύοντα τον απρόσεχτο τύπο</a:t>
            </a:r>
            <a:endParaRPr lang="en-GB" dirty="0">
              <a:latin typeface="Times New Roman" pitchFamily="18" charset="0"/>
              <a:cs typeface="Times New Roman" pitchFamily="18" charset="0"/>
            </a:endParaRPr>
          </a:p>
          <a:p>
            <a:pPr marL="514350" lvl="0" indent="-514350">
              <a:buClr>
                <a:srgbClr val="7030A0"/>
              </a:buClr>
              <a:buFont typeface="+mj-lt"/>
              <a:buAutoNum type="arabicPeriod"/>
            </a:pPr>
            <a:r>
              <a:rPr lang="el-GR" dirty="0">
                <a:latin typeface="Times New Roman" pitchFamily="18" charset="0"/>
                <a:cs typeface="Times New Roman" pitchFamily="18" charset="0"/>
              </a:rPr>
              <a:t>ΔΕΠ/Υ με υπερισχύοντα τον υπερκινητικό </a:t>
            </a:r>
            <a:r>
              <a:rPr lang="el-GR" dirty="0" smtClean="0">
                <a:latin typeface="Times New Roman" pitchFamily="18" charset="0"/>
                <a:cs typeface="Times New Roman" pitchFamily="18" charset="0"/>
              </a:rPr>
              <a:t>– παρορμητικό </a:t>
            </a:r>
            <a:r>
              <a:rPr lang="el-GR" dirty="0">
                <a:latin typeface="Times New Roman" pitchFamily="18" charset="0"/>
                <a:cs typeface="Times New Roman" pitchFamily="18" charset="0"/>
              </a:rPr>
              <a:t>τύπο</a:t>
            </a:r>
            <a:endParaRPr lang="en-GB" dirty="0">
              <a:latin typeface="Times New Roman" pitchFamily="18" charset="0"/>
              <a:cs typeface="Times New Roman" pitchFamily="18" charset="0"/>
            </a:endParaRPr>
          </a:p>
          <a:p>
            <a:pPr marL="514350" indent="-514350">
              <a:buClr>
                <a:srgbClr val="7030A0"/>
              </a:buClr>
              <a:buFont typeface="+mj-lt"/>
              <a:buAutoNum type="arabicPeriod"/>
            </a:pPr>
            <a:r>
              <a:rPr lang="el-GR" dirty="0">
                <a:latin typeface="Times New Roman" pitchFamily="18" charset="0"/>
                <a:cs typeface="Times New Roman" pitchFamily="18" charset="0"/>
              </a:rPr>
              <a:t>ΔΕΠ/Υ συνδυασμένος τύπος </a:t>
            </a: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xmlns="" val="809574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fontScale="90000"/>
          </a:bodyPr>
          <a:lstStyle/>
          <a:p>
            <a:pPr algn="ctr"/>
            <a:r>
              <a:rPr lang="el-GR" dirty="0" smtClean="0"/>
              <a:t>Οι τρείς μορφές ΔΕΠ/Υ</a:t>
            </a:r>
            <a:r>
              <a:rPr lang="en-GB" dirty="0" smtClean="0"/>
              <a:t/>
            </a:r>
            <a:br>
              <a:rPr lang="en-GB" dirty="0" smtClean="0"/>
            </a:br>
            <a:r>
              <a:rPr lang="el-GR" dirty="0" smtClean="0"/>
              <a:t> </a:t>
            </a:r>
            <a:r>
              <a:rPr lang="en-GB" dirty="0" smtClean="0"/>
              <a:t/>
            </a:r>
            <a:br>
              <a:rPr lang="en-GB" dirty="0" smtClean="0"/>
            </a:br>
            <a:endParaRPr lang="en-GB" dirty="0"/>
          </a:p>
        </p:txBody>
      </p:sp>
      <p:sp>
        <p:nvSpPr>
          <p:cNvPr id="3" name="Content Placeholder 2"/>
          <p:cNvSpPr>
            <a:spLocks noGrp="1"/>
          </p:cNvSpPr>
          <p:nvPr>
            <p:ph idx="1"/>
          </p:nvPr>
        </p:nvSpPr>
        <p:spPr>
          <a:xfrm>
            <a:off x="251520" y="1052736"/>
            <a:ext cx="8208912" cy="5616624"/>
          </a:xfrm>
        </p:spPr>
        <p:txBody>
          <a:bodyPr>
            <a:normAutofit fontScale="85000" lnSpcReduction="10000"/>
          </a:bodyPr>
          <a:lstStyle/>
          <a:p>
            <a:pPr>
              <a:buClr>
                <a:srgbClr val="7030A0"/>
              </a:buClr>
            </a:pPr>
            <a:r>
              <a:rPr lang="el-GR" dirty="0"/>
              <a:t>Στον απρόσεχτο τύπο εντάσσονται  τα </a:t>
            </a:r>
            <a:r>
              <a:rPr lang="el-GR" dirty="0" smtClean="0"/>
              <a:t>παιδιά </a:t>
            </a:r>
            <a:r>
              <a:rPr lang="el-GR" dirty="0"/>
              <a:t>που παρουσιάζουν κυρίως προβλήματα στην εστίαση της προσοχής και με την ταχύτητα επεξεργασίας πληροφοριών αλλά έχουν φυσιολογικά επίπεδα </a:t>
            </a:r>
            <a:r>
              <a:rPr lang="el-GR" dirty="0" smtClean="0"/>
              <a:t>κινητικότητας</a:t>
            </a:r>
            <a:r>
              <a:rPr lang="en-US" dirty="0" smtClean="0"/>
              <a:t>.</a:t>
            </a:r>
          </a:p>
          <a:p>
            <a:pPr>
              <a:buClr>
                <a:srgbClr val="7030A0"/>
              </a:buClr>
            </a:pPr>
            <a:r>
              <a:rPr lang="el-GR" dirty="0"/>
              <a:t>Στον υπερκινητικό-παρορμητικό τύπο εντάσσονται τα παιδία των οποίων οι δυσκολίες είναι αποτέλεσμα της υπερκινητικής και παρορμητικής τους συμπεριφοράς και όχι στην απροσεξία.</a:t>
            </a:r>
            <a:endParaRPr lang="en-GB" dirty="0"/>
          </a:p>
          <a:p>
            <a:pPr>
              <a:buClr>
                <a:srgbClr val="7030A0"/>
              </a:buClr>
            </a:pPr>
            <a:r>
              <a:rPr lang="el-GR" dirty="0"/>
              <a:t>Στο συνδυασμένο τύπο εντάσσονται τα παιδία που παρουσιάζουν και τα δύο είδη συμπτωμάτων δηλαδή έχουν πρόβλημα στην προσοχή τους αλλά και με την υπερκινητική συμπεριφορά. Απαρτίζεται από την πλειονότητα των παιδιών .</a:t>
            </a:r>
            <a:endParaRPr lang="en-GB" dirty="0"/>
          </a:p>
          <a:p>
            <a:endParaRPr lang="en-GB" dirty="0"/>
          </a:p>
          <a:p>
            <a:pPr marL="0" indent="0">
              <a:buNone/>
            </a:pPr>
            <a:endParaRPr lang="en-GB" dirty="0"/>
          </a:p>
        </p:txBody>
      </p:sp>
    </p:spTree>
    <p:extLst>
      <p:ext uri="{BB962C8B-B14F-4D97-AF65-F5344CB8AC3E}">
        <p14:creationId xmlns:p14="http://schemas.microsoft.com/office/powerpoint/2010/main" xmlns="" val="421712958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eikones adhd\lens6837262_1317004104adhd.jpg"/>
          <p:cNvPicPr>
            <a:picLocks noChangeAspect="1" noChangeArrowheads="1"/>
          </p:cNvPicPr>
          <p:nvPr/>
        </p:nvPicPr>
        <p:blipFill>
          <a:blip r:embed="rId3" cstate="print"/>
          <a:srcRect/>
          <a:stretch>
            <a:fillRect/>
          </a:stretch>
        </p:blipFill>
        <p:spPr bwMode="auto">
          <a:xfrm>
            <a:off x="7125791" y="-315416"/>
            <a:ext cx="2054721" cy="2794421"/>
          </a:xfrm>
          <a:prstGeom prst="rect">
            <a:avLst/>
          </a:prstGeom>
          <a:noFill/>
        </p:spPr>
      </p:pic>
      <p:sp>
        <p:nvSpPr>
          <p:cNvPr id="2" name="Title 1"/>
          <p:cNvSpPr>
            <a:spLocks noGrp="1"/>
          </p:cNvSpPr>
          <p:nvPr>
            <p:ph type="title"/>
          </p:nvPr>
        </p:nvSpPr>
        <p:spPr>
          <a:xfrm>
            <a:off x="755576" y="274638"/>
            <a:ext cx="7498080" cy="1143000"/>
          </a:xfrm>
        </p:spPr>
        <p:txBody>
          <a:bodyPr/>
          <a:lstStyle/>
          <a:p>
            <a:pPr algn="ctr"/>
            <a:r>
              <a:rPr lang="el-GR" dirty="0" smtClean="0"/>
              <a:t>Αίτια</a:t>
            </a:r>
            <a:endParaRPr lang="en-GB" dirty="0"/>
          </a:p>
        </p:txBody>
      </p:sp>
      <p:sp>
        <p:nvSpPr>
          <p:cNvPr id="3" name="Content Placeholder 2"/>
          <p:cNvSpPr>
            <a:spLocks noGrp="1"/>
          </p:cNvSpPr>
          <p:nvPr>
            <p:ph idx="1"/>
          </p:nvPr>
        </p:nvSpPr>
        <p:spPr>
          <a:xfrm>
            <a:off x="179512" y="1340768"/>
            <a:ext cx="8964488" cy="4907632"/>
          </a:xfrm>
        </p:spPr>
        <p:txBody>
          <a:bodyPr>
            <a:normAutofit/>
          </a:bodyPr>
          <a:lstStyle/>
          <a:p>
            <a:pPr lvl="0">
              <a:buClr>
                <a:srgbClr val="7030A0"/>
              </a:buClr>
            </a:pPr>
            <a:r>
              <a:rPr lang="el-GR" dirty="0" smtClean="0">
                <a:latin typeface="Times New Roman" pitchFamily="18" charset="0"/>
                <a:cs typeface="Times New Roman" pitchFamily="18" charset="0"/>
              </a:rPr>
              <a:t>Μπορεί </a:t>
            </a:r>
            <a:r>
              <a:rPr lang="el-GR" dirty="0">
                <a:latin typeface="Times New Roman" pitchFamily="18" charset="0"/>
                <a:cs typeface="Times New Roman" pitchFamily="18" charset="0"/>
              </a:rPr>
              <a:t>να προκληθεί από κάποια κληρονομική βιοχημική </a:t>
            </a:r>
            <a:r>
              <a:rPr lang="el-GR" dirty="0" smtClean="0">
                <a:latin typeface="Times New Roman" pitchFamily="18" charset="0"/>
                <a:cs typeface="Times New Roman" pitchFamily="18" charset="0"/>
              </a:rPr>
              <a:t>διαταραχή</a:t>
            </a:r>
            <a:endParaRPr lang="en-GB" dirty="0">
              <a:latin typeface="Times New Roman" pitchFamily="18" charset="0"/>
              <a:cs typeface="Times New Roman" pitchFamily="18" charset="0"/>
            </a:endParaRPr>
          </a:p>
          <a:p>
            <a:pPr lvl="0">
              <a:buClr>
                <a:srgbClr val="7030A0"/>
              </a:buClr>
            </a:pPr>
            <a:r>
              <a:rPr lang="el-GR" dirty="0">
                <a:latin typeface="Times New Roman" pitchFamily="18" charset="0"/>
                <a:cs typeface="Times New Roman" pitchFamily="18" charset="0"/>
              </a:rPr>
              <a:t>Από ανώμαλη ανάπτυξη κάποιων περιοχών του εγκεφάλου του εμβρύου, που ελέγχουν την προσοχή και την κίνηση.</a:t>
            </a:r>
            <a:endParaRPr lang="en-GB" dirty="0">
              <a:latin typeface="Times New Roman" pitchFamily="18" charset="0"/>
              <a:cs typeface="Times New Roman" pitchFamily="18" charset="0"/>
            </a:endParaRPr>
          </a:p>
          <a:p>
            <a:pPr>
              <a:buClr>
                <a:srgbClr val="7030A0"/>
              </a:buClr>
            </a:pPr>
            <a:endParaRPr lang="en-GB" dirty="0">
              <a:latin typeface="Times New Roman" pitchFamily="18" charset="0"/>
              <a:cs typeface="Times New Roman" pitchFamily="18" charset="0"/>
            </a:endParaRPr>
          </a:p>
        </p:txBody>
      </p:sp>
      <p:pic>
        <p:nvPicPr>
          <p:cNvPr id="4099" name="Picture 3" descr="H:\eikones adhd\8ff3c1e5fb5c604e4dc6d1f14d2bf211.jpg"/>
          <p:cNvPicPr>
            <a:picLocks noChangeAspect="1" noChangeArrowheads="1"/>
          </p:cNvPicPr>
          <p:nvPr/>
        </p:nvPicPr>
        <p:blipFill>
          <a:blip r:embed="rId4" cstate="print"/>
          <a:srcRect/>
          <a:stretch>
            <a:fillRect/>
          </a:stretch>
        </p:blipFill>
        <p:spPr bwMode="auto">
          <a:xfrm>
            <a:off x="5220072" y="3717032"/>
            <a:ext cx="3240360" cy="2870572"/>
          </a:xfrm>
          <a:prstGeom prst="rect">
            <a:avLst/>
          </a:prstGeom>
          <a:noFill/>
        </p:spPr>
      </p:pic>
      <p:pic>
        <p:nvPicPr>
          <p:cNvPr id="4100" name="Picture 4" descr="H:\eikones adhd\images (3).jpg"/>
          <p:cNvPicPr>
            <a:picLocks noChangeAspect="1" noChangeArrowheads="1"/>
          </p:cNvPicPr>
          <p:nvPr/>
        </p:nvPicPr>
        <p:blipFill>
          <a:blip r:embed="rId5" cstate="print"/>
          <a:srcRect/>
          <a:stretch>
            <a:fillRect/>
          </a:stretch>
        </p:blipFill>
        <p:spPr bwMode="auto">
          <a:xfrm>
            <a:off x="0" y="4581128"/>
            <a:ext cx="2628900" cy="1743075"/>
          </a:xfrm>
          <a:prstGeom prst="rect">
            <a:avLst/>
          </a:prstGeom>
          <a:noFill/>
        </p:spPr>
      </p:pic>
    </p:spTree>
    <p:extLst>
      <p:ext uri="{BB962C8B-B14F-4D97-AF65-F5344CB8AC3E}">
        <p14:creationId xmlns:p14="http://schemas.microsoft.com/office/powerpoint/2010/main" xmlns="" val="117469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92696"/>
            <a:ext cx="8388424" cy="4800600"/>
          </a:xfrm>
        </p:spPr>
        <p:txBody>
          <a:bodyPr/>
          <a:lstStyle/>
          <a:p>
            <a:pPr lvl="0">
              <a:buClr>
                <a:srgbClr val="7030A0"/>
              </a:buClr>
            </a:pPr>
            <a:r>
              <a:rPr lang="el-GR" dirty="0" smtClean="0">
                <a:latin typeface="Times New Roman" pitchFamily="18" charset="0"/>
                <a:cs typeface="Times New Roman" pitchFamily="18" charset="0"/>
              </a:rPr>
              <a:t>Διαταραχές της ανάπτυξης</a:t>
            </a:r>
            <a:endParaRPr lang="en-GB" dirty="0" smtClean="0">
              <a:latin typeface="Times New Roman" pitchFamily="18" charset="0"/>
              <a:cs typeface="Times New Roman" pitchFamily="18" charset="0"/>
            </a:endParaRPr>
          </a:p>
          <a:p>
            <a:pPr lvl="0">
              <a:buClr>
                <a:srgbClr val="7030A0"/>
              </a:buClr>
            </a:pPr>
            <a:r>
              <a:rPr lang="el-GR" dirty="0" smtClean="0">
                <a:latin typeface="Times New Roman" pitchFamily="18" charset="0"/>
                <a:cs typeface="Times New Roman" pitchFamily="18" charset="0"/>
              </a:rPr>
              <a:t>Εγκεφαλικές βλάβες από κακώσεις στο κεφάλι</a:t>
            </a:r>
          </a:p>
          <a:p>
            <a:pPr>
              <a:buClr>
                <a:srgbClr val="7030A0"/>
              </a:buClr>
            </a:pPr>
            <a:r>
              <a:rPr lang="el-GR" dirty="0" smtClean="0">
                <a:latin typeface="Times New Roman" pitchFamily="18" charset="0"/>
                <a:cs typeface="Times New Roman" pitchFamily="18" charset="0"/>
              </a:rPr>
              <a:t>Από τοξικές ουσίες (πχ: αλκοόλ- σύνδρομο εμβρυικού αλκοολισμού,  κάπνισμα κ.α.) </a:t>
            </a:r>
            <a:endParaRPr lang="en-GB" dirty="0" smtClean="0">
              <a:latin typeface="Times New Roman" pitchFamily="18" charset="0"/>
              <a:cs typeface="Times New Roman" pitchFamily="18" charset="0"/>
            </a:endParaRPr>
          </a:p>
          <a:p>
            <a:pPr lvl="0">
              <a:buClr>
                <a:srgbClr val="7030A0"/>
              </a:buClr>
            </a:pPr>
            <a:endParaRPr lang="en-GB" dirty="0" smtClean="0">
              <a:latin typeface="Times New Roman" pitchFamily="18" charset="0"/>
              <a:cs typeface="Times New Roman" pitchFamily="18" charset="0"/>
            </a:endParaRPr>
          </a:p>
          <a:p>
            <a:pP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592</TotalTime>
  <Words>2586</Words>
  <Application>Microsoft Office PowerPoint</Application>
  <PresentationFormat>Προβολή στην οθόνη (4:3)</PresentationFormat>
  <Paragraphs>307</Paragraphs>
  <Slides>54</Slides>
  <Notes>51</Notes>
  <HiddenSlides>2</HiddenSlides>
  <MMClips>0</MMClips>
  <ScaleCrop>false</ScaleCrop>
  <HeadingPairs>
    <vt:vector size="4" baseType="variant">
      <vt:variant>
        <vt:lpstr>Θέμα</vt:lpstr>
      </vt:variant>
      <vt:variant>
        <vt:i4>1</vt:i4>
      </vt:variant>
      <vt:variant>
        <vt:lpstr>Τίτλοι διαφανειών</vt:lpstr>
      </vt:variant>
      <vt:variant>
        <vt:i4>54</vt:i4>
      </vt:variant>
    </vt:vector>
  </HeadingPairs>
  <TitlesOfParts>
    <vt:vector size="55" baseType="lpstr">
      <vt:lpstr>Solstice</vt:lpstr>
      <vt:lpstr>Δεν είμαι τεμπέλης! Δεν είμαι UFO… Έχω ΔΕΠ-Υ</vt:lpstr>
      <vt:lpstr>Ορισμοί</vt:lpstr>
      <vt:lpstr>Διαφάνεια 3</vt:lpstr>
      <vt:lpstr>Ιστορική Αναδρομή</vt:lpstr>
      <vt:lpstr>Διάγνωση </vt:lpstr>
      <vt:lpstr>Οι τρείς μορφές ΔΕΠ/Υ </vt:lpstr>
      <vt:lpstr>Οι τρείς μορφές ΔΕΠ/Υ   </vt:lpstr>
      <vt:lpstr>Αίτια</vt:lpstr>
      <vt:lpstr>Διαφάνεια 9</vt:lpstr>
      <vt:lpstr>Αίτια</vt:lpstr>
      <vt:lpstr>Σημαντικές πληροφορίες:  </vt:lpstr>
      <vt:lpstr>Χαρακτηριστικά</vt:lpstr>
      <vt:lpstr>Χαρακτηριστικά</vt:lpstr>
      <vt:lpstr>Χαρακτηριστικά</vt:lpstr>
      <vt:lpstr>Φαρμακευτική αγωγή</vt:lpstr>
      <vt:lpstr>Οι Απόψεις για την φαρμακευτική αγωγή διίστανται </vt:lpstr>
      <vt:lpstr>Τι περιλαμβάνουν τα προγράμματα παρέμβασης που προσφέρετε; </vt:lpstr>
      <vt:lpstr>Κυπριακή Πραγματικότητα</vt:lpstr>
      <vt:lpstr>ADHD Cyprus</vt:lpstr>
      <vt:lpstr>Διαφάνεια 20</vt:lpstr>
      <vt:lpstr>Tα άτομα με ΔEΠY εκδηλώνουν συνδυασμούς των ακόλουθων συμπεριφορών στην τάξη:</vt:lpstr>
      <vt:lpstr>Παραδείγματα γραπτών παιδιών με διάσπαση προσοχής</vt:lpstr>
      <vt:lpstr>Παιδιά με ΔΕΠ-Υ στην γενική τάξη </vt:lpstr>
      <vt:lpstr>Διαφάνεια 24</vt:lpstr>
      <vt:lpstr>Τρόποι αντιμετώπισης από εκπαιδευτικούς</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Συνέντευξη εν ενεργεία εκπαιδευτικού</vt:lpstr>
      <vt:lpstr>Συνέντευξη εν ενεργεία εκπαιδευτικού</vt:lpstr>
      <vt:lpstr>Συνέντευξη εν ενεργεία εκπαιδευτικού</vt:lpstr>
      <vt:lpstr>Συνέντευξη εν ενεργεία εκπαιδευτικού</vt:lpstr>
      <vt:lpstr>Ανάγκη – Αξία στη χρήση ορθών πρακτικών/στρατηγικών όχι μόνο από τους εκπαιδευτικούς αλλά και από τους γονείς. </vt:lpstr>
      <vt:lpstr>Πως πρέπει μια οικογένεια να αντιμετωπίζει και να προσεγγίζει μέλος της με ΔΕΠΥ; </vt:lpstr>
      <vt:lpstr>Διαφάνεια 40</vt:lpstr>
      <vt:lpstr>Διαφάνεια 41</vt:lpstr>
      <vt:lpstr>Διαφάνεια 42</vt:lpstr>
      <vt:lpstr>Διαφάνεια 43</vt:lpstr>
      <vt:lpstr>Διαφάνεια 44</vt:lpstr>
      <vt:lpstr>Διαφάνεια 45</vt:lpstr>
      <vt:lpstr>Διαφάνεια 46</vt:lpstr>
      <vt:lpstr>Περαιτέρω ιδέες..  </vt:lpstr>
      <vt:lpstr>Διαφάνεια 48</vt:lpstr>
      <vt:lpstr>"Ρίξε στο κέντρο"!! Παιχνίδι συγκέντρωσης &amp; συντονισμού.  </vt:lpstr>
      <vt:lpstr>Διάσημα πρόσωπα με ΔΕΠ-Υ</vt:lpstr>
      <vt:lpstr>Διαφάνεια 51</vt:lpstr>
      <vt:lpstr>Διαφάνεια 52</vt:lpstr>
      <vt:lpstr>Βιβλιογραφία</vt:lpstr>
      <vt:lpstr>Διαφάνεια 54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dc:creator>
  <cp:lastModifiedBy>Admin</cp:lastModifiedBy>
  <cp:revision>126</cp:revision>
  <dcterms:created xsi:type="dcterms:W3CDTF">2013-03-18T15:58:37Z</dcterms:created>
  <dcterms:modified xsi:type="dcterms:W3CDTF">2019-07-16T05:50:15Z</dcterms:modified>
</cp:coreProperties>
</file>