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embeddings/oleObject1.bin" ContentType="application/vnd.openxmlformats-officedocument.oleObject"/>
  <Override PartName="/ppt/embeddings/oleObject1.xlsx" ContentType="application/vnd.openxmlformats-officedocument.spreadsheetml.shee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0.xml" ContentType="application/vnd.openxmlformats-officedocument.presentationml.notesSlide+xml"/>
  <Override PartName="/ppt/notesSlides/_rels/notesSlide13.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12.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6.xml.rels" ContentType="application/vnd.openxmlformats-package.relationships+xml"/>
  <Override PartName="/ppt/notesSlides/_rels/notesSlide17.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notesSlides/_rels/notesSlide20.xml.rels" ContentType="application/vnd.openxmlformats-package.relationships+xml"/>
  <Override PartName="/ppt/notesSlides/_rels/notesSlide21.xml.rels" ContentType="application/vnd.openxmlformats-package.relationships+xml"/>
  <Override PartName="/ppt/notesSlides/_rels/notesSlide22.xml.rels" ContentType="application/vnd.openxmlformats-package.relationships+xml"/>
  <Override PartName="/ppt/notesSlides/_rels/notesSlide23.xml.rels" ContentType="application/vnd.openxmlformats-package.relationships+xml"/>
  <Override PartName="/ppt/notesSlides/_rels/notesSlide24.xml.rels" ContentType="application/vnd.openxmlformats-package.relationships+xml"/>
  <Override PartName="/ppt/notesSlides/_rels/notesSlide25.xml.rels" ContentType="application/vnd.openxmlformats-package.relationships+xml"/>
  <Override PartName="/ppt/notesSlides/_rels/notesSlide26.xml.rels" ContentType="application/vnd.openxmlformats-package.relationships+xml"/>
  <Override PartName="/ppt/notesSlides/_rels/notesSlide30.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media/image9.wmf" ContentType="image/x-wmf"/>
  <Override PartName="/ppt/media/image1.wmf" ContentType="image/x-wmf"/>
  <Override PartName="/ppt/media/image2.wmf" ContentType="image/x-wmf"/>
  <Override PartName="/ppt/media/image3.wmf" ContentType="image/x-wmf"/>
  <Override PartName="/ppt/media/image4.wmf" ContentType="image/x-wmf"/>
  <Override PartName="/ppt/media/image5.wmf" ContentType="image/x-wmf"/>
  <Override PartName="/ppt/media/image6.wmf" ContentType="image/x-wmf"/>
  <Override PartName="/ppt/media/image7.wmf" ContentType="image/x-wmf"/>
  <Override PartName="/ppt/media/image8.wmf" ContentType="image/x-wmf"/>
  <Override PartName="/ppt/media/image10.wmf" ContentType="image/x-wmf"/>
  <Override PartName="/ppt/media/image11.wmf" ContentType="image/x-wmf"/>
  <Override PartName="/ppt/media/image12.wmf" ContentType="image/x-wmf"/>
  <Override PartName="/ppt/media/image13.wmf" ContentType="image/x-wmf"/>
  <Override PartName="/ppt/media/image14.wmf" ContentType="image/x-wmf"/>
  <Override PartName="/ppt/media/image15.wmf" ContentType="image/x-wmf"/>
  <Override PartName="/ppt/media/image16.wmf" ContentType="image/x-wmf"/>
  <Override PartName="/ppt/media/image17.wmf" ContentType="image/x-wmf"/>
  <Override PartName="/ppt/media/image18.wmf" ContentType="image/x-wmf"/>
  <Override PartName="/ppt/media/image19.bmp" ContentType="image/bmp"/>
  <Override PartName="/ppt/media/image20.jpeg" ContentType="image/jpeg"/>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x="9906000" cy="6858000"/>
  <p:notesSz cx="6877050" cy="965358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body"/>
          </p:nvPr>
        </p:nvSpPr>
        <p:spPr>
          <a:xfrm>
            <a:off x="756000" y="5078520"/>
            <a:ext cx="6047640" cy="4811040"/>
          </a:xfrm>
          <a:prstGeom prst="rect">
            <a:avLst/>
          </a:prstGeom>
        </p:spPr>
        <p:txBody>
          <a:bodyPr lIns="0" rIns="0" tIns="0" bIns="0"/>
          <a:p>
            <a:r>
              <a:rPr b="0" lang="el-GR" sz="2000" spc="-1" strike="noStrike">
                <a:latin typeface="Arial"/>
              </a:rPr>
              <a:t>Πατήστε για επεξεργασία της μορφής των σημειώσεων</a:t>
            </a:r>
            <a:endParaRPr b="0" lang="el-GR" sz="2000" spc="-1" strike="noStrike">
              <a:latin typeface="Arial"/>
            </a:endParaRPr>
          </a:p>
        </p:txBody>
      </p:sp>
      <p:sp>
        <p:nvSpPr>
          <p:cNvPr id="121" name="PlaceHolder 2"/>
          <p:cNvSpPr>
            <a:spLocks noGrp="1"/>
          </p:cNvSpPr>
          <p:nvPr>
            <p:ph type="hdr"/>
          </p:nvPr>
        </p:nvSpPr>
        <p:spPr>
          <a:xfrm>
            <a:off x="1512000" y="5880600"/>
            <a:ext cx="6047640" cy="4811040"/>
          </a:xfrm>
          <a:prstGeom prst="rect">
            <a:avLst/>
          </a:prstGeom>
        </p:spPr>
        <p:txBody>
          <a:bodyPr lIns="0" rIns="0" tIns="0" bIns="0"/>
          <a:p>
            <a:r>
              <a:rPr b="0" lang="el-GR" sz="1400" spc="-1" strike="noStrike">
                <a:latin typeface="Times New Roman"/>
              </a:rPr>
              <a:t>&lt;κεφαλίδα&gt;</a:t>
            </a:r>
            <a:endParaRPr b="0" lang="el-GR" sz="1400" spc="-1" strike="noStrike">
              <a:latin typeface="Times New Roman"/>
            </a:endParaRPr>
          </a:p>
        </p:txBody>
      </p:sp>
      <p:sp>
        <p:nvSpPr>
          <p:cNvPr id="122" name="PlaceHolder 3"/>
          <p:cNvSpPr>
            <a:spLocks noGrp="1"/>
          </p:cNvSpPr>
          <p:nvPr>
            <p:ph type="dt"/>
          </p:nvPr>
        </p:nvSpPr>
        <p:spPr>
          <a:xfrm>
            <a:off x="0" y="10157400"/>
            <a:ext cx="3280680" cy="534240"/>
          </a:xfrm>
          <a:prstGeom prst="rect">
            <a:avLst/>
          </a:prstGeom>
        </p:spPr>
        <p:txBody>
          <a:bodyPr lIns="0" rIns="0" tIns="0" bIns="0"/>
          <a:p>
            <a:pPr algn="r"/>
            <a:r>
              <a:rPr b="0" lang="el-GR" sz="1400" spc="-1" strike="noStrike">
                <a:latin typeface="Times New Roman"/>
              </a:rPr>
              <a:t>&lt;ημερομηνία/ώρα&gt;</a:t>
            </a:r>
            <a:endParaRPr b="0" lang="el-GR" sz="1400" spc="-1" strike="noStrike">
              <a:latin typeface="Times New Roman"/>
            </a:endParaRPr>
          </a:p>
        </p:txBody>
      </p:sp>
      <p:sp>
        <p:nvSpPr>
          <p:cNvPr id="123" name="PlaceHolder 4"/>
          <p:cNvSpPr>
            <a:spLocks noGrp="1"/>
          </p:cNvSpPr>
          <p:nvPr>
            <p:ph type="ftr"/>
          </p:nvPr>
        </p:nvSpPr>
        <p:spPr>
          <a:xfrm>
            <a:off x="0" y="0"/>
            <a:ext cx="3280680" cy="534240"/>
          </a:xfrm>
          <a:prstGeom prst="rect">
            <a:avLst/>
          </a:prstGeom>
        </p:spPr>
        <p:txBody>
          <a:bodyPr lIns="0" rIns="0" tIns="0" bIns="0" anchor="b"/>
          <a:p>
            <a:r>
              <a:rPr b="0" lang="el-GR" sz="1400" spc="-1" strike="noStrike">
                <a:latin typeface="Times New Roman"/>
              </a:rPr>
              <a:t>&lt;υποσέλιδο&gt;</a:t>
            </a:r>
            <a:endParaRPr b="0" lang="el-GR" sz="1400" spc="-1" strike="noStrike">
              <a:latin typeface="Times New Roman"/>
            </a:endParaRPr>
          </a:p>
        </p:txBody>
      </p:sp>
      <p:sp>
        <p:nvSpPr>
          <p:cNvPr id="124" name="PlaceHolder 5"/>
          <p:cNvSpPr>
            <a:spLocks noGrp="1"/>
          </p:cNvSpPr>
          <p:nvPr>
            <p:ph type="sldNum"/>
          </p:nvPr>
        </p:nvSpPr>
        <p:spPr>
          <a:xfrm>
            <a:off x="4278960" y="0"/>
            <a:ext cx="3280680" cy="534240"/>
          </a:xfrm>
          <a:prstGeom prst="rect">
            <a:avLst/>
          </a:prstGeom>
        </p:spPr>
        <p:txBody>
          <a:bodyPr lIns="0" rIns="0" tIns="0" bIns="0" anchor="b"/>
          <a:p>
            <a:pPr algn="r"/>
            <a:fld id="{45688805-5FD6-4E5C-BDA5-C1B61623A5A3}" type="slidenum">
              <a:rPr b="0" lang="el-GR" sz="1400" spc="-1" strike="noStrike">
                <a:latin typeface="Times New Roman"/>
              </a:rPr>
              <a:t>&lt;αριθμός&gt;</a:t>
            </a:fld>
            <a:endParaRPr b="0" lang="el-G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82"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BA4D3A89-C1A3-448A-A1A1-18DAAEC88563}"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96"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6B185BD2-FC72-42C1-9EAE-E3E7BF418876}"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98"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5E1E407E-D279-4353-A9DB-C2DA03D44679}"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00"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C5163393-C118-44BA-A9A0-4603C2AB8D45}"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02"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B823FAB5-4BF7-48B3-9792-09D4C6536ED1}"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04"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EB6E8973-19C2-4FEF-9C9D-5258CE325A9C}"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06"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78B38D6C-6BCE-4ECF-A0FF-C746FD0E0F9B}"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08"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90D6AE43-0F3A-4C22-8097-4376B4007E6E}"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10"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F9065F5C-217F-4746-8DB8-17506A621E30}"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84"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B4940E36-6B1D-483F-889F-82F7B46C4E4A}"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12"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5EBE872D-27B4-4CF8-BFD2-7A0AF74A9D04}"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14"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BA3497F7-F094-43FA-BA2D-2FB9E868BCF8}"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16"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DE3CFA6A-3450-4C10-AB42-F540BA166B19}"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18"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8C064CEA-D238-42A7-8C25-28FED1986A5A}"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20"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DD6182DC-1C14-446E-96A4-E080638D5C6C}"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body"/>
          </p:nvPr>
        </p:nvSpPr>
        <p:spPr>
          <a:xfrm>
            <a:off x="915480" y="4585680"/>
            <a:ext cx="5046120" cy="4340880"/>
          </a:xfrm>
          <a:prstGeom prst="rect">
            <a:avLst/>
          </a:prstGeom>
        </p:spPr>
        <p:txBody>
          <a:bodyPr lIns="0" rIns="0" tIns="0" bIns="0"/>
          <a:p>
            <a:endParaRPr b="0" lang="el-GR" sz="1200" spc="-1" strike="noStrike">
              <a:solidFill>
                <a:srgbClr val="000000"/>
              </a:solidFill>
              <a:latin typeface="Times New Roman"/>
            </a:endParaRPr>
          </a:p>
        </p:txBody>
      </p:sp>
      <p:sp>
        <p:nvSpPr>
          <p:cNvPr id="322" name="CustomShape 2"/>
          <p:cNvSpPr/>
          <p:nvPr/>
        </p:nvSpPr>
        <p:spPr>
          <a:xfrm>
            <a:off x="3897720" y="9169560"/>
            <a:ext cx="2980080" cy="48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4320" rIns="94320" tIns="47160" bIns="47160" anchor="b"/>
          <a:p>
            <a:pPr algn="r">
              <a:lnSpc>
                <a:spcPct val="100000"/>
              </a:lnSpc>
            </a:pPr>
            <a:fld id="{FC8B298F-2EF7-40A9-A51E-FA4303EFC2E4}" type="slidenum">
              <a:rPr b="0" lang="el-GR" sz="1200" spc="-1" strike="noStrike">
                <a:solidFill>
                  <a:srgbClr val="000000"/>
                </a:solidFill>
                <a:latin typeface="Times New Roman"/>
              </a:rPr>
              <a:t>&lt;αριθμός&gt;</a:t>
            </a:fld>
            <a:endParaRPr b="1" lang="el-GR" sz="1200" spc="-1" strike="noStrike">
              <a:solidFill>
                <a:srgbClr val="000000"/>
              </a:solidFill>
              <a:latin typeface="Verdana"/>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1"/>
          <p:cNvSpPr/>
          <p:nvPr/>
        </p:nvSpPr>
        <p:spPr>
          <a:xfrm>
            <a:off x="3897720" y="9169560"/>
            <a:ext cx="2980080" cy="48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4320" rIns="94320" tIns="47160" bIns="47160" anchor="b"/>
          <a:p>
            <a:pPr algn="r">
              <a:lnSpc>
                <a:spcPct val="100000"/>
              </a:lnSpc>
            </a:pPr>
            <a:fld id="{85F97DEB-49EE-4E29-BDF9-55D0DDF501A5}" type="slidenum">
              <a:rPr b="0" lang="el-GR" sz="1200" spc="-1" strike="noStrike">
                <a:latin typeface="Times New Roman"/>
              </a:rPr>
              <a:t>&lt;αριθμός&gt;</a:t>
            </a:fld>
            <a:endParaRPr b="0" lang="el-GR" sz="1200" spc="-1" strike="noStrike">
              <a:latin typeface="Arial"/>
            </a:endParaRPr>
          </a:p>
        </p:txBody>
      </p:sp>
      <p:sp>
        <p:nvSpPr>
          <p:cNvPr id="324" name="PlaceHolder 2"/>
          <p:cNvSpPr>
            <a:spLocks noGrp="1"/>
          </p:cNvSpPr>
          <p:nvPr>
            <p:ph type="body"/>
          </p:nvPr>
        </p:nvSpPr>
        <p:spPr>
          <a:xfrm>
            <a:off x="917280" y="4583880"/>
            <a:ext cx="5042520" cy="4344480"/>
          </a:xfrm>
          <a:prstGeom prst="rect">
            <a:avLst/>
          </a:prstGeom>
        </p:spPr>
        <p:txBody>
          <a:bodyPr lIns="0" rIns="0" tIns="0" bIns="0"/>
          <a:p>
            <a:endParaRPr b="0" lang="el-GR" sz="12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86"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CBF3C6EC-88F3-4A22-AE63-3152967A8713}"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3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326"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52FB9187-C487-4CE6-8F0A-91D233D0D657}"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88"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39A244CF-BA09-433E-B34F-8B48B4A6934D}"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90"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EFBC77B7-DBE9-42AF-A116-60B3FB91A28B}"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92"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C84E5D47-0E8B-4A09-8F07-43E9A6E1E718}" type="slidenum">
              <a:rPr b="0" lang="el-GR" sz="1200" spc="-1" strike="noStrike">
                <a:latin typeface="Times New Roman"/>
              </a:rPr>
              <a:t>&lt;αριθμός&gt;</a:t>
            </a:fld>
            <a:endParaRPr b="0" lang="el-GR"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body"/>
          </p:nvPr>
        </p:nvSpPr>
        <p:spPr>
          <a:xfrm>
            <a:off x="915840" y="4586400"/>
            <a:ext cx="5044680" cy="4341600"/>
          </a:xfrm>
          <a:prstGeom prst="rect">
            <a:avLst/>
          </a:prstGeom>
        </p:spPr>
        <p:txBody>
          <a:bodyPr lIns="94320" rIns="94320" tIns="47160" bIns="47160"/>
          <a:p>
            <a:endParaRPr b="0" lang="el-GR" sz="2000" spc="-1" strike="noStrike">
              <a:latin typeface="Arial"/>
            </a:endParaRPr>
          </a:p>
        </p:txBody>
      </p:sp>
      <p:sp>
        <p:nvSpPr>
          <p:cNvPr id="294" name="TextShape 2"/>
          <p:cNvSpPr txBox="1"/>
          <p:nvPr/>
        </p:nvSpPr>
        <p:spPr>
          <a:xfrm>
            <a:off x="3897360" y="9171000"/>
            <a:ext cx="2979360" cy="482400"/>
          </a:xfrm>
          <a:prstGeom prst="rect">
            <a:avLst/>
          </a:prstGeom>
          <a:noFill/>
          <a:ln w="9360">
            <a:noFill/>
          </a:ln>
        </p:spPr>
        <p:txBody>
          <a:bodyPr lIns="94320" rIns="94320" tIns="47160" bIns="47160" anchor="b"/>
          <a:p>
            <a:pPr algn="r">
              <a:lnSpc>
                <a:spcPct val="100000"/>
              </a:lnSpc>
            </a:pPr>
            <a:fld id="{4E81E954-43CC-44B0-B4A5-D701746C0AC8}" type="slidenum">
              <a:rPr b="0" lang="el-GR" sz="1200" spc="-1" strike="noStrike">
                <a:latin typeface="Times New Roman"/>
              </a:rPr>
              <a:t>&lt;αριθμός&gt;</a:t>
            </a:fld>
            <a:endParaRPr b="0" lang="el-G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27" name="PlaceHolder 2"/>
          <p:cNvSpPr>
            <a:spLocks noGrp="1"/>
          </p:cNvSpPr>
          <p:nvPr>
            <p:ph type="body"/>
          </p:nvPr>
        </p:nvSpPr>
        <p:spPr>
          <a:xfrm>
            <a:off x="495000" y="160452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28" name="PlaceHolder 3"/>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30"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1"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2"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3" name="PlaceHolder 5"/>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35" name="PlaceHolder 2"/>
          <p:cNvSpPr>
            <a:spLocks noGrp="1"/>
          </p:cNvSpPr>
          <p:nvPr>
            <p:ph type="body"/>
          </p:nvPr>
        </p:nvSpPr>
        <p:spPr>
          <a:xfrm>
            <a:off x="4950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6" name="PlaceHolder 3"/>
          <p:cNvSpPr>
            <a:spLocks noGrp="1"/>
          </p:cNvSpPr>
          <p:nvPr>
            <p:ph type="body"/>
          </p:nvPr>
        </p:nvSpPr>
        <p:spPr>
          <a:xfrm>
            <a:off x="350928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7" name="PlaceHolder 4"/>
          <p:cNvSpPr>
            <a:spLocks noGrp="1"/>
          </p:cNvSpPr>
          <p:nvPr>
            <p:ph type="body"/>
          </p:nvPr>
        </p:nvSpPr>
        <p:spPr>
          <a:xfrm>
            <a:off x="65232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8" name="PlaceHolder 5"/>
          <p:cNvSpPr>
            <a:spLocks noGrp="1"/>
          </p:cNvSpPr>
          <p:nvPr>
            <p:ph type="body"/>
          </p:nvPr>
        </p:nvSpPr>
        <p:spPr>
          <a:xfrm>
            <a:off x="65232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39" name="PlaceHolder 6"/>
          <p:cNvSpPr>
            <a:spLocks noGrp="1"/>
          </p:cNvSpPr>
          <p:nvPr>
            <p:ph type="body"/>
          </p:nvPr>
        </p:nvSpPr>
        <p:spPr>
          <a:xfrm>
            <a:off x="350928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40" name="PlaceHolder 7"/>
          <p:cNvSpPr>
            <a:spLocks noGrp="1"/>
          </p:cNvSpPr>
          <p:nvPr>
            <p:ph type="body"/>
          </p:nvPr>
        </p:nvSpPr>
        <p:spPr>
          <a:xfrm>
            <a:off x="4950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47" name="PlaceHolder 2"/>
          <p:cNvSpPr>
            <a:spLocks noGrp="1"/>
          </p:cNvSpPr>
          <p:nvPr>
            <p:ph type="subTitle"/>
          </p:nvPr>
        </p:nvSpPr>
        <p:spPr>
          <a:xfrm>
            <a:off x="495000" y="1604520"/>
            <a:ext cx="8915040" cy="397728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49" name="PlaceHolder 2"/>
          <p:cNvSpPr>
            <a:spLocks noGrp="1"/>
          </p:cNvSpPr>
          <p:nvPr>
            <p:ph type="body"/>
          </p:nvPr>
        </p:nvSpPr>
        <p:spPr>
          <a:xfrm>
            <a:off x="495000" y="1604520"/>
            <a:ext cx="89150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51"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52" name="PlaceHolder 3"/>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95000" y="273600"/>
            <a:ext cx="8915040" cy="530784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56"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57" name="PlaceHolder 3"/>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58" name="PlaceHolder 4"/>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6" name="PlaceHolder 2"/>
          <p:cNvSpPr>
            <a:spLocks noGrp="1"/>
          </p:cNvSpPr>
          <p:nvPr>
            <p:ph type="subTitle"/>
          </p:nvPr>
        </p:nvSpPr>
        <p:spPr>
          <a:xfrm>
            <a:off x="495000" y="1604520"/>
            <a:ext cx="8915040" cy="397728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60"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61"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62"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64"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65"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66" name="PlaceHolder 4"/>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68" name="PlaceHolder 2"/>
          <p:cNvSpPr>
            <a:spLocks noGrp="1"/>
          </p:cNvSpPr>
          <p:nvPr>
            <p:ph type="body"/>
          </p:nvPr>
        </p:nvSpPr>
        <p:spPr>
          <a:xfrm>
            <a:off x="495000" y="160452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69" name="PlaceHolder 3"/>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71"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2"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3"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4" name="PlaceHolder 5"/>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76" name="PlaceHolder 2"/>
          <p:cNvSpPr>
            <a:spLocks noGrp="1"/>
          </p:cNvSpPr>
          <p:nvPr>
            <p:ph type="body"/>
          </p:nvPr>
        </p:nvSpPr>
        <p:spPr>
          <a:xfrm>
            <a:off x="4950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7" name="PlaceHolder 3"/>
          <p:cNvSpPr>
            <a:spLocks noGrp="1"/>
          </p:cNvSpPr>
          <p:nvPr>
            <p:ph type="body"/>
          </p:nvPr>
        </p:nvSpPr>
        <p:spPr>
          <a:xfrm>
            <a:off x="350928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8" name="PlaceHolder 4"/>
          <p:cNvSpPr>
            <a:spLocks noGrp="1"/>
          </p:cNvSpPr>
          <p:nvPr>
            <p:ph type="body"/>
          </p:nvPr>
        </p:nvSpPr>
        <p:spPr>
          <a:xfrm>
            <a:off x="65232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79" name="PlaceHolder 5"/>
          <p:cNvSpPr>
            <a:spLocks noGrp="1"/>
          </p:cNvSpPr>
          <p:nvPr>
            <p:ph type="body"/>
          </p:nvPr>
        </p:nvSpPr>
        <p:spPr>
          <a:xfrm>
            <a:off x="65232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80" name="PlaceHolder 6"/>
          <p:cNvSpPr>
            <a:spLocks noGrp="1"/>
          </p:cNvSpPr>
          <p:nvPr>
            <p:ph type="body"/>
          </p:nvPr>
        </p:nvSpPr>
        <p:spPr>
          <a:xfrm>
            <a:off x="350928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81" name="PlaceHolder 7"/>
          <p:cNvSpPr>
            <a:spLocks noGrp="1"/>
          </p:cNvSpPr>
          <p:nvPr>
            <p:ph type="body"/>
          </p:nvPr>
        </p:nvSpPr>
        <p:spPr>
          <a:xfrm>
            <a:off x="4950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85" name="PlaceHolder 2"/>
          <p:cNvSpPr>
            <a:spLocks noGrp="1"/>
          </p:cNvSpPr>
          <p:nvPr>
            <p:ph type="subTitle"/>
          </p:nvPr>
        </p:nvSpPr>
        <p:spPr>
          <a:xfrm>
            <a:off x="495000" y="1604520"/>
            <a:ext cx="8915040" cy="397728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87" name="PlaceHolder 2"/>
          <p:cNvSpPr>
            <a:spLocks noGrp="1"/>
          </p:cNvSpPr>
          <p:nvPr>
            <p:ph type="body"/>
          </p:nvPr>
        </p:nvSpPr>
        <p:spPr>
          <a:xfrm>
            <a:off x="495000" y="1604520"/>
            <a:ext cx="89150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89"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90" name="PlaceHolder 3"/>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8" name="PlaceHolder 2"/>
          <p:cNvSpPr>
            <a:spLocks noGrp="1"/>
          </p:cNvSpPr>
          <p:nvPr>
            <p:ph type="body"/>
          </p:nvPr>
        </p:nvSpPr>
        <p:spPr>
          <a:xfrm>
            <a:off x="495000" y="1604520"/>
            <a:ext cx="89150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495000" y="273600"/>
            <a:ext cx="8915040" cy="530784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94"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95" name="PlaceHolder 3"/>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96" name="PlaceHolder 4"/>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98"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99"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00"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02"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03"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04" name="PlaceHolder 4"/>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06" name="PlaceHolder 2"/>
          <p:cNvSpPr>
            <a:spLocks noGrp="1"/>
          </p:cNvSpPr>
          <p:nvPr>
            <p:ph type="body"/>
          </p:nvPr>
        </p:nvSpPr>
        <p:spPr>
          <a:xfrm>
            <a:off x="495000" y="160452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07" name="PlaceHolder 3"/>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09"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0"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1"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2" name="PlaceHolder 5"/>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14" name="PlaceHolder 2"/>
          <p:cNvSpPr>
            <a:spLocks noGrp="1"/>
          </p:cNvSpPr>
          <p:nvPr>
            <p:ph type="body"/>
          </p:nvPr>
        </p:nvSpPr>
        <p:spPr>
          <a:xfrm>
            <a:off x="4950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5" name="PlaceHolder 3"/>
          <p:cNvSpPr>
            <a:spLocks noGrp="1"/>
          </p:cNvSpPr>
          <p:nvPr>
            <p:ph type="body"/>
          </p:nvPr>
        </p:nvSpPr>
        <p:spPr>
          <a:xfrm>
            <a:off x="350928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6" name="PlaceHolder 4"/>
          <p:cNvSpPr>
            <a:spLocks noGrp="1"/>
          </p:cNvSpPr>
          <p:nvPr>
            <p:ph type="body"/>
          </p:nvPr>
        </p:nvSpPr>
        <p:spPr>
          <a:xfrm>
            <a:off x="6523200" y="160452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7" name="PlaceHolder 5"/>
          <p:cNvSpPr>
            <a:spLocks noGrp="1"/>
          </p:cNvSpPr>
          <p:nvPr>
            <p:ph type="body"/>
          </p:nvPr>
        </p:nvSpPr>
        <p:spPr>
          <a:xfrm>
            <a:off x="65232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8" name="PlaceHolder 6"/>
          <p:cNvSpPr>
            <a:spLocks noGrp="1"/>
          </p:cNvSpPr>
          <p:nvPr>
            <p:ph type="body"/>
          </p:nvPr>
        </p:nvSpPr>
        <p:spPr>
          <a:xfrm>
            <a:off x="350928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9" name="PlaceHolder 7"/>
          <p:cNvSpPr>
            <a:spLocks noGrp="1"/>
          </p:cNvSpPr>
          <p:nvPr>
            <p:ph type="body"/>
          </p:nvPr>
        </p:nvSpPr>
        <p:spPr>
          <a:xfrm>
            <a:off x="495000" y="3682080"/>
            <a:ext cx="287028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0"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1" name="PlaceHolder 3"/>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95000" y="273600"/>
            <a:ext cx="8915040" cy="5307840"/>
          </a:xfrm>
          <a:prstGeom prst="rect">
            <a:avLst/>
          </a:prstGeom>
        </p:spPr>
        <p:txBody>
          <a:bodyPr lIns="0" rIns="0" tIns="0" bIns="0" anchor="ctr"/>
          <a:p>
            <a:pPr algn="ctr">
              <a:spcBef>
                <a:spcPts val="799"/>
              </a:spcBef>
            </a:pPr>
            <a:endParaRPr b="0" lang="el-GR" sz="3200" spc="-1" strike="noStrike">
              <a:solidFill>
                <a:srgbClr val="000000"/>
              </a:solidFill>
              <a:latin typeface="Times New Roman"/>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5"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6" name="PlaceHolder 3"/>
          <p:cNvSpPr>
            <a:spLocks noGrp="1"/>
          </p:cNvSpPr>
          <p:nvPr>
            <p:ph type="body"/>
          </p:nvPr>
        </p:nvSpPr>
        <p:spPr>
          <a:xfrm>
            <a:off x="49500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17" name="PlaceHolder 4"/>
          <p:cNvSpPr>
            <a:spLocks noGrp="1"/>
          </p:cNvSpPr>
          <p:nvPr>
            <p:ph type="body"/>
          </p:nvPr>
        </p:nvSpPr>
        <p:spPr>
          <a:xfrm>
            <a:off x="506304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19" name="PlaceHolder 2"/>
          <p:cNvSpPr>
            <a:spLocks noGrp="1"/>
          </p:cNvSpPr>
          <p:nvPr>
            <p:ph type="body"/>
          </p:nvPr>
        </p:nvSpPr>
        <p:spPr>
          <a:xfrm>
            <a:off x="495000" y="1604520"/>
            <a:ext cx="4350240" cy="397728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20"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21" name="PlaceHolder 4"/>
          <p:cNvSpPr>
            <a:spLocks noGrp="1"/>
          </p:cNvSpPr>
          <p:nvPr>
            <p:ph type="body"/>
          </p:nvPr>
        </p:nvSpPr>
        <p:spPr>
          <a:xfrm>
            <a:off x="5063040" y="368208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95000" y="273600"/>
            <a:ext cx="8915040" cy="1144800"/>
          </a:xfrm>
          <a:prstGeom prst="rect">
            <a:avLst/>
          </a:prstGeom>
        </p:spPr>
        <p:txBody>
          <a:bodyPr lIns="90000" rIns="90000" tIns="46800" bIns="46800" anchor="ctr"/>
          <a:p>
            <a:pPr algn="ctr"/>
            <a:endParaRPr b="0" lang="el-GR" sz="4400" spc="-1" strike="noStrike">
              <a:solidFill>
                <a:srgbClr val="000000"/>
              </a:solidFill>
              <a:latin typeface="Times New Roman"/>
            </a:endParaRPr>
          </a:p>
        </p:txBody>
      </p:sp>
      <p:sp>
        <p:nvSpPr>
          <p:cNvPr id="23" name="PlaceHolder 2"/>
          <p:cNvSpPr>
            <a:spLocks noGrp="1"/>
          </p:cNvSpPr>
          <p:nvPr>
            <p:ph type="body"/>
          </p:nvPr>
        </p:nvSpPr>
        <p:spPr>
          <a:xfrm>
            <a:off x="49500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24" name="PlaceHolder 3"/>
          <p:cNvSpPr>
            <a:spLocks noGrp="1"/>
          </p:cNvSpPr>
          <p:nvPr>
            <p:ph type="body"/>
          </p:nvPr>
        </p:nvSpPr>
        <p:spPr>
          <a:xfrm>
            <a:off x="5063040" y="1604520"/>
            <a:ext cx="43502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
        <p:nvSpPr>
          <p:cNvPr id="25" name="PlaceHolder 4"/>
          <p:cNvSpPr>
            <a:spLocks noGrp="1"/>
          </p:cNvSpPr>
          <p:nvPr>
            <p:ph type="body"/>
          </p:nvPr>
        </p:nvSpPr>
        <p:spPr>
          <a:xfrm>
            <a:off x="495000" y="3682080"/>
            <a:ext cx="8915040" cy="1896840"/>
          </a:xfrm>
          <a:prstGeom prst="rect">
            <a:avLst/>
          </a:prstGeom>
        </p:spPr>
        <p:txBody>
          <a:bodyPr lIns="90000" rIns="90000" tIns="46800" bIns="46800">
            <a:normAutofit/>
          </a:bodyPr>
          <a:p>
            <a:endParaRPr b="0" lang="el-GR" sz="3200" spc="-1" strike="noStrike">
              <a:solidFill>
                <a:srgbClr val="000000"/>
              </a:solidFill>
              <a:latin typeface="Times New Rom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743040" y="2130480"/>
            <a:ext cx="8419680" cy="1469520"/>
          </a:xfrm>
          <a:prstGeom prst="rect">
            <a:avLst/>
          </a:prstGeom>
        </p:spPr>
        <p:txBody>
          <a:bodyPr anchor="ctr"/>
          <a:p>
            <a:pPr algn="ctr">
              <a:lnSpc>
                <a:spcPct val="100000"/>
              </a:lnSpc>
            </a:pPr>
            <a:r>
              <a:rPr b="0" lang="el-GR" sz="4400" spc="-1" strike="noStrike">
                <a:solidFill>
                  <a:srgbClr val="000000"/>
                </a:solidFill>
                <a:latin typeface="Times New Roman"/>
              </a:rPr>
              <a:t>Kλικ για επεξεργασία του τίτλου</a:t>
            </a:r>
            <a:endParaRPr b="0" lang="el-GR" sz="4400" spc="-1" strike="noStrike">
              <a:solidFill>
                <a:srgbClr val="000000"/>
              </a:solidFill>
              <a:latin typeface="Verdana"/>
            </a:endParaRPr>
          </a:p>
        </p:txBody>
      </p:sp>
      <p:sp>
        <p:nvSpPr>
          <p:cNvPr id="1" name="PlaceHolder 2"/>
          <p:cNvSpPr>
            <a:spLocks noGrp="1"/>
          </p:cNvSpPr>
          <p:nvPr>
            <p:ph type="dt"/>
          </p:nvPr>
        </p:nvSpPr>
        <p:spPr>
          <a:xfrm>
            <a:off x="743040" y="6248520"/>
            <a:ext cx="2063520" cy="456840"/>
          </a:xfrm>
          <a:prstGeom prst="rect">
            <a:avLst/>
          </a:prstGeom>
        </p:spPr>
        <p:txBody>
          <a:bodyPr/>
          <a:p>
            <a:endParaRPr b="0" lang="el-GR" sz="2400" spc="-1" strike="noStrike">
              <a:latin typeface="Times New Roman"/>
            </a:endParaRPr>
          </a:p>
        </p:txBody>
      </p:sp>
      <p:sp>
        <p:nvSpPr>
          <p:cNvPr id="2" name="PlaceHolder 3"/>
          <p:cNvSpPr>
            <a:spLocks noGrp="1"/>
          </p:cNvSpPr>
          <p:nvPr>
            <p:ph type="ftr"/>
          </p:nvPr>
        </p:nvSpPr>
        <p:spPr>
          <a:xfrm>
            <a:off x="3384720" y="6248520"/>
            <a:ext cx="3136680" cy="456840"/>
          </a:xfrm>
          <a:prstGeom prst="rect">
            <a:avLst/>
          </a:prstGeom>
        </p:spPr>
        <p:txBody>
          <a:bodyPr/>
          <a:p>
            <a:endParaRPr b="0" lang="el-GR" sz="2400" spc="-1" strike="noStrike">
              <a:latin typeface="Times New Roman"/>
            </a:endParaRPr>
          </a:p>
        </p:txBody>
      </p:sp>
      <p:sp>
        <p:nvSpPr>
          <p:cNvPr id="3" name="PlaceHolder 4"/>
          <p:cNvSpPr>
            <a:spLocks noGrp="1"/>
          </p:cNvSpPr>
          <p:nvPr>
            <p:ph type="sldNum"/>
          </p:nvPr>
        </p:nvSpPr>
        <p:spPr>
          <a:xfrm>
            <a:off x="7099200" y="6248520"/>
            <a:ext cx="2063520" cy="456840"/>
          </a:xfrm>
          <a:prstGeom prst="rect">
            <a:avLst/>
          </a:prstGeom>
        </p:spPr>
        <p:txBody>
          <a:bodyPr/>
          <a:p>
            <a:pPr algn="r">
              <a:lnSpc>
                <a:spcPct val="100000"/>
              </a:lnSpc>
            </a:pPr>
            <a:fld id="{7F70B034-D5CB-4ACF-AF38-6B3E02DD2626}" type="slidenum">
              <a:rPr b="0" lang="el-GR" sz="1400" spc="-1" strike="noStrike">
                <a:solidFill>
                  <a:srgbClr val="000000"/>
                </a:solidFill>
                <a:latin typeface="Times New Roman"/>
              </a:rPr>
              <a:t>&lt;αριθμός&gt;</a:t>
            </a:fld>
            <a:endParaRPr b="0" lang="el-GR" sz="1400" spc="-1" strike="noStrike">
              <a:latin typeface="Times New Roman"/>
            </a:endParaRPr>
          </a:p>
        </p:txBody>
      </p:sp>
      <p:sp>
        <p:nvSpPr>
          <p:cNvPr id="4" name="PlaceHolder 5"/>
          <p:cNvSpPr>
            <a:spLocks noGrp="1"/>
          </p:cNvSpPr>
          <p:nvPr>
            <p:ph type="body"/>
          </p:nvPr>
        </p:nvSpPr>
        <p:spPr>
          <a:xfrm>
            <a:off x="495000" y="1604520"/>
            <a:ext cx="89150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Times New Roman"/>
              </a:rPr>
              <a:t>Πατήστε για επεξεργασία της μορφής κειμένου διάρθρωσης</a:t>
            </a:r>
            <a:endParaRPr b="0" lang="el-GR" sz="32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l-GR" sz="2400" spc="-1" strike="noStrike">
                <a:solidFill>
                  <a:srgbClr val="000000"/>
                </a:solidFill>
                <a:latin typeface="Times New Roman"/>
              </a:rPr>
              <a:t>Δεύτερο επίπεδο διάρθρωσης</a:t>
            </a:r>
            <a:endParaRPr b="0" lang="el-GR" sz="24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l-GR" sz="2000" spc="-1" strike="noStrike">
                <a:solidFill>
                  <a:srgbClr val="000000"/>
                </a:solidFill>
                <a:latin typeface="Times New Roman"/>
              </a:rPr>
              <a:t>Τρίτο επίπεδο διάρθρωσης</a:t>
            </a:r>
            <a:endParaRPr b="0" lang="el-GR" sz="20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Times New Roman"/>
              </a:rPr>
              <a:t>Τέταρτο επίπεδο διάρθρωσης</a:t>
            </a:r>
            <a:endParaRPr b="0" lang="el-GR" sz="20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Times New Roman"/>
              </a:rPr>
              <a:t>Πέμπτο επίπεδο διάρθρωσης</a:t>
            </a:r>
            <a:endParaRPr b="0" lang="el-GR"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Times New Roman"/>
              </a:rPr>
              <a:t>Έκτο επίπεδο διάρθρωσης</a:t>
            </a:r>
            <a:endParaRPr b="0" lang="el-GR"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Times New Roman"/>
              </a:rPr>
              <a:t>Έβδομο επίπεδο διάρθρωσης</a:t>
            </a:r>
            <a:endParaRPr b="0" lang="el-GR"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dt"/>
          </p:nvPr>
        </p:nvSpPr>
        <p:spPr>
          <a:xfrm>
            <a:off x="743040" y="6248520"/>
            <a:ext cx="2063520" cy="456840"/>
          </a:xfrm>
          <a:prstGeom prst="rect">
            <a:avLst/>
          </a:prstGeom>
        </p:spPr>
        <p:txBody>
          <a:bodyPr/>
          <a:p>
            <a:endParaRPr b="0" lang="el-GR" sz="2400" spc="-1" strike="noStrike">
              <a:latin typeface="Times New Roman"/>
            </a:endParaRPr>
          </a:p>
        </p:txBody>
      </p:sp>
      <p:sp>
        <p:nvSpPr>
          <p:cNvPr id="42" name="PlaceHolder 2"/>
          <p:cNvSpPr>
            <a:spLocks noGrp="1"/>
          </p:cNvSpPr>
          <p:nvPr>
            <p:ph type="ftr"/>
          </p:nvPr>
        </p:nvSpPr>
        <p:spPr>
          <a:xfrm>
            <a:off x="3384720" y="6248520"/>
            <a:ext cx="3136680" cy="456840"/>
          </a:xfrm>
          <a:prstGeom prst="rect">
            <a:avLst/>
          </a:prstGeom>
        </p:spPr>
        <p:txBody>
          <a:bodyPr/>
          <a:p>
            <a:endParaRPr b="0" lang="el-GR" sz="2400" spc="-1" strike="noStrike">
              <a:latin typeface="Times New Roman"/>
            </a:endParaRPr>
          </a:p>
        </p:txBody>
      </p:sp>
      <p:sp>
        <p:nvSpPr>
          <p:cNvPr id="43" name="PlaceHolder 3"/>
          <p:cNvSpPr>
            <a:spLocks noGrp="1"/>
          </p:cNvSpPr>
          <p:nvPr>
            <p:ph type="sldNum"/>
          </p:nvPr>
        </p:nvSpPr>
        <p:spPr>
          <a:xfrm>
            <a:off x="7099200" y="6248520"/>
            <a:ext cx="2063520" cy="456840"/>
          </a:xfrm>
          <a:prstGeom prst="rect">
            <a:avLst/>
          </a:prstGeom>
        </p:spPr>
        <p:txBody>
          <a:bodyPr/>
          <a:p>
            <a:pPr algn="r">
              <a:lnSpc>
                <a:spcPct val="100000"/>
              </a:lnSpc>
            </a:pPr>
            <a:fld id="{DBB9BAAD-5A8A-4D3A-A72C-E8109E437E45}" type="slidenum">
              <a:rPr b="0" lang="el-GR" sz="1400" spc="-1" strike="noStrike">
                <a:solidFill>
                  <a:srgbClr val="000000"/>
                </a:solidFill>
                <a:latin typeface="Times New Roman"/>
              </a:rPr>
              <a:t>&lt;αριθμός&gt;</a:t>
            </a:fld>
            <a:endParaRPr b="0" lang="el-GR" sz="1400" spc="-1" strike="noStrike">
              <a:latin typeface="Times New Roman"/>
            </a:endParaRPr>
          </a:p>
        </p:txBody>
      </p:sp>
      <p:sp>
        <p:nvSpPr>
          <p:cNvPr id="44" name="PlaceHolder 4"/>
          <p:cNvSpPr>
            <a:spLocks noGrp="1"/>
          </p:cNvSpPr>
          <p:nvPr>
            <p:ph type="title"/>
          </p:nvPr>
        </p:nvSpPr>
        <p:spPr>
          <a:xfrm>
            <a:off x="495000" y="273600"/>
            <a:ext cx="8915040" cy="1144800"/>
          </a:xfrm>
          <a:prstGeom prst="rect">
            <a:avLst/>
          </a:prstGeom>
        </p:spPr>
        <p:txBody>
          <a:bodyPr lIns="0" rIns="0" tIns="0" bIns="0" anchor="ctr"/>
          <a:p>
            <a:r>
              <a:rPr b="0" lang="el-GR" sz="1600" spc="-1" strike="noStrike">
                <a:solidFill>
                  <a:srgbClr val="000000"/>
                </a:solidFill>
                <a:latin typeface="Verdana"/>
              </a:rPr>
              <a:t>Πατήστε για επεξεργασία της μορφής κειμένου του τίτλου</a:t>
            </a:r>
            <a:endParaRPr b="0" lang="el-GR" sz="1600" spc="-1" strike="noStrike">
              <a:solidFill>
                <a:srgbClr val="000000"/>
              </a:solidFill>
              <a:latin typeface="Verdana"/>
            </a:endParaRPr>
          </a:p>
        </p:txBody>
      </p:sp>
      <p:sp>
        <p:nvSpPr>
          <p:cNvPr id="45" name="PlaceHolder 5"/>
          <p:cNvSpPr>
            <a:spLocks noGrp="1"/>
          </p:cNvSpPr>
          <p:nvPr>
            <p:ph type="body"/>
          </p:nvPr>
        </p:nvSpPr>
        <p:spPr>
          <a:xfrm>
            <a:off x="495000" y="1604520"/>
            <a:ext cx="89150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Times New Roman"/>
              </a:rPr>
              <a:t>Πατήστε για επεξεργασία της μορφής κειμένου διάρθρωσης</a:t>
            </a:r>
            <a:endParaRPr b="0" lang="el-GR" sz="32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l-GR" sz="2400" spc="-1" strike="noStrike">
                <a:solidFill>
                  <a:srgbClr val="000000"/>
                </a:solidFill>
                <a:latin typeface="Times New Roman"/>
              </a:rPr>
              <a:t>Δεύτερο επίπεδο διάρθρωσης</a:t>
            </a:r>
            <a:endParaRPr b="0" lang="el-GR" sz="24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l-GR" sz="2000" spc="-1" strike="noStrike">
                <a:solidFill>
                  <a:srgbClr val="000000"/>
                </a:solidFill>
                <a:latin typeface="Times New Roman"/>
              </a:rPr>
              <a:t>Τρίτο επίπεδο διάρθρωσης</a:t>
            </a:r>
            <a:endParaRPr b="0" lang="el-GR" sz="20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Times New Roman"/>
              </a:rPr>
              <a:t>Τέταρτο επίπεδο διάρθρωσης</a:t>
            </a:r>
            <a:endParaRPr b="0" lang="el-GR" sz="20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Times New Roman"/>
              </a:rPr>
              <a:t>Πέμπτο επίπεδο διάρθρωσης</a:t>
            </a:r>
            <a:endParaRPr b="0" lang="el-GR"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Times New Roman"/>
              </a:rPr>
              <a:t>Έκτο επίπεδο διάρθρωσης</a:t>
            </a:r>
            <a:endParaRPr b="0" lang="el-GR"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Times New Roman"/>
              </a:rPr>
              <a:t>Έβδομο επίπεδο διάρθρωσης</a:t>
            </a:r>
            <a:endParaRPr b="0" lang="el-GR"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495000" y="273600"/>
            <a:ext cx="8915040" cy="1144800"/>
          </a:xfrm>
          <a:prstGeom prst="rect">
            <a:avLst/>
          </a:prstGeom>
        </p:spPr>
        <p:txBody>
          <a:bodyPr lIns="90000" rIns="90000" tIns="46800" bIns="46800" anchor="ctr"/>
          <a:p>
            <a:pPr algn="ctr"/>
            <a:r>
              <a:rPr b="0" lang="el-GR" sz="4400" spc="-1" strike="noStrike">
                <a:solidFill>
                  <a:srgbClr val="000000"/>
                </a:solidFill>
                <a:latin typeface="Times New Roman"/>
              </a:rPr>
              <a:t>Πατήστε για επεξεργασία της μορφής κειμένου του τίτλου</a:t>
            </a:r>
            <a:endParaRPr b="0" lang="el-GR" sz="4400" spc="-1" strike="noStrike">
              <a:solidFill>
                <a:srgbClr val="000000"/>
              </a:solidFill>
              <a:latin typeface="Times New Roman"/>
            </a:endParaRPr>
          </a:p>
        </p:txBody>
      </p:sp>
      <p:sp>
        <p:nvSpPr>
          <p:cNvPr id="83" name="PlaceHolder 2"/>
          <p:cNvSpPr>
            <a:spLocks noGrp="1"/>
          </p:cNvSpPr>
          <p:nvPr>
            <p:ph type="body"/>
          </p:nvPr>
        </p:nvSpPr>
        <p:spPr>
          <a:xfrm>
            <a:off x="495000" y="1604520"/>
            <a:ext cx="8915040" cy="3977280"/>
          </a:xfrm>
          <a:prstGeom prst="rect">
            <a:avLst/>
          </a:prstGeom>
        </p:spPr>
        <p:txBody>
          <a:bodyPr lIns="90000" rIns="90000" tIns="46800" bIns="46800">
            <a:normAutofit/>
          </a:bodyPr>
          <a:p>
            <a:pPr marL="342720" indent="-342720">
              <a:spcBef>
                <a:spcPts val="799"/>
              </a:spcBef>
              <a:buClr>
                <a:srgbClr val="000000"/>
              </a:buClr>
              <a:buFont typeface="Times New Roman"/>
              <a:buChar char="•"/>
            </a:pPr>
            <a:r>
              <a:rPr b="0" lang="el-GR" sz="3200" spc="-1" strike="noStrike">
                <a:solidFill>
                  <a:srgbClr val="000000"/>
                </a:solidFill>
                <a:latin typeface="Times New Roman"/>
              </a:rPr>
              <a:t>Πατήστε για επεξεργασία της μορφής κειμένου διάρθρωσης</a:t>
            </a:r>
            <a:endParaRPr b="0" lang="el-GR" sz="3200" spc="-1" strike="noStrike">
              <a:solidFill>
                <a:srgbClr val="000000"/>
              </a:solidFill>
              <a:latin typeface="Times New Roman"/>
            </a:endParaRPr>
          </a:p>
          <a:p>
            <a:pPr lvl="1" marL="742680" indent="-285480">
              <a:spcBef>
                <a:spcPts val="697"/>
              </a:spcBef>
              <a:buClr>
                <a:srgbClr val="000000"/>
              </a:buClr>
              <a:buFont typeface="Times New Roman"/>
              <a:buChar char="–"/>
            </a:pPr>
            <a:r>
              <a:rPr b="0" lang="el-GR" sz="2800" spc="-1" strike="noStrike">
                <a:solidFill>
                  <a:srgbClr val="000000"/>
                </a:solidFill>
                <a:latin typeface="Times New Roman"/>
              </a:rPr>
              <a:t>Δεύτερο επίπεδο διάρθρωσης</a:t>
            </a:r>
            <a:endParaRPr b="0" lang="el-GR" sz="2800" spc="-1" strike="noStrike">
              <a:solidFill>
                <a:srgbClr val="000000"/>
              </a:solidFill>
              <a:latin typeface="Times New Roman"/>
            </a:endParaRPr>
          </a:p>
          <a:p>
            <a:pPr lvl="2" marL="1143000" indent="-228600">
              <a:spcBef>
                <a:spcPts val="598"/>
              </a:spcBef>
              <a:buClr>
                <a:srgbClr val="000000"/>
              </a:buClr>
              <a:buFont typeface="Times New Roman"/>
              <a:buChar char="•"/>
            </a:pPr>
            <a:r>
              <a:rPr b="0" lang="el-GR" sz="2400" spc="-1" strike="noStrike">
                <a:solidFill>
                  <a:srgbClr val="000000"/>
                </a:solidFill>
                <a:latin typeface="Times New Roman"/>
              </a:rPr>
              <a:t>Τρίτο επίπεδο διάρθρωσης</a:t>
            </a:r>
            <a:endParaRPr b="0" lang="el-GR" sz="2400" spc="-1" strike="noStrike">
              <a:solidFill>
                <a:srgbClr val="000000"/>
              </a:solidFill>
              <a:latin typeface="Times New Roman"/>
            </a:endParaRPr>
          </a:p>
          <a:p>
            <a:pPr lvl="3" marL="1600200" indent="-228600">
              <a:spcBef>
                <a:spcPts val="499"/>
              </a:spcBef>
              <a:buClr>
                <a:srgbClr val="000000"/>
              </a:buClr>
              <a:buFont typeface="Times New Roman"/>
              <a:buChar char="–"/>
            </a:pPr>
            <a:r>
              <a:rPr b="0" lang="el-GR" sz="2000" spc="-1" strike="noStrike">
                <a:solidFill>
                  <a:srgbClr val="000000"/>
                </a:solidFill>
                <a:latin typeface="Times New Roman"/>
              </a:rPr>
              <a:t>Τέταρτο επίπεδο διάρθρωσης</a:t>
            </a:r>
            <a:endParaRPr b="0" lang="el-GR" sz="2000" spc="-1" strike="noStrike">
              <a:solidFill>
                <a:srgbClr val="000000"/>
              </a:solidFill>
              <a:latin typeface="Times New Roman"/>
            </a:endParaRPr>
          </a:p>
          <a:p>
            <a:pPr lvl="4" marL="2057400" indent="-228600">
              <a:spcBef>
                <a:spcPts val="499"/>
              </a:spcBef>
              <a:buClr>
                <a:srgbClr val="000000"/>
              </a:buClr>
              <a:buFont typeface="Times New Roman"/>
              <a:buChar char="»"/>
            </a:pPr>
            <a:r>
              <a:rPr b="0" lang="el-GR" sz="2000" spc="-1" strike="noStrike">
                <a:solidFill>
                  <a:srgbClr val="000000"/>
                </a:solidFill>
                <a:latin typeface="Times New Roman"/>
              </a:rPr>
              <a:t>Πέμπτο επίπεδο διάρθρωσης</a:t>
            </a:r>
            <a:endParaRPr b="0" lang="el-GR" sz="2000" spc="-1" strike="noStrike">
              <a:solidFill>
                <a:srgbClr val="000000"/>
              </a:solidFill>
              <a:latin typeface="Times New Roman"/>
            </a:endParaRPr>
          </a:p>
          <a:p>
            <a:pPr lvl="5" marL="2057400" indent="-228600">
              <a:spcBef>
                <a:spcPts val="499"/>
              </a:spcBef>
              <a:buClr>
                <a:srgbClr val="000000"/>
              </a:buClr>
              <a:buFont typeface="Times New Roman"/>
              <a:buChar char="»"/>
            </a:pPr>
            <a:r>
              <a:rPr b="0" lang="el-GR" sz="2000" spc="-1" strike="noStrike">
                <a:solidFill>
                  <a:srgbClr val="000000"/>
                </a:solidFill>
                <a:latin typeface="Times New Roman"/>
              </a:rPr>
              <a:t>Έκτο επίπεδο διάρθρωσης</a:t>
            </a:r>
            <a:endParaRPr b="0" lang="el-GR" sz="2000" spc="-1" strike="noStrike">
              <a:solidFill>
                <a:srgbClr val="000000"/>
              </a:solidFill>
              <a:latin typeface="Times New Roman"/>
            </a:endParaRPr>
          </a:p>
          <a:p>
            <a:pPr lvl="6" marL="2057400" indent="-228600">
              <a:spcBef>
                <a:spcPts val="499"/>
              </a:spcBef>
              <a:buClr>
                <a:srgbClr val="000000"/>
              </a:buClr>
              <a:buFont typeface="Times New Roman"/>
              <a:buChar char="»"/>
            </a:pPr>
            <a:r>
              <a:rPr b="0" lang="el-GR" sz="2000" spc="-1" strike="noStrike">
                <a:solidFill>
                  <a:srgbClr val="000000"/>
                </a:solidFill>
                <a:latin typeface="Times New Roman"/>
              </a:rPr>
              <a:t>Έβδομο επίπεδο διάρθρωσης</a:t>
            </a:r>
            <a:endParaRPr b="0" lang="el-GR"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7.wmf"/><Relationship Id="rId3" Type="http://schemas.openxmlformats.org/officeDocument/2006/relationships/slideLayout" Target="../slideLayouts/slideLayout13.xml"/><Relationship Id="rId4"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8.wmf"/><Relationship Id="rId3" Type="http://schemas.openxmlformats.org/officeDocument/2006/relationships/slideLayout" Target="../slideLayouts/slideLayout13.xml"/><Relationship Id="rId4"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9.wmf"/><Relationship Id="rId3" Type="http://schemas.openxmlformats.org/officeDocument/2006/relationships/slideLayout" Target="../slideLayouts/slideLayout13.xml"/><Relationship Id="rId4"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0.wmf"/><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1.wmf"/><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2.wmf"/><Relationship Id="rId3" Type="http://schemas.openxmlformats.org/officeDocument/2006/relationships/slideLayout" Target="../slideLayouts/slideLayout13.xml"/><Relationship Id="rId4"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3.wmf"/><Relationship Id="rId3" Type="http://schemas.openxmlformats.org/officeDocument/2006/relationships/slideLayout" Target="../slideLayouts/slideLayout13.xml"/><Relationship Id="rId4"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wmf"/><Relationship Id="rId3" Type="http://schemas.openxmlformats.org/officeDocument/2006/relationships/slideLayout" Target="../slideLayouts/slideLayout13.xml"/><Relationship Id="rId4"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4.wmf"/><Relationship Id="rId3" Type="http://schemas.openxmlformats.org/officeDocument/2006/relationships/slideLayout" Target="../slideLayouts/slideLayout13.xml"/><Relationship Id="rId4"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5.wmf"/><Relationship Id="rId3" Type="http://schemas.openxmlformats.org/officeDocument/2006/relationships/slideLayout" Target="../slideLayouts/slideLayout13.xml"/><Relationship Id="rId4"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6.wmf"/><Relationship Id="rId3" Type="http://schemas.openxmlformats.org/officeDocument/2006/relationships/slideLayout" Target="../slideLayouts/slideLayout13.xml"/><Relationship Id="rId4"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7.wmf"/><Relationship Id="rId3" Type="http://schemas.openxmlformats.org/officeDocument/2006/relationships/slideLayout" Target="../slideLayouts/slideLayout13.xml"/><Relationship Id="rId4"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8.wmf"/><Relationship Id="rId3" Type="http://schemas.openxmlformats.org/officeDocument/2006/relationships/slideLayout" Target="../slideLayouts/slideLayout13.xml"/><Relationship Id="rId4"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package" Target="../embeddings/oleObject1.xlsx"/><Relationship Id="rId2" Type="http://schemas.openxmlformats.org/officeDocument/2006/relationships/image" Target="../media/image19.bmp"/><Relationship Id="rId3" Type="http://schemas.openxmlformats.org/officeDocument/2006/relationships/slideLayout" Target="../slideLayouts/slideLayout25.xml"/><Relationship Id="rId4"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2.wmf"/><Relationship Id="rId3" Type="http://schemas.openxmlformats.org/officeDocument/2006/relationships/slideLayout" Target="../slideLayouts/slideLayout13.xml"/><Relationship Id="rId4"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6.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26.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26.xml"/>
</Relationships>
</file>

<file path=ppt/slides/_rels/slide4.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3.wmf"/><Relationship Id="rId3" Type="http://schemas.openxmlformats.org/officeDocument/2006/relationships/slideLayout" Target="../slideLayouts/slideLayout13.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4.wmf"/><Relationship Id="rId3" Type="http://schemas.openxmlformats.org/officeDocument/2006/relationships/slideLayout" Target="../slideLayouts/slideLayout13.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5.wmf"/><Relationship Id="rId3" Type="http://schemas.openxmlformats.org/officeDocument/2006/relationships/slideLayout" Target="../slideLayouts/slideLayout13.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6.wmf"/><Relationship Id="rId3" Type="http://schemas.openxmlformats.org/officeDocument/2006/relationships/slideLayout" Target="../slideLayouts/slideLayout13.xml"/><Relationship Id="rId4"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CustomShape 1"/>
          <p:cNvSpPr/>
          <p:nvPr/>
        </p:nvSpPr>
        <p:spPr>
          <a:xfrm>
            <a:off x="416520" y="2493000"/>
            <a:ext cx="9283320" cy="912600"/>
          </a:xfrm>
          <a:prstGeom prst="rect">
            <a:avLst/>
          </a:prstGeom>
          <a:noFill/>
          <a:ln w="9360">
            <a:noFill/>
          </a:ln>
        </p:spPr>
        <p:style>
          <a:lnRef idx="0"/>
          <a:fillRef idx="0"/>
          <a:effectRef idx="0"/>
          <a:fontRef idx="minor"/>
        </p:style>
        <p:txBody>
          <a:bodyPr lIns="90000" rIns="90000" tIns="45000" bIns="45000"/>
          <a:p>
            <a:pPr algn="ctr">
              <a:lnSpc>
                <a:spcPct val="90000"/>
              </a:lnSpc>
              <a:spcBef>
                <a:spcPts val="2701"/>
              </a:spcBef>
            </a:pPr>
            <a:r>
              <a:rPr b="1" lang="el-GR" sz="5400" spc="-1" strike="noStrike">
                <a:solidFill>
                  <a:srgbClr val="262699"/>
                </a:solidFill>
                <a:latin typeface="Arial"/>
              </a:rPr>
              <a:t>Επαγγελματικό Λύκειο</a:t>
            </a:r>
            <a:endParaRPr b="0" lang="el-GR" sz="5400" spc="-1" strike="noStrike">
              <a:latin typeface="Arial"/>
            </a:endParaRPr>
          </a:p>
        </p:txBody>
      </p:sp>
      <p:sp>
        <p:nvSpPr>
          <p:cNvPr id="126" name="CustomShape 2"/>
          <p:cNvSpPr/>
          <p:nvPr/>
        </p:nvSpPr>
        <p:spPr>
          <a:xfrm>
            <a:off x="584280" y="6021360"/>
            <a:ext cx="9050040" cy="539280"/>
          </a:xfrm>
          <a:prstGeom prst="rect">
            <a:avLst/>
          </a:prstGeom>
          <a:noFill/>
          <a:ln w="9360">
            <a:noFill/>
          </a:ln>
        </p:spPr>
        <p:style>
          <a:lnRef idx="0"/>
          <a:fillRef idx="0"/>
          <a:effectRef idx="0"/>
          <a:fontRef idx="minor"/>
        </p:style>
        <p:txBody>
          <a:bodyPr lIns="95760" rIns="95760" tIns="47880" bIns="47880"/>
          <a:p>
            <a:pPr algn="ctr">
              <a:lnSpc>
                <a:spcPct val="80000"/>
              </a:lnSpc>
              <a:spcBef>
                <a:spcPts val="340"/>
              </a:spcBef>
            </a:pPr>
            <a:r>
              <a:rPr b="1" lang="el-GR" sz="1700" spc="-1" strike="noStrike">
                <a:solidFill>
                  <a:srgbClr val="2d2db9"/>
                </a:solidFill>
                <a:latin typeface="Arial"/>
              </a:rPr>
              <a:t> </a:t>
            </a:r>
            <a:endParaRPr b="0" lang="el-GR" sz="1700" spc="-1" strike="noStrike">
              <a:latin typeface="Arial"/>
            </a:endParaRPr>
          </a:p>
        </p:txBody>
      </p:sp>
      <p:sp>
        <p:nvSpPr>
          <p:cNvPr id="127" name="CustomShape 3"/>
          <p:cNvSpPr/>
          <p:nvPr/>
        </p:nvSpPr>
        <p:spPr>
          <a:xfrm>
            <a:off x="595440" y="4143240"/>
            <a:ext cx="8500680" cy="851400"/>
          </a:xfrm>
          <a:prstGeom prst="rect">
            <a:avLst/>
          </a:prstGeom>
          <a:noFill/>
          <a:ln>
            <a:noFill/>
          </a:ln>
        </p:spPr>
        <p:style>
          <a:lnRef idx="0"/>
          <a:fillRef idx="0"/>
          <a:effectRef idx="0"/>
          <a:fontRef idx="minor"/>
        </p:style>
        <p:txBody>
          <a:bodyPr lIns="90000" rIns="90000" tIns="45000" bIns="45000"/>
          <a:p>
            <a:pPr algn="ctr">
              <a:lnSpc>
                <a:spcPct val="100000"/>
              </a:lnSpc>
            </a:pPr>
            <a:r>
              <a:rPr b="1" lang="el-GR" sz="1800" spc="-1" strike="noStrike">
                <a:solidFill>
                  <a:srgbClr val="000000"/>
                </a:solidFill>
                <a:latin typeface="Verdana"/>
              </a:rPr>
              <a:t>Κέντρο Εκπαιδευτικής και Συμβουλευτικής  (Κ.Ε.Σ.Υ.) ΚΕΡΚΥΡΑΣ</a:t>
            </a:r>
            <a:endParaRPr b="0" lang="el-GR" sz="1800" spc="-1" strike="noStrike">
              <a:latin typeface="Arial"/>
            </a:endParaRPr>
          </a:p>
          <a:p>
            <a:pPr algn="ctr">
              <a:lnSpc>
                <a:spcPct val="100000"/>
              </a:lnSpc>
            </a:pPr>
            <a:endParaRPr b="0" lang="el-GR" sz="1800" spc="-1" strike="noStrike">
              <a:latin typeface="Arial"/>
            </a:endParaRPr>
          </a:p>
          <a:p>
            <a:pPr algn="ctr">
              <a:lnSpc>
                <a:spcPct val="100000"/>
              </a:lnSpc>
            </a:pPr>
            <a:r>
              <a:rPr b="1" lang="el-GR" sz="1600" spc="-1" strike="noStrike">
                <a:solidFill>
                  <a:srgbClr val="000000"/>
                </a:solidFill>
                <a:latin typeface="Verdana"/>
              </a:rPr>
              <a:t>Συμβουλευτική στον Επαγγελματικό Προσανατολισμό</a:t>
            </a:r>
            <a:endParaRPr b="0" lang="el-GR" sz="1600" spc="-1" strike="noStrike">
              <a:latin typeface="Arial"/>
            </a:endParaRPr>
          </a:p>
        </p:txBody>
      </p:sp>
    </p:spTree>
  </p:cSld>
  <p:transition>
    <p:pull dir="rd"/>
  </p:transition>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738000" y="714240"/>
            <a:ext cx="8572320" cy="6004080"/>
          </a:xfrm>
          <a:prstGeom prst="rect">
            <a:avLst/>
          </a:prstGeom>
          <a:noFill/>
          <a:ln>
            <a:noFill/>
          </a:ln>
        </p:spPr>
        <p:style>
          <a:lnRef idx="0"/>
          <a:fillRef idx="0"/>
          <a:effectRef idx="0"/>
          <a:fontRef idx="minor"/>
        </p:style>
        <p:txBody>
          <a:bodyPr lIns="90000" rIns="90000" tIns="45000" bIns="45000"/>
          <a:p>
            <a:pPr algn="ctr">
              <a:lnSpc>
                <a:spcPct val="100000"/>
              </a:lnSpc>
            </a:pPr>
            <a:r>
              <a:rPr b="1" lang="el-GR" sz="2000" spc="-1" strike="noStrike" u="sng">
                <a:solidFill>
                  <a:srgbClr val="000000"/>
                </a:solidFill>
                <a:uFillTx/>
                <a:latin typeface="Verdana"/>
              </a:rPr>
              <a:t>ΕΠΑΛ ΚΑΤΩ ΚΟΡΑΚΙΑΝΑΣ (τηλ. : 26610-91910)</a:t>
            </a:r>
            <a:endParaRPr b="0" lang="el-GR" sz="2000" spc="-1" strike="noStrike">
              <a:latin typeface="Arial"/>
            </a:endParaRPr>
          </a:p>
          <a:p>
            <a:pPr>
              <a:lnSpc>
                <a:spcPct val="100000"/>
              </a:lnSpc>
            </a:pPr>
            <a:br/>
            <a:r>
              <a:rPr b="1" lang="el-GR" sz="2000" spc="-1" strike="noStrike">
                <a:solidFill>
                  <a:srgbClr val="000000"/>
                </a:solidFill>
                <a:latin typeface="Verdana"/>
              </a:rPr>
              <a:t>ΤΟΜΕΑΣ ΠΛΗΡΟΦΟΡΙΚΗΣ</a:t>
            </a:r>
            <a:br/>
            <a:r>
              <a:rPr b="0" lang="el-GR" sz="2000" spc="-1" strike="noStrike">
                <a:solidFill>
                  <a:srgbClr val="000000"/>
                </a:solidFill>
                <a:latin typeface="Verdana"/>
              </a:rPr>
              <a:t>1. Τεχνικός Εφαρμογών  Πληροφορικής (Δεν λειτουργεί)</a:t>
            </a:r>
            <a:endParaRPr b="0" lang="el-GR" sz="2000" spc="-1" strike="noStrike">
              <a:latin typeface="Arial"/>
            </a:endParaRPr>
          </a:p>
          <a:p>
            <a:pPr>
              <a:lnSpc>
                <a:spcPct val="100000"/>
              </a:lnSpc>
            </a:pPr>
            <a:r>
              <a:rPr b="0" lang="el-GR" sz="2000" spc="-1" strike="noStrike">
                <a:solidFill>
                  <a:srgbClr val="000000"/>
                </a:solidFill>
                <a:latin typeface="Verdana"/>
              </a:rPr>
              <a:t>2. Τεχνικός Η/Υ και Δικτύων Η/Υ </a:t>
            </a:r>
            <a:br/>
            <a:endParaRPr b="0" lang="el-GR" sz="2000" spc="-1" strike="noStrike">
              <a:latin typeface="Arial"/>
            </a:endParaRPr>
          </a:p>
          <a:p>
            <a:pPr>
              <a:lnSpc>
                <a:spcPct val="100000"/>
              </a:lnSpc>
            </a:pPr>
            <a:r>
              <a:rPr b="1" lang="el-GR" sz="2000" spc="-1" strike="noStrike">
                <a:solidFill>
                  <a:srgbClr val="000000"/>
                </a:solidFill>
                <a:latin typeface="Verdana"/>
              </a:rPr>
              <a:t>ΤΟΜΕΑΣ ΠΕΡΙΒΑΛΛΟΝΤΟΣ ΚΑΙ ΦΥΣΙΚΩΝ ΠΟΡΩΝ</a:t>
            </a:r>
            <a:endParaRPr b="0" lang="el-GR" sz="2000" spc="-1" strike="noStrike">
              <a:latin typeface="Arial"/>
            </a:endParaRPr>
          </a:p>
          <a:p>
            <a:pPr>
              <a:lnSpc>
                <a:spcPct val="100000"/>
              </a:lnSpc>
            </a:pPr>
            <a:r>
              <a:rPr b="0" lang="el-GR" sz="2000" spc="-1" strike="noStrike">
                <a:solidFill>
                  <a:srgbClr val="000000"/>
                </a:solidFill>
                <a:latin typeface="Verdana"/>
              </a:rPr>
              <a:t>1.Τεχνικός Διαχείρισης και Ανακύκλωσης</a:t>
            </a:r>
            <a:endParaRPr b="0" lang="el-GR" sz="2000" spc="-1" strike="noStrike">
              <a:latin typeface="Arial"/>
            </a:endParaRPr>
          </a:p>
          <a:p>
            <a:pPr>
              <a:lnSpc>
                <a:spcPct val="100000"/>
              </a:lnSpc>
            </a:pPr>
            <a:br/>
            <a:r>
              <a:rPr b="1" lang="el-GR" sz="2000" spc="-1" strike="noStrike">
                <a:solidFill>
                  <a:srgbClr val="000000"/>
                </a:solidFill>
                <a:latin typeface="Verdana"/>
              </a:rPr>
              <a:t>ΤΟΜΕΑΣ ΟΙΚΟΝΟΜΙΚΩΝ ΚΑΙ ΔΙΟΙΚΗΤΙΚΩΝ ΥΠΗΡΕΣΙΩΝ</a:t>
            </a:r>
            <a:br/>
            <a:r>
              <a:rPr b="0" lang="el-GR" sz="2000" spc="-1" strike="noStrike">
                <a:solidFill>
                  <a:srgbClr val="000000"/>
                </a:solidFill>
                <a:latin typeface="Verdana"/>
              </a:rPr>
              <a:t>1. Υπαλλήλων Διοίκησης και Οικονομικών Υπηρεσιών</a:t>
            </a:r>
            <a:br/>
            <a:r>
              <a:rPr b="0" lang="el-GR" sz="2000" spc="-1" strike="noStrike">
                <a:solidFill>
                  <a:srgbClr val="000000"/>
                </a:solidFill>
                <a:latin typeface="Verdana"/>
              </a:rPr>
              <a:t>2. Υπαλλήλων Οικονομίας και Διοίκησης στον Τουρισμό (Δεν λειτουργεί)</a:t>
            </a:r>
            <a:br/>
            <a:br/>
            <a:r>
              <a:rPr b="1" lang="el-GR" sz="2000" spc="-1" strike="noStrike">
                <a:solidFill>
                  <a:srgbClr val="000000"/>
                </a:solidFill>
                <a:latin typeface="Verdana"/>
              </a:rPr>
              <a:t>ΤΟΜΕΑΣ ΓΕΩΠΟΝΙΑΣ, ΤΕΧΝΟΛΟΓΙΑΣ ΤΡΟΦΙΜΩΝ ΚΑΙ ΔΙΑΤΡΟΦΗΣ</a:t>
            </a:r>
            <a:br/>
            <a:r>
              <a:rPr b="0" lang="el-GR" sz="2000" spc="-1" strike="noStrike">
                <a:solidFill>
                  <a:srgbClr val="000000"/>
                </a:solidFill>
                <a:latin typeface="Verdana"/>
              </a:rPr>
              <a:t>1. Τεχνικός Ανθοκομίας και Αρχιτεκτονικής Τοπίου</a:t>
            </a:r>
            <a:endParaRPr b="0" lang="el-GR" sz="2000" spc="-1" strike="noStrike">
              <a:latin typeface="Arial"/>
            </a:endParaRPr>
          </a:p>
          <a:p>
            <a:pPr>
              <a:lnSpc>
                <a:spcPct val="100000"/>
              </a:lnSpc>
            </a:pPr>
            <a:r>
              <a:rPr b="1" lang="el-GR" sz="1600" spc="-1" strike="noStrike">
                <a:solidFill>
                  <a:srgbClr val="000000"/>
                </a:solidFill>
                <a:latin typeface="Verdana"/>
              </a:rPr>
              <a:t> </a:t>
            </a:r>
            <a:endParaRPr b="0" lang="el-GR" sz="1600" spc="-1" strike="noStrike">
              <a:latin typeface="Arial"/>
            </a:endParaRPr>
          </a:p>
          <a:p>
            <a:pPr>
              <a:lnSpc>
                <a:spcPct val="100000"/>
              </a:lnSpc>
            </a:pPr>
            <a:r>
              <a:rPr b="1" lang="el-GR" sz="1600" spc="-1" strike="noStrike">
                <a:solidFill>
                  <a:srgbClr val="000000"/>
                </a:solidFill>
                <a:latin typeface="Verdana"/>
              </a:rPr>
              <a:t> </a:t>
            </a:r>
            <a:endParaRPr b="0" lang="el-GR" sz="1600" spc="-1" strike="noStrike">
              <a:latin typeface="Arial"/>
            </a:endParaRPr>
          </a:p>
          <a:p>
            <a:pPr>
              <a:lnSpc>
                <a:spcPct val="100000"/>
              </a:lnSpc>
            </a:pPr>
            <a:endParaRPr b="0" lang="el-GR" sz="1600" spc="-1" strike="noStrike">
              <a:latin typeface="Arial"/>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738000" y="642960"/>
            <a:ext cx="8881560" cy="5576400"/>
          </a:xfrm>
          <a:prstGeom prst="rect">
            <a:avLst/>
          </a:prstGeom>
          <a:noFill/>
          <a:ln>
            <a:noFill/>
          </a:ln>
        </p:spPr>
        <p:style>
          <a:lnRef idx="0"/>
          <a:fillRef idx="0"/>
          <a:effectRef idx="0"/>
          <a:fontRef idx="minor"/>
        </p:style>
        <p:txBody>
          <a:bodyPr lIns="90000" rIns="90000" tIns="45000" bIns="45000"/>
          <a:p>
            <a:pPr algn="ctr">
              <a:lnSpc>
                <a:spcPct val="100000"/>
              </a:lnSpc>
            </a:pPr>
            <a:r>
              <a:rPr b="1" lang="el-GR" sz="2000" spc="-1" strike="noStrike" u="sng">
                <a:solidFill>
                  <a:srgbClr val="000000"/>
                </a:solidFill>
                <a:uFillTx/>
                <a:latin typeface="Verdana"/>
              </a:rPr>
              <a:t>ΕΣΠΕΡΙΝΟ ΕΠΑΛ (τηλ. : 26610-27260)</a:t>
            </a:r>
            <a:endParaRPr b="0" lang="el-GR" sz="2000" spc="-1" strike="noStrike">
              <a:latin typeface="Arial"/>
            </a:endParaRPr>
          </a:p>
          <a:p>
            <a:pPr>
              <a:lnSpc>
                <a:spcPct val="100000"/>
              </a:lnSpc>
            </a:pPr>
            <a:r>
              <a:rPr b="1" lang="el-GR" sz="1600" spc="-1" strike="noStrike">
                <a:solidFill>
                  <a:srgbClr val="000000"/>
                </a:solidFill>
                <a:latin typeface="Verdana"/>
              </a:rPr>
              <a:t> </a:t>
            </a:r>
            <a:endParaRPr b="0" lang="el-GR" sz="1600" spc="-1" strike="noStrike">
              <a:latin typeface="Arial"/>
            </a:endParaRPr>
          </a:p>
          <a:p>
            <a:pPr>
              <a:lnSpc>
                <a:spcPct val="100000"/>
              </a:lnSpc>
            </a:pPr>
            <a:r>
              <a:rPr b="1" lang="el-GR" sz="1800" spc="-1" strike="noStrike">
                <a:solidFill>
                  <a:srgbClr val="000000"/>
                </a:solidFill>
                <a:latin typeface="Verdana"/>
              </a:rPr>
              <a:t>ΤΟΜΕΑΣ ΠΛΗΡΟΦΟΡΙΚΗΣ</a:t>
            </a:r>
            <a:br/>
            <a:r>
              <a:rPr b="0" lang="el-GR" sz="1800" spc="-1" strike="noStrike">
                <a:solidFill>
                  <a:srgbClr val="000000"/>
                </a:solidFill>
                <a:latin typeface="Verdana"/>
              </a:rPr>
              <a:t>1. Τεχνικός Εφαρμογών Πληροφορικής</a:t>
            </a:r>
            <a:endParaRPr b="0" lang="el-GR" sz="1800" spc="-1" strike="noStrike">
              <a:latin typeface="Arial"/>
            </a:endParaRPr>
          </a:p>
          <a:p>
            <a:pPr>
              <a:lnSpc>
                <a:spcPct val="100000"/>
              </a:lnSpc>
            </a:pPr>
            <a:r>
              <a:rPr b="1" lang="el-GR" sz="1800" spc="-1" strike="noStrike">
                <a:solidFill>
                  <a:srgbClr val="000000"/>
                </a:solidFill>
                <a:latin typeface="Verdana"/>
              </a:rPr>
              <a:t> </a:t>
            </a:r>
            <a:endParaRPr b="0" lang="el-GR" sz="1800" spc="-1" strike="noStrike">
              <a:latin typeface="Arial"/>
            </a:endParaRPr>
          </a:p>
          <a:p>
            <a:pPr>
              <a:lnSpc>
                <a:spcPct val="100000"/>
              </a:lnSpc>
            </a:pPr>
            <a:r>
              <a:rPr b="1" lang="el-GR" sz="1800" spc="-1" strike="noStrike">
                <a:solidFill>
                  <a:srgbClr val="000000"/>
                </a:solidFill>
                <a:latin typeface="Verdana"/>
              </a:rPr>
              <a:t>ΤΟΜΕΑΣ ΗΛΕΚΤΡΟΛΟΓΙΑΣ- ΗΛΕΚΤΡΟΝΙΚΗΣ-ΑΥΤΟΜΑΤΙΣΜΟΥ</a:t>
            </a:r>
            <a:endParaRPr b="0" lang="el-GR" sz="1800" spc="-1" strike="noStrike">
              <a:latin typeface="Arial"/>
            </a:endParaRPr>
          </a:p>
          <a:p>
            <a:pPr marL="343080" indent="-342720">
              <a:lnSpc>
                <a:spcPct val="100000"/>
              </a:lnSpc>
              <a:buClr>
                <a:srgbClr val="000000"/>
              </a:buClr>
              <a:buFont typeface="StarSymbol"/>
              <a:buAutoNum type="arabicPeriod"/>
            </a:pPr>
            <a:r>
              <a:rPr b="0" lang="el-GR" sz="1800" spc="-1" strike="noStrike">
                <a:solidFill>
                  <a:srgbClr val="000000"/>
                </a:solidFill>
                <a:latin typeface="Verdana"/>
              </a:rPr>
              <a:t>Τεχνικός Ηλεκτρολογικών Συστημάτων, Εγκαταστάσεων και Δικτύων</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 </a:t>
            </a:r>
            <a:r>
              <a:rPr b="1" lang="el-GR" sz="1800" spc="-1" strike="noStrike">
                <a:solidFill>
                  <a:srgbClr val="000000"/>
                </a:solidFill>
                <a:latin typeface="Verdana"/>
              </a:rPr>
              <a:t> </a:t>
            </a:r>
            <a:endParaRPr b="0" lang="el-GR" sz="1800" spc="-1" strike="noStrike">
              <a:latin typeface="Arial"/>
            </a:endParaRPr>
          </a:p>
          <a:p>
            <a:pPr marL="343080" indent="-342720">
              <a:lnSpc>
                <a:spcPct val="100000"/>
              </a:lnSpc>
            </a:pPr>
            <a:r>
              <a:rPr b="1" lang="el-GR" sz="1800" spc="-1" strike="noStrike">
                <a:solidFill>
                  <a:srgbClr val="000000"/>
                </a:solidFill>
                <a:latin typeface="Verdana"/>
              </a:rPr>
              <a:t>ΤΟΜΕΑΣ ΔΙΟΙΚΗΣΗΣ ΚΑΙ ΟΙΚΟΝΟΜΙΑΣ</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1. Υπαλλήλων Διοίκησης και Οικονομικών Υπηρεσιών</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2. Υπαλλήλων Οικονομίας και Διοίκησης στον Τουρισμό </a:t>
            </a:r>
            <a:br/>
            <a:endParaRPr b="0" lang="el-GR" sz="1800" spc="-1" strike="noStrike">
              <a:latin typeface="Arial"/>
            </a:endParaRPr>
          </a:p>
          <a:p>
            <a:pPr marL="343080" indent="-342720">
              <a:lnSpc>
                <a:spcPct val="100000"/>
              </a:lnSpc>
            </a:pPr>
            <a:r>
              <a:rPr b="1" lang="el-GR" sz="1800" spc="-1" strike="noStrike">
                <a:solidFill>
                  <a:srgbClr val="000000"/>
                </a:solidFill>
                <a:latin typeface="Verdana"/>
              </a:rPr>
              <a:t>ΤΟΜΕΑΣ ΜΗΧΑΝΟΛΟΓΙΑΣ</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1. Τεχνικός Μηχανικός Θερμικών εγκαταστάσεων και τεχνολογίας πετρελαίου και φυσικού αερίου.</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2. Τεχνικός εγκαταστάσεων ψύξης, αερισμού και κλιματισμού.</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3. Τεχνικός Οχημάτων</a:t>
            </a:r>
            <a:endParaRPr b="0" lang="el-GR" sz="1800" spc="-1" strike="noStrike">
              <a:latin typeface="Arial"/>
            </a:endParaRPr>
          </a:p>
          <a:p>
            <a:pPr marL="343080" indent="-342720">
              <a:lnSpc>
                <a:spcPct val="100000"/>
              </a:lnSpc>
            </a:pPr>
            <a:r>
              <a:rPr b="1" lang="el-GR" sz="1800" spc="-1" strike="noStrike">
                <a:solidFill>
                  <a:srgbClr val="000000"/>
                </a:solidFill>
                <a:latin typeface="Verdana"/>
              </a:rPr>
              <a:t> </a:t>
            </a:r>
            <a:endParaRPr b="0" lang="el-GR" sz="1800" spc="-1" strike="noStrike">
              <a:latin typeface="Arial"/>
            </a:endParaRPr>
          </a:p>
          <a:p>
            <a:pPr marL="343080" indent="-342720">
              <a:lnSpc>
                <a:spcPct val="100000"/>
              </a:lnSpc>
            </a:pPr>
            <a:r>
              <a:rPr b="1" lang="el-GR" sz="1800" spc="-1" strike="noStrike">
                <a:solidFill>
                  <a:srgbClr val="000000"/>
                </a:solidFill>
                <a:latin typeface="Verdana"/>
              </a:rPr>
              <a:t>ΤΟΜΕΑΣ ΥΓΕΙΑΣ – ΠΡΟΝΟΙΑΣ ΚΑΙ ΕΥΕΞΙΑΣ</a:t>
            </a:r>
            <a:endParaRPr b="0" lang="el-GR" sz="1800" spc="-1" strike="noStrike">
              <a:latin typeface="Arial"/>
            </a:endParaRPr>
          </a:p>
          <a:p>
            <a:pPr marL="343080" indent="-342720">
              <a:lnSpc>
                <a:spcPct val="100000"/>
              </a:lnSpc>
            </a:pPr>
            <a:r>
              <a:rPr b="0" lang="el-GR" sz="1800" spc="-1" strike="noStrike">
                <a:solidFill>
                  <a:srgbClr val="000000"/>
                </a:solidFill>
                <a:latin typeface="Verdana"/>
              </a:rPr>
              <a:t>1.Κομμωτικής τέχνης</a:t>
            </a:r>
            <a:endParaRPr b="0" lang="el-GR" sz="1800" spc="-1" strike="noStrike">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71" name="Object 2"/>
          <p:cNvGraphicFramePr/>
          <p:nvPr/>
        </p:nvGraphicFramePr>
        <p:xfrm>
          <a:off x="0" y="353880"/>
          <a:ext cx="9905760" cy="482400"/>
        </p:xfrm>
        <a:graphic>
          <a:graphicData uri="http://schemas.openxmlformats.org/presentationml/2006/ole">
            <p:oleObj r:id="rId1" spid="">
              <p:embed/>
              <p:pic>
                <p:nvPicPr>
                  <p:cNvPr id="172" name="Object 4" descr=""/>
                  <p:cNvPicPr/>
                  <p:nvPr/>
                </p:nvPicPr>
                <p:blipFill>
                  <a:blip r:embed="rId2"/>
                  <a:stretch/>
                </p:blipFill>
                <p:spPr>
                  <a:xfrm>
                    <a:off x="0" y="353880"/>
                    <a:ext cx="9905760" cy="482400"/>
                  </a:xfrm>
                  <a:prstGeom prst="rect">
                    <a:avLst/>
                  </a:prstGeom>
                  <a:ln>
                    <a:noFill/>
                  </a:ln>
                </p:spPr>
              </p:pic>
            </p:oleObj>
          </a:graphicData>
        </a:graphic>
      </p:graphicFrame>
      <p:sp>
        <p:nvSpPr>
          <p:cNvPr id="173" name="CustomShape 3"/>
          <p:cNvSpPr/>
          <p:nvPr/>
        </p:nvSpPr>
        <p:spPr>
          <a:xfrm>
            <a:off x="166680" y="1428840"/>
            <a:ext cx="2677680" cy="863280"/>
          </a:xfrm>
          <a:prstGeom prst="rect">
            <a:avLst/>
          </a:prstGeom>
          <a:solidFill>
            <a:srgbClr val="2d2db9"/>
          </a:solidFill>
          <a:ln>
            <a:noFill/>
          </a:ln>
        </p:spPr>
        <p:style>
          <a:lnRef idx="0"/>
          <a:fillRef idx="0"/>
          <a:effectRef idx="0"/>
          <a:fontRef idx="minor"/>
        </p:style>
        <p:txBody>
          <a:bodyPr lIns="90000" rIns="90000" tIns="45000" bIns="45000" anchor="ctr"/>
          <a:p>
            <a:pPr algn="ctr">
              <a:lnSpc>
                <a:spcPct val="100000"/>
              </a:lnSpc>
              <a:spcBef>
                <a:spcPts val="479"/>
              </a:spcBef>
            </a:pPr>
            <a:r>
              <a:rPr b="1" lang="el-GR" sz="2400" spc="-1" strike="noStrike">
                <a:solidFill>
                  <a:srgbClr val="ffffff"/>
                </a:solidFill>
                <a:latin typeface="Times New Roman"/>
              </a:rPr>
              <a:t>Μαθήματα Γενικής Παιδείας</a:t>
            </a:r>
            <a:endParaRPr b="0" lang="el-GR" sz="2400" spc="-1" strike="noStrike">
              <a:latin typeface="Arial"/>
            </a:endParaRPr>
          </a:p>
        </p:txBody>
      </p:sp>
      <p:sp>
        <p:nvSpPr>
          <p:cNvPr id="174" name="CustomShape 4"/>
          <p:cNvSpPr/>
          <p:nvPr/>
        </p:nvSpPr>
        <p:spPr>
          <a:xfrm>
            <a:off x="3595680" y="1428840"/>
            <a:ext cx="2642760" cy="863280"/>
          </a:xfrm>
          <a:prstGeom prst="rect">
            <a:avLst/>
          </a:prstGeom>
          <a:solidFill>
            <a:srgbClr val="00cc99"/>
          </a:solidFill>
          <a:ln>
            <a:noFill/>
          </a:ln>
        </p:spPr>
        <p:style>
          <a:lnRef idx="0"/>
          <a:fillRef idx="0"/>
          <a:effectRef idx="0"/>
          <a:fontRef idx="minor"/>
        </p:style>
        <p:txBody>
          <a:bodyPr lIns="90000" rIns="90000" tIns="45000" bIns="45000"/>
          <a:p>
            <a:pPr algn="ctr">
              <a:lnSpc>
                <a:spcPct val="100000"/>
              </a:lnSpc>
              <a:spcBef>
                <a:spcPts val="479"/>
              </a:spcBef>
            </a:pPr>
            <a:r>
              <a:rPr b="1" lang="el-GR" sz="2400" spc="-1" strike="noStrike">
                <a:solidFill>
                  <a:srgbClr val="ffffff"/>
                </a:solidFill>
                <a:latin typeface="Times New Roman"/>
              </a:rPr>
              <a:t>Μαθήματα Προσανατολισμού</a:t>
            </a:r>
            <a:endParaRPr b="0" lang="el-GR" sz="2400" spc="-1" strike="noStrike">
              <a:latin typeface="Arial"/>
            </a:endParaRPr>
          </a:p>
        </p:txBody>
      </p:sp>
      <p:sp>
        <p:nvSpPr>
          <p:cNvPr id="175" name="CustomShape 5"/>
          <p:cNvSpPr/>
          <p:nvPr/>
        </p:nvSpPr>
        <p:spPr>
          <a:xfrm>
            <a:off x="0" y="2786040"/>
            <a:ext cx="2960280" cy="3580920"/>
          </a:xfrm>
          <a:prstGeom prst="rect">
            <a:avLst/>
          </a:prstGeom>
          <a:noFill/>
          <a:ln>
            <a:noFill/>
          </a:ln>
        </p:spPr>
        <p:style>
          <a:lnRef idx="0"/>
          <a:fillRef idx="0"/>
          <a:effectRef idx="0"/>
          <a:fontRef idx="minor"/>
        </p:style>
        <p:txBody>
          <a:bodyPr lIns="90000" rIns="90000" tIns="45000" bIns="45000"/>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22 ώρες</a:t>
            </a:r>
            <a:endParaRPr b="0" lang="el-GR" sz="2800" spc="-1" strike="noStrike">
              <a:latin typeface="Arial"/>
            </a:endParaRPr>
          </a:p>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Κοινό πρόγραμμα για όλους τους μαθητές</a:t>
            </a:r>
            <a:endParaRPr b="0" lang="el-GR" sz="2800" spc="-1" strike="noStrike">
              <a:latin typeface="Arial"/>
            </a:endParaRPr>
          </a:p>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9 μαθήματα</a:t>
            </a:r>
            <a:endParaRPr b="0" lang="el-GR" sz="2800" spc="-1" strike="noStrike">
              <a:latin typeface="Arial"/>
            </a:endParaRPr>
          </a:p>
        </p:txBody>
      </p:sp>
      <p:sp>
        <p:nvSpPr>
          <p:cNvPr id="176" name="CustomShape 6"/>
          <p:cNvSpPr/>
          <p:nvPr/>
        </p:nvSpPr>
        <p:spPr>
          <a:xfrm>
            <a:off x="3309840" y="2500200"/>
            <a:ext cx="3428640" cy="3943080"/>
          </a:xfrm>
          <a:prstGeom prst="rect">
            <a:avLst/>
          </a:prstGeom>
          <a:noFill/>
          <a:ln>
            <a:noFill/>
          </a:ln>
        </p:spPr>
        <p:style>
          <a:lnRef idx="0"/>
          <a:fillRef idx="0"/>
          <a:effectRef idx="0"/>
          <a:fontRef idx="minor"/>
        </p:style>
        <p:txBody>
          <a:bodyPr lIns="90000" rIns="90000" tIns="45000" bIns="45000">
            <a:normAutofit/>
          </a:bodyPr>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7 ώρες</a:t>
            </a:r>
            <a:endParaRPr b="0" lang="el-GR" sz="2800" spc="-1" strike="noStrike">
              <a:latin typeface="Arial"/>
            </a:endParaRPr>
          </a:p>
          <a:p>
            <a:pPr>
              <a:lnSpc>
                <a:spcPct val="100000"/>
              </a:lnSpc>
              <a:spcBef>
                <a:spcPts val="561"/>
              </a:spcBef>
            </a:pPr>
            <a:endParaRPr b="0" lang="el-GR" sz="2800" spc="-1" strike="noStrike">
              <a:latin typeface="Arial"/>
            </a:endParaRPr>
          </a:p>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3 μαθήματα Προσανατολισμού</a:t>
            </a:r>
            <a:endParaRPr b="0" lang="el-GR" sz="2800" spc="-1" strike="noStrike">
              <a:latin typeface="Arial"/>
            </a:endParaRPr>
          </a:p>
        </p:txBody>
      </p:sp>
      <p:sp>
        <p:nvSpPr>
          <p:cNvPr id="177" name="CustomShape 7"/>
          <p:cNvSpPr/>
          <p:nvPr/>
        </p:nvSpPr>
        <p:spPr>
          <a:xfrm>
            <a:off x="6953400" y="1428840"/>
            <a:ext cx="2642760" cy="863280"/>
          </a:xfrm>
          <a:prstGeom prst="rect">
            <a:avLst/>
          </a:prstGeom>
          <a:solidFill>
            <a:srgbClr val="47ffd1"/>
          </a:solidFill>
          <a:ln>
            <a:noFill/>
          </a:ln>
        </p:spPr>
        <p:style>
          <a:lnRef idx="0"/>
          <a:fillRef idx="0"/>
          <a:effectRef idx="0"/>
          <a:fontRef idx="minor"/>
        </p:style>
        <p:txBody>
          <a:bodyPr lIns="90000" rIns="90000" tIns="45000" bIns="45000"/>
          <a:p>
            <a:pPr algn="ctr">
              <a:lnSpc>
                <a:spcPct val="100000"/>
              </a:lnSpc>
              <a:spcBef>
                <a:spcPts val="479"/>
              </a:spcBef>
            </a:pPr>
            <a:r>
              <a:rPr b="1" lang="el-GR" sz="2400" spc="-1" strike="noStrike">
                <a:solidFill>
                  <a:srgbClr val="ffffff"/>
                </a:solidFill>
                <a:latin typeface="Times New Roman"/>
              </a:rPr>
              <a:t>Μαθήματα  Επιλογής</a:t>
            </a:r>
            <a:endParaRPr b="0" lang="el-GR" sz="2400" spc="-1" strike="noStrike">
              <a:latin typeface="Arial"/>
            </a:endParaRPr>
          </a:p>
        </p:txBody>
      </p:sp>
      <p:sp>
        <p:nvSpPr>
          <p:cNvPr id="178" name="CustomShape 8"/>
          <p:cNvSpPr/>
          <p:nvPr/>
        </p:nvSpPr>
        <p:spPr>
          <a:xfrm>
            <a:off x="6881760" y="2643120"/>
            <a:ext cx="3023640" cy="3943080"/>
          </a:xfrm>
          <a:prstGeom prst="rect">
            <a:avLst/>
          </a:prstGeom>
          <a:noFill/>
          <a:ln>
            <a:noFill/>
          </a:ln>
        </p:spPr>
        <p:style>
          <a:lnRef idx="0"/>
          <a:fillRef idx="0"/>
          <a:effectRef idx="0"/>
          <a:fontRef idx="minor"/>
        </p:style>
        <p:txBody>
          <a:bodyPr lIns="90000" rIns="90000" tIns="45000" bIns="45000">
            <a:normAutofit/>
          </a:bodyPr>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6 ώρες</a:t>
            </a:r>
            <a:endParaRPr b="0" lang="el-GR" sz="2800" spc="-1" strike="noStrike">
              <a:latin typeface="Arial"/>
            </a:endParaRPr>
          </a:p>
          <a:p>
            <a:pPr>
              <a:lnSpc>
                <a:spcPct val="100000"/>
              </a:lnSpc>
              <a:spcBef>
                <a:spcPts val="561"/>
              </a:spcBef>
            </a:pPr>
            <a:endParaRPr b="0" lang="el-GR" sz="2800" spc="-1" strike="noStrike">
              <a:latin typeface="Arial"/>
            </a:endParaRPr>
          </a:p>
          <a:p>
            <a:pPr marL="343080" indent="-342720">
              <a:lnSpc>
                <a:spcPct val="100000"/>
              </a:lnSpc>
              <a:spcBef>
                <a:spcPts val="561"/>
              </a:spcBef>
              <a:buClr>
                <a:srgbClr val="2d2db9"/>
              </a:buClr>
              <a:buFont typeface="Symbol" charset="2"/>
              <a:buChar char=""/>
            </a:pPr>
            <a:r>
              <a:rPr b="1" lang="el-GR" sz="2800" spc="-1" strike="noStrike">
                <a:solidFill>
                  <a:srgbClr val="2d2db9"/>
                </a:solidFill>
                <a:latin typeface="Times New Roman"/>
              </a:rPr>
              <a:t>3 από  8 μαθήματα Επιλογής</a:t>
            </a:r>
            <a:endParaRPr b="0" lang="el-GR" sz="2800" spc="-1" strike="noStrike">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80" name="Object 2"/>
          <p:cNvGraphicFramePr/>
          <p:nvPr/>
        </p:nvGraphicFramePr>
        <p:xfrm>
          <a:off x="0" y="353880"/>
          <a:ext cx="9905760" cy="482400"/>
        </p:xfrm>
        <a:graphic>
          <a:graphicData uri="http://schemas.openxmlformats.org/presentationml/2006/ole">
            <p:oleObj r:id="rId1" spid="">
              <p:embed/>
              <p:pic>
                <p:nvPicPr>
                  <p:cNvPr id="181" name="Object 4" descr=""/>
                  <p:cNvPicPr/>
                  <p:nvPr/>
                </p:nvPicPr>
                <p:blipFill>
                  <a:blip r:embed="rId2"/>
                  <a:stretch/>
                </p:blipFill>
                <p:spPr>
                  <a:xfrm>
                    <a:off x="0" y="353880"/>
                    <a:ext cx="9905760" cy="482400"/>
                  </a:xfrm>
                  <a:prstGeom prst="rect">
                    <a:avLst/>
                  </a:prstGeom>
                  <a:ln>
                    <a:noFill/>
                  </a:ln>
                </p:spPr>
              </p:pic>
            </p:oleObj>
          </a:graphicData>
        </a:graphic>
      </p:graphicFrame>
      <p:sp>
        <p:nvSpPr>
          <p:cNvPr id="182" name="CustomShape 3"/>
          <p:cNvSpPr/>
          <p:nvPr/>
        </p:nvSpPr>
        <p:spPr>
          <a:xfrm>
            <a:off x="631800" y="1341360"/>
            <a:ext cx="4055760" cy="863280"/>
          </a:xfrm>
          <a:prstGeom prst="rect">
            <a:avLst/>
          </a:prstGeom>
          <a:solidFill>
            <a:srgbClr val="2d2db9"/>
          </a:solidFill>
          <a:ln>
            <a:noFill/>
          </a:ln>
        </p:spPr>
        <p:style>
          <a:lnRef idx="0"/>
          <a:fillRef idx="0"/>
          <a:effectRef idx="0"/>
          <a:fontRef idx="minor"/>
        </p:style>
        <p:txBody>
          <a:bodyPr lIns="90000" rIns="90000" tIns="45000" bIns="45000" anchor="ctr"/>
          <a:p>
            <a:pPr algn="ctr">
              <a:lnSpc>
                <a:spcPct val="100000"/>
              </a:lnSpc>
              <a:spcBef>
                <a:spcPts val="479"/>
              </a:spcBef>
            </a:pPr>
            <a:r>
              <a:rPr b="1" lang="el-GR" sz="2400" spc="-1" strike="noStrike">
                <a:solidFill>
                  <a:srgbClr val="ffffff"/>
                </a:solidFill>
                <a:latin typeface="Times New Roman"/>
              </a:rPr>
              <a:t>Μαθήματα Γενικής Παιδείας</a:t>
            </a:r>
            <a:endParaRPr b="0" lang="el-GR" sz="2400" spc="-1" strike="noStrike">
              <a:latin typeface="Arial"/>
            </a:endParaRPr>
          </a:p>
        </p:txBody>
      </p:sp>
      <p:sp>
        <p:nvSpPr>
          <p:cNvPr id="183" name="CustomShape 4"/>
          <p:cNvSpPr/>
          <p:nvPr/>
        </p:nvSpPr>
        <p:spPr>
          <a:xfrm>
            <a:off x="5289480" y="1341360"/>
            <a:ext cx="4055760" cy="863280"/>
          </a:xfrm>
          <a:prstGeom prst="rect">
            <a:avLst/>
          </a:prstGeom>
          <a:solidFill>
            <a:srgbClr val="00cc99"/>
          </a:solidFill>
          <a:ln>
            <a:noFill/>
          </a:ln>
        </p:spPr>
        <p:style>
          <a:lnRef idx="0"/>
          <a:fillRef idx="0"/>
          <a:effectRef idx="0"/>
          <a:fontRef idx="minor"/>
        </p:style>
        <p:txBody>
          <a:bodyPr lIns="90000" rIns="90000" tIns="45000" bIns="45000"/>
          <a:p>
            <a:pPr algn="ctr">
              <a:lnSpc>
                <a:spcPct val="100000"/>
              </a:lnSpc>
              <a:spcBef>
                <a:spcPts val="479"/>
              </a:spcBef>
            </a:pPr>
            <a:r>
              <a:rPr b="1" lang="el-GR" sz="2400" spc="-1" strike="noStrike">
                <a:solidFill>
                  <a:srgbClr val="ffffff"/>
                </a:solidFill>
                <a:latin typeface="Times New Roman"/>
              </a:rPr>
              <a:t>Μαθήματα Τομέα (Β’ Τάξη) Ειδικότητας (Γ τάξη)</a:t>
            </a:r>
            <a:endParaRPr b="0" lang="el-GR" sz="2400" spc="-1" strike="noStrike">
              <a:latin typeface="Arial"/>
            </a:endParaRPr>
          </a:p>
        </p:txBody>
      </p:sp>
      <p:sp>
        <p:nvSpPr>
          <p:cNvPr id="184" name="CustomShape 5"/>
          <p:cNvSpPr/>
          <p:nvPr/>
        </p:nvSpPr>
        <p:spPr>
          <a:xfrm>
            <a:off x="635040" y="2655720"/>
            <a:ext cx="3885840" cy="3580920"/>
          </a:xfrm>
          <a:prstGeom prst="rect">
            <a:avLst/>
          </a:prstGeom>
          <a:noFill/>
          <a:ln>
            <a:noFill/>
          </a:ln>
        </p:spPr>
        <p:style>
          <a:lnRef idx="0"/>
          <a:fillRef idx="0"/>
          <a:effectRef idx="0"/>
          <a:fontRef idx="minor"/>
        </p:style>
        <p:txBody>
          <a:bodyPr lIns="90000" rIns="90000" tIns="45000" bIns="45000"/>
          <a:p>
            <a:pPr marL="343080" indent="-342720">
              <a:lnSpc>
                <a:spcPct val="100000"/>
              </a:lnSpc>
              <a:spcBef>
                <a:spcPts val="479"/>
              </a:spcBef>
              <a:buClr>
                <a:srgbClr val="2d2db9"/>
              </a:buClr>
              <a:buFont typeface="Symbol" charset="2"/>
              <a:buChar char=""/>
            </a:pPr>
            <a:r>
              <a:rPr b="1" lang="el-GR" sz="2400" spc="-1" strike="noStrike">
                <a:solidFill>
                  <a:srgbClr val="2d2db9"/>
                </a:solidFill>
                <a:latin typeface="Times New Roman"/>
              </a:rPr>
              <a:t>12 ώρες</a:t>
            </a:r>
            <a:endParaRPr b="0" lang="el-GR" sz="2400" spc="-1" strike="noStrike">
              <a:latin typeface="Arial"/>
            </a:endParaRPr>
          </a:p>
          <a:p>
            <a:pPr>
              <a:lnSpc>
                <a:spcPct val="100000"/>
              </a:lnSpc>
              <a:spcBef>
                <a:spcPts val="479"/>
              </a:spcBef>
            </a:pPr>
            <a:endParaRPr b="0" lang="el-GR" sz="2400" spc="-1" strike="noStrike">
              <a:latin typeface="Arial"/>
            </a:endParaRPr>
          </a:p>
          <a:p>
            <a:pPr marL="343080" indent="-342720">
              <a:lnSpc>
                <a:spcPct val="100000"/>
              </a:lnSpc>
              <a:spcBef>
                <a:spcPts val="479"/>
              </a:spcBef>
              <a:buClr>
                <a:srgbClr val="2d2db9"/>
              </a:buClr>
              <a:buFont typeface="Symbol" charset="2"/>
              <a:buChar char=""/>
            </a:pPr>
            <a:r>
              <a:rPr b="1" lang="el-GR" sz="2400" spc="-1" strike="noStrike">
                <a:solidFill>
                  <a:srgbClr val="2d2db9"/>
                </a:solidFill>
                <a:latin typeface="Times New Roman"/>
              </a:rPr>
              <a:t>Κοινό πρόγραμμα για όλους τους μαθητές</a:t>
            </a:r>
            <a:endParaRPr b="0" lang="el-GR" sz="2400" spc="-1" strike="noStrike">
              <a:latin typeface="Arial"/>
            </a:endParaRPr>
          </a:p>
          <a:p>
            <a:pPr>
              <a:lnSpc>
                <a:spcPct val="100000"/>
              </a:lnSpc>
              <a:spcBef>
                <a:spcPts val="479"/>
              </a:spcBef>
            </a:pPr>
            <a:endParaRPr b="0" lang="el-GR" sz="2400" spc="-1" strike="noStrike">
              <a:latin typeface="Arial"/>
            </a:endParaRPr>
          </a:p>
          <a:p>
            <a:pPr marL="343080" indent="-342720">
              <a:lnSpc>
                <a:spcPct val="100000"/>
              </a:lnSpc>
              <a:spcBef>
                <a:spcPts val="479"/>
              </a:spcBef>
              <a:buClr>
                <a:srgbClr val="2d2db9"/>
              </a:buClr>
              <a:buFont typeface="Symbol" charset="2"/>
              <a:buChar char=""/>
            </a:pPr>
            <a:r>
              <a:rPr b="1" lang="el-GR" sz="2400" spc="-1" strike="noStrike">
                <a:solidFill>
                  <a:srgbClr val="2d2db9"/>
                </a:solidFill>
                <a:latin typeface="Times New Roman"/>
              </a:rPr>
              <a:t>6 μαθήματα</a:t>
            </a:r>
            <a:endParaRPr b="0" lang="el-GR" sz="2400" spc="-1" strike="noStrike">
              <a:latin typeface="Arial"/>
            </a:endParaRPr>
          </a:p>
        </p:txBody>
      </p:sp>
      <p:sp>
        <p:nvSpPr>
          <p:cNvPr id="185" name="CustomShape 6"/>
          <p:cNvSpPr/>
          <p:nvPr/>
        </p:nvSpPr>
        <p:spPr>
          <a:xfrm>
            <a:off x="5315040" y="2654280"/>
            <a:ext cx="4590720" cy="3943080"/>
          </a:xfrm>
          <a:prstGeom prst="rect">
            <a:avLst/>
          </a:prstGeom>
          <a:noFill/>
          <a:ln>
            <a:noFill/>
          </a:ln>
        </p:spPr>
        <p:style>
          <a:lnRef idx="0"/>
          <a:fillRef idx="0"/>
          <a:effectRef idx="0"/>
          <a:fontRef idx="minor"/>
        </p:style>
        <p:txBody>
          <a:bodyPr lIns="90000" rIns="90000" tIns="45000" bIns="45000">
            <a:normAutofit/>
          </a:bodyPr>
          <a:p>
            <a:pPr marL="343080" indent="-342720">
              <a:lnSpc>
                <a:spcPct val="100000"/>
              </a:lnSpc>
              <a:spcBef>
                <a:spcPts val="519"/>
              </a:spcBef>
              <a:buClr>
                <a:srgbClr val="2d2db9"/>
              </a:buClr>
              <a:buFont typeface="Symbol" charset="2"/>
              <a:buChar char=""/>
            </a:pPr>
            <a:r>
              <a:rPr b="1" lang="el-GR" sz="2600" spc="-1" strike="noStrike">
                <a:solidFill>
                  <a:srgbClr val="2d2db9"/>
                </a:solidFill>
                <a:latin typeface="Times New Roman"/>
              </a:rPr>
              <a:t>23 ώρες</a:t>
            </a:r>
            <a:endParaRPr b="0" lang="el-GR" sz="2600" spc="-1" strike="noStrike">
              <a:latin typeface="Arial"/>
            </a:endParaRPr>
          </a:p>
          <a:p>
            <a:pPr>
              <a:lnSpc>
                <a:spcPct val="100000"/>
              </a:lnSpc>
              <a:spcBef>
                <a:spcPts val="519"/>
              </a:spcBef>
            </a:pPr>
            <a:endParaRPr b="0" lang="el-GR" sz="2600" spc="-1" strike="noStrike">
              <a:latin typeface="Arial"/>
            </a:endParaRPr>
          </a:p>
          <a:p>
            <a:pPr marL="343080" indent="-342720">
              <a:lnSpc>
                <a:spcPct val="100000"/>
              </a:lnSpc>
              <a:spcBef>
                <a:spcPts val="519"/>
              </a:spcBef>
              <a:buClr>
                <a:srgbClr val="2d2db9"/>
              </a:buClr>
              <a:buFont typeface="Symbol" charset="2"/>
              <a:buChar char=""/>
            </a:pPr>
            <a:r>
              <a:rPr b="1" lang="el-GR" sz="2600" spc="-1" strike="noStrike">
                <a:solidFill>
                  <a:srgbClr val="2d2db9"/>
                </a:solidFill>
                <a:latin typeface="Times New Roman"/>
              </a:rPr>
              <a:t>Ανάλογα με την επιλογή Τομέα και Ειδικότητας</a:t>
            </a:r>
            <a:endParaRPr b="0" lang="el-GR" sz="2600" spc="-1" strike="noStrike">
              <a:latin typeface="Arial"/>
            </a:endParaRPr>
          </a:p>
          <a:p>
            <a:pPr>
              <a:lnSpc>
                <a:spcPct val="100000"/>
              </a:lnSpc>
              <a:spcBef>
                <a:spcPts val="519"/>
              </a:spcBef>
            </a:pPr>
            <a:endParaRPr b="0" lang="el-GR" sz="2600" spc="-1" strike="noStrike">
              <a:latin typeface="Arial"/>
            </a:endParaRPr>
          </a:p>
          <a:p>
            <a:pPr marL="343080" indent="-342720">
              <a:lnSpc>
                <a:spcPct val="100000"/>
              </a:lnSpc>
              <a:spcBef>
                <a:spcPts val="519"/>
              </a:spcBef>
              <a:buClr>
                <a:srgbClr val="2d2db9"/>
              </a:buClr>
              <a:buFont typeface="Symbol" charset="2"/>
              <a:buChar char=""/>
            </a:pPr>
            <a:r>
              <a:rPr b="1" lang="el-GR" sz="2600" spc="-1" strike="noStrike">
                <a:solidFill>
                  <a:srgbClr val="2d2db9"/>
                </a:solidFill>
                <a:latin typeface="Times New Roman"/>
              </a:rPr>
              <a:t> </a:t>
            </a:r>
            <a:r>
              <a:rPr b="1" lang="el-GR" sz="2600" spc="-1" strike="noStrike">
                <a:solidFill>
                  <a:srgbClr val="2d2db9"/>
                </a:solidFill>
                <a:latin typeface="Times New Roman"/>
              </a:rPr>
              <a:t>6-7 μαθήματα Ειδικότητας</a:t>
            </a:r>
            <a:endParaRPr b="0" lang="el-GR" sz="2600" spc="-1" strike="noStrike">
              <a:latin typeface="Arial"/>
            </a:endParaRPr>
          </a:p>
          <a:p>
            <a:pPr marL="457200">
              <a:lnSpc>
                <a:spcPct val="90000"/>
              </a:lnSpc>
              <a:spcBef>
                <a:spcPts val="519"/>
              </a:spcBef>
            </a:pPr>
            <a:r>
              <a:rPr b="1" lang="el-GR" sz="2600" spc="-1" strike="noStrike">
                <a:solidFill>
                  <a:srgbClr val="2d2db9"/>
                </a:solidFill>
                <a:latin typeface="Times New Roman"/>
              </a:rPr>
              <a:t>≈ </a:t>
            </a:r>
            <a:r>
              <a:rPr b="1" lang="el-GR" sz="2600" spc="-1" strike="noStrike">
                <a:solidFill>
                  <a:srgbClr val="2d2db9"/>
                </a:solidFill>
                <a:latin typeface="Times New Roman"/>
              </a:rPr>
              <a:t>50 % θεωρητικά</a:t>
            </a:r>
            <a:endParaRPr b="0" lang="el-GR" sz="2600" spc="-1" strike="noStrike">
              <a:latin typeface="Arial"/>
            </a:endParaRPr>
          </a:p>
          <a:p>
            <a:pPr marL="457200">
              <a:lnSpc>
                <a:spcPct val="90000"/>
              </a:lnSpc>
              <a:spcBef>
                <a:spcPts val="519"/>
              </a:spcBef>
            </a:pPr>
            <a:r>
              <a:rPr b="1" lang="el-GR" sz="2600" spc="-1" strike="noStrike">
                <a:solidFill>
                  <a:srgbClr val="2d2db9"/>
                </a:solidFill>
                <a:latin typeface="Times New Roman"/>
              </a:rPr>
              <a:t>≈ </a:t>
            </a:r>
            <a:r>
              <a:rPr b="1" lang="el-GR" sz="2600" spc="-1" strike="noStrike">
                <a:solidFill>
                  <a:srgbClr val="2d2db9"/>
                </a:solidFill>
                <a:latin typeface="Times New Roman"/>
              </a:rPr>
              <a:t>50 % εργαστηριακά</a:t>
            </a:r>
            <a:endParaRPr b="0" lang="el-GR" sz="2600" spc="-1" strike="noStrike">
              <a:latin typeface="Arial"/>
            </a:endParaRPr>
          </a:p>
          <a:p>
            <a:pPr>
              <a:lnSpc>
                <a:spcPct val="100000"/>
              </a:lnSpc>
              <a:spcBef>
                <a:spcPts val="561"/>
              </a:spcBef>
            </a:pPr>
            <a:endParaRPr b="0" lang="el-GR" sz="2600" spc="-1" strike="noStrike">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87" name="Object 2"/>
          <p:cNvGraphicFramePr/>
          <p:nvPr/>
        </p:nvGraphicFramePr>
        <p:xfrm>
          <a:off x="0" y="353880"/>
          <a:ext cx="9905760" cy="482400"/>
        </p:xfrm>
        <a:graphic>
          <a:graphicData uri="http://schemas.openxmlformats.org/presentationml/2006/ole">
            <p:oleObj r:id="rId1" spid="">
              <p:embed/>
              <p:pic>
                <p:nvPicPr>
                  <p:cNvPr id="188" name="Object 4" descr=""/>
                  <p:cNvPicPr/>
                  <p:nvPr/>
                </p:nvPicPr>
                <p:blipFill>
                  <a:blip r:embed="rId2"/>
                  <a:stretch/>
                </p:blipFill>
                <p:spPr>
                  <a:xfrm>
                    <a:off x="0" y="353880"/>
                    <a:ext cx="9905760" cy="482400"/>
                  </a:xfrm>
                  <a:prstGeom prst="rect">
                    <a:avLst/>
                  </a:prstGeom>
                  <a:ln>
                    <a:noFill/>
                  </a:ln>
                </p:spPr>
              </p:pic>
            </p:oleObj>
          </a:graphicData>
        </a:graphic>
      </p:graphicFrame>
      <p:sp>
        <p:nvSpPr>
          <p:cNvPr id="189" name="CustomShape 3"/>
          <p:cNvSpPr/>
          <p:nvPr/>
        </p:nvSpPr>
        <p:spPr>
          <a:xfrm>
            <a:off x="309600" y="1500120"/>
            <a:ext cx="3285720" cy="1999800"/>
          </a:xfrm>
          <a:prstGeom prst="rect">
            <a:avLst/>
          </a:prstGeom>
          <a:solidFill>
            <a:srgbClr val="00cc99"/>
          </a:solidFill>
          <a:ln>
            <a:noFill/>
          </a:ln>
        </p:spPr>
        <p:style>
          <a:lnRef idx="0"/>
          <a:fillRef idx="0"/>
          <a:effectRef idx="0"/>
          <a:fontRef idx="minor"/>
        </p:style>
        <p:txBody>
          <a:bodyPr lIns="90000" rIns="90000" tIns="45000" bIns="45000"/>
          <a:p>
            <a:pPr algn="ctr">
              <a:lnSpc>
                <a:spcPct val="100000"/>
              </a:lnSpc>
              <a:spcBef>
                <a:spcPts val="479"/>
              </a:spcBef>
            </a:pPr>
            <a:r>
              <a:rPr b="1" lang="el-GR" sz="2400" spc="-1" strike="noStrike">
                <a:solidFill>
                  <a:srgbClr val="ffffff"/>
                </a:solidFill>
                <a:latin typeface="Times New Roman"/>
              </a:rPr>
              <a:t>Μαθήματα Τεχνολογικά – Επαγγελματικά (Μαθήματα Τομέα)</a:t>
            </a:r>
            <a:endParaRPr b="0" lang="el-GR" sz="2400" spc="-1" strike="noStrike">
              <a:latin typeface="Arial"/>
            </a:endParaRPr>
          </a:p>
          <a:p>
            <a:pPr algn="ctr">
              <a:lnSpc>
                <a:spcPct val="100000"/>
              </a:lnSpc>
              <a:spcBef>
                <a:spcPts val="479"/>
              </a:spcBef>
            </a:pPr>
            <a:r>
              <a:rPr b="1" lang="el-GR" sz="2400" spc="-1" strike="noStrike">
                <a:solidFill>
                  <a:srgbClr val="ffffff"/>
                </a:solidFill>
                <a:latin typeface="Times New Roman"/>
              </a:rPr>
              <a:t>Β’ Τάξη</a:t>
            </a:r>
            <a:endParaRPr b="0" lang="el-GR" sz="2400" spc="-1" strike="noStrike">
              <a:latin typeface="Arial"/>
            </a:endParaRPr>
          </a:p>
          <a:p>
            <a:pPr algn="ctr">
              <a:lnSpc>
                <a:spcPct val="100000"/>
              </a:lnSpc>
              <a:spcBef>
                <a:spcPts val="479"/>
              </a:spcBef>
            </a:pPr>
            <a:endParaRPr b="0" lang="el-GR" sz="2400" spc="-1" strike="noStrike">
              <a:latin typeface="Arial"/>
            </a:endParaRPr>
          </a:p>
          <a:p>
            <a:pPr algn="ctr">
              <a:lnSpc>
                <a:spcPct val="100000"/>
              </a:lnSpc>
              <a:spcBef>
                <a:spcPts val="479"/>
              </a:spcBef>
            </a:pPr>
            <a:endParaRPr b="0" lang="el-GR" sz="2400" spc="-1" strike="noStrike">
              <a:latin typeface="Arial"/>
            </a:endParaRPr>
          </a:p>
        </p:txBody>
      </p:sp>
      <p:sp>
        <p:nvSpPr>
          <p:cNvPr id="190" name="CustomShape 4"/>
          <p:cNvSpPr/>
          <p:nvPr/>
        </p:nvSpPr>
        <p:spPr>
          <a:xfrm>
            <a:off x="4238640" y="1643040"/>
            <a:ext cx="4428720" cy="3943080"/>
          </a:xfrm>
          <a:prstGeom prst="rect">
            <a:avLst/>
          </a:prstGeom>
          <a:noFill/>
          <a:ln>
            <a:noFill/>
          </a:ln>
        </p:spPr>
        <p:style>
          <a:lnRef idx="0"/>
          <a:fillRef idx="0"/>
          <a:effectRef idx="0"/>
          <a:fontRef idx="minor"/>
        </p:style>
        <p:txBody>
          <a:bodyPr lIns="90000" rIns="90000" tIns="45000" bIns="45000">
            <a:normAutofit/>
          </a:bodyPr>
          <a:p>
            <a:pPr marL="343080" indent="-342720">
              <a:lnSpc>
                <a:spcPct val="100000"/>
              </a:lnSpc>
              <a:spcBef>
                <a:spcPts val="561"/>
              </a:spcBef>
            </a:pPr>
            <a:r>
              <a:rPr b="1" lang="el-GR" sz="2800" spc="-1" strike="noStrike">
                <a:solidFill>
                  <a:srgbClr val="2d2db9"/>
                </a:solidFill>
                <a:latin typeface="Times New Roman"/>
              </a:rPr>
              <a:t>Α. Θεωρητικά</a:t>
            </a:r>
            <a:endParaRPr b="0" lang="el-GR" sz="2800" spc="-1" strike="noStrike">
              <a:latin typeface="Arial"/>
            </a:endParaRPr>
          </a:p>
          <a:p>
            <a:pPr>
              <a:lnSpc>
                <a:spcPct val="100000"/>
              </a:lnSpc>
              <a:spcBef>
                <a:spcPts val="561"/>
              </a:spcBef>
            </a:pPr>
            <a:endParaRPr b="0" lang="el-GR" sz="2800" spc="-1" strike="noStrike">
              <a:latin typeface="Arial"/>
            </a:endParaRPr>
          </a:p>
          <a:p>
            <a:pPr marL="343080" indent="-342720">
              <a:lnSpc>
                <a:spcPct val="100000"/>
              </a:lnSpc>
              <a:spcBef>
                <a:spcPts val="561"/>
              </a:spcBef>
            </a:pPr>
            <a:r>
              <a:rPr b="1" lang="el-GR" sz="2800" spc="-1" strike="noStrike">
                <a:solidFill>
                  <a:srgbClr val="2d2db9"/>
                </a:solidFill>
                <a:latin typeface="Times New Roman"/>
              </a:rPr>
              <a:t>Β. Εργαστηριακά</a:t>
            </a:r>
            <a:endParaRPr b="0" lang="el-GR" sz="2800" spc="-1" strike="noStrike">
              <a:latin typeface="Arial"/>
            </a:endParaRPr>
          </a:p>
          <a:p>
            <a:pPr>
              <a:lnSpc>
                <a:spcPct val="100000"/>
              </a:lnSpc>
              <a:spcBef>
                <a:spcPts val="561"/>
              </a:spcBef>
            </a:pPr>
            <a:endParaRPr b="0" lang="el-GR" sz="2800" spc="-1" strike="noStrike">
              <a:latin typeface="Arial"/>
            </a:endParaRPr>
          </a:p>
          <a:p>
            <a:pPr marL="343080" indent="-342720">
              <a:lnSpc>
                <a:spcPct val="100000"/>
              </a:lnSpc>
              <a:spcBef>
                <a:spcPts val="561"/>
              </a:spcBef>
            </a:pPr>
            <a:r>
              <a:rPr b="1" lang="el-GR" sz="2800" spc="-1" strike="noStrike">
                <a:solidFill>
                  <a:srgbClr val="2d2db9"/>
                </a:solidFill>
                <a:latin typeface="Times New Roman"/>
              </a:rPr>
              <a:t>Γ. Σχεδιαστικά</a:t>
            </a:r>
            <a:endParaRPr b="0" lang="el-GR" sz="2800" spc="-1" strike="noStrike">
              <a:latin typeface="Arial"/>
            </a:endParaRPr>
          </a:p>
          <a:p>
            <a:pPr marL="343080" indent="-342720">
              <a:lnSpc>
                <a:spcPct val="100000"/>
              </a:lnSpc>
              <a:spcBef>
                <a:spcPts val="561"/>
              </a:spcBef>
            </a:pPr>
            <a:endParaRPr b="0" lang="el-GR" sz="2800" spc="-1" strike="noStrike">
              <a:latin typeface="Arial"/>
            </a:endParaRPr>
          </a:p>
          <a:p>
            <a:pPr marL="343080" indent="-342720">
              <a:lnSpc>
                <a:spcPct val="100000"/>
              </a:lnSpc>
              <a:spcBef>
                <a:spcPts val="561"/>
              </a:spcBef>
            </a:pPr>
            <a:r>
              <a:rPr b="1" lang="el-GR" sz="2800" spc="-1" strike="noStrike">
                <a:solidFill>
                  <a:srgbClr val="2d2db9"/>
                </a:solidFill>
                <a:latin typeface="Times New Roman"/>
              </a:rPr>
              <a:t>Δ. Μικτά (με θεωρητικό και εργαστηριακό μέρος)</a:t>
            </a:r>
            <a:endParaRPr b="0" lang="el-GR" sz="2800" spc="-1" strike="noStrike">
              <a:latin typeface="Arial"/>
            </a:endParaRPr>
          </a:p>
        </p:txBody>
      </p:sp>
      <p:sp>
        <p:nvSpPr>
          <p:cNvPr id="191" name="CustomShape 5"/>
          <p:cNvSpPr/>
          <p:nvPr/>
        </p:nvSpPr>
        <p:spPr>
          <a:xfrm>
            <a:off x="309600" y="3857760"/>
            <a:ext cx="3285720" cy="1285560"/>
          </a:xfrm>
          <a:prstGeom prst="rect">
            <a:avLst/>
          </a:prstGeom>
          <a:solidFill>
            <a:srgbClr val="00cc99"/>
          </a:solidFill>
          <a:ln>
            <a:noFill/>
          </a:ln>
        </p:spPr>
        <p:style>
          <a:lnRef idx="0"/>
          <a:fillRef idx="0"/>
          <a:effectRef idx="0"/>
          <a:fontRef idx="minor"/>
        </p:style>
        <p:txBody>
          <a:bodyPr lIns="90000" rIns="90000" tIns="45000" bIns="45000"/>
          <a:p>
            <a:pPr algn="ctr">
              <a:lnSpc>
                <a:spcPct val="100000"/>
              </a:lnSpc>
              <a:spcBef>
                <a:spcPts val="479"/>
              </a:spcBef>
            </a:pPr>
            <a:r>
              <a:rPr b="1" lang="el-GR" sz="2400" spc="-1" strike="noStrike">
                <a:solidFill>
                  <a:srgbClr val="ffffff"/>
                </a:solidFill>
                <a:latin typeface="Times New Roman"/>
              </a:rPr>
              <a:t>Μαθήματα Ειδικότητας </a:t>
            </a:r>
            <a:endParaRPr b="0" lang="el-GR" sz="2400" spc="-1" strike="noStrike">
              <a:latin typeface="Arial"/>
            </a:endParaRPr>
          </a:p>
          <a:p>
            <a:pPr algn="ctr">
              <a:lnSpc>
                <a:spcPct val="100000"/>
              </a:lnSpc>
              <a:spcBef>
                <a:spcPts val="479"/>
              </a:spcBef>
            </a:pPr>
            <a:r>
              <a:rPr b="1" lang="el-GR" sz="2400" spc="-1" strike="noStrike">
                <a:solidFill>
                  <a:srgbClr val="ffffff"/>
                </a:solidFill>
                <a:latin typeface="Times New Roman"/>
              </a:rPr>
              <a:t>Γ’ Τάξη</a:t>
            </a:r>
            <a:endParaRPr b="0" lang="el-GR" sz="2400" spc="-1" strike="noStrike">
              <a:latin typeface="Arial"/>
            </a:endParaRPr>
          </a:p>
        </p:txBody>
      </p:sp>
      <p:sp>
        <p:nvSpPr>
          <p:cNvPr id="192" name="CustomShape 6"/>
          <p:cNvSpPr/>
          <p:nvPr/>
        </p:nvSpPr>
        <p:spPr>
          <a:xfrm>
            <a:off x="3738600" y="1500120"/>
            <a:ext cx="356760" cy="3714480"/>
          </a:xfrm>
          <a:prstGeom prst="rightBrace">
            <a:avLst>
              <a:gd name="adj1" fmla="val 8333"/>
              <a:gd name="adj2" fmla="val 50000"/>
            </a:avLst>
          </a:prstGeom>
          <a:noFill/>
          <a:ln w="9360">
            <a:solidFill>
              <a:srgbClr val="00cc99"/>
            </a:solidFill>
            <a:round/>
          </a:ln>
        </p:spPr>
        <p:style>
          <a:lnRef idx="0"/>
          <a:fillRef idx="0"/>
          <a:effectRef idx="0"/>
          <a:fontRef idx="minor"/>
        </p:style>
      </p:sp>
      <p:sp>
        <p:nvSpPr>
          <p:cNvPr id="193" name="CustomShape 7"/>
          <p:cNvSpPr/>
          <p:nvPr/>
        </p:nvSpPr>
        <p:spPr>
          <a:xfrm>
            <a:off x="3738600" y="1500120"/>
            <a:ext cx="428400" cy="3642840"/>
          </a:xfrm>
          <a:prstGeom prst="rightBrace">
            <a:avLst>
              <a:gd name="adj1" fmla="val 8333"/>
              <a:gd name="adj2" fmla="val 50000"/>
            </a:avLst>
          </a:prstGeom>
          <a:noFill/>
          <a:ln w="9360">
            <a:noFill/>
          </a:ln>
        </p:spPr>
        <p:style>
          <a:lnRef idx="0"/>
          <a:fillRef idx="0"/>
          <a:effectRef idx="0"/>
          <a:fontRef idx="minor"/>
        </p:style>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95" name="Object 2"/>
          <p:cNvGraphicFramePr/>
          <p:nvPr/>
        </p:nvGraphicFramePr>
        <p:xfrm>
          <a:off x="360" y="315360"/>
          <a:ext cx="9905760" cy="499680"/>
        </p:xfrm>
        <a:graphic>
          <a:graphicData uri="http://schemas.openxmlformats.org/presentationml/2006/ole">
            <p:oleObj r:id="rId1" spid="">
              <p:embed/>
              <p:pic>
                <p:nvPicPr>
                  <p:cNvPr id="196" name="Object 4" descr=""/>
                  <p:cNvPicPr/>
                  <p:nvPr/>
                </p:nvPicPr>
                <p:blipFill>
                  <a:blip r:embed="rId2"/>
                  <a:stretch/>
                </p:blipFill>
                <p:spPr>
                  <a:xfrm>
                    <a:off x="360" y="315360"/>
                    <a:ext cx="9905760" cy="499680"/>
                  </a:xfrm>
                  <a:prstGeom prst="rect">
                    <a:avLst/>
                  </a:prstGeom>
                  <a:ln>
                    <a:noFill/>
                  </a:ln>
                </p:spPr>
              </p:pic>
            </p:oleObj>
          </a:graphicData>
        </a:graphic>
      </p:graphicFrame>
      <p:sp>
        <p:nvSpPr>
          <p:cNvPr id="197" name="CustomShape 3"/>
          <p:cNvSpPr/>
          <p:nvPr/>
        </p:nvSpPr>
        <p:spPr>
          <a:xfrm>
            <a:off x="237960" y="1214280"/>
            <a:ext cx="9500760" cy="5071680"/>
          </a:xfrm>
          <a:prstGeom prst="rect">
            <a:avLst/>
          </a:prstGeom>
          <a:noFill/>
          <a:ln>
            <a:noFill/>
          </a:ln>
        </p:spPr>
        <p:style>
          <a:lnRef idx="0"/>
          <a:fillRef idx="0"/>
          <a:effectRef idx="0"/>
          <a:fontRef idx="minor"/>
        </p:style>
        <p:txBody>
          <a:bodyPr lIns="90000" rIns="90000" tIns="45000" bIns="45000">
            <a:normAutofit/>
          </a:bodyPr>
          <a:p>
            <a:pPr marL="343080" indent="-342720">
              <a:lnSpc>
                <a:spcPct val="100000"/>
              </a:lnSpc>
              <a:spcBef>
                <a:spcPts val="561"/>
              </a:spcBef>
            </a:pPr>
            <a:r>
              <a:rPr b="1" lang="el-GR" sz="2800" spc="-1" strike="noStrike">
                <a:solidFill>
                  <a:srgbClr val="2d2db9"/>
                </a:solidFill>
                <a:latin typeface="Times New Roman"/>
              </a:rPr>
              <a:t>Α. Γραπτώς εξεταζόμενα</a:t>
            </a:r>
            <a:endParaRPr b="0" lang="el-GR" sz="2800" spc="-1" strike="noStrike">
              <a:latin typeface="Arial"/>
            </a:endParaRPr>
          </a:p>
          <a:p>
            <a:pPr marL="343080" indent="-342720">
              <a:lnSpc>
                <a:spcPct val="100000"/>
              </a:lnSpc>
              <a:spcBef>
                <a:spcPts val="561"/>
              </a:spcBef>
            </a:pPr>
            <a:endParaRPr b="0" lang="el-GR" sz="2800" spc="-1" strike="noStrike">
              <a:latin typeface="Arial"/>
            </a:endParaRPr>
          </a:p>
          <a:p>
            <a:pPr marL="343080" indent="-342720">
              <a:lnSpc>
                <a:spcPct val="100000"/>
              </a:lnSpc>
              <a:spcBef>
                <a:spcPts val="561"/>
              </a:spcBef>
            </a:pPr>
            <a:r>
              <a:rPr b="1" lang="el-GR" sz="2800" spc="-1" strike="noStrike">
                <a:solidFill>
                  <a:srgbClr val="2d2db9"/>
                </a:solidFill>
                <a:latin typeface="Times New Roman"/>
              </a:rPr>
              <a:t>Β. Μη εξεταζόμενα</a:t>
            </a:r>
            <a:endParaRPr b="0" lang="el-GR" sz="28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Ερευνητική εργασία στην Τεχνολογία (μάθημα Προσανατολισμού)</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Σχολικός Επαγγελματικό Προσανατολισμός – Ασφάλεια και Υγεία στο χώρο εργασίας (μάθημα Προσανατολισμού)</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Ζώνη Δημιουργικών Δραστηριοτήτων ( μάθημα Προσανατολισμού)</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Αγωγή Υγείας (μάθημα Επιλογής)</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Φυσική Αγωγή</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Τα αμιγώς εργαστηριακά μαθήματα Τομέων</a:t>
            </a:r>
            <a:endParaRPr b="0" lang="el-GR" sz="2400" spc="-1" strike="noStrike">
              <a:latin typeface="Arial"/>
            </a:endParaRPr>
          </a:p>
          <a:p>
            <a:pPr marL="531720">
              <a:lnSpc>
                <a:spcPct val="100000"/>
              </a:lnSpc>
              <a:spcBef>
                <a:spcPts val="479"/>
              </a:spcBef>
              <a:buClr>
                <a:srgbClr val="2d2db9"/>
              </a:buClr>
              <a:buFont typeface="Symbol" charset="2"/>
              <a:buChar char=""/>
            </a:pPr>
            <a:r>
              <a:rPr b="0" lang="el-GR" sz="2400" spc="-1" strike="noStrike">
                <a:solidFill>
                  <a:srgbClr val="2d2db9"/>
                </a:solidFill>
                <a:latin typeface="Times New Roman"/>
              </a:rPr>
              <a:t>Το εργαστηριακό μέρος των μικτών μαθημάτων Τομέων</a:t>
            </a:r>
            <a:endParaRPr b="0" lang="el-GR" sz="2400" spc="-1" strike="noStrike">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98"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99" name="Object 2"/>
          <p:cNvGraphicFramePr/>
          <p:nvPr/>
        </p:nvGraphicFramePr>
        <p:xfrm>
          <a:off x="0" y="285840"/>
          <a:ext cx="9905760" cy="499680"/>
        </p:xfrm>
        <a:graphic>
          <a:graphicData uri="http://schemas.openxmlformats.org/presentationml/2006/ole">
            <p:oleObj r:id="rId1" spid="">
              <p:embed/>
              <p:pic>
                <p:nvPicPr>
                  <p:cNvPr id="200" name="Object 4" descr=""/>
                  <p:cNvPicPr/>
                  <p:nvPr/>
                </p:nvPicPr>
                <p:blipFill>
                  <a:blip r:embed="rId2"/>
                  <a:stretch/>
                </p:blipFill>
                <p:spPr>
                  <a:xfrm>
                    <a:off x="0" y="285840"/>
                    <a:ext cx="9905760" cy="499680"/>
                  </a:xfrm>
                  <a:prstGeom prst="rect">
                    <a:avLst/>
                  </a:prstGeom>
                  <a:ln>
                    <a:noFill/>
                  </a:ln>
                </p:spPr>
              </p:pic>
            </p:oleObj>
          </a:graphicData>
        </a:graphic>
      </p:graphicFrame>
      <p:sp>
        <p:nvSpPr>
          <p:cNvPr id="201" name="CustomShape 3"/>
          <p:cNvSpPr/>
          <p:nvPr/>
        </p:nvSpPr>
        <p:spPr>
          <a:xfrm>
            <a:off x="0" y="714240"/>
            <a:ext cx="9905760" cy="6143400"/>
          </a:xfrm>
          <a:prstGeom prst="rect">
            <a:avLst/>
          </a:prstGeom>
          <a:noFill/>
          <a:ln>
            <a:noFill/>
          </a:ln>
        </p:spPr>
        <p:style>
          <a:lnRef idx="0"/>
          <a:fillRef idx="0"/>
          <a:effectRef idx="0"/>
          <a:fontRef idx="minor"/>
        </p:style>
        <p:txBody>
          <a:bodyPr lIns="90000" rIns="90000" tIns="45000" bIns="45000"/>
          <a:p>
            <a:pPr marL="343080" indent="-342720">
              <a:lnSpc>
                <a:spcPct val="100000"/>
              </a:lnSpc>
              <a:spcBef>
                <a:spcPts val="459"/>
              </a:spcBef>
            </a:pPr>
            <a:r>
              <a:rPr b="1" lang="el-GR" sz="2300" spc="-1" strike="noStrike">
                <a:solidFill>
                  <a:srgbClr val="2d2db9"/>
                </a:solidFill>
                <a:latin typeface="Times New Roman"/>
              </a:rPr>
              <a:t>Α. Γραπτώς εξεταζόμενα</a:t>
            </a:r>
            <a:endParaRPr b="0" lang="el-GR" sz="2300" spc="-1" strike="noStrike">
              <a:latin typeface="Arial"/>
            </a:endParaRPr>
          </a:p>
          <a:p>
            <a:pPr marL="343080" indent="-342720">
              <a:lnSpc>
                <a:spcPct val="100000"/>
              </a:lnSpc>
              <a:spcBef>
                <a:spcPts val="459"/>
              </a:spcBef>
              <a:buClr>
                <a:srgbClr val="2d2db9"/>
              </a:buClr>
              <a:buFont typeface="Symbol" charset="2"/>
              <a:buChar char=""/>
            </a:pPr>
            <a:r>
              <a:rPr b="0" lang="el-GR" sz="2300" spc="-1" strike="noStrike">
                <a:solidFill>
                  <a:srgbClr val="2d2db9"/>
                </a:solidFill>
                <a:latin typeface="Times New Roman"/>
              </a:rPr>
              <a:t>Νέα Ελληνικά</a:t>
            </a:r>
            <a:endParaRPr b="0" lang="el-GR" sz="2300" spc="-1" strike="noStrike">
              <a:latin typeface="Arial"/>
            </a:endParaRPr>
          </a:p>
          <a:p>
            <a:pPr marL="343080" indent="-342720">
              <a:lnSpc>
                <a:spcPct val="100000"/>
              </a:lnSpc>
              <a:spcBef>
                <a:spcPts val="459"/>
              </a:spcBef>
              <a:buClr>
                <a:srgbClr val="2d2db9"/>
              </a:buClr>
              <a:buFont typeface="Symbol" charset="2"/>
              <a:buChar char=""/>
            </a:pPr>
            <a:r>
              <a:rPr b="0" lang="el-GR" sz="2300" spc="-1" strike="noStrike">
                <a:solidFill>
                  <a:srgbClr val="2d2db9"/>
                </a:solidFill>
                <a:latin typeface="Times New Roman"/>
              </a:rPr>
              <a:t>Άλγεβρα</a:t>
            </a:r>
            <a:endParaRPr b="0" lang="el-GR" sz="2300" spc="-1" strike="noStrike">
              <a:latin typeface="Arial"/>
            </a:endParaRPr>
          </a:p>
          <a:p>
            <a:pPr marL="343080" indent="-342720">
              <a:lnSpc>
                <a:spcPct val="100000"/>
              </a:lnSpc>
              <a:spcBef>
                <a:spcPts val="459"/>
              </a:spcBef>
              <a:buClr>
                <a:srgbClr val="2d2db9"/>
              </a:buClr>
              <a:buFont typeface="Symbol" charset="2"/>
              <a:buChar char=""/>
            </a:pPr>
            <a:r>
              <a:rPr b="0" lang="el-GR" sz="2300" spc="-1" strike="noStrike">
                <a:solidFill>
                  <a:srgbClr val="2d2db9"/>
                </a:solidFill>
                <a:latin typeface="Times New Roman"/>
              </a:rPr>
              <a:t>τα θεωρητικά μαθήματα ειδικότητας και το θεωρητικό μέρος των μικτών μαθημάτων ειδικότητας</a:t>
            </a:r>
            <a:endParaRPr b="0" lang="el-GR" sz="2300" spc="-1" strike="noStrike">
              <a:latin typeface="Arial"/>
            </a:endParaRPr>
          </a:p>
          <a:p>
            <a:pPr marL="343080" indent="-342720">
              <a:lnSpc>
                <a:spcPct val="100000"/>
              </a:lnSpc>
              <a:spcBef>
                <a:spcPts val="459"/>
              </a:spcBef>
              <a:buClr>
                <a:srgbClr val="2d2db9"/>
              </a:buClr>
              <a:buFont typeface="Symbol" charset="2"/>
              <a:buChar char=""/>
            </a:pPr>
            <a:r>
              <a:rPr b="0" lang="el-GR" sz="2300" spc="-1" strike="noStrike">
                <a:solidFill>
                  <a:srgbClr val="2d2db9"/>
                </a:solidFill>
                <a:latin typeface="Times New Roman"/>
              </a:rPr>
              <a:t>τα σχεδιαστικά μαθήματα ειδικότητας</a:t>
            </a:r>
            <a:endParaRPr b="0" lang="el-GR" sz="2300" spc="-1" strike="noStrike">
              <a:latin typeface="Arial"/>
            </a:endParaRPr>
          </a:p>
          <a:p>
            <a:pPr marL="343080" indent="-342720">
              <a:lnSpc>
                <a:spcPct val="100000"/>
              </a:lnSpc>
              <a:spcBef>
                <a:spcPts val="459"/>
              </a:spcBef>
            </a:pPr>
            <a:r>
              <a:rPr b="1" lang="el-GR" sz="2300" spc="-1" strike="noStrike">
                <a:solidFill>
                  <a:srgbClr val="2d2db9"/>
                </a:solidFill>
                <a:latin typeface="Times New Roman"/>
              </a:rPr>
              <a:t>Β. Μη εξεταζόμενα</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Γεωμετρία</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Φυσική</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Χημεία</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Ξένη Γλώσσα (Αγγλικά)</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Εισαγωγή στις Αρχές της Επιστήμης των Η/Υ</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Φυσική Αγωγή</a:t>
            </a:r>
            <a:endParaRPr b="0" lang="el-GR" sz="2300" spc="-1" strike="noStrike">
              <a:latin typeface="Arial"/>
            </a:endParaRPr>
          </a:p>
          <a:p>
            <a:pPr marL="355680" indent="-355320">
              <a:lnSpc>
                <a:spcPct val="100000"/>
              </a:lnSpc>
              <a:spcBef>
                <a:spcPts val="459"/>
              </a:spcBef>
              <a:buClr>
                <a:srgbClr val="2d2db9"/>
              </a:buClr>
              <a:buFont typeface="Symbol" charset="2"/>
              <a:buChar char=""/>
            </a:pPr>
            <a:r>
              <a:rPr b="0" lang="el-GR" sz="2300" spc="-1" strike="noStrike">
                <a:solidFill>
                  <a:srgbClr val="2d2db9"/>
                </a:solidFill>
                <a:latin typeface="Times New Roman"/>
              </a:rPr>
              <a:t>Τα εργαστηριακά μαθήματα  ειδικότητας και το εργαστηριακό μέρος των μικτών μαθημάτων ειδικότητας</a:t>
            </a:r>
            <a:endParaRPr b="0" lang="el-GR" sz="2300" spc="-1" strike="noStrike">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03" name="Object 2"/>
          <p:cNvGraphicFramePr/>
          <p:nvPr/>
        </p:nvGraphicFramePr>
        <p:xfrm>
          <a:off x="0" y="285840"/>
          <a:ext cx="9905760" cy="499680"/>
        </p:xfrm>
        <a:graphic>
          <a:graphicData uri="http://schemas.openxmlformats.org/presentationml/2006/ole">
            <p:oleObj r:id="rId1" spid="">
              <p:embed/>
              <p:pic>
                <p:nvPicPr>
                  <p:cNvPr id="204" name="Object 4" descr=""/>
                  <p:cNvPicPr/>
                  <p:nvPr/>
                </p:nvPicPr>
                <p:blipFill>
                  <a:blip r:embed="rId2"/>
                  <a:stretch/>
                </p:blipFill>
                <p:spPr>
                  <a:xfrm>
                    <a:off x="0" y="285840"/>
                    <a:ext cx="9905760" cy="499680"/>
                  </a:xfrm>
                  <a:prstGeom prst="rect">
                    <a:avLst/>
                  </a:prstGeom>
                  <a:ln>
                    <a:noFill/>
                  </a:ln>
                </p:spPr>
              </p:pic>
            </p:oleObj>
          </a:graphicData>
        </a:graphic>
      </p:graphicFrame>
      <p:sp>
        <p:nvSpPr>
          <p:cNvPr id="205" name="CustomShape 3"/>
          <p:cNvSpPr/>
          <p:nvPr/>
        </p:nvSpPr>
        <p:spPr>
          <a:xfrm>
            <a:off x="237960" y="1214280"/>
            <a:ext cx="9500760" cy="5071680"/>
          </a:xfrm>
          <a:prstGeom prst="rect">
            <a:avLst/>
          </a:prstGeom>
          <a:noFill/>
          <a:ln>
            <a:noFill/>
          </a:ln>
        </p:spPr>
        <p:style>
          <a:lnRef idx="0"/>
          <a:fillRef idx="0"/>
          <a:effectRef idx="0"/>
          <a:fontRef idx="minor"/>
        </p:style>
        <p:txBody>
          <a:bodyPr lIns="90000" rIns="90000" tIns="45000" bIns="45000">
            <a:normAutofit/>
          </a:bodyPr>
          <a:p>
            <a:pPr marL="343080" indent="-342720" algn="ctr">
              <a:lnSpc>
                <a:spcPct val="100000"/>
              </a:lnSpc>
              <a:spcBef>
                <a:spcPts val="561"/>
              </a:spcBef>
            </a:pPr>
            <a:r>
              <a:rPr b="1" lang="el-GR" sz="2800" spc="-1" strike="noStrike">
                <a:solidFill>
                  <a:srgbClr val="2d2db9"/>
                </a:solidFill>
                <a:latin typeface="Times New Roman"/>
              </a:rPr>
              <a:t>Γραπτώς εξεταζόμενα μαθήματα ΕΠΑ.Λ</a:t>
            </a:r>
            <a:endParaRPr b="0" lang="el-GR" sz="2800" spc="-1" strike="noStrike">
              <a:latin typeface="Arial"/>
            </a:endParaRPr>
          </a:p>
          <a:p>
            <a:pPr marL="343080" indent="-342720" algn="ctr">
              <a:lnSpc>
                <a:spcPct val="100000"/>
              </a:lnSpc>
              <a:spcBef>
                <a:spcPts val="561"/>
              </a:spcBef>
            </a:pPr>
            <a:r>
              <a:rPr b="1" lang="el-GR" sz="2800" spc="-1" strike="noStrike">
                <a:solidFill>
                  <a:srgbClr val="2d2db9"/>
                </a:solidFill>
                <a:latin typeface="Times New Roman"/>
              </a:rPr>
              <a:t>Φ61 / 145532 / ΓΔ4   ΦΕΚ 4786/2020</a:t>
            </a:r>
            <a:endParaRPr b="0" lang="el-GR" sz="2800" spc="-1" strike="noStrike">
              <a:latin typeface="Arial"/>
            </a:endParaRPr>
          </a:p>
          <a:p>
            <a:pPr marL="343080" indent="-342720">
              <a:lnSpc>
                <a:spcPct val="100000"/>
              </a:lnSpc>
              <a:spcBef>
                <a:spcPts val="561"/>
              </a:spcBef>
            </a:pPr>
            <a:r>
              <a:rPr b="1" lang="el-GR" sz="2800" spc="-1" strike="noStrike" u="sng">
                <a:solidFill>
                  <a:srgbClr val="2d2db9"/>
                </a:solidFill>
                <a:uFillTx/>
                <a:latin typeface="Times New Roman"/>
              </a:rPr>
              <a:t>Α΄ ΤΑΞΗ</a:t>
            </a:r>
            <a:endParaRPr b="0" lang="el-GR" sz="2800" spc="-1" strike="noStrike">
              <a:latin typeface="Arial"/>
            </a:endParaRPr>
          </a:p>
          <a:p>
            <a:pPr marL="343080" indent="-342720">
              <a:lnSpc>
                <a:spcPct val="100000"/>
              </a:lnSpc>
              <a:spcBef>
                <a:spcPts val="561"/>
              </a:spcBef>
            </a:pP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Νέα Ελληνικά</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Ιστορία</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Άλγεβρα (Μαθηματικά)</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Γεωμετρία (Μαθηματικά)</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Φυσική (Φυσικές Επιστήμες)</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Χημεία (Φυσικές Επιστήμες)</a:t>
            </a:r>
            <a:endParaRPr b="0" lang="el-GR" sz="2800" spc="-1" strike="noStrike">
              <a:latin typeface="Arial"/>
            </a:endParaRPr>
          </a:p>
          <a:p>
            <a:pPr marL="343080" indent="-342720">
              <a:lnSpc>
                <a:spcPct val="100000"/>
              </a:lnSpc>
              <a:spcBef>
                <a:spcPts val="561"/>
              </a:spcBef>
              <a:buClr>
                <a:srgbClr val="2d2db9"/>
              </a:buClr>
              <a:buFont typeface="StarSymbol"/>
              <a:buAutoNum type="arabicPeriod"/>
            </a:pPr>
            <a:r>
              <a:rPr b="1" lang="el-GR" sz="2800" spc="-1" strike="noStrike">
                <a:solidFill>
                  <a:srgbClr val="2d2db9"/>
                </a:solidFill>
                <a:latin typeface="Times New Roman"/>
              </a:rPr>
              <a:t>Αγγλικά</a:t>
            </a:r>
            <a:endParaRPr b="0" lang="el-GR" sz="2800" spc="-1" strike="noStrike">
              <a:latin typeface="Arial"/>
            </a:endParaRPr>
          </a:p>
          <a:p>
            <a:pPr marL="343080" indent="-342720">
              <a:lnSpc>
                <a:spcPct val="100000"/>
              </a:lnSpc>
              <a:spcBef>
                <a:spcPts val="561"/>
              </a:spcBef>
            </a:pPr>
            <a:endParaRPr b="0" lang="el-GR" sz="2800" spc="-1" strike="noStrike">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07" name="Object 2"/>
          <p:cNvGraphicFramePr/>
          <p:nvPr/>
        </p:nvGraphicFramePr>
        <p:xfrm>
          <a:off x="0" y="333360"/>
          <a:ext cx="9905760" cy="482400"/>
        </p:xfrm>
        <a:graphic>
          <a:graphicData uri="http://schemas.openxmlformats.org/presentationml/2006/ole">
            <p:oleObj r:id="rId1" spid="">
              <p:embed/>
              <p:pic>
                <p:nvPicPr>
                  <p:cNvPr id="208" name="Object 4" descr=""/>
                  <p:cNvPicPr/>
                  <p:nvPr/>
                </p:nvPicPr>
                <p:blipFill>
                  <a:blip r:embed="rId2"/>
                  <a:stretch/>
                </p:blipFill>
                <p:spPr>
                  <a:xfrm>
                    <a:off x="0" y="333360"/>
                    <a:ext cx="9905760" cy="482400"/>
                  </a:xfrm>
                  <a:prstGeom prst="rect">
                    <a:avLst/>
                  </a:prstGeom>
                  <a:ln>
                    <a:noFill/>
                  </a:ln>
                </p:spPr>
              </p:pic>
            </p:oleObj>
          </a:graphicData>
        </a:graphic>
      </p:graphicFrame>
      <p:sp>
        <p:nvSpPr>
          <p:cNvPr id="209" name="CustomShape 3"/>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sp>
        <p:nvSpPr>
          <p:cNvPr id="210" name="CustomShape 4"/>
          <p:cNvSpPr/>
          <p:nvPr/>
        </p:nvSpPr>
        <p:spPr>
          <a:xfrm>
            <a:off x="165240" y="808200"/>
            <a:ext cx="9467640" cy="4781160"/>
          </a:xfrm>
          <a:prstGeom prst="rect">
            <a:avLst/>
          </a:prstGeom>
          <a:noFill/>
          <a:ln w="9360">
            <a:noFill/>
          </a:ln>
        </p:spPr>
        <p:style>
          <a:lnRef idx="0"/>
          <a:fillRef idx="0"/>
          <a:effectRef idx="0"/>
          <a:fontRef idx="minor"/>
        </p:style>
        <p:txBody>
          <a:bodyPr lIns="90000" rIns="90000" tIns="45000" bIns="45000"/>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r>
              <a:rPr b="1" lang="el-GR" sz="2400" spc="-1" strike="noStrike">
                <a:solidFill>
                  <a:srgbClr val="2d2db9"/>
                </a:solidFill>
                <a:latin typeface="Times New Roman"/>
                <a:ea typeface="Calibri"/>
              </a:rPr>
              <a:t>Απόφαση του Υπουργού Παιδείας και Θρησκευμάτων καθορίζει:</a:t>
            </a:r>
            <a:endParaRPr b="0" lang="el-GR" sz="2400" spc="-1" strike="noStrike">
              <a:latin typeface="Arial"/>
            </a:endParaRPr>
          </a:p>
          <a:p>
            <a:pPr>
              <a:lnSpc>
                <a:spcPct val="100000"/>
              </a:lnSpc>
            </a:pPr>
            <a:endParaRPr b="0" lang="el-GR" sz="2400" spc="-1" strike="noStrike">
              <a:latin typeface="Arial"/>
            </a:endParaRPr>
          </a:p>
          <a:p>
            <a:pPr lvl="1" marL="662040" indent="-342720">
              <a:lnSpc>
                <a:spcPct val="100000"/>
              </a:lnSpc>
              <a:buClr>
                <a:srgbClr val="2d2db9"/>
              </a:buClr>
              <a:buFont typeface="Wingdings" charset="2"/>
              <a:buChar char=""/>
            </a:pPr>
            <a:r>
              <a:rPr b="1" lang="el-GR" sz="2400" spc="-1" strike="noStrike">
                <a:solidFill>
                  <a:srgbClr val="2d2db9"/>
                </a:solidFill>
                <a:latin typeface="Times New Roman"/>
                <a:ea typeface="Calibri"/>
              </a:rPr>
              <a:t> </a:t>
            </a:r>
            <a:r>
              <a:rPr b="1" lang="el-GR" sz="2400" spc="-1" strike="noStrike">
                <a:solidFill>
                  <a:srgbClr val="2d2db9"/>
                </a:solidFill>
                <a:latin typeface="Times New Roman"/>
                <a:ea typeface="Calibri"/>
              </a:rPr>
              <a:t>τα μαθήματα ανά Ειδικότητα Τομέα στη Β΄ και Γ΄ Τάξη ΕΠΑ.Λ</a:t>
            </a:r>
            <a:endParaRPr b="0" lang="el-GR" sz="2400" spc="-1" strike="noStrike">
              <a:latin typeface="Arial"/>
            </a:endParaRPr>
          </a:p>
          <a:p>
            <a:pPr>
              <a:lnSpc>
                <a:spcPct val="100000"/>
              </a:lnSpc>
            </a:pPr>
            <a:endParaRPr b="0" lang="el-GR" sz="2400" spc="-1" strike="noStrike">
              <a:latin typeface="Arial"/>
            </a:endParaRPr>
          </a:p>
          <a:p>
            <a:pPr lvl="1" marL="662040" indent="-342720">
              <a:lnSpc>
                <a:spcPct val="100000"/>
              </a:lnSpc>
              <a:buClr>
                <a:srgbClr val="2d2db9"/>
              </a:buClr>
              <a:buFont typeface="Wingdings" charset="2"/>
              <a:buChar char=""/>
            </a:pPr>
            <a:r>
              <a:rPr b="1" lang="el-GR" sz="2400" spc="-1" strike="noStrike">
                <a:solidFill>
                  <a:srgbClr val="2d2db9"/>
                </a:solidFill>
                <a:latin typeface="Times New Roman"/>
                <a:ea typeface="Calibri"/>
              </a:rPr>
              <a:t> </a:t>
            </a:r>
            <a:r>
              <a:rPr b="1" lang="el-GR" sz="2400" spc="-1" strike="noStrike">
                <a:solidFill>
                  <a:srgbClr val="2d2db9"/>
                </a:solidFill>
                <a:latin typeface="Times New Roman"/>
                <a:ea typeface="Calibri"/>
              </a:rPr>
              <a:t>τις διδακτικές ώρες αυτών</a:t>
            </a:r>
            <a:endParaRPr b="0" lang="el-GR" sz="2400" spc="-1" strike="noStrike">
              <a:latin typeface="Arial"/>
            </a:endParaRPr>
          </a:p>
          <a:p>
            <a:pPr>
              <a:lnSpc>
                <a:spcPct val="100000"/>
              </a:lnSpc>
            </a:pPr>
            <a:endParaRPr b="0" lang="el-GR" sz="2400" spc="-1" strike="noStrike">
              <a:latin typeface="Arial"/>
            </a:endParaRPr>
          </a:p>
          <a:p>
            <a:pPr>
              <a:lnSpc>
                <a:spcPct val="100000"/>
              </a:lnSpc>
            </a:pPr>
            <a:endParaRPr b="0" lang="el-GR" sz="2400" spc="-1" strike="noStrike">
              <a:latin typeface="Arial"/>
            </a:endParaRPr>
          </a:p>
          <a:p>
            <a:pPr algn="just">
              <a:lnSpc>
                <a:spcPct val="100000"/>
              </a:lnSpc>
            </a:pPr>
            <a:r>
              <a:rPr b="1" lang="el-GR" sz="2400" spc="-1" strike="noStrike">
                <a:solidFill>
                  <a:srgbClr val="2d2db9"/>
                </a:solidFill>
                <a:latin typeface="Times New Roman"/>
                <a:ea typeface="Calibri"/>
              </a:rPr>
              <a:t>Προαχθέντες μαθητές της Α΄ΕΠΑ.Λ. που εγγράφονται στη Β΄ μπορούν να ενταχθούν με αίτηση τους </a:t>
            </a:r>
            <a:r>
              <a:rPr b="1" lang="el-GR" sz="2400" spc="-1" strike="noStrike" u="sng">
                <a:solidFill>
                  <a:srgbClr val="2d2db9"/>
                </a:solidFill>
                <a:uFillTx/>
                <a:latin typeface="Times New Roman"/>
                <a:ea typeface="Calibri"/>
              </a:rPr>
              <a:t>σε ειδικότητα που επιθυμούν, ανεξαρτήτως</a:t>
            </a:r>
            <a:r>
              <a:rPr b="1" lang="el-GR" sz="2400" spc="-1" strike="noStrike">
                <a:solidFill>
                  <a:srgbClr val="2d2db9"/>
                </a:solidFill>
                <a:latin typeface="Times New Roman"/>
                <a:ea typeface="Calibri"/>
              </a:rPr>
              <a:t> των μαθημάτων προσανατολισμού που παρακολούθησαν στην Α΄τάξη.</a:t>
            </a:r>
            <a:endParaRPr b="0" lang="el-GR" sz="2400" spc="-1" strike="noStrike">
              <a:latin typeface="Arial"/>
            </a:endParaRPr>
          </a:p>
          <a:p>
            <a:pPr>
              <a:lnSpc>
                <a:spcPct val="100000"/>
              </a:lnSpc>
            </a:pPr>
            <a:endParaRPr b="0" lang="el-GR" sz="2400" spc="-1" strike="noStrike">
              <a:latin typeface="Arial"/>
            </a:endParaRPr>
          </a:p>
          <a:p>
            <a:pPr>
              <a:lnSpc>
                <a:spcPct val="100000"/>
              </a:lnSpc>
            </a:pPr>
            <a:endParaRPr b="0" lang="el-GR" sz="2400" spc="-1" strike="noStrike">
              <a:latin typeface="Arial"/>
            </a:endParaRPr>
          </a:p>
          <a:p>
            <a:pPr>
              <a:lnSpc>
                <a:spcPct val="100000"/>
              </a:lnSpc>
            </a:pPr>
            <a:endParaRPr b="0" lang="el-GR" sz="2400" spc="-1" strike="noStrike">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11" name="CustomShape 1"/>
          <p:cNvSpPr/>
          <p:nvPr/>
        </p:nvSpPr>
        <p:spPr>
          <a:xfrm>
            <a:off x="0" y="-27000"/>
            <a:ext cx="9905760" cy="50292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 -  ΤΑΞΗ ΜΑΘΗΤΕΙΑΣ</a:t>
            </a:r>
            <a:endParaRPr b="0" lang="el-GR" sz="2400" spc="-1" strike="noStrike">
              <a:latin typeface="Arial"/>
            </a:endParaRPr>
          </a:p>
        </p:txBody>
      </p:sp>
      <p:sp>
        <p:nvSpPr>
          <p:cNvPr id="212" name="CustomShape 2"/>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graphicFrame>
        <p:nvGraphicFramePr>
          <p:cNvPr id="213" name="Table 3"/>
          <p:cNvGraphicFramePr/>
          <p:nvPr/>
        </p:nvGraphicFramePr>
        <p:xfrm>
          <a:off x="0" y="476280"/>
          <a:ext cx="9905400" cy="6381360"/>
        </p:xfrm>
        <a:graphic>
          <a:graphicData uri="http://schemas.openxmlformats.org/drawingml/2006/table">
            <a:tbl>
              <a:tblPr/>
              <a:tblGrid>
                <a:gridCol w="4818240"/>
                <a:gridCol w="5087520"/>
              </a:tblGrid>
              <a:tr h="1113480">
                <a:tc>
                  <a:txBody>
                    <a:bodyPr anchor="ctr"/>
                    <a:p>
                      <a:pPr algn="ctr">
                        <a:lnSpc>
                          <a:spcPct val="100000"/>
                        </a:lnSpc>
                      </a:pPr>
                      <a:r>
                        <a:rPr b="0" lang="el-GR" sz="1800" spc="-1" strike="noStrike">
                          <a:solidFill>
                            <a:srgbClr val="ddf3ea"/>
                          </a:solidFill>
                          <a:latin typeface="Times New Roman"/>
                        </a:rPr>
                        <a:t>Ενισχυτική Εργαστηριακή Εκπαίδευση Μαθητείας</a:t>
                      </a:r>
                      <a:endParaRPr b="0" lang="el-GR" sz="1800" spc="-1" strike="noStrike">
                        <a:latin typeface="Arial"/>
                      </a:endParaRPr>
                    </a:p>
                  </a:txBody>
                  <a:tcPr marL="91440" marR="91440">
                    <a:solidFill>
                      <a:srgbClr val="009973"/>
                    </a:solidFill>
                  </a:tcPr>
                </a:tc>
                <a:tc>
                  <a:txBody>
                    <a:bodyPr anchor="ctr"/>
                    <a:p>
                      <a:pPr algn="ctr">
                        <a:lnSpc>
                          <a:spcPct val="100000"/>
                        </a:lnSpc>
                      </a:pPr>
                      <a:r>
                        <a:rPr b="0" lang="el-GR" sz="1800" spc="-1" strike="noStrike">
                          <a:solidFill>
                            <a:srgbClr val="009973"/>
                          </a:solidFill>
                          <a:latin typeface="Times New Roman"/>
                        </a:rPr>
                        <a:t>Πρόγραμμα Εκπαίδευσης στο χώρο εργασίας – Μαθητεία σε εργασιακό χώρο</a:t>
                      </a:r>
                      <a:endParaRPr b="0" lang="el-GR" sz="1800" spc="-1" strike="noStrike">
                        <a:latin typeface="Arial"/>
                      </a:endParaRPr>
                    </a:p>
                  </a:txBody>
                  <a:tcPr marL="91440" marR="91440">
                    <a:solidFill>
                      <a:srgbClr val="d6f3cb"/>
                    </a:solidFill>
                  </a:tcPr>
                </a:tc>
              </a:tr>
              <a:tr h="3259800">
                <a:tc>
                  <a:txBody>
                    <a:bodyPr/>
                    <a:p>
                      <a:pPr indent="-216000">
                        <a:lnSpc>
                          <a:spcPct val="100000"/>
                        </a:lnSpc>
                        <a:buClr>
                          <a:srgbClr val="000000"/>
                        </a:buClr>
                        <a:buFont typeface="Arial"/>
                        <a:buChar char="•"/>
                      </a:pPr>
                      <a:r>
                        <a:rPr b="0" lang="el-GR" sz="1600" spc="-1" strike="noStrike">
                          <a:solidFill>
                            <a:srgbClr val="000000"/>
                          </a:solidFill>
                          <a:latin typeface="Times New Roman"/>
                        </a:rPr>
                        <a:t>7 ώρες για 1ημέρα την εβδομάδα</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Πραγματοποιείται στη Σχολική Μονάδα του ΕΠΑ.Λ και στις Σχολικές Μονάδες του Ο.Α.Ε.Δ</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Διάρκεια : 203 ώρες συνολικά</a:t>
                      </a:r>
                      <a:endParaRPr b="0" lang="el-GR" sz="1600" spc="-1" strike="noStrike">
                        <a:latin typeface="Arial"/>
                      </a:endParaRPr>
                    </a:p>
                    <a:p>
                      <a:pPr>
                        <a:lnSpc>
                          <a:spcPct val="100000"/>
                        </a:lnSpc>
                      </a:pPr>
                      <a:endParaRPr b="0" lang="el-GR" sz="1600" spc="-1" strike="noStrike">
                        <a:latin typeface="Arial"/>
                      </a:endParaRPr>
                    </a:p>
                  </a:txBody>
                  <a:tcPr marL="91440" marR="91440">
                    <a:solidFill>
                      <a:srgbClr val="d9d9d9">
                        <a:alpha val="20000"/>
                      </a:srgbClr>
                    </a:solidFill>
                  </a:tcPr>
                </a:tc>
                <a:tc>
                  <a:txBody>
                    <a:bodyPr/>
                    <a:p>
                      <a:pPr indent="-216000">
                        <a:lnSpc>
                          <a:spcPct val="100000"/>
                        </a:lnSpc>
                        <a:buClr>
                          <a:srgbClr val="000000"/>
                        </a:buClr>
                        <a:buFont typeface="Arial"/>
                        <a:buChar char="•"/>
                      </a:pPr>
                      <a:r>
                        <a:rPr b="0" lang="el-GR" sz="1600" spc="-1" strike="noStrike">
                          <a:solidFill>
                            <a:srgbClr val="000000"/>
                          </a:solidFill>
                          <a:latin typeface="Times New Roman"/>
                        </a:rPr>
                        <a:t>28 ώρες για 4 ημέρες της εβδομάδας για εννέα μήνες</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Πραγματοποιείται σε Εργαστήρια του Ο.Α.Ε.Δ. ή στα οικεία Εργαστηριακά Κέντρα ή στα Σχολικά Εργαστήρια του ΥΠΠΕΘ ή σε ιδιωτικές επιχειρήσεις</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σύμβαση μεταξύ Ο.Α.Ε.Δ. και εργοδότη</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κίνητρα πρόσληψης του Μαθητευόμενου μετά το πέρας της μαθητείας</a:t>
                      </a:r>
                      <a:endParaRPr b="0" lang="el-GR" sz="1600" spc="-1" strike="noStrike">
                        <a:latin typeface="Arial"/>
                      </a:endParaRPr>
                    </a:p>
                    <a:p>
                      <a:pPr>
                        <a:lnSpc>
                          <a:spcPct val="100000"/>
                        </a:lnSpc>
                      </a:pP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Έως 25 μαθητές</a:t>
                      </a:r>
                      <a:endParaRPr b="0" lang="el-GR" sz="1600" spc="-1" strike="noStrike">
                        <a:latin typeface="Arial"/>
                      </a:endParaRPr>
                    </a:p>
                  </a:txBody>
                  <a:tcPr marL="91440" marR="91440">
                    <a:noFill/>
                  </a:tcPr>
                </a:tc>
              </a:tr>
              <a:tr h="2008440">
                <a:tc gridSpan="2">
                  <a:txBody>
                    <a:bodyPr/>
                    <a:p>
                      <a:pPr>
                        <a:lnSpc>
                          <a:spcPct val="100000"/>
                        </a:lnSpc>
                      </a:pPr>
                      <a:r>
                        <a:rPr b="1" lang="el-GR" sz="1600" spc="-1" strike="noStrike">
                          <a:solidFill>
                            <a:srgbClr val="000000"/>
                          </a:solidFill>
                          <a:latin typeface="Times New Roman"/>
                        </a:rPr>
                        <a:t>Κριτήρια :</a:t>
                      </a: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 </a:t>
                      </a:r>
                      <a:r>
                        <a:rPr b="0" lang="el-GR" sz="1600" spc="-1" strike="noStrike">
                          <a:solidFill>
                            <a:srgbClr val="000000"/>
                          </a:solidFill>
                          <a:latin typeface="Times New Roman"/>
                        </a:rPr>
                        <a:t>Είναι κάτοχοι απολυτηρίου και πτυχίου  ΕΠΑΛ του Ν 4186.2013 και του  Ν. 3475/2006</a:t>
                      </a: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Βρίσκονται  εκτός απασχόλησης , εκπαίδευσης η κατάρτισης</a:t>
                      </a: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Δεν υπερβαίνουν το 24 έτος ηλικίας.</a:t>
                      </a:r>
                      <a:endParaRPr b="0" lang="el-GR" sz="1600" spc="-1" strike="noStrike">
                        <a:latin typeface="Arial"/>
                      </a:endParaRPr>
                    </a:p>
                    <a:p>
                      <a:pPr>
                        <a:lnSpc>
                          <a:spcPct val="100000"/>
                        </a:lnSpc>
                      </a:pPr>
                      <a:r>
                        <a:rPr b="1" lang="el-GR" sz="1600" spc="-1" strike="noStrike">
                          <a:solidFill>
                            <a:srgbClr val="000000"/>
                          </a:solidFill>
                          <a:latin typeface="Times New Roman"/>
                        </a:rPr>
                        <a:t>Παροχές :</a:t>
                      </a: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Πλήρης ασφαλιστική κάλυψη μέσω ΕΦΚΑ</a:t>
                      </a:r>
                      <a:endParaRPr b="0" lang="el-GR" sz="1600" spc="-1" strike="noStrike">
                        <a:latin typeface="Arial"/>
                      </a:endParaRPr>
                    </a:p>
                    <a:p>
                      <a:pPr indent="-216000">
                        <a:lnSpc>
                          <a:spcPct val="100000"/>
                        </a:lnSpc>
                        <a:buClr>
                          <a:srgbClr val="000000"/>
                        </a:buClr>
                        <a:buFont typeface="Arial"/>
                        <a:buChar char="•"/>
                      </a:pPr>
                      <a:r>
                        <a:rPr b="0" lang="el-GR" sz="1600" spc="-1" strike="noStrike">
                          <a:solidFill>
                            <a:srgbClr val="000000"/>
                          </a:solidFill>
                          <a:latin typeface="Times New Roman"/>
                        </a:rPr>
                        <a:t>75% του ημερομισθίου ανειδίκευτου εργάτη</a:t>
                      </a:r>
                      <a:endParaRPr b="0" lang="el-GR" sz="1600" spc="-1" strike="noStrike">
                        <a:latin typeface="Arial"/>
                      </a:endParaRPr>
                    </a:p>
                    <a:p>
                      <a:pPr>
                        <a:lnSpc>
                          <a:spcPct val="100000"/>
                        </a:lnSpc>
                      </a:pPr>
                      <a:endParaRPr b="0" lang="el-GR" sz="1600" spc="-1" strike="noStrike">
                        <a:latin typeface="Arial"/>
                      </a:endParaRPr>
                    </a:p>
                  </a:txBody>
                  <a:tcPr marL="91440" marR="91440">
                    <a:solidFill>
                      <a:srgbClr val="d9d9d9">
                        <a:alpha val="20000"/>
                      </a:srgbClr>
                    </a:solidFill>
                  </a:tcPr>
                </a:tc>
                <a:tc hMerge="1">
                  <a:tcPr>
                    <a:solidFill>
                      <a:srgbClr val="729fcf"/>
                    </a:solidFill>
                  </a:tcPr>
                </a:tc>
              </a:tr>
            </a:tbl>
          </a:graphicData>
        </a:graphic>
      </p:graphicFrame>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0" y="-27000"/>
            <a:ext cx="9905760" cy="53928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641"/>
              </a:spcBef>
            </a:pPr>
            <a:r>
              <a:rPr b="1" lang="el-GR" sz="3200" spc="-1" strike="noStrike">
                <a:solidFill>
                  <a:srgbClr val="ffffff"/>
                </a:solidFill>
                <a:latin typeface="Verdana"/>
              </a:rPr>
              <a:t>ΕΠΑΓΓΕΛΜΑΤΙΚΟ ΛΥΚΕΙΟ</a:t>
            </a:r>
            <a:endParaRPr b="0" lang="el-GR" sz="3200" spc="-1" strike="noStrike">
              <a:latin typeface="Arial"/>
            </a:endParaRPr>
          </a:p>
        </p:txBody>
      </p:sp>
      <p:graphicFrame>
        <p:nvGraphicFramePr>
          <p:cNvPr id="129" name="Object 2"/>
          <p:cNvGraphicFramePr/>
          <p:nvPr/>
        </p:nvGraphicFramePr>
        <p:xfrm>
          <a:off x="0" y="476280"/>
          <a:ext cx="9905760" cy="482400"/>
        </p:xfrm>
        <a:graphic>
          <a:graphicData uri="http://schemas.openxmlformats.org/presentationml/2006/ole">
            <p:oleObj r:id="rId1" spid="">
              <p:embed/>
              <p:pic>
                <p:nvPicPr>
                  <p:cNvPr id="130" name="Object 4" descr=""/>
                  <p:cNvPicPr/>
                  <p:nvPr/>
                </p:nvPicPr>
                <p:blipFill>
                  <a:blip r:embed="rId2"/>
                  <a:stretch/>
                </p:blipFill>
                <p:spPr>
                  <a:xfrm>
                    <a:off x="0" y="476280"/>
                    <a:ext cx="9905760" cy="482400"/>
                  </a:xfrm>
                  <a:prstGeom prst="rect">
                    <a:avLst/>
                  </a:prstGeom>
                  <a:ln>
                    <a:noFill/>
                  </a:ln>
                </p:spPr>
              </p:pic>
            </p:oleObj>
          </a:graphicData>
        </a:graphic>
      </p:graphicFrame>
      <p:sp>
        <p:nvSpPr>
          <p:cNvPr id="131" name="CustomShape 3"/>
          <p:cNvSpPr/>
          <p:nvPr/>
        </p:nvSpPr>
        <p:spPr>
          <a:xfrm>
            <a:off x="5962680" y="4989600"/>
            <a:ext cx="2158560" cy="334080"/>
          </a:xfrm>
          <a:prstGeom prst="rect">
            <a:avLst/>
          </a:prstGeom>
          <a:solidFill>
            <a:srgbClr val="00cc99"/>
          </a:solidFill>
          <a:ln w="38160">
            <a:solidFill>
              <a:srgbClr val="ffffff"/>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Α΄ ΕΠΑ.Λ</a:t>
            </a:r>
            <a:endParaRPr b="0" lang="el-GR" sz="1600" spc="-1" strike="noStrike">
              <a:latin typeface="Arial"/>
            </a:endParaRPr>
          </a:p>
        </p:txBody>
      </p:sp>
      <p:sp>
        <p:nvSpPr>
          <p:cNvPr id="132" name="CustomShape 4"/>
          <p:cNvSpPr/>
          <p:nvPr/>
        </p:nvSpPr>
        <p:spPr>
          <a:xfrm>
            <a:off x="5961240" y="3909240"/>
            <a:ext cx="2158560" cy="334080"/>
          </a:xfrm>
          <a:prstGeom prst="rect">
            <a:avLst/>
          </a:prstGeom>
          <a:solidFill>
            <a:srgbClr val="ffff00"/>
          </a:solidFill>
          <a:ln w="38160">
            <a:solidFill>
              <a:srgbClr val="ffffff"/>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Β΄ ΕΠΑ.Λ</a:t>
            </a:r>
            <a:endParaRPr b="0" lang="el-GR" sz="1600" spc="-1" strike="noStrike">
              <a:latin typeface="Arial"/>
            </a:endParaRPr>
          </a:p>
        </p:txBody>
      </p:sp>
      <p:sp>
        <p:nvSpPr>
          <p:cNvPr id="133" name="CustomShape 5"/>
          <p:cNvSpPr/>
          <p:nvPr/>
        </p:nvSpPr>
        <p:spPr>
          <a:xfrm>
            <a:off x="5961240" y="2816280"/>
            <a:ext cx="2160360" cy="334080"/>
          </a:xfrm>
          <a:prstGeom prst="rect">
            <a:avLst/>
          </a:prstGeom>
          <a:solidFill>
            <a:srgbClr val="ffc000"/>
          </a:solidFill>
          <a:ln w="38160">
            <a:solidFill>
              <a:srgbClr val="ffffff"/>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Γ΄ ΕΠΑ.Λ</a:t>
            </a:r>
            <a:endParaRPr b="0" lang="el-GR" sz="1600" spc="-1" strike="noStrike">
              <a:latin typeface="Arial"/>
            </a:endParaRPr>
          </a:p>
        </p:txBody>
      </p:sp>
      <p:sp>
        <p:nvSpPr>
          <p:cNvPr id="134" name="CustomShape 6"/>
          <p:cNvSpPr/>
          <p:nvPr/>
        </p:nvSpPr>
        <p:spPr>
          <a:xfrm flipV="1">
            <a:off x="7040520" y="4437000"/>
            <a:ext cx="360" cy="360000"/>
          </a:xfrm>
          <a:custGeom>
            <a:avLst/>
            <a:gdLst/>
            <a:ahLst/>
            <a:rect l="l" t="t" r="r" b="b"/>
            <a:pathLst>
              <a:path w="21600" h="21600">
                <a:moveTo>
                  <a:pt x="0" y="0"/>
                </a:moveTo>
                <a:lnTo>
                  <a:pt x="21600" y="21600"/>
                </a:lnTo>
              </a:path>
            </a:pathLst>
          </a:custGeom>
          <a:noFill/>
          <a:ln w="25560">
            <a:solidFill>
              <a:srgbClr val="16165d"/>
            </a:solidFill>
            <a:round/>
            <a:tailEnd len="med" type="triangle" w="med"/>
          </a:ln>
        </p:spPr>
        <p:style>
          <a:lnRef idx="0"/>
          <a:fillRef idx="0"/>
          <a:effectRef idx="0"/>
          <a:fontRef idx="minor"/>
        </p:style>
      </p:sp>
      <p:sp>
        <p:nvSpPr>
          <p:cNvPr id="135" name="CustomShape 7"/>
          <p:cNvSpPr/>
          <p:nvPr/>
        </p:nvSpPr>
        <p:spPr>
          <a:xfrm flipV="1">
            <a:off x="7040520" y="3357720"/>
            <a:ext cx="360" cy="358560"/>
          </a:xfrm>
          <a:custGeom>
            <a:avLst/>
            <a:gdLst/>
            <a:ahLst/>
            <a:rect l="l" t="t" r="r" b="b"/>
            <a:pathLst>
              <a:path w="21600" h="21600">
                <a:moveTo>
                  <a:pt x="0" y="0"/>
                </a:moveTo>
                <a:lnTo>
                  <a:pt x="21600" y="21600"/>
                </a:lnTo>
              </a:path>
            </a:pathLst>
          </a:custGeom>
          <a:noFill/>
          <a:ln w="25560">
            <a:solidFill>
              <a:srgbClr val="16165d"/>
            </a:solidFill>
            <a:round/>
            <a:tailEnd len="med" type="triangle" w="med"/>
          </a:ln>
        </p:spPr>
        <p:style>
          <a:lnRef idx="0"/>
          <a:fillRef idx="0"/>
          <a:effectRef idx="0"/>
          <a:fontRef idx="minor"/>
        </p:style>
      </p:sp>
      <p:sp>
        <p:nvSpPr>
          <p:cNvPr id="136" name="CustomShape 8"/>
          <p:cNvSpPr/>
          <p:nvPr/>
        </p:nvSpPr>
        <p:spPr>
          <a:xfrm>
            <a:off x="5962680" y="1737000"/>
            <a:ext cx="2158560" cy="334080"/>
          </a:xfrm>
          <a:prstGeom prst="rect">
            <a:avLst/>
          </a:prstGeom>
          <a:gradFill>
            <a:gsLst>
              <a:gs pos="0">
                <a:srgbClr val="babaff"/>
              </a:gs>
              <a:gs pos="100000">
                <a:srgbClr val="e4e4ff"/>
              </a:gs>
            </a:gsLst>
            <a:lin ang="16200000"/>
          </a:gradFill>
          <a:ln w="9360">
            <a:solidFill>
              <a:srgbClr val="2929b7"/>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ΤΑΞΗ ΜΑΘΗΤΕΙΑΣ</a:t>
            </a:r>
            <a:endParaRPr b="0" lang="el-GR" sz="1600" spc="-1" strike="noStrike">
              <a:latin typeface="Arial"/>
            </a:endParaRPr>
          </a:p>
        </p:txBody>
      </p:sp>
      <p:sp>
        <p:nvSpPr>
          <p:cNvPr id="137" name="CustomShape 9"/>
          <p:cNvSpPr/>
          <p:nvPr/>
        </p:nvSpPr>
        <p:spPr>
          <a:xfrm flipV="1">
            <a:off x="7040520" y="2276640"/>
            <a:ext cx="1080" cy="360000"/>
          </a:xfrm>
          <a:custGeom>
            <a:avLst/>
            <a:gdLst/>
            <a:ahLst/>
            <a:rect l="l" t="t" r="r" b="b"/>
            <a:pathLst>
              <a:path w="21600" h="21600">
                <a:moveTo>
                  <a:pt x="0" y="0"/>
                </a:moveTo>
                <a:lnTo>
                  <a:pt x="21600" y="21600"/>
                </a:lnTo>
              </a:path>
            </a:pathLst>
          </a:custGeom>
          <a:noFill/>
          <a:ln w="25560">
            <a:solidFill>
              <a:srgbClr val="16165d"/>
            </a:solidFill>
            <a:round/>
            <a:tailEnd len="med" type="triangle" w="med"/>
          </a:ln>
        </p:spPr>
        <p:style>
          <a:lnRef idx="0"/>
          <a:fillRef idx="0"/>
          <a:effectRef idx="0"/>
          <a:fontRef idx="minor"/>
        </p:style>
      </p:sp>
      <p:sp>
        <p:nvSpPr>
          <p:cNvPr id="138" name="CustomShape 10"/>
          <p:cNvSpPr/>
          <p:nvPr/>
        </p:nvSpPr>
        <p:spPr>
          <a:xfrm>
            <a:off x="3513240" y="4076640"/>
            <a:ext cx="2447640" cy="360"/>
          </a:xfrm>
          <a:custGeom>
            <a:avLst/>
            <a:gdLst/>
            <a:ahLst/>
            <a:rect l="l" t="t" r="r" b="b"/>
            <a:pathLst>
              <a:path w="21600" h="21600">
                <a:moveTo>
                  <a:pt x="0" y="0"/>
                </a:moveTo>
                <a:lnTo>
                  <a:pt x="21600" y="21600"/>
                </a:lnTo>
              </a:path>
            </a:pathLst>
          </a:custGeom>
          <a:noFill/>
          <a:ln w="25560">
            <a:solidFill>
              <a:srgbClr val="ff0000"/>
            </a:solidFill>
            <a:round/>
            <a:tailEnd len="med" type="triangle" w="med"/>
          </a:ln>
        </p:spPr>
        <p:style>
          <a:lnRef idx="0"/>
          <a:fillRef idx="0"/>
          <a:effectRef idx="0"/>
          <a:fontRef idx="minor"/>
        </p:style>
      </p:sp>
      <p:sp>
        <p:nvSpPr>
          <p:cNvPr id="139" name="CustomShape 11"/>
          <p:cNvSpPr/>
          <p:nvPr/>
        </p:nvSpPr>
        <p:spPr>
          <a:xfrm flipV="1">
            <a:off x="3513240" y="2980800"/>
            <a:ext cx="2447640" cy="1091880"/>
          </a:xfrm>
          <a:custGeom>
            <a:avLst/>
            <a:gdLst/>
            <a:ahLst/>
            <a:rect l="l" t="t" r="r" b="b"/>
            <a:pathLst>
              <a:path w="21600" h="21600">
                <a:moveTo>
                  <a:pt x="0" y="0"/>
                </a:moveTo>
                <a:lnTo>
                  <a:pt x="21600" y="21600"/>
                </a:lnTo>
              </a:path>
            </a:pathLst>
          </a:custGeom>
          <a:noFill/>
          <a:ln w="25560">
            <a:solidFill>
              <a:srgbClr val="ff0000"/>
            </a:solidFill>
            <a:round/>
            <a:tailEnd len="med" type="triangle" w="med"/>
          </a:ln>
        </p:spPr>
        <p:style>
          <a:lnRef idx="0"/>
          <a:fillRef idx="0"/>
          <a:effectRef idx="0"/>
          <a:fontRef idx="minor"/>
        </p:style>
      </p:sp>
      <p:sp>
        <p:nvSpPr>
          <p:cNvPr id="140" name="CustomShape 12"/>
          <p:cNvSpPr/>
          <p:nvPr/>
        </p:nvSpPr>
        <p:spPr>
          <a:xfrm>
            <a:off x="3513240" y="4081320"/>
            <a:ext cx="2410920" cy="1076040"/>
          </a:xfrm>
          <a:custGeom>
            <a:avLst/>
            <a:gdLst/>
            <a:ahLst/>
            <a:rect l="l" t="t" r="r" b="b"/>
            <a:pathLst>
              <a:path w="21600" h="21600">
                <a:moveTo>
                  <a:pt x="0" y="0"/>
                </a:moveTo>
                <a:lnTo>
                  <a:pt x="21600" y="21600"/>
                </a:lnTo>
              </a:path>
            </a:pathLst>
          </a:custGeom>
          <a:noFill/>
          <a:ln w="25560">
            <a:solidFill>
              <a:srgbClr val="ff0000"/>
            </a:solidFill>
            <a:round/>
            <a:tailEnd len="med" type="triangle" w="med"/>
          </a:ln>
        </p:spPr>
        <p:style>
          <a:lnRef idx="0"/>
          <a:fillRef idx="0"/>
          <a:effectRef idx="0"/>
          <a:fontRef idx="minor"/>
        </p:style>
      </p:sp>
      <p:sp>
        <p:nvSpPr>
          <p:cNvPr id="141" name="CustomShape 13"/>
          <p:cNvSpPr/>
          <p:nvPr/>
        </p:nvSpPr>
        <p:spPr>
          <a:xfrm>
            <a:off x="741240" y="3799800"/>
            <a:ext cx="2771280" cy="552960"/>
          </a:xfrm>
          <a:prstGeom prst="rect">
            <a:avLst/>
          </a:prstGeom>
          <a:solidFill>
            <a:srgbClr val="0070c0"/>
          </a:solidFill>
          <a:ln w="38160">
            <a:solidFill>
              <a:srgbClr val="ffffff"/>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ΔΕΥΤΕΡΟΒΑΘΜΙΟΣ ΚΥΚΛΟΣ ΣΠΟΥΔΩΝ</a:t>
            </a:r>
            <a:endParaRPr b="0" lang="el-GR" sz="1600" spc="-1" strike="noStrike">
              <a:latin typeface="Arial"/>
            </a:endParaRPr>
          </a:p>
        </p:txBody>
      </p:sp>
      <p:sp>
        <p:nvSpPr>
          <p:cNvPr id="142" name="CustomShape 14"/>
          <p:cNvSpPr/>
          <p:nvPr/>
        </p:nvSpPr>
        <p:spPr>
          <a:xfrm>
            <a:off x="741240" y="1640160"/>
            <a:ext cx="2771280" cy="552960"/>
          </a:xfrm>
          <a:prstGeom prst="rect">
            <a:avLst/>
          </a:prstGeom>
          <a:solidFill>
            <a:srgbClr val="008000"/>
          </a:solidFill>
          <a:ln w="38160">
            <a:solidFill>
              <a:srgbClr val="ffffff"/>
            </a:solidFill>
            <a:round/>
          </a:ln>
          <a:effectLst>
            <a:outerShdw dist="20160" dir="5400000">
              <a:srgbClr val="000000">
                <a:alpha val="38000"/>
              </a:srgbClr>
            </a:outerShdw>
          </a:effectLst>
        </p:spPr>
        <p:style>
          <a:lnRef idx="0"/>
          <a:fillRef idx="0"/>
          <a:effectRef idx="0"/>
          <a:fontRef idx="minor"/>
        </p:style>
        <p:txBody>
          <a:bodyPr lIns="90000" rIns="90000" tIns="45000" bIns="45000" anchor="ctr"/>
          <a:p>
            <a:pPr algn="ctr">
              <a:lnSpc>
                <a:spcPct val="90000"/>
              </a:lnSpc>
              <a:spcBef>
                <a:spcPts val="320"/>
              </a:spcBef>
            </a:pPr>
            <a:r>
              <a:rPr b="1" lang="el-GR" sz="1600" spc="-1" strike="noStrike">
                <a:solidFill>
                  <a:srgbClr val="000000"/>
                </a:solidFill>
                <a:latin typeface="Times New Roman"/>
              </a:rPr>
              <a:t>ΜΕΤΑΔΕΥΤΕΡΟΒΑΘΜΙΟΣ ΚΥΚΛΟΣ ΣΠΟΥΔΩΝ</a:t>
            </a:r>
            <a:endParaRPr b="0" lang="el-GR" sz="1600" spc="-1" strike="noStrike">
              <a:latin typeface="Arial"/>
            </a:endParaRPr>
          </a:p>
        </p:txBody>
      </p:sp>
      <p:sp>
        <p:nvSpPr>
          <p:cNvPr id="143" name="CustomShape 15"/>
          <p:cNvSpPr/>
          <p:nvPr/>
        </p:nvSpPr>
        <p:spPr>
          <a:xfrm>
            <a:off x="3513240" y="1916280"/>
            <a:ext cx="2447640" cy="360"/>
          </a:xfrm>
          <a:custGeom>
            <a:avLst/>
            <a:gdLst/>
            <a:ahLst/>
            <a:rect l="l" t="t" r="r" b="b"/>
            <a:pathLst>
              <a:path w="21600" h="21600">
                <a:moveTo>
                  <a:pt x="0" y="0"/>
                </a:moveTo>
                <a:lnTo>
                  <a:pt x="21600" y="21600"/>
                </a:lnTo>
              </a:path>
            </a:pathLst>
          </a:custGeom>
          <a:noFill/>
          <a:ln w="25560">
            <a:solidFill>
              <a:srgbClr val="ff0000"/>
            </a:solidFill>
            <a:round/>
            <a:tailEnd len="med" type="triangle" w="med"/>
          </a:ln>
        </p:spPr>
        <p:style>
          <a:lnRef idx="0"/>
          <a:fillRef idx="0"/>
          <a:effectRef idx="0"/>
          <a:fontRef idx="minor"/>
        </p:style>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15" name="Object 2"/>
          <p:cNvGraphicFramePr/>
          <p:nvPr/>
        </p:nvGraphicFramePr>
        <p:xfrm>
          <a:off x="0" y="353880"/>
          <a:ext cx="9905760" cy="482400"/>
        </p:xfrm>
        <a:graphic>
          <a:graphicData uri="http://schemas.openxmlformats.org/presentationml/2006/ole">
            <p:oleObj r:id="rId1" spid="">
              <p:embed/>
              <p:pic>
                <p:nvPicPr>
                  <p:cNvPr id="216" name="Object 4" descr=""/>
                  <p:cNvPicPr/>
                  <p:nvPr/>
                </p:nvPicPr>
                <p:blipFill>
                  <a:blip r:embed="rId2"/>
                  <a:stretch/>
                </p:blipFill>
                <p:spPr>
                  <a:xfrm>
                    <a:off x="0" y="353880"/>
                    <a:ext cx="9905760" cy="482400"/>
                  </a:xfrm>
                  <a:prstGeom prst="rect">
                    <a:avLst/>
                  </a:prstGeom>
                  <a:ln>
                    <a:noFill/>
                  </a:ln>
                </p:spPr>
              </p:pic>
            </p:oleObj>
          </a:graphicData>
        </a:graphic>
      </p:graphicFrame>
      <p:sp>
        <p:nvSpPr>
          <p:cNvPr id="217" name="CustomShape 3"/>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sp>
        <p:nvSpPr>
          <p:cNvPr id="218" name="CustomShape 4"/>
          <p:cNvSpPr/>
          <p:nvPr/>
        </p:nvSpPr>
        <p:spPr>
          <a:xfrm>
            <a:off x="237960" y="1285920"/>
            <a:ext cx="9300960" cy="4936680"/>
          </a:xfrm>
          <a:prstGeom prst="rect">
            <a:avLst/>
          </a:prstGeom>
          <a:noFill/>
          <a:ln>
            <a:noFill/>
          </a:ln>
        </p:spPr>
        <p:style>
          <a:lnRef idx="0"/>
          <a:fillRef idx="0"/>
          <a:effectRef idx="0"/>
          <a:fontRef idx="minor"/>
        </p:style>
        <p:txBody>
          <a:bodyPr lIns="90000" rIns="90000" tIns="45000" bIns="45000"/>
          <a:p>
            <a:pPr>
              <a:lnSpc>
                <a:spcPct val="90000"/>
              </a:lnSpc>
              <a:spcBef>
                <a:spcPts val="320"/>
              </a:spcBef>
            </a:pPr>
            <a:r>
              <a:rPr b="1" lang="el-GR" sz="1600" spc="-1" strike="noStrike">
                <a:solidFill>
                  <a:srgbClr val="ff0000"/>
                </a:solidFill>
                <a:latin typeface="Verdana"/>
              </a:rPr>
              <a:t>Α. Βαθμοί προαγωγής – απόλυσης</a:t>
            </a:r>
            <a:endParaRPr b="0" lang="el-GR" sz="1600" spc="-1" strike="noStrike">
              <a:latin typeface="Arial"/>
            </a:endParaRPr>
          </a:p>
          <a:p>
            <a:pPr>
              <a:lnSpc>
                <a:spcPct val="90000"/>
              </a:lnSpc>
              <a:spcBef>
                <a:spcPts val="320"/>
              </a:spcBef>
            </a:pPr>
            <a:endParaRPr b="0" lang="el-GR" sz="1600" spc="-1" strike="noStrike">
              <a:latin typeface="Arial"/>
            </a:endParaRPr>
          </a:p>
          <a:p>
            <a:pPr marL="343080" indent="-342720">
              <a:lnSpc>
                <a:spcPct val="90000"/>
              </a:lnSpc>
              <a:spcBef>
                <a:spcPts val="360"/>
              </a:spcBef>
              <a:buClr>
                <a:srgbClr val="000000"/>
              </a:buClr>
              <a:buFont typeface="Symbol" charset="2"/>
              <a:buChar char=""/>
            </a:pPr>
            <a:r>
              <a:rPr b="0" lang="el-GR" sz="1800" spc="-1" strike="noStrike">
                <a:solidFill>
                  <a:srgbClr val="000000"/>
                </a:solidFill>
                <a:latin typeface="Verdana"/>
              </a:rPr>
              <a:t>Βαθμός Προαγωγής Α΄και Β΄τάξης (Β.Π.) = Μ.Ο όλων των μαθημάτων                                             (Γραπτών και Προφορικών)</a:t>
            </a:r>
            <a:endParaRPr b="0" lang="el-GR" sz="1800" spc="-1" strike="noStrike">
              <a:latin typeface="Arial"/>
            </a:endParaRPr>
          </a:p>
          <a:p>
            <a:pPr>
              <a:lnSpc>
                <a:spcPct val="90000"/>
              </a:lnSpc>
              <a:spcBef>
                <a:spcPts val="360"/>
              </a:spcBef>
            </a:pPr>
            <a:endParaRPr b="0" lang="el-GR" sz="1800" spc="-1" strike="noStrike">
              <a:latin typeface="Arial"/>
            </a:endParaRPr>
          </a:p>
          <a:p>
            <a:pPr marL="343080" indent="-342720">
              <a:lnSpc>
                <a:spcPct val="90000"/>
              </a:lnSpc>
              <a:spcBef>
                <a:spcPts val="360"/>
              </a:spcBef>
              <a:buClr>
                <a:srgbClr val="000000"/>
              </a:buClr>
              <a:buFont typeface="Symbol" charset="2"/>
              <a:buChar char=""/>
            </a:pPr>
            <a:r>
              <a:rPr b="0" lang="el-GR" sz="1800" spc="-1" strike="noStrike">
                <a:solidFill>
                  <a:srgbClr val="000000"/>
                </a:solidFill>
                <a:latin typeface="Verdana"/>
              </a:rPr>
              <a:t>Βαθμός Απολυτηρίου και πτυχίου Γ΄Τάξης (Β.Α &amp; Π)= Μ.Ο όλων των μαθημάτων  </a:t>
            </a:r>
            <a:endParaRPr b="0" lang="el-GR" sz="1800" spc="-1" strike="noStrike">
              <a:latin typeface="Arial"/>
            </a:endParaRPr>
          </a:p>
          <a:p>
            <a:pPr>
              <a:lnSpc>
                <a:spcPct val="90000"/>
              </a:lnSpc>
              <a:spcBef>
                <a:spcPts val="360"/>
              </a:spcBef>
            </a:pPr>
            <a:r>
              <a:rPr b="0" lang="el-GR" sz="1800" spc="-1" strike="noStrike">
                <a:solidFill>
                  <a:srgbClr val="000000"/>
                </a:solidFill>
                <a:latin typeface="Verdana"/>
              </a:rPr>
              <a:t>     </a:t>
            </a:r>
            <a:r>
              <a:rPr b="0" lang="el-GR" sz="1800" spc="-1" strike="noStrike">
                <a:solidFill>
                  <a:srgbClr val="000000"/>
                </a:solidFill>
                <a:latin typeface="Verdana"/>
              </a:rPr>
              <a:t>(Γραπτών και της προφορικής βαθμολογίας της Φυσικής Αγωγής)</a:t>
            </a: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r>
              <a:rPr b="1" lang="el-GR" sz="1600" spc="-1" strike="noStrike">
                <a:solidFill>
                  <a:srgbClr val="ff0000"/>
                </a:solidFill>
                <a:latin typeface="Verdana"/>
              </a:rPr>
              <a:t>Β. Θέματα ενδοσχολικών εξετάσεων</a:t>
            </a:r>
            <a:endParaRPr b="0" lang="el-GR" sz="1600" spc="-1" strike="noStrike">
              <a:latin typeface="Arial"/>
            </a:endParaRPr>
          </a:p>
          <a:p>
            <a:pPr>
              <a:lnSpc>
                <a:spcPct val="90000"/>
              </a:lnSpc>
              <a:spcBef>
                <a:spcPts val="320"/>
              </a:spcBef>
            </a:pPr>
            <a:endParaRPr b="0" lang="el-GR" sz="1600" spc="-1" strike="noStrike">
              <a:latin typeface="Arial"/>
            </a:endParaRPr>
          </a:p>
          <a:p>
            <a:pPr>
              <a:lnSpc>
                <a:spcPct val="90000"/>
              </a:lnSpc>
              <a:spcBef>
                <a:spcPts val="320"/>
              </a:spcBef>
            </a:pPr>
            <a:r>
              <a:rPr b="1" lang="el-GR" sz="1600" spc="-1" strike="noStrike">
                <a:solidFill>
                  <a:srgbClr val="000000"/>
                </a:solidFill>
                <a:latin typeface="Verdana"/>
              </a:rPr>
              <a:t>Α΄, Β’ και Γ’ τάξη </a:t>
            </a:r>
            <a:endParaRPr b="0" lang="el-GR" sz="1600" spc="-1" strike="noStrike">
              <a:latin typeface="Arial"/>
            </a:endParaRPr>
          </a:p>
          <a:p>
            <a:pPr>
              <a:lnSpc>
                <a:spcPct val="90000"/>
              </a:lnSpc>
              <a:spcBef>
                <a:spcPts val="320"/>
              </a:spcBef>
            </a:pPr>
            <a:endParaRPr b="0" lang="el-GR" sz="1600" spc="-1" strike="noStrike">
              <a:latin typeface="Arial"/>
            </a:endParaRPr>
          </a:p>
          <a:p>
            <a:pPr marL="343080" indent="-342720">
              <a:lnSpc>
                <a:spcPct val="90000"/>
              </a:lnSpc>
              <a:spcBef>
                <a:spcPts val="360"/>
              </a:spcBef>
              <a:buClr>
                <a:srgbClr val="000000"/>
              </a:buClr>
              <a:buFont typeface="Arial"/>
              <a:buChar char="•"/>
            </a:pPr>
            <a:r>
              <a:rPr b="0" lang="el-GR" sz="1600" spc="-1" strike="noStrike">
                <a:solidFill>
                  <a:srgbClr val="000000"/>
                </a:solidFill>
                <a:latin typeface="Verdana"/>
              </a:rPr>
              <a:t> </a:t>
            </a:r>
            <a:r>
              <a:rPr b="0" lang="el-GR" sz="1600" spc="-1" strike="noStrike">
                <a:solidFill>
                  <a:srgbClr val="000000"/>
                </a:solidFill>
                <a:latin typeface="Verdana"/>
              </a:rPr>
              <a:t>2 θ</a:t>
            </a:r>
            <a:r>
              <a:rPr b="0" lang="el-GR" sz="1800" spc="-1" strike="noStrike">
                <a:solidFill>
                  <a:srgbClr val="000000"/>
                </a:solidFill>
                <a:latin typeface="Verdana"/>
              </a:rPr>
              <a:t>έματα από </a:t>
            </a:r>
            <a:r>
              <a:rPr b="0" lang="el-GR" sz="1800" spc="-1" strike="noStrike" u="sng">
                <a:solidFill>
                  <a:srgbClr val="000000"/>
                </a:solidFill>
                <a:uFillTx/>
                <a:latin typeface="Verdana"/>
              </a:rPr>
              <a:t>Τράπεζα θεμάτων</a:t>
            </a:r>
            <a:r>
              <a:rPr b="0" lang="el-GR" sz="1800" spc="-1" strike="noStrike">
                <a:solidFill>
                  <a:srgbClr val="000000"/>
                </a:solidFill>
                <a:latin typeface="Verdana"/>
              </a:rPr>
              <a:t> και 2 από </a:t>
            </a:r>
            <a:r>
              <a:rPr b="0" lang="el-GR" sz="1800" spc="-1" strike="noStrike" u="sng">
                <a:solidFill>
                  <a:srgbClr val="000000"/>
                </a:solidFill>
                <a:uFillTx/>
                <a:latin typeface="Verdana"/>
              </a:rPr>
              <a:t>δύο διδάσκοντες</a:t>
            </a:r>
            <a:r>
              <a:rPr b="0" lang="el-GR" sz="1800" spc="-1" strike="noStrike">
                <a:solidFill>
                  <a:srgbClr val="000000"/>
                </a:solidFill>
                <a:latin typeface="Verdana"/>
              </a:rPr>
              <a:t> και στα μαθήματα Γενικής Παιδείας και στα μαθήματα Ειδικότητας</a:t>
            </a:r>
            <a:endParaRPr b="0" lang="el-GR" sz="1800" spc="-1" strike="noStrike">
              <a:latin typeface="Arial"/>
            </a:endParaRPr>
          </a:p>
          <a:p>
            <a:pPr>
              <a:lnSpc>
                <a:spcPct val="90000"/>
              </a:lnSpc>
              <a:spcBef>
                <a:spcPts val="360"/>
              </a:spcBef>
            </a:pPr>
            <a:endParaRPr b="0" lang="el-GR" sz="1800" spc="-1" strike="noStrike">
              <a:latin typeface="Arial"/>
            </a:endParaRPr>
          </a:p>
          <a:p>
            <a:pPr marL="343080" indent="-342720">
              <a:lnSpc>
                <a:spcPct val="90000"/>
              </a:lnSpc>
              <a:spcBef>
                <a:spcPts val="360"/>
              </a:spcBef>
              <a:buClr>
                <a:srgbClr val="000000"/>
              </a:buClr>
              <a:buFont typeface="Arial"/>
              <a:buChar char="•"/>
            </a:pPr>
            <a:r>
              <a:rPr b="0" lang="el-GR" sz="1800" spc="-1" strike="noStrike">
                <a:solidFill>
                  <a:srgbClr val="000000"/>
                </a:solidFill>
                <a:latin typeface="Verdana"/>
              </a:rPr>
              <a:t> </a:t>
            </a:r>
            <a:r>
              <a:rPr b="0" lang="el-GR" sz="1800" spc="-1" strike="noStrike">
                <a:solidFill>
                  <a:srgbClr val="000000"/>
                </a:solidFill>
                <a:latin typeface="Verdana"/>
              </a:rPr>
              <a:t>Αξιολόγηση γραπτών (βαθμολόγηση): Ο Διδάσκοντες</a:t>
            </a:r>
            <a:endParaRPr b="0" lang="el-GR" sz="1800" spc="-1" strike="noStrike">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20" name="Object 2"/>
          <p:cNvGraphicFramePr/>
          <p:nvPr/>
        </p:nvGraphicFramePr>
        <p:xfrm>
          <a:off x="0" y="353880"/>
          <a:ext cx="9905760" cy="482400"/>
        </p:xfrm>
        <a:graphic>
          <a:graphicData uri="http://schemas.openxmlformats.org/presentationml/2006/ole">
            <p:oleObj r:id="rId1" spid="">
              <p:embed/>
              <p:pic>
                <p:nvPicPr>
                  <p:cNvPr id="221" name="Object 4" descr=""/>
                  <p:cNvPicPr/>
                  <p:nvPr/>
                </p:nvPicPr>
                <p:blipFill>
                  <a:blip r:embed="rId2"/>
                  <a:stretch/>
                </p:blipFill>
                <p:spPr>
                  <a:xfrm>
                    <a:off x="0" y="353880"/>
                    <a:ext cx="9905760" cy="482400"/>
                  </a:xfrm>
                  <a:prstGeom prst="rect">
                    <a:avLst/>
                  </a:prstGeom>
                  <a:ln>
                    <a:noFill/>
                  </a:ln>
                </p:spPr>
              </p:pic>
            </p:oleObj>
          </a:graphicData>
        </a:graphic>
      </p:graphicFrame>
      <p:sp>
        <p:nvSpPr>
          <p:cNvPr id="222" name="CustomShape 3"/>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sp>
        <p:nvSpPr>
          <p:cNvPr id="223" name="CustomShape 4"/>
          <p:cNvSpPr/>
          <p:nvPr/>
        </p:nvSpPr>
        <p:spPr>
          <a:xfrm>
            <a:off x="128520" y="871560"/>
            <a:ext cx="9648360" cy="416052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r>
              <a:rPr b="1" lang="el-GR" sz="1600" spc="-1" strike="noStrike">
                <a:solidFill>
                  <a:srgbClr val="ff0000"/>
                </a:solidFill>
                <a:latin typeface="Verdana"/>
              </a:rPr>
              <a:t>Προαγωγή μαθητών/τριών  Α’ και Β’ τάξεων</a:t>
            </a:r>
            <a:endParaRPr b="0" lang="el-GR" sz="1600" spc="-1" strike="noStrike">
              <a:latin typeface="Arial"/>
            </a:endParaRPr>
          </a:p>
          <a:p>
            <a:pPr>
              <a:lnSpc>
                <a:spcPct val="90000"/>
              </a:lnSpc>
              <a:spcBef>
                <a:spcPts val="320"/>
              </a:spcBef>
            </a:pP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Γενικό βαθμό προαγωγής στις Α και Β τάξεις του ΕΠΑ.Λ. αποτελεί το πηλίκο της διαιρέσεως δια του συνόλου των διδασκομένων μαθημάτων του αθροίσματος του μέσου όρου προφορικής ή και γραπτής, εφόσον αυτά εξετάζονται γραπτώς, επίδοσης του μαθητή σε κάθε μάθημα. </a:t>
            </a:r>
            <a:endParaRPr b="0" lang="el-GR" sz="1600" spc="-1" strike="noStrike">
              <a:latin typeface="Arial"/>
            </a:endParaRPr>
          </a:p>
          <a:p>
            <a:pPr algn="just">
              <a:lnSpc>
                <a:spcPct val="90000"/>
              </a:lnSpc>
              <a:spcBef>
                <a:spcPts val="320"/>
              </a:spcBef>
            </a:pP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Απαραίτητη προϋπόθεση για την προαγωγή είναι η επίτευξη Γενικού βαθμού μεγαλύτερου ίσου ή του 9,5 . </a:t>
            </a:r>
            <a:endParaRPr b="0" lang="el-GR" sz="1600" spc="-1" strike="noStrike">
              <a:latin typeface="Arial"/>
            </a:endParaRPr>
          </a:p>
          <a:p>
            <a:pPr algn="just">
              <a:lnSpc>
                <a:spcPct val="90000"/>
              </a:lnSpc>
              <a:spcBef>
                <a:spcPts val="320"/>
              </a:spcBef>
            </a:pP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Όταν ο μαθητής έχει Γενικό βαθμό μικρότερο του 9,5 παραπέμπεται σε ειδική εξεταστική περίοδο του Σεπτεμβρίου στα μαθήματα στα οποία ο Βαθμός Ετήσιας Επίδοσης είναι μικρότερος του 9,5 οπότε και αναλόγως με τα αποτελέσματα προάγεται ή όχι. </a:t>
            </a: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Οι μαθητές που δεν προάγονται ούτε στην ειδική εξεταστική του Σεπτεμβρίου επαναλαμβάνουν την φοίτηση.</a:t>
            </a:r>
            <a:endParaRPr b="0" lang="el-GR" sz="1600" spc="-1" strike="noStrike">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25" name="Object 2"/>
          <p:cNvGraphicFramePr/>
          <p:nvPr/>
        </p:nvGraphicFramePr>
        <p:xfrm>
          <a:off x="0" y="353880"/>
          <a:ext cx="9905760" cy="482400"/>
        </p:xfrm>
        <a:graphic>
          <a:graphicData uri="http://schemas.openxmlformats.org/presentationml/2006/ole">
            <p:oleObj r:id="rId1" spid="">
              <p:embed/>
              <p:pic>
                <p:nvPicPr>
                  <p:cNvPr id="226" name="Object 4" descr=""/>
                  <p:cNvPicPr/>
                  <p:nvPr/>
                </p:nvPicPr>
                <p:blipFill>
                  <a:blip r:embed="rId2"/>
                  <a:stretch/>
                </p:blipFill>
                <p:spPr>
                  <a:xfrm>
                    <a:off x="0" y="353880"/>
                    <a:ext cx="9905760" cy="482400"/>
                  </a:xfrm>
                  <a:prstGeom prst="rect">
                    <a:avLst/>
                  </a:prstGeom>
                  <a:ln>
                    <a:noFill/>
                  </a:ln>
                </p:spPr>
              </p:pic>
            </p:oleObj>
          </a:graphicData>
        </a:graphic>
      </p:graphicFrame>
      <p:sp>
        <p:nvSpPr>
          <p:cNvPr id="227" name="CustomShape 3"/>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sp>
        <p:nvSpPr>
          <p:cNvPr id="228" name="CustomShape 4"/>
          <p:cNvSpPr/>
          <p:nvPr/>
        </p:nvSpPr>
        <p:spPr>
          <a:xfrm>
            <a:off x="128520" y="871560"/>
            <a:ext cx="9648360" cy="412056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gn="ctr">
              <a:lnSpc>
                <a:spcPct val="90000"/>
              </a:lnSpc>
              <a:spcBef>
                <a:spcPts val="320"/>
              </a:spcBef>
            </a:pPr>
            <a:r>
              <a:rPr b="1" lang="el-GR" sz="1600" spc="-1" strike="noStrike">
                <a:solidFill>
                  <a:srgbClr val="ff0000"/>
                </a:solidFill>
                <a:latin typeface="Verdana"/>
              </a:rPr>
              <a:t>Απόλυση μαθητών/τριών  Γ’ τάξης</a:t>
            </a:r>
            <a:endParaRPr b="0" lang="el-GR" sz="1600" spc="-1" strike="noStrike">
              <a:latin typeface="Arial"/>
            </a:endParaRPr>
          </a:p>
          <a:p>
            <a:pPr>
              <a:lnSpc>
                <a:spcPct val="90000"/>
              </a:lnSpc>
              <a:spcBef>
                <a:spcPts val="320"/>
              </a:spcBef>
            </a:pP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Γενικό βαθμό απόλυσης της Γ΄τάξης του ΕΠΑ.Λ. αποτελεί το πηλίκο της διαιρέσεως δια του συνόλου των διδασκομένων μαθημάτων του αθροίσματος του μέσου όρου προφορικής ή και γραπτής, εφόσον αυτά εξετάζονται γραπτώς, επίδοσης του μαθητή σε κάθε μάθημα. </a:t>
            </a:r>
            <a:endParaRPr b="0" lang="el-GR" sz="1600" spc="-1" strike="noStrike">
              <a:latin typeface="Arial"/>
            </a:endParaRPr>
          </a:p>
          <a:p>
            <a:pPr algn="just">
              <a:lnSpc>
                <a:spcPct val="90000"/>
              </a:lnSpc>
              <a:spcBef>
                <a:spcPts val="320"/>
              </a:spcBef>
            </a:pP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Απαραίτητη προϋπόθεση για την απόλυση είναι η επίτευξη Γενικού Μέσου Όρου μεγαλύτερου ίσου ή του 9,5 . Όταν ο μαθητής έχει Γενικό βαθμό μικρότερο του 9,5 παραπέμπεται στην ειδική εξεταστική περίοδο Σεπτεμβρίου στα μαθήματα στα οποία ο Βαθμός Ετήσιας Επίδοσης είναι μικρότερος του 9,5 οπότε και αναλόγως με τα αποτελέσματα απολύεται ή όχι. </a:t>
            </a:r>
            <a:endParaRPr b="0" lang="el-GR" sz="1600" spc="-1" strike="noStrike">
              <a:latin typeface="Arial"/>
            </a:endParaRPr>
          </a:p>
          <a:p>
            <a:pPr algn="just">
              <a:lnSpc>
                <a:spcPct val="90000"/>
              </a:lnSpc>
              <a:spcBef>
                <a:spcPts val="320"/>
              </a:spcBef>
            </a:pPr>
            <a:r>
              <a:rPr b="1" lang="el-GR" sz="1600" spc="-1" strike="noStrike">
                <a:solidFill>
                  <a:srgbClr val="000000"/>
                </a:solidFill>
                <a:latin typeface="Verdana"/>
              </a:rPr>
              <a:t>Οι μαθητές που δεν απολύονται ούτε στην ειδική εξεταστική περίοδο Σεπτεμβρίου του Ιουνίου επαναλαμβάνουν την φοίτηση ή προσέρχονται στις επόμενες εξεταστικές περιόδους οποιοδήποτε άλλου σχολικού έτους.</a:t>
            </a:r>
            <a:endParaRPr b="0" lang="el-GR" sz="1600" spc="-1" strike="noStrike">
              <a:latin typeface="Arial"/>
            </a:endParaRPr>
          </a:p>
          <a:p>
            <a:pPr algn="just">
              <a:lnSpc>
                <a:spcPct val="90000"/>
              </a:lnSpc>
              <a:spcBef>
                <a:spcPts val="320"/>
              </a:spcBef>
            </a:pPr>
            <a:endParaRPr b="0" lang="el-GR" sz="1600" spc="-1" strike="noStrike">
              <a:latin typeface="Arial"/>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30" name="Object 2"/>
          <p:cNvGraphicFramePr/>
          <p:nvPr/>
        </p:nvGraphicFramePr>
        <p:xfrm>
          <a:off x="0" y="353880"/>
          <a:ext cx="9905760" cy="482400"/>
        </p:xfrm>
        <a:graphic>
          <a:graphicData uri="http://schemas.openxmlformats.org/presentationml/2006/ole">
            <p:oleObj r:id="rId1" spid="">
              <p:embed/>
              <p:pic>
                <p:nvPicPr>
                  <p:cNvPr id="231" name="Object 4" descr=""/>
                  <p:cNvPicPr/>
                  <p:nvPr/>
                </p:nvPicPr>
                <p:blipFill>
                  <a:blip r:embed="rId2"/>
                  <a:stretch/>
                </p:blipFill>
                <p:spPr>
                  <a:xfrm>
                    <a:off x="0" y="353880"/>
                    <a:ext cx="9905760" cy="482400"/>
                  </a:xfrm>
                  <a:prstGeom prst="rect">
                    <a:avLst/>
                  </a:prstGeom>
                  <a:ln>
                    <a:noFill/>
                  </a:ln>
                </p:spPr>
              </p:pic>
            </p:oleObj>
          </a:graphicData>
        </a:graphic>
      </p:graphicFrame>
      <p:sp>
        <p:nvSpPr>
          <p:cNvPr id="232" name="CustomShape 3"/>
          <p:cNvSpPr/>
          <p:nvPr/>
        </p:nvSpPr>
        <p:spPr>
          <a:xfrm>
            <a:off x="415800" y="1055520"/>
            <a:ext cx="9216720" cy="241020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a:p>
            <a:pPr>
              <a:lnSpc>
                <a:spcPct val="90000"/>
              </a:lnSpc>
              <a:spcBef>
                <a:spcPts val="320"/>
              </a:spcBef>
            </a:pPr>
            <a:endParaRPr b="0" lang="el-GR" sz="1800" spc="-1" strike="noStrike">
              <a:latin typeface="Arial"/>
            </a:endParaRPr>
          </a:p>
        </p:txBody>
      </p:sp>
      <p:sp>
        <p:nvSpPr>
          <p:cNvPr id="233" name="CustomShape 4"/>
          <p:cNvSpPr/>
          <p:nvPr/>
        </p:nvSpPr>
        <p:spPr>
          <a:xfrm>
            <a:off x="128520" y="871560"/>
            <a:ext cx="9648360" cy="5011920"/>
          </a:xfrm>
          <a:prstGeom prst="rect">
            <a:avLst/>
          </a:prstGeom>
          <a:noFill/>
          <a:ln w="9360">
            <a:noFill/>
          </a:ln>
        </p:spPr>
        <p:style>
          <a:lnRef idx="0"/>
          <a:fillRef idx="0"/>
          <a:effectRef idx="0"/>
          <a:fontRef idx="minor"/>
        </p:style>
        <p:txBody>
          <a:bodyPr lIns="90000" rIns="90000" tIns="45000" bIns="45000"/>
          <a:p>
            <a:pPr>
              <a:lnSpc>
                <a:spcPct val="90000"/>
              </a:lnSpc>
              <a:spcBef>
                <a:spcPts val="320"/>
              </a:spcBef>
            </a:pPr>
            <a:endParaRPr b="0" lang="el-GR" sz="1800" spc="-1" strike="noStrike">
              <a:latin typeface="Arial"/>
            </a:endParaRPr>
          </a:p>
          <a:p>
            <a:pPr algn="just">
              <a:lnSpc>
                <a:spcPct val="90000"/>
              </a:lnSpc>
              <a:spcBef>
                <a:spcPts val="320"/>
              </a:spcBef>
            </a:pPr>
            <a:endParaRPr b="0" lang="el-GR" sz="1800" spc="-1" strike="noStrike">
              <a:latin typeface="Arial"/>
            </a:endParaRPr>
          </a:p>
          <a:p>
            <a:pPr algn="ctr">
              <a:lnSpc>
                <a:spcPct val="90000"/>
              </a:lnSpc>
              <a:spcBef>
                <a:spcPts val="479"/>
              </a:spcBef>
            </a:pPr>
            <a:r>
              <a:rPr b="1" lang="el-GR" sz="2400" spc="-1" strike="noStrike">
                <a:solidFill>
                  <a:srgbClr val="ff0000"/>
                </a:solidFill>
                <a:latin typeface="Verdana"/>
              </a:rPr>
              <a:t>Απόκτηση Πτυχίου</a:t>
            </a:r>
            <a:endParaRPr b="0" lang="el-GR" sz="2400" spc="-1" strike="noStrike">
              <a:latin typeface="Arial"/>
            </a:endParaRPr>
          </a:p>
          <a:p>
            <a:pPr algn="just">
              <a:lnSpc>
                <a:spcPct val="90000"/>
              </a:lnSpc>
              <a:spcBef>
                <a:spcPts val="320"/>
              </a:spcBef>
            </a:pPr>
            <a:endParaRPr b="0" lang="el-GR" sz="2400" spc="-1" strike="noStrike">
              <a:latin typeface="Arial"/>
            </a:endParaRPr>
          </a:p>
          <a:p>
            <a:pPr algn="just">
              <a:lnSpc>
                <a:spcPct val="90000"/>
              </a:lnSpc>
              <a:spcBef>
                <a:spcPts val="400"/>
              </a:spcBef>
            </a:pPr>
            <a:r>
              <a:rPr b="0" lang="el-GR" sz="2000" spc="-1" strike="noStrike">
                <a:solidFill>
                  <a:srgbClr val="000000"/>
                </a:solidFill>
                <a:latin typeface="Verdana"/>
              </a:rPr>
              <a:t>Απαραίτητη προϋπόθεση για την απόκτηση πτυχίου είναι η επίτευξη Μέσου Όρου των Βαθμών Ετήσιας επίδοσης των μαθημάτων ειδικότητας της Γ΄ Τάξης μεγαλύτερου ίσου ή του </a:t>
            </a:r>
            <a:r>
              <a:rPr b="1" lang="el-GR" sz="2000" spc="-1" strike="noStrike">
                <a:solidFill>
                  <a:srgbClr val="000000"/>
                </a:solidFill>
                <a:latin typeface="Verdana"/>
              </a:rPr>
              <a:t>9,5</a:t>
            </a:r>
            <a:r>
              <a:rPr b="0" lang="el-GR" sz="2000" spc="-1" strike="noStrike">
                <a:solidFill>
                  <a:srgbClr val="000000"/>
                </a:solidFill>
                <a:latin typeface="Verdana"/>
              </a:rPr>
              <a:t> . Επίσης οι Βαθμοί Ετήσιας επίδοσης στα μαθήματα ειδικότητας πρέπει να είναι όλοι μεγαλύτεροι του </a:t>
            </a:r>
            <a:r>
              <a:rPr b="1" lang="el-GR" sz="2000" spc="-1" strike="noStrike">
                <a:solidFill>
                  <a:srgbClr val="000000"/>
                </a:solidFill>
                <a:latin typeface="Verdana"/>
              </a:rPr>
              <a:t>8</a:t>
            </a:r>
            <a:r>
              <a:rPr b="0" lang="el-GR" sz="2000" spc="-1" strike="noStrike">
                <a:solidFill>
                  <a:srgbClr val="000000"/>
                </a:solidFill>
                <a:latin typeface="Verdana"/>
              </a:rPr>
              <a:t>.</a:t>
            </a:r>
            <a:endParaRPr b="0" lang="el-GR" sz="2000" spc="-1" strike="noStrike">
              <a:latin typeface="Arial"/>
            </a:endParaRPr>
          </a:p>
          <a:p>
            <a:pPr algn="just">
              <a:lnSpc>
                <a:spcPct val="90000"/>
              </a:lnSpc>
              <a:spcBef>
                <a:spcPts val="400"/>
              </a:spcBef>
            </a:pPr>
            <a:r>
              <a:rPr b="0" lang="el-GR" sz="2000" spc="-1" strike="noStrike">
                <a:solidFill>
                  <a:srgbClr val="000000"/>
                </a:solidFill>
                <a:latin typeface="Verdana"/>
              </a:rPr>
              <a:t>Όταν ο μαθητής έχει Γενικό βαθμό μικρότερο του 9,5 παραπέμπεται σε ειδική εξεταστική περίοδο του Σεπτεμβρίου στα μαθήματα στα οποία ο Βαθμός Ετήσιας Επίδοσης είναι μικρότερος του 9,5 οπότε και αναλόγως με τα αποτελέσματα προάγεται ή όχι.</a:t>
            </a:r>
            <a:endParaRPr b="0" lang="el-GR" sz="2000" spc="-1" strike="noStrike">
              <a:latin typeface="Arial"/>
            </a:endParaRPr>
          </a:p>
          <a:p>
            <a:pPr algn="just">
              <a:lnSpc>
                <a:spcPct val="90000"/>
              </a:lnSpc>
              <a:spcBef>
                <a:spcPts val="400"/>
              </a:spcBef>
            </a:pPr>
            <a:endParaRPr b="0" lang="el-GR" sz="2000" spc="-1" strike="noStrike">
              <a:latin typeface="Arial"/>
            </a:endParaRPr>
          </a:p>
          <a:p>
            <a:pPr algn="just">
              <a:lnSpc>
                <a:spcPct val="90000"/>
              </a:lnSpc>
              <a:spcBef>
                <a:spcPts val="400"/>
              </a:spcBef>
            </a:pPr>
            <a:r>
              <a:rPr b="0" lang="el-GR" sz="2000" spc="-1" strike="noStrike">
                <a:solidFill>
                  <a:srgbClr val="000000"/>
                </a:solidFill>
                <a:latin typeface="Verdana"/>
              </a:rPr>
              <a:t>Οι μαθητές που δεν λαμβάνουν πτυχίο ούτε στην ειδική εξεταστική περίοδο του Σεπτεμβρίου επαναλαμβάνουν την φοίτηση ή προσέρχονται στις επόμενες εξεταστικές περιόδους οποιοδήποτε άλλου σχολικού έτους.</a:t>
            </a:r>
            <a:endParaRPr b="0" lang="el-GR" sz="2000" spc="-1" strike="noStrike">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235" name="Object 2"/>
          <p:cNvGraphicFramePr/>
          <p:nvPr/>
        </p:nvGraphicFramePr>
        <p:xfrm>
          <a:off x="0" y="353880"/>
          <a:ext cx="9905760" cy="482400"/>
        </p:xfrm>
        <a:graphic>
          <a:graphicData uri="http://schemas.openxmlformats.org/presentationml/2006/ole">
            <p:oleObj r:id="rId1" spid="">
              <p:embed/>
              <p:pic>
                <p:nvPicPr>
                  <p:cNvPr id="236" name="Object 4" descr=""/>
                  <p:cNvPicPr/>
                  <p:nvPr/>
                </p:nvPicPr>
                <p:blipFill>
                  <a:blip r:embed="rId2"/>
                  <a:stretch/>
                </p:blipFill>
                <p:spPr>
                  <a:xfrm>
                    <a:off x="0" y="353880"/>
                    <a:ext cx="9905760" cy="482400"/>
                  </a:xfrm>
                  <a:prstGeom prst="rect">
                    <a:avLst/>
                  </a:prstGeom>
                  <a:ln>
                    <a:noFill/>
                  </a:ln>
                </p:spPr>
              </p:pic>
            </p:oleObj>
          </a:graphicData>
        </a:graphic>
      </p:graphicFrame>
      <p:sp>
        <p:nvSpPr>
          <p:cNvPr id="237" name="CustomShape 3"/>
          <p:cNvSpPr/>
          <p:nvPr/>
        </p:nvSpPr>
        <p:spPr>
          <a:xfrm>
            <a:off x="128520" y="1052640"/>
            <a:ext cx="4679640" cy="863280"/>
          </a:xfrm>
          <a:prstGeom prst="rect">
            <a:avLst/>
          </a:prstGeom>
          <a:solidFill>
            <a:srgbClr val="2d2db9"/>
          </a:solidFill>
          <a:ln>
            <a:noFill/>
          </a:ln>
        </p:spPr>
        <p:style>
          <a:lnRef idx="0"/>
          <a:fillRef idx="0"/>
          <a:effectRef idx="0"/>
          <a:fontRef idx="minor"/>
        </p:style>
        <p:txBody>
          <a:bodyPr lIns="90000" rIns="90000" tIns="45000" bIns="45000" anchor="ctr"/>
          <a:p>
            <a:pPr algn="ctr">
              <a:lnSpc>
                <a:spcPct val="90000"/>
              </a:lnSpc>
              <a:spcBef>
                <a:spcPts val="439"/>
              </a:spcBef>
            </a:pPr>
            <a:r>
              <a:rPr b="1" lang="el-GR" sz="2200" spc="-1" strike="noStrike">
                <a:solidFill>
                  <a:srgbClr val="ffffff"/>
                </a:solidFill>
                <a:latin typeface="Times New Roman"/>
              </a:rPr>
              <a:t>Απόφοιτοι Δευτεροβάθμιου Κύκλου</a:t>
            </a:r>
            <a:endParaRPr b="0" lang="el-GR" sz="2200" spc="-1" strike="noStrike">
              <a:latin typeface="Arial"/>
            </a:endParaRPr>
          </a:p>
        </p:txBody>
      </p:sp>
      <p:sp>
        <p:nvSpPr>
          <p:cNvPr id="238" name="CustomShape 4"/>
          <p:cNvSpPr/>
          <p:nvPr/>
        </p:nvSpPr>
        <p:spPr>
          <a:xfrm>
            <a:off x="5024520" y="1052640"/>
            <a:ext cx="4679640" cy="863280"/>
          </a:xfrm>
          <a:prstGeom prst="rect">
            <a:avLst/>
          </a:prstGeom>
          <a:solidFill>
            <a:srgbClr val="00cc99"/>
          </a:solidFill>
          <a:ln w="9360">
            <a:noFill/>
          </a:ln>
        </p:spPr>
        <p:style>
          <a:lnRef idx="0"/>
          <a:fillRef idx="0"/>
          <a:effectRef idx="0"/>
          <a:fontRef idx="minor"/>
        </p:style>
        <p:txBody>
          <a:bodyPr lIns="90000" rIns="90000" tIns="45000" bIns="45000"/>
          <a:p>
            <a:pPr algn="ctr">
              <a:lnSpc>
                <a:spcPct val="90000"/>
              </a:lnSpc>
              <a:spcBef>
                <a:spcPts val="439"/>
              </a:spcBef>
            </a:pPr>
            <a:r>
              <a:rPr b="1" lang="el-GR" sz="2200" spc="-1" strike="noStrike">
                <a:solidFill>
                  <a:srgbClr val="ffffff"/>
                </a:solidFill>
                <a:latin typeface="Times New Roman"/>
              </a:rPr>
              <a:t>Απόφοιτοι Μεταδευτεροβάθμιου Κύκλου</a:t>
            </a:r>
            <a:endParaRPr b="0" lang="el-GR" sz="2200" spc="-1" strike="noStrike">
              <a:latin typeface="Arial"/>
            </a:endParaRPr>
          </a:p>
        </p:txBody>
      </p:sp>
      <p:sp>
        <p:nvSpPr>
          <p:cNvPr id="239" name="CustomShape 5"/>
          <p:cNvSpPr/>
          <p:nvPr/>
        </p:nvSpPr>
        <p:spPr>
          <a:xfrm>
            <a:off x="5315040" y="2205000"/>
            <a:ext cx="4389120" cy="3943080"/>
          </a:xfrm>
          <a:prstGeom prst="rect">
            <a:avLst/>
          </a:prstGeom>
          <a:noFill/>
          <a:ln>
            <a:noFill/>
          </a:ln>
        </p:spPr>
        <p:style>
          <a:lnRef idx="0"/>
          <a:fillRef idx="0"/>
          <a:effectRef idx="0"/>
          <a:fontRef idx="minor"/>
        </p:style>
        <p:txBody>
          <a:bodyPr lIns="90000" rIns="90000" tIns="45000" bIns="45000">
            <a:normAutofit/>
          </a:bodyPr>
          <a:p>
            <a:pPr marL="343080" indent="-342720">
              <a:lnSpc>
                <a:spcPct val="90000"/>
              </a:lnSpc>
              <a:spcBef>
                <a:spcPts val="479"/>
              </a:spcBef>
              <a:buClr>
                <a:srgbClr val="2d2db9"/>
              </a:buClr>
              <a:buFont typeface="Symbol" charset="2"/>
              <a:buChar char=""/>
            </a:pPr>
            <a:r>
              <a:rPr b="1" lang="el-GR" sz="2400" spc="-1" strike="noStrike">
                <a:solidFill>
                  <a:srgbClr val="2d2db9"/>
                </a:solidFill>
                <a:latin typeface="Times New Roman"/>
              </a:rPr>
              <a:t>Πτυχίο Ειδικότητας Επιπέδου 4 </a:t>
            </a:r>
            <a:endParaRPr b="0" lang="el-GR" sz="2400" spc="-1" strike="noStrike">
              <a:latin typeface="Arial"/>
            </a:endParaRPr>
          </a:p>
          <a:p>
            <a:pPr lvl="1" marL="743040" indent="-285480">
              <a:lnSpc>
                <a:spcPct val="90000"/>
              </a:lnSpc>
              <a:spcBef>
                <a:spcPts val="439"/>
              </a:spcBef>
              <a:buClr>
                <a:srgbClr val="2d2db9"/>
              </a:buClr>
              <a:buFont typeface="Wingdings" charset="2"/>
              <a:buChar char=""/>
            </a:pPr>
            <a:r>
              <a:rPr b="1" lang="el-GR" sz="2200" spc="-1" strike="noStrike">
                <a:solidFill>
                  <a:srgbClr val="2d2db9"/>
                </a:solidFill>
                <a:latin typeface="Times New Roman"/>
              </a:rPr>
              <a:t>από το Υπουργείο Παιδείας και τον Ο.Α.Ε.Δ. από κοινού</a:t>
            </a:r>
            <a:endParaRPr b="0" lang="el-GR" sz="2200" spc="-1" strike="noStrike">
              <a:latin typeface="Arial"/>
            </a:endParaRPr>
          </a:p>
          <a:p>
            <a:pPr lvl="1" marL="743040" indent="-285480">
              <a:lnSpc>
                <a:spcPct val="90000"/>
              </a:lnSpc>
              <a:spcBef>
                <a:spcPts val="439"/>
              </a:spcBef>
              <a:buClr>
                <a:srgbClr val="2d2db9"/>
              </a:buClr>
              <a:buFont typeface="Wingdings" charset="2"/>
              <a:buChar char=""/>
            </a:pPr>
            <a:r>
              <a:rPr b="1" lang="el-GR" sz="2200" spc="-1" strike="noStrike">
                <a:solidFill>
                  <a:srgbClr val="2d2db9"/>
                </a:solidFill>
                <a:latin typeface="Times New Roman"/>
              </a:rPr>
              <a:t>μετά την ολοκλήρωση των διαδικασιών πιστοποίησης των προσόντων τους, (εξετάσεις ΕΟΠΠΕΠ)</a:t>
            </a:r>
            <a:endParaRPr b="0" lang="el-GR" sz="2200" spc="-1" strike="noStrike">
              <a:latin typeface="Arial"/>
            </a:endParaRPr>
          </a:p>
          <a:p>
            <a:pPr marL="457200">
              <a:lnSpc>
                <a:spcPct val="90000"/>
              </a:lnSpc>
              <a:spcBef>
                <a:spcPts val="479"/>
              </a:spcBef>
            </a:pPr>
            <a:endParaRPr b="0" lang="el-GR" sz="2200" spc="-1" strike="noStrike">
              <a:latin typeface="Arial"/>
            </a:endParaRPr>
          </a:p>
          <a:p>
            <a:pPr marL="343080" indent="-342720">
              <a:lnSpc>
                <a:spcPct val="90000"/>
              </a:lnSpc>
              <a:spcBef>
                <a:spcPts val="479"/>
              </a:spcBef>
              <a:buClr>
                <a:srgbClr val="2d2db9"/>
              </a:buClr>
              <a:buFont typeface="Symbol" charset="2"/>
              <a:buChar char=""/>
            </a:pPr>
            <a:r>
              <a:rPr b="1" lang="el-GR" sz="2400" spc="-1" strike="noStrike">
                <a:solidFill>
                  <a:srgbClr val="2d2db9"/>
                </a:solidFill>
                <a:latin typeface="Times New Roman"/>
              </a:rPr>
              <a:t>Άδεια Ασκήσεως Επαγγέλματος</a:t>
            </a:r>
            <a:endParaRPr b="0" lang="el-GR" sz="2400" spc="-1" strike="noStrike">
              <a:latin typeface="Arial"/>
            </a:endParaRPr>
          </a:p>
          <a:p>
            <a:pPr lvl="1" marL="743040" indent="-285480">
              <a:lnSpc>
                <a:spcPct val="90000"/>
              </a:lnSpc>
              <a:spcBef>
                <a:spcPts val="439"/>
              </a:spcBef>
              <a:buClr>
                <a:srgbClr val="2d2db9"/>
              </a:buClr>
              <a:buFont typeface="Wingdings" charset="2"/>
              <a:buChar char=""/>
            </a:pPr>
            <a:r>
              <a:rPr b="1" lang="el-GR" sz="2200" spc="-1" strike="noStrike">
                <a:solidFill>
                  <a:srgbClr val="2d2db9"/>
                </a:solidFill>
                <a:latin typeface="Times New Roman"/>
              </a:rPr>
              <a:t>Από το Υπουργείο Παιδείας και άλλα Υπουργεία</a:t>
            </a:r>
            <a:endParaRPr b="0" lang="el-GR" sz="2200" spc="-1" strike="noStrike">
              <a:latin typeface="Arial"/>
            </a:endParaRPr>
          </a:p>
          <a:p>
            <a:pPr lvl="1" marL="743040" indent="-285480">
              <a:lnSpc>
                <a:spcPct val="90000"/>
              </a:lnSpc>
              <a:spcBef>
                <a:spcPts val="439"/>
              </a:spcBef>
              <a:buClr>
                <a:srgbClr val="2d2db9"/>
              </a:buClr>
              <a:buFont typeface="Wingdings" charset="2"/>
              <a:buChar char=""/>
            </a:pPr>
            <a:r>
              <a:rPr b="1" lang="el-GR" sz="2200" spc="-1" strike="noStrike">
                <a:solidFill>
                  <a:srgbClr val="2d2db9"/>
                </a:solidFill>
                <a:latin typeface="Times New Roman"/>
              </a:rPr>
              <a:t>μετά  τις εξετάσεις πιστοποίησης</a:t>
            </a:r>
            <a:endParaRPr b="0" lang="el-GR" sz="2200" spc="-1" strike="noStrike">
              <a:latin typeface="Arial"/>
            </a:endParaRPr>
          </a:p>
          <a:p>
            <a:pPr>
              <a:lnSpc>
                <a:spcPct val="100000"/>
              </a:lnSpc>
              <a:spcBef>
                <a:spcPts val="561"/>
              </a:spcBef>
            </a:pPr>
            <a:endParaRPr b="0" lang="el-GR" sz="2200" spc="-1" strike="noStrike">
              <a:latin typeface="Arial"/>
            </a:endParaRPr>
          </a:p>
        </p:txBody>
      </p:sp>
      <p:sp>
        <p:nvSpPr>
          <p:cNvPr id="240" name="CustomShape 6"/>
          <p:cNvSpPr/>
          <p:nvPr/>
        </p:nvSpPr>
        <p:spPr>
          <a:xfrm>
            <a:off x="236520" y="1916280"/>
            <a:ext cx="4463640" cy="388908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endParaRPr b="0" lang="el-GR" sz="1800" spc="-1" strike="noStrike">
              <a:latin typeface="Arial"/>
            </a:endParaRPr>
          </a:p>
          <a:p>
            <a:pPr marL="343080" indent="-342720">
              <a:lnSpc>
                <a:spcPct val="100000"/>
              </a:lnSpc>
              <a:spcBef>
                <a:spcPts val="799"/>
              </a:spcBef>
              <a:buClr>
                <a:srgbClr val="2d2db9"/>
              </a:buClr>
              <a:buFont typeface="Symbol" charset="2"/>
              <a:buChar char=""/>
            </a:pPr>
            <a:r>
              <a:rPr b="1" lang="el-GR" sz="4000" spc="-1" strike="noStrike">
                <a:solidFill>
                  <a:srgbClr val="2d2db9"/>
                </a:solidFill>
                <a:latin typeface="Times New Roman"/>
              </a:rPr>
              <a:t>Απολυτήριο Λυκείου </a:t>
            </a:r>
            <a:endParaRPr b="0" lang="el-GR" sz="4000" spc="-1" strike="noStrike">
              <a:latin typeface="Arial"/>
            </a:endParaRPr>
          </a:p>
          <a:p>
            <a:pPr lvl="1" marL="743040" indent="-285480">
              <a:lnSpc>
                <a:spcPct val="100000"/>
              </a:lnSpc>
              <a:spcBef>
                <a:spcPts val="720"/>
              </a:spcBef>
              <a:buClr>
                <a:srgbClr val="2d2db9"/>
              </a:buClr>
              <a:buFont typeface="Wingdings" charset="2"/>
              <a:buChar char=""/>
            </a:pPr>
            <a:r>
              <a:rPr b="1" lang="el-GR" sz="3600" spc="-1" strike="noStrike">
                <a:solidFill>
                  <a:srgbClr val="2d2db9"/>
                </a:solidFill>
                <a:latin typeface="Times New Roman"/>
              </a:rPr>
              <a:t>ισότιμο με το Απολυτήριο Γενικού Λυκείου</a:t>
            </a:r>
            <a:endParaRPr b="0" lang="el-GR" sz="3600" spc="-1" strike="noStrike">
              <a:latin typeface="Arial"/>
            </a:endParaRPr>
          </a:p>
          <a:p>
            <a:pPr lvl="1" marL="743040" indent="-285480">
              <a:lnSpc>
                <a:spcPct val="100000"/>
              </a:lnSpc>
              <a:spcBef>
                <a:spcPts val="720"/>
              </a:spcBef>
              <a:buClr>
                <a:srgbClr val="2d2db9"/>
              </a:buClr>
              <a:buFont typeface="Wingdings" charset="2"/>
              <a:buChar char=""/>
            </a:pPr>
            <a:r>
              <a:rPr b="1" lang="el-GR" sz="3600" spc="-1" strike="noStrike">
                <a:solidFill>
                  <a:srgbClr val="2d2db9"/>
                </a:solidFill>
                <a:latin typeface="Times New Roman"/>
              </a:rPr>
              <a:t>μετά τις ενδοσχολικές εξετάσεις</a:t>
            </a:r>
            <a:endParaRPr b="0" lang="el-GR" sz="3600" spc="-1" strike="noStrike">
              <a:latin typeface="Arial"/>
            </a:endParaRPr>
          </a:p>
          <a:p>
            <a:pPr marL="343080" indent="-342720">
              <a:lnSpc>
                <a:spcPct val="100000"/>
              </a:lnSpc>
              <a:spcBef>
                <a:spcPts val="799"/>
              </a:spcBef>
            </a:pPr>
            <a:endParaRPr b="0" lang="el-GR" sz="3600" spc="-1" strike="noStrike">
              <a:latin typeface="Arial"/>
            </a:endParaRPr>
          </a:p>
          <a:p>
            <a:pPr>
              <a:lnSpc>
                <a:spcPct val="100000"/>
              </a:lnSpc>
              <a:spcBef>
                <a:spcPts val="799"/>
              </a:spcBef>
            </a:pPr>
            <a:endParaRPr b="0" lang="el-GR" sz="3600" spc="-1" strike="noStrike">
              <a:latin typeface="Arial"/>
            </a:endParaRPr>
          </a:p>
          <a:p>
            <a:pPr marL="343080" indent="-342720">
              <a:lnSpc>
                <a:spcPct val="100000"/>
              </a:lnSpc>
              <a:spcBef>
                <a:spcPts val="799"/>
              </a:spcBef>
              <a:buClr>
                <a:srgbClr val="2d2db9"/>
              </a:buClr>
              <a:buFont typeface="Symbol" charset="2"/>
              <a:buChar char=""/>
            </a:pPr>
            <a:r>
              <a:rPr b="1" lang="el-GR" sz="4000" spc="-1" strike="noStrike">
                <a:solidFill>
                  <a:srgbClr val="2d2db9"/>
                </a:solidFill>
                <a:latin typeface="Times New Roman"/>
              </a:rPr>
              <a:t>Πτυχίο Ειδικότητας Επιπέδου 3</a:t>
            </a:r>
            <a:endParaRPr b="0" lang="el-GR" sz="4000" spc="-1" strike="noStrike">
              <a:latin typeface="Arial"/>
            </a:endParaRPr>
          </a:p>
          <a:p>
            <a:pPr lvl="1" marL="743040" indent="-285480">
              <a:lnSpc>
                <a:spcPct val="100000"/>
              </a:lnSpc>
              <a:spcBef>
                <a:spcPts val="720"/>
              </a:spcBef>
              <a:buClr>
                <a:srgbClr val="2d2db9"/>
              </a:buClr>
              <a:buFont typeface="Wingdings" charset="2"/>
              <a:buChar char=""/>
            </a:pPr>
            <a:r>
              <a:rPr b="1" lang="el-GR" sz="3600" spc="-1" strike="noStrike">
                <a:solidFill>
                  <a:srgbClr val="2d2db9"/>
                </a:solidFill>
                <a:latin typeface="Times New Roman"/>
              </a:rPr>
              <a:t>μετά από ενδοσχολικές εξετάσεις από το ΕΠΑ.Λ</a:t>
            </a:r>
            <a:endParaRPr b="0" lang="el-GR" sz="3600" spc="-1" strike="noStrike">
              <a:latin typeface="Arial"/>
            </a:endParaRPr>
          </a:p>
          <a:p>
            <a:pPr marL="343080" indent="-342720">
              <a:lnSpc>
                <a:spcPct val="100000"/>
              </a:lnSpc>
              <a:spcBef>
                <a:spcPts val="799"/>
              </a:spcBef>
            </a:pPr>
            <a:endParaRPr b="0" lang="el-GR" sz="3600" spc="-1" strike="noStrike">
              <a:latin typeface="Arial"/>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360" y="-27000"/>
            <a:ext cx="9905040" cy="360360"/>
          </a:xfrm>
          <a:prstGeom prst="rect">
            <a:avLst/>
          </a:prstGeom>
          <a:solidFill>
            <a:srgbClr val="003366"/>
          </a:solidFill>
          <a:ln>
            <a:noFill/>
          </a:ln>
        </p:spPr>
        <p:style>
          <a:lnRef idx="0"/>
          <a:fillRef idx="0"/>
          <a:effectRef idx="0"/>
          <a:fontRef idx="minor"/>
        </p:style>
        <p:txBody>
          <a:bodyPr wrap="none" lIns="90000" rIns="90000" tIns="46800" bIns="46800"/>
          <a:p>
            <a:pPr algn="ctr">
              <a:lnSpc>
                <a:spcPct val="90000"/>
              </a:lnSpc>
              <a:spcBef>
                <a:spcPts val="598"/>
              </a:spcBef>
            </a:pPr>
            <a:r>
              <a:rPr b="1" lang="el-GR" sz="2400" spc="-1" strike="noStrike">
                <a:solidFill>
                  <a:srgbClr val="ffffff"/>
                </a:solidFill>
                <a:latin typeface="Verdana"/>
              </a:rPr>
              <a:t>ΕΠΑΓΓΕΛΜΑΤΙΚΟ ΛΥΚΕΙΟ</a:t>
            </a:r>
            <a:endParaRPr b="1" lang="el-GR" sz="2400" spc="-1" strike="noStrike">
              <a:solidFill>
                <a:srgbClr val="000000"/>
              </a:solidFill>
              <a:latin typeface="Verdana"/>
            </a:endParaRPr>
          </a:p>
        </p:txBody>
      </p:sp>
      <p:graphicFrame>
        <p:nvGraphicFramePr>
          <p:cNvPr id="242" name="Object 2"/>
          <p:cNvGraphicFramePr/>
          <p:nvPr/>
        </p:nvGraphicFramePr>
        <p:xfrm>
          <a:off x="360" y="353880"/>
          <a:ext cx="9905040" cy="482760"/>
        </p:xfrm>
        <a:graphic>
          <a:graphicData uri="http://schemas.openxmlformats.org/presentationml/2006/ole">
            <p:oleObj progId="Excel.Sheet.12" r:id="rId1" spid="">
              <p:embed/>
              <p:pic>
                <p:nvPicPr>
                  <p:cNvPr id="243" name="Object 4" descr=""/>
                  <p:cNvPicPr/>
                  <p:nvPr/>
                </p:nvPicPr>
                <p:blipFill>
                  <a:blip r:embed="rId2"/>
                  <a:stretch/>
                </p:blipFill>
                <p:spPr>
                  <a:xfrm>
                    <a:off x="360" y="353880"/>
                    <a:ext cx="9905040" cy="482760"/>
                  </a:xfrm>
                  <a:prstGeom prst="rect">
                    <a:avLst/>
                  </a:prstGeom>
                  <a:ln w="3240">
                    <a:solidFill>
                      <a:srgbClr val="000000"/>
                    </a:solidFill>
                    <a:miter/>
                  </a:ln>
                </p:spPr>
              </p:pic>
            </p:oleObj>
          </a:graphicData>
        </a:graphic>
      </p:graphicFrame>
      <p:sp>
        <p:nvSpPr>
          <p:cNvPr id="244" name="CustomShape 3"/>
          <p:cNvSpPr/>
          <p:nvPr/>
        </p:nvSpPr>
        <p:spPr>
          <a:xfrm>
            <a:off x="288000" y="1055520"/>
            <a:ext cx="9216000" cy="2747160"/>
          </a:xfrm>
          <a:prstGeom prst="rect">
            <a:avLst/>
          </a:prstGeom>
          <a:noFill/>
          <a:ln>
            <a:noFill/>
          </a:ln>
        </p:spPr>
        <p:style>
          <a:lnRef idx="0"/>
          <a:fillRef idx="0"/>
          <a:effectRef idx="0"/>
          <a:fontRef idx="minor"/>
        </p:style>
        <p:txBody>
          <a:bodyPr lIns="90000" rIns="90000" tIns="46800" bIns="46800"/>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p:txBody>
      </p:sp>
      <p:sp>
        <p:nvSpPr>
          <p:cNvPr id="245" name="CustomShape 4"/>
          <p:cNvSpPr/>
          <p:nvPr/>
        </p:nvSpPr>
        <p:spPr>
          <a:xfrm>
            <a:off x="128160" y="871560"/>
            <a:ext cx="9647640" cy="3044520"/>
          </a:xfrm>
          <a:prstGeom prst="rect">
            <a:avLst/>
          </a:prstGeom>
          <a:noFill/>
          <a:ln>
            <a:noFill/>
          </a:ln>
        </p:spPr>
        <p:style>
          <a:lnRef idx="0"/>
          <a:fillRef idx="0"/>
          <a:effectRef idx="0"/>
          <a:fontRef idx="minor"/>
        </p:style>
        <p:txBody>
          <a:bodyPr lIns="90000" rIns="90000" tIns="46800" bIns="46800"/>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endParaRPr b="1" lang="el-GR" sz="1600" spc="-1" strike="noStrike">
              <a:solidFill>
                <a:srgbClr val="000000"/>
              </a:solidFill>
              <a:latin typeface="Verdana"/>
            </a:endParaRPr>
          </a:p>
          <a:p>
            <a:pPr>
              <a:lnSpc>
                <a:spcPct val="90000"/>
              </a:lnSpc>
              <a:spcBef>
                <a:spcPts val="400"/>
              </a:spcBef>
            </a:pPr>
            <a:r>
              <a:rPr b="0" lang="el-GR" sz="1800" spc="-1" strike="noStrike">
                <a:solidFill>
                  <a:srgbClr val="000000"/>
                </a:solidFill>
                <a:latin typeface="Verdana"/>
              </a:rPr>
              <a:t> </a:t>
            </a:r>
            <a:endParaRPr b="1" lang="el-GR" sz="1800" spc="-1" strike="noStrike">
              <a:solidFill>
                <a:srgbClr val="000000"/>
              </a:solidFill>
              <a:latin typeface="Verdana"/>
            </a:endParaRPr>
          </a:p>
        </p:txBody>
      </p:sp>
      <p:graphicFrame>
        <p:nvGraphicFramePr>
          <p:cNvPr id="246" name="Table 5"/>
          <p:cNvGraphicFramePr/>
          <p:nvPr/>
        </p:nvGraphicFramePr>
        <p:xfrm>
          <a:off x="328680" y="1011600"/>
          <a:ext cx="9246960" cy="2183040"/>
        </p:xfrm>
        <a:graphic>
          <a:graphicData uri="http://schemas.openxmlformats.org/drawingml/2006/table">
            <a:tbl>
              <a:tblPr/>
              <a:tblGrid>
                <a:gridCol w="5859000"/>
                <a:gridCol w="3388320"/>
              </a:tblGrid>
              <a:tr h="546120">
                <a:tc>
                  <a:txBody>
                    <a:bodyPr lIns="100800" rIns="100800" tIns="44640" bIns="44640"/>
                    <a:p>
                      <a:pPr algn="ctr">
                        <a:lnSpc>
                          <a:spcPct val="100000"/>
                        </a:lnSpc>
                        <a:spcBef>
                          <a:spcPts val="697"/>
                        </a:spcBef>
                      </a:pPr>
                      <a:r>
                        <a:rPr b="0" lang="el-GR" sz="2800" spc="-1" strike="noStrike">
                          <a:solidFill>
                            <a:srgbClr val="000000"/>
                          </a:solidFill>
                          <a:latin typeface="Arial"/>
                        </a:rPr>
                        <a:t>1</a:t>
                      </a:r>
                      <a:r>
                        <a:rPr b="0" lang="el-GR" sz="2800" spc="-1" strike="noStrike" baseline="30000">
                          <a:solidFill>
                            <a:srgbClr val="000000"/>
                          </a:solidFill>
                          <a:latin typeface="Arial"/>
                        </a:rPr>
                        <a:t>ο</a:t>
                      </a:r>
                      <a:r>
                        <a:rPr b="0" lang="el-GR" sz="2800" spc="-1" strike="noStrike">
                          <a:solidFill>
                            <a:srgbClr val="000000"/>
                          </a:solidFill>
                          <a:latin typeface="Arial"/>
                        </a:rPr>
                        <a:t> Μάθημα Γενικής Παιδείας (1,5)</a:t>
                      </a:r>
                      <a:endParaRPr b="1" lang="el-GR" sz="2800" spc="-1" strike="noStrike">
                        <a:solidFill>
                          <a:srgbClr val="000000"/>
                        </a:solidFill>
                        <a:latin typeface="Verdana"/>
                      </a:endParaRPr>
                    </a:p>
                  </a:txBody>
                  <a:tcPr marL="100800" marR="100800">
                    <a:lnL w="13680">
                      <a:solidFill>
                        <a:srgbClr val="000000"/>
                      </a:solidFill>
                    </a:lnL>
                    <a:lnR w="13680">
                      <a:solidFill>
                        <a:srgbClr val="000000"/>
                      </a:solidFill>
                    </a:lnR>
                    <a:lnT w="13680">
                      <a:solidFill>
                        <a:srgbClr val="000000"/>
                      </a:solidFill>
                    </a:lnT>
                    <a:lnB w="5760">
                      <a:solidFill>
                        <a:srgbClr val="000000"/>
                      </a:solidFill>
                    </a:lnB>
                    <a:noFill/>
                  </a:tcPr>
                </a:tc>
                <a:tc>
                  <a:txBody>
                    <a:bodyPr lIns="100800" rIns="100800" tIns="44640" bIns="44640"/>
                    <a:p>
                      <a:r>
                        <a:rPr b="0" lang="el-GR" sz="2600" spc="-1" strike="noStrike">
                          <a:solidFill>
                            <a:srgbClr val="000000"/>
                          </a:solidFill>
                          <a:latin typeface="Arial"/>
                        </a:rPr>
                        <a:t>(3,5) Για κοινή ομάδα</a:t>
                      </a:r>
                      <a:endParaRPr b="1" lang="el-GR" sz="2600" spc="-1" strike="noStrike">
                        <a:solidFill>
                          <a:srgbClr val="000000"/>
                        </a:solidFill>
                        <a:latin typeface="Verdana"/>
                      </a:endParaRPr>
                    </a:p>
                  </a:txBody>
                  <a:tcPr marL="100800" marR="100800">
                    <a:lnL w="13680">
                      <a:solidFill>
                        <a:srgbClr val="000000"/>
                      </a:solidFill>
                    </a:lnL>
                    <a:lnR w="13680">
                      <a:solidFill>
                        <a:srgbClr val="000000"/>
                      </a:solidFill>
                    </a:lnR>
                    <a:lnT w="13680">
                      <a:solidFill>
                        <a:srgbClr val="000000"/>
                      </a:solidFill>
                    </a:lnT>
                    <a:lnB w="5760">
                      <a:solidFill>
                        <a:srgbClr val="000000"/>
                      </a:solidFill>
                    </a:lnB>
                    <a:noFill/>
                  </a:tcPr>
                </a:tc>
              </a:tr>
              <a:tr h="570240">
                <a:tc>
                  <a:txBody>
                    <a:bodyPr lIns="100800" rIns="100800" tIns="44640" bIns="44640"/>
                    <a:p>
                      <a:pPr algn="ctr">
                        <a:lnSpc>
                          <a:spcPct val="100000"/>
                        </a:lnSpc>
                        <a:spcBef>
                          <a:spcPts val="697"/>
                        </a:spcBef>
                      </a:pPr>
                      <a:r>
                        <a:rPr b="0" lang="el-GR" sz="2800" spc="-1" strike="noStrike">
                          <a:solidFill>
                            <a:srgbClr val="000000"/>
                          </a:solidFill>
                          <a:latin typeface="Arial"/>
                        </a:rPr>
                        <a:t>2</a:t>
                      </a:r>
                      <a:r>
                        <a:rPr b="0" lang="el-GR" sz="2800" spc="-1" strike="noStrike" baseline="30000">
                          <a:solidFill>
                            <a:srgbClr val="000000"/>
                          </a:solidFill>
                          <a:latin typeface="Arial"/>
                        </a:rPr>
                        <a:t>ο</a:t>
                      </a:r>
                      <a:r>
                        <a:rPr b="0" lang="el-GR" sz="2800" spc="-1" strike="noStrike">
                          <a:solidFill>
                            <a:srgbClr val="000000"/>
                          </a:solidFill>
                          <a:latin typeface="Arial"/>
                        </a:rPr>
                        <a:t> Μάθημα Γενικής Παιδείας</a:t>
                      </a:r>
                      <a:r>
                        <a:rPr b="0" lang="en-US" sz="2800" spc="-1" strike="noStrike">
                          <a:solidFill>
                            <a:srgbClr val="000000"/>
                          </a:solidFill>
                          <a:latin typeface="Arial"/>
                        </a:rPr>
                        <a:t> (1,5)</a:t>
                      </a:r>
                      <a:endParaRPr b="1" lang="el-GR" sz="28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5760">
                      <a:solidFill>
                        <a:srgbClr val="000000"/>
                      </a:solidFill>
                    </a:lnB>
                    <a:noFill/>
                  </a:tcPr>
                </a:tc>
                <a:tc>
                  <a:txBody>
                    <a:bodyPr lIns="100800" rIns="100800" tIns="44640" bIns="44640"/>
                    <a:p>
                      <a:r>
                        <a:rPr b="0" lang="el-GR" sz="2600" spc="-1" strike="noStrike">
                          <a:solidFill>
                            <a:srgbClr val="000000"/>
                          </a:solidFill>
                          <a:latin typeface="Arial"/>
                        </a:rPr>
                        <a:t>(3,5) Για κοινή ομάδα</a:t>
                      </a:r>
                      <a:endParaRPr b="1" lang="el-GR" sz="26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5760">
                      <a:solidFill>
                        <a:srgbClr val="000000"/>
                      </a:solidFill>
                    </a:lnB>
                    <a:noFill/>
                  </a:tcPr>
                </a:tc>
              </a:tr>
              <a:tr h="515880">
                <a:tc>
                  <a:txBody>
                    <a:bodyPr lIns="100800" rIns="100800" tIns="44640" bIns="44640"/>
                    <a:p>
                      <a:pPr algn="ctr">
                        <a:lnSpc>
                          <a:spcPct val="100000"/>
                        </a:lnSpc>
                        <a:spcBef>
                          <a:spcPts val="697"/>
                        </a:spcBef>
                      </a:pPr>
                      <a:r>
                        <a:rPr b="0" lang="el-GR" sz="2800" spc="-1" strike="noStrike">
                          <a:solidFill>
                            <a:srgbClr val="3333cc"/>
                          </a:solidFill>
                          <a:latin typeface="Arial"/>
                        </a:rPr>
                        <a:t>1</a:t>
                      </a:r>
                      <a:r>
                        <a:rPr b="0" lang="el-GR" sz="2800" spc="-1" strike="noStrike" baseline="30000">
                          <a:solidFill>
                            <a:srgbClr val="3333cc"/>
                          </a:solidFill>
                          <a:latin typeface="Arial"/>
                        </a:rPr>
                        <a:t>ο</a:t>
                      </a:r>
                      <a:r>
                        <a:rPr b="0" lang="el-GR" sz="2800" spc="-1" strike="noStrike">
                          <a:solidFill>
                            <a:srgbClr val="3333cc"/>
                          </a:solidFill>
                          <a:latin typeface="Arial"/>
                        </a:rPr>
                        <a:t> Μάθημα Ειδικότητας  (3,5)</a:t>
                      </a:r>
                      <a:endParaRPr b="1" lang="el-GR" sz="28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5760">
                      <a:solidFill>
                        <a:srgbClr val="000000"/>
                      </a:solidFill>
                    </a:lnB>
                    <a:noFill/>
                  </a:tcPr>
                </a:tc>
                <a:tc>
                  <a:txBody>
                    <a:bodyPr lIns="100800" rIns="100800" tIns="44640" bIns="44640"/>
                    <a:p>
                      <a:r>
                        <a:rPr b="0" lang="el-GR" sz="2600" spc="-1" strike="noStrike">
                          <a:solidFill>
                            <a:srgbClr val="0000cd"/>
                          </a:solidFill>
                          <a:latin typeface="Arial"/>
                        </a:rPr>
                        <a:t>(1,5) Για κοινή ομάδα</a:t>
                      </a:r>
                      <a:endParaRPr b="1" lang="el-GR" sz="26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5760">
                      <a:solidFill>
                        <a:srgbClr val="000000"/>
                      </a:solidFill>
                    </a:lnB>
                    <a:noFill/>
                  </a:tcPr>
                </a:tc>
              </a:tr>
              <a:tr h="550800">
                <a:tc>
                  <a:txBody>
                    <a:bodyPr lIns="100800" rIns="100800" tIns="44640" bIns="44640"/>
                    <a:p>
                      <a:pPr algn="ctr">
                        <a:lnSpc>
                          <a:spcPct val="100000"/>
                        </a:lnSpc>
                        <a:spcBef>
                          <a:spcPts val="697"/>
                        </a:spcBef>
                      </a:pPr>
                      <a:r>
                        <a:rPr b="0" lang="el-GR" sz="2800" spc="-1" strike="noStrike">
                          <a:solidFill>
                            <a:srgbClr val="3333cc"/>
                          </a:solidFill>
                          <a:latin typeface="Arial"/>
                        </a:rPr>
                        <a:t>2</a:t>
                      </a:r>
                      <a:r>
                        <a:rPr b="0" lang="el-GR" sz="2800" spc="-1" strike="noStrike" baseline="30000">
                          <a:solidFill>
                            <a:srgbClr val="3333cc"/>
                          </a:solidFill>
                          <a:latin typeface="Arial"/>
                        </a:rPr>
                        <a:t>ο</a:t>
                      </a:r>
                      <a:r>
                        <a:rPr b="0" lang="el-GR" sz="2800" spc="-1" strike="noStrike">
                          <a:solidFill>
                            <a:srgbClr val="3333cc"/>
                          </a:solidFill>
                          <a:latin typeface="Arial"/>
                        </a:rPr>
                        <a:t> Μάθημα Ειδικότητας  (3,5)</a:t>
                      </a:r>
                      <a:endParaRPr b="1" lang="el-GR" sz="28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13680">
                      <a:solidFill>
                        <a:srgbClr val="000000"/>
                      </a:solidFill>
                    </a:lnB>
                    <a:noFill/>
                  </a:tcPr>
                </a:tc>
                <a:tc>
                  <a:txBody>
                    <a:bodyPr lIns="100800" rIns="100800" tIns="44640" bIns="44640"/>
                    <a:p>
                      <a:r>
                        <a:rPr b="0" lang="el-GR" sz="2600" spc="-1" strike="noStrike">
                          <a:solidFill>
                            <a:srgbClr val="0000cd"/>
                          </a:solidFill>
                          <a:latin typeface="Arial"/>
                        </a:rPr>
                        <a:t>(1,5) Για κοινή ομάδα</a:t>
                      </a:r>
                      <a:endParaRPr b="1" lang="el-GR" sz="2600" spc="-1" strike="noStrike">
                        <a:solidFill>
                          <a:srgbClr val="000000"/>
                        </a:solidFill>
                        <a:latin typeface="Verdana"/>
                      </a:endParaRPr>
                    </a:p>
                  </a:txBody>
                  <a:tcPr marL="100800" marR="100800">
                    <a:lnL w="13680">
                      <a:solidFill>
                        <a:srgbClr val="000000"/>
                      </a:solidFill>
                    </a:lnL>
                    <a:lnR w="13680">
                      <a:solidFill>
                        <a:srgbClr val="000000"/>
                      </a:solidFill>
                    </a:lnR>
                    <a:lnT w="5760">
                      <a:solidFill>
                        <a:srgbClr val="000000"/>
                      </a:solidFill>
                    </a:lnT>
                    <a:lnB w="13680">
                      <a:solidFill>
                        <a:srgbClr val="000000"/>
                      </a:solidFill>
                    </a:lnB>
                    <a:noFill/>
                  </a:tcPr>
                </a:tc>
              </a:tr>
            </a:tbl>
          </a:graphicData>
        </a:graphic>
      </p:graphicFrame>
      <p:sp>
        <p:nvSpPr>
          <p:cNvPr id="247" name="CustomShape 6"/>
          <p:cNvSpPr/>
          <p:nvPr/>
        </p:nvSpPr>
        <p:spPr>
          <a:xfrm>
            <a:off x="470880" y="3733200"/>
            <a:ext cx="8880840" cy="3059280"/>
          </a:xfrm>
          <a:custGeom>
            <a:avLst/>
            <a:gdLst/>
            <a:ahLst/>
            <a:rect l="l" t="t" r="r" b="b"/>
            <a:pathLst>
              <a:path w="21600" h="21600">
                <a:moveTo>
                  <a:pt x="0" y="0"/>
                </a:moveTo>
                <a:lnTo>
                  <a:pt x="21600" y="0"/>
                </a:lnTo>
                <a:lnTo>
                  <a:pt x="21600" y="21600"/>
                </a:lnTo>
                <a:lnTo>
                  <a:pt x="0" y="21600"/>
                </a:lnTo>
                <a:lnTo>
                  <a:pt x="0" y="0"/>
                </a:lnTo>
                <a:close/>
              </a:path>
            </a:pathLst>
          </a:custGeom>
          <a:solidFill>
            <a:srgbClr val="00cc99"/>
          </a:solidFill>
          <a:ln w="9360">
            <a:solidFill>
              <a:srgbClr val="000000"/>
            </a:solidFill>
            <a:miter/>
          </a:ln>
        </p:spPr>
        <p:style>
          <a:lnRef idx="0"/>
          <a:fillRef idx="0"/>
          <a:effectRef idx="0"/>
          <a:fontRef idx="minor"/>
        </p:style>
        <p:txBody>
          <a:bodyPr lIns="95760" rIns="95760" tIns="47880" bIns="47880"/>
          <a:p>
            <a:pPr algn="ctr">
              <a:lnSpc>
                <a:spcPct val="90000"/>
              </a:lnSpc>
              <a:spcBef>
                <a:spcPts val="1500"/>
              </a:spcBef>
            </a:pPr>
            <a:r>
              <a:rPr b="1" lang="el-GR" sz="2400" spc="-1" strike="noStrike">
                <a:solidFill>
                  <a:srgbClr val="000000"/>
                </a:solidFill>
                <a:latin typeface="Arial"/>
              </a:rPr>
              <a:t>Α.Ε.Ι. του Τομέα</a:t>
            </a:r>
            <a:endParaRPr b="1" lang="el-GR" sz="2400" spc="-1" strike="noStrike">
              <a:solidFill>
                <a:srgbClr val="000000"/>
              </a:solidFill>
              <a:latin typeface="Verdana"/>
            </a:endParaRPr>
          </a:p>
          <a:p>
            <a:pPr algn="ctr">
              <a:lnSpc>
                <a:spcPct val="90000"/>
              </a:lnSpc>
              <a:spcBef>
                <a:spcPts val="1500"/>
              </a:spcBef>
            </a:pPr>
            <a:r>
              <a:rPr b="1" lang="el-GR" sz="2400" spc="-1" strike="noStrike">
                <a:solidFill>
                  <a:srgbClr val="000000"/>
                </a:solidFill>
                <a:latin typeface="Arial"/>
              </a:rPr>
              <a:t>Α.Σ.ΠΑΙ.Τ.Ε &amp; ΑΣΤΕ</a:t>
            </a:r>
            <a:r>
              <a:rPr b="1" lang="en-US" sz="2400" spc="-1" strike="noStrike">
                <a:solidFill>
                  <a:srgbClr val="000000"/>
                </a:solidFill>
                <a:latin typeface="Arial"/>
              </a:rPr>
              <a:t> </a:t>
            </a:r>
            <a:endParaRPr b="1" lang="el-GR" sz="2400" spc="-1" strike="noStrike">
              <a:solidFill>
                <a:srgbClr val="000000"/>
              </a:solidFill>
              <a:latin typeface="Verdana"/>
            </a:endParaRPr>
          </a:p>
          <a:p>
            <a:pPr algn="ctr">
              <a:lnSpc>
                <a:spcPct val="90000"/>
              </a:lnSpc>
              <a:spcBef>
                <a:spcPts val="1500"/>
              </a:spcBef>
            </a:pPr>
            <a:r>
              <a:rPr b="1" lang="el-GR" sz="2400" spc="-1" strike="noStrike">
                <a:solidFill>
                  <a:srgbClr val="000000"/>
                </a:solidFill>
                <a:latin typeface="Arial"/>
              </a:rPr>
              <a:t>Αντίστοιχα της ειδικότητάς τους </a:t>
            </a:r>
            <a:endParaRPr b="1" lang="el-GR" sz="2400" spc="-1" strike="noStrike">
              <a:solidFill>
                <a:srgbClr val="000000"/>
              </a:solidFill>
              <a:latin typeface="Verdana"/>
            </a:endParaRPr>
          </a:p>
          <a:p>
            <a:pPr algn="ctr">
              <a:lnSpc>
                <a:spcPct val="90000"/>
              </a:lnSpc>
              <a:spcBef>
                <a:spcPts val="1500"/>
              </a:spcBef>
            </a:pPr>
            <a:r>
              <a:rPr b="1" lang="el-GR" sz="2400" spc="-1" strike="noStrike">
                <a:solidFill>
                  <a:srgbClr val="000000"/>
                </a:solidFill>
                <a:latin typeface="Arial"/>
              </a:rPr>
              <a:t>και με ειδικό ποσοστό θέσεων </a:t>
            </a:r>
            <a:endParaRPr b="1" lang="el-GR" sz="2400" spc="-1" strike="noStrike">
              <a:solidFill>
                <a:srgbClr val="000000"/>
              </a:solidFill>
              <a:latin typeface="Verdana"/>
            </a:endParaRPr>
          </a:p>
          <a:p>
            <a:pPr algn="ctr">
              <a:lnSpc>
                <a:spcPct val="90000"/>
              </a:lnSpc>
              <a:spcBef>
                <a:spcPts val="1500"/>
              </a:spcBef>
            </a:pPr>
            <a:r>
              <a:rPr b="1" lang="el-GR" sz="2400" spc="-1" strike="noStrike">
                <a:solidFill>
                  <a:srgbClr val="000000"/>
                </a:solidFill>
                <a:latin typeface="Arial"/>
              </a:rPr>
              <a:t>ΑΕΙ σε ποσοστό 10% &amp; 5%</a:t>
            </a:r>
            <a:endParaRPr b="1" lang="el-GR" sz="2400" spc="-1" strike="noStrike">
              <a:solidFill>
                <a:srgbClr val="000000"/>
              </a:solidFill>
              <a:latin typeface="Verdana"/>
            </a:endParaRPr>
          </a:p>
          <a:p>
            <a:pPr algn="ctr">
              <a:lnSpc>
                <a:spcPct val="90000"/>
              </a:lnSpc>
              <a:spcBef>
                <a:spcPts val="1500"/>
              </a:spcBef>
            </a:pPr>
            <a:r>
              <a:rPr b="1" lang="el-GR" sz="2400" spc="-1" strike="noStrike">
                <a:solidFill>
                  <a:srgbClr val="000000"/>
                </a:solidFill>
                <a:latin typeface="Arial"/>
              </a:rPr>
              <a:t>20% ΑΣΠΑΙΤΕ</a:t>
            </a:r>
            <a:endParaRPr b="1" lang="el-GR" sz="2400" spc="-1" strike="noStrike">
              <a:solidFill>
                <a:srgbClr val="000000"/>
              </a:solidFill>
              <a:latin typeface="Verdana"/>
            </a:endParaRPr>
          </a:p>
        </p:txBody>
      </p:sp>
      <p:sp>
        <p:nvSpPr>
          <p:cNvPr id="248" name="CustomShape 7"/>
          <p:cNvSpPr/>
          <p:nvPr/>
        </p:nvSpPr>
        <p:spPr>
          <a:xfrm>
            <a:off x="4608000" y="3240000"/>
            <a:ext cx="428760" cy="457200"/>
          </a:xfrm>
          <a:custGeom>
            <a:avLst/>
            <a:gdLst/>
            <a:ahLst/>
            <a:rect l="0" t="0" r="r" b="b"/>
            <a:pathLst>
              <a:path w="1193" h="1272">
                <a:moveTo>
                  <a:pt x="298" y="0"/>
                </a:moveTo>
                <a:lnTo>
                  <a:pt x="298" y="889"/>
                </a:lnTo>
                <a:lnTo>
                  <a:pt x="0" y="889"/>
                </a:lnTo>
                <a:lnTo>
                  <a:pt x="596" y="1271"/>
                </a:lnTo>
                <a:lnTo>
                  <a:pt x="1192" y="889"/>
                </a:lnTo>
                <a:lnTo>
                  <a:pt x="894" y="889"/>
                </a:lnTo>
                <a:lnTo>
                  <a:pt x="894" y="0"/>
                </a:lnTo>
                <a:lnTo>
                  <a:pt x="298" y="0"/>
                </a:lnTo>
              </a:path>
            </a:pathLst>
          </a:custGeom>
          <a:solidFill>
            <a:srgbClr val="2d2db9"/>
          </a:solidFill>
          <a:ln>
            <a:noFill/>
          </a:ln>
        </p:spPr>
        <p:style>
          <a:lnRef idx="0"/>
          <a:fillRef idx="0"/>
          <a:effectRef idx="0"/>
          <a:fontRef idx="minor"/>
        </p:style>
      </p:sp>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TextShape 1"/>
          <p:cNvSpPr txBox="1"/>
          <p:nvPr/>
        </p:nvSpPr>
        <p:spPr>
          <a:xfrm>
            <a:off x="97560" y="0"/>
            <a:ext cx="9711000" cy="835200"/>
          </a:xfrm>
          <a:prstGeom prst="rect">
            <a:avLst/>
          </a:prstGeom>
          <a:solidFill>
            <a:srgbClr val="92d050"/>
          </a:solidFill>
          <a:ln w="9360">
            <a:solidFill>
              <a:srgbClr val="000000"/>
            </a:solidFill>
            <a:miter/>
          </a:ln>
        </p:spPr>
        <p:txBody>
          <a:bodyPr anchor="ctr"/>
          <a:p>
            <a:pPr algn="ctr">
              <a:lnSpc>
                <a:spcPct val="120000"/>
              </a:lnSpc>
            </a:pPr>
            <a:r>
              <a:rPr b="1" lang="el-GR" sz="2900" spc="-1" strike="noStrike">
                <a:solidFill>
                  <a:srgbClr val="000000"/>
                </a:solidFill>
                <a:latin typeface="Times New Roman"/>
              </a:rPr>
              <a:t>ΤΕΛΕΙΩΝΟΝΤΑΣ ΤΟ  ΕΠΑΓΓΕΛΜΑΤΙΚΟ  ΛΥΚΕΙΟ </a:t>
            </a:r>
            <a:r>
              <a:rPr b="1" lang="en-US" sz="2900" spc="-1" strike="noStrike">
                <a:solidFill>
                  <a:srgbClr val="000000"/>
                </a:solidFill>
                <a:latin typeface="Times New Roman"/>
              </a:rPr>
              <a:t>                               </a:t>
            </a:r>
            <a:endParaRPr b="0" lang="el-GR" sz="2900" spc="-1" strike="noStrike">
              <a:solidFill>
                <a:srgbClr val="000000"/>
              </a:solidFill>
              <a:latin typeface="Times New Roman"/>
            </a:endParaRPr>
          </a:p>
        </p:txBody>
      </p:sp>
      <p:sp>
        <p:nvSpPr>
          <p:cNvPr id="250" name="CustomShape 2"/>
          <p:cNvSpPr/>
          <p:nvPr/>
        </p:nvSpPr>
        <p:spPr>
          <a:xfrm>
            <a:off x="2300040" y="907920"/>
            <a:ext cx="5615640" cy="648000"/>
          </a:xfrm>
          <a:prstGeom prst="rect">
            <a:avLst/>
          </a:prstGeom>
          <a:solidFill>
            <a:srgbClr val="d6d6f5"/>
          </a:solidFill>
          <a:ln w="9360">
            <a:solidFill>
              <a:srgbClr val="000000"/>
            </a:solidFill>
            <a:miter/>
          </a:ln>
        </p:spPr>
        <p:style>
          <a:lnRef idx="0"/>
          <a:fillRef idx="0"/>
          <a:effectRef idx="0"/>
          <a:fontRef idx="minor"/>
        </p:style>
        <p:txBody>
          <a:bodyPr lIns="95760" rIns="95760" tIns="47880" bIns="47880" anchor="ctr"/>
          <a:p>
            <a:pPr marL="216000" indent="-216000">
              <a:lnSpc>
                <a:spcPct val="90000"/>
              </a:lnSpc>
              <a:spcBef>
                <a:spcPts val="723"/>
              </a:spcBef>
              <a:buClr>
                <a:srgbClr val="000000"/>
              </a:buClr>
              <a:buSzPct val="45000"/>
              <a:buFont typeface="Wingdings" charset="2"/>
              <a:buChar char=""/>
            </a:pPr>
            <a:r>
              <a:rPr b="0" lang="el-GR" sz="2900" spc="-1" strike="noStrike">
                <a:latin typeface="Arial"/>
              </a:rPr>
              <a:t> </a:t>
            </a:r>
            <a:r>
              <a:rPr b="0" lang="el-GR" sz="2900" spc="-1" strike="noStrike">
                <a:latin typeface="Arial"/>
              </a:rPr>
              <a:t>ΕΝΔΟΣΧΟΛΙΚΕΣ ΕΞΕΤΑΣΕΙΣ</a:t>
            </a:r>
            <a:endParaRPr b="0" lang="el-GR" sz="2900" spc="-1" strike="noStrike">
              <a:latin typeface="Arial"/>
            </a:endParaRPr>
          </a:p>
        </p:txBody>
      </p:sp>
      <p:sp>
        <p:nvSpPr>
          <p:cNvPr id="251" name="CustomShape 3"/>
          <p:cNvSpPr/>
          <p:nvPr/>
        </p:nvSpPr>
        <p:spPr>
          <a:xfrm>
            <a:off x="350640" y="2635200"/>
            <a:ext cx="4368240" cy="793800"/>
          </a:xfrm>
          <a:prstGeom prst="rect">
            <a:avLst/>
          </a:prstGeom>
          <a:solidFill>
            <a:srgbClr val="00b0f0"/>
          </a:solidFill>
          <a:ln w="9360">
            <a:solidFill>
              <a:srgbClr val="000000"/>
            </a:solidFill>
            <a:miter/>
          </a:ln>
        </p:spPr>
        <p:style>
          <a:lnRef idx="0"/>
          <a:fillRef idx="0"/>
          <a:effectRef idx="0"/>
          <a:fontRef idx="minor"/>
        </p:style>
        <p:txBody>
          <a:bodyPr lIns="95760" rIns="95760" tIns="47880" bIns="47880" anchor="ctr"/>
          <a:p>
            <a:pPr marL="216000" indent="-216000">
              <a:spcBef>
                <a:spcPts val="675"/>
              </a:spcBef>
              <a:buClr>
                <a:srgbClr val="000000"/>
              </a:buClr>
              <a:buSzPct val="45000"/>
              <a:buFont typeface="Wingdings" charset="2"/>
              <a:buChar char=""/>
            </a:pPr>
            <a:r>
              <a:rPr b="0" lang="el-GR" sz="2700" spc="-1" strike="noStrike">
                <a:latin typeface="Arial"/>
              </a:rPr>
              <a:t> </a:t>
            </a:r>
            <a:r>
              <a:rPr b="0" lang="el-GR" sz="2700" spc="-1" strike="noStrike">
                <a:latin typeface="Arial"/>
              </a:rPr>
              <a:t>Απολυτήριο Λυκείου</a:t>
            </a:r>
            <a:endParaRPr b="0" lang="el-GR" sz="2700" spc="-1" strike="noStrike">
              <a:latin typeface="Arial"/>
            </a:endParaRPr>
          </a:p>
        </p:txBody>
      </p:sp>
      <p:sp>
        <p:nvSpPr>
          <p:cNvPr id="252" name="CustomShape 4"/>
          <p:cNvSpPr/>
          <p:nvPr/>
        </p:nvSpPr>
        <p:spPr>
          <a:xfrm>
            <a:off x="5384160" y="2347920"/>
            <a:ext cx="4406400" cy="1801800"/>
          </a:xfrm>
          <a:prstGeom prst="rect">
            <a:avLst/>
          </a:prstGeom>
          <a:solidFill>
            <a:srgbClr val="85ffe0"/>
          </a:solidFill>
          <a:ln w="9360">
            <a:solidFill>
              <a:srgbClr val="000000"/>
            </a:solidFill>
            <a:miter/>
          </a:ln>
        </p:spPr>
        <p:style>
          <a:lnRef idx="0"/>
          <a:fillRef idx="0"/>
          <a:effectRef idx="0"/>
          <a:fontRef idx="minor"/>
        </p:style>
        <p:txBody>
          <a:bodyPr lIns="95760" rIns="95760" tIns="47880" bIns="47880" anchor="ctr"/>
          <a:p>
            <a:pPr marL="216000" indent="-216000">
              <a:lnSpc>
                <a:spcPct val="90000"/>
              </a:lnSpc>
              <a:spcBef>
                <a:spcPts val="675"/>
              </a:spcBef>
              <a:buClr>
                <a:srgbClr val="000000"/>
              </a:buClr>
              <a:buSzPct val="45000"/>
              <a:buFont typeface="Wingdings" charset="2"/>
              <a:buChar char=""/>
            </a:pPr>
            <a:r>
              <a:rPr b="0" lang="el-GR" sz="2700" spc="-1" strike="noStrike">
                <a:latin typeface="Arial"/>
              </a:rPr>
              <a:t>Πτυχίο της ειδικότητας, επιπέδου 3 ή επιπέδου 4 για τους απόφοιτους της «Τάξης Μαθητείας»</a:t>
            </a:r>
            <a:endParaRPr b="0" lang="el-GR" sz="2700" spc="-1" strike="noStrike">
              <a:latin typeface="Arial"/>
            </a:endParaRPr>
          </a:p>
        </p:txBody>
      </p:sp>
      <p:sp>
        <p:nvSpPr>
          <p:cNvPr id="253" name="CustomShape 5"/>
          <p:cNvSpPr/>
          <p:nvPr/>
        </p:nvSpPr>
        <p:spPr>
          <a:xfrm>
            <a:off x="4736520" y="2852640"/>
            <a:ext cx="625320" cy="503280"/>
          </a:xfrm>
          <a:prstGeom prst="rect">
            <a:avLst/>
          </a:prstGeom>
          <a:solidFill>
            <a:srgbClr val="ffcc00"/>
          </a:solidFill>
          <a:ln w="9360">
            <a:solidFill>
              <a:srgbClr val="000000"/>
            </a:solidFill>
            <a:miter/>
          </a:ln>
        </p:spPr>
        <p:style>
          <a:lnRef idx="0"/>
          <a:fillRef idx="0"/>
          <a:effectRef idx="0"/>
          <a:fontRef idx="minor"/>
        </p:style>
        <p:txBody>
          <a:bodyPr wrap="none" lIns="95760" rIns="95760" tIns="47880" bIns="47880" anchor="ctr"/>
          <a:p>
            <a:pPr marL="779400" indent="-300240" algn="r">
              <a:lnSpc>
                <a:spcPct val="125000"/>
              </a:lnSpc>
              <a:spcBef>
                <a:spcPts val="1148"/>
              </a:spcBef>
            </a:pPr>
            <a:r>
              <a:rPr b="0" lang="el-GR" sz="4600" spc="-1" strike="noStrike">
                <a:latin typeface="Arial Black"/>
              </a:rPr>
              <a:t>+</a:t>
            </a:r>
            <a:endParaRPr b="0" lang="el-GR" sz="4600" spc="-1" strike="noStrike">
              <a:latin typeface="Arial"/>
            </a:endParaRPr>
          </a:p>
        </p:txBody>
      </p:sp>
      <p:sp>
        <p:nvSpPr>
          <p:cNvPr id="254" name="Line 6"/>
          <p:cNvSpPr/>
          <p:nvPr/>
        </p:nvSpPr>
        <p:spPr>
          <a:xfrm flipH="1">
            <a:off x="3323520" y="1628640"/>
            <a:ext cx="1403280" cy="719280"/>
          </a:xfrm>
          <a:prstGeom prst="line">
            <a:avLst/>
          </a:prstGeom>
          <a:ln w="88920">
            <a:solidFill>
              <a:srgbClr val="b2b2b2"/>
            </a:solidFill>
            <a:miter/>
            <a:tailEnd len="med" type="triangle" w="med"/>
          </a:ln>
        </p:spPr>
        <p:style>
          <a:lnRef idx="0"/>
          <a:fillRef idx="0"/>
          <a:effectRef idx="0"/>
          <a:fontRef idx="minor"/>
        </p:style>
      </p:sp>
      <p:sp>
        <p:nvSpPr>
          <p:cNvPr id="255" name="Line 7"/>
          <p:cNvSpPr/>
          <p:nvPr/>
        </p:nvSpPr>
        <p:spPr>
          <a:xfrm>
            <a:off x="5457240" y="1630440"/>
            <a:ext cx="1403280" cy="717480"/>
          </a:xfrm>
          <a:prstGeom prst="line">
            <a:avLst/>
          </a:prstGeom>
          <a:ln w="88920">
            <a:solidFill>
              <a:srgbClr val="b2b2b2"/>
            </a:solidFill>
            <a:miter/>
            <a:tailEnd len="med" type="triangle" w="med"/>
          </a:ln>
        </p:spPr>
        <p:style>
          <a:lnRef idx="0"/>
          <a:fillRef idx="0"/>
          <a:effectRef idx="0"/>
          <a:fontRef idx="minor"/>
        </p:style>
      </p:sp>
      <p:sp>
        <p:nvSpPr>
          <p:cNvPr id="256" name="CustomShape 8"/>
          <p:cNvSpPr/>
          <p:nvPr/>
        </p:nvSpPr>
        <p:spPr>
          <a:xfrm>
            <a:off x="194760" y="4292640"/>
            <a:ext cx="4446360" cy="934920"/>
          </a:xfrm>
          <a:prstGeom prst="rect">
            <a:avLst/>
          </a:prstGeom>
          <a:solidFill>
            <a:srgbClr val="ff9933"/>
          </a:solidFill>
          <a:ln w="9360">
            <a:solidFill>
              <a:srgbClr val="000000"/>
            </a:solidFill>
            <a:miter/>
          </a:ln>
        </p:spPr>
        <p:style>
          <a:lnRef idx="0"/>
          <a:fillRef idx="0"/>
          <a:effectRef idx="0"/>
          <a:fontRef idx="minor"/>
        </p:style>
        <p:txBody>
          <a:bodyPr lIns="95760" rIns="95760" tIns="47880" bIns="47880" anchor="ctr"/>
          <a:p>
            <a:pPr marL="216000" indent="-216000">
              <a:spcBef>
                <a:spcPts val="598"/>
              </a:spcBef>
              <a:buClr>
                <a:srgbClr val="000000"/>
              </a:buClr>
              <a:buSzPct val="45000"/>
              <a:buFont typeface="Wingdings" charset="2"/>
              <a:buChar char=""/>
            </a:pPr>
            <a:r>
              <a:rPr b="0" lang="el-GR" sz="2400" spc="-1" strike="noStrike">
                <a:latin typeface="Arial"/>
              </a:rPr>
              <a:t>ΑΕΙ-ΑΣΠΑΙΤΕ (με πανελλαδικές εξετάσεις)</a:t>
            </a:r>
            <a:endParaRPr b="0" lang="el-GR" sz="2400" spc="-1" strike="noStrike">
              <a:latin typeface="Arial"/>
            </a:endParaRPr>
          </a:p>
        </p:txBody>
      </p:sp>
      <p:sp>
        <p:nvSpPr>
          <p:cNvPr id="257" name="Line 9"/>
          <p:cNvSpPr/>
          <p:nvPr/>
        </p:nvSpPr>
        <p:spPr>
          <a:xfrm>
            <a:off x="7449120" y="4149720"/>
            <a:ext cx="0" cy="647640"/>
          </a:xfrm>
          <a:prstGeom prst="line">
            <a:avLst/>
          </a:prstGeom>
          <a:ln w="88920">
            <a:solidFill>
              <a:srgbClr val="b2b2b2"/>
            </a:solidFill>
            <a:miter/>
            <a:tailEnd len="med" type="triangle" w="med"/>
          </a:ln>
        </p:spPr>
        <p:style>
          <a:lnRef idx="0"/>
          <a:fillRef idx="0"/>
          <a:effectRef idx="0"/>
          <a:fontRef idx="minor"/>
        </p:style>
      </p:sp>
      <p:sp>
        <p:nvSpPr>
          <p:cNvPr id="258" name="CustomShape 10"/>
          <p:cNvSpPr/>
          <p:nvPr/>
        </p:nvSpPr>
        <p:spPr>
          <a:xfrm>
            <a:off x="5107680" y="4797360"/>
            <a:ext cx="4446360" cy="1370160"/>
          </a:xfrm>
          <a:prstGeom prst="rect">
            <a:avLst/>
          </a:prstGeom>
          <a:solidFill>
            <a:srgbClr val="ffffcc"/>
          </a:solidFill>
          <a:ln w="9360">
            <a:solidFill>
              <a:srgbClr val="000000"/>
            </a:solidFill>
            <a:miter/>
          </a:ln>
        </p:spPr>
        <p:style>
          <a:lnRef idx="0"/>
          <a:fillRef idx="0"/>
          <a:effectRef idx="0"/>
          <a:fontRef idx="minor"/>
        </p:style>
        <p:txBody>
          <a:bodyPr lIns="95760" rIns="95760" tIns="47880" bIns="47880" anchor="ctr"/>
          <a:p>
            <a:pPr marL="216000" indent="-216000">
              <a:spcBef>
                <a:spcPts val="675"/>
              </a:spcBef>
              <a:buClr>
                <a:srgbClr val="000000"/>
              </a:buClr>
              <a:buSzPct val="45000"/>
              <a:buFont typeface="Wingdings" charset="2"/>
              <a:buChar char=""/>
            </a:pPr>
            <a:r>
              <a:rPr b="0" lang="el-GR" sz="2700" spc="-1" strike="noStrike">
                <a:latin typeface="Arial"/>
              </a:rPr>
              <a:t>Άδεια ασκήσεως επαγγέλματος ή Ι.Ε.Κ. </a:t>
            </a:r>
            <a:endParaRPr b="0" lang="el-GR" sz="2700" spc="-1" strike="noStrike">
              <a:latin typeface="Arial"/>
            </a:endParaRPr>
          </a:p>
        </p:txBody>
      </p:sp>
      <p:sp>
        <p:nvSpPr>
          <p:cNvPr id="259" name="Line 11"/>
          <p:cNvSpPr/>
          <p:nvPr/>
        </p:nvSpPr>
        <p:spPr>
          <a:xfrm>
            <a:off x="2457000" y="3429000"/>
            <a:ext cx="0" cy="861840"/>
          </a:xfrm>
          <a:prstGeom prst="line">
            <a:avLst/>
          </a:prstGeom>
          <a:ln w="88920">
            <a:solidFill>
              <a:srgbClr val="b2b2b2"/>
            </a:solidFill>
            <a:miter/>
            <a:tailEnd len="med" type="triangle" w="med"/>
          </a:ln>
        </p:spPr>
        <p:style>
          <a:lnRef idx="0"/>
          <a:fillRef idx="0"/>
          <a:effectRef idx="0"/>
          <a:fontRef idx="minor"/>
        </p:style>
      </p:sp>
    </p:spTree>
  </p:cSld>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60"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sp>
        <p:nvSpPr>
          <p:cNvPr id="261" name="CustomShape 2"/>
          <p:cNvSpPr/>
          <p:nvPr/>
        </p:nvSpPr>
        <p:spPr>
          <a:xfrm>
            <a:off x="0" y="357120"/>
            <a:ext cx="9905760" cy="333720"/>
          </a:xfrm>
          <a:prstGeom prst="rect">
            <a:avLst/>
          </a:prstGeom>
          <a:solidFill>
            <a:srgbClr val="92d050"/>
          </a:solidFill>
          <a:ln w="15840">
            <a:solidFill>
              <a:srgbClr val="000000"/>
            </a:solidFill>
            <a:round/>
          </a:ln>
        </p:spPr>
        <p:style>
          <a:lnRef idx="0"/>
          <a:fillRef idx="0"/>
          <a:effectRef idx="0"/>
          <a:fontRef idx="minor"/>
        </p:style>
        <p:txBody>
          <a:bodyPr lIns="90000" rIns="90000" tIns="45000" bIns="45000"/>
          <a:p>
            <a:pPr algn="ctr">
              <a:lnSpc>
                <a:spcPct val="100000"/>
              </a:lnSpc>
            </a:pPr>
            <a:r>
              <a:rPr b="1" lang="el-GR" sz="1600" spc="-1" strike="noStrike">
                <a:solidFill>
                  <a:srgbClr val="000000"/>
                </a:solidFill>
                <a:latin typeface="Verdana"/>
              </a:rPr>
              <a:t>ΠΡΟΣΒΑΣΗ ΣΤΗΝ ΤΡΙΤΟΒΑΘΜΙΑ ΕΚΠΑΙΔΕΥΣΗ ΣΕ ΣΥΝΑΦΗ ΤΜΗΜΑΤΑ</a:t>
            </a:r>
            <a:endParaRPr b="0" lang="el-GR" sz="1600" spc="-1" strike="noStrike">
              <a:latin typeface="Arial"/>
            </a:endParaRPr>
          </a:p>
        </p:txBody>
      </p:sp>
      <p:sp>
        <p:nvSpPr>
          <p:cNvPr id="262" name="CustomShape 3"/>
          <p:cNvSpPr/>
          <p:nvPr/>
        </p:nvSpPr>
        <p:spPr>
          <a:xfrm>
            <a:off x="237960" y="928800"/>
            <a:ext cx="9429480" cy="5930280"/>
          </a:xfrm>
          <a:prstGeom prst="rect">
            <a:avLst/>
          </a:prstGeom>
          <a:noFill/>
          <a:ln>
            <a:noFill/>
          </a:ln>
        </p:spPr>
        <p:style>
          <a:lnRef idx="0"/>
          <a:fillRef idx="0"/>
          <a:effectRef idx="0"/>
          <a:fontRef idx="minor"/>
        </p:style>
        <p:txBody>
          <a:bodyPr lIns="90000" rIns="90000" tIns="45000" bIns="45000"/>
          <a:p>
            <a:pPr>
              <a:lnSpc>
                <a:spcPct val="100000"/>
              </a:lnSpc>
            </a:pPr>
            <a:r>
              <a:rPr b="1" lang="el-GR" sz="1600" spc="-1" strike="noStrike">
                <a:solidFill>
                  <a:srgbClr val="000000"/>
                </a:solidFill>
                <a:latin typeface="Verdana"/>
              </a:rPr>
              <a:t>Με ειδικές πανελλαδικές εξετάσεις :</a:t>
            </a:r>
            <a:endParaRPr b="0" lang="el-GR" sz="1600" spc="-1" strike="noStrike">
              <a:latin typeface="Arial"/>
            </a:endParaRPr>
          </a:p>
          <a:p>
            <a:pPr>
              <a:lnSpc>
                <a:spcPct val="100000"/>
              </a:lnSpc>
            </a:pPr>
            <a:endParaRPr b="0" lang="el-GR" sz="1600" spc="-1" strike="noStrike">
              <a:latin typeface="Arial"/>
            </a:endParaRPr>
          </a:p>
          <a:p>
            <a:pPr marL="216000" indent="-216000" algn="just">
              <a:lnSpc>
                <a:spcPct val="100000"/>
              </a:lnSpc>
              <a:buClr>
                <a:srgbClr val="000000"/>
              </a:buClr>
              <a:buFont typeface="Arial"/>
              <a:buChar char="•"/>
            </a:pPr>
            <a:r>
              <a:rPr b="1" lang="el-GR" sz="1600" spc="-1" strike="noStrike">
                <a:solidFill>
                  <a:srgbClr val="000000"/>
                </a:solidFill>
                <a:latin typeface="Verdana"/>
              </a:rPr>
              <a:t> </a:t>
            </a:r>
            <a:r>
              <a:rPr b="1" lang="el-GR" sz="1600" spc="-1" strike="noStrike">
                <a:solidFill>
                  <a:srgbClr val="000000"/>
                </a:solidFill>
                <a:latin typeface="Verdana"/>
              </a:rPr>
              <a:t>Σε ποσοστό 10% σε Σχολές, Τμήματα και Εισαγωγικές Κατευθύνσεις  των Πανεπιστημίων που ορίζονται με Υπουργική Απόφαση ως αντίστοιχα ή συναφή με τους τομείς από τους οποίους αποφοιτούν και επίσης και σε κοινή ομάδα Σχολών, Τμημάτων και Εισαγωγικών Κατευθύνσεων  των Πανεπιστημίων.</a:t>
            </a:r>
            <a:endParaRPr b="0" lang="el-GR" sz="1600" spc="-1" strike="noStrike">
              <a:latin typeface="Arial"/>
            </a:endParaRPr>
          </a:p>
          <a:p>
            <a:pPr algn="just">
              <a:lnSpc>
                <a:spcPct val="100000"/>
              </a:lnSpc>
            </a:pPr>
            <a:endParaRPr b="0" lang="el-GR" sz="1600" spc="-1" strike="noStrike">
              <a:latin typeface="Arial"/>
            </a:endParaRPr>
          </a:p>
          <a:p>
            <a:pPr marL="216000" indent="-216000" algn="just">
              <a:lnSpc>
                <a:spcPct val="100000"/>
              </a:lnSpc>
              <a:buClr>
                <a:srgbClr val="000000"/>
              </a:buClr>
              <a:buFont typeface="Arial"/>
              <a:buChar char="•"/>
            </a:pPr>
            <a:r>
              <a:rPr b="1" lang="el-GR" sz="1600" spc="-1" strike="noStrike">
                <a:solidFill>
                  <a:srgbClr val="000000"/>
                </a:solidFill>
                <a:latin typeface="Verdana"/>
              </a:rPr>
              <a:t> </a:t>
            </a:r>
            <a:r>
              <a:rPr b="1" lang="el-GR" sz="1600" spc="-1" strike="noStrike">
                <a:solidFill>
                  <a:srgbClr val="000000"/>
                </a:solidFill>
                <a:latin typeface="Verdana"/>
              </a:rPr>
              <a:t>Σε ποσοστό 5% κατ’ εξαίρεση σε Τμήματα και Εισαγωγικές Κατευθύνσεις  των Πανεπιστημίων Πολυτεχνείων και Πολυτεχνικών Σχολών, σε Τμήματα Ιατρικής, Οδοντιατρικής, Κτηνιατρικής και Φαρμακευτικής και των Τμημάτων Φυσικής, Βιολογίας και Γεωλογίας, εάν καθορίζονται με Υπουργική Απόφαση ως αντίστοιχα ή συναφή με τους τομείς από τους οποίους αποφοιτούν.</a:t>
            </a:r>
            <a:endParaRPr b="0" lang="el-GR" sz="1600" spc="-1" strike="noStrike">
              <a:latin typeface="Arial"/>
            </a:endParaRPr>
          </a:p>
          <a:p>
            <a:pPr algn="just">
              <a:lnSpc>
                <a:spcPct val="100000"/>
              </a:lnSpc>
            </a:pPr>
            <a:endParaRPr b="0" lang="el-GR" sz="1600" spc="-1" strike="noStrike">
              <a:latin typeface="Arial"/>
            </a:endParaRPr>
          </a:p>
          <a:p>
            <a:pPr marL="216000" indent="-216000" algn="just">
              <a:lnSpc>
                <a:spcPct val="100000"/>
              </a:lnSpc>
              <a:buClr>
                <a:srgbClr val="000000"/>
              </a:buClr>
              <a:buFont typeface="Arial"/>
              <a:buChar char="•"/>
            </a:pPr>
            <a:r>
              <a:rPr b="1" lang="el-GR" sz="1600" spc="-1" strike="noStrike">
                <a:solidFill>
                  <a:srgbClr val="000000"/>
                </a:solidFill>
                <a:latin typeface="Verdana"/>
              </a:rPr>
              <a:t> </a:t>
            </a:r>
            <a:r>
              <a:rPr b="1" lang="el-GR" sz="1600" spc="-1" strike="noStrike">
                <a:solidFill>
                  <a:srgbClr val="000000"/>
                </a:solidFill>
                <a:latin typeface="Verdana"/>
              </a:rPr>
              <a:t>Σε ποσοστό 20% στην Ανώτατη Σχολή Παιδαγωγικής και Τεχνολογικής Εκπαίδευσης (Α.Σ.ΠΑΙ.ΤΕ.)  και στις Ανώτερες Σχολές Τουριστικής Εκπαίδευσης (Α.Σ.Τ.Ε.).</a:t>
            </a:r>
            <a:endParaRPr b="0" lang="el-GR" sz="1600" spc="-1" strike="noStrike">
              <a:latin typeface="Arial"/>
            </a:endParaRPr>
          </a:p>
          <a:p>
            <a:pPr>
              <a:lnSpc>
                <a:spcPct val="100000"/>
              </a:lnSpc>
            </a:pPr>
            <a:endParaRPr b="0" lang="el-GR" sz="1600" spc="-1" strike="noStrike">
              <a:latin typeface="Arial"/>
            </a:endParaRPr>
          </a:p>
          <a:p>
            <a:pPr marL="216000" indent="-216000" algn="just">
              <a:lnSpc>
                <a:spcPct val="100000"/>
              </a:lnSpc>
              <a:buClr>
                <a:srgbClr val="000000"/>
              </a:buClr>
              <a:buFont typeface="Arial"/>
              <a:buChar char="•"/>
            </a:pPr>
            <a:r>
              <a:rPr b="1" lang="el-GR" sz="1600" spc="-1" strike="noStrike">
                <a:solidFill>
                  <a:srgbClr val="000000"/>
                </a:solidFill>
                <a:latin typeface="Verdana"/>
              </a:rPr>
              <a:t> </a:t>
            </a:r>
            <a:r>
              <a:rPr b="1" lang="el-GR" sz="1600" spc="-1" strike="noStrike">
                <a:solidFill>
                  <a:srgbClr val="000000"/>
                </a:solidFill>
                <a:latin typeface="Verdana"/>
              </a:rPr>
              <a:t>Σε ειδικό ποσοστό θέσεων θέσεων, που ορίζεται με Υπουργική Απόφαση , σε κοινή ομάδα που περιλαμβάνει τις Ανώτερες Στρατιωτικές Σχολές Υπαξιωματικών των Ενόπλων Δυνάμεων, τη Σχολή Αστυφυλάκων, τη Σχολή Πυροσβεστών, τη Σχολή Δοκίμων Λιμενοφυλάκων και τις Σχολές της Ακαδημίας Εμπορικού Ναυτικού (Α.Ε.Ν.), ανεξάρτητα από τον τομέα από τον οποίο αποφοιτούν.</a:t>
            </a:r>
            <a:endParaRPr b="0" lang="el-GR" sz="1600" spc="-1" strike="noStrike">
              <a:latin typeface="Arial"/>
            </a:endParaRPr>
          </a:p>
          <a:p>
            <a:pPr>
              <a:lnSpc>
                <a:spcPct val="100000"/>
              </a:lnSpc>
            </a:pPr>
            <a:endParaRPr b="0" lang="el-GR" sz="1600" spc="-1" strike="noStrike">
              <a:latin typeface="Arial"/>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63" name="CustomShape 1"/>
          <p:cNvSpPr/>
          <p:nvPr/>
        </p:nvSpPr>
        <p:spPr>
          <a:xfrm>
            <a:off x="666720" y="767160"/>
            <a:ext cx="8214840" cy="6125400"/>
          </a:xfrm>
          <a:prstGeom prst="rect">
            <a:avLst/>
          </a:prstGeom>
          <a:noFill/>
          <a:ln>
            <a:noFill/>
          </a:ln>
        </p:spPr>
        <p:style>
          <a:lnRef idx="0"/>
          <a:fillRef idx="0"/>
          <a:effectRef idx="0"/>
          <a:fontRef idx="minor"/>
        </p:style>
        <p:txBody>
          <a:bodyPr lIns="90000" rIns="90000" tIns="45000" bIns="45000"/>
          <a:p>
            <a:pPr algn="just">
              <a:lnSpc>
                <a:spcPct val="100000"/>
              </a:lnSpc>
            </a:pPr>
            <a:r>
              <a:rPr b="1" lang="el-GR" sz="1800" spc="-1" strike="noStrike">
                <a:solidFill>
                  <a:srgbClr val="000000"/>
                </a:solidFill>
                <a:latin typeface="Verdana"/>
              </a:rPr>
              <a:t>Η εξεταστέα ύλη και τα θέματα των εξετάσεων είναι κοινά για τους υποψηφίους από τα ημερήσια και τα εσπερινά ΕΠΑ.Λ. Το σύνολο των υποψηφίων εξετάζεται σε τέσσερα (4) μαθήματα της τελευταίας τάξης ημερήσιων και εσπερινών ΕΠΑ.Λ., από τα οποία δύο (2) μαθήματα είναι γενικής παιδείας και δύο (2) μαθήματα ειδικότητας.</a:t>
            </a:r>
            <a:endParaRPr b="0" lang="el-GR" sz="1800" spc="-1" strike="noStrike">
              <a:latin typeface="Arial"/>
            </a:endParaRPr>
          </a:p>
          <a:p>
            <a:pPr algn="just">
              <a:lnSpc>
                <a:spcPct val="100000"/>
              </a:lnSpc>
            </a:pPr>
            <a:endParaRPr b="0" lang="el-GR" sz="1800" spc="-1" strike="noStrike">
              <a:latin typeface="Arial"/>
            </a:endParaRPr>
          </a:p>
          <a:p>
            <a:pPr algn="just">
              <a:lnSpc>
                <a:spcPct val="100000"/>
              </a:lnSpc>
            </a:pPr>
            <a:r>
              <a:rPr b="1" lang="el-GR" sz="1800" spc="-1" strike="noStrike">
                <a:solidFill>
                  <a:srgbClr val="000000"/>
                </a:solidFill>
                <a:latin typeface="Verdana"/>
              </a:rPr>
              <a:t>Τα εξεταζόμενα μαθήματα, καθώς και οι συντελεστές βαρύτητάς τους, καθορίζονται με Υπουργική Απόφαση. Οι εξετάσεις για την εισαγωγή στην τριτοβάθμια εκπαίδευση διεξάγονται, σε πανελλαδικό επίπεδο με θέματα που τίθενται αποκλειστικά από κεντρική επιτροπή εξετάσεων.</a:t>
            </a:r>
            <a:endParaRPr b="0" lang="el-GR" sz="1800" spc="-1" strike="noStrike">
              <a:latin typeface="Arial"/>
            </a:endParaRPr>
          </a:p>
          <a:p>
            <a:pPr algn="just">
              <a:lnSpc>
                <a:spcPct val="100000"/>
              </a:lnSpc>
            </a:pPr>
            <a:endParaRPr b="0" lang="el-GR" sz="1800" spc="-1" strike="noStrike">
              <a:latin typeface="Arial"/>
            </a:endParaRPr>
          </a:p>
          <a:p>
            <a:pPr algn="just">
              <a:lnSpc>
                <a:spcPct val="100000"/>
              </a:lnSpc>
            </a:pPr>
            <a:r>
              <a:rPr b="1" lang="el-GR" sz="1800" spc="-1" strike="noStrike">
                <a:solidFill>
                  <a:srgbClr val="000000"/>
                </a:solidFill>
                <a:latin typeface="Verdana"/>
              </a:rPr>
              <a:t>Για όσα θέματα δεν ρυθμίζονται από τις διατάξεις του παρόντος ισχύουν οι διατάξεις που ρυθμίζουν την εισαγωγή των αποφοίτων των Γενικών Λυκείων στην τριτοβάθμια εκπαίδευση.</a:t>
            </a:r>
            <a:endParaRPr b="0" lang="el-GR" sz="1800" spc="-1" strike="noStrike">
              <a:latin typeface="Arial"/>
            </a:endParaRPr>
          </a:p>
          <a:p>
            <a:pPr algn="just">
              <a:lnSpc>
                <a:spcPct val="100000"/>
              </a:lnSpc>
            </a:pPr>
            <a:endParaRPr b="0" lang="el-GR" sz="1800" spc="-1" strike="noStrike">
              <a:latin typeface="Arial"/>
            </a:endParaRPr>
          </a:p>
          <a:p>
            <a:pPr algn="just">
              <a:lnSpc>
                <a:spcPct val="100000"/>
              </a:lnSpc>
            </a:pPr>
            <a:r>
              <a:rPr b="1" lang="el-GR" sz="1800" spc="-1" strike="noStrike">
                <a:solidFill>
                  <a:srgbClr val="000000"/>
                </a:solidFill>
                <a:latin typeface="Verdana"/>
              </a:rPr>
              <a:t>Ειδικά για το σχολικό έτος 2018-2019, η αίτηση -δήλωση που έχει ήδη υποβληθεί μπορεί να τροποποιηθεί μέσα σε προθεσμία δεκαπέντε (15) ημερών από την έναρξη ισχύος του νόμου 4610/2019</a:t>
            </a:r>
            <a:endParaRPr b="0" lang="el-GR" sz="1800" spc="-1" strike="noStrike">
              <a:latin typeface="Arial"/>
            </a:endParaRPr>
          </a:p>
        </p:txBody>
      </p:sp>
      <p:sp>
        <p:nvSpPr>
          <p:cNvPr id="264" name="CustomShape 2"/>
          <p:cNvSpPr/>
          <p:nvPr/>
        </p:nvSpPr>
        <p:spPr>
          <a:xfrm>
            <a:off x="0" y="357120"/>
            <a:ext cx="9905760" cy="333720"/>
          </a:xfrm>
          <a:prstGeom prst="rect">
            <a:avLst/>
          </a:prstGeom>
          <a:solidFill>
            <a:srgbClr val="92d050"/>
          </a:solidFill>
          <a:ln w="15840">
            <a:solidFill>
              <a:srgbClr val="000000"/>
            </a:solidFill>
            <a:round/>
          </a:ln>
        </p:spPr>
        <p:style>
          <a:lnRef idx="0"/>
          <a:fillRef idx="0"/>
          <a:effectRef idx="0"/>
          <a:fontRef idx="minor"/>
        </p:style>
        <p:txBody>
          <a:bodyPr lIns="90000" rIns="90000" tIns="45000" bIns="45000"/>
          <a:p>
            <a:pPr algn="ctr">
              <a:lnSpc>
                <a:spcPct val="100000"/>
              </a:lnSpc>
            </a:pPr>
            <a:r>
              <a:rPr b="1" lang="el-GR" sz="1600" spc="-1" strike="noStrike">
                <a:solidFill>
                  <a:srgbClr val="000000"/>
                </a:solidFill>
                <a:latin typeface="Verdana"/>
              </a:rPr>
              <a:t>ΠΡΟΣΒΑΣΗ ΣΤΗΝ ΤΡΙΤΟΒΑΘΜΙΑ ΕΚΠΑΙΔΕΥΣΗ ΣΕ ΣΥΝΑΦΗ ΤΜΗΜΑΤΑ</a:t>
            </a:r>
            <a:endParaRPr b="0" lang="el-GR" sz="1600" spc="-1" strike="noStrike">
              <a:latin typeface="Arial"/>
            </a:endParaRPr>
          </a:p>
        </p:txBody>
      </p:sp>
      <p:sp>
        <p:nvSpPr>
          <p:cNvPr id="265" name="CustomShape 3"/>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66" name="CustomShape 1"/>
          <p:cNvSpPr/>
          <p:nvPr/>
        </p:nvSpPr>
        <p:spPr>
          <a:xfrm>
            <a:off x="0" y="357120"/>
            <a:ext cx="9905760" cy="333720"/>
          </a:xfrm>
          <a:prstGeom prst="rect">
            <a:avLst/>
          </a:prstGeom>
          <a:solidFill>
            <a:srgbClr val="92d050"/>
          </a:solidFill>
          <a:ln w="15840">
            <a:solidFill>
              <a:srgbClr val="000000"/>
            </a:solidFill>
            <a:round/>
          </a:ln>
        </p:spPr>
        <p:style>
          <a:lnRef idx="0"/>
          <a:fillRef idx="0"/>
          <a:effectRef idx="0"/>
          <a:fontRef idx="minor"/>
        </p:style>
        <p:txBody>
          <a:bodyPr lIns="90000" rIns="90000" tIns="45000" bIns="45000"/>
          <a:p>
            <a:pPr algn="ctr">
              <a:lnSpc>
                <a:spcPct val="100000"/>
              </a:lnSpc>
            </a:pPr>
            <a:r>
              <a:rPr b="1" lang="el-GR" sz="1600" spc="-1" strike="noStrike">
                <a:solidFill>
                  <a:srgbClr val="000000"/>
                </a:solidFill>
                <a:latin typeface="Verdana"/>
              </a:rPr>
              <a:t>ΠΡΟΣΒΑΣΗ ΣΤΗΝ ΤΡΙΤΟΒΑΘΜΙΑ ΕΚΠΑΙΔΕΥΣΗ </a:t>
            </a:r>
            <a:endParaRPr b="0" lang="el-GR" sz="1600" spc="-1" strike="noStrike">
              <a:latin typeface="Arial"/>
            </a:endParaRPr>
          </a:p>
        </p:txBody>
      </p:sp>
      <p:sp>
        <p:nvSpPr>
          <p:cNvPr id="267" name="CustomShape 2"/>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sp>
        <p:nvSpPr>
          <p:cNvPr id="268" name="CustomShape 3"/>
          <p:cNvSpPr/>
          <p:nvPr/>
        </p:nvSpPr>
        <p:spPr>
          <a:xfrm>
            <a:off x="738000" y="1071720"/>
            <a:ext cx="7857720" cy="1005120"/>
          </a:xfrm>
          <a:prstGeom prst="rect">
            <a:avLst/>
          </a:prstGeom>
          <a:noFill/>
          <a:ln>
            <a:noFill/>
          </a:ln>
        </p:spPr>
        <p:style>
          <a:lnRef idx="0"/>
          <a:fillRef idx="0"/>
          <a:effectRef idx="0"/>
          <a:fontRef idx="minor"/>
        </p:style>
        <p:txBody>
          <a:bodyPr lIns="90000" rIns="90000" tIns="45000" bIns="45000"/>
          <a:p>
            <a:pPr algn="just">
              <a:lnSpc>
                <a:spcPct val="100000"/>
              </a:lnSpc>
            </a:pPr>
            <a:r>
              <a:rPr b="0" lang="el-GR" sz="2000" spc="-1" strike="noStrike">
                <a:solidFill>
                  <a:srgbClr val="000000"/>
                </a:solidFill>
                <a:latin typeface="Verdana"/>
              </a:rPr>
              <a:t>Από το επόμενο έτος αποφοίτησης μπορούν να εισαχθούν σε οποιοδήποτε Τμήμα μέσω των πανελλαδικών εξετάσεων των Γενικών Λυκείων </a:t>
            </a:r>
            <a:endParaRPr b="0" lang="el-GR" sz="2000" spc="-1" strike="noStrike">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44"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45" name="Object 2"/>
          <p:cNvGraphicFramePr/>
          <p:nvPr/>
        </p:nvGraphicFramePr>
        <p:xfrm>
          <a:off x="0" y="353880"/>
          <a:ext cx="9905760" cy="482400"/>
        </p:xfrm>
        <a:graphic>
          <a:graphicData uri="http://schemas.openxmlformats.org/presentationml/2006/ole">
            <p:oleObj r:id="rId1" spid="">
              <p:embed/>
              <p:pic>
                <p:nvPicPr>
                  <p:cNvPr id="146" name="Object 4" descr=""/>
                  <p:cNvPicPr/>
                  <p:nvPr/>
                </p:nvPicPr>
                <p:blipFill>
                  <a:blip r:embed="rId2"/>
                  <a:stretch/>
                </p:blipFill>
                <p:spPr>
                  <a:xfrm>
                    <a:off x="0" y="353880"/>
                    <a:ext cx="9905760" cy="482400"/>
                  </a:xfrm>
                  <a:prstGeom prst="rect">
                    <a:avLst/>
                  </a:prstGeom>
                  <a:ln>
                    <a:noFill/>
                  </a:ln>
                </p:spPr>
              </p:pic>
            </p:oleObj>
          </a:graphicData>
        </a:graphic>
      </p:graphicFrame>
      <p:graphicFrame>
        <p:nvGraphicFramePr>
          <p:cNvPr id="147" name="Table 3"/>
          <p:cNvGraphicFramePr/>
          <p:nvPr/>
        </p:nvGraphicFramePr>
        <p:xfrm>
          <a:off x="666720" y="3929040"/>
          <a:ext cx="7643160" cy="2776320"/>
        </p:xfrm>
        <a:graphic>
          <a:graphicData uri="http://schemas.openxmlformats.org/drawingml/2006/table">
            <a:tbl>
              <a:tblPr/>
              <a:tblGrid>
                <a:gridCol w="7643520"/>
              </a:tblGrid>
              <a:tr h="396360">
                <a:tc>
                  <a:txBody>
                    <a:bodyPr/>
                    <a:p>
                      <a:pPr>
                        <a:lnSpc>
                          <a:spcPct val="100000"/>
                        </a:lnSpc>
                      </a:pPr>
                      <a:r>
                        <a:rPr b="1" lang="el-GR" sz="2000" spc="-1" strike="noStrike">
                          <a:solidFill>
                            <a:srgbClr val="000000"/>
                          </a:solidFill>
                          <a:latin typeface="Arial"/>
                        </a:rPr>
                        <a:t>Τομέας Γεωπονίας, Τεχνολογίας Τροφίμων και Διατροφής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360">
                <a:tc>
                  <a:txBody>
                    <a:bodyPr/>
                    <a:p>
                      <a:pPr>
                        <a:lnSpc>
                          <a:spcPct val="100000"/>
                        </a:lnSpc>
                      </a:pPr>
                      <a:r>
                        <a:rPr b="0" lang="el-GR" sz="2000" spc="-1" strike="noStrike">
                          <a:solidFill>
                            <a:srgbClr val="000000"/>
                          </a:solidFill>
                          <a:latin typeface="Arial"/>
                        </a:rPr>
                        <a:t>1. Τεχνικός Φυτικής Παραγωγής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2. Τεχνικός Ζωικής Παραγωγής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3. Τεχνικός Αλιείας και Υδατοκαλλιεργειών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4. Τεχνικός Ανθοκομίας και Αρχιτεκτονικής Τοπίου</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5. Τεχνικός Τεχνολογίας Τροφίμων και Ποτών </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8520">
                <a:tc>
                  <a:txBody>
                    <a:bodyPr/>
                    <a:p>
                      <a:pPr>
                        <a:lnSpc>
                          <a:spcPct val="100000"/>
                        </a:lnSpc>
                      </a:pPr>
                      <a:r>
                        <a:rPr b="0" lang="el-GR" sz="2000" spc="-1" strike="noStrike">
                          <a:solidFill>
                            <a:srgbClr val="000000"/>
                          </a:solidFill>
                          <a:latin typeface="Arial"/>
                        </a:rPr>
                        <a:t>6. Τεχνικός Δασοπονίας και Διαχείρισης Φυσικού Περιβάλλοντος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graphicFrame>
        <p:nvGraphicFramePr>
          <p:cNvPr id="148" name="Table 4"/>
          <p:cNvGraphicFramePr/>
          <p:nvPr/>
        </p:nvGraphicFramePr>
        <p:xfrm>
          <a:off x="666720" y="1214280"/>
          <a:ext cx="7675200" cy="2356560"/>
        </p:xfrm>
        <a:graphic>
          <a:graphicData uri="http://schemas.openxmlformats.org/drawingml/2006/table">
            <a:tbl>
              <a:tblPr/>
              <a:tblGrid>
                <a:gridCol w="7675560"/>
              </a:tblGrid>
              <a:tr h="471240">
                <a:tc>
                  <a:txBody>
                    <a:bodyPr/>
                    <a:p>
                      <a:pPr>
                        <a:lnSpc>
                          <a:spcPct val="100000"/>
                        </a:lnSpc>
                      </a:pPr>
                      <a:r>
                        <a:rPr b="1" lang="el-GR" sz="2000" spc="-1" strike="noStrike">
                          <a:solidFill>
                            <a:srgbClr val="000000"/>
                          </a:solidFill>
                          <a:latin typeface="Arial"/>
                        </a:rPr>
                        <a:t>Τομέας Διοίκησης και Οικονομίας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471240">
                <a:tc>
                  <a:txBody>
                    <a:bodyPr/>
                    <a:p>
                      <a:pPr>
                        <a:lnSpc>
                          <a:spcPct val="100000"/>
                        </a:lnSpc>
                      </a:pPr>
                      <a:r>
                        <a:rPr b="0" lang="el-GR" sz="2000" spc="-1" strike="noStrike">
                          <a:solidFill>
                            <a:srgbClr val="000000"/>
                          </a:solidFill>
                          <a:latin typeface="Arial"/>
                        </a:rPr>
                        <a:t>1. Υπάλληλος Διοίκησης και Οικονομικών Υπηρεσιών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471240">
                <a:tc>
                  <a:txBody>
                    <a:bodyPr/>
                    <a:p>
                      <a:pPr>
                        <a:lnSpc>
                          <a:spcPct val="100000"/>
                        </a:lnSpc>
                      </a:pPr>
                      <a:r>
                        <a:rPr b="0" lang="el-GR" sz="2000" spc="-1" strike="noStrike">
                          <a:solidFill>
                            <a:srgbClr val="000000"/>
                          </a:solidFill>
                          <a:latin typeface="Arial"/>
                        </a:rPr>
                        <a:t>2. Υπάλληλος Αποθήκης και Συστημάτων Εφοδιασμού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471240">
                <a:tc>
                  <a:txBody>
                    <a:bodyPr/>
                    <a:p>
                      <a:pPr>
                        <a:lnSpc>
                          <a:spcPct val="100000"/>
                        </a:lnSpc>
                      </a:pPr>
                      <a:r>
                        <a:rPr b="0" lang="el-GR" sz="2000" spc="-1" strike="noStrike">
                          <a:solidFill>
                            <a:srgbClr val="000000"/>
                          </a:solidFill>
                          <a:latin typeface="Arial"/>
                        </a:rPr>
                        <a:t>3. Υπάλληλος Εμπορίας και Διαφήμισης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471960">
                <a:tc>
                  <a:txBody>
                    <a:bodyPr/>
                    <a:p>
                      <a:pPr>
                        <a:lnSpc>
                          <a:spcPct val="100000"/>
                        </a:lnSpc>
                      </a:pPr>
                      <a:r>
                        <a:rPr b="0" lang="el-GR" sz="2000" spc="-1" strike="noStrike">
                          <a:solidFill>
                            <a:srgbClr val="000000"/>
                          </a:solidFill>
                          <a:latin typeface="Arial"/>
                        </a:rPr>
                        <a:t>4. Υπάλληλος Οικονομίας και Διοίκησης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CustomShape 1"/>
          <p:cNvSpPr/>
          <p:nvPr/>
        </p:nvSpPr>
        <p:spPr>
          <a:xfrm>
            <a:off x="506520" y="333360"/>
            <a:ext cx="8965800" cy="934560"/>
          </a:xfrm>
          <a:prstGeom prst="rect">
            <a:avLst/>
          </a:prstGeom>
          <a:noFill/>
          <a:ln w="9360">
            <a:noFill/>
          </a:ln>
        </p:spPr>
        <p:style>
          <a:lnRef idx="0"/>
          <a:fillRef idx="0"/>
          <a:effectRef idx="0"/>
          <a:fontRef idx="minor"/>
        </p:style>
        <p:txBody>
          <a:bodyPr lIns="90000" rIns="90000" tIns="45000" bIns="45000"/>
          <a:p>
            <a:pPr algn="ctr">
              <a:lnSpc>
                <a:spcPct val="100000"/>
              </a:lnSpc>
              <a:spcBef>
                <a:spcPts val="1500"/>
              </a:spcBef>
            </a:pPr>
            <a:r>
              <a:rPr b="1" lang="el-GR" sz="3000" spc="-1" strike="noStrike">
                <a:solidFill>
                  <a:srgbClr val="000066"/>
                </a:solidFill>
                <a:latin typeface="Verdana"/>
              </a:rPr>
              <a:t>Εκπαιδευτικές Διέξοδοι Αποφοίτων Επαγγελματικού Λυκείου:</a:t>
            </a:r>
            <a:endParaRPr b="0" lang="el-GR" sz="3000" spc="-1" strike="noStrike">
              <a:latin typeface="Arial"/>
            </a:endParaRPr>
          </a:p>
        </p:txBody>
      </p:sp>
      <p:sp>
        <p:nvSpPr>
          <p:cNvPr id="270" name="CustomShape 2"/>
          <p:cNvSpPr/>
          <p:nvPr/>
        </p:nvSpPr>
        <p:spPr>
          <a:xfrm>
            <a:off x="825480" y="1295280"/>
            <a:ext cx="8419680" cy="4845240"/>
          </a:xfrm>
          <a:prstGeom prst="rect">
            <a:avLst/>
          </a:prstGeom>
          <a:noFill/>
          <a:ln w="9360">
            <a:noFill/>
          </a:ln>
        </p:spPr>
        <p:style>
          <a:lnRef idx="0"/>
          <a:fillRef idx="0"/>
          <a:effectRef idx="0"/>
          <a:fontRef idx="minor"/>
        </p:style>
        <p:txBody>
          <a:bodyPr lIns="90000" rIns="90000" tIns="45000" bIns="45000"/>
          <a:p>
            <a:pPr>
              <a:lnSpc>
                <a:spcPct val="100000"/>
              </a:lnSpc>
            </a:pPr>
            <a:r>
              <a:rPr b="1" lang="el-GR" sz="2400" spc="-1" strike="noStrike">
                <a:solidFill>
                  <a:srgbClr val="ff0000"/>
                </a:solidFill>
                <a:latin typeface="Arial"/>
              </a:rPr>
              <a:t> </a:t>
            </a:r>
            <a:r>
              <a:rPr b="1" lang="el-GR" sz="2400" spc="-1" strike="noStrike">
                <a:solidFill>
                  <a:srgbClr val="ff0000"/>
                </a:solidFill>
                <a:latin typeface="Arial"/>
              </a:rPr>
              <a:t>ΑΕΙ – ΑΣΤΕ - ΑΣΠΑΙΤΕ</a:t>
            </a:r>
            <a:endParaRPr b="0" lang="el-GR" sz="2400" spc="-1" strike="noStrike">
              <a:latin typeface="Arial"/>
            </a:endParaRPr>
          </a:p>
          <a:p>
            <a:pPr>
              <a:lnSpc>
                <a:spcPct val="100000"/>
              </a:lnSpc>
            </a:pPr>
            <a:r>
              <a:rPr b="1" lang="el-GR" sz="2400" spc="-1" strike="noStrike">
                <a:solidFill>
                  <a:srgbClr val="ff0000"/>
                </a:solidFill>
                <a:latin typeface="Arial"/>
              </a:rPr>
              <a:t> </a:t>
            </a:r>
            <a:r>
              <a:rPr b="1" lang="el-GR" sz="2400" spc="-1" strike="noStrike">
                <a:solidFill>
                  <a:srgbClr val="ff0000"/>
                </a:solidFill>
                <a:latin typeface="Arial"/>
              </a:rPr>
              <a:t>ΣΤΡΑΤΙΩΤΙΚΕΣ - ΑΣΤΥΝΟΜΙΚΕΣ ΣΧΟΛΕΣ</a:t>
            </a:r>
            <a:endParaRPr b="0" lang="el-GR" sz="2400" spc="-1" strike="noStrike">
              <a:latin typeface="Arial"/>
            </a:endParaRPr>
          </a:p>
          <a:p>
            <a:pPr>
              <a:lnSpc>
                <a:spcPct val="100000"/>
              </a:lnSpc>
            </a:pPr>
            <a:r>
              <a:rPr b="1" lang="el-GR" sz="2400" spc="-1" strike="noStrike">
                <a:solidFill>
                  <a:srgbClr val="ff0000"/>
                </a:solidFill>
                <a:latin typeface="Arial"/>
              </a:rPr>
              <a:t> </a:t>
            </a:r>
            <a:r>
              <a:rPr b="1" lang="el-GR" sz="2400" spc="-1" strike="noStrike">
                <a:solidFill>
                  <a:srgbClr val="ff0000"/>
                </a:solidFill>
                <a:latin typeface="Arial"/>
              </a:rPr>
              <a:t>ΑΚΑΔΗΜΙΕΣ ΕΜΠΟΡΙΚΟΥ ΝΑΥΤΙΚΟΥ</a:t>
            </a:r>
            <a:endParaRPr b="0" lang="el-GR" sz="2400" spc="-1" strike="noStrike">
              <a:latin typeface="Arial"/>
            </a:endParaRPr>
          </a:p>
          <a:p>
            <a:pPr>
              <a:lnSpc>
                <a:spcPct val="100000"/>
              </a:lnSpc>
            </a:pPr>
            <a:r>
              <a:rPr b="1" lang="el-GR" sz="2400" spc="-1" strike="noStrike">
                <a:solidFill>
                  <a:srgbClr val="ff0000"/>
                </a:solidFill>
                <a:latin typeface="Arial"/>
              </a:rPr>
              <a:t> </a:t>
            </a:r>
            <a:r>
              <a:rPr b="1" lang="el-GR" sz="2400" spc="-1" strike="noStrike">
                <a:solidFill>
                  <a:srgbClr val="ff0000"/>
                </a:solidFill>
                <a:latin typeface="Arial"/>
              </a:rPr>
              <a:t>ΑΝΩΤΑΤΕΣ ΕΚΚΛΗΣΙΑΣΤΙΚΕΣ ΑΚΑΔΗΜΙΕΣ</a:t>
            </a:r>
            <a:endParaRPr b="0" lang="el-GR" sz="2400" spc="-1" strike="noStrike">
              <a:latin typeface="Arial"/>
            </a:endParaRPr>
          </a:p>
          <a:p>
            <a:pPr>
              <a:lnSpc>
                <a:spcPct val="100000"/>
              </a:lnSpc>
            </a:pPr>
            <a:r>
              <a:rPr b="1" lang="el-GR" sz="2400" spc="-1" strike="noStrike">
                <a:solidFill>
                  <a:srgbClr val="ff0000"/>
                </a:solidFill>
                <a:latin typeface="Arial"/>
              </a:rPr>
              <a:t> </a:t>
            </a:r>
            <a:r>
              <a:rPr b="1" lang="el-GR" sz="2400" spc="-1" strike="noStrike">
                <a:solidFill>
                  <a:srgbClr val="ff0000"/>
                </a:solidFill>
                <a:latin typeface="Arial"/>
              </a:rPr>
              <a:t>ΠΥΡΟΣΒΕΣΤΙΚΗ ΑΚΑΔΗΜΙΑ</a:t>
            </a:r>
            <a:endParaRPr b="0" lang="el-GR" sz="2400" spc="-1" strike="noStrike">
              <a:latin typeface="Arial"/>
            </a:endParaRPr>
          </a:p>
          <a:p>
            <a:pPr>
              <a:lnSpc>
                <a:spcPct val="100000"/>
              </a:lnSpc>
            </a:pPr>
            <a:r>
              <a:rPr b="1" lang="el-GR" sz="2400" spc="-1" strike="noStrike">
                <a:solidFill>
                  <a:srgbClr val="993300"/>
                </a:solidFill>
                <a:latin typeface="Arial"/>
              </a:rPr>
              <a:t> </a:t>
            </a:r>
            <a:r>
              <a:rPr b="1" lang="el-GR" sz="2400" spc="-1" strike="noStrike">
                <a:solidFill>
                  <a:srgbClr val="ff0000"/>
                </a:solidFill>
                <a:latin typeface="Arial"/>
              </a:rPr>
              <a:t>ΣΧΟΛΗ ΛΙΜΕΝΟΦΥΛΑΚΩΝ</a:t>
            </a:r>
            <a:endParaRPr b="0" lang="el-GR" sz="2400" spc="-1" strike="noStrike">
              <a:latin typeface="Arial"/>
            </a:endParaRPr>
          </a:p>
          <a:p>
            <a:pPr>
              <a:lnSpc>
                <a:spcPct val="100000"/>
              </a:lnSpc>
            </a:pPr>
            <a:r>
              <a:rPr b="1" lang="el-GR" sz="2400" spc="-1" strike="noStrike">
                <a:solidFill>
                  <a:srgbClr val="993300"/>
                </a:solidFill>
                <a:latin typeface="Arial"/>
              </a:rPr>
              <a:t> </a:t>
            </a:r>
            <a:r>
              <a:rPr b="1" lang="el-GR" sz="2400" spc="-1" strike="noStrike">
                <a:solidFill>
                  <a:srgbClr val="993300"/>
                </a:solidFill>
                <a:latin typeface="Arial"/>
              </a:rPr>
              <a:t>ΣΧΟΛΕΣ ΚΑΛΩΝ ΤΕΧΝΩΝ</a:t>
            </a:r>
            <a:endParaRPr b="0" lang="el-GR" sz="2400" spc="-1" strike="noStrike">
              <a:latin typeface="Arial"/>
            </a:endParaRPr>
          </a:p>
          <a:p>
            <a:pPr>
              <a:lnSpc>
                <a:spcPct val="100000"/>
              </a:lnSpc>
            </a:pPr>
            <a:r>
              <a:rPr b="1" lang="el-GR" sz="2400" spc="-1" strike="noStrike">
                <a:solidFill>
                  <a:srgbClr val="993300"/>
                </a:solidFill>
                <a:latin typeface="Arial"/>
              </a:rPr>
              <a:t> </a:t>
            </a:r>
            <a:r>
              <a:rPr b="1" lang="el-GR" sz="2400" spc="-1" strike="noStrike">
                <a:solidFill>
                  <a:srgbClr val="993300"/>
                </a:solidFill>
                <a:latin typeface="Arial"/>
              </a:rPr>
              <a:t>ΩΔΕΙΑ - ΜΟΥΣΙΚΕΣ ΣΧΟΛΕΣ </a:t>
            </a:r>
            <a:endParaRPr b="0" lang="el-GR" sz="2400" spc="-1" strike="noStrike">
              <a:latin typeface="Arial"/>
            </a:endParaRPr>
          </a:p>
          <a:p>
            <a:pPr>
              <a:lnSpc>
                <a:spcPct val="100000"/>
              </a:lnSpc>
            </a:pPr>
            <a:r>
              <a:rPr b="1" lang="el-GR" sz="2400" spc="-1" strike="noStrike">
                <a:solidFill>
                  <a:srgbClr val="993300"/>
                </a:solidFill>
                <a:latin typeface="Arial"/>
              </a:rPr>
              <a:t> </a:t>
            </a:r>
            <a:r>
              <a:rPr b="1" lang="el-GR" sz="2400" spc="-1" strike="noStrike">
                <a:solidFill>
                  <a:srgbClr val="993300"/>
                </a:solidFill>
                <a:latin typeface="Arial"/>
              </a:rPr>
              <a:t>ΑΝΩΤΕΡΕΣ ΣΧΟΛΕΣ ΧΟΡΟΥ</a:t>
            </a:r>
            <a:endParaRPr b="0" lang="el-GR" sz="2400" spc="-1" strike="noStrike">
              <a:latin typeface="Arial"/>
            </a:endParaRPr>
          </a:p>
          <a:p>
            <a:pPr>
              <a:lnSpc>
                <a:spcPct val="100000"/>
              </a:lnSpc>
            </a:pPr>
            <a:r>
              <a:rPr b="1" lang="el-GR" sz="2400" spc="-1" strike="noStrike">
                <a:solidFill>
                  <a:srgbClr val="993300"/>
                </a:solidFill>
                <a:latin typeface="Arial"/>
              </a:rPr>
              <a:t> </a:t>
            </a:r>
            <a:r>
              <a:rPr b="1" lang="el-GR" sz="2400" spc="-1" strike="noStrike">
                <a:solidFill>
                  <a:srgbClr val="993300"/>
                </a:solidFill>
                <a:latin typeface="Arial"/>
              </a:rPr>
              <a:t>ΑΝΩΤΕΡΕΣ ΣΧΟΛΕΣ ΔΡΑΜΑΤΙΚΗΣ ΤΕΧΝΗΣ </a:t>
            </a:r>
            <a:endParaRPr b="0" lang="el-GR" sz="2400" spc="-1" strike="noStrike">
              <a:latin typeface="Arial"/>
            </a:endParaRPr>
          </a:p>
          <a:p>
            <a:pPr>
              <a:lnSpc>
                <a:spcPct val="100000"/>
              </a:lnSpc>
            </a:pPr>
            <a:r>
              <a:rPr b="1" lang="el-GR" sz="2400" spc="-1" strike="noStrike">
                <a:solidFill>
                  <a:srgbClr val="660033"/>
                </a:solidFill>
                <a:latin typeface="Arial"/>
              </a:rPr>
              <a:t> </a:t>
            </a:r>
            <a:r>
              <a:rPr b="1" lang="el-GR" sz="2400" spc="-1" strike="noStrike">
                <a:solidFill>
                  <a:srgbClr val="2f2fbf"/>
                </a:solidFill>
                <a:latin typeface="Arial"/>
              </a:rPr>
              <a:t>ΕΛΛΗΝΙΚΟ ΑΝΟΙΚΤΟ ΠΑΝΕΠΙΣΤΗΜΙΟ</a:t>
            </a:r>
            <a:endParaRPr b="0" lang="el-GR" sz="2400" spc="-1" strike="noStrike">
              <a:latin typeface="Arial"/>
            </a:endParaRPr>
          </a:p>
          <a:p>
            <a:pPr>
              <a:lnSpc>
                <a:spcPct val="100000"/>
              </a:lnSpc>
            </a:pPr>
            <a:r>
              <a:rPr b="1" lang="el-GR" sz="2400" spc="-1" strike="noStrike">
                <a:solidFill>
                  <a:srgbClr val="2f2fbf"/>
                </a:solidFill>
                <a:latin typeface="Arial"/>
              </a:rPr>
              <a:t> </a:t>
            </a:r>
            <a:r>
              <a:rPr b="1" lang="el-GR" sz="2400" spc="-1" strike="noStrike">
                <a:solidFill>
                  <a:srgbClr val="2f2fbf"/>
                </a:solidFill>
                <a:latin typeface="Arial"/>
              </a:rPr>
              <a:t>ΠΑΝΕΠΙΣΤΗΜΙΑ ΕΞΩΤΕΡΙΚΟΥ</a:t>
            </a:r>
            <a:endParaRPr b="0" lang="el-GR" sz="2400" spc="-1" strike="noStrike">
              <a:latin typeface="Arial"/>
            </a:endParaRPr>
          </a:p>
          <a:p>
            <a:pPr>
              <a:lnSpc>
                <a:spcPct val="100000"/>
              </a:lnSpc>
            </a:pPr>
            <a:r>
              <a:rPr b="1" lang="el-GR" sz="2400" spc="-1" strike="noStrike">
                <a:solidFill>
                  <a:srgbClr val="2f2fbf"/>
                </a:solidFill>
                <a:latin typeface="Arial"/>
              </a:rPr>
              <a:t> </a:t>
            </a:r>
            <a:r>
              <a:rPr b="1" lang="el-GR" sz="2400" spc="-1" strike="noStrike">
                <a:solidFill>
                  <a:srgbClr val="2f2fbf"/>
                </a:solidFill>
                <a:latin typeface="Arial"/>
              </a:rPr>
              <a:t>ΙΕΚ</a:t>
            </a:r>
            <a:endParaRPr b="0" lang="el-GR" sz="2400" spc="-1" strike="noStrike">
              <a:latin typeface="Arial"/>
            </a:endParaRPr>
          </a:p>
        </p:txBody>
      </p:sp>
    </p:spTree>
  </p:cSld>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71" name="" descr=""/>
          <p:cNvPicPr/>
          <p:nvPr/>
        </p:nvPicPr>
        <p:blipFill>
          <a:blip r:embed="rId1"/>
          <a:stretch/>
        </p:blipFill>
        <p:spPr>
          <a:xfrm>
            <a:off x="0" y="118080"/>
            <a:ext cx="9905760" cy="6759720"/>
          </a:xfrm>
          <a:prstGeom prst="rect">
            <a:avLst/>
          </a:prstGeom>
          <a:ln>
            <a:noFill/>
          </a:ln>
        </p:spPr>
      </p:pic>
    </p:spTree>
  </p:cSld>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272" name="Table 1"/>
          <p:cNvGraphicFramePr/>
          <p:nvPr/>
        </p:nvGraphicFramePr>
        <p:xfrm>
          <a:off x="288720" y="36720"/>
          <a:ext cx="9647280" cy="2399040"/>
        </p:xfrm>
        <a:graphic>
          <a:graphicData uri="http://schemas.openxmlformats.org/drawingml/2006/table">
            <a:tbl>
              <a:tblPr/>
              <a:tblGrid>
                <a:gridCol w="3214440"/>
                <a:gridCol w="3214440"/>
                <a:gridCol w="3218760"/>
              </a:tblGrid>
              <a:tr h="404640">
                <a:tc>
                  <a:txBody>
                    <a:bodyPr lIns="90000" rIns="90000" tIns="46800" bIns="46800"/>
                    <a:p>
                      <a:pPr algn="ctr"/>
                      <a:r>
                        <a:rPr b="1" lang="el-GR" sz="2000" spc="-1" strike="noStrike">
                          <a:latin typeface="Arial"/>
                        </a:rPr>
                        <a:t>ΤΟΜΕΑΣ</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ΕΙΔΙΚΟΤΗΤΑ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ΜΑΘΗΜΑΤΑ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31360">
                <a:tc>
                  <a:txBody>
                    <a:bodyPr lIns="90000" rIns="90000" tIns="46800" bIns="46800"/>
                    <a:p>
                      <a:r>
                        <a:rPr b="1" lang="el-GR" sz="1200" spc="-1" strike="noStrike">
                          <a:solidFill>
                            <a:srgbClr val="252525"/>
                          </a:solidFill>
                          <a:latin typeface="apple-system;BlinkMacSystemFont"/>
                          <a:ea typeface="Microsoft YaHei"/>
                        </a:rPr>
                        <a:t>Τομέα Γεωπονίας, Τροφίμων και Περιβάλλοντος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α. Τεχνικός Φυτικής Παραγωγής </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Σύγχρονες Γεωργικές Επιχειρήσεις</a:t>
                      </a:r>
                      <a:endParaRPr b="0" lang="el-GR" sz="1200" spc="-1" strike="noStrike">
                        <a:latin typeface="Arial"/>
                      </a:endParaRPr>
                    </a:p>
                    <a:p>
                      <a:r>
                        <a:rPr b="0" lang="el-GR" sz="1200" spc="-1" strike="noStrike">
                          <a:solidFill>
                            <a:srgbClr val="252525"/>
                          </a:solidFill>
                          <a:latin typeface="apple-system;BlinkMacSystemFont"/>
                          <a:ea typeface="Microsoft YaHei"/>
                        </a:rPr>
                        <a:t>ii. Αρχές Βιολογικής Γεωργίας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654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β. Τεχνικός Ζωικής Παραγωγής </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Σύγχρονες Γεωργικές Επιχειρήσεις</a:t>
                      </a:r>
                      <a:endParaRPr b="0" lang="el-GR" sz="1200" spc="-1" strike="noStrike">
                        <a:latin typeface="Arial"/>
                      </a:endParaRPr>
                    </a:p>
                    <a:p>
                      <a:r>
                        <a:rPr b="0" lang="el-GR" sz="1200" spc="-1" strike="noStrike">
                          <a:solidFill>
                            <a:srgbClr val="252525"/>
                          </a:solidFill>
                          <a:latin typeface="apple-system;BlinkMacSystemFont"/>
                          <a:ea typeface="Microsoft YaHei"/>
                        </a:rPr>
                        <a:t>ii. Αρχές Βιολογικής Γεωργίας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13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γ. Τεχνικός Τεχνολογίας Τροφίμων και Ποτών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Σύγχρονες Γεωργικές Επιχειρήσεις</a:t>
                      </a:r>
                      <a:endParaRPr b="0" lang="el-GR" sz="1200" spc="-1" strike="noStrike">
                        <a:latin typeface="Arial"/>
                      </a:endParaRPr>
                    </a:p>
                    <a:p>
                      <a:r>
                        <a:rPr b="0" lang="el-GR" sz="1200" spc="-1" strike="noStrike">
                          <a:solidFill>
                            <a:srgbClr val="252525"/>
                          </a:solidFill>
                          <a:latin typeface="apple-system;BlinkMacSystemFont"/>
                          <a:ea typeface="Microsoft YaHei"/>
                        </a:rPr>
                        <a:t>ii. Αρχές Βιολογικής Γεωργίας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665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δ. Τεχνικός Ανθοκομίας και Αρχιτεκτονικής Τοπίου</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Σύγχρονες Γεωργικές Επιχειρήσεις</a:t>
                      </a:r>
                      <a:endParaRPr b="0" lang="el-GR" sz="1200" spc="-1" strike="noStrike">
                        <a:latin typeface="Arial"/>
                      </a:endParaRPr>
                    </a:p>
                    <a:p>
                      <a:r>
                        <a:rPr b="0" lang="el-GR" sz="1200" spc="-1" strike="noStrike">
                          <a:solidFill>
                            <a:srgbClr val="252525"/>
                          </a:solidFill>
                          <a:latin typeface="apple-system;BlinkMacSystemFont"/>
                          <a:ea typeface="Microsoft YaHei"/>
                        </a:rPr>
                        <a:t>ii. Αρχές Βιολογικής Γεωργίας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graphicFrame>
        <p:nvGraphicFramePr>
          <p:cNvPr id="273" name="Table 2"/>
          <p:cNvGraphicFramePr/>
          <p:nvPr/>
        </p:nvGraphicFramePr>
        <p:xfrm>
          <a:off x="290520" y="2472120"/>
          <a:ext cx="9648000" cy="2094480"/>
        </p:xfrm>
        <a:graphic>
          <a:graphicData uri="http://schemas.openxmlformats.org/drawingml/2006/table">
            <a:tbl>
              <a:tblPr/>
              <a:tblGrid>
                <a:gridCol w="3214440"/>
                <a:gridCol w="3214440"/>
                <a:gridCol w="3219480"/>
              </a:tblGrid>
              <a:tr h="540360">
                <a:tc>
                  <a:txBody>
                    <a:bodyPr lIns="90000" rIns="90000" tIns="46800" bIns="46800"/>
                    <a:p>
                      <a:r>
                        <a:rPr b="1" lang="el-GR" sz="1200" spc="-1" strike="noStrike">
                          <a:solidFill>
                            <a:srgbClr val="252525"/>
                          </a:solidFill>
                          <a:latin typeface="apple-system;BlinkMacSystemFont"/>
                          <a:ea typeface="Microsoft YaHei"/>
                        </a:rPr>
                        <a:t>Διοίκησης και Οικονομίας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α. Υπάλληλος Διοίκησης και Οικονομικών Υπηρεσιών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Αρχές Οικονομικής Θεωρίας</a:t>
                      </a:r>
                      <a:br/>
                      <a:r>
                        <a:rPr b="0" lang="el-GR" sz="1200" spc="-1" strike="noStrike">
                          <a:solidFill>
                            <a:srgbClr val="252525"/>
                          </a:solidFill>
                          <a:latin typeface="apple-system;BlinkMacSystemFont"/>
                          <a:ea typeface="Microsoft YaHei"/>
                        </a:rPr>
                        <a:t>ii. Αρχές Οργάνωσης και Διοίκησης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403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β. Υπάλληλος Αποθήκης και Συστημάτων Εφοδιασμού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Αρχές Οικονομικής Θεωρίας</a:t>
                      </a:r>
                      <a:br/>
                      <a:r>
                        <a:rPr b="0" lang="el-GR" sz="1200" spc="-1" strike="noStrike">
                          <a:solidFill>
                            <a:srgbClr val="252525"/>
                          </a:solidFill>
                          <a:latin typeface="apple-system;BlinkMacSystemFont"/>
                          <a:ea typeface="Microsoft YaHei"/>
                        </a:rPr>
                        <a:t>ii. Αρχές Οργάνωσης και Διοίκησης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403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γ. Υπάλληλος Εμπορίας και Διαφήμισης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Αρχές Οικονομικής Θεωρίας</a:t>
                      </a:r>
                      <a:br/>
                      <a:r>
                        <a:rPr b="0" lang="el-GR" sz="1200" spc="-1" strike="noStrike">
                          <a:solidFill>
                            <a:srgbClr val="252525"/>
                          </a:solidFill>
                          <a:latin typeface="apple-system;BlinkMacSystemFont"/>
                          <a:ea typeface="Microsoft YaHei"/>
                        </a:rPr>
                        <a:t>ii. Αρχές Οργάνωσης και Διοίκησης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737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δ. Υπάλληλος Τουριστικών Επιχειρήσεων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Αρχές Οικονομικής Θεωρίας</a:t>
                      </a:r>
                      <a:br/>
                      <a:r>
                        <a:rPr b="0" lang="el-GR" sz="1200" spc="-1" strike="noStrike">
                          <a:solidFill>
                            <a:srgbClr val="252525"/>
                          </a:solidFill>
                          <a:latin typeface="apple-system;BlinkMacSystemFont"/>
                          <a:ea typeface="Microsoft YaHei"/>
                        </a:rPr>
                        <a:t>ii. Αρχές Οργάνωσης και Διοίκησης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274" name="Table 3"/>
          <p:cNvGraphicFramePr/>
          <p:nvPr/>
        </p:nvGraphicFramePr>
        <p:xfrm>
          <a:off x="263880" y="4579200"/>
          <a:ext cx="9648000" cy="738000"/>
        </p:xfrm>
        <a:graphic>
          <a:graphicData uri="http://schemas.openxmlformats.org/drawingml/2006/table">
            <a:tbl>
              <a:tblPr/>
              <a:tblGrid>
                <a:gridCol w="3214440"/>
                <a:gridCol w="3257280"/>
                <a:gridCol w="3176640"/>
              </a:tblGrid>
              <a:tr h="738360">
                <a:tc>
                  <a:txBody>
                    <a:bodyPr lIns="90000" rIns="90000" tIns="46800" bIns="46800"/>
                    <a:p>
                      <a:r>
                        <a:rPr b="1" lang="el-GR" sz="1200" spc="-1" strike="noStrike">
                          <a:solidFill>
                            <a:srgbClr val="252525"/>
                          </a:solidFill>
                          <a:latin typeface="apple-system;BlinkMacSystemFont"/>
                          <a:ea typeface="Microsoft YaHei"/>
                        </a:rPr>
                        <a:t>Δομικών Έργων, Δομημένου Περιβάλλοντος και Αρχιτεκτονικού Σχεδιασμού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Τεχνικός Δομικών Έργων και Γεωπληροφορικής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Αρχιτεκτονικό Σχέδιο</a:t>
                      </a:r>
                      <a:br/>
                      <a:r>
                        <a:rPr b="0" lang="el-GR" sz="1200" spc="-1" strike="noStrike">
                          <a:solidFill>
                            <a:srgbClr val="252525"/>
                          </a:solidFill>
                          <a:latin typeface="apple-system;BlinkMacSystemFont"/>
                          <a:ea typeface="Microsoft YaHei"/>
                        </a:rPr>
                        <a:t>ii. Οικοδομική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bl>
          </a:graphicData>
        </a:graphic>
      </p:graphicFrame>
      <p:graphicFrame>
        <p:nvGraphicFramePr>
          <p:cNvPr id="275" name="Table 4"/>
          <p:cNvGraphicFramePr/>
          <p:nvPr/>
        </p:nvGraphicFramePr>
        <p:xfrm>
          <a:off x="234360" y="5295600"/>
          <a:ext cx="9648720" cy="1692000"/>
        </p:xfrm>
        <a:graphic>
          <a:graphicData uri="http://schemas.openxmlformats.org/drawingml/2006/table">
            <a:tbl>
              <a:tblPr/>
              <a:tblGrid>
                <a:gridCol w="3214440"/>
                <a:gridCol w="3286800"/>
                <a:gridCol w="3147840"/>
              </a:tblGrid>
              <a:tr h="953640">
                <a:tc>
                  <a:txBody>
                    <a:bodyPr lIns="90000" rIns="90000" tIns="46800" bIns="46800"/>
                    <a:p>
                      <a:r>
                        <a:rPr b="1" lang="el-GR" sz="1200" spc="-1" strike="noStrike">
                          <a:solidFill>
                            <a:srgbClr val="252525"/>
                          </a:solidFill>
                          <a:latin typeface="apple-system;BlinkMacSystemFont"/>
                          <a:ea typeface="Microsoft YaHei"/>
                        </a:rPr>
                        <a:t>Ηλεκτρολογίας, Ηλεκτρονικής και Αυτοματισμού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α. Τεχνικός Ηλεκτρονικών και Υπολογιστικών Συστημάτων, Εγκαταστάσεων, Δικτύων και Τηλεπικοινωνιών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Δίκτυα Υπολογιστών</a:t>
                      </a:r>
                      <a:br/>
                      <a:r>
                        <a:rPr b="0" lang="el-GR" sz="1200" spc="-1" strike="noStrike">
                          <a:solidFill>
                            <a:srgbClr val="252525"/>
                          </a:solidFill>
                          <a:latin typeface="apple-system;BlinkMacSystemFont"/>
                          <a:ea typeface="Microsoft YaHei"/>
                        </a:rPr>
                        <a:t>ii. Ψηφιακά Συστήματα</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3872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β. Τεχνικός Ηλεκτρολογικών Συστημάτων, Εγκαταστάσεων και Δικτύων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Ηλεκτροτεχνία 2</a:t>
                      </a:r>
                      <a:br/>
                      <a:r>
                        <a:rPr b="0" lang="el-GR" sz="1200" spc="-1" strike="noStrike">
                          <a:solidFill>
                            <a:srgbClr val="252525"/>
                          </a:solidFill>
                          <a:latin typeface="apple-system;BlinkMacSystemFont"/>
                          <a:ea typeface="Microsoft YaHei"/>
                        </a:rPr>
                        <a:t>ii. Ηλεκτρικές Μηχανές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276" name="Table 1"/>
          <p:cNvGraphicFramePr/>
          <p:nvPr/>
        </p:nvGraphicFramePr>
        <p:xfrm>
          <a:off x="307800" y="113400"/>
          <a:ext cx="9647280" cy="3446640"/>
        </p:xfrm>
        <a:graphic>
          <a:graphicData uri="http://schemas.openxmlformats.org/drawingml/2006/table">
            <a:tbl>
              <a:tblPr/>
              <a:tblGrid>
                <a:gridCol w="3214440"/>
                <a:gridCol w="3214440"/>
                <a:gridCol w="3218760"/>
              </a:tblGrid>
              <a:tr h="398880">
                <a:tc>
                  <a:txBody>
                    <a:bodyPr lIns="90000" rIns="90000" tIns="46800" bIns="46800"/>
                    <a:p>
                      <a:pPr algn="ctr"/>
                      <a:r>
                        <a:rPr b="1" lang="el-GR" sz="2000" spc="-1" strike="noStrike">
                          <a:latin typeface="Arial"/>
                        </a:rPr>
                        <a:t>ΤΟΜΕΑΣ</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ΕΙΔΙΚΟΤΗΤΑ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ΜΑΘΗΜΑΤΑ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18040">
                <a:tc>
                  <a:txBody>
                    <a:bodyPr lIns="90000" rIns="90000" tIns="46800" bIns="46800"/>
                    <a:p>
                      <a:r>
                        <a:rPr b="1" lang="el-GR" sz="1200" spc="-1" strike="noStrike">
                          <a:solidFill>
                            <a:srgbClr val="252525"/>
                          </a:solidFill>
                          <a:latin typeface="apple-system;BlinkMacSystemFont"/>
                          <a:ea typeface="Microsoft YaHei"/>
                        </a:rPr>
                        <a:t>Εφαρμοσμένων Τεχνών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α. Γραφικών Τεχνών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β. Αργυροχρυσοχοΐας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180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γ. Συντήρησης Έργων Τέχνης - Αποκατάστασης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180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δ. Σχεδίασης και Παραγωγής Ενδύματος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1804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ε. Σχεδιασμού-Διακόσμησης Εσωτερικών Χώρων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169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στ. Επιπλοποιίας - Ξυλογλυπτικής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Ιστορία Σύγχρονης Τέχνης</a:t>
                      </a:r>
                      <a:br/>
                      <a:r>
                        <a:rPr b="0" lang="el-GR" sz="1200" spc="-1" strike="noStrike">
                          <a:solidFill>
                            <a:srgbClr val="252525"/>
                          </a:solidFill>
                          <a:latin typeface="apple-system;BlinkMacSystemFont"/>
                          <a:ea typeface="Microsoft YaHei"/>
                        </a:rPr>
                        <a:t>ii. Τεχνολογία Υλικών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graphicFrame>
        <p:nvGraphicFramePr>
          <p:cNvPr id="277" name="Table 2"/>
          <p:cNvGraphicFramePr/>
          <p:nvPr/>
        </p:nvGraphicFramePr>
        <p:xfrm>
          <a:off x="317520" y="3625560"/>
          <a:ext cx="9648000" cy="3153960"/>
        </p:xfrm>
        <a:graphic>
          <a:graphicData uri="http://schemas.openxmlformats.org/drawingml/2006/table">
            <a:tbl>
              <a:tblPr/>
              <a:tblGrid>
                <a:gridCol w="3214440"/>
                <a:gridCol w="3214440"/>
                <a:gridCol w="3219480"/>
              </a:tblGrid>
              <a:tr h="666000">
                <a:tc>
                  <a:txBody>
                    <a:bodyPr lIns="90000" rIns="90000" tIns="46800" bIns="46800"/>
                    <a:p>
                      <a:r>
                        <a:rPr b="1" lang="el-GR" sz="1200" spc="-1" strike="noStrike">
                          <a:solidFill>
                            <a:srgbClr val="252525"/>
                          </a:solidFill>
                          <a:latin typeface="apple-system;BlinkMacSystemFont"/>
                          <a:ea typeface="Microsoft YaHei"/>
                        </a:rPr>
                        <a:t>Μηχανολογίας </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α. Τεχνικός Μηχανολογικών Εγκαταστάσεων και Κατασκευών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Στοιχεία Μηχανών</a:t>
                      </a:r>
                      <a:br/>
                      <a:r>
                        <a:rPr b="0" lang="el-GR" sz="1200" spc="-1" strike="noStrike">
                          <a:solidFill>
                            <a:srgbClr val="252525"/>
                          </a:solidFill>
                          <a:latin typeface="apple-system;BlinkMacSystemFont"/>
                          <a:ea typeface="Microsoft YaHei"/>
                        </a:rPr>
                        <a:t>ii. Στοιχεία Σχεδιασμού Κεντρικών Θερμάνσεων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5572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β. Τεχνικός Θερμικών και Υδραυλικών Εγκαταστάσεων και Τεχνολογίας Πετρελαίου και Φυσικού Αερίου</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Στοιχεία Μηχανών</a:t>
                      </a:r>
                      <a:br/>
                      <a:r>
                        <a:rPr b="0" lang="el-GR" sz="1200" spc="-1" strike="noStrike">
                          <a:solidFill>
                            <a:srgbClr val="252525"/>
                          </a:solidFill>
                          <a:latin typeface="apple-system;BlinkMacSystemFont"/>
                          <a:ea typeface="Microsoft YaHei"/>
                        </a:rPr>
                        <a:t>ii. Στοιχεία Σχεδιασμού Κεντρικών Θερμάνσεων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439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γ. Τεχνικός Εγκαταστάσεων Ψύξης, Αερισμού και Κλιματισμού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Στοιχεία Μηχανών</a:t>
                      </a:r>
                      <a:br/>
                      <a:r>
                        <a:rPr b="0" lang="el-GR" sz="1200" spc="-1" strike="noStrike">
                          <a:solidFill>
                            <a:srgbClr val="252525"/>
                          </a:solidFill>
                          <a:latin typeface="apple-system;BlinkMacSystemFont"/>
                          <a:ea typeface="Microsoft YaHei"/>
                        </a:rPr>
                        <a:t>ii. Στοιχεία Ψύξης - Κλιματισμού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4396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δ. Τεχνικός Οχημάτων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Στοιχεία Μηχανών</a:t>
                      </a:r>
                      <a:br/>
                      <a:r>
                        <a:rPr b="0" lang="el-GR" sz="1200" spc="-1" strike="noStrike">
                          <a:solidFill>
                            <a:srgbClr val="252525"/>
                          </a:solidFill>
                          <a:latin typeface="apple-system;BlinkMacSystemFont"/>
                          <a:ea typeface="Microsoft YaHei"/>
                        </a:rPr>
                        <a:t>ii. Μηχανές Εσωτερικής Καύσης ΙΙ</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44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ε. Τεχνικός Μηχανοσυνθέτης Aεροσκαφών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Στοιχεία Μηχανών</a:t>
                      </a:r>
                      <a:br/>
                      <a:r>
                        <a:rPr b="0" lang="el-GR" sz="1200" spc="-1" strike="noStrike">
                          <a:solidFill>
                            <a:srgbClr val="252525"/>
                          </a:solidFill>
                          <a:latin typeface="apple-system;BlinkMacSystemFont"/>
                          <a:ea typeface="Microsoft YaHei"/>
                        </a:rPr>
                        <a:t>ii. Κινητήρες Αεροσκαφών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278" name="Table 1"/>
          <p:cNvGraphicFramePr/>
          <p:nvPr/>
        </p:nvGraphicFramePr>
        <p:xfrm>
          <a:off x="303840" y="19800"/>
          <a:ext cx="9647280" cy="1681560"/>
        </p:xfrm>
        <a:graphic>
          <a:graphicData uri="http://schemas.openxmlformats.org/drawingml/2006/table">
            <a:tbl>
              <a:tblPr/>
              <a:tblGrid>
                <a:gridCol w="3214440"/>
                <a:gridCol w="3214440"/>
                <a:gridCol w="3218760"/>
              </a:tblGrid>
              <a:tr h="377280">
                <a:tc>
                  <a:txBody>
                    <a:bodyPr lIns="90000" rIns="90000" tIns="46800" bIns="46800"/>
                    <a:p>
                      <a:pPr algn="ctr"/>
                      <a:r>
                        <a:rPr b="1" lang="el-GR" sz="2000" spc="-1" strike="noStrike">
                          <a:latin typeface="Arial"/>
                        </a:rPr>
                        <a:t>ΤΟΜΕΑΣ</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ΕΙΔΙΚΟΤΗΤΑ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r>
                        <a:rPr b="1" lang="el-GR" sz="2000" spc="-1" strike="noStrike">
                          <a:latin typeface="Arial"/>
                        </a:rPr>
                        <a:t>ΜΑΘΗΜΑΤΑ</a:t>
                      </a:r>
                      <a:endParaRPr b="0" lang="el-GR" sz="20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29640">
                <a:tc>
                  <a:txBody>
                    <a:bodyPr lIns="90000" rIns="90000" tIns="46800" bIns="46800"/>
                    <a:p>
                      <a:r>
                        <a:rPr b="1" lang="el-GR" sz="1200" spc="-1" strike="noStrike">
                          <a:solidFill>
                            <a:srgbClr val="252525"/>
                          </a:solidFill>
                          <a:latin typeface="apple-system;BlinkMacSystemFont"/>
                          <a:ea typeface="Microsoft YaHei"/>
                        </a:rPr>
                        <a:t>Ναυτιλιακών Επαγγελμάτων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α. Πλοίαρχος Εμπορικού Ναυτικού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Ναυσιπλοΐα ΙΙ</a:t>
                      </a:r>
                      <a:br/>
                      <a:r>
                        <a:rPr b="0" lang="el-GR" sz="1200" spc="-1" strike="noStrike">
                          <a:solidFill>
                            <a:srgbClr val="252525"/>
                          </a:solidFill>
                          <a:latin typeface="apple-system;BlinkMacSystemFont"/>
                          <a:ea typeface="Microsoft YaHei"/>
                        </a:rPr>
                        <a:t>ii. Ναυτικό Δίκαιο - Διεθνείς Κανονισμοί στη Ναυτιλία - Εφαρμογές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04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β. Μηχανικός Εμπορικού Ναυτικού</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Ναυτικές Μηχανές</a:t>
                      </a:r>
                      <a:br/>
                      <a:r>
                        <a:rPr b="0" lang="el-GR" sz="1200" spc="-1" strike="noStrike">
                          <a:solidFill>
                            <a:srgbClr val="252525"/>
                          </a:solidFill>
                          <a:latin typeface="apple-system;BlinkMacSystemFont"/>
                          <a:ea typeface="Microsoft YaHei"/>
                        </a:rPr>
                        <a:t>ii. Ναυτικό Δίκαιο - Διεθνείς Κανονισμοί στη Ναυτιλία - Εφαρμογές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graphicFrame>
        <p:nvGraphicFramePr>
          <p:cNvPr id="279" name="Table 2"/>
          <p:cNvGraphicFramePr/>
          <p:nvPr/>
        </p:nvGraphicFramePr>
        <p:xfrm>
          <a:off x="284040" y="1621440"/>
          <a:ext cx="9648000" cy="974160"/>
        </p:xfrm>
        <a:graphic>
          <a:graphicData uri="http://schemas.openxmlformats.org/drawingml/2006/table">
            <a:tbl>
              <a:tblPr/>
              <a:tblGrid>
                <a:gridCol w="3214440"/>
                <a:gridCol w="3214440"/>
                <a:gridCol w="3219480"/>
              </a:tblGrid>
              <a:tr h="515520">
                <a:tc>
                  <a:txBody>
                    <a:bodyPr lIns="90000" rIns="90000" tIns="46800" bIns="46800"/>
                    <a:p>
                      <a:r>
                        <a:rPr b="1" lang="el-GR" sz="1200" spc="-1" strike="noStrike">
                          <a:solidFill>
                            <a:srgbClr val="252525"/>
                          </a:solidFill>
                          <a:latin typeface="apple-system;BlinkMacSystemFont"/>
                          <a:ea typeface="Microsoft YaHei"/>
                        </a:rPr>
                        <a:t>Πληροφορικής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α. Τεχνικός Εφαρμογών Πληροφορικής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Προγραμματισμός Υπολογιστών</a:t>
                      </a:r>
                      <a:br/>
                      <a:r>
                        <a:rPr b="0" lang="el-GR" sz="1200" spc="-1" strike="noStrike">
                          <a:solidFill>
                            <a:srgbClr val="252525"/>
                          </a:solidFill>
                          <a:latin typeface="apple-system;BlinkMacSystemFont"/>
                          <a:ea typeface="Microsoft YaHei"/>
                        </a:rPr>
                        <a:t>ii. Δίκτυα Υπολογιστών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β. Τεχνικός Η/Υ και Δικτύων Η/Υ</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Προγραμματισμός Υπολογιστών</a:t>
                      </a:r>
                      <a:br/>
                      <a:r>
                        <a:rPr b="0" lang="el-GR" sz="1200" spc="-1" strike="noStrike">
                          <a:solidFill>
                            <a:srgbClr val="252525"/>
                          </a:solidFill>
                          <a:latin typeface="apple-system;BlinkMacSystemFont"/>
                          <a:ea typeface="Microsoft YaHei"/>
                        </a:rPr>
                        <a:t>ii. Δίκτυα Υπολογιστών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280" name="Table 3"/>
          <p:cNvGraphicFramePr/>
          <p:nvPr/>
        </p:nvGraphicFramePr>
        <p:xfrm>
          <a:off x="322920" y="2624400"/>
          <a:ext cx="9648720" cy="4204800"/>
        </p:xfrm>
        <a:graphic>
          <a:graphicData uri="http://schemas.openxmlformats.org/drawingml/2006/table">
            <a:tbl>
              <a:tblPr/>
              <a:tblGrid>
                <a:gridCol w="3214440"/>
                <a:gridCol w="3214440"/>
                <a:gridCol w="3220200"/>
              </a:tblGrid>
              <a:tr h="459000">
                <a:tc>
                  <a:txBody>
                    <a:bodyPr lIns="90000" rIns="90000" tIns="46800" bIns="46800"/>
                    <a:p>
                      <a:r>
                        <a:rPr b="1" lang="el-GR" sz="1200" spc="-1" strike="noStrike">
                          <a:solidFill>
                            <a:srgbClr val="252525"/>
                          </a:solidFill>
                          <a:latin typeface="apple-system;BlinkMacSystemFont"/>
                          <a:ea typeface="Microsoft YaHei"/>
                        </a:rPr>
                        <a:t>Υγείας - Πρόνοιας - Ευεξίας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1" lang="el-GR" sz="1200" spc="-1" strike="noStrike">
                          <a:solidFill>
                            <a:srgbClr val="252525"/>
                          </a:solidFill>
                          <a:latin typeface="apple-system;BlinkMacSystemFont"/>
                          <a:ea typeface="Microsoft YaHei"/>
                        </a:rPr>
                        <a:t>α. Βοηθός Νοσηλευτή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960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β. Βοηθός Ιατρικών - Βιολογικών Εργαστηρίων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γ. Βοηθός Βρεφονηπιοκόμων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δ. Βοηθός Φυσικοθεραπευτή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ε. Βοηθός Οδοντοτεχνίτη</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960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στ. Βοηθός Ακτινολογικών Εργαστηρίων</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ζ. Βοηθός Φαρμακείου</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1" lang="el-GR" sz="1200" spc="-1" strike="noStrike">
                          <a:solidFill>
                            <a:srgbClr val="252525"/>
                          </a:solidFill>
                          <a:latin typeface="apple-system;BlinkMacSystemFont"/>
                          <a:ea typeface="Microsoft YaHei"/>
                        </a:rPr>
                        <a:t>η. Αισθητικής Τέχνης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9000">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1" lang="el-GR" sz="1200" spc="-1" strike="noStrike">
                          <a:solidFill>
                            <a:srgbClr val="252525"/>
                          </a:solidFill>
                          <a:latin typeface="apple-system;BlinkMacSystemFont"/>
                          <a:ea typeface="Microsoft YaHei"/>
                        </a:rPr>
                        <a:t>θ. Κομμωτικής Τέχνης</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l-GR" sz="1200" spc="-1" strike="noStrike">
                          <a:solidFill>
                            <a:srgbClr val="252525"/>
                          </a:solidFill>
                          <a:latin typeface="apple-system;BlinkMacSystemFont"/>
                          <a:ea typeface="Microsoft YaHei"/>
                        </a:rPr>
                        <a:t>i Ανατομία - Φυσιολογία II</a:t>
                      </a:r>
                      <a:br/>
                      <a:r>
                        <a:rPr b="0" lang="el-GR" sz="1200" spc="-1" strike="noStrike">
                          <a:solidFill>
                            <a:srgbClr val="252525"/>
                          </a:solidFill>
                          <a:latin typeface="apple-system;BlinkMacSystemFont"/>
                          <a:ea typeface="Microsoft YaHei"/>
                        </a:rPr>
                        <a:t>ii. Υγιεινή</a:t>
                      </a:r>
                      <a:endParaRPr b="0" lang="el-GR" sz="1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49"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50" name="Object 2"/>
          <p:cNvGraphicFramePr/>
          <p:nvPr/>
        </p:nvGraphicFramePr>
        <p:xfrm>
          <a:off x="0" y="353880"/>
          <a:ext cx="9905760" cy="482400"/>
        </p:xfrm>
        <a:graphic>
          <a:graphicData uri="http://schemas.openxmlformats.org/presentationml/2006/ole">
            <p:oleObj r:id="rId1" spid="">
              <p:embed/>
              <p:pic>
                <p:nvPicPr>
                  <p:cNvPr id="151" name="Object 4" descr=""/>
                  <p:cNvPicPr/>
                  <p:nvPr/>
                </p:nvPicPr>
                <p:blipFill>
                  <a:blip r:embed="rId2"/>
                  <a:stretch/>
                </p:blipFill>
                <p:spPr>
                  <a:xfrm>
                    <a:off x="0" y="353880"/>
                    <a:ext cx="9905760" cy="482400"/>
                  </a:xfrm>
                  <a:prstGeom prst="rect">
                    <a:avLst/>
                  </a:prstGeom>
                  <a:ln>
                    <a:noFill/>
                  </a:ln>
                </p:spPr>
              </p:pic>
            </p:oleObj>
          </a:graphicData>
        </a:graphic>
      </p:graphicFrame>
      <p:graphicFrame>
        <p:nvGraphicFramePr>
          <p:cNvPr id="152" name="Table 3"/>
          <p:cNvGraphicFramePr/>
          <p:nvPr/>
        </p:nvGraphicFramePr>
        <p:xfrm>
          <a:off x="0" y="928800"/>
          <a:ext cx="9905400" cy="5858280"/>
        </p:xfrm>
        <a:graphic>
          <a:graphicData uri="http://schemas.openxmlformats.org/drawingml/2006/table">
            <a:tbl>
              <a:tblPr/>
              <a:tblGrid>
                <a:gridCol w="9905760"/>
              </a:tblGrid>
              <a:tr h="396720">
                <a:tc>
                  <a:txBody>
                    <a:bodyPr/>
                    <a:p>
                      <a:pPr>
                        <a:lnSpc>
                          <a:spcPct val="100000"/>
                        </a:lnSpc>
                      </a:pPr>
                      <a:r>
                        <a:rPr b="1" lang="el-GR" sz="2000" spc="-1" strike="noStrike">
                          <a:solidFill>
                            <a:srgbClr val="000000"/>
                          </a:solidFill>
                          <a:latin typeface="Arial"/>
                        </a:rPr>
                        <a:t>Τομέας Πληροφορικής </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720">
                <a:tc>
                  <a:txBody>
                    <a:bodyPr/>
                    <a:p>
                      <a:pPr>
                        <a:lnSpc>
                          <a:spcPct val="100000"/>
                        </a:lnSpc>
                      </a:pPr>
                      <a:r>
                        <a:rPr b="0" lang="el-GR" sz="2000" spc="-1" strike="noStrike">
                          <a:solidFill>
                            <a:srgbClr val="000000"/>
                          </a:solidFill>
                          <a:latin typeface="Arial"/>
                        </a:rPr>
                        <a:t>1. Τεχνικός Εφαρμογών Πληροφορικής </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2. Τεχνικός Η/Υ  και Δικτύων Η/Υ</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3. Τεχνικών Εφαρμογών Λογισμικού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1" lang="el-GR" sz="2000" spc="-1" strike="noStrike">
                          <a:solidFill>
                            <a:srgbClr val="000000"/>
                          </a:solidFill>
                          <a:latin typeface="Arial"/>
                        </a:rPr>
                        <a:t>Τομέας Μηχανολογίας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696600">
                <a:tc>
                  <a:txBody>
                    <a:bodyPr/>
                    <a:p>
                      <a:pPr>
                        <a:lnSpc>
                          <a:spcPct val="100000"/>
                        </a:lnSpc>
                      </a:pPr>
                      <a:r>
                        <a:rPr b="0" lang="el-GR" sz="2000" spc="-1" strike="noStrike">
                          <a:solidFill>
                            <a:srgbClr val="000000"/>
                          </a:solidFill>
                          <a:latin typeface="Arial"/>
                        </a:rPr>
                        <a:t>1. Τεχνικός Μηχανολογικών Εγκατ. και κατασκευών  και Τεχν. Πετρελαίου και Φυσικού Αερίου</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2. Τεχνικός Εγκαταστάσεων ψύξης αερισμού και κλιματισμού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3. Τεχνικός Οχημάτων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4. Τεχνικός Μηχανοσυνθέτης αεροσκαφών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1" lang="el-GR" sz="2000" spc="-1" strike="noStrike">
                          <a:solidFill>
                            <a:srgbClr val="000000"/>
                          </a:solidFill>
                          <a:latin typeface="Arial"/>
                        </a:rPr>
                        <a:t>Τομέας Ηλεκτρολογίας, Ηλεκτρονικής και Αυτοματισμού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720">
                <a:tc>
                  <a:txBody>
                    <a:bodyPr/>
                    <a:p>
                      <a:pPr>
                        <a:lnSpc>
                          <a:spcPct val="100000"/>
                        </a:lnSpc>
                      </a:pPr>
                      <a:r>
                        <a:rPr b="0" lang="el-GR" sz="2000" spc="-1" strike="noStrike">
                          <a:solidFill>
                            <a:srgbClr val="000000"/>
                          </a:solidFill>
                          <a:latin typeface="Arial"/>
                        </a:rPr>
                        <a:t>1. Τεχνικός Ηλεκτρονικών και Υπολογιστικών Συστημάτων, Εγκαταστάσεων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2.Τεχνικός Ηλεκτρολογικών Συστημάτων, Εγκαταστάσεων και Δικτύων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6720">
                <a:tc>
                  <a:txBody>
                    <a:bodyPr/>
                    <a:p>
                      <a:pPr>
                        <a:lnSpc>
                          <a:spcPct val="100000"/>
                        </a:lnSpc>
                      </a:pPr>
                      <a:r>
                        <a:rPr b="0" lang="el-GR" sz="2000" spc="-1" strike="noStrike">
                          <a:solidFill>
                            <a:srgbClr val="000000"/>
                          </a:solidFill>
                          <a:latin typeface="Arial"/>
                        </a:rPr>
                        <a:t>3. Τεχνικός Αυτοματισμού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401400">
                <a:tc>
                  <a:txBody>
                    <a:bodyPr/>
                    <a:p>
                      <a:pPr>
                        <a:lnSpc>
                          <a:spcPct val="100000"/>
                        </a:lnSpc>
                      </a:pPr>
                      <a:r>
                        <a:rPr b="0" lang="el-GR" sz="2000" spc="-1" strike="noStrike">
                          <a:solidFill>
                            <a:srgbClr val="000000"/>
                          </a:solidFill>
                          <a:latin typeface="Arial"/>
                        </a:rPr>
                        <a:t>4. Τεχνικός Δικτύων και Τηλεπικοινωνιών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bl>
          </a:graphicData>
        </a:graphic>
      </p:graphicFrame>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53"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54" name="Object 2"/>
          <p:cNvGraphicFramePr/>
          <p:nvPr/>
        </p:nvGraphicFramePr>
        <p:xfrm>
          <a:off x="0" y="353880"/>
          <a:ext cx="9905760" cy="482400"/>
        </p:xfrm>
        <a:graphic>
          <a:graphicData uri="http://schemas.openxmlformats.org/presentationml/2006/ole">
            <p:oleObj r:id="rId1" spid="">
              <p:embed/>
              <p:pic>
                <p:nvPicPr>
                  <p:cNvPr id="155" name="Object 4" descr=""/>
                  <p:cNvPicPr/>
                  <p:nvPr/>
                </p:nvPicPr>
                <p:blipFill>
                  <a:blip r:embed="rId2"/>
                  <a:stretch/>
                </p:blipFill>
                <p:spPr>
                  <a:xfrm>
                    <a:off x="0" y="353880"/>
                    <a:ext cx="9905760" cy="482400"/>
                  </a:xfrm>
                  <a:prstGeom prst="rect">
                    <a:avLst/>
                  </a:prstGeom>
                  <a:ln>
                    <a:noFill/>
                  </a:ln>
                </p:spPr>
              </p:pic>
            </p:oleObj>
          </a:graphicData>
        </a:graphic>
      </p:graphicFrame>
      <p:graphicFrame>
        <p:nvGraphicFramePr>
          <p:cNvPr id="156" name="Table 3"/>
          <p:cNvGraphicFramePr/>
          <p:nvPr/>
        </p:nvGraphicFramePr>
        <p:xfrm>
          <a:off x="952560" y="4500720"/>
          <a:ext cx="4785840" cy="1785240"/>
        </p:xfrm>
        <a:graphic>
          <a:graphicData uri="http://schemas.openxmlformats.org/drawingml/2006/table">
            <a:tbl>
              <a:tblPr/>
              <a:tblGrid>
                <a:gridCol w="4786200"/>
              </a:tblGrid>
              <a:tr h="642600">
                <a:tc>
                  <a:txBody>
                    <a:bodyPr/>
                    <a:p>
                      <a:pPr>
                        <a:lnSpc>
                          <a:spcPct val="100000"/>
                        </a:lnSpc>
                      </a:pPr>
                      <a:r>
                        <a:rPr b="1" lang="el-GR" sz="2000" spc="-1" strike="noStrike">
                          <a:solidFill>
                            <a:srgbClr val="000000"/>
                          </a:solidFill>
                          <a:latin typeface="Arial"/>
                        </a:rPr>
                        <a:t>Τομέας Ναυτιλιακών Επαγγελμάτων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571320">
                <a:tc>
                  <a:txBody>
                    <a:bodyPr/>
                    <a:p>
                      <a:pPr>
                        <a:lnSpc>
                          <a:spcPct val="100000"/>
                        </a:lnSpc>
                      </a:pPr>
                      <a:r>
                        <a:rPr b="0" lang="el-GR" sz="2000" spc="-1" strike="noStrike">
                          <a:solidFill>
                            <a:srgbClr val="000000"/>
                          </a:solidFill>
                          <a:latin typeface="Arial"/>
                        </a:rPr>
                        <a:t>1. Πλοίαρχος Εμπορικού Ναυτικού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571680">
                <a:tc>
                  <a:txBody>
                    <a:bodyPr/>
                    <a:p>
                      <a:pPr>
                        <a:lnSpc>
                          <a:spcPct val="100000"/>
                        </a:lnSpc>
                      </a:pPr>
                      <a:r>
                        <a:rPr b="0" lang="el-GR" sz="2000" spc="-1" strike="noStrike">
                          <a:solidFill>
                            <a:srgbClr val="000000"/>
                          </a:solidFill>
                          <a:latin typeface="Arial"/>
                        </a:rPr>
                        <a:t>2. Μηχανικός Εμπορικού Ναυτικού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graphicFrame>
        <p:nvGraphicFramePr>
          <p:cNvPr id="157" name="Table 4"/>
          <p:cNvGraphicFramePr/>
          <p:nvPr/>
        </p:nvGraphicFramePr>
        <p:xfrm>
          <a:off x="952560" y="1143000"/>
          <a:ext cx="7857720" cy="2987280"/>
        </p:xfrm>
        <a:graphic>
          <a:graphicData uri="http://schemas.openxmlformats.org/drawingml/2006/table">
            <a:tbl>
              <a:tblPr/>
              <a:tblGrid>
                <a:gridCol w="7858080"/>
              </a:tblGrid>
              <a:tr h="642600">
                <a:tc>
                  <a:txBody>
                    <a:bodyPr/>
                    <a:p>
                      <a:pPr>
                        <a:lnSpc>
                          <a:spcPct val="100000"/>
                        </a:lnSpc>
                      </a:pPr>
                      <a:r>
                        <a:rPr b="1" lang="el-GR" sz="2000" spc="-1" strike="noStrike">
                          <a:solidFill>
                            <a:srgbClr val="000000"/>
                          </a:solidFill>
                          <a:latin typeface="Arial"/>
                        </a:rPr>
                        <a:t>Τομέας Δομικών Έργων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7878de"/>
                    </a:solidFill>
                  </a:tcPr>
                </a:tc>
              </a:tr>
              <a:tr h="571320">
                <a:tc>
                  <a:txBody>
                    <a:bodyPr/>
                    <a:p>
                      <a:pPr marL="457200" indent="-456840">
                        <a:lnSpc>
                          <a:spcPct val="100000"/>
                        </a:lnSpc>
                        <a:buClr>
                          <a:srgbClr val="000000"/>
                        </a:buClr>
                        <a:buFont typeface="StarSymbol"/>
                        <a:buAutoNum type="arabicPeriod"/>
                      </a:pPr>
                      <a:r>
                        <a:rPr b="0" lang="el-GR" sz="2000" spc="-1" strike="noStrike">
                          <a:solidFill>
                            <a:srgbClr val="000000"/>
                          </a:solidFill>
                          <a:latin typeface="Arial"/>
                        </a:rPr>
                        <a:t>Σχεδιαστής Δομικών Έργων και Γεωπληροφορικής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513360">
                <a:tc>
                  <a:txBody>
                    <a:bodyPr/>
                    <a:p>
                      <a:pPr>
                        <a:lnSpc>
                          <a:spcPct val="100000"/>
                        </a:lnSpc>
                      </a:pPr>
                      <a:r>
                        <a:rPr b="1" lang="el-GR" sz="2000" spc="-1" strike="noStrike">
                          <a:solidFill>
                            <a:srgbClr val="000000"/>
                          </a:solidFill>
                          <a:latin typeface="Arial"/>
                        </a:rPr>
                        <a:t>Τομέας Περιβάλλοντος και Φυσικών Πόρων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649440">
                <a:tc>
                  <a:txBody>
                    <a:bodyPr/>
                    <a:p>
                      <a:pPr>
                        <a:lnSpc>
                          <a:spcPct val="100000"/>
                        </a:lnSpc>
                      </a:pPr>
                      <a:r>
                        <a:rPr b="0" lang="el-GR" sz="2000" spc="-1" strike="noStrike">
                          <a:solidFill>
                            <a:srgbClr val="000000"/>
                          </a:solidFill>
                          <a:latin typeface="Arial"/>
                        </a:rPr>
                        <a:t>1. Τεχνικός Διαχείρισης και Ανακύκλωσης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610920">
                <a:tc>
                  <a:txBody>
                    <a:bodyPr/>
                    <a:p>
                      <a:pPr>
                        <a:lnSpc>
                          <a:spcPct val="100000"/>
                        </a:lnSpc>
                      </a:pPr>
                      <a:r>
                        <a:rPr b="0" lang="el-GR" sz="2000" spc="-1" strike="noStrike">
                          <a:solidFill>
                            <a:srgbClr val="000000"/>
                          </a:solidFill>
                          <a:latin typeface="Arial"/>
                        </a:rPr>
                        <a:t>2. Τεχνικός Ελέγχου Ρύπανσης και Εγκαταστάσεων Απορρύπανσης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58"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59" name="Object 2"/>
          <p:cNvGraphicFramePr/>
          <p:nvPr/>
        </p:nvGraphicFramePr>
        <p:xfrm>
          <a:off x="0" y="353880"/>
          <a:ext cx="9905760" cy="482400"/>
        </p:xfrm>
        <a:graphic>
          <a:graphicData uri="http://schemas.openxmlformats.org/presentationml/2006/ole">
            <p:oleObj r:id="rId1" spid="">
              <p:embed/>
              <p:pic>
                <p:nvPicPr>
                  <p:cNvPr id="160" name="Object 4" descr=""/>
                  <p:cNvPicPr/>
                  <p:nvPr/>
                </p:nvPicPr>
                <p:blipFill>
                  <a:blip r:embed="rId2"/>
                  <a:stretch/>
                </p:blipFill>
                <p:spPr>
                  <a:xfrm>
                    <a:off x="0" y="353880"/>
                    <a:ext cx="9905760" cy="482400"/>
                  </a:xfrm>
                  <a:prstGeom prst="rect">
                    <a:avLst/>
                  </a:prstGeom>
                  <a:ln>
                    <a:noFill/>
                  </a:ln>
                </p:spPr>
              </p:pic>
            </p:oleObj>
          </a:graphicData>
        </a:graphic>
      </p:graphicFrame>
      <p:graphicFrame>
        <p:nvGraphicFramePr>
          <p:cNvPr id="161" name="Table 3"/>
          <p:cNvGraphicFramePr/>
          <p:nvPr/>
        </p:nvGraphicFramePr>
        <p:xfrm>
          <a:off x="666720" y="1071720"/>
          <a:ext cx="8714880" cy="3966480"/>
        </p:xfrm>
        <a:graphic>
          <a:graphicData uri="http://schemas.openxmlformats.org/drawingml/2006/table">
            <a:tbl>
              <a:tblPr/>
              <a:tblGrid>
                <a:gridCol w="8715240"/>
              </a:tblGrid>
              <a:tr h="396360">
                <a:tc>
                  <a:txBody>
                    <a:bodyPr/>
                    <a:p>
                      <a:pPr>
                        <a:lnSpc>
                          <a:spcPct val="100000"/>
                        </a:lnSpc>
                      </a:pPr>
                      <a:r>
                        <a:rPr b="0" lang="el-GR" sz="2000" spc="-1" strike="noStrike">
                          <a:solidFill>
                            <a:srgbClr val="000000"/>
                          </a:solidFill>
                          <a:latin typeface="Arial"/>
                        </a:rPr>
                        <a:t>Τομέας Υγείας, Πρόνοιας και Ευεξίας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360">
                <a:tc>
                  <a:txBody>
                    <a:bodyPr/>
                    <a:p>
                      <a:pPr>
                        <a:lnSpc>
                          <a:spcPct val="100000"/>
                        </a:lnSpc>
                      </a:pPr>
                      <a:r>
                        <a:rPr b="0" lang="el-GR" sz="2000" spc="-1" strike="noStrike">
                          <a:solidFill>
                            <a:srgbClr val="000000"/>
                          </a:solidFill>
                          <a:latin typeface="Arial"/>
                        </a:rPr>
                        <a:t>1. Βοηθός Νοσηλευτή</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2. Βοηθός Βρεφονηπιοκόμων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3. Βοηθός Φυσικοθεραπευτή</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4. Βοηθός Ιατρικών – Βιολογικών Εργαστηρίων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5. Βοηθός Ακτινολογικών Εργαστηρίων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6. Βοηθός Φαρμακείου</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7. Βοηθός Χημικών Εργαστηρίων και ποιοτικού ελέγχου</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1. Κομμωτικής Τέχνης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9600">
                <a:tc>
                  <a:txBody>
                    <a:bodyPr/>
                    <a:p>
                      <a:pPr>
                        <a:lnSpc>
                          <a:spcPct val="100000"/>
                        </a:lnSpc>
                      </a:pPr>
                      <a:r>
                        <a:rPr b="0" lang="el-GR" sz="2000" spc="-1" strike="noStrike">
                          <a:solidFill>
                            <a:srgbClr val="000000"/>
                          </a:solidFill>
                          <a:latin typeface="Arial"/>
                        </a:rPr>
                        <a:t>2. Αισθητικής Τέχνης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62" name="CustomShape 1"/>
          <p:cNvSpPr/>
          <p:nvPr/>
        </p:nvSpPr>
        <p:spPr>
          <a:xfrm>
            <a:off x="0" y="-27000"/>
            <a:ext cx="9905760" cy="360000"/>
          </a:xfrm>
          <a:prstGeom prst="rect">
            <a:avLst/>
          </a:prstGeom>
          <a:solidFill>
            <a:srgbClr val="003366"/>
          </a:solidFill>
          <a:ln w="9360">
            <a:noFill/>
          </a:ln>
        </p:spPr>
        <p:style>
          <a:lnRef idx="0"/>
          <a:fillRef idx="0"/>
          <a:effectRef idx="0"/>
          <a:fontRef idx="minor"/>
        </p:style>
        <p:txBody>
          <a:bodyPr wrap="none" lIns="90000" rIns="90000" tIns="45000" bIns="45000"/>
          <a:p>
            <a:pPr algn="ctr">
              <a:lnSpc>
                <a:spcPct val="90000"/>
              </a:lnSpc>
              <a:spcBef>
                <a:spcPts val="479"/>
              </a:spcBef>
            </a:pPr>
            <a:r>
              <a:rPr b="1" lang="el-GR" sz="2400" spc="-1" strike="noStrike">
                <a:solidFill>
                  <a:srgbClr val="ffffff"/>
                </a:solidFill>
                <a:latin typeface="Verdana"/>
              </a:rPr>
              <a:t>ΕΠΑΓΓΕΛΜΑΤΙΚΟ ΛΥΚΕΙΟ</a:t>
            </a:r>
            <a:endParaRPr b="0" lang="el-GR" sz="2400" spc="-1" strike="noStrike">
              <a:latin typeface="Arial"/>
            </a:endParaRPr>
          </a:p>
        </p:txBody>
      </p:sp>
      <p:graphicFrame>
        <p:nvGraphicFramePr>
          <p:cNvPr id="163" name="Object 2"/>
          <p:cNvGraphicFramePr/>
          <p:nvPr/>
        </p:nvGraphicFramePr>
        <p:xfrm>
          <a:off x="0" y="353880"/>
          <a:ext cx="9905760" cy="482400"/>
        </p:xfrm>
        <a:graphic>
          <a:graphicData uri="http://schemas.openxmlformats.org/presentationml/2006/ole">
            <p:oleObj r:id="rId1" spid="">
              <p:embed/>
              <p:pic>
                <p:nvPicPr>
                  <p:cNvPr id="164" name="Object 4" descr=""/>
                  <p:cNvPicPr/>
                  <p:nvPr/>
                </p:nvPicPr>
                <p:blipFill>
                  <a:blip r:embed="rId2"/>
                  <a:stretch/>
                </p:blipFill>
                <p:spPr>
                  <a:xfrm>
                    <a:off x="0" y="353880"/>
                    <a:ext cx="9905760" cy="482400"/>
                  </a:xfrm>
                  <a:prstGeom prst="rect">
                    <a:avLst/>
                  </a:prstGeom>
                  <a:ln>
                    <a:noFill/>
                  </a:ln>
                </p:spPr>
              </p:pic>
            </p:oleObj>
          </a:graphicData>
        </a:graphic>
      </p:graphicFrame>
      <p:graphicFrame>
        <p:nvGraphicFramePr>
          <p:cNvPr id="165" name="Table 3"/>
          <p:cNvGraphicFramePr/>
          <p:nvPr/>
        </p:nvGraphicFramePr>
        <p:xfrm>
          <a:off x="237960" y="1214280"/>
          <a:ext cx="9429120" cy="3569760"/>
        </p:xfrm>
        <a:graphic>
          <a:graphicData uri="http://schemas.openxmlformats.org/drawingml/2006/table">
            <a:tbl>
              <a:tblPr/>
              <a:tblGrid>
                <a:gridCol w="9429480"/>
              </a:tblGrid>
              <a:tr h="396360">
                <a:tc>
                  <a:txBody>
                    <a:bodyPr/>
                    <a:p>
                      <a:pPr>
                        <a:lnSpc>
                          <a:spcPct val="100000"/>
                        </a:lnSpc>
                      </a:pPr>
                      <a:r>
                        <a:rPr b="0" lang="el-GR" sz="2000" spc="-1" strike="noStrike">
                          <a:solidFill>
                            <a:srgbClr val="000000"/>
                          </a:solidFill>
                          <a:latin typeface="Arial"/>
                        </a:rPr>
                        <a:t>Τομέας Εφαρμοσμένων Τεχνών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360">
                <a:tc>
                  <a:txBody>
                    <a:bodyPr/>
                    <a:p>
                      <a:pPr>
                        <a:lnSpc>
                          <a:spcPct val="100000"/>
                        </a:lnSpc>
                      </a:pPr>
                      <a:r>
                        <a:rPr b="0" lang="el-GR" sz="2000" spc="-1" strike="noStrike">
                          <a:solidFill>
                            <a:srgbClr val="002060"/>
                          </a:solidFill>
                          <a:latin typeface="Arial"/>
                        </a:rPr>
                        <a:t>1. Γραφικών Τεχνών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2060"/>
                          </a:solidFill>
                          <a:latin typeface="Arial"/>
                        </a:rPr>
                        <a:t>2. Σχεδιασμού Εσωτερικών Χώρων</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2060"/>
                          </a:solidFill>
                          <a:latin typeface="Arial"/>
                        </a:rPr>
                        <a:t>3. Αργυροχρυσοχοΐας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2060"/>
                          </a:solidFill>
                          <a:latin typeface="Arial"/>
                        </a:rPr>
                        <a:t>4.Συντήρηση έργων Τέχνης – Αποκατάστασης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2060"/>
                          </a:solidFill>
                          <a:latin typeface="Arial"/>
                        </a:rPr>
                        <a:t>5. Ψηφιδογραφίας – Υαλογραφίας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96360">
                <a:tc>
                  <a:txBody>
                    <a:bodyPr/>
                    <a:p>
                      <a:pPr>
                        <a:lnSpc>
                          <a:spcPct val="100000"/>
                        </a:lnSpc>
                      </a:pPr>
                      <a:r>
                        <a:rPr b="0" lang="el-GR" sz="2000" spc="-1" strike="noStrike">
                          <a:solidFill>
                            <a:srgbClr val="000000"/>
                          </a:solidFill>
                          <a:latin typeface="Arial"/>
                        </a:rPr>
                        <a:t>Τομέας Βιομηχανικού Σχεδιασμού</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8585e0"/>
                    </a:solidFill>
                  </a:tcPr>
                </a:tc>
              </a:tr>
              <a:tr h="396360">
                <a:tc>
                  <a:txBody>
                    <a:bodyPr/>
                    <a:p>
                      <a:pPr>
                        <a:lnSpc>
                          <a:spcPct val="100000"/>
                        </a:lnSpc>
                      </a:pPr>
                      <a:r>
                        <a:rPr b="0" lang="el-GR" sz="2000" spc="-1" strike="noStrike">
                          <a:solidFill>
                            <a:srgbClr val="002060"/>
                          </a:solidFill>
                          <a:latin typeface="Arial"/>
                        </a:rPr>
                        <a:t>1. Σχεδίασης και παραγωγής Ενδύματος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r h="399240">
                <a:tc>
                  <a:txBody>
                    <a:bodyPr/>
                    <a:p>
                      <a:pPr>
                        <a:lnSpc>
                          <a:spcPct val="100000"/>
                        </a:lnSpc>
                      </a:pPr>
                      <a:r>
                        <a:rPr b="0" lang="el-GR" sz="2000" spc="-1" strike="noStrike">
                          <a:solidFill>
                            <a:srgbClr val="002060"/>
                          </a:solidFill>
                          <a:latin typeface="Arial"/>
                        </a:rPr>
                        <a:t>2. Επιπλοποιίας - Ξυλογλυπτικής</a:t>
                      </a:r>
                      <a:endParaRPr b="0" lang="el-GR" sz="20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r>
            </a:tbl>
          </a:graphicData>
        </a:graphic>
      </p:graphicFrame>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309600" y="357120"/>
            <a:ext cx="9429480" cy="5822280"/>
          </a:xfrm>
          <a:prstGeom prst="rect">
            <a:avLst/>
          </a:prstGeom>
          <a:noFill/>
          <a:ln>
            <a:noFill/>
          </a:ln>
        </p:spPr>
        <p:style>
          <a:lnRef idx="0"/>
          <a:fillRef idx="0"/>
          <a:effectRef idx="0"/>
          <a:fontRef idx="minor"/>
        </p:style>
        <p:txBody>
          <a:bodyPr lIns="90000" rIns="90000" tIns="45000" bIns="45000"/>
          <a:p>
            <a:pPr algn="ctr">
              <a:lnSpc>
                <a:spcPct val="100000"/>
              </a:lnSpc>
            </a:pPr>
            <a:r>
              <a:rPr b="1" lang="el-GR" sz="2000" spc="-1" strike="noStrike" u="sng">
                <a:solidFill>
                  <a:srgbClr val="000000"/>
                </a:solidFill>
                <a:uFillTx/>
                <a:latin typeface="Verdana"/>
              </a:rPr>
              <a:t>1ο ΕΠΑ.Λ ΚΕΡΚΥΡΑΣ (τηλ : 26610-35211)</a:t>
            </a:r>
            <a:endParaRPr b="0" lang="el-GR" sz="2000" spc="-1" strike="noStrike">
              <a:latin typeface="Arial"/>
            </a:endParaRPr>
          </a:p>
          <a:p>
            <a:pPr>
              <a:lnSpc>
                <a:spcPct val="100000"/>
              </a:lnSpc>
            </a:pPr>
            <a:r>
              <a:rPr b="1" lang="el-GR" sz="1600" spc="-1" strike="noStrike">
                <a:solidFill>
                  <a:srgbClr val="000000"/>
                </a:solidFill>
                <a:latin typeface="Verdana"/>
              </a:rPr>
              <a:t> </a:t>
            </a:r>
            <a:endParaRPr b="0" lang="el-GR" sz="1600" spc="-1" strike="noStrike">
              <a:latin typeface="Arial"/>
            </a:endParaRPr>
          </a:p>
          <a:p>
            <a:pPr>
              <a:lnSpc>
                <a:spcPct val="100000"/>
              </a:lnSpc>
            </a:pPr>
            <a:r>
              <a:rPr b="1" lang="el-GR" sz="2000" spc="-1" strike="noStrike">
                <a:solidFill>
                  <a:srgbClr val="000000"/>
                </a:solidFill>
                <a:latin typeface="Verdana"/>
              </a:rPr>
              <a:t>ΤΟΜΕΑΣ ΜΗΧΑΝΟΛΟΓΙΑΣ</a:t>
            </a:r>
            <a:br/>
            <a:r>
              <a:rPr b="0" lang="el-GR" sz="2000" spc="-1" strike="noStrike">
                <a:solidFill>
                  <a:srgbClr val="000000"/>
                </a:solidFill>
                <a:latin typeface="Verdana"/>
              </a:rPr>
              <a:t>1. Τεχνικός Μηχανολογικών Εγκαταστάσεων και Κατασκευών</a:t>
            </a:r>
            <a:br/>
            <a:r>
              <a:rPr b="0" lang="el-GR" sz="2000" spc="-1" strike="noStrike">
                <a:solidFill>
                  <a:srgbClr val="000000"/>
                </a:solidFill>
                <a:latin typeface="Verdana"/>
              </a:rPr>
              <a:t>2. Τεχνικός Εγκαταστάσεων ψύξης αερισμού  και κλιματισμού</a:t>
            </a:r>
            <a:endParaRPr b="0" lang="el-GR" sz="2000" spc="-1" strike="noStrike">
              <a:latin typeface="Arial"/>
            </a:endParaRPr>
          </a:p>
          <a:p>
            <a:pPr>
              <a:lnSpc>
                <a:spcPct val="100000"/>
              </a:lnSpc>
            </a:pPr>
            <a:r>
              <a:rPr b="0" lang="el-GR" sz="2000" spc="-1" strike="noStrike">
                <a:solidFill>
                  <a:srgbClr val="000000"/>
                </a:solidFill>
                <a:latin typeface="Verdana"/>
              </a:rPr>
              <a:t>3. Τεχνικός Οχημάτων</a:t>
            </a:r>
            <a:endParaRPr b="0" lang="el-GR" sz="2000" spc="-1" strike="noStrike">
              <a:latin typeface="Arial"/>
            </a:endParaRPr>
          </a:p>
          <a:p>
            <a:pPr>
              <a:lnSpc>
                <a:spcPct val="100000"/>
              </a:lnSpc>
            </a:pPr>
            <a:br/>
            <a:r>
              <a:rPr b="1" lang="el-GR" sz="2000" spc="-1" strike="noStrike">
                <a:solidFill>
                  <a:srgbClr val="000000"/>
                </a:solidFill>
                <a:latin typeface="Verdana"/>
              </a:rPr>
              <a:t>ΤΟΜΕΑΣ ΗΛΕΚΤΡΟΛΟΓΙΑΣ- ΗΛΕΚΤΡΟΝΙΚΗΣ-ΑΥΤΟΜΑΤΙΣΜΟΥ</a:t>
            </a:r>
            <a:endParaRPr b="0" lang="el-GR" sz="2000" spc="-1" strike="noStrike">
              <a:latin typeface="Arial"/>
            </a:endParaRPr>
          </a:p>
          <a:p>
            <a:pPr>
              <a:lnSpc>
                <a:spcPct val="100000"/>
              </a:lnSpc>
            </a:pPr>
            <a:r>
              <a:rPr b="0" lang="el-GR" sz="2000" spc="-1" strike="noStrike">
                <a:solidFill>
                  <a:srgbClr val="000000"/>
                </a:solidFill>
                <a:latin typeface="Verdana"/>
              </a:rPr>
              <a:t>1. Τεχνικός Ηλεκτρολογικών Συστημάτων, Εγκαταστάσεων και Δικτύων </a:t>
            </a:r>
            <a:endParaRPr b="0" lang="el-GR" sz="2000" spc="-1" strike="noStrike">
              <a:latin typeface="Arial"/>
            </a:endParaRPr>
          </a:p>
          <a:p>
            <a:pPr>
              <a:lnSpc>
                <a:spcPct val="100000"/>
              </a:lnSpc>
            </a:pPr>
            <a:r>
              <a:rPr b="0" lang="el-GR" sz="2000" spc="-1" strike="noStrike">
                <a:solidFill>
                  <a:srgbClr val="000000"/>
                </a:solidFill>
                <a:latin typeface="Verdana"/>
              </a:rPr>
              <a:t>2. Τεχνικός  Ηλεκτρονικών και Υπολογιστικών Συστημάτων,  Εγκαταστάσεων</a:t>
            </a:r>
            <a:br/>
            <a:br/>
            <a:r>
              <a:rPr b="1" lang="el-GR" sz="2000" spc="-1" strike="noStrike">
                <a:solidFill>
                  <a:srgbClr val="000000"/>
                </a:solidFill>
                <a:latin typeface="Verdana"/>
              </a:rPr>
              <a:t>ΤΟΜΕΑΣ ΟΙΚΟΝΟΜΙΚΩΝ ΚΑΙ ΔΙΟΙΚΗΤΙΚΩΝ ΥΠΗΡΕΣΙΩΝ</a:t>
            </a:r>
            <a:br/>
            <a:r>
              <a:rPr b="0" lang="el-GR" sz="2000" spc="-1" strike="noStrike">
                <a:solidFill>
                  <a:srgbClr val="000000"/>
                </a:solidFill>
                <a:latin typeface="Verdana"/>
              </a:rPr>
              <a:t>1. Υπαλλήλων Διοίκησης και Οικονομικών Υπηρεσιών</a:t>
            </a:r>
            <a:br/>
            <a:r>
              <a:rPr b="0" lang="el-GR" sz="2000" spc="-1" strike="noStrike">
                <a:solidFill>
                  <a:srgbClr val="000000"/>
                </a:solidFill>
                <a:latin typeface="Verdana"/>
              </a:rPr>
              <a:t>2. Υπάλληλος Εμπορίας και Διαφήμισης </a:t>
            </a:r>
            <a:endParaRPr b="0" lang="el-GR" sz="2000" spc="-1" strike="noStrike">
              <a:latin typeface="Arial"/>
            </a:endParaRPr>
          </a:p>
          <a:p>
            <a:pPr>
              <a:lnSpc>
                <a:spcPct val="100000"/>
              </a:lnSpc>
            </a:pPr>
            <a:r>
              <a:rPr b="0" lang="el-GR" sz="2000" spc="-1" strike="noStrike">
                <a:solidFill>
                  <a:srgbClr val="000000"/>
                </a:solidFill>
                <a:latin typeface="Verdana"/>
              </a:rPr>
              <a:t> </a:t>
            </a:r>
            <a:endParaRPr b="0" lang="el-GR" sz="2000" spc="-1" strike="noStrike">
              <a:latin typeface="Arial"/>
            </a:endParaRPr>
          </a:p>
          <a:p>
            <a:pPr>
              <a:lnSpc>
                <a:spcPct val="100000"/>
              </a:lnSpc>
            </a:pPr>
            <a:r>
              <a:rPr b="1" lang="el-GR" sz="2000" spc="-1" strike="noStrike">
                <a:solidFill>
                  <a:srgbClr val="000000"/>
                </a:solidFill>
                <a:latin typeface="Verdana"/>
              </a:rPr>
              <a:t>ΤΟΜΕΑΣ ΝΑΥΤΙΛΙΑΚΩΝ ΕΠΑΓΓΕΛΜΑΤΩΝ</a:t>
            </a:r>
            <a:endParaRPr b="0" lang="el-GR" sz="2000" spc="-1" strike="noStrike">
              <a:latin typeface="Arial"/>
            </a:endParaRPr>
          </a:p>
          <a:p>
            <a:pPr>
              <a:lnSpc>
                <a:spcPct val="100000"/>
              </a:lnSpc>
            </a:pPr>
            <a:r>
              <a:rPr b="0" lang="el-GR" sz="2000" spc="-1" strike="noStrike">
                <a:solidFill>
                  <a:srgbClr val="000000"/>
                </a:solidFill>
                <a:latin typeface="Verdana"/>
              </a:rPr>
              <a:t>1. Πλοίαρχος Εμπορικού Ναυτικού</a:t>
            </a:r>
            <a:endParaRPr b="0" lang="el-GR" sz="2000" spc="-1" strike="noStrike">
              <a:latin typeface="Arial"/>
            </a:endParaRPr>
          </a:p>
          <a:p>
            <a:pPr>
              <a:lnSpc>
                <a:spcPct val="100000"/>
              </a:lnSpc>
            </a:pPr>
            <a:r>
              <a:rPr b="0" lang="el-GR" sz="2000" spc="-1" strike="noStrike">
                <a:solidFill>
                  <a:srgbClr val="000000"/>
                </a:solidFill>
                <a:latin typeface="Verdana"/>
              </a:rPr>
              <a:t>2. Μηχανικός Εμπορικού Ναυτικού</a:t>
            </a:r>
            <a:endParaRPr b="0" lang="el-GR" sz="2000" spc="-1" strike="noStrike">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523800" y="610200"/>
            <a:ext cx="8929440" cy="5455800"/>
          </a:xfrm>
          <a:prstGeom prst="rect">
            <a:avLst/>
          </a:prstGeom>
          <a:noFill/>
          <a:ln>
            <a:noFill/>
          </a:ln>
        </p:spPr>
        <p:style>
          <a:lnRef idx="0"/>
          <a:fillRef idx="0"/>
          <a:effectRef idx="0"/>
          <a:fontRef idx="minor"/>
        </p:style>
        <p:txBody>
          <a:bodyPr lIns="90000" rIns="90000" tIns="45000" bIns="45000"/>
          <a:p>
            <a:pPr algn="ctr">
              <a:lnSpc>
                <a:spcPct val="100000"/>
              </a:lnSpc>
            </a:pPr>
            <a:r>
              <a:rPr b="1" lang="el-GR" sz="2000" spc="-1" strike="noStrike" u="sng">
                <a:solidFill>
                  <a:srgbClr val="000000"/>
                </a:solidFill>
                <a:uFillTx/>
                <a:latin typeface="Verdana"/>
              </a:rPr>
              <a:t>2ο ΕΠΑ.Λ ΚΕΡΚΥΡΑΣ (τηλ. : 26610-26633)</a:t>
            </a:r>
            <a:endParaRPr b="0" lang="el-GR" sz="2000" spc="-1" strike="noStrike">
              <a:latin typeface="Arial"/>
            </a:endParaRPr>
          </a:p>
          <a:p>
            <a:pPr>
              <a:lnSpc>
                <a:spcPct val="100000"/>
              </a:lnSpc>
            </a:pPr>
            <a:r>
              <a:rPr b="1" lang="el-GR" sz="1600" spc="-1" strike="noStrike">
                <a:solidFill>
                  <a:srgbClr val="000000"/>
                </a:solidFill>
                <a:latin typeface="Verdana"/>
              </a:rPr>
              <a:t> </a:t>
            </a:r>
            <a:endParaRPr b="0" lang="el-GR" sz="1600" spc="-1" strike="noStrike">
              <a:latin typeface="Arial"/>
            </a:endParaRPr>
          </a:p>
          <a:p>
            <a:pPr>
              <a:lnSpc>
                <a:spcPct val="100000"/>
              </a:lnSpc>
            </a:pPr>
            <a:r>
              <a:rPr b="1" lang="el-GR" sz="2000" spc="-1" strike="noStrike">
                <a:solidFill>
                  <a:srgbClr val="000000"/>
                </a:solidFill>
                <a:latin typeface="Verdana"/>
              </a:rPr>
              <a:t>ΤΟΜΕΑΣ ΔΟΜΙΚΩΝ ΕΡΓΩΝ</a:t>
            </a:r>
            <a:br/>
            <a:r>
              <a:rPr b="0" lang="el-GR" sz="2000" spc="-1" strike="noStrike">
                <a:solidFill>
                  <a:srgbClr val="000000"/>
                </a:solidFill>
                <a:latin typeface="Verdana"/>
              </a:rPr>
              <a:t>1. Σχεδιαστών Δομικών Έργων και  Γεωπληροφορικής</a:t>
            </a:r>
            <a:endParaRPr b="0" lang="el-GR" sz="2000" spc="-1" strike="noStrike">
              <a:latin typeface="Arial"/>
            </a:endParaRPr>
          </a:p>
          <a:p>
            <a:pPr>
              <a:lnSpc>
                <a:spcPct val="100000"/>
              </a:lnSpc>
            </a:pPr>
            <a:br/>
            <a:r>
              <a:rPr b="1" lang="el-GR" sz="2000" spc="-1" strike="noStrike">
                <a:solidFill>
                  <a:srgbClr val="000000"/>
                </a:solidFill>
                <a:latin typeface="Verdana"/>
              </a:rPr>
              <a:t>ΤΟΜΕΑΣ ΠΛΗΡΟΦΟΡΙΚΗΣ</a:t>
            </a:r>
            <a:br/>
            <a:r>
              <a:rPr b="0" lang="el-GR" sz="2000" spc="-1" strike="noStrike">
                <a:solidFill>
                  <a:srgbClr val="000000"/>
                </a:solidFill>
                <a:latin typeface="Verdana"/>
              </a:rPr>
              <a:t>1. Τεχνικός Εφαρμογών  Πληροφορικής</a:t>
            </a:r>
            <a:endParaRPr b="0" lang="el-GR" sz="2000" spc="-1" strike="noStrike">
              <a:latin typeface="Arial"/>
            </a:endParaRPr>
          </a:p>
          <a:p>
            <a:pPr>
              <a:lnSpc>
                <a:spcPct val="100000"/>
              </a:lnSpc>
            </a:pPr>
            <a:r>
              <a:rPr b="0" lang="el-GR" sz="2000" spc="-1" strike="noStrike">
                <a:solidFill>
                  <a:srgbClr val="000000"/>
                </a:solidFill>
                <a:latin typeface="Verdana"/>
              </a:rPr>
              <a:t>2. Τεχνικός Η/Υ και Δικτύων Η/Υ (Δεν λειτουργεί)</a:t>
            </a:r>
            <a:br/>
            <a:br/>
            <a:r>
              <a:rPr b="1" lang="el-GR" sz="2000" spc="-1" strike="noStrike">
                <a:solidFill>
                  <a:srgbClr val="000000"/>
                </a:solidFill>
                <a:latin typeface="Verdana"/>
              </a:rPr>
              <a:t>ΤΟΜΕΑΣ ΓΕΩΠΟΝΙΑΣ, ΤΕΧΝΟΛΟΓΙΑΣ ΤΡΟΦΙΜΩΝ ΚΑΙ ΔΙΑΤΡΟΦΗΣ</a:t>
            </a:r>
            <a:br/>
            <a:r>
              <a:rPr b="0" lang="el-GR" sz="2000" spc="-1" strike="noStrike">
                <a:solidFill>
                  <a:srgbClr val="000000"/>
                </a:solidFill>
                <a:latin typeface="Verdana"/>
              </a:rPr>
              <a:t>1. Τεχνικός Τεχνολογίας  Τροφίμων και Ποτών</a:t>
            </a:r>
            <a:br/>
            <a:r>
              <a:rPr b="0" lang="el-GR" sz="2000" spc="-1" strike="noStrike">
                <a:solidFill>
                  <a:srgbClr val="000000"/>
                </a:solidFill>
                <a:latin typeface="Verdana"/>
              </a:rPr>
              <a:t>2. Τεχνικός Φυτικής Παραγωγής</a:t>
            </a:r>
            <a:endParaRPr b="0" lang="el-GR" sz="2000" spc="-1" strike="noStrike">
              <a:latin typeface="Arial"/>
            </a:endParaRPr>
          </a:p>
          <a:p>
            <a:pPr>
              <a:lnSpc>
                <a:spcPct val="100000"/>
              </a:lnSpc>
            </a:pPr>
            <a:r>
              <a:rPr b="1" lang="el-GR" sz="2000" spc="-1" strike="noStrike">
                <a:solidFill>
                  <a:srgbClr val="000000"/>
                </a:solidFill>
                <a:latin typeface="Verdana"/>
              </a:rPr>
              <a:t>  </a:t>
            </a:r>
            <a:endParaRPr b="0" lang="el-GR" sz="2000" spc="-1" strike="noStrike">
              <a:latin typeface="Arial"/>
            </a:endParaRPr>
          </a:p>
          <a:p>
            <a:pPr>
              <a:lnSpc>
                <a:spcPct val="100000"/>
              </a:lnSpc>
            </a:pPr>
            <a:r>
              <a:rPr b="1" lang="el-GR" sz="2000" spc="-1" strike="noStrike">
                <a:solidFill>
                  <a:srgbClr val="000000"/>
                </a:solidFill>
                <a:latin typeface="Verdana"/>
              </a:rPr>
              <a:t>ΤΟΜΕΑΣ ΥΓΕΙΑΣ ΚΑΙ ΠΡΟΝΟΙΑΣ</a:t>
            </a:r>
            <a:endParaRPr b="0" lang="el-GR" sz="2000" spc="-1" strike="noStrike">
              <a:latin typeface="Arial"/>
            </a:endParaRPr>
          </a:p>
          <a:p>
            <a:pPr>
              <a:lnSpc>
                <a:spcPct val="100000"/>
              </a:lnSpc>
            </a:pPr>
            <a:r>
              <a:rPr b="0" lang="el-GR" sz="2000" spc="-1" strike="noStrike">
                <a:solidFill>
                  <a:srgbClr val="000000"/>
                </a:solidFill>
                <a:latin typeface="Verdana"/>
              </a:rPr>
              <a:t>1.Βοηθός Βρεφονηπιοκόμων</a:t>
            </a:r>
            <a:endParaRPr b="0" lang="el-GR" sz="2000" spc="-1" strike="noStrike">
              <a:latin typeface="Arial"/>
            </a:endParaRPr>
          </a:p>
          <a:p>
            <a:pPr>
              <a:lnSpc>
                <a:spcPct val="100000"/>
              </a:lnSpc>
            </a:pPr>
            <a:r>
              <a:rPr b="0" lang="el-GR" sz="2000" spc="-1" strike="noStrike">
                <a:solidFill>
                  <a:srgbClr val="000000"/>
                </a:solidFill>
                <a:latin typeface="Verdana"/>
              </a:rPr>
              <a:t>2.Βοηθός Νοσηλευτών</a:t>
            </a:r>
            <a:endParaRPr b="0" lang="el-GR" sz="2000" spc="-1" strike="noStrike">
              <a:latin typeface="Arial"/>
            </a:endParaRPr>
          </a:p>
          <a:p>
            <a:pPr>
              <a:lnSpc>
                <a:spcPct val="100000"/>
              </a:lnSpc>
            </a:pPr>
            <a:endParaRPr b="0" lang="el-GR" sz="2000" spc="-1" strike="noStrike">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TotalTime>
  <Application>LibreOffice/5.4.2.2$Windows_x86 LibreOffice_project/22b09f6418e8c2d508a9eaf86b2399209b0990f4</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2013-12-04T08:06:27Z</dcterms:created>
  <dc:creator/>
  <dc:description/>
  <dc:language>el-GR</dc:language>
  <cp:lastModifiedBy/>
  <cp:lastPrinted>2021-04-07T09:58:52Z</cp:lastPrinted>
  <dcterms:modified xsi:type="dcterms:W3CDTF">2021-04-12T08:20:18Z</dcterms:modified>
  <cp:revision>8</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20</vt:i4>
  </property>
  <property fmtid="{D5CDD505-2E9C-101B-9397-08002B2CF9AE}" pid="8" name="PresentationFormat">
    <vt:lpwstr>Α4 (210x297 χιλ.)</vt:lpwstr>
  </property>
  <property fmtid="{D5CDD505-2E9C-101B-9397-08002B2CF9AE}" pid="9" name="ScaleCrop">
    <vt:bool>0</vt:bool>
  </property>
  <property fmtid="{D5CDD505-2E9C-101B-9397-08002B2CF9AE}" pid="10" name="ShareDoc">
    <vt:bool>0</vt:bool>
  </property>
  <property fmtid="{D5CDD505-2E9C-101B-9397-08002B2CF9AE}" pid="11" name="Slides">
    <vt:i4>28</vt:i4>
  </property>
</Properties>
</file>