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eoGLU4hTwyJZkwVKfB49+gSz0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c76ae5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5c76ae5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 rot="5400000">
            <a:off x="2308860" y="-205423"/>
            <a:ext cx="452628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0"/>
              </a:spcBef>
              <a:spcAft>
                <a:spcPts val="0"/>
              </a:spcAft>
              <a:buSzPts val="1260"/>
              <a:buChar char="⦿"/>
              <a:defRPr/>
            </a:lvl1pPr>
            <a:lvl2pPr marL="914400" lvl="1" indent="-331469" algn="l"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ts val="46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0"/>
              </a:spcBef>
              <a:spcAft>
                <a:spcPts val="0"/>
              </a:spcAft>
              <a:buSzPts val="1260"/>
              <a:buChar char="⦿"/>
              <a:defRPr/>
            </a:lvl1pPr>
            <a:lvl2pPr marL="914400" lvl="1" indent="-331469" algn="l"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Διαφάνεια τίτλου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rgbClr val="73737B">
              <a:alpha val="64705"/>
            </a:srgbClr>
          </a:solidFill>
          <a:ln w="11000" cap="rnd" cmpd="sng">
            <a:solidFill>
              <a:srgbClr val="8A8A91">
                <a:alpha val="8784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228600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ts val="4800"/>
              <a:buFont typeface="Rockwel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24687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40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ldNum" idx="12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ftr" idx="11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" name="Google Shape;25;p10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0"/>
              </a:spcBef>
              <a:spcAft>
                <a:spcPts val="0"/>
              </a:spcAft>
              <a:buSzPts val="1260"/>
              <a:buChar char="⦿"/>
              <a:defRPr/>
            </a:lvl1pPr>
            <a:lvl2pPr marL="914400" lvl="1" indent="-331469" algn="l"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Κεφαλίδα ενότητας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0057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878BE"/>
              </a:buClr>
              <a:buSzPts val="4000"/>
              <a:buFont typeface="Rockwell"/>
              <a:buNone/>
              <a:defRPr sz="4000" b="1" cap="none">
                <a:solidFill>
                  <a:srgbClr val="6878B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28000" bIns="45700" anchor="t" anchorCtr="0">
            <a:norm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20"/>
              <a:buFont typeface="Rockwell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5562600" y="651367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38952" y="6513670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ftr" idx="11"/>
          </p:nvPr>
        </p:nvSpPr>
        <p:spPr>
          <a:xfrm>
            <a:off x="1600200" y="6513670"/>
            <a:ext cx="39074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457200" y="1645920"/>
            <a:ext cx="4038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spcBef>
                <a:spcPts val="0"/>
              </a:spcBef>
              <a:spcAft>
                <a:spcPts val="0"/>
              </a:spcAft>
              <a:buSzPts val="1960"/>
              <a:buChar char="⦿"/>
              <a:defRPr sz="2800"/>
            </a:lvl1pPr>
            <a:lvl2pPr marL="914400" lvl="1" indent="-365760" algn="l">
              <a:spcBef>
                <a:spcPts val="400"/>
              </a:spcBef>
              <a:spcAft>
                <a:spcPts val="0"/>
              </a:spcAft>
              <a:buSzPts val="2160"/>
              <a:buFont typeface="Rockwell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4648200" y="1645920"/>
            <a:ext cx="4038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spcBef>
                <a:spcPts val="0"/>
              </a:spcBef>
              <a:spcAft>
                <a:spcPts val="0"/>
              </a:spcAft>
              <a:buSzPts val="1960"/>
              <a:buChar char="⦿"/>
              <a:defRPr sz="2800"/>
            </a:lvl1pPr>
            <a:lvl2pPr marL="914400" lvl="1" indent="-365760" algn="l">
              <a:spcBef>
                <a:spcPts val="400"/>
              </a:spcBef>
              <a:spcAft>
                <a:spcPts val="0"/>
              </a:spcAft>
              <a:buSzPts val="2160"/>
              <a:buFont typeface="Rockwell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641080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44" name="Google Shape;44;p12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" name="Google Shape;47;p13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ts val="46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40"/>
              <a:buNone/>
              <a:defRPr sz="2200" b="0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Font typeface="Rockwell"/>
              <a:buNone/>
              <a:defRPr sz="20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2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40"/>
              <a:buNone/>
              <a:defRPr sz="2200" b="0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Font typeface="Rockwell"/>
              <a:buNone/>
              <a:defRPr sz="20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6390" algn="l">
              <a:spcBef>
                <a:spcPts val="0"/>
              </a:spcBef>
              <a:spcAft>
                <a:spcPts val="0"/>
              </a:spcAft>
              <a:buSzPts val="1540"/>
              <a:buChar char="⦿"/>
              <a:defRPr sz="22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Font typeface="Rockwell"/>
              <a:buChar char="•"/>
              <a:defRPr sz="20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6390" algn="l">
              <a:spcBef>
                <a:spcPts val="0"/>
              </a:spcBef>
              <a:spcAft>
                <a:spcPts val="0"/>
              </a:spcAft>
              <a:buSzPts val="1540"/>
              <a:buChar char="⦿"/>
              <a:defRPr sz="22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Font typeface="Rockwell"/>
              <a:buChar char="•"/>
              <a:defRPr sz="20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41080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Περιεχόμενο με λεζάντα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ts val="2000"/>
              <a:buFont typeface="Rockwel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4963136" y="1107560"/>
            <a:ext cx="393192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80"/>
              <a:buFont typeface="Rockwell"/>
              <a:buNone/>
              <a:defRPr sz="12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228600" y="2209800"/>
            <a:ext cx="8666456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⦿"/>
              <a:defRPr sz="3200"/>
            </a:lvl1pPr>
            <a:lvl2pPr marL="914400" lvl="1" indent="-388619" algn="l">
              <a:spcBef>
                <a:spcPts val="400"/>
              </a:spcBef>
              <a:spcAft>
                <a:spcPts val="0"/>
              </a:spcAft>
              <a:buSzPts val="2520"/>
              <a:buFont typeface="Rockwell"/>
              <a:buChar char="•"/>
              <a:defRPr sz="2800"/>
            </a:lvl2pPr>
            <a:lvl3pPr marL="1371600" lvl="2" indent="-381000" algn="l">
              <a:spcBef>
                <a:spcPts val="40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5562600" y="651367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638952" y="6513670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1600200" y="6513670"/>
            <a:ext cx="39074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Εικόνα με λεζάντα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ts val="2000"/>
              <a:buFont typeface="Rockwel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040443" y="5388936"/>
            <a:ext cx="5486400" cy="91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97180" algn="l">
              <a:spcBef>
                <a:spcPts val="400"/>
              </a:spcBef>
              <a:spcAft>
                <a:spcPts val="0"/>
              </a:spcAft>
              <a:buSzPts val="1080"/>
              <a:buFont typeface="Rockwell"/>
              <a:buChar char="•"/>
              <a:defRPr sz="1200"/>
            </a:lvl2pPr>
            <a:lvl3pPr marL="1371600" lvl="2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>
            <a:spLocks noGrp="1"/>
          </p:cNvSpPr>
          <p:nvPr>
            <p:ph type="pic" idx="2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rgbClr val="73737B">
              <a:alpha val="64705"/>
            </a:srgbClr>
          </a:solidFill>
          <a:ln w="11000" cap="rnd" cmpd="sng">
            <a:solidFill>
              <a:srgbClr val="8A8A91">
                <a:alpha val="87843"/>
              </a:srgb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50000" sy="50000" flip="none" algn="t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rgbClr val="73737B">
              <a:alpha val="64705"/>
            </a:srgbClr>
          </a:solidFill>
          <a:ln w="11000" cap="rnd" cmpd="sng">
            <a:solidFill>
              <a:srgbClr val="8A8A91">
                <a:alpha val="8784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" name="Google Shape;7;p7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AEAE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AEAE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D2DEE0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ts val="4600"/>
              <a:buFont typeface="Rockwell"/>
              <a:buNone/>
              <a:defRPr sz="4600" b="0" i="0" u="none" strike="noStrike" cap="none">
                <a:solidFill>
                  <a:srgbClr val="C7E5EA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7719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Char char="•"/>
              <a:defRPr sz="2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746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Noto Sans Symbols"/>
              <a:buChar char="●"/>
              <a:defRPr sz="23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492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842800" y="548675"/>
            <a:ext cx="7948500" cy="22323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75554B"/>
              </a:gs>
              <a:gs pos="72000">
                <a:srgbClr val="A2867E"/>
              </a:gs>
              <a:gs pos="100000">
                <a:srgbClr val="B19891"/>
              </a:gs>
            </a:gsLst>
            <a:lin ang="16200000" scaled="0"/>
          </a:gradFill>
          <a:ln w="9525" cap="flat" cmpd="sng">
            <a:solidFill>
              <a:srgbClr val="80675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1.1β Ιστορική αναδρομή του θεσμού</a:t>
            </a:r>
            <a:endParaRPr sz="3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Πατριαρχία-Μητριαρχία</a:t>
            </a:r>
            <a:endParaRPr sz="32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8590" y="2924944"/>
            <a:ext cx="2251521" cy="336048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95" name="Google Shape;95;p1"/>
          <p:cNvSpPr txBox="1"/>
          <p:nvPr/>
        </p:nvSpPr>
        <p:spPr>
          <a:xfrm>
            <a:off x="1691680" y="6330806"/>
            <a:ext cx="78488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Μιχαλοπούλου Κερκύρα, ΠΕ</a:t>
            </a:r>
            <a:r>
              <a:rPr lang="el-GR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80</a:t>
            </a:r>
            <a:r>
              <a:rPr lang="el-GR" sz="1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Οικιακής Οικονομίας και Οικολογίας</a:t>
            </a:r>
            <a:endParaRPr sz="1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3140968"/>
            <a:ext cx="4762500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467544" y="260648"/>
            <a:ext cx="8280920" cy="3240360"/>
          </a:xfrm>
          <a:prstGeom prst="horizontalScroll">
            <a:avLst>
              <a:gd name="adj" fmla="val 12500"/>
            </a:avLst>
          </a:prstGeom>
          <a:solidFill>
            <a:schemeClr val="accent6"/>
          </a:solidFill>
          <a:ln w="38100" cap="flat" cmpd="sng">
            <a:solidFill>
              <a:srgbClr val="6753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Πριν την εμφάνιση του </a:t>
            </a:r>
            <a:r>
              <a:rPr lang="el-GR" sz="1800" b="1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αρότρου</a:t>
            </a: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αρχηγός της οικογένειας ήταν η γυναίκα, υπήρχε δηλαδή </a:t>
            </a:r>
            <a:r>
              <a:rPr lang="el-GR" sz="1800" b="1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μητριαρχία </a:t>
            </a: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(μήτηρ-αρχή)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Μετά την εμφάνιση του </a:t>
            </a:r>
            <a:r>
              <a:rPr lang="el-GR" sz="1800" b="1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αρότρου</a:t>
            </a: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αρχηγός της οικογένειας ήταν ο άντρας, υπήρχε δηλαδή </a:t>
            </a:r>
            <a:r>
              <a:rPr lang="el-GR" sz="1800" b="1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πατριαρχία</a:t>
            </a: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(πατήρ-αρχή), αφού η γυναίκα δεν είχε τη σωματική δύναμη για να οργώσει.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5436096" y="3284984"/>
            <a:ext cx="3528392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Κατά τη περίοδο της μητριαρχίας</a:t>
            </a: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η γυναίκα είχε την αποκλειστική μέριμνα  στην αγωγή και ανατροφή των παιδιών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όλοι σέβονταν και εκτιμούσαν τις γυναίκες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τα παιδιά έπαιρναν το όνομά της γυναίκας</a:t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η περιουσία περνούσε στις κόρες</a:t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367" y="548680"/>
            <a:ext cx="4138527" cy="305331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040" y="2164829"/>
            <a:ext cx="3541220" cy="227228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09" name="Google Shape;109;p3"/>
          <p:cNvSpPr txBox="1"/>
          <p:nvPr/>
        </p:nvSpPr>
        <p:spPr>
          <a:xfrm>
            <a:off x="4644008" y="1196752"/>
            <a:ext cx="44279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Αρχηγός και υπεύθυνος για την οργάνωση και τη διαχείριση του σπιτιού ήταν ο άντρας</a:t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4788024" y="332656"/>
            <a:ext cx="4032448" cy="720080"/>
          </a:xfrm>
          <a:prstGeom prst="foldedCorner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rgbClr val="6753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Στην Αρχαία Ελλάδα επικρατούσε η </a:t>
            </a:r>
            <a:r>
              <a:rPr lang="el-GR" sz="2000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πατριαρχική οικογένεια</a:t>
            </a:r>
            <a:endParaRPr sz="2000" i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4716016" y="4941168"/>
            <a:ext cx="4032448" cy="165618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38100" cap="flat" cmpd="sng">
            <a:solidFill>
              <a:srgbClr val="6753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Η </a:t>
            </a:r>
            <a:r>
              <a:rPr lang="el-GR" sz="2000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θέση της γυναίκας </a:t>
            </a:r>
            <a:r>
              <a:rPr lang="el-G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ποίκιλε ανάλογα με το τόπο</a:t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323528" y="4077072"/>
            <a:ext cx="4608512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l-GR" sz="1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Στην </a:t>
            </a:r>
            <a:r>
              <a:rPr lang="el-GR" sz="1600" b="1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Αρχαία Αθήνα</a:t>
            </a:r>
            <a:r>
              <a:rPr lang="el-GR" sz="1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η γυναίκα ήταν όλη μέρα κλεισμένη στο σπίτι και ασχολούνταν με τις δουλειές του σπιτιού και την ανατροφή των παιδιών</a:t>
            </a:r>
            <a:endParaRPr/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l-GR" sz="1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Στην </a:t>
            </a:r>
            <a:r>
              <a:rPr lang="el-GR" sz="1600" b="1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Αρχαία Σπάρτη </a:t>
            </a:r>
            <a:r>
              <a:rPr lang="el-GR" sz="1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η γυναίκα είχε απεριόριστη ελευθερία, την σεβόταν όπως ένα άντρα, μορφωνόταν και είχε γνώμη για όλα τα θέματα</a:t>
            </a:r>
            <a:endParaRPr/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l-GR" sz="1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Στην </a:t>
            </a:r>
            <a:r>
              <a:rPr lang="el-GR" sz="1600" b="1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Κρήτη</a:t>
            </a:r>
            <a:r>
              <a:rPr lang="el-GR" sz="1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και στην </a:t>
            </a:r>
            <a:r>
              <a:rPr lang="el-GR" sz="1600" b="1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Κύπρο</a:t>
            </a:r>
            <a:r>
              <a:rPr lang="el-GR" sz="1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επικρατούσε μητριαρχία</a:t>
            </a:r>
            <a:endParaRPr sz="16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 descr="http://www.fhw.gr/choros/miletus/images/mil_romaiki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467315"/>
            <a:ext cx="2884280" cy="325907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8" name="Google Shape;118;p4"/>
          <p:cNvSpPr/>
          <p:nvPr/>
        </p:nvSpPr>
        <p:spPr>
          <a:xfrm>
            <a:off x="4067944" y="476672"/>
            <a:ext cx="4320480" cy="648072"/>
          </a:xfrm>
          <a:prstGeom prst="foldedCorner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rgbClr val="6753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Στη Ρωμαϊκή εποχή </a:t>
            </a:r>
            <a:endParaRPr sz="2400" i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3923928" y="1268760"/>
            <a:ext cx="496855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Ο άνδρας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l-G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ήταν αρχηγός της οικογένειας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l-G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είχε απόλυτη εξουσία πάνω στη γυναίκα και τα παιδιά του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l-G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ήταν εκείνος που αποφάσιζε το γάμο, το διαζύγιο, να πουλήσει τα παιδιά του σκλάβους κ.α</a:t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0" name="Google Shape;120;p4" descr="xristianismo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577" y="3944068"/>
            <a:ext cx="3426749" cy="265328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1" name="Google Shape;121;p4"/>
          <p:cNvSpPr/>
          <p:nvPr/>
        </p:nvSpPr>
        <p:spPr>
          <a:xfrm>
            <a:off x="4355976" y="3861048"/>
            <a:ext cx="4320480" cy="648072"/>
          </a:xfrm>
          <a:prstGeom prst="foldedCorner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rgbClr val="6753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Χριστιανισμός </a:t>
            </a:r>
            <a:endParaRPr sz="2400" i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4427984" y="4725144"/>
            <a:ext cx="410445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l-G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Διακήρυξε την αρχή της ισότητας μεταξύ όλων των ανθρώπων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l-G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Έκανε τη γυναίκα ισότιμη με τον άντρα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l-G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Δίδαξε την αγάπη, το σεβασμό, την αλληλοκατανόηση</a:t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" descr="C:\Users\Roula\Desktop\Wiki\Α' Γυμνασίου\Κεφάλαιο 1 Οικογένεια\1.1 Οικογένεια-Ελληνική οικογένεια\Ρόλος συζύγων\Εργάτριες στο τυπογραφείο Ασπιωτη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3789040"/>
            <a:ext cx="4820720" cy="27946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152" y="332656"/>
            <a:ext cx="2857500" cy="36957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9" name="Google Shape;129;p5"/>
          <p:cNvSpPr/>
          <p:nvPr/>
        </p:nvSpPr>
        <p:spPr>
          <a:xfrm>
            <a:off x="827584" y="260648"/>
            <a:ext cx="4320480" cy="648072"/>
          </a:xfrm>
          <a:prstGeom prst="foldedCorner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rgbClr val="6753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Βιομηχανική επανάσταση </a:t>
            </a:r>
            <a:endParaRPr sz="2800" i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467544" y="990595"/>
            <a:ext cx="5760640" cy="366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Μεγάλη Βρετανία μεταξύ 1760-1860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l-GR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Τα κύρια χαρακτηριστικά της: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Εκτεταμένη χρήση νέων τεχνικών μέσων που περιόριζαν τη χειρωνακτική εργασία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Εργοστάσιο ο βασικός τόπος παραγωγής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Αποτέλεσμα στην οικογένεια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Η γυναίκα βγήκε στην αγορά εργασίας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Ο άντρας ξεκίνησε να βοηθά στις δουλειές του σπιτιού και στην ανατροφή των παιδιών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4572000" y="3789040"/>
            <a:ext cx="4283968" cy="208823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38100" cap="flat" cmpd="sng">
            <a:solidFill>
              <a:srgbClr val="6753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Η Κέρκυρα είχε παλαιότερα πολλά εργοστάσια, ένα από αυτά ήταν και το εργοστάσιο Ασπιώτη</a:t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"/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"/>
                                        <p:tgtEl>
                                          <p:spTgt spid="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"/>
                                        <p:tgtEl>
                                          <p:spTgt spid="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c76ae5385_0_0"/>
          <p:cNvSpPr txBox="1"/>
          <p:nvPr/>
        </p:nvSpPr>
        <p:spPr>
          <a:xfrm>
            <a:off x="280925" y="618625"/>
            <a:ext cx="5304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Σήμερα…</a:t>
            </a:r>
            <a:endParaRPr sz="38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7" name="Google Shape;137;g15c76ae5385_0_0"/>
          <p:cNvSpPr txBox="1"/>
          <p:nvPr/>
        </p:nvSpPr>
        <p:spPr>
          <a:xfrm>
            <a:off x="644475" y="1784725"/>
            <a:ext cx="35529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Οι δύο γονείς προσπαθούν να προσφέρουν την καλύτερη διαπαιδαγώγηση στα παιδιά τους, χωρίς να διαχωρίζονται οι ρόλοι </a:t>
            </a:r>
            <a:endParaRPr sz="27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8" name="Google Shape;138;g15c76ae538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225" y="508750"/>
            <a:ext cx="3835800" cy="26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5c76ae538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6523" y="3429000"/>
            <a:ext cx="3103926" cy="33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6" descr="http://dafnischoolpaper.wikispaces.com/file/view/%CE%B4%CE%B9%CE%AC%CE%BB%CE%BF%CE%B3%CE%BF%CF%82.jpg/213105424/%CE%B4%CE%B9%CE%AC%CE%BB%CE%BF%CE%B3%CE%BF%CF%8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225" y="4565550"/>
            <a:ext cx="2150025" cy="20318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45" name="Google Shape;145;p6"/>
          <p:cNvSpPr/>
          <p:nvPr/>
        </p:nvSpPr>
        <p:spPr>
          <a:xfrm>
            <a:off x="2267744" y="1268760"/>
            <a:ext cx="4320480" cy="648072"/>
          </a:xfrm>
          <a:prstGeom prst="foldedCorner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rgbClr val="6753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Δημιουργώ… </a:t>
            </a:r>
            <a:endParaRPr sz="3600" i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467544" y="2262351"/>
            <a:ext cx="86766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Δημιουργώ τρεις χιουμοριστικούς διαλόγους με θέμα ‘’Τι θα φάμε σήμερα’’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l-G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Ο ένας διάλογος θα είναι ανάμεσα στα μέλη μιας </a:t>
            </a:r>
            <a:r>
              <a:rPr lang="el-GR" sz="2000" b="1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πατριαρχικής </a:t>
            </a:r>
            <a:r>
              <a:rPr lang="el-G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οικογένειας, ο άλλος ανάμεσα στα μέλη μιας </a:t>
            </a:r>
            <a:r>
              <a:rPr lang="el-GR" sz="2000" b="1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μητριαρχική</a:t>
            </a:r>
            <a:r>
              <a:rPr lang="el-G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ς οικογένειας και ο τελευταίος σε μια οικογένεια που επικρατεί ισότητα.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Σημείωση</a:t>
            </a:r>
            <a:r>
              <a:rPr lang="el-G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στο διάλογο μπορούν να συμμετέχουν  γονείς, παιδιά, αλλά και παππούδες και γιαγιάδες</a:t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467544" y="404664"/>
            <a:ext cx="87849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Σήμερα άραγε ποιος είναι ο αρχηγός μιας οικογένειας;;;;</a:t>
            </a:r>
            <a:endParaRPr sz="2400" b="1" i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Τήξη">
  <a:themeElements>
    <a:clrScheme name="Ρίζες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Προβολή στην οθόνη (4:3)</PresentationFormat>
  <Paragraphs>48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Comic Sans MS</vt:lpstr>
      <vt:lpstr>Noto Sans Symbols</vt:lpstr>
      <vt:lpstr>Rockwell</vt:lpstr>
      <vt:lpstr>Τήξη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Roula</dc:creator>
  <cp:lastModifiedBy>anthis21</cp:lastModifiedBy>
  <cp:revision>1</cp:revision>
  <dcterms:created xsi:type="dcterms:W3CDTF">2012-09-28T06:40:55Z</dcterms:created>
  <dcterms:modified xsi:type="dcterms:W3CDTF">2022-10-01T05:30:01Z</dcterms:modified>
</cp:coreProperties>
</file>