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E49C9F-C56E-49E3-86D4-D0A3D089C999}"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l-GR"/>
        </a:p>
      </dgm:t>
    </dgm:pt>
    <dgm:pt modelId="{19AEEE4A-AF0F-4E8C-9ED8-E989A82072F3}">
      <dgm:prSet phldrT="[Κείμενο]"/>
      <dgm:spPr/>
      <dgm:t>
        <a:bodyPr/>
        <a:lstStyle/>
        <a:p>
          <a:r>
            <a:rPr lang="el-GR" dirty="0" smtClean="0">
              <a:latin typeface="Comic Sans MS" pitchFamily="66" charset="0"/>
            </a:rPr>
            <a:t>εκπαιδευτικός</a:t>
          </a:r>
          <a:endParaRPr lang="el-GR" dirty="0">
            <a:latin typeface="Comic Sans MS" pitchFamily="66" charset="0"/>
          </a:endParaRPr>
        </a:p>
      </dgm:t>
    </dgm:pt>
    <dgm:pt modelId="{43B831B2-0C94-40DB-9055-D3774BF3D6B1}" type="parTrans" cxnId="{102949F7-3ACC-4989-A1A7-0989E5700443}">
      <dgm:prSet/>
      <dgm:spPr/>
      <dgm:t>
        <a:bodyPr/>
        <a:lstStyle/>
        <a:p>
          <a:endParaRPr lang="el-GR"/>
        </a:p>
      </dgm:t>
    </dgm:pt>
    <dgm:pt modelId="{75FB2FB8-663C-4F6E-8870-C23A674F00C6}" type="sibTrans" cxnId="{102949F7-3ACC-4989-A1A7-0989E5700443}">
      <dgm:prSet/>
      <dgm:spPr/>
      <dgm:t>
        <a:bodyPr/>
        <a:lstStyle/>
        <a:p>
          <a:endParaRPr lang="el-GR"/>
        </a:p>
      </dgm:t>
    </dgm:pt>
    <dgm:pt modelId="{8ED97B86-D7F8-4800-BB6E-AA457C4F7CEE}">
      <dgm:prSet phldrT="[Κείμενο]" custT="1"/>
      <dgm:spPr/>
      <dgm:t>
        <a:bodyPr/>
        <a:lstStyle/>
        <a:p>
          <a:r>
            <a:rPr lang="el-GR" sz="1200" dirty="0" smtClean="0">
              <a:latin typeface="Comic Sans MS" pitchFamily="66" charset="0"/>
            </a:rPr>
            <a:t>συνάδελφοι</a:t>
          </a:r>
          <a:endParaRPr lang="el-GR" sz="1200" dirty="0">
            <a:latin typeface="Comic Sans MS" pitchFamily="66" charset="0"/>
          </a:endParaRPr>
        </a:p>
      </dgm:t>
    </dgm:pt>
    <dgm:pt modelId="{D4E2CA32-19EC-44B3-AED3-ED87AD580976}" type="parTrans" cxnId="{DC459DD4-E459-43B1-8659-98807514EB64}">
      <dgm:prSet/>
      <dgm:spPr/>
      <dgm:t>
        <a:bodyPr/>
        <a:lstStyle/>
        <a:p>
          <a:endParaRPr lang="el-GR"/>
        </a:p>
      </dgm:t>
    </dgm:pt>
    <dgm:pt modelId="{AEFECA3E-12AD-42DB-B0CC-6E7B9FBFD2BD}" type="sibTrans" cxnId="{DC459DD4-E459-43B1-8659-98807514EB64}">
      <dgm:prSet/>
      <dgm:spPr/>
      <dgm:t>
        <a:bodyPr/>
        <a:lstStyle/>
        <a:p>
          <a:endParaRPr lang="el-GR"/>
        </a:p>
      </dgm:t>
    </dgm:pt>
    <dgm:pt modelId="{79956842-C73F-4B6A-8CB1-24D773845B81}">
      <dgm:prSet phldrT="[Κείμενο]"/>
      <dgm:spPr/>
      <dgm:t>
        <a:bodyPr/>
        <a:lstStyle/>
        <a:p>
          <a:r>
            <a:rPr lang="el-GR" dirty="0" smtClean="0">
              <a:latin typeface="Comic Sans MS" pitchFamily="66" charset="0"/>
            </a:rPr>
            <a:t>Γονείς </a:t>
          </a:r>
          <a:endParaRPr lang="el-GR" dirty="0">
            <a:latin typeface="Comic Sans MS" pitchFamily="66" charset="0"/>
          </a:endParaRPr>
        </a:p>
      </dgm:t>
    </dgm:pt>
    <dgm:pt modelId="{2C9E8F84-CD21-413B-BD83-A1A77275BC7E}" type="parTrans" cxnId="{24850D34-335B-4BFB-986A-FC0783DABC1D}">
      <dgm:prSet/>
      <dgm:spPr/>
      <dgm:t>
        <a:bodyPr/>
        <a:lstStyle/>
        <a:p>
          <a:endParaRPr lang="el-GR"/>
        </a:p>
      </dgm:t>
    </dgm:pt>
    <dgm:pt modelId="{FE101498-355F-44FC-99AA-7870D308CE5E}" type="sibTrans" cxnId="{24850D34-335B-4BFB-986A-FC0783DABC1D}">
      <dgm:prSet/>
      <dgm:spPr/>
      <dgm:t>
        <a:bodyPr/>
        <a:lstStyle/>
        <a:p>
          <a:endParaRPr lang="el-GR"/>
        </a:p>
      </dgm:t>
    </dgm:pt>
    <dgm:pt modelId="{2B1FE76B-CB47-44EA-8500-24CB845ADD96}">
      <dgm:prSet phldrT="[Κείμενο]"/>
      <dgm:spPr/>
      <dgm:t>
        <a:bodyPr/>
        <a:lstStyle/>
        <a:p>
          <a:r>
            <a:rPr lang="el-GR" dirty="0" smtClean="0">
              <a:latin typeface="Comic Sans MS" pitchFamily="66" charset="0"/>
            </a:rPr>
            <a:t>Μαθητές</a:t>
          </a:r>
          <a:r>
            <a:rPr lang="el-GR" dirty="0" smtClean="0"/>
            <a:t> </a:t>
          </a:r>
          <a:endParaRPr lang="el-GR" dirty="0"/>
        </a:p>
      </dgm:t>
    </dgm:pt>
    <dgm:pt modelId="{482DBB56-7E82-4D30-8938-6B0DB04051DF}" type="parTrans" cxnId="{F42DF02A-7DC3-4D66-80D2-14FBAC180F6F}">
      <dgm:prSet/>
      <dgm:spPr/>
      <dgm:t>
        <a:bodyPr/>
        <a:lstStyle/>
        <a:p>
          <a:endParaRPr lang="el-GR"/>
        </a:p>
      </dgm:t>
    </dgm:pt>
    <dgm:pt modelId="{1F299138-3F6A-47DD-80DB-9BA858E9D07F}" type="sibTrans" cxnId="{F42DF02A-7DC3-4D66-80D2-14FBAC180F6F}">
      <dgm:prSet/>
      <dgm:spPr/>
      <dgm:t>
        <a:bodyPr/>
        <a:lstStyle/>
        <a:p>
          <a:endParaRPr lang="el-GR"/>
        </a:p>
      </dgm:t>
    </dgm:pt>
    <dgm:pt modelId="{CC60EAB3-6AAF-4336-A966-FD5FB5B8D618}">
      <dgm:prSet phldrT="[Κείμενο]"/>
      <dgm:spPr/>
      <dgm:t>
        <a:bodyPr/>
        <a:lstStyle/>
        <a:p>
          <a:r>
            <a:rPr lang="el-GR" dirty="0" smtClean="0">
              <a:latin typeface="Comic Sans MS" pitchFamily="66" charset="0"/>
            </a:rPr>
            <a:t>Διοίκηση</a:t>
          </a:r>
          <a:endParaRPr lang="el-GR" dirty="0">
            <a:latin typeface="Comic Sans MS" pitchFamily="66" charset="0"/>
          </a:endParaRPr>
        </a:p>
      </dgm:t>
    </dgm:pt>
    <dgm:pt modelId="{496D2625-AEA1-4F2E-8731-A748E23DA31C}" type="parTrans" cxnId="{511211B6-1902-4CAF-9C2F-F438F354F2D2}">
      <dgm:prSet/>
      <dgm:spPr/>
      <dgm:t>
        <a:bodyPr/>
        <a:lstStyle/>
        <a:p>
          <a:endParaRPr lang="el-GR"/>
        </a:p>
      </dgm:t>
    </dgm:pt>
    <dgm:pt modelId="{55D0244D-4CB0-4718-9243-76024910D073}" type="sibTrans" cxnId="{511211B6-1902-4CAF-9C2F-F438F354F2D2}">
      <dgm:prSet/>
      <dgm:spPr/>
      <dgm:t>
        <a:bodyPr/>
        <a:lstStyle/>
        <a:p>
          <a:endParaRPr lang="el-GR"/>
        </a:p>
      </dgm:t>
    </dgm:pt>
    <dgm:pt modelId="{16D7C96F-DBD9-45B0-AE49-3E84DB56BA7F}" type="pres">
      <dgm:prSet presAssocID="{BAE49C9F-C56E-49E3-86D4-D0A3D089C999}" presName="composite" presStyleCnt="0">
        <dgm:presLayoutVars>
          <dgm:chMax val="1"/>
          <dgm:dir/>
          <dgm:resizeHandles val="exact"/>
        </dgm:presLayoutVars>
      </dgm:prSet>
      <dgm:spPr/>
      <dgm:t>
        <a:bodyPr/>
        <a:lstStyle/>
        <a:p>
          <a:endParaRPr lang="el-GR"/>
        </a:p>
      </dgm:t>
    </dgm:pt>
    <dgm:pt modelId="{43126CD7-3F7F-41BC-9ABD-4B05713E33DD}" type="pres">
      <dgm:prSet presAssocID="{BAE49C9F-C56E-49E3-86D4-D0A3D089C999}" presName="radial" presStyleCnt="0">
        <dgm:presLayoutVars>
          <dgm:animLvl val="ctr"/>
        </dgm:presLayoutVars>
      </dgm:prSet>
      <dgm:spPr/>
    </dgm:pt>
    <dgm:pt modelId="{057F3B05-EA3D-4882-8215-1A847D7E51FB}" type="pres">
      <dgm:prSet presAssocID="{19AEEE4A-AF0F-4E8C-9ED8-E989A82072F3}" presName="centerShape" presStyleLbl="vennNode1" presStyleIdx="0" presStyleCnt="5"/>
      <dgm:spPr/>
      <dgm:t>
        <a:bodyPr/>
        <a:lstStyle/>
        <a:p>
          <a:endParaRPr lang="el-GR"/>
        </a:p>
      </dgm:t>
    </dgm:pt>
    <dgm:pt modelId="{AF4C0104-E6C2-427F-943B-0595F8BF44DE}" type="pres">
      <dgm:prSet presAssocID="{8ED97B86-D7F8-4800-BB6E-AA457C4F7CEE}" presName="node" presStyleLbl="vennNode1" presStyleIdx="1" presStyleCnt="5">
        <dgm:presLayoutVars>
          <dgm:bulletEnabled val="1"/>
        </dgm:presLayoutVars>
      </dgm:prSet>
      <dgm:spPr/>
      <dgm:t>
        <a:bodyPr/>
        <a:lstStyle/>
        <a:p>
          <a:endParaRPr lang="el-GR"/>
        </a:p>
      </dgm:t>
    </dgm:pt>
    <dgm:pt modelId="{48F84D38-986A-47E5-9E3A-47BE74EB905F}" type="pres">
      <dgm:prSet presAssocID="{79956842-C73F-4B6A-8CB1-24D773845B81}" presName="node" presStyleLbl="vennNode1" presStyleIdx="2" presStyleCnt="5">
        <dgm:presLayoutVars>
          <dgm:bulletEnabled val="1"/>
        </dgm:presLayoutVars>
      </dgm:prSet>
      <dgm:spPr/>
      <dgm:t>
        <a:bodyPr/>
        <a:lstStyle/>
        <a:p>
          <a:endParaRPr lang="el-GR"/>
        </a:p>
      </dgm:t>
    </dgm:pt>
    <dgm:pt modelId="{2C18572A-DDC5-458D-AE68-9794602524D0}" type="pres">
      <dgm:prSet presAssocID="{2B1FE76B-CB47-44EA-8500-24CB845ADD96}" presName="node" presStyleLbl="vennNode1" presStyleIdx="3" presStyleCnt="5">
        <dgm:presLayoutVars>
          <dgm:bulletEnabled val="1"/>
        </dgm:presLayoutVars>
      </dgm:prSet>
      <dgm:spPr/>
      <dgm:t>
        <a:bodyPr/>
        <a:lstStyle/>
        <a:p>
          <a:endParaRPr lang="el-GR"/>
        </a:p>
      </dgm:t>
    </dgm:pt>
    <dgm:pt modelId="{80BD85FA-0EB4-4267-9122-1524C0700317}" type="pres">
      <dgm:prSet presAssocID="{CC60EAB3-6AAF-4336-A966-FD5FB5B8D618}" presName="node" presStyleLbl="vennNode1" presStyleIdx="4" presStyleCnt="5">
        <dgm:presLayoutVars>
          <dgm:bulletEnabled val="1"/>
        </dgm:presLayoutVars>
      </dgm:prSet>
      <dgm:spPr/>
      <dgm:t>
        <a:bodyPr/>
        <a:lstStyle/>
        <a:p>
          <a:endParaRPr lang="el-GR"/>
        </a:p>
      </dgm:t>
    </dgm:pt>
  </dgm:ptLst>
  <dgm:cxnLst>
    <dgm:cxn modelId="{24850D34-335B-4BFB-986A-FC0783DABC1D}" srcId="{19AEEE4A-AF0F-4E8C-9ED8-E989A82072F3}" destId="{79956842-C73F-4B6A-8CB1-24D773845B81}" srcOrd="1" destOrd="0" parTransId="{2C9E8F84-CD21-413B-BD83-A1A77275BC7E}" sibTransId="{FE101498-355F-44FC-99AA-7870D308CE5E}"/>
    <dgm:cxn modelId="{F42DF02A-7DC3-4D66-80D2-14FBAC180F6F}" srcId="{19AEEE4A-AF0F-4E8C-9ED8-E989A82072F3}" destId="{2B1FE76B-CB47-44EA-8500-24CB845ADD96}" srcOrd="2" destOrd="0" parTransId="{482DBB56-7E82-4D30-8938-6B0DB04051DF}" sibTransId="{1F299138-3F6A-47DD-80DB-9BA858E9D07F}"/>
    <dgm:cxn modelId="{76588AFF-A7E6-407B-BE0C-28F04D1E8094}" type="presOf" srcId="{2B1FE76B-CB47-44EA-8500-24CB845ADD96}" destId="{2C18572A-DDC5-458D-AE68-9794602524D0}" srcOrd="0" destOrd="0" presId="urn:microsoft.com/office/officeart/2005/8/layout/radial3"/>
    <dgm:cxn modelId="{102949F7-3ACC-4989-A1A7-0989E5700443}" srcId="{BAE49C9F-C56E-49E3-86D4-D0A3D089C999}" destId="{19AEEE4A-AF0F-4E8C-9ED8-E989A82072F3}" srcOrd="0" destOrd="0" parTransId="{43B831B2-0C94-40DB-9055-D3774BF3D6B1}" sibTransId="{75FB2FB8-663C-4F6E-8870-C23A674F00C6}"/>
    <dgm:cxn modelId="{66532DED-96BF-44B4-8516-088A73677325}" type="presOf" srcId="{19AEEE4A-AF0F-4E8C-9ED8-E989A82072F3}" destId="{057F3B05-EA3D-4882-8215-1A847D7E51FB}" srcOrd="0" destOrd="0" presId="urn:microsoft.com/office/officeart/2005/8/layout/radial3"/>
    <dgm:cxn modelId="{DC459DD4-E459-43B1-8659-98807514EB64}" srcId="{19AEEE4A-AF0F-4E8C-9ED8-E989A82072F3}" destId="{8ED97B86-D7F8-4800-BB6E-AA457C4F7CEE}" srcOrd="0" destOrd="0" parTransId="{D4E2CA32-19EC-44B3-AED3-ED87AD580976}" sibTransId="{AEFECA3E-12AD-42DB-B0CC-6E7B9FBFD2BD}"/>
    <dgm:cxn modelId="{47E34AFB-C1DA-4F58-A9CE-1CDA1D8D7602}" type="presOf" srcId="{8ED97B86-D7F8-4800-BB6E-AA457C4F7CEE}" destId="{AF4C0104-E6C2-427F-943B-0595F8BF44DE}" srcOrd="0" destOrd="0" presId="urn:microsoft.com/office/officeart/2005/8/layout/radial3"/>
    <dgm:cxn modelId="{2F2526AA-4BED-4202-B06B-7E80FEB4D52B}" type="presOf" srcId="{79956842-C73F-4B6A-8CB1-24D773845B81}" destId="{48F84D38-986A-47E5-9E3A-47BE74EB905F}" srcOrd="0" destOrd="0" presId="urn:microsoft.com/office/officeart/2005/8/layout/radial3"/>
    <dgm:cxn modelId="{511211B6-1902-4CAF-9C2F-F438F354F2D2}" srcId="{19AEEE4A-AF0F-4E8C-9ED8-E989A82072F3}" destId="{CC60EAB3-6AAF-4336-A966-FD5FB5B8D618}" srcOrd="3" destOrd="0" parTransId="{496D2625-AEA1-4F2E-8731-A748E23DA31C}" sibTransId="{55D0244D-4CB0-4718-9243-76024910D073}"/>
    <dgm:cxn modelId="{97EBC0CF-84DD-4C1A-9BC1-A7AF8D15DF63}" type="presOf" srcId="{CC60EAB3-6AAF-4336-A966-FD5FB5B8D618}" destId="{80BD85FA-0EB4-4267-9122-1524C0700317}" srcOrd="0" destOrd="0" presId="urn:microsoft.com/office/officeart/2005/8/layout/radial3"/>
    <dgm:cxn modelId="{04D27D11-7D53-4AEC-9F9F-898AA310BE1D}" type="presOf" srcId="{BAE49C9F-C56E-49E3-86D4-D0A3D089C999}" destId="{16D7C96F-DBD9-45B0-AE49-3E84DB56BA7F}" srcOrd="0" destOrd="0" presId="urn:microsoft.com/office/officeart/2005/8/layout/radial3"/>
    <dgm:cxn modelId="{72E4E798-2C58-4E98-9B61-355274671883}" type="presParOf" srcId="{16D7C96F-DBD9-45B0-AE49-3E84DB56BA7F}" destId="{43126CD7-3F7F-41BC-9ABD-4B05713E33DD}" srcOrd="0" destOrd="0" presId="urn:microsoft.com/office/officeart/2005/8/layout/radial3"/>
    <dgm:cxn modelId="{4AB90BD0-FA29-4734-A08B-8BB17A3A7E7B}" type="presParOf" srcId="{43126CD7-3F7F-41BC-9ABD-4B05713E33DD}" destId="{057F3B05-EA3D-4882-8215-1A847D7E51FB}" srcOrd="0" destOrd="0" presId="urn:microsoft.com/office/officeart/2005/8/layout/radial3"/>
    <dgm:cxn modelId="{00DFC4D8-1876-4A2D-96F2-CFFF3D4CEEB0}" type="presParOf" srcId="{43126CD7-3F7F-41BC-9ABD-4B05713E33DD}" destId="{AF4C0104-E6C2-427F-943B-0595F8BF44DE}" srcOrd="1" destOrd="0" presId="urn:microsoft.com/office/officeart/2005/8/layout/radial3"/>
    <dgm:cxn modelId="{A5DEADC0-6AF0-44BB-BB01-25234C407735}" type="presParOf" srcId="{43126CD7-3F7F-41BC-9ABD-4B05713E33DD}" destId="{48F84D38-986A-47E5-9E3A-47BE74EB905F}" srcOrd="2" destOrd="0" presId="urn:microsoft.com/office/officeart/2005/8/layout/radial3"/>
    <dgm:cxn modelId="{7AAA074E-276C-4112-807E-E6544FDCBE96}" type="presParOf" srcId="{43126CD7-3F7F-41BC-9ABD-4B05713E33DD}" destId="{2C18572A-DDC5-458D-AE68-9794602524D0}" srcOrd="3" destOrd="0" presId="urn:microsoft.com/office/officeart/2005/8/layout/radial3"/>
    <dgm:cxn modelId="{98C1B8DC-9A1F-433A-8071-4EF4DD9CD26B}" type="presParOf" srcId="{43126CD7-3F7F-41BC-9ABD-4B05713E33DD}" destId="{80BD85FA-0EB4-4267-9122-1524C0700317}"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F1367C-99A8-450C-9EEF-F8845B3955E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l-GR"/>
        </a:p>
      </dgm:t>
    </dgm:pt>
    <dgm:pt modelId="{9163B524-5F68-44FB-91B7-809ECE07F717}">
      <dgm:prSet phldrT="[Κείμενο]" custT="1"/>
      <dgm:spPr/>
      <dgm:t>
        <a:bodyPr/>
        <a:lstStyle/>
        <a:p>
          <a:r>
            <a:rPr lang="el-GR" sz="1200" dirty="0" smtClean="0">
              <a:solidFill>
                <a:schemeClr val="tx1"/>
              </a:solidFill>
              <a:latin typeface="Comic Sans MS" pitchFamily="66" charset="0"/>
            </a:rPr>
            <a:t>εκπαιδευτικός</a:t>
          </a:r>
          <a:endParaRPr lang="el-GR" sz="1200" dirty="0">
            <a:solidFill>
              <a:schemeClr val="tx1"/>
            </a:solidFill>
            <a:latin typeface="Comic Sans MS" pitchFamily="66" charset="0"/>
          </a:endParaRPr>
        </a:p>
      </dgm:t>
    </dgm:pt>
    <dgm:pt modelId="{C1672E37-4E15-4AC1-AAC8-B43164738D14}" type="parTrans" cxnId="{6DE26D91-9723-4BDE-BA8C-A0D8DA6ABC52}">
      <dgm:prSet/>
      <dgm:spPr/>
      <dgm:t>
        <a:bodyPr/>
        <a:lstStyle/>
        <a:p>
          <a:endParaRPr lang="el-GR"/>
        </a:p>
      </dgm:t>
    </dgm:pt>
    <dgm:pt modelId="{70F74F5B-18E3-4993-AC75-A90C577998FC}" type="sibTrans" cxnId="{6DE26D91-9723-4BDE-BA8C-A0D8DA6ABC52}">
      <dgm:prSet/>
      <dgm:spPr/>
      <dgm:t>
        <a:bodyPr/>
        <a:lstStyle/>
        <a:p>
          <a:endParaRPr lang="el-GR"/>
        </a:p>
      </dgm:t>
    </dgm:pt>
    <dgm:pt modelId="{D32050DF-BF48-406F-9F42-B067837613AC}">
      <dgm:prSet phldrT="[Κείμενο]" custT="1"/>
      <dgm:spPr/>
      <dgm:t>
        <a:bodyPr/>
        <a:lstStyle/>
        <a:p>
          <a:r>
            <a:rPr lang="el-GR" sz="1200" dirty="0" err="1" smtClean="0">
              <a:solidFill>
                <a:schemeClr val="tx1"/>
              </a:solidFill>
              <a:latin typeface="Comic Sans MS" pitchFamily="66" charset="0"/>
            </a:rPr>
            <a:t>κοινωνικοπολιτισμικές</a:t>
          </a:r>
          <a:r>
            <a:rPr lang="el-GR" sz="1200" dirty="0" smtClean="0">
              <a:solidFill>
                <a:schemeClr val="tx1"/>
              </a:solidFill>
              <a:latin typeface="Comic Sans MS" pitchFamily="66" charset="0"/>
            </a:rPr>
            <a:t> συνθήκες</a:t>
          </a:r>
          <a:endParaRPr lang="el-GR" sz="1200" dirty="0">
            <a:solidFill>
              <a:schemeClr val="tx1"/>
            </a:solidFill>
            <a:latin typeface="Comic Sans MS" pitchFamily="66" charset="0"/>
          </a:endParaRPr>
        </a:p>
      </dgm:t>
    </dgm:pt>
    <dgm:pt modelId="{D7A79EF5-2A9D-46DC-A9D0-8AC08AEC836F}" type="parTrans" cxnId="{5777B6B7-B5B1-4FFD-B642-1473E295A03C}">
      <dgm:prSet/>
      <dgm:spPr/>
      <dgm:t>
        <a:bodyPr/>
        <a:lstStyle/>
        <a:p>
          <a:endParaRPr lang="el-GR"/>
        </a:p>
      </dgm:t>
    </dgm:pt>
    <dgm:pt modelId="{68E3DFCB-3F66-4041-A10F-387447C9E762}" type="sibTrans" cxnId="{5777B6B7-B5B1-4FFD-B642-1473E295A03C}">
      <dgm:prSet/>
      <dgm:spPr/>
      <dgm:t>
        <a:bodyPr/>
        <a:lstStyle/>
        <a:p>
          <a:endParaRPr lang="el-GR"/>
        </a:p>
      </dgm:t>
    </dgm:pt>
    <dgm:pt modelId="{3B4F2921-E7B6-4CC7-8145-FC35AB3AC399}">
      <dgm:prSet phldrT="[Κείμενο]" custT="1"/>
      <dgm:spPr/>
      <dgm:t>
        <a:bodyPr/>
        <a:lstStyle/>
        <a:p>
          <a:r>
            <a:rPr lang="el-GR" sz="1200" dirty="0" smtClean="0">
              <a:solidFill>
                <a:schemeClr val="tx1"/>
              </a:solidFill>
              <a:latin typeface="Comic Sans MS" pitchFamily="66" charset="0"/>
            </a:rPr>
            <a:t>Κοινωνικές απαιτήσεις – προσδοκίες </a:t>
          </a:r>
          <a:endParaRPr lang="el-GR" sz="1200" dirty="0">
            <a:solidFill>
              <a:schemeClr val="tx1"/>
            </a:solidFill>
            <a:latin typeface="Comic Sans MS" pitchFamily="66" charset="0"/>
          </a:endParaRPr>
        </a:p>
      </dgm:t>
    </dgm:pt>
    <dgm:pt modelId="{ADA6C34B-1B24-45F8-969A-4E0A7F5C91D3}" type="parTrans" cxnId="{E0BAA8F9-099D-4F40-88CB-9C4E06668FCC}">
      <dgm:prSet/>
      <dgm:spPr/>
      <dgm:t>
        <a:bodyPr/>
        <a:lstStyle/>
        <a:p>
          <a:endParaRPr lang="el-GR"/>
        </a:p>
      </dgm:t>
    </dgm:pt>
    <dgm:pt modelId="{F2F7A60C-0480-4986-AD8A-AFD39593F194}" type="sibTrans" cxnId="{E0BAA8F9-099D-4F40-88CB-9C4E06668FCC}">
      <dgm:prSet/>
      <dgm:spPr/>
      <dgm:t>
        <a:bodyPr/>
        <a:lstStyle/>
        <a:p>
          <a:endParaRPr lang="el-GR"/>
        </a:p>
      </dgm:t>
    </dgm:pt>
    <dgm:pt modelId="{4BB9CAFA-FCAD-422C-841C-0A7995720EE9}">
      <dgm:prSet phldrT="[Κείμενο]" custT="1"/>
      <dgm:spPr/>
      <dgm:t>
        <a:bodyPr/>
        <a:lstStyle/>
        <a:p>
          <a:r>
            <a:rPr lang="el-GR" sz="1200" dirty="0" smtClean="0">
              <a:solidFill>
                <a:schemeClr val="tx1"/>
              </a:solidFill>
              <a:latin typeface="Comic Sans MS" pitchFamily="66" charset="0"/>
            </a:rPr>
            <a:t>Κοινή γνώμη (ΜΜΕ)</a:t>
          </a:r>
          <a:endParaRPr lang="el-GR" sz="1200" dirty="0">
            <a:solidFill>
              <a:schemeClr val="tx1"/>
            </a:solidFill>
            <a:latin typeface="Comic Sans MS" pitchFamily="66" charset="0"/>
          </a:endParaRPr>
        </a:p>
      </dgm:t>
    </dgm:pt>
    <dgm:pt modelId="{C9697461-3231-44C0-9992-F3396FF9A523}" type="parTrans" cxnId="{B7500C60-DFFB-4280-A283-9128D07DB371}">
      <dgm:prSet/>
      <dgm:spPr/>
      <dgm:t>
        <a:bodyPr/>
        <a:lstStyle/>
        <a:p>
          <a:endParaRPr lang="el-GR"/>
        </a:p>
      </dgm:t>
    </dgm:pt>
    <dgm:pt modelId="{B31BBAD0-C5AA-4A20-9122-D586B8C543C2}" type="sibTrans" cxnId="{B7500C60-DFFB-4280-A283-9128D07DB371}">
      <dgm:prSet/>
      <dgm:spPr/>
      <dgm:t>
        <a:bodyPr/>
        <a:lstStyle/>
        <a:p>
          <a:endParaRPr lang="el-GR"/>
        </a:p>
      </dgm:t>
    </dgm:pt>
    <dgm:pt modelId="{55D25550-43F5-4108-972B-E615024702C9}">
      <dgm:prSet phldrT="[Κείμενο]" custT="1"/>
      <dgm:spPr/>
      <dgm:t>
        <a:bodyPr/>
        <a:lstStyle/>
        <a:p>
          <a:r>
            <a:rPr lang="el-GR" sz="1200" dirty="0" smtClean="0">
              <a:solidFill>
                <a:schemeClr val="tx1"/>
              </a:solidFill>
              <a:latin typeface="Comic Sans MS" pitchFamily="66" charset="0"/>
            </a:rPr>
            <a:t>Επιστήμες της Αγωγής</a:t>
          </a:r>
          <a:endParaRPr lang="el-GR" sz="1200" dirty="0">
            <a:solidFill>
              <a:schemeClr val="tx1"/>
            </a:solidFill>
            <a:latin typeface="Comic Sans MS" pitchFamily="66" charset="0"/>
          </a:endParaRPr>
        </a:p>
      </dgm:t>
    </dgm:pt>
    <dgm:pt modelId="{F49AB9E6-7D9C-4DD2-8C00-431F885D3978}" type="parTrans" cxnId="{0DD3FCCD-5AC2-4764-8059-FD3507209267}">
      <dgm:prSet/>
      <dgm:spPr/>
      <dgm:t>
        <a:bodyPr/>
        <a:lstStyle/>
        <a:p>
          <a:endParaRPr lang="el-GR"/>
        </a:p>
      </dgm:t>
    </dgm:pt>
    <dgm:pt modelId="{68EDEB5C-FA22-452D-97D6-E0F2324A8877}" type="sibTrans" cxnId="{0DD3FCCD-5AC2-4764-8059-FD3507209267}">
      <dgm:prSet/>
      <dgm:spPr/>
      <dgm:t>
        <a:bodyPr/>
        <a:lstStyle/>
        <a:p>
          <a:endParaRPr lang="el-GR"/>
        </a:p>
      </dgm:t>
    </dgm:pt>
    <dgm:pt modelId="{F40A90C0-5837-4448-A94C-2AF6C4694574}" type="pres">
      <dgm:prSet presAssocID="{2CF1367C-99A8-450C-9EEF-F8845B3955E6}" presName="Name0" presStyleCnt="0">
        <dgm:presLayoutVars>
          <dgm:chMax val="1"/>
          <dgm:dir/>
          <dgm:animLvl val="ctr"/>
          <dgm:resizeHandles val="exact"/>
        </dgm:presLayoutVars>
      </dgm:prSet>
      <dgm:spPr/>
      <dgm:t>
        <a:bodyPr/>
        <a:lstStyle/>
        <a:p>
          <a:endParaRPr lang="el-GR"/>
        </a:p>
      </dgm:t>
    </dgm:pt>
    <dgm:pt modelId="{B9EC3725-0C8D-4C0E-B184-2B14DD70E848}" type="pres">
      <dgm:prSet presAssocID="{9163B524-5F68-44FB-91B7-809ECE07F717}" presName="centerShape" presStyleLbl="node0" presStyleIdx="0" presStyleCnt="1"/>
      <dgm:spPr/>
      <dgm:t>
        <a:bodyPr/>
        <a:lstStyle/>
        <a:p>
          <a:endParaRPr lang="el-GR"/>
        </a:p>
      </dgm:t>
    </dgm:pt>
    <dgm:pt modelId="{867518EB-38DE-4F0A-AE44-0F7D89645583}" type="pres">
      <dgm:prSet presAssocID="{D32050DF-BF48-406F-9F42-B067837613AC}" presName="node" presStyleLbl="node1" presStyleIdx="0" presStyleCnt="4">
        <dgm:presLayoutVars>
          <dgm:bulletEnabled val="1"/>
        </dgm:presLayoutVars>
      </dgm:prSet>
      <dgm:spPr/>
      <dgm:t>
        <a:bodyPr/>
        <a:lstStyle/>
        <a:p>
          <a:endParaRPr lang="el-GR"/>
        </a:p>
      </dgm:t>
    </dgm:pt>
    <dgm:pt modelId="{FBB0252C-788E-48B9-9060-102BB158B718}" type="pres">
      <dgm:prSet presAssocID="{D32050DF-BF48-406F-9F42-B067837613AC}" presName="dummy" presStyleCnt="0"/>
      <dgm:spPr/>
    </dgm:pt>
    <dgm:pt modelId="{23C6DF9F-62F2-4683-BC59-C5D5CC953F06}" type="pres">
      <dgm:prSet presAssocID="{68E3DFCB-3F66-4041-A10F-387447C9E762}" presName="sibTrans" presStyleLbl="sibTrans2D1" presStyleIdx="0" presStyleCnt="4"/>
      <dgm:spPr/>
      <dgm:t>
        <a:bodyPr/>
        <a:lstStyle/>
        <a:p>
          <a:endParaRPr lang="el-GR"/>
        </a:p>
      </dgm:t>
    </dgm:pt>
    <dgm:pt modelId="{A011A419-1EB8-4F46-9EC4-B2975F87D9EF}" type="pres">
      <dgm:prSet presAssocID="{3B4F2921-E7B6-4CC7-8145-FC35AB3AC399}" presName="node" presStyleLbl="node1" presStyleIdx="1" presStyleCnt="4">
        <dgm:presLayoutVars>
          <dgm:bulletEnabled val="1"/>
        </dgm:presLayoutVars>
      </dgm:prSet>
      <dgm:spPr/>
      <dgm:t>
        <a:bodyPr/>
        <a:lstStyle/>
        <a:p>
          <a:endParaRPr lang="el-GR"/>
        </a:p>
      </dgm:t>
    </dgm:pt>
    <dgm:pt modelId="{C92C7408-9420-458F-97F2-63F525063FF7}" type="pres">
      <dgm:prSet presAssocID="{3B4F2921-E7B6-4CC7-8145-FC35AB3AC399}" presName="dummy" presStyleCnt="0"/>
      <dgm:spPr/>
    </dgm:pt>
    <dgm:pt modelId="{F24E8158-5F51-4EF5-B3FD-E0B034FC47BF}" type="pres">
      <dgm:prSet presAssocID="{F2F7A60C-0480-4986-AD8A-AFD39593F194}" presName="sibTrans" presStyleLbl="sibTrans2D1" presStyleIdx="1" presStyleCnt="4"/>
      <dgm:spPr/>
      <dgm:t>
        <a:bodyPr/>
        <a:lstStyle/>
        <a:p>
          <a:endParaRPr lang="el-GR"/>
        </a:p>
      </dgm:t>
    </dgm:pt>
    <dgm:pt modelId="{B9531FC6-C2A7-4E41-8681-2F4F2AC58D87}" type="pres">
      <dgm:prSet presAssocID="{4BB9CAFA-FCAD-422C-841C-0A7995720EE9}" presName="node" presStyleLbl="node1" presStyleIdx="2" presStyleCnt="4">
        <dgm:presLayoutVars>
          <dgm:bulletEnabled val="1"/>
        </dgm:presLayoutVars>
      </dgm:prSet>
      <dgm:spPr/>
      <dgm:t>
        <a:bodyPr/>
        <a:lstStyle/>
        <a:p>
          <a:endParaRPr lang="el-GR"/>
        </a:p>
      </dgm:t>
    </dgm:pt>
    <dgm:pt modelId="{517B05B8-562A-4977-A7A4-1295717A4A43}" type="pres">
      <dgm:prSet presAssocID="{4BB9CAFA-FCAD-422C-841C-0A7995720EE9}" presName="dummy" presStyleCnt="0"/>
      <dgm:spPr/>
    </dgm:pt>
    <dgm:pt modelId="{AAD88AD5-817A-4ADB-8480-CD3486DB897B}" type="pres">
      <dgm:prSet presAssocID="{B31BBAD0-C5AA-4A20-9122-D586B8C543C2}" presName="sibTrans" presStyleLbl="sibTrans2D1" presStyleIdx="2" presStyleCnt="4"/>
      <dgm:spPr/>
      <dgm:t>
        <a:bodyPr/>
        <a:lstStyle/>
        <a:p>
          <a:endParaRPr lang="el-GR"/>
        </a:p>
      </dgm:t>
    </dgm:pt>
    <dgm:pt modelId="{5C562993-29DB-498A-9678-CE1DB6E54085}" type="pres">
      <dgm:prSet presAssocID="{55D25550-43F5-4108-972B-E615024702C9}" presName="node" presStyleLbl="node1" presStyleIdx="3" presStyleCnt="4">
        <dgm:presLayoutVars>
          <dgm:bulletEnabled val="1"/>
        </dgm:presLayoutVars>
      </dgm:prSet>
      <dgm:spPr/>
      <dgm:t>
        <a:bodyPr/>
        <a:lstStyle/>
        <a:p>
          <a:endParaRPr lang="el-GR"/>
        </a:p>
      </dgm:t>
    </dgm:pt>
    <dgm:pt modelId="{B77CCE82-F629-4AA5-98E0-C833484B9875}" type="pres">
      <dgm:prSet presAssocID="{55D25550-43F5-4108-972B-E615024702C9}" presName="dummy" presStyleCnt="0"/>
      <dgm:spPr/>
    </dgm:pt>
    <dgm:pt modelId="{8152A2B4-58E6-4BBD-9CAF-E65156D16FA7}" type="pres">
      <dgm:prSet presAssocID="{68EDEB5C-FA22-452D-97D6-E0F2324A8877}" presName="sibTrans" presStyleLbl="sibTrans2D1" presStyleIdx="3" presStyleCnt="4"/>
      <dgm:spPr/>
      <dgm:t>
        <a:bodyPr/>
        <a:lstStyle/>
        <a:p>
          <a:endParaRPr lang="el-GR"/>
        </a:p>
      </dgm:t>
    </dgm:pt>
  </dgm:ptLst>
  <dgm:cxnLst>
    <dgm:cxn modelId="{CEAD578F-F4F5-4B91-A583-04EDE36C3F1E}" type="presOf" srcId="{3B4F2921-E7B6-4CC7-8145-FC35AB3AC399}" destId="{A011A419-1EB8-4F46-9EC4-B2975F87D9EF}" srcOrd="0" destOrd="0" presId="urn:microsoft.com/office/officeart/2005/8/layout/radial6"/>
    <dgm:cxn modelId="{6DE26D91-9723-4BDE-BA8C-A0D8DA6ABC52}" srcId="{2CF1367C-99A8-450C-9EEF-F8845B3955E6}" destId="{9163B524-5F68-44FB-91B7-809ECE07F717}" srcOrd="0" destOrd="0" parTransId="{C1672E37-4E15-4AC1-AAC8-B43164738D14}" sibTransId="{70F74F5B-18E3-4993-AC75-A90C577998FC}"/>
    <dgm:cxn modelId="{B7500C60-DFFB-4280-A283-9128D07DB371}" srcId="{9163B524-5F68-44FB-91B7-809ECE07F717}" destId="{4BB9CAFA-FCAD-422C-841C-0A7995720EE9}" srcOrd="2" destOrd="0" parTransId="{C9697461-3231-44C0-9992-F3396FF9A523}" sibTransId="{B31BBAD0-C5AA-4A20-9122-D586B8C543C2}"/>
    <dgm:cxn modelId="{AD0AFAD8-7BC8-46D1-9FA0-025C4CF8273E}" type="presOf" srcId="{9163B524-5F68-44FB-91B7-809ECE07F717}" destId="{B9EC3725-0C8D-4C0E-B184-2B14DD70E848}" srcOrd="0" destOrd="0" presId="urn:microsoft.com/office/officeart/2005/8/layout/radial6"/>
    <dgm:cxn modelId="{0DD3FCCD-5AC2-4764-8059-FD3507209267}" srcId="{9163B524-5F68-44FB-91B7-809ECE07F717}" destId="{55D25550-43F5-4108-972B-E615024702C9}" srcOrd="3" destOrd="0" parTransId="{F49AB9E6-7D9C-4DD2-8C00-431F885D3978}" sibTransId="{68EDEB5C-FA22-452D-97D6-E0F2324A8877}"/>
    <dgm:cxn modelId="{FC16B5EF-E3FA-466E-870B-64D4B22904B2}" type="presOf" srcId="{55D25550-43F5-4108-972B-E615024702C9}" destId="{5C562993-29DB-498A-9678-CE1DB6E54085}" srcOrd="0" destOrd="0" presId="urn:microsoft.com/office/officeart/2005/8/layout/radial6"/>
    <dgm:cxn modelId="{98D67610-450B-4160-ABCC-B1ECFBAFC4C2}" type="presOf" srcId="{B31BBAD0-C5AA-4A20-9122-D586B8C543C2}" destId="{AAD88AD5-817A-4ADB-8480-CD3486DB897B}" srcOrd="0" destOrd="0" presId="urn:microsoft.com/office/officeart/2005/8/layout/radial6"/>
    <dgm:cxn modelId="{779E2F88-F1D4-40CD-8426-75291CADF95F}" type="presOf" srcId="{68EDEB5C-FA22-452D-97D6-E0F2324A8877}" destId="{8152A2B4-58E6-4BBD-9CAF-E65156D16FA7}" srcOrd="0" destOrd="0" presId="urn:microsoft.com/office/officeart/2005/8/layout/radial6"/>
    <dgm:cxn modelId="{E0BAA8F9-099D-4F40-88CB-9C4E06668FCC}" srcId="{9163B524-5F68-44FB-91B7-809ECE07F717}" destId="{3B4F2921-E7B6-4CC7-8145-FC35AB3AC399}" srcOrd="1" destOrd="0" parTransId="{ADA6C34B-1B24-45F8-969A-4E0A7F5C91D3}" sibTransId="{F2F7A60C-0480-4986-AD8A-AFD39593F194}"/>
    <dgm:cxn modelId="{918FBF08-EAC5-48A8-B5EA-B77F4EF641B9}" type="presOf" srcId="{68E3DFCB-3F66-4041-A10F-387447C9E762}" destId="{23C6DF9F-62F2-4683-BC59-C5D5CC953F06}" srcOrd="0" destOrd="0" presId="urn:microsoft.com/office/officeart/2005/8/layout/radial6"/>
    <dgm:cxn modelId="{5777B6B7-B5B1-4FFD-B642-1473E295A03C}" srcId="{9163B524-5F68-44FB-91B7-809ECE07F717}" destId="{D32050DF-BF48-406F-9F42-B067837613AC}" srcOrd="0" destOrd="0" parTransId="{D7A79EF5-2A9D-46DC-A9D0-8AC08AEC836F}" sibTransId="{68E3DFCB-3F66-4041-A10F-387447C9E762}"/>
    <dgm:cxn modelId="{26C4DC4D-0DAD-4D88-A222-5E49C7E36AA3}" type="presOf" srcId="{D32050DF-BF48-406F-9F42-B067837613AC}" destId="{867518EB-38DE-4F0A-AE44-0F7D89645583}" srcOrd="0" destOrd="0" presId="urn:microsoft.com/office/officeart/2005/8/layout/radial6"/>
    <dgm:cxn modelId="{1D492788-3B7C-4CD6-9FAA-8D13671229AA}" type="presOf" srcId="{4BB9CAFA-FCAD-422C-841C-0A7995720EE9}" destId="{B9531FC6-C2A7-4E41-8681-2F4F2AC58D87}" srcOrd="0" destOrd="0" presId="urn:microsoft.com/office/officeart/2005/8/layout/radial6"/>
    <dgm:cxn modelId="{125F53DE-A71E-49D5-881C-E4B8D457F06F}" type="presOf" srcId="{F2F7A60C-0480-4986-AD8A-AFD39593F194}" destId="{F24E8158-5F51-4EF5-B3FD-E0B034FC47BF}" srcOrd="0" destOrd="0" presId="urn:microsoft.com/office/officeart/2005/8/layout/radial6"/>
    <dgm:cxn modelId="{FB5D0635-7D3E-4946-8E99-56350457F8D1}" type="presOf" srcId="{2CF1367C-99A8-450C-9EEF-F8845B3955E6}" destId="{F40A90C0-5837-4448-A94C-2AF6C4694574}" srcOrd="0" destOrd="0" presId="urn:microsoft.com/office/officeart/2005/8/layout/radial6"/>
    <dgm:cxn modelId="{0063ACF1-5C9B-4E86-BFFE-770F0C61974B}" type="presParOf" srcId="{F40A90C0-5837-4448-A94C-2AF6C4694574}" destId="{B9EC3725-0C8D-4C0E-B184-2B14DD70E848}" srcOrd="0" destOrd="0" presId="urn:microsoft.com/office/officeart/2005/8/layout/radial6"/>
    <dgm:cxn modelId="{DEC6384B-7F5D-4758-8A49-F388F4592AE9}" type="presParOf" srcId="{F40A90C0-5837-4448-A94C-2AF6C4694574}" destId="{867518EB-38DE-4F0A-AE44-0F7D89645583}" srcOrd="1" destOrd="0" presId="urn:microsoft.com/office/officeart/2005/8/layout/radial6"/>
    <dgm:cxn modelId="{1A6903E7-9EFC-470C-A80D-CBBEAF013303}" type="presParOf" srcId="{F40A90C0-5837-4448-A94C-2AF6C4694574}" destId="{FBB0252C-788E-48B9-9060-102BB158B718}" srcOrd="2" destOrd="0" presId="urn:microsoft.com/office/officeart/2005/8/layout/radial6"/>
    <dgm:cxn modelId="{44C1DC5A-BF73-4066-A4D8-ECEDF40A3898}" type="presParOf" srcId="{F40A90C0-5837-4448-A94C-2AF6C4694574}" destId="{23C6DF9F-62F2-4683-BC59-C5D5CC953F06}" srcOrd="3" destOrd="0" presId="urn:microsoft.com/office/officeart/2005/8/layout/radial6"/>
    <dgm:cxn modelId="{DA96DB80-29ED-4602-AF43-8C4A522680B0}" type="presParOf" srcId="{F40A90C0-5837-4448-A94C-2AF6C4694574}" destId="{A011A419-1EB8-4F46-9EC4-B2975F87D9EF}" srcOrd="4" destOrd="0" presId="urn:microsoft.com/office/officeart/2005/8/layout/radial6"/>
    <dgm:cxn modelId="{A8C054FC-2993-444C-8FB0-ACBDF9C96C68}" type="presParOf" srcId="{F40A90C0-5837-4448-A94C-2AF6C4694574}" destId="{C92C7408-9420-458F-97F2-63F525063FF7}" srcOrd="5" destOrd="0" presId="urn:microsoft.com/office/officeart/2005/8/layout/radial6"/>
    <dgm:cxn modelId="{6FD26CD7-F755-4635-BC88-D1362B7A51C4}" type="presParOf" srcId="{F40A90C0-5837-4448-A94C-2AF6C4694574}" destId="{F24E8158-5F51-4EF5-B3FD-E0B034FC47BF}" srcOrd="6" destOrd="0" presId="urn:microsoft.com/office/officeart/2005/8/layout/radial6"/>
    <dgm:cxn modelId="{35440B71-85B4-4D55-AA11-07EE92D3DB74}" type="presParOf" srcId="{F40A90C0-5837-4448-A94C-2AF6C4694574}" destId="{B9531FC6-C2A7-4E41-8681-2F4F2AC58D87}" srcOrd="7" destOrd="0" presId="urn:microsoft.com/office/officeart/2005/8/layout/radial6"/>
    <dgm:cxn modelId="{AF22788A-1657-41A6-8E56-9858795C9F33}" type="presParOf" srcId="{F40A90C0-5837-4448-A94C-2AF6C4694574}" destId="{517B05B8-562A-4977-A7A4-1295717A4A43}" srcOrd="8" destOrd="0" presId="urn:microsoft.com/office/officeart/2005/8/layout/radial6"/>
    <dgm:cxn modelId="{AD5A2C93-F732-4A64-853A-80C6DE9448C1}" type="presParOf" srcId="{F40A90C0-5837-4448-A94C-2AF6C4694574}" destId="{AAD88AD5-817A-4ADB-8480-CD3486DB897B}" srcOrd="9" destOrd="0" presId="urn:microsoft.com/office/officeart/2005/8/layout/radial6"/>
    <dgm:cxn modelId="{866C9589-19DC-4298-8B30-DCF3EFE10A60}" type="presParOf" srcId="{F40A90C0-5837-4448-A94C-2AF6C4694574}" destId="{5C562993-29DB-498A-9678-CE1DB6E54085}" srcOrd="10" destOrd="0" presId="urn:microsoft.com/office/officeart/2005/8/layout/radial6"/>
    <dgm:cxn modelId="{59A27680-11CC-467E-88C4-3CAB24DD45EA}" type="presParOf" srcId="{F40A90C0-5837-4448-A94C-2AF6C4694574}" destId="{B77CCE82-F629-4AA5-98E0-C833484B9875}" srcOrd="11" destOrd="0" presId="urn:microsoft.com/office/officeart/2005/8/layout/radial6"/>
    <dgm:cxn modelId="{25A152D0-817E-46BA-9A3F-F937D8E1C578}" type="presParOf" srcId="{F40A90C0-5837-4448-A94C-2AF6C4694574}" destId="{8152A2B4-58E6-4BBD-9CAF-E65156D16FA7}" srcOrd="12"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0516A2-BF07-4143-9687-2EFD5362BB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l-GR"/>
        </a:p>
      </dgm:t>
    </dgm:pt>
    <dgm:pt modelId="{9DB04EC0-00B3-40EF-9C85-EECD1AFF1A24}">
      <dgm:prSet phldrT="[Κείμενο]" custT="1"/>
      <dgm:spPr/>
      <dgm:t>
        <a:bodyPr/>
        <a:lstStyle/>
        <a:p>
          <a:r>
            <a:rPr lang="el-GR" sz="1200" dirty="0" smtClean="0">
              <a:solidFill>
                <a:schemeClr val="tx1"/>
              </a:solidFill>
              <a:latin typeface="Comic Sans MS" pitchFamily="66" charset="0"/>
            </a:rPr>
            <a:t>Φροντίδα σχέσης</a:t>
          </a:r>
          <a:endParaRPr lang="el-GR" sz="1200" dirty="0">
            <a:solidFill>
              <a:schemeClr val="tx1"/>
            </a:solidFill>
            <a:latin typeface="Comic Sans MS" pitchFamily="66" charset="0"/>
          </a:endParaRPr>
        </a:p>
      </dgm:t>
    </dgm:pt>
    <dgm:pt modelId="{1B8948AB-EAFA-4D4F-8371-D2DAF888C8ED}" type="parTrans" cxnId="{0F7CD6E7-EBB8-4F1A-9E4E-C32CA309A275}">
      <dgm:prSet/>
      <dgm:spPr/>
      <dgm:t>
        <a:bodyPr/>
        <a:lstStyle/>
        <a:p>
          <a:endParaRPr lang="el-GR"/>
        </a:p>
      </dgm:t>
    </dgm:pt>
    <dgm:pt modelId="{E4F6F3B9-DA9A-46D5-8CFB-48B00B7FED68}" type="sibTrans" cxnId="{0F7CD6E7-EBB8-4F1A-9E4E-C32CA309A275}">
      <dgm:prSet/>
      <dgm:spPr/>
      <dgm:t>
        <a:bodyPr/>
        <a:lstStyle/>
        <a:p>
          <a:endParaRPr lang="el-GR"/>
        </a:p>
      </dgm:t>
    </dgm:pt>
    <dgm:pt modelId="{B70754C2-1824-423F-9EB1-2781BA9F195D}">
      <dgm:prSet phldrT="[Κείμενο]" custT="1"/>
      <dgm:spPr/>
      <dgm:t>
        <a:bodyPr/>
        <a:lstStyle/>
        <a:p>
          <a:r>
            <a:rPr lang="el-GR" sz="1200" dirty="0" smtClean="0">
              <a:solidFill>
                <a:schemeClr val="tx1"/>
              </a:solidFill>
              <a:latin typeface="Comic Sans MS" pitchFamily="66" charset="0"/>
            </a:rPr>
            <a:t>Ενσωμάτωση αλλαγής</a:t>
          </a:r>
          <a:endParaRPr lang="el-GR" sz="1200" dirty="0">
            <a:solidFill>
              <a:schemeClr val="tx1"/>
            </a:solidFill>
            <a:latin typeface="Comic Sans MS" pitchFamily="66" charset="0"/>
          </a:endParaRPr>
        </a:p>
      </dgm:t>
    </dgm:pt>
    <dgm:pt modelId="{A202C221-9D61-40D3-AB2E-2B2ADAA08596}" type="parTrans" cxnId="{4338BB1B-8178-4AF3-BEF4-EE45715341D4}">
      <dgm:prSet/>
      <dgm:spPr/>
      <dgm:t>
        <a:bodyPr/>
        <a:lstStyle/>
        <a:p>
          <a:endParaRPr lang="el-GR"/>
        </a:p>
      </dgm:t>
    </dgm:pt>
    <dgm:pt modelId="{BE4B937F-038E-4C19-8F82-5E58390CAF59}" type="sibTrans" cxnId="{4338BB1B-8178-4AF3-BEF4-EE45715341D4}">
      <dgm:prSet/>
      <dgm:spPr/>
      <dgm:t>
        <a:bodyPr/>
        <a:lstStyle/>
        <a:p>
          <a:endParaRPr lang="el-GR"/>
        </a:p>
      </dgm:t>
    </dgm:pt>
    <dgm:pt modelId="{52FE2E4D-AF80-4659-B285-ECE997E6FAA1}">
      <dgm:prSet phldrT="[Κείμενο]" custT="1"/>
      <dgm:spPr/>
      <dgm:t>
        <a:bodyPr/>
        <a:lstStyle/>
        <a:p>
          <a:r>
            <a:rPr lang="el-GR" sz="1200" dirty="0" smtClean="0">
              <a:solidFill>
                <a:schemeClr val="tx1"/>
              </a:solidFill>
              <a:latin typeface="Comic Sans MS" pitchFamily="66" charset="0"/>
            </a:rPr>
            <a:t>Αξιοποίηση εμπειρίας στη μικρή ομάδα</a:t>
          </a:r>
          <a:endParaRPr lang="el-GR" sz="1200" dirty="0">
            <a:solidFill>
              <a:schemeClr val="tx1"/>
            </a:solidFill>
            <a:latin typeface="Comic Sans MS" pitchFamily="66" charset="0"/>
          </a:endParaRPr>
        </a:p>
      </dgm:t>
    </dgm:pt>
    <dgm:pt modelId="{7ADF3453-709C-4F9B-A9F8-0D2EA8AC41BB}" type="parTrans" cxnId="{6CDA2190-AB46-4E5F-99C5-881755D94E24}">
      <dgm:prSet/>
      <dgm:spPr/>
      <dgm:t>
        <a:bodyPr/>
        <a:lstStyle/>
        <a:p>
          <a:endParaRPr lang="el-GR"/>
        </a:p>
      </dgm:t>
    </dgm:pt>
    <dgm:pt modelId="{593E88E3-66F3-4A13-B37C-6E0B1713FAF6}" type="sibTrans" cxnId="{6CDA2190-AB46-4E5F-99C5-881755D94E24}">
      <dgm:prSet/>
      <dgm:spPr/>
      <dgm:t>
        <a:bodyPr/>
        <a:lstStyle/>
        <a:p>
          <a:endParaRPr lang="el-GR"/>
        </a:p>
      </dgm:t>
    </dgm:pt>
    <dgm:pt modelId="{4E204A37-FFCF-4BBC-801F-6BFA8839433C}">
      <dgm:prSet phldrT="[Κείμενο]" custT="1"/>
      <dgm:spPr/>
      <dgm:t>
        <a:bodyPr/>
        <a:lstStyle/>
        <a:p>
          <a:r>
            <a:rPr lang="el-GR" sz="1200" dirty="0" smtClean="0">
              <a:solidFill>
                <a:schemeClr val="tx1"/>
              </a:solidFill>
              <a:latin typeface="Comic Sans MS" pitchFamily="66" charset="0"/>
            </a:rPr>
            <a:t>Καλό συγκινησιακό κλίμα</a:t>
          </a:r>
          <a:endParaRPr lang="el-GR" sz="1200" dirty="0">
            <a:solidFill>
              <a:schemeClr val="tx1"/>
            </a:solidFill>
            <a:latin typeface="Comic Sans MS" pitchFamily="66" charset="0"/>
          </a:endParaRPr>
        </a:p>
      </dgm:t>
    </dgm:pt>
    <dgm:pt modelId="{B77CB90D-934E-43B0-A60F-D0D0C8CFAD11}" type="parTrans" cxnId="{9E94FBE1-9AF5-4510-B49E-6E36E0EB6F7D}">
      <dgm:prSet/>
      <dgm:spPr/>
      <dgm:t>
        <a:bodyPr/>
        <a:lstStyle/>
        <a:p>
          <a:endParaRPr lang="el-GR"/>
        </a:p>
      </dgm:t>
    </dgm:pt>
    <dgm:pt modelId="{F757CA5F-5BFD-45A7-AB98-D2331E7D9D2F}" type="sibTrans" cxnId="{9E94FBE1-9AF5-4510-B49E-6E36E0EB6F7D}">
      <dgm:prSet/>
      <dgm:spPr/>
      <dgm:t>
        <a:bodyPr/>
        <a:lstStyle/>
        <a:p>
          <a:endParaRPr lang="el-GR"/>
        </a:p>
      </dgm:t>
    </dgm:pt>
    <dgm:pt modelId="{38D5D407-2CC5-418A-9FA8-C87D818A68A1}">
      <dgm:prSet phldrT="[Κείμενο]" custT="1"/>
      <dgm:spPr/>
      <dgm:t>
        <a:bodyPr/>
        <a:lstStyle/>
        <a:p>
          <a:r>
            <a:rPr lang="el-GR" sz="1200" dirty="0" smtClean="0">
              <a:solidFill>
                <a:schemeClr val="tx1"/>
              </a:solidFill>
              <a:latin typeface="Comic Sans MS" pitchFamily="66" charset="0"/>
            </a:rPr>
            <a:t>Καλλιέργεια συνεργασίας σε κοινό όραμα</a:t>
          </a:r>
          <a:endParaRPr lang="el-GR" sz="1200" dirty="0">
            <a:solidFill>
              <a:schemeClr val="tx1"/>
            </a:solidFill>
            <a:latin typeface="Comic Sans MS" pitchFamily="66" charset="0"/>
          </a:endParaRPr>
        </a:p>
      </dgm:t>
    </dgm:pt>
    <dgm:pt modelId="{94408F79-A0C1-4CE7-A376-7FE6EB76A70B}" type="parTrans" cxnId="{E2DD7400-5848-444F-BD5C-756BF4071475}">
      <dgm:prSet/>
      <dgm:spPr/>
      <dgm:t>
        <a:bodyPr/>
        <a:lstStyle/>
        <a:p>
          <a:endParaRPr lang="el-GR"/>
        </a:p>
      </dgm:t>
    </dgm:pt>
    <dgm:pt modelId="{64FC9398-B2AE-423A-82B0-B32C08DCC4C5}" type="sibTrans" cxnId="{E2DD7400-5848-444F-BD5C-756BF4071475}">
      <dgm:prSet/>
      <dgm:spPr/>
      <dgm:t>
        <a:bodyPr/>
        <a:lstStyle/>
        <a:p>
          <a:endParaRPr lang="el-GR"/>
        </a:p>
      </dgm:t>
    </dgm:pt>
    <dgm:pt modelId="{0333FFEB-0DB8-47F2-895D-C82CBC8279C9}" type="pres">
      <dgm:prSet presAssocID="{8D0516A2-BF07-4143-9687-2EFD5362BB41}" presName="cycle" presStyleCnt="0">
        <dgm:presLayoutVars>
          <dgm:dir/>
          <dgm:resizeHandles val="exact"/>
        </dgm:presLayoutVars>
      </dgm:prSet>
      <dgm:spPr/>
      <dgm:t>
        <a:bodyPr/>
        <a:lstStyle/>
        <a:p>
          <a:endParaRPr lang="el-GR"/>
        </a:p>
      </dgm:t>
    </dgm:pt>
    <dgm:pt modelId="{E62401DD-E939-47F1-924A-4F4B0E3AF052}" type="pres">
      <dgm:prSet presAssocID="{9DB04EC0-00B3-40EF-9C85-EECD1AFF1A24}" presName="node" presStyleLbl="node1" presStyleIdx="0" presStyleCnt="5">
        <dgm:presLayoutVars>
          <dgm:bulletEnabled val="1"/>
        </dgm:presLayoutVars>
      </dgm:prSet>
      <dgm:spPr/>
      <dgm:t>
        <a:bodyPr/>
        <a:lstStyle/>
        <a:p>
          <a:endParaRPr lang="el-GR"/>
        </a:p>
      </dgm:t>
    </dgm:pt>
    <dgm:pt modelId="{1250E31A-B401-4C86-AC1D-5832F2C5194D}" type="pres">
      <dgm:prSet presAssocID="{9DB04EC0-00B3-40EF-9C85-EECD1AFF1A24}" presName="spNode" presStyleCnt="0"/>
      <dgm:spPr/>
    </dgm:pt>
    <dgm:pt modelId="{D3578506-A277-4BF0-8B01-2861772C0029}" type="pres">
      <dgm:prSet presAssocID="{E4F6F3B9-DA9A-46D5-8CFB-48B00B7FED68}" presName="sibTrans" presStyleLbl="sibTrans1D1" presStyleIdx="0" presStyleCnt="5"/>
      <dgm:spPr/>
      <dgm:t>
        <a:bodyPr/>
        <a:lstStyle/>
        <a:p>
          <a:endParaRPr lang="el-GR"/>
        </a:p>
      </dgm:t>
    </dgm:pt>
    <dgm:pt modelId="{15CF30AC-921F-4A45-BE44-3B10A120F65E}" type="pres">
      <dgm:prSet presAssocID="{B70754C2-1824-423F-9EB1-2781BA9F195D}" presName="node" presStyleLbl="node1" presStyleIdx="1" presStyleCnt="5">
        <dgm:presLayoutVars>
          <dgm:bulletEnabled val="1"/>
        </dgm:presLayoutVars>
      </dgm:prSet>
      <dgm:spPr/>
      <dgm:t>
        <a:bodyPr/>
        <a:lstStyle/>
        <a:p>
          <a:endParaRPr lang="el-GR"/>
        </a:p>
      </dgm:t>
    </dgm:pt>
    <dgm:pt modelId="{20233839-D1C7-4BE8-9200-DB1F64142F1C}" type="pres">
      <dgm:prSet presAssocID="{B70754C2-1824-423F-9EB1-2781BA9F195D}" presName="spNode" presStyleCnt="0"/>
      <dgm:spPr/>
    </dgm:pt>
    <dgm:pt modelId="{169D06D5-621D-42B6-AF0A-B7D4401E063D}" type="pres">
      <dgm:prSet presAssocID="{BE4B937F-038E-4C19-8F82-5E58390CAF59}" presName="sibTrans" presStyleLbl="sibTrans1D1" presStyleIdx="1" presStyleCnt="5"/>
      <dgm:spPr/>
      <dgm:t>
        <a:bodyPr/>
        <a:lstStyle/>
        <a:p>
          <a:endParaRPr lang="el-GR"/>
        </a:p>
      </dgm:t>
    </dgm:pt>
    <dgm:pt modelId="{0A86B9D7-C767-4781-9572-9DAFD760D23A}" type="pres">
      <dgm:prSet presAssocID="{52FE2E4D-AF80-4659-B285-ECE997E6FAA1}" presName="node" presStyleLbl="node1" presStyleIdx="2" presStyleCnt="5">
        <dgm:presLayoutVars>
          <dgm:bulletEnabled val="1"/>
        </dgm:presLayoutVars>
      </dgm:prSet>
      <dgm:spPr/>
      <dgm:t>
        <a:bodyPr/>
        <a:lstStyle/>
        <a:p>
          <a:endParaRPr lang="el-GR"/>
        </a:p>
      </dgm:t>
    </dgm:pt>
    <dgm:pt modelId="{A29BC361-340F-4EF5-B1A3-7506168701ED}" type="pres">
      <dgm:prSet presAssocID="{52FE2E4D-AF80-4659-B285-ECE997E6FAA1}" presName="spNode" presStyleCnt="0"/>
      <dgm:spPr/>
    </dgm:pt>
    <dgm:pt modelId="{FCED2415-67D4-4E83-A6E7-BA22472802C3}" type="pres">
      <dgm:prSet presAssocID="{593E88E3-66F3-4A13-B37C-6E0B1713FAF6}" presName="sibTrans" presStyleLbl="sibTrans1D1" presStyleIdx="2" presStyleCnt="5"/>
      <dgm:spPr/>
      <dgm:t>
        <a:bodyPr/>
        <a:lstStyle/>
        <a:p>
          <a:endParaRPr lang="el-GR"/>
        </a:p>
      </dgm:t>
    </dgm:pt>
    <dgm:pt modelId="{46BBBDD8-34A5-44A8-A42E-9BC9F0C6206A}" type="pres">
      <dgm:prSet presAssocID="{4E204A37-FFCF-4BBC-801F-6BFA8839433C}" presName="node" presStyleLbl="node1" presStyleIdx="3" presStyleCnt="5">
        <dgm:presLayoutVars>
          <dgm:bulletEnabled val="1"/>
        </dgm:presLayoutVars>
      </dgm:prSet>
      <dgm:spPr/>
      <dgm:t>
        <a:bodyPr/>
        <a:lstStyle/>
        <a:p>
          <a:endParaRPr lang="el-GR"/>
        </a:p>
      </dgm:t>
    </dgm:pt>
    <dgm:pt modelId="{5A2162E9-4733-45C3-889C-A66BFEEC8016}" type="pres">
      <dgm:prSet presAssocID="{4E204A37-FFCF-4BBC-801F-6BFA8839433C}" presName="spNode" presStyleCnt="0"/>
      <dgm:spPr/>
    </dgm:pt>
    <dgm:pt modelId="{A90252B0-0287-40F1-9755-F7B824974533}" type="pres">
      <dgm:prSet presAssocID="{F757CA5F-5BFD-45A7-AB98-D2331E7D9D2F}" presName="sibTrans" presStyleLbl="sibTrans1D1" presStyleIdx="3" presStyleCnt="5"/>
      <dgm:spPr/>
      <dgm:t>
        <a:bodyPr/>
        <a:lstStyle/>
        <a:p>
          <a:endParaRPr lang="el-GR"/>
        </a:p>
      </dgm:t>
    </dgm:pt>
    <dgm:pt modelId="{55C5268E-0F3B-46FE-A379-AACB52A26492}" type="pres">
      <dgm:prSet presAssocID="{38D5D407-2CC5-418A-9FA8-C87D818A68A1}" presName="node" presStyleLbl="node1" presStyleIdx="4" presStyleCnt="5">
        <dgm:presLayoutVars>
          <dgm:bulletEnabled val="1"/>
        </dgm:presLayoutVars>
      </dgm:prSet>
      <dgm:spPr/>
      <dgm:t>
        <a:bodyPr/>
        <a:lstStyle/>
        <a:p>
          <a:endParaRPr lang="el-GR"/>
        </a:p>
      </dgm:t>
    </dgm:pt>
    <dgm:pt modelId="{E08C96FF-C846-4C32-9307-17ADD161F32C}" type="pres">
      <dgm:prSet presAssocID="{38D5D407-2CC5-418A-9FA8-C87D818A68A1}" presName="spNode" presStyleCnt="0"/>
      <dgm:spPr/>
    </dgm:pt>
    <dgm:pt modelId="{42124C3A-43A6-4682-B920-08EB091DE5D2}" type="pres">
      <dgm:prSet presAssocID="{64FC9398-B2AE-423A-82B0-B32C08DCC4C5}" presName="sibTrans" presStyleLbl="sibTrans1D1" presStyleIdx="4" presStyleCnt="5"/>
      <dgm:spPr/>
      <dgm:t>
        <a:bodyPr/>
        <a:lstStyle/>
        <a:p>
          <a:endParaRPr lang="el-GR"/>
        </a:p>
      </dgm:t>
    </dgm:pt>
  </dgm:ptLst>
  <dgm:cxnLst>
    <dgm:cxn modelId="{EB6B3212-D94F-40B4-A678-D5FBE57B0DAF}" type="presOf" srcId="{B70754C2-1824-423F-9EB1-2781BA9F195D}" destId="{15CF30AC-921F-4A45-BE44-3B10A120F65E}" srcOrd="0" destOrd="0" presId="urn:microsoft.com/office/officeart/2005/8/layout/cycle5"/>
    <dgm:cxn modelId="{87CD2FF4-5BB4-4F7D-B314-BAF80CCFFA73}" type="presOf" srcId="{593E88E3-66F3-4A13-B37C-6E0B1713FAF6}" destId="{FCED2415-67D4-4E83-A6E7-BA22472802C3}" srcOrd="0" destOrd="0" presId="urn:microsoft.com/office/officeart/2005/8/layout/cycle5"/>
    <dgm:cxn modelId="{09423DE7-C9A0-442C-8225-1425B0F4496C}" type="presOf" srcId="{F757CA5F-5BFD-45A7-AB98-D2331E7D9D2F}" destId="{A90252B0-0287-40F1-9755-F7B824974533}" srcOrd="0" destOrd="0" presId="urn:microsoft.com/office/officeart/2005/8/layout/cycle5"/>
    <dgm:cxn modelId="{0F7CD6E7-EBB8-4F1A-9E4E-C32CA309A275}" srcId="{8D0516A2-BF07-4143-9687-2EFD5362BB41}" destId="{9DB04EC0-00B3-40EF-9C85-EECD1AFF1A24}" srcOrd="0" destOrd="0" parTransId="{1B8948AB-EAFA-4D4F-8371-D2DAF888C8ED}" sibTransId="{E4F6F3B9-DA9A-46D5-8CFB-48B00B7FED68}"/>
    <dgm:cxn modelId="{B0DA83A7-7E10-4A93-91C1-B0CBC86C8D4C}" type="presOf" srcId="{52FE2E4D-AF80-4659-B285-ECE997E6FAA1}" destId="{0A86B9D7-C767-4781-9572-9DAFD760D23A}" srcOrd="0" destOrd="0" presId="urn:microsoft.com/office/officeart/2005/8/layout/cycle5"/>
    <dgm:cxn modelId="{48CE45ED-5247-4A02-9F94-BB7F1FE08F77}" type="presOf" srcId="{E4F6F3B9-DA9A-46D5-8CFB-48B00B7FED68}" destId="{D3578506-A277-4BF0-8B01-2861772C0029}" srcOrd="0" destOrd="0" presId="urn:microsoft.com/office/officeart/2005/8/layout/cycle5"/>
    <dgm:cxn modelId="{EFDB3C76-F2CB-45D5-AB30-0724C67E88A4}" type="presOf" srcId="{64FC9398-B2AE-423A-82B0-B32C08DCC4C5}" destId="{42124C3A-43A6-4682-B920-08EB091DE5D2}" srcOrd="0" destOrd="0" presId="urn:microsoft.com/office/officeart/2005/8/layout/cycle5"/>
    <dgm:cxn modelId="{2718D43D-32FF-417B-ABFE-D75A7211E5C1}" type="presOf" srcId="{4E204A37-FFCF-4BBC-801F-6BFA8839433C}" destId="{46BBBDD8-34A5-44A8-A42E-9BC9F0C6206A}" srcOrd="0" destOrd="0" presId="urn:microsoft.com/office/officeart/2005/8/layout/cycle5"/>
    <dgm:cxn modelId="{32153B71-7588-44CE-B051-D0DD8875C902}" type="presOf" srcId="{BE4B937F-038E-4C19-8F82-5E58390CAF59}" destId="{169D06D5-621D-42B6-AF0A-B7D4401E063D}" srcOrd="0" destOrd="0" presId="urn:microsoft.com/office/officeart/2005/8/layout/cycle5"/>
    <dgm:cxn modelId="{E2DD7400-5848-444F-BD5C-756BF4071475}" srcId="{8D0516A2-BF07-4143-9687-2EFD5362BB41}" destId="{38D5D407-2CC5-418A-9FA8-C87D818A68A1}" srcOrd="4" destOrd="0" parTransId="{94408F79-A0C1-4CE7-A376-7FE6EB76A70B}" sibTransId="{64FC9398-B2AE-423A-82B0-B32C08DCC4C5}"/>
    <dgm:cxn modelId="{8F0B910D-D9B2-41D1-B0D1-4B4FDF5C77E1}" type="presOf" srcId="{8D0516A2-BF07-4143-9687-2EFD5362BB41}" destId="{0333FFEB-0DB8-47F2-895D-C82CBC8279C9}" srcOrd="0" destOrd="0" presId="urn:microsoft.com/office/officeart/2005/8/layout/cycle5"/>
    <dgm:cxn modelId="{9E94FBE1-9AF5-4510-B49E-6E36E0EB6F7D}" srcId="{8D0516A2-BF07-4143-9687-2EFD5362BB41}" destId="{4E204A37-FFCF-4BBC-801F-6BFA8839433C}" srcOrd="3" destOrd="0" parTransId="{B77CB90D-934E-43B0-A60F-D0D0C8CFAD11}" sibTransId="{F757CA5F-5BFD-45A7-AB98-D2331E7D9D2F}"/>
    <dgm:cxn modelId="{62D21F97-B5C1-4826-AE5F-E01BE6F1C53C}" type="presOf" srcId="{38D5D407-2CC5-418A-9FA8-C87D818A68A1}" destId="{55C5268E-0F3B-46FE-A379-AACB52A26492}" srcOrd="0" destOrd="0" presId="urn:microsoft.com/office/officeart/2005/8/layout/cycle5"/>
    <dgm:cxn modelId="{4338BB1B-8178-4AF3-BEF4-EE45715341D4}" srcId="{8D0516A2-BF07-4143-9687-2EFD5362BB41}" destId="{B70754C2-1824-423F-9EB1-2781BA9F195D}" srcOrd="1" destOrd="0" parTransId="{A202C221-9D61-40D3-AB2E-2B2ADAA08596}" sibTransId="{BE4B937F-038E-4C19-8F82-5E58390CAF59}"/>
    <dgm:cxn modelId="{6CDA2190-AB46-4E5F-99C5-881755D94E24}" srcId="{8D0516A2-BF07-4143-9687-2EFD5362BB41}" destId="{52FE2E4D-AF80-4659-B285-ECE997E6FAA1}" srcOrd="2" destOrd="0" parTransId="{7ADF3453-709C-4F9B-A9F8-0D2EA8AC41BB}" sibTransId="{593E88E3-66F3-4A13-B37C-6E0B1713FAF6}"/>
    <dgm:cxn modelId="{CD5945AA-650E-4AE0-B9DE-BC515018F538}" type="presOf" srcId="{9DB04EC0-00B3-40EF-9C85-EECD1AFF1A24}" destId="{E62401DD-E939-47F1-924A-4F4B0E3AF052}" srcOrd="0" destOrd="0" presId="urn:microsoft.com/office/officeart/2005/8/layout/cycle5"/>
    <dgm:cxn modelId="{04FA2E14-E6F3-433E-8E6A-EFEE819AE481}" type="presParOf" srcId="{0333FFEB-0DB8-47F2-895D-C82CBC8279C9}" destId="{E62401DD-E939-47F1-924A-4F4B0E3AF052}" srcOrd="0" destOrd="0" presId="urn:microsoft.com/office/officeart/2005/8/layout/cycle5"/>
    <dgm:cxn modelId="{2F333681-3AB0-4F2F-B604-2D431B3973FC}" type="presParOf" srcId="{0333FFEB-0DB8-47F2-895D-C82CBC8279C9}" destId="{1250E31A-B401-4C86-AC1D-5832F2C5194D}" srcOrd="1" destOrd="0" presId="urn:microsoft.com/office/officeart/2005/8/layout/cycle5"/>
    <dgm:cxn modelId="{8E2BA5A5-01CD-4849-A2CD-5E5623E9A4CE}" type="presParOf" srcId="{0333FFEB-0DB8-47F2-895D-C82CBC8279C9}" destId="{D3578506-A277-4BF0-8B01-2861772C0029}" srcOrd="2" destOrd="0" presId="urn:microsoft.com/office/officeart/2005/8/layout/cycle5"/>
    <dgm:cxn modelId="{CCEEE414-A5FB-4DBC-9F3F-FF66C63DC54C}" type="presParOf" srcId="{0333FFEB-0DB8-47F2-895D-C82CBC8279C9}" destId="{15CF30AC-921F-4A45-BE44-3B10A120F65E}" srcOrd="3" destOrd="0" presId="urn:microsoft.com/office/officeart/2005/8/layout/cycle5"/>
    <dgm:cxn modelId="{57AE81CF-F653-491E-93D4-120E742C16F0}" type="presParOf" srcId="{0333FFEB-0DB8-47F2-895D-C82CBC8279C9}" destId="{20233839-D1C7-4BE8-9200-DB1F64142F1C}" srcOrd="4" destOrd="0" presId="urn:microsoft.com/office/officeart/2005/8/layout/cycle5"/>
    <dgm:cxn modelId="{173276DD-5A41-421E-A69E-BD126BDE7868}" type="presParOf" srcId="{0333FFEB-0DB8-47F2-895D-C82CBC8279C9}" destId="{169D06D5-621D-42B6-AF0A-B7D4401E063D}" srcOrd="5" destOrd="0" presId="urn:microsoft.com/office/officeart/2005/8/layout/cycle5"/>
    <dgm:cxn modelId="{1CF38D45-618B-405E-8B6E-C3E8341A4B46}" type="presParOf" srcId="{0333FFEB-0DB8-47F2-895D-C82CBC8279C9}" destId="{0A86B9D7-C767-4781-9572-9DAFD760D23A}" srcOrd="6" destOrd="0" presId="urn:microsoft.com/office/officeart/2005/8/layout/cycle5"/>
    <dgm:cxn modelId="{6F0FBE3B-2FF8-4293-A5C9-4CC126B28524}" type="presParOf" srcId="{0333FFEB-0DB8-47F2-895D-C82CBC8279C9}" destId="{A29BC361-340F-4EF5-B1A3-7506168701ED}" srcOrd="7" destOrd="0" presId="urn:microsoft.com/office/officeart/2005/8/layout/cycle5"/>
    <dgm:cxn modelId="{E845B363-BF5A-4224-AA9D-33FC7CA49A46}" type="presParOf" srcId="{0333FFEB-0DB8-47F2-895D-C82CBC8279C9}" destId="{FCED2415-67D4-4E83-A6E7-BA22472802C3}" srcOrd="8" destOrd="0" presId="urn:microsoft.com/office/officeart/2005/8/layout/cycle5"/>
    <dgm:cxn modelId="{BAA043A3-1AAF-4B8B-9A2C-F163CBBC1CDF}" type="presParOf" srcId="{0333FFEB-0DB8-47F2-895D-C82CBC8279C9}" destId="{46BBBDD8-34A5-44A8-A42E-9BC9F0C6206A}" srcOrd="9" destOrd="0" presId="urn:microsoft.com/office/officeart/2005/8/layout/cycle5"/>
    <dgm:cxn modelId="{886B7A11-87A9-435B-8098-E26C7B852F01}" type="presParOf" srcId="{0333FFEB-0DB8-47F2-895D-C82CBC8279C9}" destId="{5A2162E9-4733-45C3-889C-A66BFEEC8016}" srcOrd="10" destOrd="0" presId="urn:microsoft.com/office/officeart/2005/8/layout/cycle5"/>
    <dgm:cxn modelId="{A4EF7EE2-7695-49C8-A684-3176DAB94CCB}" type="presParOf" srcId="{0333FFEB-0DB8-47F2-895D-C82CBC8279C9}" destId="{A90252B0-0287-40F1-9755-F7B824974533}" srcOrd="11" destOrd="0" presId="urn:microsoft.com/office/officeart/2005/8/layout/cycle5"/>
    <dgm:cxn modelId="{3FFBAA66-C9FB-4D90-9129-5E9B5F239C1B}" type="presParOf" srcId="{0333FFEB-0DB8-47F2-895D-C82CBC8279C9}" destId="{55C5268E-0F3B-46FE-A379-AACB52A26492}" srcOrd="12" destOrd="0" presId="urn:microsoft.com/office/officeart/2005/8/layout/cycle5"/>
    <dgm:cxn modelId="{3CF37C39-AE05-4989-9A8B-38E3818F819C}" type="presParOf" srcId="{0333FFEB-0DB8-47F2-895D-C82CBC8279C9}" destId="{E08C96FF-C846-4C32-9307-17ADD161F32C}" srcOrd="13" destOrd="0" presId="urn:microsoft.com/office/officeart/2005/8/layout/cycle5"/>
    <dgm:cxn modelId="{902B4EBD-7026-40CA-8CDF-8E6A50DA5017}" type="presParOf" srcId="{0333FFEB-0DB8-47F2-895D-C82CBC8279C9}" destId="{42124C3A-43A6-4682-B920-08EB091DE5D2}"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CB91F3-0902-49AB-BB04-C62288F66725}"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l-GR"/>
        </a:p>
      </dgm:t>
    </dgm:pt>
    <dgm:pt modelId="{5330CF2D-4D9A-40E1-90AF-B6F0F588F794}">
      <dgm:prSet phldrT="[Κείμενο]" custT="1"/>
      <dgm:spPr/>
      <dgm:t>
        <a:bodyPr/>
        <a:lstStyle/>
        <a:p>
          <a:r>
            <a:rPr lang="el-GR" sz="1200" dirty="0" smtClean="0">
              <a:solidFill>
                <a:schemeClr val="tx1"/>
              </a:solidFill>
              <a:latin typeface="Comic Sans MS" pitchFamily="66" charset="0"/>
            </a:rPr>
            <a:t>Έμφαση στο θετικό και στα δυνατά σημεία – καλό σχολικό κλίμα</a:t>
          </a:r>
          <a:endParaRPr lang="el-GR" sz="1200" dirty="0">
            <a:solidFill>
              <a:schemeClr val="tx1"/>
            </a:solidFill>
            <a:latin typeface="Comic Sans MS" pitchFamily="66" charset="0"/>
          </a:endParaRPr>
        </a:p>
      </dgm:t>
    </dgm:pt>
    <dgm:pt modelId="{39BE78A6-0C9F-4043-8B1E-85F97C76FBF7}" type="parTrans" cxnId="{3F5F1D64-8E71-4C53-AB3F-8FEC26F78EA4}">
      <dgm:prSet/>
      <dgm:spPr/>
      <dgm:t>
        <a:bodyPr/>
        <a:lstStyle/>
        <a:p>
          <a:endParaRPr lang="el-GR"/>
        </a:p>
      </dgm:t>
    </dgm:pt>
    <dgm:pt modelId="{4C890E45-7BC4-4FE4-B821-BEE567B015D7}" type="sibTrans" cxnId="{3F5F1D64-8E71-4C53-AB3F-8FEC26F78EA4}">
      <dgm:prSet/>
      <dgm:spPr/>
      <dgm:t>
        <a:bodyPr/>
        <a:lstStyle/>
        <a:p>
          <a:endParaRPr lang="el-GR"/>
        </a:p>
      </dgm:t>
    </dgm:pt>
    <dgm:pt modelId="{21A0A33B-AB42-414C-9B58-BF3246060D11}">
      <dgm:prSet phldrT="[Κείμενο]" custT="1"/>
      <dgm:spPr/>
      <dgm:t>
        <a:bodyPr/>
        <a:lstStyle/>
        <a:p>
          <a:r>
            <a:rPr lang="el-GR" sz="1200" dirty="0" smtClean="0">
              <a:solidFill>
                <a:schemeClr val="tx1"/>
              </a:solidFill>
              <a:latin typeface="Comic Sans MS" pitchFamily="66" charset="0"/>
            </a:rPr>
            <a:t>Διευρυμένη αντίληψη μέρους – όλου</a:t>
          </a:r>
        </a:p>
        <a:p>
          <a:endParaRPr lang="el-GR" sz="900" dirty="0"/>
        </a:p>
      </dgm:t>
    </dgm:pt>
    <dgm:pt modelId="{E8539B0C-8F7B-4187-8239-0210F5FBDBDF}" type="parTrans" cxnId="{C542F99C-6EBD-46B9-AFA5-C9614DD74EE9}">
      <dgm:prSet/>
      <dgm:spPr/>
      <dgm:t>
        <a:bodyPr/>
        <a:lstStyle/>
        <a:p>
          <a:endParaRPr lang="el-GR"/>
        </a:p>
      </dgm:t>
    </dgm:pt>
    <dgm:pt modelId="{BE4BA25D-6853-4C71-B56D-F222C64D557C}" type="sibTrans" cxnId="{C542F99C-6EBD-46B9-AFA5-C9614DD74EE9}">
      <dgm:prSet/>
      <dgm:spPr/>
      <dgm:t>
        <a:bodyPr/>
        <a:lstStyle/>
        <a:p>
          <a:endParaRPr lang="el-GR"/>
        </a:p>
      </dgm:t>
    </dgm:pt>
    <dgm:pt modelId="{38232330-31A2-460B-A3FC-16C3A3FE1D9C}">
      <dgm:prSet phldrT="[Κείμενο]" custT="1"/>
      <dgm:spPr/>
      <dgm:t>
        <a:bodyPr/>
        <a:lstStyle/>
        <a:p>
          <a:r>
            <a:rPr lang="el-GR" sz="1200" dirty="0" smtClean="0">
              <a:solidFill>
                <a:schemeClr val="tx1"/>
              </a:solidFill>
              <a:latin typeface="Comic Sans MS" pitchFamily="66" charset="0"/>
            </a:rPr>
            <a:t>Αξιοποίηση εμπειρίας</a:t>
          </a:r>
        </a:p>
        <a:p>
          <a:r>
            <a:rPr lang="el-GR" sz="1200" dirty="0" smtClean="0">
              <a:solidFill>
                <a:schemeClr val="tx1"/>
              </a:solidFill>
              <a:latin typeface="Comic Sans MS" pitchFamily="66" charset="0"/>
            </a:rPr>
            <a:t>Κοινό όραμα</a:t>
          </a:r>
          <a:endParaRPr lang="el-GR" sz="1200" dirty="0">
            <a:solidFill>
              <a:schemeClr val="tx1"/>
            </a:solidFill>
            <a:latin typeface="Comic Sans MS" pitchFamily="66" charset="0"/>
          </a:endParaRPr>
        </a:p>
      </dgm:t>
    </dgm:pt>
    <dgm:pt modelId="{6817856E-8ED1-4875-9DFA-B24B706D3B0D}" type="parTrans" cxnId="{BCBDA2D9-5785-4B84-9154-6164BA414484}">
      <dgm:prSet/>
      <dgm:spPr/>
      <dgm:t>
        <a:bodyPr/>
        <a:lstStyle/>
        <a:p>
          <a:endParaRPr lang="el-GR"/>
        </a:p>
      </dgm:t>
    </dgm:pt>
    <dgm:pt modelId="{DAFD0B95-FDD5-4FCE-8AA2-1EBA9AC6B824}" type="sibTrans" cxnId="{BCBDA2D9-5785-4B84-9154-6164BA414484}">
      <dgm:prSet/>
      <dgm:spPr/>
      <dgm:t>
        <a:bodyPr/>
        <a:lstStyle/>
        <a:p>
          <a:endParaRPr lang="el-GR"/>
        </a:p>
      </dgm:t>
    </dgm:pt>
    <dgm:pt modelId="{34DA26DE-BF0D-4849-994F-9CFAC0C280C5}">
      <dgm:prSet phldrT="[Κείμενο]" custT="1"/>
      <dgm:spPr/>
      <dgm:t>
        <a:bodyPr/>
        <a:lstStyle/>
        <a:p>
          <a:r>
            <a:rPr lang="el-GR" sz="1200" dirty="0" smtClean="0">
              <a:solidFill>
                <a:schemeClr val="tx1"/>
              </a:solidFill>
              <a:latin typeface="Comic Sans MS" pitchFamily="66" charset="0"/>
            </a:rPr>
            <a:t>Ανοιχτή επικοινωνία </a:t>
          </a:r>
        </a:p>
        <a:p>
          <a:r>
            <a:rPr lang="el-GR" sz="1200" dirty="0" smtClean="0">
              <a:solidFill>
                <a:schemeClr val="tx1"/>
              </a:solidFill>
              <a:latin typeface="Comic Sans MS" pitchFamily="66" charset="0"/>
            </a:rPr>
            <a:t>Ενίσχυση σχέσης </a:t>
          </a:r>
          <a:endParaRPr lang="el-GR" sz="1200" dirty="0">
            <a:solidFill>
              <a:schemeClr val="tx1"/>
            </a:solidFill>
            <a:latin typeface="Comic Sans MS" pitchFamily="66" charset="0"/>
          </a:endParaRPr>
        </a:p>
      </dgm:t>
    </dgm:pt>
    <dgm:pt modelId="{532704A7-511B-470B-9D6A-FFD20055997E}" type="parTrans" cxnId="{6AA24A6A-706C-4073-890F-C8A10E7B8A96}">
      <dgm:prSet/>
      <dgm:spPr/>
      <dgm:t>
        <a:bodyPr/>
        <a:lstStyle/>
        <a:p>
          <a:endParaRPr lang="el-GR"/>
        </a:p>
      </dgm:t>
    </dgm:pt>
    <dgm:pt modelId="{646C55B0-F713-4C5D-81B7-BF605CE0B4FA}" type="sibTrans" cxnId="{6AA24A6A-706C-4073-890F-C8A10E7B8A96}">
      <dgm:prSet/>
      <dgm:spPr/>
      <dgm:t>
        <a:bodyPr/>
        <a:lstStyle/>
        <a:p>
          <a:endParaRPr lang="el-GR"/>
        </a:p>
      </dgm:t>
    </dgm:pt>
    <dgm:pt modelId="{8B458E94-E56A-4579-86C2-F70CCF8E99F8}">
      <dgm:prSet phldrT="[Κείμενο]" custT="1"/>
      <dgm:spPr/>
      <dgm:t>
        <a:bodyPr/>
        <a:lstStyle/>
        <a:p>
          <a:r>
            <a:rPr lang="el-GR" sz="1200" dirty="0" smtClean="0">
              <a:solidFill>
                <a:schemeClr val="tx1"/>
              </a:solidFill>
              <a:latin typeface="Comic Sans MS" pitchFamily="66" charset="0"/>
            </a:rPr>
            <a:t>Εφικτοί στόχοι – προσδοκίες </a:t>
          </a:r>
        </a:p>
        <a:p>
          <a:r>
            <a:rPr lang="el-GR" sz="1200" dirty="0" smtClean="0">
              <a:solidFill>
                <a:schemeClr val="tx1"/>
              </a:solidFill>
              <a:latin typeface="Comic Sans MS" pitchFamily="66" charset="0"/>
            </a:rPr>
            <a:t>«Τόσο όσο…»</a:t>
          </a:r>
          <a:endParaRPr lang="el-GR" sz="1200" dirty="0">
            <a:solidFill>
              <a:schemeClr val="tx1"/>
            </a:solidFill>
            <a:latin typeface="Comic Sans MS" pitchFamily="66" charset="0"/>
          </a:endParaRPr>
        </a:p>
      </dgm:t>
    </dgm:pt>
    <dgm:pt modelId="{5217C04E-1823-4815-8C87-DB83BAD12478}" type="parTrans" cxnId="{BCBEF04F-0E8D-438D-A161-91A9C3EC5981}">
      <dgm:prSet/>
      <dgm:spPr/>
      <dgm:t>
        <a:bodyPr/>
        <a:lstStyle/>
        <a:p>
          <a:endParaRPr lang="el-GR"/>
        </a:p>
      </dgm:t>
    </dgm:pt>
    <dgm:pt modelId="{8A09F6B2-3290-4B82-86E7-71AC9C27330C}" type="sibTrans" cxnId="{BCBEF04F-0E8D-438D-A161-91A9C3EC5981}">
      <dgm:prSet/>
      <dgm:spPr/>
      <dgm:t>
        <a:bodyPr/>
        <a:lstStyle/>
        <a:p>
          <a:endParaRPr lang="el-GR"/>
        </a:p>
      </dgm:t>
    </dgm:pt>
    <dgm:pt modelId="{258F4C18-AFB9-4278-BD75-9B32EFC350D0}" type="pres">
      <dgm:prSet presAssocID="{A1CB91F3-0902-49AB-BB04-C62288F66725}" presName="cycle" presStyleCnt="0">
        <dgm:presLayoutVars>
          <dgm:dir/>
          <dgm:resizeHandles val="exact"/>
        </dgm:presLayoutVars>
      </dgm:prSet>
      <dgm:spPr/>
      <dgm:t>
        <a:bodyPr/>
        <a:lstStyle/>
        <a:p>
          <a:endParaRPr lang="el-GR"/>
        </a:p>
      </dgm:t>
    </dgm:pt>
    <dgm:pt modelId="{FED1E54B-ACCC-44F1-9D82-8F3081C6AB8D}" type="pres">
      <dgm:prSet presAssocID="{5330CF2D-4D9A-40E1-90AF-B6F0F588F794}" presName="node" presStyleLbl="node1" presStyleIdx="0" presStyleCnt="5">
        <dgm:presLayoutVars>
          <dgm:bulletEnabled val="1"/>
        </dgm:presLayoutVars>
      </dgm:prSet>
      <dgm:spPr/>
      <dgm:t>
        <a:bodyPr/>
        <a:lstStyle/>
        <a:p>
          <a:endParaRPr lang="el-GR"/>
        </a:p>
      </dgm:t>
    </dgm:pt>
    <dgm:pt modelId="{D099F0C7-CF65-4BAA-A866-A6639905A6D2}" type="pres">
      <dgm:prSet presAssocID="{4C890E45-7BC4-4FE4-B821-BEE567B015D7}" presName="sibTrans" presStyleLbl="sibTrans2D1" presStyleIdx="0" presStyleCnt="5"/>
      <dgm:spPr/>
      <dgm:t>
        <a:bodyPr/>
        <a:lstStyle/>
        <a:p>
          <a:endParaRPr lang="el-GR"/>
        </a:p>
      </dgm:t>
    </dgm:pt>
    <dgm:pt modelId="{3FD96EC9-635F-4CC7-BA19-C6A8F916EB27}" type="pres">
      <dgm:prSet presAssocID="{4C890E45-7BC4-4FE4-B821-BEE567B015D7}" presName="connectorText" presStyleLbl="sibTrans2D1" presStyleIdx="0" presStyleCnt="5"/>
      <dgm:spPr/>
      <dgm:t>
        <a:bodyPr/>
        <a:lstStyle/>
        <a:p>
          <a:endParaRPr lang="el-GR"/>
        </a:p>
      </dgm:t>
    </dgm:pt>
    <dgm:pt modelId="{CBB675E6-AE97-4FF7-8ADA-2CB759CD5956}" type="pres">
      <dgm:prSet presAssocID="{21A0A33B-AB42-414C-9B58-BF3246060D11}" presName="node" presStyleLbl="node1" presStyleIdx="1" presStyleCnt="5">
        <dgm:presLayoutVars>
          <dgm:bulletEnabled val="1"/>
        </dgm:presLayoutVars>
      </dgm:prSet>
      <dgm:spPr/>
      <dgm:t>
        <a:bodyPr/>
        <a:lstStyle/>
        <a:p>
          <a:endParaRPr lang="el-GR"/>
        </a:p>
      </dgm:t>
    </dgm:pt>
    <dgm:pt modelId="{55EC8721-0E23-46DE-8E1E-01EFE5390174}" type="pres">
      <dgm:prSet presAssocID="{BE4BA25D-6853-4C71-B56D-F222C64D557C}" presName="sibTrans" presStyleLbl="sibTrans2D1" presStyleIdx="1" presStyleCnt="5"/>
      <dgm:spPr/>
      <dgm:t>
        <a:bodyPr/>
        <a:lstStyle/>
        <a:p>
          <a:endParaRPr lang="el-GR"/>
        </a:p>
      </dgm:t>
    </dgm:pt>
    <dgm:pt modelId="{1F24014E-86B9-42F5-8261-996D1E505A16}" type="pres">
      <dgm:prSet presAssocID="{BE4BA25D-6853-4C71-B56D-F222C64D557C}" presName="connectorText" presStyleLbl="sibTrans2D1" presStyleIdx="1" presStyleCnt="5"/>
      <dgm:spPr/>
      <dgm:t>
        <a:bodyPr/>
        <a:lstStyle/>
        <a:p>
          <a:endParaRPr lang="el-GR"/>
        </a:p>
      </dgm:t>
    </dgm:pt>
    <dgm:pt modelId="{79966EFF-D78A-4662-ABA1-C40307B4BD76}" type="pres">
      <dgm:prSet presAssocID="{38232330-31A2-460B-A3FC-16C3A3FE1D9C}" presName="node" presStyleLbl="node1" presStyleIdx="2" presStyleCnt="5">
        <dgm:presLayoutVars>
          <dgm:bulletEnabled val="1"/>
        </dgm:presLayoutVars>
      </dgm:prSet>
      <dgm:spPr/>
      <dgm:t>
        <a:bodyPr/>
        <a:lstStyle/>
        <a:p>
          <a:endParaRPr lang="el-GR"/>
        </a:p>
      </dgm:t>
    </dgm:pt>
    <dgm:pt modelId="{C7A6BDEC-BA90-40B5-A645-91BB1ADB5B61}" type="pres">
      <dgm:prSet presAssocID="{DAFD0B95-FDD5-4FCE-8AA2-1EBA9AC6B824}" presName="sibTrans" presStyleLbl="sibTrans2D1" presStyleIdx="2" presStyleCnt="5"/>
      <dgm:spPr/>
      <dgm:t>
        <a:bodyPr/>
        <a:lstStyle/>
        <a:p>
          <a:endParaRPr lang="el-GR"/>
        </a:p>
      </dgm:t>
    </dgm:pt>
    <dgm:pt modelId="{66356491-EFD1-4C80-941F-63B1F42C626E}" type="pres">
      <dgm:prSet presAssocID="{DAFD0B95-FDD5-4FCE-8AA2-1EBA9AC6B824}" presName="connectorText" presStyleLbl="sibTrans2D1" presStyleIdx="2" presStyleCnt="5"/>
      <dgm:spPr/>
      <dgm:t>
        <a:bodyPr/>
        <a:lstStyle/>
        <a:p>
          <a:endParaRPr lang="el-GR"/>
        </a:p>
      </dgm:t>
    </dgm:pt>
    <dgm:pt modelId="{3AC815D9-32B4-4E09-A234-2C1C63C63A7C}" type="pres">
      <dgm:prSet presAssocID="{34DA26DE-BF0D-4849-994F-9CFAC0C280C5}" presName="node" presStyleLbl="node1" presStyleIdx="3" presStyleCnt="5">
        <dgm:presLayoutVars>
          <dgm:bulletEnabled val="1"/>
        </dgm:presLayoutVars>
      </dgm:prSet>
      <dgm:spPr/>
      <dgm:t>
        <a:bodyPr/>
        <a:lstStyle/>
        <a:p>
          <a:endParaRPr lang="el-GR"/>
        </a:p>
      </dgm:t>
    </dgm:pt>
    <dgm:pt modelId="{72D8DFA1-E02F-4253-865C-24DFAAEDCD73}" type="pres">
      <dgm:prSet presAssocID="{646C55B0-F713-4C5D-81B7-BF605CE0B4FA}" presName="sibTrans" presStyleLbl="sibTrans2D1" presStyleIdx="3" presStyleCnt="5"/>
      <dgm:spPr/>
      <dgm:t>
        <a:bodyPr/>
        <a:lstStyle/>
        <a:p>
          <a:endParaRPr lang="el-GR"/>
        </a:p>
      </dgm:t>
    </dgm:pt>
    <dgm:pt modelId="{174446BB-E72A-4EE3-96DC-33391E627993}" type="pres">
      <dgm:prSet presAssocID="{646C55B0-F713-4C5D-81B7-BF605CE0B4FA}" presName="connectorText" presStyleLbl="sibTrans2D1" presStyleIdx="3" presStyleCnt="5"/>
      <dgm:spPr/>
      <dgm:t>
        <a:bodyPr/>
        <a:lstStyle/>
        <a:p>
          <a:endParaRPr lang="el-GR"/>
        </a:p>
      </dgm:t>
    </dgm:pt>
    <dgm:pt modelId="{6E078A40-6328-4339-BE7F-232BB136557C}" type="pres">
      <dgm:prSet presAssocID="{8B458E94-E56A-4579-86C2-F70CCF8E99F8}" presName="node" presStyleLbl="node1" presStyleIdx="4" presStyleCnt="5">
        <dgm:presLayoutVars>
          <dgm:bulletEnabled val="1"/>
        </dgm:presLayoutVars>
      </dgm:prSet>
      <dgm:spPr/>
      <dgm:t>
        <a:bodyPr/>
        <a:lstStyle/>
        <a:p>
          <a:endParaRPr lang="el-GR"/>
        </a:p>
      </dgm:t>
    </dgm:pt>
    <dgm:pt modelId="{ECF7F25E-4F8F-42DA-8728-2B3A52749B85}" type="pres">
      <dgm:prSet presAssocID="{8A09F6B2-3290-4B82-86E7-71AC9C27330C}" presName="sibTrans" presStyleLbl="sibTrans2D1" presStyleIdx="4" presStyleCnt="5"/>
      <dgm:spPr/>
      <dgm:t>
        <a:bodyPr/>
        <a:lstStyle/>
        <a:p>
          <a:endParaRPr lang="el-GR"/>
        </a:p>
      </dgm:t>
    </dgm:pt>
    <dgm:pt modelId="{3CC77379-83FC-4491-90F2-9926C346B68E}" type="pres">
      <dgm:prSet presAssocID="{8A09F6B2-3290-4B82-86E7-71AC9C27330C}" presName="connectorText" presStyleLbl="sibTrans2D1" presStyleIdx="4" presStyleCnt="5"/>
      <dgm:spPr/>
      <dgm:t>
        <a:bodyPr/>
        <a:lstStyle/>
        <a:p>
          <a:endParaRPr lang="el-GR"/>
        </a:p>
      </dgm:t>
    </dgm:pt>
  </dgm:ptLst>
  <dgm:cxnLst>
    <dgm:cxn modelId="{6AA24A6A-706C-4073-890F-C8A10E7B8A96}" srcId="{A1CB91F3-0902-49AB-BB04-C62288F66725}" destId="{34DA26DE-BF0D-4849-994F-9CFAC0C280C5}" srcOrd="3" destOrd="0" parTransId="{532704A7-511B-470B-9D6A-FFD20055997E}" sibTransId="{646C55B0-F713-4C5D-81B7-BF605CE0B4FA}"/>
    <dgm:cxn modelId="{24600B17-328A-4D74-83BF-ABF27981E9A0}" type="presOf" srcId="{BE4BA25D-6853-4C71-B56D-F222C64D557C}" destId="{55EC8721-0E23-46DE-8E1E-01EFE5390174}" srcOrd="0" destOrd="0" presId="urn:microsoft.com/office/officeart/2005/8/layout/cycle2"/>
    <dgm:cxn modelId="{2F505B2D-82DE-4ADB-8A32-B3F3D0D89079}" type="presOf" srcId="{34DA26DE-BF0D-4849-994F-9CFAC0C280C5}" destId="{3AC815D9-32B4-4E09-A234-2C1C63C63A7C}" srcOrd="0" destOrd="0" presId="urn:microsoft.com/office/officeart/2005/8/layout/cycle2"/>
    <dgm:cxn modelId="{B9C76AC4-2781-4D37-8EFE-48E13BB0556E}" type="presOf" srcId="{38232330-31A2-460B-A3FC-16C3A3FE1D9C}" destId="{79966EFF-D78A-4662-ABA1-C40307B4BD76}" srcOrd="0" destOrd="0" presId="urn:microsoft.com/office/officeart/2005/8/layout/cycle2"/>
    <dgm:cxn modelId="{BCBEF04F-0E8D-438D-A161-91A9C3EC5981}" srcId="{A1CB91F3-0902-49AB-BB04-C62288F66725}" destId="{8B458E94-E56A-4579-86C2-F70CCF8E99F8}" srcOrd="4" destOrd="0" parTransId="{5217C04E-1823-4815-8C87-DB83BAD12478}" sibTransId="{8A09F6B2-3290-4B82-86E7-71AC9C27330C}"/>
    <dgm:cxn modelId="{FC88B96A-115F-4EDD-B9D0-8A3FF2A54B12}" type="presOf" srcId="{DAFD0B95-FDD5-4FCE-8AA2-1EBA9AC6B824}" destId="{66356491-EFD1-4C80-941F-63B1F42C626E}" srcOrd="1" destOrd="0" presId="urn:microsoft.com/office/officeart/2005/8/layout/cycle2"/>
    <dgm:cxn modelId="{4C818E56-AEC9-48EE-B6D5-224B785EB4C7}" type="presOf" srcId="{21A0A33B-AB42-414C-9B58-BF3246060D11}" destId="{CBB675E6-AE97-4FF7-8ADA-2CB759CD5956}" srcOrd="0" destOrd="0" presId="urn:microsoft.com/office/officeart/2005/8/layout/cycle2"/>
    <dgm:cxn modelId="{CE788E88-294A-4E0B-A1C6-652016560EC7}" type="presOf" srcId="{4C890E45-7BC4-4FE4-B821-BEE567B015D7}" destId="{3FD96EC9-635F-4CC7-BA19-C6A8F916EB27}" srcOrd="1" destOrd="0" presId="urn:microsoft.com/office/officeart/2005/8/layout/cycle2"/>
    <dgm:cxn modelId="{DF981B6F-E91B-4044-A987-0A21DF9DD82E}" type="presOf" srcId="{8A09F6B2-3290-4B82-86E7-71AC9C27330C}" destId="{3CC77379-83FC-4491-90F2-9926C346B68E}" srcOrd="1" destOrd="0" presId="urn:microsoft.com/office/officeart/2005/8/layout/cycle2"/>
    <dgm:cxn modelId="{BCBDA2D9-5785-4B84-9154-6164BA414484}" srcId="{A1CB91F3-0902-49AB-BB04-C62288F66725}" destId="{38232330-31A2-460B-A3FC-16C3A3FE1D9C}" srcOrd="2" destOrd="0" parTransId="{6817856E-8ED1-4875-9DFA-B24B706D3B0D}" sibTransId="{DAFD0B95-FDD5-4FCE-8AA2-1EBA9AC6B824}"/>
    <dgm:cxn modelId="{57BCCAAB-0D7F-4EA9-B180-38EF4D02708D}" type="presOf" srcId="{5330CF2D-4D9A-40E1-90AF-B6F0F588F794}" destId="{FED1E54B-ACCC-44F1-9D82-8F3081C6AB8D}" srcOrd="0" destOrd="0" presId="urn:microsoft.com/office/officeart/2005/8/layout/cycle2"/>
    <dgm:cxn modelId="{87C8B691-B5D7-4507-BD31-E117AFC3F3F0}" type="presOf" srcId="{BE4BA25D-6853-4C71-B56D-F222C64D557C}" destId="{1F24014E-86B9-42F5-8261-996D1E505A16}" srcOrd="1" destOrd="0" presId="urn:microsoft.com/office/officeart/2005/8/layout/cycle2"/>
    <dgm:cxn modelId="{1D985CCA-5CEA-4E6F-810A-49F08C715D58}" type="presOf" srcId="{8B458E94-E56A-4579-86C2-F70CCF8E99F8}" destId="{6E078A40-6328-4339-BE7F-232BB136557C}" srcOrd="0" destOrd="0" presId="urn:microsoft.com/office/officeart/2005/8/layout/cycle2"/>
    <dgm:cxn modelId="{3F5F1D64-8E71-4C53-AB3F-8FEC26F78EA4}" srcId="{A1CB91F3-0902-49AB-BB04-C62288F66725}" destId="{5330CF2D-4D9A-40E1-90AF-B6F0F588F794}" srcOrd="0" destOrd="0" parTransId="{39BE78A6-0C9F-4043-8B1E-85F97C76FBF7}" sibTransId="{4C890E45-7BC4-4FE4-B821-BEE567B015D7}"/>
    <dgm:cxn modelId="{4235C9F2-5401-4709-898E-84998D5C3028}" type="presOf" srcId="{646C55B0-F713-4C5D-81B7-BF605CE0B4FA}" destId="{174446BB-E72A-4EE3-96DC-33391E627993}" srcOrd="1" destOrd="0" presId="urn:microsoft.com/office/officeart/2005/8/layout/cycle2"/>
    <dgm:cxn modelId="{95132299-10B6-4DE2-8684-5EB4FE1C0BC5}" type="presOf" srcId="{8A09F6B2-3290-4B82-86E7-71AC9C27330C}" destId="{ECF7F25E-4F8F-42DA-8728-2B3A52749B85}" srcOrd="0" destOrd="0" presId="urn:microsoft.com/office/officeart/2005/8/layout/cycle2"/>
    <dgm:cxn modelId="{75FAD573-343F-42E7-88AB-0A929A94B092}" type="presOf" srcId="{646C55B0-F713-4C5D-81B7-BF605CE0B4FA}" destId="{72D8DFA1-E02F-4253-865C-24DFAAEDCD73}" srcOrd="0" destOrd="0" presId="urn:microsoft.com/office/officeart/2005/8/layout/cycle2"/>
    <dgm:cxn modelId="{C542F99C-6EBD-46B9-AFA5-C9614DD74EE9}" srcId="{A1CB91F3-0902-49AB-BB04-C62288F66725}" destId="{21A0A33B-AB42-414C-9B58-BF3246060D11}" srcOrd="1" destOrd="0" parTransId="{E8539B0C-8F7B-4187-8239-0210F5FBDBDF}" sibTransId="{BE4BA25D-6853-4C71-B56D-F222C64D557C}"/>
    <dgm:cxn modelId="{01843A94-FDB4-4D7B-B1C5-B726CBC84087}" type="presOf" srcId="{DAFD0B95-FDD5-4FCE-8AA2-1EBA9AC6B824}" destId="{C7A6BDEC-BA90-40B5-A645-91BB1ADB5B61}" srcOrd="0" destOrd="0" presId="urn:microsoft.com/office/officeart/2005/8/layout/cycle2"/>
    <dgm:cxn modelId="{158DA369-6EC2-48B3-A736-578BAE76FF49}" type="presOf" srcId="{A1CB91F3-0902-49AB-BB04-C62288F66725}" destId="{258F4C18-AFB9-4278-BD75-9B32EFC350D0}" srcOrd="0" destOrd="0" presId="urn:microsoft.com/office/officeart/2005/8/layout/cycle2"/>
    <dgm:cxn modelId="{35A40D86-CED7-40EB-A9F4-555829978951}" type="presOf" srcId="{4C890E45-7BC4-4FE4-B821-BEE567B015D7}" destId="{D099F0C7-CF65-4BAA-A866-A6639905A6D2}" srcOrd="0" destOrd="0" presId="urn:microsoft.com/office/officeart/2005/8/layout/cycle2"/>
    <dgm:cxn modelId="{F2A111D1-4109-4B27-9B46-E2EA6E816E49}" type="presParOf" srcId="{258F4C18-AFB9-4278-BD75-9B32EFC350D0}" destId="{FED1E54B-ACCC-44F1-9D82-8F3081C6AB8D}" srcOrd="0" destOrd="0" presId="urn:microsoft.com/office/officeart/2005/8/layout/cycle2"/>
    <dgm:cxn modelId="{5A7493E1-F41D-4FE0-B845-0A854D3F3A9F}" type="presParOf" srcId="{258F4C18-AFB9-4278-BD75-9B32EFC350D0}" destId="{D099F0C7-CF65-4BAA-A866-A6639905A6D2}" srcOrd="1" destOrd="0" presId="urn:microsoft.com/office/officeart/2005/8/layout/cycle2"/>
    <dgm:cxn modelId="{A02DEF0B-A000-4F44-806A-93D358BD8E8B}" type="presParOf" srcId="{D099F0C7-CF65-4BAA-A866-A6639905A6D2}" destId="{3FD96EC9-635F-4CC7-BA19-C6A8F916EB27}" srcOrd="0" destOrd="0" presId="urn:microsoft.com/office/officeart/2005/8/layout/cycle2"/>
    <dgm:cxn modelId="{D2356A9E-1029-40D0-A245-023868915EF8}" type="presParOf" srcId="{258F4C18-AFB9-4278-BD75-9B32EFC350D0}" destId="{CBB675E6-AE97-4FF7-8ADA-2CB759CD5956}" srcOrd="2" destOrd="0" presId="urn:microsoft.com/office/officeart/2005/8/layout/cycle2"/>
    <dgm:cxn modelId="{A911DA03-BD8E-43CD-B32A-A08C741656CD}" type="presParOf" srcId="{258F4C18-AFB9-4278-BD75-9B32EFC350D0}" destId="{55EC8721-0E23-46DE-8E1E-01EFE5390174}" srcOrd="3" destOrd="0" presId="urn:microsoft.com/office/officeart/2005/8/layout/cycle2"/>
    <dgm:cxn modelId="{CE17D468-CF76-431C-9D43-3C97CEC8BF4C}" type="presParOf" srcId="{55EC8721-0E23-46DE-8E1E-01EFE5390174}" destId="{1F24014E-86B9-42F5-8261-996D1E505A16}" srcOrd="0" destOrd="0" presId="urn:microsoft.com/office/officeart/2005/8/layout/cycle2"/>
    <dgm:cxn modelId="{319B1455-0979-4F89-ABB7-3D860F11C2C3}" type="presParOf" srcId="{258F4C18-AFB9-4278-BD75-9B32EFC350D0}" destId="{79966EFF-D78A-4662-ABA1-C40307B4BD76}" srcOrd="4" destOrd="0" presId="urn:microsoft.com/office/officeart/2005/8/layout/cycle2"/>
    <dgm:cxn modelId="{0399D89E-8A97-4F8B-BD47-528AAFFA37B3}" type="presParOf" srcId="{258F4C18-AFB9-4278-BD75-9B32EFC350D0}" destId="{C7A6BDEC-BA90-40B5-A645-91BB1ADB5B61}" srcOrd="5" destOrd="0" presId="urn:microsoft.com/office/officeart/2005/8/layout/cycle2"/>
    <dgm:cxn modelId="{F48E9B93-A70C-4C3C-986F-AEBF42D4B7DB}" type="presParOf" srcId="{C7A6BDEC-BA90-40B5-A645-91BB1ADB5B61}" destId="{66356491-EFD1-4C80-941F-63B1F42C626E}" srcOrd="0" destOrd="0" presId="urn:microsoft.com/office/officeart/2005/8/layout/cycle2"/>
    <dgm:cxn modelId="{2C9FCFE7-F5C2-4266-961B-CEDF92F33891}" type="presParOf" srcId="{258F4C18-AFB9-4278-BD75-9B32EFC350D0}" destId="{3AC815D9-32B4-4E09-A234-2C1C63C63A7C}" srcOrd="6" destOrd="0" presId="urn:microsoft.com/office/officeart/2005/8/layout/cycle2"/>
    <dgm:cxn modelId="{63D010BD-1ECA-4388-A8FB-6B9B202516E4}" type="presParOf" srcId="{258F4C18-AFB9-4278-BD75-9B32EFC350D0}" destId="{72D8DFA1-E02F-4253-865C-24DFAAEDCD73}" srcOrd="7" destOrd="0" presId="urn:microsoft.com/office/officeart/2005/8/layout/cycle2"/>
    <dgm:cxn modelId="{5D4883AB-A14A-4FAE-8B76-6217DB748288}" type="presParOf" srcId="{72D8DFA1-E02F-4253-865C-24DFAAEDCD73}" destId="{174446BB-E72A-4EE3-96DC-33391E627993}" srcOrd="0" destOrd="0" presId="urn:microsoft.com/office/officeart/2005/8/layout/cycle2"/>
    <dgm:cxn modelId="{4C5B5C0D-5802-477E-ABD3-2FBDE7A7A71E}" type="presParOf" srcId="{258F4C18-AFB9-4278-BD75-9B32EFC350D0}" destId="{6E078A40-6328-4339-BE7F-232BB136557C}" srcOrd="8" destOrd="0" presId="urn:microsoft.com/office/officeart/2005/8/layout/cycle2"/>
    <dgm:cxn modelId="{940D4961-3843-45E4-A407-A6AF188098CA}" type="presParOf" srcId="{258F4C18-AFB9-4278-BD75-9B32EFC350D0}" destId="{ECF7F25E-4F8F-42DA-8728-2B3A52749B85}" srcOrd="9" destOrd="0" presId="urn:microsoft.com/office/officeart/2005/8/layout/cycle2"/>
    <dgm:cxn modelId="{C08EC1E0-15DF-486F-937E-2B618C5F6B64}" type="presParOf" srcId="{ECF7F25E-4F8F-42DA-8728-2B3A52749B85}" destId="{3CC77379-83FC-4491-90F2-9926C346B68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F3B05-EA3D-4882-8215-1A847D7E51FB}">
      <dsp:nvSpPr>
        <dsp:cNvPr id="0" name=""/>
        <dsp:cNvSpPr/>
      </dsp:nvSpPr>
      <dsp:spPr>
        <a:xfrm>
          <a:off x="955495" y="767376"/>
          <a:ext cx="1911709" cy="1911709"/>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latin typeface="Comic Sans MS" pitchFamily="66" charset="0"/>
            </a:rPr>
            <a:t>εκπαιδευτικός</a:t>
          </a:r>
          <a:endParaRPr lang="el-GR" sz="1600" kern="1200" dirty="0">
            <a:latin typeface="Comic Sans MS" pitchFamily="66" charset="0"/>
          </a:endParaRPr>
        </a:p>
      </dsp:txBody>
      <dsp:txXfrm>
        <a:off x="1235458" y="1047339"/>
        <a:ext cx="1351783" cy="1351783"/>
      </dsp:txXfrm>
    </dsp:sp>
    <dsp:sp modelId="{AF4C0104-E6C2-427F-943B-0595F8BF44DE}">
      <dsp:nvSpPr>
        <dsp:cNvPr id="0" name=""/>
        <dsp:cNvSpPr/>
      </dsp:nvSpPr>
      <dsp:spPr>
        <a:xfrm>
          <a:off x="1433422" y="341"/>
          <a:ext cx="955854" cy="95585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συνάδελφοι</a:t>
          </a:r>
          <a:endParaRPr lang="el-GR" sz="1200" kern="1200" dirty="0">
            <a:latin typeface="Comic Sans MS" pitchFamily="66" charset="0"/>
          </a:endParaRPr>
        </a:p>
      </dsp:txBody>
      <dsp:txXfrm>
        <a:off x="1573404" y="140323"/>
        <a:ext cx="675890" cy="675890"/>
      </dsp:txXfrm>
    </dsp:sp>
    <dsp:sp modelId="{48F84D38-986A-47E5-9E3A-47BE74EB905F}">
      <dsp:nvSpPr>
        <dsp:cNvPr id="0" name=""/>
        <dsp:cNvSpPr/>
      </dsp:nvSpPr>
      <dsp:spPr>
        <a:xfrm>
          <a:off x="2678385" y="1245304"/>
          <a:ext cx="955854" cy="95585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Γονείς </a:t>
          </a:r>
          <a:endParaRPr lang="el-GR" sz="1200" kern="1200" dirty="0">
            <a:latin typeface="Comic Sans MS" pitchFamily="66" charset="0"/>
          </a:endParaRPr>
        </a:p>
      </dsp:txBody>
      <dsp:txXfrm>
        <a:off x="2818367" y="1385286"/>
        <a:ext cx="675890" cy="675890"/>
      </dsp:txXfrm>
    </dsp:sp>
    <dsp:sp modelId="{2C18572A-DDC5-458D-AE68-9794602524D0}">
      <dsp:nvSpPr>
        <dsp:cNvPr id="0" name=""/>
        <dsp:cNvSpPr/>
      </dsp:nvSpPr>
      <dsp:spPr>
        <a:xfrm>
          <a:off x="1433422" y="2490266"/>
          <a:ext cx="955854" cy="95585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Μαθητές</a:t>
          </a:r>
          <a:r>
            <a:rPr lang="el-GR" sz="1200" kern="1200" dirty="0" smtClean="0"/>
            <a:t> </a:t>
          </a:r>
          <a:endParaRPr lang="el-GR" sz="1200" kern="1200" dirty="0"/>
        </a:p>
      </dsp:txBody>
      <dsp:txXfrm>
        <a:off x="1573404" y="2630248"/>
        <a:ext cx="675890" cy="675890"/>
      </dsp:txXfrm>
    </dsp:sp>
    <dsp:sp modelId="{80BD85FA-0EB4-4267-9122-1524C0700317}">
      <dsp:nvSpPr>
        <dsp:cNvPr id="0" name=""/>
        <dsp:cNvSpPr/>
      </dsp:nvSpPr>
      <dsp:spPr>
        <a:xfrm>
          <a:off x="188459" y="1245304"/>
          <a:ext cx="955854" cy="95585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latin typeface="Comic Sans MS" pitchFamily="66" charset="0"/>
            </a:rPr>
            <a:t>Διοίκηση</a:t>
          </a:r>
          <a:endParaRPr lang="el-GR" sz="1200" kern="1200" dirty="0">
            <a:latin typeface="Comic Sans MS" pitchFamily="66" charset="0"/>
          </a:endParaRPr>
        </a:p>
      </dsp:txBody>
      <dsp:txXfrm>
        <a:off x="328441" y="1385286"/>
        <a:ext cx="675890" cy="675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2A2B4-58E6-4BBD-9CAF-E65156D16FA7}">
      <dsp:nvSpPr>
        <dsp:cNvPr id="0" name=""/>
        <dsp:cNvSpPr/>
      </dsp:nvSpPr>
      <dsp:spPr>
        <a:xfrm>
          <a:off x="585200" y="397082"/>
          <a:ext cx="2652298" cy="2652298"/>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D88AD5-817A-4ADB-8480-CD3486DB897B}">
      <dsp:nvSpPr>
        <dsp:cNvPr id="0" name=""/>
        <dsp:cNvSpPr/>
      </dsp:nvSpPr>
      <dsp:spPr>
        <a:xfrm>
          <a:off x="585200" y="397082"/>
          <a:ext cx="2652298" cy="2652298"/>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4E8158-5F51-4EF5-B3FD-E0B034FC47BF}">
      <dsp:nvSpPr>
        <dsp:cNvPr id="0" name=""/>
        <dsp:cNvSpPr/>
      </dsp:nvSpPr>
      <dsp:spPr>
        <a:xfrm>
          <a:off x="585200" y="397082"/>
          <a:ext cx="2652298" cy="2652298"/>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C6DF9F-62F2-4683-BC59-C5D5CC953F06}">
      <dsp:nvSpPr>
        <dsp:cNvPr id="0" name=""/>
        <dsp:cNvSpPr/>
      </dsp:nvSpPr>
      <dsp:spPr>
        <a:xfrm>
          <a:off x="585200" y="397082"/>
          <a:ext cx="2652298" cy="2652298"/>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EC3725-0C8D-4C0E-B184-2B14DD70E848}">
      <dsp:nvSpPr>
        <dsp:cNvPr id="0" name=""/>
        <dsp:cNvSpPr/>
      </dsp:nvSpPr>
      <dsp:spPr>
        <a:xfrm>
          <a:off x="1300987" y="1112868"/>
          <a:ext cx="1220725" cy="122072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εκπαιδευτικός</a:t>
          </a:r>
          <a:endParaRPr lang="el-GR" sz="1200" kern="1200" dirty="0">
            <a:solidFill>
              <a:schemeClr val="tx1"/>
            </a:solidFill>
            <a:latin typeface="Comic Sans MS" pitchFamily="66" charset="0"/>
          </a:endParaRPr>
        </a:p>
      </dsp:txBody>
      <dsp:txXfrm>
        <a:off x="1479758" y="1291639"/>
        <a:ext cx="863183" cy="863183"/>
      </dsp:txXfrm>
    </dsp:sp>
    <dsp:sp modelId="{867518EB-38DE-4F0A-AE44-0F7D89645583}">
      <dsp:nvSpPr>
        <dsp:cNvPr id="0" name=""/>
        <dsp:cNvSpPr/>
      </dsp:nvSpPr>
      <dsp:spPr>
        <a:xfrm>
          <a:off x="1484096" y="590"/>
          <a:ext cx="854507" cy="8545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err="1" smtClean="0">
              <a:solidFill>
                <a:schemeClr val="tx1"/>
              </a:solidFill>
              <a:latin typeface="Comic Sans MS" pitchFamily="66" charset="0"/>
            </a:rPr>
            <a:t>κοινωνικοπολιτισμικές</a:t>
          </a:r>
          <a:r>
            <a:rPr lang="el-GR" sz="1200" kern="1200" dirty="0" smtClean="0">
              <a:solidFill>
                <a:schemeClr val="tx1"/>
              </a:solidFill>
              <a:latin typeface="Comic Sans MS" pitchFamily="66" charset="0"/>
            </a:rPr>
            <a:t> συνθήκες</a:t>
          </a:r>
          <a:endParaRPr lang="el-GR" sz="1200" kern="1200" dirty="0">
            <a:solidFill>
              <a:schemeClr val="tx1"/>
            </a:solidFill>
            <a:latin typeface="Comic Sans MS" pitchFamily="66" charset="0"/>
          </a:endParaRPr>
        </a:p>
      </dsp:txBody>
      <dsp:txXfrm>
        <a:off x="1609236" y="125730"/>
        <a:ext cx="604227" cy="604227"/>
      </dsp:txXfrm>
    </dsp:sp>
    <dsp:sp modelId="{A011A419-1EB8-4F46-9EC4-B2975F87D9EF}">
      <dsp:nvSpPr>
        <dsp:cNvPr id="0" name=""/>
        <dsp:cNvSpPr/>
      </dsp:nvSpPr>
      <dsp:spPr>
        <a:xfrm>
          <a:off x="2779483" y="1295977"/>
          <a:ext cx="854507" cy="8545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Κοινωνικές απαιτήσεις – προσδοκίες </a:t>
          </a:r>
          <a:endParaRPr lang="el-GR" sz="1200" kern="1200" dirty="0">
            <a:solidFill>
              <a:schemeClr val="tx1"/>
            </a:solidFill>
            <a:latin typeface="Comic Sans MS" pitchFamily="66" charset="0"/>
          </a:endParaRPr>
        </a:p>
      </dsp:txBody>
      <dsp:txXfrm>
        <a:off x="2904623" y="1421117"/>
        <a:ext cx="604227" cy="604227"/>
      </dsp:txXfrm>
    </dsp:sp>
    <dsp:sp modelId="{B9531FC6-C2A7-4E41-8681-2F4F2AC58D87}">
      <dsp:nvSpPr>
        <dsp:cNvPr id="0" name=""/>
        <dsp:cNvSpPr/>
      </dsp:nvSpPr>
      <dsp:spPr>
        <a:xfrm>
          <a:off x="1484096" y="2591364"/>
          <a:ext cx="854507" cy="8545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Κοινή γνώμη (ΜΜΕ)</a:t>
          </a:r>
          <a:endParaRPr lang="el-GR" sz="1200" kern="1200" dirty="0">
            <a:solidFill>
              <a:schemeClr val="tx1"/>
            </a:solidFill>
            <a:latin typeface="Comic Sans MS" pitchFamily="66" charset="0"/>
          </a:endParaRPr>
        </a:p>
      </dsp:txBody>
      <dsp:txXfrm>
        <a:off x="1609236" y="2716504"/>
        <a:ext cx="604227" cy="604227"/>
      </dsp:txXfrm>
    </dsp:sp>
    <dsp:sp modelId="{5C562993-29DB-498A-9678-CE1DB6E54085}">
      <dsp:nvSpPr>
        <dsp:cNvPr id="0" name=""/>
        <dsp:cNvSpPr/>
      </dsp:nvSpPr>
      <dsp:spPr>
        <a:xfrm>
          <a:off x="188708" y="1295977"/>
          <a:ext cx="854507" cy="85450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Επιστήμες της Αγωγής</a:t>
          </a:r>
          <a:endParaRPr lang="el-GR" sz="1200" kern="1200" dirty="0">
            <a:solidFill>
              <a:schemeClr val="tx1"/>
            </a:solidFill>
            <a:latin typeface="Comic Sans MS" pitchFamily="66" charset="0"/>
          </a:endParaRPr>
        </a:p>
      </dsp:txBody>
      <dsp:txXfrm>
        <a:off x="313848" y="1421117"/>
        <a:ext cx="604227" cy="604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401DD-E939-47F1-924A-4F4B0E3AF052}">
      <dsp:nvSpPr>
        <dsp:cNvPr id="0" name=""/>
        <dsp:cNvSpPr/>
      </dsp:nvSpPr>
      <dsp:spPr>
        <a:xfrm>
          <a:off x="3138275" y="887"/>
          <a:ext cx="1132311" cy="7360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Φροντίδα σχέσης</a:t>
          </a:r>
          <a:endParaRPr lang="el-GR" sz="1200" kern="1200" dirty="0">
            <a:solidFill>
              <a:schemeClr val="tx1"/>
            </a:solidFill>
            <a:latin typeface="Comic Sans MS" pitchFamily="66" charset="0"/>
          </a:endParaRPr>
        </a:p>
      </dsp:txBody>
      <dsp:txXfrm>
        <a:off x="3174204" y="36816"/>
        <a:ext cx="1060453" cy="664144"/>
      </dsp:txXfrm>
    </dsp:sp>
    <dsp:sp modelId="{D3578506-A277-4BF0-8B01-2861772C0029}">
      <dsp:nvSpPr>
        <dsp:cNvPr id="0" name=""/>
        <dsp:cNvSpPr/>
      </dsp:nvSpPr>
      <dsp:spPr>
        <a:xfrm>
          <a:off x="2231645" y="368888"/>
          <a:ext cx="2945571" cy="2945571"/>
        </a:xfrm>
        <a:custGeom>
          <a:avLst/>
          <a:gdLst/>
          <a:ahLst/>
          <a:cxnLst/>
          <a:rect l="0" t="0" r="0" b="0"/>
          <a:pathLst>
            <a:path>
              <a:moveTo>
                <a:pt x="2191202" y="187104"/>
              </a:moveTo>
              <a:arcTo wR="1472785" hR="1472785" stAng="17951744" swAng="121422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5CF30AC-921F-4A45-BE44-3B10A120F65E}">
      <dsp:nvSpPr>
        <dsp:cNvPr id="0" name=""/>
        <dsp:cNvSpPr/>
      </dsp:nvSpPr>
      <dsp:spPr>
        <a:xfrm>
          <a:off x="4538977" y="1018557"/>
          <a:ext cx="1132311" cy="7360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Ενσωμάτωση αλλαγής</a:t>
          </a:r>
          <a:endParaRPr lang="el-GR" sz="1200" kern="1200" dirty="0">
            <a:solidFill>
              <a:schemeClr val="tx1"/>
            </a:solidFill>
            <a:latin typeface="Comic Sans MS" pitchFamily="66" charset="0"/>
          </a:endParaRPr>
        </a:p>
      </dsp:txBody>
      <dsp:txXfrm>
        <a:off x="4574906" y="1054486"/>
        <a:ext cx="1060453" cy="664144"/>
      </dsp:txXfrm>
    </dsp:sp>
    <dsp:sp modelId="{169D06D5-621D-42B6-AF0A-B7D4401E063D}">
      <dsp:nvSpPr>
        <dsp:cNvPr id="0" name=""/>
        <dsp:cNvSpPr/>
      </dsp:nvSpPr>
      <dsp:spPr>
        <a:xfrm>
          <a:off x="2231645" y="368888"/>
          <a:ext cx="2945571" cy="2945571"/>
        </a:xfrm>
        <a:custGeom>
          <a:avLst/>
          <a:gdLst/>
          <a:ahLst/>
          <a:cxnLst/>
          <a:rect l="0" t="0" r="0" b="0"/>
          <a:pathLst>
            <a:path>
              <a:moveTo>
                <a:pt x="2942064" y="1574358"/>
              </a:moveTo>
              <a:arcTo wR="1472785" hR="1472785" stAng="21837278" swAng="13618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86B9D7-C767-4781-9572-9DAFD760D23A}">
      <dsp:nvSpPr>
        <dsp:cNvPr id="0" name=""/>
        <dsp:cNvSpPr/>
      </dsp:nvSpPr>
      <dsp:spPr>
        <a:xfrm>
          <a:off x="4003957" y="2665181"/>
          <a:ext cx="1132311" cy="7360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Αξιοποίηση εμπειρίας στη μικρή ομάδα</a:t>
          </a:r>
          <a:endParaRPr lang="el-GR" sz="1200" kern="1200" dirty="0">
            <a:solidFill>
              <a:schemeClr val="tx1"/>
            </a:solidFill>
            <a:latin typeface="Comic Sans MS" pitchFamily="66" charset="0"/>
          </a:endParaRPr>
        </a:p>
      </dsp:txBody>
      <dsp:txXfrm>
        <a:off x="4039886" y="2701110"/>
        <a:ext cx="1060453" cy="664144"/>
      </dsp:txXfrm>
    </dsp:sp>
    <dsp:sp modelId="{FCED2415-67D4-4E83-A6E7-BA22472802C3}">
      <dsp:nvSpPr>
        <dsp:cNvPr id="0" name=""/>
        <dsp:cNvSpPr/>
      </dsp:nvSpPr>
      <dsp:spPr>
        <a:xfrm>
          <a:off x="2231645" y="368888"/>
          <a:ext cx="2945571" cy="2945571"/>
        </a:xfrm>
        <a:custGeom>
          <a:avLst/>
          <a:gdLst/>
          <a:ahLst/>
          <a:cxnLst/>
          <a:rect l="0" t="0" r="0" b="0"/>
          <a:pathLst>
            <a:path>
              <a:moveTo>
                <a:pt x="1654144" y="2934362"/>
              </a:moveTo>
              <a:arcTo wR="1472785" hR="1472785" stAng="4975600" swAng="84880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6BBBDD8-34A5-44A8-A42E-9BC9F0C6206A}">
      <dsp:nvSpPr>
        <dsp:cNvPr id="0" name=""/>
        <dsp:cNvSpPr/>
      </dsp:nvSpPr>
      <dsp:spPr>
        <a:xfrm>
          <a:off x="2272593" y="2665181"/>
          <a:ext cx="1132311" cy="7360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Καλό συγκινησιακό κλίμα</a:t>
          </a:r>
          <a:endParaRPr lang="el-GR" sz="1200" kern="1200" dirty="0">
            <a:solidFill>
              <a:schemeClr val="tx1"/>
            </a:solidFill>
            <a:latin typeface="Comic Sans MS" pitchFamily="66" charset="0"/>
          </a:endParaRPr>
        </a:p>
      </dsp:txBody>
      <dsp:txXfrm>
        <a:off x="2308522" y="2701110"/>
        <a:ext cx="1060453" cy="664144"/>
      </dsp:txXfrm>
    </dsp:sp>
    <dsp:sp modelId="{A90252B0-0287-40F1-9755-F7B824974533}">
      <dsp:nvSpPr>
        <dsp:cNvPr id="0" name=""/>
        <dsp:cNvSpPr/>
      </dsp:nvSpPr>
      <dsp:spPr>
        <a:xfrm>
          <a:off x="2231645" y="368888"/>
          <a:ext cx="2945571" cy="2945571"/>
        </a:xfrm>
        <a:custGeom>
          <a:avLst/>
          <a:gdLst/>
          <a:ahLst/>
          <a:cxnLst/>
          <a:rect l="0" t="0" r="0" b="0"/>
          <a:pathLst>
            <a:path>
              <a:moveTo>
                <a:pt x="156479" y="2133419"/>
              </a:moveTo>
              <a:arcTo wR="1472785" hR="1472785" stAng="9200918" swAng="13618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5C5268E-0F3B-46FE-A379-AACB52A26492}">
      <dsp:nvSpPr>
        <dsp:cNvPr id="0" name=""/>
        <dsp:cNvSpPr/>
      </dsp:nvSpPr>
      <dsp:spPr>
        <a:xfrm>
          <a:off x="1737572" y="1018557"/>
          <a:ext cx="1132311" cy="73600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Καλλιέργεια συνεργασίας σε κοινό όραμα</a:t>
          </a:r>
          <a:endParaRPr lang="el-GR" sz="1200" kern="1200" dirty="0">
            <a:solidFill>
              <a:schemeClr val="tx1"/>
            </a:solidFill>
            <a:latin typeface="Comic Sans MS" pitchFamily="66" charset="0"/>
          </a:endParaRPr>
        </a:p>
      </dsp:txBody>
      <dsp:txXfrm>
        <a:off x="1773501" y="1054486"/>
        <a:ext cx="1060453" cy="664144"/>
      </dsp:txXfrm>
    </dsp:sp>
    <dsp:sp modelId="{42124C3A-43A6-4682-B920-08EB091DE5D2}">
      <dsp:nvSpPr>
        <dsp:cNvPr id="0" name=""/>
        <dsp:cNvSpPr/>
      </dsp:nvSpPr>
      <dsp:spPr>
        <a:xfrm>
          <a:off x="2231645" y="368888"/>
          <a:ext cx="2945571" cy="2945571"/>
        </a:xfrm>
        <a:custGeom>
          <a:avLst/>
          <a:gdLst/>
          <a:ahLst/>
          <a:cxnLst/>
          <a:rect l="0" t="0" r="0" b="0"/>
          <a:pathLst>
            <a:path>
              <a:moveTo>
                <a:pt x="353993" y="514975"/>
              </a:moveTo>
              <a:arcTo wR="1472785" hR="1472785" stAng="13234032" swAng="121422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1E54B-ACCC-44F1-9D82-8F3081C6AB8D}">
      <dsp:nvSpPr>
        <dsp:cNvPr id="0" name=""/>
        <dsp:cNvSpPr/>
      </dsp:nvSpPr>
      <dsp:spPr>
        <a:xfrm>
          <a:off x="3183495" y="525"/>
          <a:ext cx="1041871" cy="10418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Έμφαση στο θετικό και στα δυνατά σημεία – καλό σχολικό κλίμα</a:t>
          </a:r>
          <a:endParaRPr lang="el-GR" sz="1200" kern="1200" dirty="0">
            <a:solidFill>
              <a:schemeClr val="tx1"/>
            </a:solidFill>
            <a:latin typeface="Comic Sans MS" pitchFamily="66" charset="0"/>
          </a:endParaRPr>
        </a:p>
      </dsp:txBody>
      <dsp:txXfrm>
        <a:off x="3336073" y="153103"/>
        <a:ext cx="736715" cy="736715"/>
      </dsp:txXfrm>
    </dsp:sp>
    <dsp:sp modelId="{D099F0C7-CF65-4BAA-A866-A6639905A6D2}">
      <dsp:nvSpPr>
        <dsp:cNvPr id="0" name=""/>
        <dsp:cNvSpPr/>
      </dsp:nvSpPr>
      <dsp:spPr>
        <a:xfrm rot="2160000">
          <a:off x="4192510" y="800978"/>
          <a:ext cx="277263" cy="35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4200453" y="846858"/>
        <a:ext cx="194084" cy="210979"/>
      </dsp:txXfrm>
    </dsp:sp>
    <dsp:sp modelId="{CBB675E6-AE97-4FF7-8ADA-2CB759CD5956}">
      <dsp:nvSpPr>
        <dsp:cNvPr id="0" name=""/>
        <dsp:cNvSpPr/>
      </dsp:nvSpPr>
      <dsp:spPr>
        <a:xfrm>
          <a:off x="4449614" y="920415"/>
          <a:ext cx="1041871" cy="10418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Διευρυμένη αντίληψη μέρους – όλου</a:t>
          </a:r>
        </a:p>
        <a:p>
          <a:pPr lvl="0" algn="ctr" defTabSz="533400">
            <a:lnSpc>
              <a:spcPct val="90000"/>
            </a:lnSpc>
            <a:spcBef>
              <a:spcPct val="0"/>
            </a:spcBef>
            <a:spcAft>
              <a:spcPct val="35000"/>
            </a:spcAft>
          </a:pPr>
          <a:endParaRPr lang="el-GR" sz="900" kern="1200" dirty="0"/>
        </a:p>
      </dsp:txBody>
      <dsp:txXfrm>
        <a:off x="4602192" y="1072993"/>
        <a:ext cx="736715" cy="736715"/>
      </dsp:txXfrm>
    </dsp:sp>
    <dsp:sp modelId="{55EC8721-0E23-46DE-8E1E-01EFE5390174}">
      <dsp:nvSpPr>
        <dsp:cNvPr id="0" name=""/>
        <dsp:cNvSpPr/>
      </dsp:nvSpPr>
      <dsp:spPr>
        <a:xfrm rot="6480000">
          <a:off x="4592536" y="2002278"/>
          <a:ext cx="277263" cy="35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rot="10800000">
        <a:off x="4646977" y="2033050"/>
        <a:ext cx="194084" cy="210979"/>
      </dsp:txXfrm>
    </dsp:sp>
    <dsp:sp modelId="{79966EFF-D78A-4662-ABA1-C40307B4BD76}">
      <dsp:nvSpPr>
        <dsp:cNvPr id="0" name=""/>
        <dsp:cNvSpPr/>
      </dsp:nvSpPr>
      <dsp:spPr>
        <a:xfrm>
          <a:off x="3966000" y="2408827"/>
          <a:ext cx="1041871" cy="10418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Αξιοποίηση εμπειρίας</a:t>
          </a:r>
        </a:p>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Κοινό όραμα</a:t>
          </a:r>
          <a:endParaRPr lang="el-GR" sz="1200" kern="1200" dirty="0">
            <a:solidFill>
              <a:schemeClr val="tx1"/>
            </a:solidFill>
            <a:latin typeface="Comic Sans MS" pitchFamily="66" charset="0"/>
          </a:endParaRPr>
        </a:p>
      </dsp:txBody>
      <dsp:txXfrm>
        <a:off x="4118578" y="2561405"/>
        <a:ext cx="736715" cy="736715"/>
      </dsp:txXfrm>
    </dsp:sp>
    <dsp:sp modelId="{C7A6BDEC-BA90-40B5-A645-91BB1ADB5B61}">
      <dsp:nvSpPr>
        <dsp:cNvPr id="0" name=""/>
        <dsp:cNvSpPr/>
      </dsp:nvSpPr>
      <dsp:spPr>
        <a:xfrm rot="10800000">
          <a:off x="3573646" y="2753947"/>
          <a:ext cx="277263" cy="35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rot="10800000">
        <a:off x="3656825" y="2824273"/>
        <a:ext cx="194084" cy="210979"/>
      </dsp:txXfrm>
    </dsp:sp>
    <dsp:sp modelId="{3AC815D9-32B4-4E09-A234-2C1C63C63A7C}">
      <dsp:nvSpPr>
        <dsp:cNvPr id="0" name=""/>
        <dsp:cNvSpPr/>
      </dsp:nvSpPr>
      <dsp:spPr>
        <a:xfrm>
          <a:off x="2400990" y="2408827"/>
          <a:ext cx="1041871" cy="10418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Ανοιχτή επικοινωνία </a:t>
          </a:r>
        </a:p>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Ενίσχυση σχέσης </a:t>
          </a:r>
          <a:endParaRPr lang="el-GR" sz="1200" kern="1200" dirty="0">
            <a:solidFill>
              <a:schemeClr val="tx1"/>
            </a:solidFill>
            <a:latin typeface="Comic Sans MS" pitchFamily="66" charset="0"/>
          </a:endParaRPr>
        </a:p>
      </dsp:txBody>
      <dsp:txXfrm>
        <a:off x="2553568" y="2561405"/>
        <a:ext cx="736715" cy="736715"/>
      </dsp:txXfrm>
    </dsp:sp>
    <dsp:sp modelId="{72D8DFA1-E02F-4253-865C-24DFAAEDCD73}">
      <dsp:nvSpPr>
        <dsp:cNvPr id="0" name=""/>
        <dsp:cNvSpPr/>
      </dsp:nvSpPr>
      <dsp:spPr>
        <a:xfrm rot="15120000">
          <a:off x="2543912" y="2017204"/>
          <a:ext cx="277263" cy="35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rot="10800000">
        <a:off x="2598353" y="2127084"/>
        <a:ext cx="194084" cy="210979"/>
      </dsp:txXfrm>
    </dsp:sp>
    <dsp:sp modelId="{6E078A40-6328-4339-BE7F-232BB136557C}">
      <dsp:nvSpPr>
        <dsp:cNvPr id="0" name=""/>
        <dsp:cNvSpPr/>
      </dsp:nvSpPr>
      <dsp:spPr>
        <a:xfrm>
          <a:off x="1917376" y="920415"/>
          <a:ext cx="1041871" cy="104187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Εφικτοί στόχοι – προσδοκίες </a:t>
          </a:r>
        </a:p>
        <a:p>
          <a:pPr lvl="0" algn="ctr" defTabSz="533400">
            <a:lnSpc>
              <a:spcPct val="90000"/>
            </a:lnSpc>
            <a:spcBef>
              <a:spcPct val="0"/>
            </a:spcBef>
            <a:spcAft>
              <a:spcPct val="35000"/>
            </a:spcAft>
          </a:pPr>
          <a:r>
            <a:rPr lang="el-GR" sz="1200" kern="1200" dirty="0" smtClean="0">
              <a:solidFill>
                <a:schemeClr val="tx1"/>
              </a:solidFill>
              <a:latin typeface="Comic Sans MS" pitchFamily="66" charset="0"/>
            </a:rPr>
            <a:t>«Τόσο όσο…»</a:t>
          </a:r>
          <a:endParaRPr lang="el-GR" sz="1200" kern="1200" dirty="0">
            <a:solidFill>
              <a:schemeClr val="tx1"/>
            </a:solidFill>
            <a:latin typeface="Comic Sans MS" pitchFamily="66" charset="0"/>
          </a:endParaRPr>
        </a:p>
      </dsp:txBody>
      <dsp:txXfrm>
        <a:off x="2069954" y="1072993"/>
        <a:ext cx="736715" cy="736715"/>
      </dsp:txXfrm>
    </dsp:sp>
    <dsp:sp modelId="{ECF7F25E-4F8F-42DA-8728-2B3A52749B85}">
      <dsp:nvSpPr>
        <dsp:cNvPr id="0" name=""/>
        <dsp:cNvSpPr/>
      </dsp:nvSpPr>
      <dsp:spPr>
        <a:xfrm rot="19440000">
          <a:off x="2926391" y="810202"/>
          <a:ext cx="277263" cy="3516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l-GR" sz="1500" kern="1200"/>
        </a:p>
      </dsp:txBody>
      <dsp:txXfrm>
        <a:off x="2934334" y="904974"/>
        <a:ext cx="194084" cy="21097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D4AC6DA1-1634-4163-B6AF-56B4DF26EF11}" type="datetimeFigureOut">
              <a:rPr lang="el-GR" smtClean="0"/>
              <a:t>19/1/2023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F56765-1378-4040-AA7D-38E86C970EB6}"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4AC6DA1-1634-4163-B6AF-56B4DF26EF11}" type="datetimeFigureOut">
              <a:rPr lang="el-GR" smtClean="0"/>
              <a:t>19/1/2023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F56765-1378-4040-AA7D-38E86C970EB6}"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4AC6DA1-1634-4163-B6AF-56B4DF26EF11}" type="datetimeFigureOut">
              <a:rPr lang="el-GR" smtClean="0"/>
              <a:t>19/1/2023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F56765-1378-4040-AA7D-38E86C970EB6}" type="slidenum">
              <a:rPr lang="el-GR" smtClean="0"/>
              <a:t>‹#›</a:t>
            </a:fld>
            <a:endParaRPr lang="el-G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4AC6DA1-1634-4163-B6AF-56B4DF26EF11}" type="datetimeFigureOut">
              <a:rPr lang="el-GR" smtClean="0"/>
              <a:t>19/1/2023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F56765-1378-4040-AA7D-38E86C970EB6}" type="slidenum">
              <a:rPr lang="el-GR" smtClean="0"/>
              <a:t>‹#›</a:t>
            </a:fld>
            <a:endParaRPr lang="el-GR"/>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4AC6DA1-1634-4163-B6AF-56B4DF26EF11}" type="datetimeFigureOut">
              <a:rPr lang="el-GR" smtClean="0"/>
              <a:t>19/1/2023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EF56765-1378-4040-AA7D-38E86C970EB6}"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D4AC6DA1-1634-4163-B6AF-56B4DF26EF11}" type="datetimeFigureOut">
              <a:rPr lang="el-GR" smtClean="0"/>
              <a:t>19/1/2023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EF56765-1378-4040-AA7D-38E86C970EB6}" type="slidenum">
              <a:rPr lang="el-GR" smtClean="0"/>
              <a:t>‹#›</a:t>
            </a:fld>
            <a:endParaRPr lang="el-GR"/>
          </a:p>
        </p:txBody>
      </p:sp>
      <p:sp>
        <p:nvSpPr>
          <p:cNvPr id="9" name="Content Placeholder 8"/>
          <p:cNvSpPr>
            <a:spLocks noGrp="1"/>
          </p:cNvSpPr>
          <p:nvPr>
            <p:ph sz="quarter" idx="13"/>
          </p:nvPr>
        </p:nvSpPr>
        <p:spPr>
          <a:xfrm>
            <a:off x="676655"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4AC6DA1-1634-4163-B6AF-56B4DF26EF11}" type="datetimeFigureOut">
              <a:rPr lang="el-GR" smtClean="0"/>
              <a:t>19/1/2023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EF56765-1378-4040-AA7D-38E86C970EB6}"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D4AC6DA1-1634-4163-B6AF-56B4DF26EF11}" type="datetimeFigureOut">
              <a:rPr lang="el-GR" smtClean="0"/>
              <a:t>19/1/2023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EF56765-1378-4040-AA7D-38E86C970EB6}"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4AC6DA1-1634-4163-B6AF-56B4DF26EF11}" type="datetimeFigureOut">
              <a:rPr lang="el-GR" smtClean="0"/>
              <a:t>19/1/2023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EF56765-1378-4040-AA7D-38E86C970EB6}"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4AC6DA1-1634-4163-B6AF-56B4DF26EF11}" type="datetimeFigureOut">
              <a:rPr lang="el-GR" smtClean="0"/>
              <a:t>19/1/2023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EF56765-1378-4040-AA7D-38E86C970EB6}" type="slidenum">
              <a:rPr lang="el-GR" smtClean="0"/>
              <a:t>‹#›</a:t>
            </a:fld>
            <a:endParaRPr lang="el-G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l-GR" smtClean="0"/>
              <a:t>Στυλ κύριου τίτλου</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4AC6DA1-1634-4163-B6AF-56B4DF26EF11}" type="datetimeFigureOut">
              <a:rPr lang="el-GR" smtClean="0"/>
              <a:t>19/1/2023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EF56765-1378-4040-AA7D-38E86C970EB6}" type="slidenum">
              <a:rPr lang="el-GR" smtClean="0"/>
              <a:t>‹#›</a:t>
            </a:fld>
            <a:endParaRPr lang="el-G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4AC6DA1-1634-4163-B6AF-56B4DF26EF11}" type="datetimeFigureOut">
              <a:rPr lang="el-GR" smtClean="0"/>
              <a:t>19/1/2023</a:t>
            </a:fld>
            <a:endParaRPr lang="el-G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l-G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EF56765-1378-4040-AA7D-38E86C970EB6}" type="slidenum">
              <a:rPr lang="el-GR" smtClean="0"/>
              <a:t>‹#›</a:t>
            </a:fld>
            <a:endParaRPr lang="el-G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p-oasis@otenet.gr" TargetMode="Externa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____________Microsoft_Word_97_-_20031.doc"/></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71600" y="2852936"/>
            <a:ext cx="6400800" cy="2785864"/>
          </a:xfrm>
        </p:spPr>
        <p:txBody>
          <a:bodyPr/>
          <a:lstStyle/>
          <a:p>
            <a:pPr lvl="0" algn="r" fontAlgn="base">
              <a:lnSpc>
                <a:spcPct val="80000"/>
              </a:lnSpc>
              <a:spcBef>
                <a:spcPts val="400"/>
              </a:spcBef>
              <a:spcAft>
                <a:spcPct val="0"/>
              </a:spcAft>
              <a:buClr>
                <a:srgbClr val="2DA2BF"/>
              </a:buClr>
              <a:buSzPct val="68000"/>
            </a:pPr>
            <a:r>
              <a:rPr lang="el-GR" sz="2000" dirty="0">
                <a:solidFill>
                  <a:srgbClr val="FF0000"/>
                </a:solidFill>
                <a:latin typeface="Comic Sans MS" pitchFamily="66" charset="0"/>
              </a:rPr>
              <a:t>Κέντρο Πρόληψης των Εξαρτήσεων </a:t>
            </a:r>
            <a:r>
              <a:rPr lang="en-US" sz="2000" dirty="0">
                <a:solidFill>
                  <a:srgbClr val="FF0000"/>
                </a:solidFill>
                <a:latin typeface="Comic Sans MS" pitchFamily="66" charset="0"/>
              </a:rPr>
              <a:t> </a:t>
            </a:r>
            <a:r>
              <a:rPr lang="el-GR" sz="2000" dirty="0">
                <a:solidFill>
                  <a:srgbClr val="FF0000"/>
                </a:solidFill>
                <a:latin typeface="Comic Sans MS" pitchFamily="66" charset="0"/>
              </a:rPr>
              <a:t>και Προαγωγής</a:t>
            </a:r>
            <a:br>
              <a:rPr lang="el-GR" sz="2000" dirty="0">
                <a:solidFill>
                  <a:srgbClr val="FF0000"/>
                </a:solidFill>
                <a:latin typeface="Comic Sans MS" pitchFamily="66" charset="0"/>
              </a:rPr>
            </a:br>
            <a:r>
              <a:rPr lang="el-GR" sz="2000" dirty="0">
                <a:solidFill>
                  <a:srgbClr val="FF0000"/>
                </a:solidFill>
                <a:latin typeface="Comic Sans MS" pitchFamily="66" charset="0"/>
              </a:rPr>
              <a:t>της Ψυχοκοινωνικής Υγείας «ΟΑΣΙΣ» </a:t>
            </a:r>
            <a:r>
              <a:rPr lang="en-US" sz="2000" dirty="0">
                <a:solidFill>
                  <a:srgbClr val="FF0000"/>
                </a:solidFill>
                <a:latin typeface="Comic Sans MS" pitchFamily="66" charset="0"/>
              </a:rPr>
              <a:t/>
            </a:r>
            <a:br>
              <a:rPr lang="en-US" sz="2000" dirty="0">
                <a:solidFill>
                  <a:srgbClr val="FF0000"/>
                </a:solidFill>
                <a:latin typeface="Comic Sans MS" pitchFamily="66" charset="0"/>
              </a:rPr>
            </a:br>
            <a:r>
              <a:rPr lang="el-GR" sz="2000" dirty="0">
                <a:solidFill>
                  <a:srgbClr val="FF0000"/>
                </a:solidFill>
                <a:latin typeface="Comic Sans MS" pitchFamily="66" charset="0"/>
              </a:rPr>
              <a:t>Π. Ε  Σερρών</a:t>
            </a:r>
            <a:br>
              <a:rPr lang="el-GR" sz="2000" dirty="0">
                <a:solidFill>
                  <a:srgbClr val="FF0000"/>
                </a:solidFill>
                <a:latin typeface="Comic Sans MS" pitchFamily="66" charset="0"/>
              </a:rPr>
            </a:br>
            <a:r>
              <a:rPr lang="el-GR" sz="2000" dirty="0" err="1">
                <a:solidFill>
                  <a:srgbClr val="FF0000"/>
                </a:solidFill>
                <a:latin typeface="Comic Sans MS" pitchFamily="66" charset="0"/>
                <a:cs typeface="Times New Roman" pitchFamily="18" charset="0"/>
              </a:rPr>
              <a:t>Τηλ</a:t>
            </a:r>
            <a:r>
              <a:rPr lang="el-GR" sz="2000" dirty="0">
                <a:solidFill>
                  <a:srgbClr val="FF0000"/>
                </a:solidFill>
                <a:latin typeface="Comic Sans MS" pitchFamily="66" charset="0"/>
                <a:cs typeface="Times New Roman" pitchFamily="18" charset="0"/>
              </a:rPr>
              <a:t>. 23210 53222     </a:t>
            </a:r>
            <a:br>
              <a:rPr lang="el-GR" sz="2000" dirty="0">
                <a:solidFill>
                  <a:srgbClr val="FF0000"/>
                </a:solidFill>
                <a:latin typeface="Comic Sans MS" pitchFamily="66" charset="0"/>
                <a:cs typeface="Times New Roman" pitchFamily="18" charset="0"/>
              </a:rPr>
            </a:br>
            <a:r>
              <a:rPr lang="fr-FR" sz="2000" dirty="0">
                <a:solidFill>
                  <a:srgbClr val="FF0000"/>
                </a:solidFill>
                <a:latin typeface="Comic Sans MS" pitchFamily="66" charset="0"/>
              </a:rPr>
              <a:t>email</a:t>
            </a:r>
            <a:r>
              <a:rPr lang="en-GB" sz="2000" dirty="0">
                <a:solidFill>
                  <a:srgbClr val="FF0000"/>
                </a:solidFill>
                <a:latin typeface="Comic Sans MS" pitchFamily="66" charset="0"/>
              </a:rPr>
              <a:t> : </a:t>
            </a:r>
            <a:r>
              <a:rPr lang="fr-FR" sz="2000" dirty="0" err="1">
                <a:solidFill>
                  <a:srgbClr val="FF0000"/>
                </a:solidFill>
                <a:latin typeface="Comic Sans MS" pitchFamily="66" charset="0"/>
                <a:hlinkClick r:id="rId3"/>
              </a:rPr>
              <a:t>kp</a:t>
            </a:r>
            <a:r>
              <a:rPr lang="en-GB" sz="2000" dirty="0">
                <a:solidFill>
                  <a:srgbClr val="FF0000"/>
                </a:solidFill>
                <a:latin typeface="Comic Sans MS" pitchFamily="66" charset="0"/>
                <a:hlinkClick r:id="rId3"/>
              </a:rPr>
              <a:t>-</a:t>
            </a:r>
            <a:r>
              <a:rPr lang="fr-FR" sz="2000" dirty="0">
                <a:solidFill>
                  <a:srgbClr val="FF0000"/>
                </a:solidFill>
                <a:latin typeface="Comic Sans MS" pitchFamily="66" charset="0"/>
                <a:hlinkClick r:id="rId3"/>
              </a:rPr>
              <a:t>oasis</a:t>
            </a:r>
            <a:r>
              <a:rPr lang="en-GB" sz="2000" dirty="0">
                <a:solidFill>
                  <a:srgbClr val="FF0000"/>
                </a:solidFill>
                <a:latin typeface="Comic Sans MS" pitchFamily="66" charset="0"/>
                <a:hlinkClick r:id="rId3"/>
              </a:rPr>
              <a:t>@</a:t>
            </a:r>
            <a:r>
              <a:rPr lang="fr-FR" sz="2000" dirty="0" err="1">
                <a:solidFill>
                  <a:srgbClr val="FF0000"/>
                </a:solidFill>
                <a:latin typeface="Comic Sans MS" pitchFamily="66" charset="0"/>
                <a:hlinkClick r:id="rId3"/>
              </a:rPr>
              <a:t>otenet</a:t>
            </a:r>
            <a:r>
              <a:rPr lang="en-GB" sz="2000" dirty="0">
                <a:solidFill>
                  <a:srgbClr val="FF0000"/>
                </a:solidFill>
                <a:latin typeface="Comic Sans MS" pitchFamily="66" charset="0"/>
                <a:hlinkClick r:id="rId3"/>
              </a:rPr>
              <a:t>.</a:t>
            </a:r>
            <a:r>
              <a:rPr lang="en-US" sz="2000" dirty="0">
                <a:solidFill>
                  <a:srgbClr val="FF0000"/>
                </a:solidFill>
                <a:latin typeface="Comic Sans MS" pitchFamily="66" charset="0"/>
                <a:hlinkClick r:id="rId3"/>
              </a:rPr>
              <a:t>gr</a:t>
            </a:r>
            <a:r>
              <a:rPr lang="en-US" sz="2000" dirty="0">
                <a:solidFill>
                  <a:srgbClr val="FF0000"/>
                </a:solidFill>
                <a:latin typeface="Comic Sans MS" pitchFamily="66" charset="0"/>
              </a:rPr>
              <a:t/>
            </a:r>
            <a:br>
              <a:rPr lang="en-US" sz="2000" dirty="0">
                <a:solidFill>
                  <a:srgbClr val="FF0000"/>
                </a:solidFill>
                <a:latin typeface="Comic Sans MS" pitchFamily="66" charset="0"/>
              </a:rPr>
            </a:br>
            <a:r>
              <a:rPr lang="en-US" sz="2000" dirty="0">
                <a:solidFill>
                  <a:srgbClr val="FF0000"/>
                </a:solidFill>
                <a:latin typeface="Comic Sans MS" pitchFamily="66" charset="0"/>
              </a:rPr>
              <a:t>Info</a:t>
            </a:r>
            <a:r>
              <a:rPr lang="el-GR" sz="2000" dirty="0">
                <a:solidFill>
                  <a:srgbClr val="FF0000"/>
                </a:solidFill>
                <a:latin typeface="Comic Sans MS" pitchFamily="66" charset="0"/>
              </a:rPr>
              <a:t>: </a:t>
            </a:r>
            <a:r>
              <a:rPr lang="en-US" sz="2000" dirty="0" err="1">
                <a:solidFill>
                  <a:srgbClr val="FF0000"/>
                </a:solidFill>
                <a:latin typeface="Comic Sans MS" pitchFamily="66" charset="0"/>
              </a:rPr>
              <a:t>kpoasis.blogspot</a:t>
            </a:r>
            <a:endParaRPr lang="el-GR" sz="2000" dirty="0">
              <a:solidFill>
                <a:srgbClr val="FF0000"/>
              </a:solidFill>
              <a:latin typeface="Comic Sans MS" pitchFamily="66" charset="0"/>
            </a:endParaRPr>
          </a:p>
          <a:p>
            <a:endParaRPr lang="el-GR" dirty="0"/>
          </a:p>
        </p:txBody>
      </p:sp>
      <p:graphicFrame>
        <p:nvGraphicFramePr>
          <p:cNvPr id="4" name="Αντικείμενο 3"/>
          <p:cNvGraphicFramePr>
            <a:graphicFrameLocks noChangeAspect="1"/>
          </p:cNvGraphicFramePr>
          <p:nvPr/>
        </p:nvGraphicFramePr>
        <p:xfrm>
          <a:off x="214313" y="142875"/>
          <a:ext cx="2520950" cy="2500313"/>
        </p:xfrm>
        <a:graphic>
          <a:graphicData uri="http://schemas.openxmlformats.org/presentationml/2006/ole">
            <mc:AlternateContent xmlns:mc="http://schemas.openxmlformats.org/markup-compatibility/2006">
              <mc:Choice xmlns:v="urn:schemas-microsoft-com:vml" Requires="v">
                <p:oleObj spid="_x0000_s1036" name="Έγγραφο" r:id="rId4" imgW="3084676" imgH="2176065" progId="Word.Document.8">
                  <p:embed/>
                </p:oleObj>
              </mc:Choice>
              <mc:Fallback>
                <p:oleObj name="Έγγραφο" r:id="rId4" imgW="3084676" imgH="2176065" progId="Word.Document.8">
                  <p:embed/>
                  <p:pic>
                    <p:nvPicPr>
                      <p:cNvPr id="0" name="Αντικείμενο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142875"/>
                        <a:ext cx="2520950" cy="2500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oleObj>
              </mc:Fallback>
            </mc:AlternateContent>
          </a:graphicData>
        </a:graphic>
      </p:graphicFrame>
    </p:spTree>
    <p:extLst>
      <p:ext uri="{BB962C8B-B14F-4D97-AF65-F5344CB8AC3E}">
        <p14:creationId xmlns:p14="http://schemas.microsoft.com/office/powerpoint/2010/main" val="2477004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Comic Sans MS" pitchFamily="66" charset="0"/>
              </a:rPr>
              <a:t>Πως διαμορφώνεται το κλίμα του σχολείου</a:t>
            </a:r>
            <a:endParaRPr lang="el-GR" dirty="0"/>
          </a:p>
        </p:txBody>
      </p:sp>
      <p:sp>
        <p:nvSpPr>
          <p:cNvPr id="3" name="Θέση περιεχομένου 2"/>
          <p:cNvSpPr>
            <a:spLocks noGrp="1"/>
          </p:cNvSpPr>
          <p:nvPr>
            <p:ph sz="quarter" idx="13"/>
          </p:nvPr>
        </p:nvSpPr>
        <p:spPr/>
        <p:txBody>
          <a:bodyPr>
            <a:normAutofit fontScale="92500" lnSpcReduction="10000"/>
          </a:bodyPr>
          <a:lstStyle/>
          <a:p>
            <a:pPr marL="274320" lvl="0" indent="-274320">
              <a:buClr>
                <a:srgbClr val="31B6FD"/>
              </a:buClr>
              <a:buSzPct val="100000"/>
              <a:buFont typeface="Symbol" pitchFamily="18" charset="2"/>
              <a:buChar char=""/>
            </a:pPr>
            <a:r>
              <a:rPr lang="en-US" sz="2000" dirty="0">
                <a:solidFill>
                  <a:srgbClr val="073E87"/>
                </a:solidFill>
                <a:latin typeface="Comic Sans MS" pitchFamily="66" charset="0"/>
              </a:rPr>
              <a:t>Schein (1985)</a:t>
            </a:r>
            <a:r>
              <a:rPr lang="el-GR" sz="2000" dirty="0">
                <a:solidFill>
                  <a:srgbClr val="073E87"/>
                </a:solidFill>
                <a:latin typeface="Comic Sans MS" pitchFamily="66" charset="0"/>
              </a:rPr>
              <a:t>: 3 επίπεδα διαμορφώνουν το κλίμα του σχολείου</a:t>
            </a:r>
          </a:p>
          <a:p>
            <a:pPr marL="274320" lvl="0" indent="-274320">
              <a:buClr>
                <a:srgbClr val="31B6FD"/>
              </a:buClr>
              <a:buSzPct val="100000"/>
              <a:buFont typeface="Wingdings" pitchFamily="2" charset="2"/>
              <a:buChar char="§"/>
            </a:pPr>
            <a:r>
              <a:rPr lang="el-GR" sz="2000" dirty="0">
                <a:solidFill>
                  <a:srgbClr val="073E87"/>
                </a:solidFill>
                <a:latin typeface="Comic Sans MS" pitchFamily="66" charset="0"/>
              </a:rPr>
              <a:t>Φλούδα: φυσικό και κοινωνικό περιβάλλον</a:t>
            </a:r>
          </a:p>
          <a:p>
            <a:pPr marL="274320" lvl="0" indent="-274320">
              <a:buClr>
                <a:srgbClr val="31B6FD"/>
              </a:buClr>
              <a:buSzPct val="100000"/>
              <a:buFont typeface="Wingdings" pitchFamily="2" charset="2"/>
              <a:buChar char="§"/>
            </a:pPr>
            <a:r>
              <a:rPr lang="el-GR" sz="2000" dirty="0">
                <a:solidFill>
                  <a:srgbClr val="073E87"/>
                </a:solidFill>
                <a:latin typeface="Comic Sans MS" pitchFamily="66" charset="0"/>
              </a:rPr>
              <a:t>Εσωτερικό του καρπού: αξίες, ικανότητες, αποθέματα, στόχοι</a:t>
            </a:r>
          </a:p>
          <a:p>
            <a:pPr marL="274320" lvl="0" indent="-274320">
              <a:buClr>
                <a:srgbClr val="31B6FD"/>
              </a:buClr>
              <a:buSzPct val="100000"/>
              <a:buFont typeface="Wingdings" pitchFamily="2" charset="2"/>
              <a:buChar char="§"/>
            </a:pPr>
            <a:r>
              <a:rPr lang="el-GR" sz="2000" dirty="0">
                <a:solidFill>
                  <a:srgbClr val="073E87"/>
                </a:solidFill>
                <a:latin typeface="Comic Sans MS" pitchFamily="66" charset="0"/>
              </a:rPr>
              <a:t>Σπόροι του μήλου: μεταφορά όλων αυτών των αξιών, οραμάτων, των γενετικών κωδικών για τη δημιουργία ολόκληρης «μηλιάς»</a:t>
            </a:r>
          </a:p>
          <a:p>
            <a:endParaRPr lang="el-GR" dirty="0"/>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906114" y="2679700"/>
            <a:ext cx="3300522"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27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marL="365125" lvl="0" indent="-255588" fontAlgn="base">
              <a:spcBef>
                <a:spcPts val="400"/>
              </a:spcBef>
              <a:spcAft>
                <a:spcPct val="0"/>
              </a:spcAft>
              <a:buClr>
                <a:srgbClr val="2DA2BF"/>
              </a:buClr>
              <a:buSzPct val="68000"/>
              <a:buFont typeface="Arial" charset="0"/>
              <a:buChar char="•"/>
            </a:pPr>
            <a:r>
              <a:rPr lang="el-GR" sz="1800" dirty="0">
                <a:solidFill>
                  <a:srgbClr val="0070C0"/>
                </a:solidFill>
                <a:latin typeface="Comic Sans MS" pitchFamily="66" charset="0"/>
              </a:rPr>
              <a:t>Συχνές αιτίες για δυσκολία συνεργασίας στο σχολικό πλαίσιο</a:t>
            </a:r>
          </a:p>
          <a:p>
            <a:pPr marL="365125" lvl="0" indent="-255588" fontAlgn="base">
              <a:spcBef>
                <a:spcPts val="400"/>
              </a:spcBef>
              <a:spcAft>
                <a:spcPct val="0"/>
              </a:spcAft>
              <a:buClr>
                <a:srgbClr val="2DA2BF"/>
              </a:buClr>
              <a:buSzPct val="68000"/>
              <a:buFont typeface="Arial" charset="0"/>
              <a:buChar char="•"/>
            </a:pPr>
            <a:r>
              <a:rPr lang="el-GR" sz="1800" dirty="0">
                <a:solidFill>
                  <a:srgbClr val="0070C0"/>
                </a:solidFill>
                <a:latin typeface="Comic Sans MS" pitchFamily="66" charset="0"/>
              </a:rPr>
              <a:t>Έλλειψη συνεκτικότητας μεταξύ εκπαιδευτικών, που μπορεί να οφείλεται στη συχνή μετακίνησή τους σε διαφορετικές σχολικές μονάδες</a:t>
            </a:r>
          </a:p>
          <a:p>
            <a:pPr marL="365125" lvl="0" indent="-255588" fontAlgn="base">
              <a:spcBef>
                <a:spcPts val="400"/>
              </a:spcBef>
              <a:spcAft>
                <a:spcPct val="0"/>
              </a:spcAft>
              <a:buClr>
                <a:srgbClr val="2DA2BF"/>
              </a:buClr>
              <a:buSzPct val="68000"/>
              <a:buFont typeface="Wingdings" pitchFamily="2" charset="2"/>
              <a:buChar char="Ø"/>
            </a:pPr>
            <a:r>
              <a:rPr lang="el-GR" sz="1800" dirty="0">
                <a:solidFill>
                  <a:srgbClr val="0070C0"/>
                </a:solidFill>
                <a:latin typeface="Comic Sans MS" pitchFamily="66" charset="0"/>
              </a:rPr>
              <a:t>Οργανωτικές ελλείψεις και αναποτελεσματικές δομές επικοινωνίας και διάχυσης της πληροφορίας</a:t>
            </a:r>
          </a:p>
          <a:p>
            <a:pPr marL="365125" lvl="0" indent="-255588" fontAlgn="base">
              <a:spcBef>
                <a:spcPts val="400"/>
              </a:spcBef>
              <a:spcAft>
                <a:spcPct val="0"/>
              </a:spcAft>
              <a:buClr>
                <a:srgbClr val="2DA2BF"/>
              </a:buClr>
              <a:buSzPct val="68000"/>
              <a:buFont typeface="Wingdings" pitchFamily="2" charset="2"/>
              <a:buChar char="Ø"/>
            </a:pPr>
            <a:r>
              <a:rPr lang="el-GR" sz="1800" dirty="0">
                <a:solidFill>
                  <a:srgbClr val="0070C0"/>
                </a:solidFill>
                <a:latin typeface="Comic Sans MS" pitchFamily="66" charset="0"/>
              </a:rPr>
              <a:t>Περιορισμένοι υλικοί και οικονομικοί πόροι</a:t>
            </a:r>
          </a:p>
          <a:p>
            <a:pPr marL="365125" lvl="0" indent="-255588" fontAlgn="base">
              <a:spcBef>
                <a:spcPts val="400"/>
              </a:spcBef>
              <a:spcAft>
                <a:spcPct val="0"/>
              </a:spcAft>
              <a:buClr>
                <a:srgbClr val="2DA2BF"/>
              </a:buClr>
              <a:buSzPct val="68000"/>
              <a:buFont typeface="Wingdings" pitchFamily="2" charset="2"/>
              <a:buChar char="Ø"/>
            </a:pPr>
            <a:r>
              <a:rPr lang="el-GR" sz="1800" dirty="0">
                <a:solidFill>
                  <a:srgbClr val="0070C0"/>
                </a:solidFill>
                <a:latin typeface="Comic Sans MS" pitchFamily="66" charset="0"/>
              </a:rPr>
              <a:t>Ατομικές διαφορές και διαφορές στις προτιμήσεις, τις στάσεις, τις πεποιθήσεις</a:t>
            </a:r>
          </a:p>
          <a:p>
            <a:pPr marL="365125" lvl="0" indent="-255588" fontAlgn="base">
              <a:spcBef>
                <a:spcPts val="400"/>
              </a:spcBef>
              <a:spcAft>
                <a:spcPct val="0"/>
              </a:spcAft>
              <a:buClr>
                <a:srgbClr val="2DA2BF"/>
              </a:buClr>
              <a:buSzPct val="68000"/>
              <a:buFont typeface="Wingdings" pitchFamily="2" charset="2"/>
              <a:buChar char="Ø"/>
            </a:pPr>
            <a:r>
              <a:rPr lang="el-GR" sz="1800" dirty="0">
                <a:solidFill>
                  <a:srgbClr val="0070C0"/>
                </a:solidFill>
                <a:latin typeface="Comic Sans MS" pitchFamily="66" charset="0"/>
              </a:rPr>
              <a:t>Δυναμική ομάδας</a:t>
            </a:r>
          </a:p>
          <a:p>
            <a:pPr marL="365125" lvl="0" indent="-255588" fontAlgn="base">
              <a:spcBef>
                <a:spcPts val="400"/>
              </a:spcBef>
              <a:spcAft>
                <a:spcPct val="0"/>
              </a:spcAft>
              <a:buClr>
                <a:srgbClr val="2DA2BF"/>
              </a:buClr>
              <a:buSzPct val="68000"/>
              <a:buFont typeface="Wingdings" pitchFamily="2" charset="2"/>
              <a:buChar char="Ø"/>
            </a:pPr>
            <a:r>
              <a:rPr lang="el-GR" sz="1800" dirty="0">
                <a:solidFill>
                  <a:srgbClr val="0070C0"/>
                </a:solidFill>
                <a:latin typeface="Comic Sans MS" pitchFamily="66" charset="0"/>
              </a:rPr>
              <a:t>Προσδοκίες </a:t>
            </a:r>
            <a:endParaRPr lang="en-US" sz="1800" dirty="0">
              <a:solidFill>
                <a:srgbClr val="0070C0"/>
              </a:solidFill>
              <a:latin typeface="Comic Sans MS" pitchFamily="66" charset="0"/>
            </a:endParaRPr>
          </a:p>
          <a:p>
            <a:pPr marL="365125" lvl="0" indent="-255588" fontAlgn="base">
              <a:spcBef>
                <a:spcPts val="400"/>
              </a:spcBef>
              <a:spcAft>
                <a:spcPct val="0"/>
              </a:spcAft>
              <a:buClr>
                <a:srgbClr val="2DA2BF"/>
              </a:buClr>
              <a:buSzPct val="68000"/>
              <a:buFont typeface="Wingdings" pitchFamily="2" charset="2"/>
              <a:buChar char="Ø"/>
            </a:pPr>
            <a:r>
              <a:rPr lang="el-GR" sz="1800" dirty="0">
                <a:solidFill>
                  <a:srgbClr val="0070C0"/>
                </a:solidFill>
                <a:latin typeface="Comic Sans MS" pitchFamily="66" charset="0"/>
              </a:rPr>
              <a:t>Εξωγενείς παράγοντες</a:t>
            </a:r>
          </a:p>
          <a:p>
            <a:endParaRPr lang="el-GR" dirty="0"/>
          </a:p>
        </p:txBody>
      </p:sp>
      <p:sp>
        <p:nvSpPr>
          <p:cNvPr id="2" name="Τίτλος 1"/>
          <p:cNvSpPr>
            <a:spLocks noGrp="1"/>
          </p:cNvSpPr>
          <p:nvPr>
            <p:ph type="title"/>
          </p:nvPr>
        </p:nvSpPr>
        <p:spPr/>
        <p:txBody>
          <a:bodyPr>
            <a:normAutofit fontScale="90000"/>
          </a:bodyPr>
          <a:lstStyle/>
          <a:p>
            <a:r>
              <a:rPr lang="el-GR" dirty="0" smtClean="0">
                <a:latin typeface="Comic Sans MS" pitchFamily="66" charset="0"/>
              </a:rPr>
              <a:t>Διαχείριση δυσκολιών στο σχολικό πλαίσιο – ενίσχυση της συνεργασίας</a:t>
            </a:r>
            <a:endParaRPr lang="el-GR" dirty="0"/>
          </a:p>
        </p:txBody>
      </p:sp>
    </p:spTree>
    <p:extLst>
      <p:ext uri="{BB962C8B-B14F-4D97-AF65-F5344CB8AC3E}">
        <p14:creationId xmlns:p14="http://schemas.microsoft.com/office/powerpoint/2010/main" val="292770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62500" lnSpcReduction="20000"/>
          </a:bodyPr>
          <a:lstStyle/>
          <a:p>
            <a:pPr marL="365125" lvl="0" indent="-255588" fontAlgn="base">
              <a:spcBef>
                <a:spcPts val="400"/>
              </a:spcBef>
              <a:spcAft>
                <a:spcPct val="0"/>
              </a:spcAft>
              <a:buClr>
                <a:srgbClr val="2DA2BF"/>
              </a:buClr>
              <a:buSzPct val="68000"/>
              <a:buFont typeface="Arial" charset="0"/>
              <a:buChar char="•"/>
            </a:pPr>
            <a:r>
              <a:rPr lang="el-GR" sz="2300" dirty="0">
                <a:solidFill>
                  <a:srgbClr val="0070C0"/>
                </a:solidFill>
                <a:latin typeface="Comic Sans MS" pitchFamily="66" charset="0"/>
              </a:rPr>
              <a:t>Τι είναι τελικά σύγκρουση;</a:t>
            </a:r>
            <a:endParaRPr lang="en-US" sz="2300" dirty="0">
              <a:solidFill>
                <a:srgbClr val="0070C0"/>
              </a:solidFill>
              <a:latin typeface="Comic Sans MS" pitchFamily="66" charset="0"/>
            </a:endParaRPr>
          </a:p>
          <a:p>
            <a:pPr marL="365125" lvl="0" indent="-255588" fontAlgn="base">
              <a:spcBef>
                <a:spcPts val="400"/>
              </a:spcBef>
              <a:spcAft>
                <a:spcPct val="0"/>
              </a:spcAft>
              <a:buClr>
                <a:srgbClr val="2DA2BF"/>
              </a:buClr>
              <a:buSzPct val="68000"/>
              <a:buFont typeface="Wingdings" pitchFamily="2" charset="2"/>
              <a:buChar char="Ø"/>
            </a:pPr>
            <a:r>
              <a:rPr lang="el-GR" sz="2300" dirty="0">
                <a:solidFill>
                  <a:srgbClr val="0070C0"/>
                </a:solidFill>
                <a:latin typeface="Comic Sans MS" pitchFamily="66" charset="0"/>
              </a:rPr>
              <a:t>Στον όρο σύγκρουση διαπιστώνεται ένας κοινός παρονομαστής που έχει σχέση με τη διαφορετικότητα ανάμεσα στις ανάγκες, στους στόχους και τα ενδιαφέροντα ατόμων ή ομάδων, ενώ διακρίνεται μια παρέμβαση από το ένα μέρος προς το άλλο με σκοπό να επιτευχθούν στόχοι και να ικανοποιηθούν ανάγκες (</a:t>
            </a:r>
            <a:r>
              <a:rPr lang="el-GR" sz="2300" dirty="0" err="1">
                <a:solidFill>
                  <a:srgbClr val="0070C0"/>
                </a:solidFill>
                <a:latin typeface="Comic Sans MS" pitchFamily="66" charset="0"/>
              </a:rPr>
              <a:t>Χατζηπαναγιώτου</a:t>
            </a:r>
            <a:r>
              <a:rPr lang="el-GR" sz="2300" dirty="0">
                <a:solidFill>
                  <a:srgbClr val="0070C0"/>
                </a:solidFill>
                <a:latin typeface="Comic Sans MS" pitchFamily="66" charset="0"/>
              </a:rPr>
              <a:t>, 2012)</a:t>
            </a:r>
          </a:p>
          <a:p>
            <a:pPr marL="365125" lvl="0" indent="-255588" fontAlgn="base">
              <a:spcBef>
                <a:spcPts val="400"/>
              </a:spcBef>
              <a:spcAft>
                <a:spcPct val="0"/>
              </a:spcAft>
              <a:buClr>
                <a:srgbClr val="2DA2BF"/>
              </a:buClr>
              <a:buSzPct val="68000"/>
              <a:buFont typeface="Wingdings" pitchFamily="2" charset="2"/>
              <a:buChar char="Ø"/>
            </a:pPr>
            <a:endParaRPr lang="el-GR" sz="2300" dirty="0">
              <a:solidFill>
                <a:srgbClr val="0070C0"/>
              </a:solidFill>
              <a:latin typeface="Comic Sans MS" pitchFamily="66" charset="0"/>
            </a:endParaRPr>
          </a:p>
          <a:p>
            <a:pPr marL="365125" lvl="0" indent="-255588" fontAlgn="base">
              <a:spcBef>
                <a:spcPts val="400"/>
              </a:spcBef>
              <a:spcAft>
                <a:spcPct val="0"/>
              </a:spcAft>
              <a:buClr>
                <a:srgbClr val="2DA2BF"/>
              </a:buClr>
              <a:buSzPct val="68000"/>
              <a:buFont typeface="Wingdings" pitchFamily="2" charset="2"/>
              <a:buChar char="Ø"/>
            </a:pPr>
            <a:r>
              <a:rPr lang="el-GR" sz="2300" dirty="0">
                <a:solidFill>
                  <a:srgbClr val="0070C0"/>
                </a:solidFill>
                <a:latin typeface="Comic Sans MS" pitchFamily="66" charset="0"/>
              </a:rPr>
              <a:t>Και στη σχολική ζωή η σύγκρουση είναι αναπόφευκτη, ενώ δεδομένου των θετικών συνεπειών της είναι απαραίτητη για την </a:t>
            </a:r>
            <a:r>
              <a:rPr lang="el-GR" sz="2300" dirty="0" err="1">
                <a:solidFill>
                  <a:srgbClr val="0070C0"/>
                </a:solidFill>
                <a:latin typeface="Comic Sans MS" pitchFamily="66" charset="0"/>
              </a:rPr>
              <a:t>οργανωσιακή</a:t>
            </a:r>
            <a:r>
              <a:rPr lang="el-GR" sz="2300" dirty="0">
                <a:solidFill>
                  <a:srgbClr val="0070C0"/>
                </a:solidFill>
                <a:latin typeface="Comic Sans MS" pitchFamily="66" charset="0"/>
              </a:rPr>
              <a:t> λειτουργία </a:t>
            </a:r>
            <a:endParaRPr lang="el-GR" sz="2300" dirty="0" smtClean="0">
              <a:solidFill>
                <a:srgbClr val="0070C0"/>
              </a:solidFill>
              <a:latin typeface="Comic Sans MS" pitchFamily="66" charset="0"/>
            </a:endParaRPr>
          </a:p>
          <a:p>
            <a:pPr marL="365125" lvl="0" indent="-255588" fontAlgn="base">
              <a:spcBef>
                <a:spcPts val="400"/>
              </a:spcBef>
              <a:spcAft>
                <a:spcPct val="0"/>
              </a:spcAft>
              <a:buClr>
                <a:srgbClr val="2DA2BF"/>
              </a:buClr>
              <a:buSzPct val="68000"/>
              <a:buFont typeface="Wingdings" pitchFamily="2" charset="2"/>
              <a:buChar char="Ø"/>
            </a:pPr>
            <a:endParaRPr lang="el-GR" sz="2300" dirty="0">
              <a:solidFill>
                <a:srgbClr val="0070C0"/>
              </a:solidFill>
              <a:latin typeface="Comic Sans MS" pitchFamily="66" charset="0"/>
            </a:endParaRPr>
          </a:p>
          <a:p>
            <a:pPr marL="365125" lvl="0" indent="-255588" fontAlgn="base">
              <a:spcBef>
                <a:spcPts val="400"/>
              </a:spcBef>
              <a:spcAft>
                <a:spcPct val="0"/>
              </a:spcAft>
              <a:buClr>
                <a:srgbClr val="2DA2BF"/>
              </a:buClr>
              <a:buSzPct val="68000"/>
              <a:buFont typeface="Wingdings 3" pitchFamily="18" charset="2"/>
              <a:buChar char=""/>
            </a:pPr>
            <a:r>
              <a:rPr lang="el-GR" sz="2300" dirty="0">
                <a:solidFill>
                  <a:srgbClr val="0070C0"/>
                </a:solidFill>
                <a:latin typeface="Comic Sans MS" pitchFamily="66" charset="0"/>
              </a:rPr>
              <a:t>Αποτελέσματα των συγκρούσεων θετικά εφόσον η διαχείριση της σύγκρουσης αντιμετωπιστεί ωφέλιμα. Έτσι η εποικοδομητική διαχείριση μιας σύγκρουσης μπορεί να οδηγήσει σε παραγωγή νέων ιδεών και προτάσεων, δημιουργία ενδιαφέροντος, λήψη σωστότερων αποφάσεων, ανάπτυξη δημιουργικότητας στη σχολική μονάδα, καλύτερη αντιμετώπιση των προβλημάτων, ενίσχυση της εσωτερικής συνοχής της ομάδας των εκπαιδευτικών, δημιουργία και εξέλιξη νέων στόχων, διαμόρφωση της </a:t>
            </a:r>
            <a:r>
              <a:rPr lang="el-GR" sz="2300" dirty="0" err="1">
                <a:solidFill>
                  <a:srgbClr val="0070C0"/>
                </a:solidFill>
                <a:latin typeface="Comic Sans MS" pitchFamily="66" charset="0"/>
              </a:rPr>
              <a:t>ενσυναίσθησης</a:t>
            </a:r>
            <a:r>
              <a:rPr lang="el-GR" sz="2300" dirty="0">
                <a:solidFill>
                  <a:srgbClr val="0070C0"/>
                </a:solidFill>
                <a:latin typeface="Comic Sans MS" pitchFamily="66" charset="0"/>
              </a:rPr>
              <a:t> και αποδοχής των συναισθημάτων των άλλων (Παρασκευόπουλος, 2008)</a:t>
            </a:r>
          </a:p>
          <a:p>
            <a:endParaRPr lang="el-GR" dirty="0" smtClean="0"/>
          </a:p>
          <a:p>
            <a:endParaRPr lang="el-GR" dirty="0"/>
          </a:p>
        </p:txBody>
      </p:sp>
      <p:sp>
        <p:nvSpPr>
          <p:cNvPr id="2" name="Τίτλος 1"/>
          <p:cNvSpPr>
            <a:spLocks noGrp="1"/>
          </p:cNvSpPr>
          <p:nvPr>
            <p:ph type="title"/>
          </p:nvPr>
        </p:nvSpPr>
        <p:spPr/>
        <p:txBody>
          <a:bodyPr/>
          <a:lstStyle/>
          <a:p>
            <a:r>
              <a:rPr lang="el-GR" sz="2400" dirty="0">
                <a:solidFill>
                  <a:srgbClr val="04617B"/>
                </a:solidFill>
                <a:latin typeface="Comic Sans MS" pitchFamily="66" charset="0"/>
              </a:rPr>
              <a:t>Διαχείριση δυσκολιών στο σχολικό πλαίσιο – ενίσχυση της συνεργασίας</a:t>
            </a:r>
            <a:endParaRPr lang="el-GR" dirty="0"/>
          </a:p>
        </p:txBody>
      </p:sp>
    </p:spTree>
    <p:extLst>
      <p:ext uri="{BB962C8B-B14F-4D97-AF65-F5344CB8AC3E}">
        <p14:creationId xmlns:p14="http://schemas.microsoft.com/office/powerpoint/2010/main" val="145633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Επίλυση συγκρούσεων ή διαχείριση συγκρούσεων;</a:t>
            </a:r>
          </a:p>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Η επίλυση της σύγκρουσης έχει στόχο να μειώσει στο ελάχιστο ή να τερματίσει τη σύγκρουση</a:t>
            </a:r>
          </a:p>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Η διαχείριση της σύγκρουσης έχει στόχο να μειώσει τις αρνητικές επιδράσεις και να αυξήσει τις θετικές με σκοπό αντιμετωπιστούν με κατάλληλο τρόπο οι δυσκολίες που προκύπτουν</a:t>
            </a:r>
          </a:p>
          <a:p>
            <a:pPr marL="274320" lvl="0" indent="-274320">
              <a:buClr>
                <a:srgbClr val="0BD0D9"/>
              </a:buClr>
              <a:buSzPct val="95000"/>
              <a:buFont typeface="Wingdings 2"/>
              <a:buChar char=""/>
            </a:pPr>
            <a:endParaRPr lang="el-GR" sz="2600" dirty="0">
              <a:solidFill>
                <a:prstClr val="black"/>
              </a:solidFill>
              <a:latin typeface="Constantia"/>
            </a:endParaRPr>
          </a:p>
          <a:p>
            <a:endParaRPr lang="el-GR" dirty="0"/>
          </a:p>
        </p:txBody>
      </p:sp>
      <p:sp>
        <p:nvSpPr>
          <p:cNvPr id="2" name="Τίτλος 1"/>
          <p:cNvSpPr>
            <a:spLocks noGrp="1"/>
          </p:cNvSpPr>
          <p:nvPr>
            <p:ph type="title"/>
          </p:nvPr>
        </p:nvSpPr>
        <p:spPr/>
        <p:txBody>
          <a:bodyPr/>
          <a:lstStyle/>
          <a:p>
            <a:r>
              <a:rPr lang="el-GR" sz="2400" dirty="0">
                <a:solidFill>
                  <a:srgbClr val="04617B"/>
                </a:solidFill>
                <a:latin typeface="Comic Sans MS" pitchFamily="66" charset="0"/>
              </a:rPr>
              <a:t>Διαχείριση δυσκολιών στο σχολικό πλαίσιο – ενίσχυση της συνεργασίας</a:t>
            </a:r>
            <a:endParaRPr lang="el-GR" dirty="0"/>
          </a:p>
        </p:txBody>
      </p:sp>
    </p:spTree>
    <p:extLst>
      <p:ext uri="{BB962C8B-B14F-4D97-AF65-F5344CB8AC3E}">
        <p14:creationId xmlns:p14="http://schemas.microsoft.com/office/powerpoint/2010/main" val="2760903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marL="365125" lvl="0" indent="-255588" fontAlgn="base">
              <a:spcBef>
                <a:spcPts val="400"/>
              </a:spcBef>
              <a:spcAft>
                <a:spcPct val="0"/>
              </a:spcAft>
            </a:pPr>
            <a:r>
              <a:rPr lang="el-GR" sz="2400" dirty="0">
                <a:solidFill>
                  <a:prstClr val="black"/>
                </a:solidFill>
                <a:latin typeface="Comic Sans MS" pitchFamily="66" charset="0"/>
                <a:ea typeface="+mn-ea"/>
                <a:cs typeface="+mn-cs"/>
              </a:rPr>
              <a:t>Οι πιο συνηθισμένοι τρόποι αντίδρασης σε μια σύγκρουση: </a:t>
            </a:r>
            <a:br>
              <a:rPr lang="el-GR" sz="2400" dirty="0">
                <a:solidFill>
                  <a:prstClr val="black"/>
                </a:solidFill>
                <a:latin typeface="Comic Sans MS" pitchFamily="66" charset="0"/>
                <a:ea typeface="+mn-ea"/>
                <a:cs typeface="+mn-cs"/>
              </a:rPr>
            </a:br>
            <a:endParaRPr lang="el-GR" dirty="0"/>
          </a:p>
        </p:txBody>
      </p:sp>
      <p:pic>
        <p:nvPicPr>
          <p:cNvPr id="5" name="3 - Εικόνα"/>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60848"/>
            <a:ext cx="40386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3 - Θέση περιεχομένου"/>
          <p:cNvPicPr>
            <a:picLocks noGrp="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59257" y="2679700"/>
            <a:ext cx="3794236" cy="3446463"/>
          </a:xfrm>
        </p:spPr>
      </p:pic>
    </p:spTree>
    <p:extLst>
      <p:ext uri="{BB962C8B-B14F-4D97-AF65-F5344CB8AC3E}">
        <p14:creationId xmlns:p14="http://schemas.microsoft.com/office/powerpoint/2010/main" val="4125271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a:solidFill>
                  <a:prstClr val="black"/>
                </a:solidFill>
                <a:latin typeface="Comic Sans MS" pitchFamily="66" charset="0"/>
              </a:rPr>
              <a:t>Οι πιο συνηθισμένοι τρόποι αντίδρασης σε μια σύγκρουση: </a:t>
            </a:r>
            <a:br>
              <a:rPr lang="el-GR" sz="2400" dirty="0">
                <a:solidFill>
                  <a:prstClr val="black"/>
                </a:solidFill>
                <a:latin typeface="Comic Sans MS" pitchFamily="66" charset="0"/>
              </a:rPr>
            </a:br>
            <a:endParaRPr lang="el-GR" dirty="0"/>
          </a:p>
        </p:txBody>
      </p:sp>
      <p:sp>
        <p:nvSpPr>
          <p:cNvPr id="3" name="Θέση κειμένου 2"/>
          <p:cNvSpPr>
            <a:spLocks noGrp="1"/>
          </p:cNvSpPr>
          <p:nvPr>
            <p:ph type="body" idx="1"/>
          </p:nvPr>
        </p:nvSpPr>
        <p:spPr>
          <a:xfrm>
            <a:off x="457200" y="1268760"/>
            <a:ext cx="4040188" cy="906115"/>
          </a:xfrm>
        </p:spPr>
        <p:txBody>
          <a:bodyPr>
            <a:normAutofit fontScale="55000" lnSpcReduction="20000"/>
          </a:bodyPr>
          <a:lstStyle/>
          <a:p>
            <a:pPr marL="274320" lvl="0" indent="-274320">
              <a:buClr>
                <a:srgbClr val="0BD0D9"/>
              </a:buClr>
              <a:buSzPct val="95000"/>
              <a:buFont typeface="Wingdings 2"/>
              <a:buChar char=""/>
            </a:pPr>
            <a:endParaRPr lang="el-GR" sz="2800" b="0" dirty="0" smtClean="0">
              <a:solidFill>
                <a:prstClr val="black"/>
              </a:solidFill>
              <a:latin typeface="Comic Sans MS" pitchFamily="66" charset="0"/>
            </a:endParaRPr>
          </a:p>
          <a:p>
            <a:pPr marL="274320" lvl="0" indent="-274320">
              <a:buClr>
                <a:srgbClr val="0BD0D9"/>
              </a:buClr>
              <a:buSzPct val="95000"/>
              <a:buFont typeface="Wingdings 2"/>
              <a:buChar char=""/>
            </a:pPr>
            <a:endParaRPr lang="el-GR" sz="2800" b="0" dirty="0">
              <a:solidFill>
                <a:prstClr val="black"/>
              </a:solidFill>
              <a:latin typeface="Comic Sans MS" pitchFamily="66" charset="0"/>
            </a:endParaRPr>
          </a:p>
          <a:p>
            <a:pPr marL="274320" lvl="0" indent="-274320">
              <a:buClr>
                <a:srgbClr val="0BD0D9"/>
              </a:buClr>
              <a:buSzPct val="95000"/>
              <a:buFont typeface="Wingdings 2"/>
              <a:buChar char=""/>
            </a:pPr>
            <a:r>
              <a:rPr lang="el-GR" sz="2800" b="0" dirty="0" smtClean="0">
                <a:solidFill>
                  <a:prstClr val="black"/>
                </a:solidFill>
                <a:latin typeface="Comic Sans MS" pitchFamily="66" charset="0"/>
              </a:rPr>
              <a:t>Επιτίθεμαι </a:t>
            </a:r>
            <a:r>
              <a:rPr lang="el-GR" sz="2800" b="0" dirty="0">
                <a:solidFill>
                  <a:prstClr val="black"/>
                </a:solidFill>
                <a:latin typeface="Comic Sans MS" pitchFamily="66" charset="0"/>
              </a:rPr>
              <a:t>μέχρι τελικής εξόντωσης…</a:t>
            </a:r>
          </a:p>
          <a:p>
            <a:endParaRPr lang="el-GR"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12704" y="3429000"/>
            <a:ext cx="3549843"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κειμένου 4"/>
          <p:cNvSpPr>
            <a:spLocks noGrp="1"/>
          </p:cNvSpPr>
          <p:nvPr>
            <p:ph type="body" sz="quarter" idx="3"/>
          </p:nvPr>
        </p:nvSpPr>
        <p:spPr/>
        <p:txBody>
          <a:bodyPr>
            <a:normAutofit fontScale="55000" lnSpcReduction="20000"/>
          </a:bodyPr>
          <a:lstStyle/>
          <a:p>
            <a:endParaRPr lang="el-GR" dirty="0" smtClean="0">
              <a:latin typeface="Comic Sans MS" pitchFamily="66" charset="0"/>
            </a:endParaRPr>
          </a:p>
          <a:p>
            <a:r>
              <a:rPr lang="el-GR" dirty="0" smtClean="0">
                <a:latin typeface="Comic Sans MS" pitchFamily="66" charset="0"/>
              </a:rPr>
              <a:t>Φωνάζουμε έναν τρίτο να μα λύσει το πρόβλημα…</a:t>
            </a:r>
            <a:endParaRPr lang="el-GR" dirty="0" smtClean="0"/>
          </a:p>
          <a:p>
            <a:endParaRPr lang="el-GR" dirty="0"/>
          </a:p>
        </p:txBody>
      </p:sp>
      <p:pic>
        <p:nvPicPr>
          <p:cNvPr id="8" name="3 - Θέση περιεχομένου"/>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11955" y="3429000"/>
            <a:ext cx="3088840" cy="2697163"/>
          </a:xfrm>
        </p:spPr>
      </p:pic>
    </p:spTree>
    <p:extLst>
      <p:ext uri="{BB962C8B-B14F-4D97-AF65-F5344CB8AC3E}">
        <p14:creationId xmlns:p14="http://schemas.microsoft.com/office/powerpoint/2010/main" val="2735187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a:solidFill>
                  <a:prstClr val="black"/>
                </a:solidFill>
                <a:latin typeface="Comic Sans MS" pitchFamily="66" charset="0"/>
              </a:rPr>
              <a:t>Οι πιο συνηθισμένοι τρόποι αντίδρασης σε μια σύγκρουση:</a:t>
            </a:r>
            <a:endParaRPr lang="el-GR" dirty="0"/>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76275" y="4197038"/>
            <a:ext cx="3822700" cy="4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3 - Θέση περιεχομένου"/>
          <p:cNvPicPr>
            <a:picLocks noGrp="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89061" y="2679700"/>
            <a:ext cx="3734628" cy="3446463"/>
          </a:xfrm>
        </p:spPr>
      </p:pic>
    </p:spTree>
    <p:extLst>
      <p:ext uri="{BB962C8B-B14F-4D97-AF65-F5344CB8AC3E}">
        <p14:creationId xmlns:p14="http://schemas.microsoft.com/office/powerpoint/2010/main" val="68792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lnSpcReduction="10000"/>
          </a:bodyPr>
          <a:lstStyle/>
          <a:p>
            <a:pPr marL="365125" lvl="0" indent="-255588" fontAlgn="base">
              <a:spcBef>
                <a:spcPts val="400"/>
              </a:spcBef>
              <a:spcAft>
                <a:spcPct val="0"/>
              </a:spcAft>
              <a:buClr>
                <a:srgbClr val="2DA2BF"/>
              </a:buClr>
              <a:buSzPct val="68000"/>
              <a:buFont typeface="Wingdings 3" pitchFamily="18" charset="2"/>
              <a:buChar char=""/>
            </a:pPr>
            <a:r>
              <a:rPr lang="el-GR" sz="2400" dirty="0" err="1">
                <a:solidFill>
                  <a:srgbClr val="0070C0"/>
                </a:solidFill>
                <a:latin typeface="Comic Sans MS" pitchFamily="66" charset="0"/>
              </a:rPr>
              <a:t>Συμμετοχικότητα</a:t>
            </a:r>
            <a:r>
              <a:rPr lang="el-GR" sz="2400" dirty="0">
                <a:solidFill>
                  <a:srgbClr val="0070C0"/>
                </a:solidFill>
                <a:latin typeface="Comic Sans MS" pitchFamily="66" charset="0"/>
              </a:rPr>
              <a:t> στη λήψη αποφάσεων</a:t>
            </a:r>
          </a:p>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Ουσιαστική επικοινωνία μεταξύ των μελών της ομάδας</a:t>
            </a:r>
          </a:p>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Δημιουργία θετικού σχολικού κλίματος</a:t>
            </a:r>
          </a:p>
          <a:p>
            <a:pPr marL="365125" lvl="0" indent="-255588" fontAlgn="base">
              <a:spcBef>
                <a:spcPts val="400"/>
              </a:spcBef>
              <a:spcAft>
                <a:spcPct val="0"/>
              </a:spcAft>
              <a:buClr>
                <a:srgbClr val="2DA2BF"/>
              </a:buClr>
              <a:buSzPct val="68000"/>
              <a:buFont typeface="Wingdings 3" pitchFamily="18" charset="2"/>
              <a:buChar char=""/>
            </a:pPr>
            <a:r>
              <a:rPr lang="el-GR" sz="2400" dirty="0" err="1">
                <a:solidFill>
                  <a:srgbClr val="0070C0"/>
                </a:solidFill>
                <a:latin typeface="Comic Sans MS" pitchFamily="66" charset="0"/>
              </a:rPr>
              <a:t>Ενσυναίσθηση</a:t>
            </a:r>
            <a:r>
              <a:rPr lang="el-GR" sz="2400" dirty="0">
                <a:solidFill>
                  <a:srgbClr val="0070C0"/>
                </a:solidFill>
                <a:latin typeface="Comic Sans MS" pitchFamily="66" charset="0"/>
              </a:rPr>
              <a:t> </a:t>
            </a:r>
          </a:p>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Διαμόρφωση σχολικής κουλτούρας</a:t>
            </a:r>
          </a:p>
          <a:p>
            <a:pPr marL="365125" lvl="0" indent="-255588" fontAlgn="base">
              <a:spcBef>
                <a:spcPts val="400"/>
              </a:spcBef>
              <a:spcAft>
                <a:spcPct val="0"/>
              </a:spcAft>
              <a:buClr>
                <a:srgbClr val="2DA2BF"/>
              </a:buClr>
              <a:buSzPct val="68000"/>
              <a:buFont typeface="Wingdings 3" pitchFamily="18" charset="2"/>
              <a:buChar char=""/>
            </a:pPr>
            <a:r>
              <a:rPr lang="el-GR" sz="2400" dirty="0" err="1">
                <a:solidFill>
                  <a:srgbClr val="0070C0"/>
                </a:solidFill>
                <a:latin typeface="Comic Sans MS" pitchFamily="66" charset="0"/>
              </a:rPr>
              <a:t>Συνδιαμόρφωση</a:t>
            </a:r>
            <a:r>
              <a:rPr lang="el-GR" sz="2400" dirty="0">
                <a:solidFill>
                  <a:srgbClr val="0070C0"/>
                </a:solidFill>
                <a:latin typeface="Comic Sans MS" pitchFamily="66" charset="0"/>
              </a:rPr>
              <a:t> πλαισίου λειτουργίας</a:t>
            </a:r>
          </a:p>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Σαφείς και ξεκάθαροι κανόνες</a:t>
            </a:r>
          </a:p>
          <a:p>
            <a:pPr marL="365125" lvl="0" indent="-255588" fontAlgn="base">
              <a:spcBef>
                <a:spcPts val="400"/>
              </a:spcBef>
              <a:spcAft>
                <a:spcPct val="0"/>
              </a:spcAft>
              <a:buClr>
                <a:srgbClr val="2DA2BF"/>
              </a:buClr>
              <a:buSzPct val="68000"/>
              <a:buFont typeface="Wingdings 3" pitchFamily="18" charset="2"/>
              <a:buChar char=""/>
            </a:pPr>
            <a:r>
              <a:rPr lang="el-GR" sz="2400" dirty="0">
                <a:solidFill>
                  <a:srgbClr val="0070C0"/>
                </a:solidFill>
                <a:latin typeface="Comic Sans MS" pitchFamily="66" charset="0"/>
              </a:rPr>
              <a:t>Όρια </a:t>
            </a:r>
          </a:p>
          <a:p>
            <a:endParaRPr lang="el-GR" dirty="0"/>
          </a:p>
        </p:txBody>
      </p:sp>
      <p:sp>
        <p:nvSpPr>
          <p:cNvPr id="2" name="Τίτλος 1"/>
          <p:cNvSpPr>
            <a:spLocks noGrp="1"/>
          </p:cNvSpPr>
          <p:nvPr>
            <p:ph type="title"/>
          </p:nvPr>
        </p:nvSpPr>
        <p:spPr/>
        <p:txBody>
          <a:bodyPr/>
          <a:lstStyle/>
          <a:p>
            <a:r>
              <a:rPr lang="el-GR" sz="2400" dirty="0">
                <a:solidFill>
                  <a:srgbClr val="04617B"/>
                </a:solidFill>
                <a:latin typeface="Comic Sans MS" pitchFamily="66" charset="0"/>
              </a:rPr>
              <a:t>Διαχείριση δυσκολιών στο σχολικό πλαίσιο – ενίσχυση της συνεργασίας</a:t>
            </a:r>
            <a:endParaRPr lang="el-GR" dirty="0"/>
          </a:p>
        </p:txBody>
      </p:sp>
    </p:spTree>
    <p:extLst>
      <p:ext uri="{BB962C8B-B14F-4D97-AF65-F5344CB8AC3E}">
        <p14:creationId xmlns:p14="http://schemas.microsoft.com/office/powerpoint/2010/main" val="2071129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400" dirty="0">
                <a:solidFill>
                  <a:srgbClr val="04617B"/>
                </a:solidFill>
                <a:latin typeface="Comic Sans MS" pitchFamily="66" charset="0"/>
              </a:rPr>
              <a:t>Τι βοηθά τελικά στην ενίσχυση της συνεργασίας στο σχολικό πλαίσιο; (εκπαιδευτικοί – μαθητές – γονείς)</a:t>
            </a:r>
            <a:br>
              <a:rPr lang="el-GR" sz="2400" dirty="0">
                <a:solidFill>
                  <a:srgbClr val="04617B"/>
                </a:solidFill>
                <a:latin typeface="Comic Sans MS" pitchFamily="66" charset="0"/>
              </a:rPr>
            </a:br>
            <a:endParaRPr lang="el-GR" dirty="0"/>
          </a:p>
        </p:txBody>
      </p:sp>
      <p:sp>
        <p:nvSpPr>
          <p:cNvPr id="3" name="Θέση περιεχομένου 2"/>
          <p:cNvSpPr>
            <a:spLocks noGrp="1"/>
          </p:cNvSpPr>
          <p:nvPr>
            <p:ph sz="quarter" idx="13"/>
          </p:nvPr>
        </p:nvSpPr>
        <p:spPr/>
        <p:txBody>
          <a:bodyPr/>
          <a:lstStyle/>
          <a:p>
            <a:pPr marL="274320" lvl="0" indent="-274320">
              <a:buClr>
                <a:srgbClr val="0BD0D9"/>
              </a:buClr>
              <a:buSzPct val="95000"/>
              <a:buFont typeface="Wingdings 2"/>
              <a:buChar char=""/>
            </a:pPr>
            <a:endParaRPr lang="el-GR" sz="2600" dirty="0" smtClean="0">
              <a:solidFill>
                <a:prstClr val="black"/>
              </a:solidFill>
              <a:latin typeface="Comic Sans MS" pitchFamily="66" charset="0"/>
            </a:endParaRPr>
          </a:p>
          <a:p>
            <a:pPr marL="274320" lvl="0" indent="-274320">
              <a:buClr>
                <a:srgbClr val="0BD0D9"/>
              </a:buClr>
              <a:buSzPct val="95000"/>
              <a:buFont typeface="Wingdings 2"/>
              <a:buChar char=""/>
            </a:pPr>
            <a:endParaRPr lang="el-GR" sz="2600" dirty="0">
              <a:solidFill>
                <a:prstClr val="black"/>
              </a:solidFill>
              <a:latin typeface="Comic Sans MS" pitchFamily="66" charset="0"/>
            </a:endParaRPr>
          </a:p>
          <a:p>
            <a:pPr marL="274320" lvl="0" indent="-274320">
              <a:buClr>
                <a:srgbClr val="0BD0D9"/>
              </a:buClr>
              <a:buSzPct val="95000"/>
              <a:buFont typeface="Wingdings 2"/>
              <a:buChar char=""/>
            </a:pPr>
            <a:endParaRPr lang="el-GR" sz="2600" dirty="0" smtClean="0">
              <a:solidFill>
                <a:prstClr val="black"/>
              </a:solidFill>
              <a:latin typeface="Comic Sans MS" pitchFamily="66" charset="0"/>
            </a:endParaRPr>
          </a:p>
          <a:p>
            <a:pPr marL="274320" lvl="0" indent="-274320">
              <a:buClr>
                <a:srgbClr val="0BD0D9"/>
              </a:buClr>
              <a:buSzPct val="95000"/>
              <a:buFont typeface="Wingdings 2"/>
              <a:buChar char=""/>
            </a:pPr>
            <a:r>
              <a:rPr lang="el-GR" sz="2600" dirty="0" smtClean="0">
                <a:solidFill>
                  <a:srgbClr val="0070C0"/>
                </a:solidFill>
                <a:latin typeface="Comic Sans MS" pitchFamily="66" charset="0"/>
              </a:rPr>
              <a:t>Κατανόηση </a:t>
            </a:r>
            <a:r>
              <a:rPr lang="el-GR" sz="2600" dirty="0">
                <a:solidFill>
                  <a:srgbClr val="0070C0"/>
                </a:solidFill>
                <a:latin typeface="Comic Sans MS" pitchFamily="66" charset="0"/>
              </a:rPr>
              <a:t>με </a:t>
            </a:r>
            <a:r>
              <a:rPr lang="el-GR" sz="2600" dirty="0" err="1">
                <a:solidFill>
                  <a:srgbClr val="0070C0"/>
                </a:solidFill>
                <a:latin typeface="Comic Sans MS" pitchFamily="66" charset="0"/>
              </a:rPr>
              <a:t>ενσυναίσθηση</a:t>
            </a:r>
            <a:endParaRPr lang="el-GR" sz="2600" dirty="0">
              <a:solidFill>
                <a:srgbClr val="0070C0"/>
              </a:solidFill>
              <a:latin typeface="Constantia"/>
            </a:endParaRPr>
          </a:p>
          <a:p>
            <a:endParaRPr lang="el-GR" dirty="0"/>
          </a:p>
        </p:txBody>
      </p:sp>
      <p:sp>
        <p:nvSpPr>
          <p:cNvPr id="4" name="Θέση περιεχομένου 3"/>
          <p:cNvSpPr>
            <a:spLocks noGrp="1"/>
          </p:cNvSpPr>
          <p:nvPr>
            <p:ph sz="quarter" idx="14"/>
          </p:nvPr>
        </p:nvSpPr>
        <p:spPr/>
        <p:txBody>
          <a:bodyPr/>
          <a:lstStyle/>
          <a:p>
            <a:pPr marL="273050" lvl="0" indent="-273050" fontAlgn="base">
              <a:spcAft>
                <a:spcPct val="0"/>
              </a:spcAft>
              <a:buClr>
                <a:srgbClr val="0BD0D9"/>
              </a:buClr>
              <a:buSzPct val="95000"/>
              <a:buFont typeface="Wingdings" pitchFamily="2" charset="2"/>
              <a:buChar char="Ø"/>
            </a:pPr>
            <a:endParaRPr lang="el-GR" sz="2000" dirty="0" smtClean="0">
              <a:solidFill>
                <a:prstClr val="black"/>
              </a:solidFill>
              <a:latin typeface="Comic Sans MS" pitchFamily="66" charset="0"/>
            </a:endParaRPr>
          </a:p>
          <a:p>
            <a:pPr marL="273050" lvl="0" indent="-273050" fontAlgn="base">
              <a:spcAft>
                <a:spcPct val="0"/>
              </a:spcAft>
              <a:buClr>
                <a:srgbClr val="0BD0D9"/>
              </a:buClr>
              <a:buSzPct val="95000"/>
              <a:buFont typeface="Wingdings" pitchFamily="2" charset="2"/>
              <a:buChar char="Ø"/>
            </a:pPr>
            <a:endParaRPr lang="el-GR" sz="2000" dirty="0">
              <a:solidFill>
                <a:prstClr val="black"/>
              </a:solidFill>
              <a:latin typeface="Comic Sans MS" pitchFamily="66" charset="0"/>
            </a:endParaRPr>
          </a:p>
          <a:p>
            <a:pPr marL="273050" lvl="0" indent="-273050" fontAlgn="base">
              <a:spcAft>
                <a:spcPct val="0"/>
              </a:spcAft>
              <a:buClr>
                <a:srgbClr val="0BD0D9"/>
              </a:buClr>
              <a:buSzPct val="95000"/>
              <a:buFont typeface="Wingdings" pitchFamily="2" charset="2"/>
              <a:buChar char="Ø"/>
            </a:pPr>
            <a:r>
              <a:rPr lang="el-GR" sz="2000" dirty="0" smtClean="0">
                <a:solidFill>
                  <a:srgbClr val="0070C0"/>
                </a:solidFill>
                <a:latin typeface="Comic Sans MS" pitchFamily="66" charset="0"/>
              </a:rPr>
              <a:t>Προσπαθώ </a:t>
            </a:r>
            <a:r>
              <a:rPr lang="el-GR" sz="2000" dirty="0">
                <a:solidFill>
                  <a:srgbClr val="0070C0"/>
                </a:solidFill>
                <a:latin typeface="Comic Sans MS" pitchFamily="66" charset="0"/>
              </a:rPr>
              <a:t>να μπω στον κόσμο του άλλου, να καταλάβω τι νιώθει…</a:t>
            </a:r>
          </a:p>
          <a:p>
            <a:pPr marL="273050" lvl="0" indent="-273050" fontAlgn="base">
              <a:spcAft>
                <a:spcPct val="0"/>
              </a:spcAft>
              <a:buClr>
                <a:srgbClr val="0BD0D9"/>
              </a:buClr>
              <a:buSzPct val="95000"/>
              <a:buFont typeface="Wingdings" pitchFamily="2" charset="2"/>
              <a:buChar char="Ø"/>
            </a:pPr>
            <a:r>
              <a:rPr lang="el-GR" sz="2000" dirty="0">
                <a:solidFill>
                  <a:srgbClr val="0070C0"/>
                </a:solidFill>
                <a:latin typeface="Comic Sans MS" pitchFamily="66" charset="0"/>
              </a:rPr>
              <a:t>Κατανοώ τον άλλο μέσα από το δικό του πλαίσιο αναφοράς, ως πρόσωπο μοναδικό και διαφορετικό</a:t>
            </a:r>
          </a:p>
          <a:p>
            <a:pPr marL="274320" lvl="0" indent="-274320">
              <a:buClr>
                <a:srgbClr val="0BD0D9"/>
              </a:buClr>
              <a:buSzPct val="95000"/>
              <a:buFont typeface="Wingdings 2"/>
              <a:buChar char=""/>
            </a:pPr>
            <a:endParaRPr lang="el-GR" sz="2600" dirty="0">
              <a:solidFill>
                <a:prstClr val="black"/>
              </a:solidFill>
              <a:latin typeface="Constantia"/>
            </a:endParaRPr>
          </a:p>
          <a:p>
            <a:endParaRPr lang="el-GR" dirty="0"/>
          </a:p>
        </p:txBody>
      </p:sp>
    </p:spTree>
    <p:extLst>
      <p:ext uri="{BB962C8B-B14F-4D97-AF65-F5344CB8AC3E}">
        <p14:creationId xmlns:p14="http://schemas.microsoft.com/office/powerpoint/2010/main" val="240691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200" dirty="0">
                <a:solidFill>
                  <a:srgbClr val="04617B"/>
                </a:solidFill>
                <a:latin typeface="Comic Sans MS" pitchFamily="66" charset="0"/>
              </a:rPr>
              <a:t>Τι βοηθά τελικά στην ενίσχυση της συνεργασίας στο σχολικό πλαίσιο; (εκπαιδευτικοί – μαθητές – γονείς)</a:t>
            </a:r>
            <a:br>
              <a:rPr lang="el-GR" sz="2200" dirty="0">
                <a:solidFill>
                  <a:srgbClr val="04617B"/>
                </a:solidFill>
                <a:latin typeface="Comic Sans MS" pitchFamily="66" charset="0"/>
              </a:rPr>
            </a:br>
            <a:endParaRPr lang="el-GR" dirty="0"/>
          </a:p>
        </p:txBody>
      </p:sp>
      <p:sp>
        <p:nvSpPr>
          <p:cNvPr id="3" name="Θέση περιεχομένου 2"/>
          <p:cNvSpPr>
            <a:spLocks noGrp="1"/>
          </p:cNvSpPr>
          <p:nvPr>
            <p:ph sz="quarter" idx="13"/>
          </p:nvPr>
        </p:nvSpPr>
        <p:spPr/>
        <p:txBody>
          <a:bodyPr/>
          <a:lstStyle/>
          <a:p>
            <a:pPr marL="274320" lvl="0" indent="-274320">
              <a:buClr>
                <a:srgbClr val="0BD0D9"/>
              </a:buClr>
              <a:buSzPct val="95000"/>
              <a:buFont typeface="Wingdings 2"/>
              <a:buChar char=""/>
            </a:pPr>
            <a:endParaRPr lang="el-GR" sz="2600" dirty="0" smtClean="0">
              <a:solidFill>
                <a:prstClr val="black"/>
              </a:solidFill>
              <a:latin typeface="Comic Sans MS" pitchFamily="66" charset="0"/>
            </a:endParaRPr>
          </a:p>
          <a:p>
            <a:pPr marL="274320" lvl="0" indent="-274320">
              <a:buClr>
                <a:srgbClr val="0BD0D9"/>
              </a:buClr>
              <a:buSzPct val="95000"/>
              <a:buFont typeface="Wingdings 2"/>
              <a:buChar char=""/>
            </a:pPr>
            <a:endParaRPr lang="el-GR" sz="2600" dirty="0">
              <a:solidFill>
                <a:prstClr val="black"/>
              </a:solidFill>
              <a:latin typeface="Comic Sans MS" pitchFamily="66" charset="0"/>
            </a:endParaRPr>
          </a:p>
          <a:p>
            <a:pPr marL="0" lvl="0" indent="0">
              <a:buClr>
                <a:srgbClr val="0BD0D9"/>
              </a:buClr>
              <a:buSzPct val="95000"/>
              <a:buNone/>
            </a:pPr>
            <a:r>
              <a:rPr lang="el-GR" sz="2600" dirty="0" smtClean="0">
                <a:solidFill>
                  <a:srgbClr val="0070C0"/>
                </a:solidFill>
                <a:latin typeface="Comic Sans MS" pitchFamily="66" charset="0"/>
              </a:rPr>
              <a:t>Τα </a:t>
            </a:r>
            <a:r>
              <a:rPr lang="el-GR" sz="2600" dirty="0">
                <a:solidFill>
                  <a:srgbClr val="0070C0"/>
                </a:solidFill>
                <a:latin typeface="Comic Sans MS" pitchFamily="66" charset="0"/>
              </a:rPr>
              <a:t>5 βήματα της </a:t>
            </a:r>
            <a:r>
              <a:rPr lang="el-GR" sz="2600" dirty="0" err="1">
                <a:solidFill>
                  <a:srgbClr val="0070C0"/>
                </a:solidFill>
                <a:latin typeface="Comic Sans MS" pitchFamily="66" charset="0"/>
              </a:rPr>
              <a:t>ενσυναίσθησης</a:t>
            </a:r>
            <a:endParaRPr lang="el-GR" sz="2600" dirty="0">
              <a:solidFill>
                <a:srgbClr val="0070C0"/>
              </a:solidFill>
              <a:latin typeface="Constantia"/>
            </a:endParaRPr>
          </a:p>
          <a:p>
            <a:endParaRPr lang="el-GR" dirty="0"/>
          </a:p>
        </p:txBody>
      </p:sp>
      <p:sp>
        <p:nvSpPr>
          <p:cNvPr id="4" name="Θέση περιεχομένου 3"/>
          <p:cNvSpPr>
            <a:spLocks noGrp="1"/>
          </p:cNvSpPr>
          <p:nvPr>
            <p:ph sz="quarter" idx="14"/>
          </p:nvPr>
        </p:nvSpPr>
        <p:spPr/>
        <p:txBody>
          <a:bodyPr>
            <a:normAutofit fontScale="92500" lnSpcReduction="10000"/>
          </a:bodyPr>
          <a:lstStyle/>
          <a:p>
            <a:pPr marL="273050" lvl="0" indent="-273050" fontAlgn="base">
              <a:spcAft>
                <a:spcPct val="0"/>
              </a:spcAft>
              <a:buClr>
                <a:srgbClr val="0BD0D9"/>
              </a:buClr>
              <a:buSzPct val="95000"/>
              <a:buFont typeface="Wingdings" pitchFamily="2" charset="2"/>
              <a:buChar char="Ø"/>
            </a:pPr>
            <a:endParaRPr lang="el-GR" sz="2000" dirty="0" smtClean="0">
              <a:solidFill>
                <a:prstClr val="black"/>
              </a:solidFill>
              <a:latin typeface="Comic Sans MS" pitchFamily="66" charset="0"/>
            </a:endParaRPr>
          </a:p>
          <a:p>
            <a:pPr marL="273050" lvl="0" indent="-273050" fontAlgn="base">
              <a:spcAft>
                <a:spcPct val="0"/>
              </a:spcAft>
              <a:buClr>
                <a:srgbClr val="0BD0D9"/>
              </a:buClr>
              <a:buSzPct val="95000"/>
              <a:buFont typeface="Wingdings" pitchFamily="2" charset="2"/>
              <a:buChar char="Ø"/>
            </a:pPr>
            <a:r>
              <a:rPr lang="el-GR" sz="2000" dirty="0" smtClean="0">
                <a:solidFill>
                  <a:srgbClr val="0070C0"/>
                </a:solidFill>
                <a:latin typeface="Comic Sans MS" pitchFamily="66" charset="0"/>
              </a:rPr>
              <a:t>Επίγνωση </a:t>
            </a:r>
            <a:r>
              <a:rPr lang="el-GR" sz="2000" dirty="0">
                <a:solidFill>
                  <a:srgbClr val="0070C0"/>
                </a:solidFill>
                <a:latin typeface="Comic Sans MS" pitchFamily="66" charset="0"/>
              </a:rPr>
              <a:t>των συναισθημάτων</a:t>
            </a:r>
          </a:p>
          <a:p>
            <a:pPr marL="273050" lvl="0" indent="-273050" fontAlgn="base">
              <a:spcAft>
                <a:spcPct val="0"/>
              </a:spcAft>
              <a:buClr>
                <a:srgbClr val="0BD0D9"/>
              </a:buClr>
              <a:buSzPct val="95000"/>
              <a:buFont typeface="Wingdings" pitchFamily="2" charset="2"/>
              <a:buChar char="Ø"/>
            </a:pPr>
            <a:r>
              <a:rPr lang="el-GR" sz="2000" dirty="0">
                <a:solidFill>
                  <a:srgbClr val="0070C0"/>
                </a:solidFill>
                <a:latin typeface="Comic Sans MS" pitchFamily="66" charset="0"/>
              </a:rPr>
              <a:t>Εκδήλωση του συναισθήματος ως ευκαιρία για οικειότητα και καθοδήγηση</a:t>
            </a:r>
          </a:p>
          <a:p>
            <a:pPr marL="273050" lvl="0" indent="-273050" fontAlgn="base">
              <a:spcAft>
                <a:spcPct val="0"/>
              </a:spcAft>
              <a:buClr>
                <a:srgbClr val="0BD0D9"/>
              </a:buClr>
              <a:buSzPct val="95000"/>
              <a:buFont typeface="Wingdings" pitchFamily="2" charset="2"/>
              <a:buChar char="Ø"/>
            </a:pPr>
            <a:r>
              <a:rPr lang="el-GR" sz="2000" dirty="0">
                <a:solidFill>
                  <a:srgbClr val="0070C0"/>
                </a:solidFill>
                <a:latin typeface="Comic Sans MS" pitchFamily="66" charset="0"/>
              </a:rPr>
              <a:t>Ενεργητική ακρόαση</a:t>
            </a:r>
          </a:p>
          <a:p>
            <a:pPr marL="273050" lvl="0" indent="-273050" fontAlgn="base">
              <a:spcAft>
                <a:spcPct val="0"/>
              </a:spcAft>
              <a:buClr>
                <a:srgbClr val="0BD0D9"/>
              </a:buClr>
              <a:buSzPct val="95000"/>
              <a:buFont typeface="Wingdings" pitchFamily="2" charset="2"/>
              <a:buChar char="Ø"/>
            </a:pPr>
            <a:r>
              <a:rPr lang="el-GR" sz="2000" dirty="0">
                <a:solidFill>
                  <a:srgbClr val="0070C0"/>
                </a:solidFill>
                <a:latin typeface="Comic Sans MS" pitchFamily="66" charset="0"/>
              </a:rPr>
              <a:t>Ενθάρρυνση για λεκτική έκφραση  συναισθήματος</a:t>
            </a:r>
          </a:p>
          <a:p>
            <a:pPr marL="273050" lvl="0" indent="-273050" fontAlgn="base">
              <a:spcAft>
                <a:spcPct val="0"/>
              </a:spcAft>
              <a:buClr>
                <a:srgbClr val="0BD0D9"/>
              </a:buClr>
              <a:buSzPct val="95000"/>
              <a:buFont typeface="Wingdings" pitchFamily="2" charset="2"/>
              <a:buChar char="Ø"/>
            </a:pPr>
            <a:r>
              <a:rPr lang="el-GR" sz="2000" dirty="0">
                <a:solidFill>
                  <a:srgbClr val="0070C0"/>
                </a:solidFill>
                <a:latin typeface="Comic Sans MS" pitchFamily="66" charset="0"/>
              </a:rPr>
              <a:t>Καθορισμός ορίων και καθοδήγηση για επίλυση του προβλήματος</a:t>
            </a:r>
          </a:p>
          <a:p>
            <a:endParaRPr lang="el-GR" dirty="0"/>
          </a:p>
        </p:txBody>
      </p:sp>
    </p:spTree>
    <p:extLst>
      <p:ext uri="{BB962C8B-B14F-4D97-AF65-F5344CB8AC3E}">
        <p14:creationId xmlns:p14="http://schemas.microsoft.com/office/powerpoint/2010/main" val="398559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lnSpcReduction="10000"/>
          </a:bodyPr>
          <a:lstStyle/>
          <a:p>
            <a:pPr marL="365760" lvl="0" indent="-256032">
              <a:buClr>
                <a:srgbClr val="31B6FD"/>
              </a:buClr>
              <a:buSzPct val="100000"/>
              <a:buFont typeface="Symbol" pitchFamily="18" charset="2"/>
              <a:buChar char=""/>
              <a:defRPr/>
            </a:pPr>
            <a:r>
              <a:rPr lang="el-GR" sz="1900" dirty="0">
                <a:solidFill>
                  <a:srgbClr val="073E87"/>
                </a:solidFill>
                <a:latin typeface="Comic Sans MS" pitchFamily="66" charset="0"/>
              </a:rPr>
              <a:t>Τα σχολεία σε μεγάλο βαθμό αντανακλούν τις συνθήκες που επικρατούν στην ευρύτερη κοινότητα</a:t>
            </a:r>
          </a:p>
          <a:p>
            <a:pPr marL="365760" lvl="0" indent="-256032">
              <a:buClr>
                <a:srgbClr val="31B6FD"/>
              </a:buClr>
              <a:buSzPct val="100000"/>
              <a:buFont typeface="Symbol" pitchFamily="18" charset="2"/>
              <a:buChar char=""/>
              <a:defRPr/>
            </a:pPr>
            <a:r>
              <a:rPr lang="el-GR" sz="1900" dirty="0">
                <a:solidFill>
                  <a:srgbClr val="073E87"/>
                </a:solidFill>
                <a:latin typeface="Comic Sans MS" pitchFamily="66" charset="0"/>
              </a:rPr>
              <a:t>Καθώς η  ευρύτερη κοινότητα εδώ και αρκετά χρόνια βιώνει μια παρατεταμένη οικονομική, πολιτιστική  και </a:t>
            </a:r>
            <a:r>
              <a:rPr lang="el-GR" sz="1900" dirty="0" err="1">
                <a:solidFill>
                  <a:srgbClr val="073E87"/>
                </a:solidFill>
                <a:latin typeface="Comic Sans MS" pitchFamily="66" charset="0"/>
              </a:rPr>
              <a:t>αξιακή</a:t>
            </a:r>
            <a:r>
              <a:rPr lang="el-GR" sz="1900" dirty="0">
                <a:solidFill>
                  <a:srgbClr val="073E87"/>
                </a:solidFill>
                <a:latin typeface="Comic Sans MS" pitchFamily="66" charset="0"/>
              </a:rPr>
              <a:t> κρίση, το σχολείο έχει γίνει αφενός  αποδέκτης των αποτελεσμάτων αυτής της συνθήκης και αφετέρου  συχνά αναπαράγονται, πέρα από τις επιθυμίες των εκπαιδευτικών, φαινόμενα κρίσης.</a:t>
            </a:r>
          </a:p>
          <a:p>
            <a:pPr marL="365760" lvl="0" indent="-256032">
              <a:buClr>
                <a:srgbClr val="31B6FD"/>
              </a:buClr>
              <a:buSzPct val="100000"/>
              <a:buFont typeface="Symbol" pitchFamily="18" charset="2"/>
              <a:buChar char=""/>
              <a:defRPr/>
            </a:pPr>
            <a:r>
              <a:rPr lang="el-GR" sz="1900" dirty="0">
                <a:solidFill>
                  <a:srgbClr val="073E87"/>
                </a:solidFill>
                <a:latin typeface="Comic Sans MS" pitchFamily="66" charset="0"/>
              </a:rPr>
              <a:t>  Η πραγματικότητα που ζουν μαθητές και εκπαιδευτικοί σε πολλά σχολεία χαρακτηρίζεται από την υιοθέτηση μιας ανταγωνιστικής γλώσσας, από φαινόμενα βίας και απόσυρσης, από την ματαίωση που βιώνουν πολλοί εκπαιδευτικοί καθώς ολοένα και περισσότερο μειώνεται η αξία και η εκτίμηση στον παιδαγωγικό τους  ρόλο, από την έλλειψη συμμετοχής της οικογένειας στην σχολική διαδικασία</a:t>
            </a:r>
          </a:p>
          <a:p>
            <a:endParaRPr lang="el-GR" dirty="0"/>
          </a:p>
        </p:txBody>
      </p:sp>
      <p:sp>
        <p:nvSpPr>
          <p:cNvPr id="2" name="Τίτλος 1"/>
          <p:cNvSpPr>
            <a:spLocks noGrp="1"/>
          </p:cNvSpPr>
          <p:nvPr>
            <p:ph type="title"/>
          </p:nvPr>
        </p:nvSpPr>
        <p:spPr/>
        <p:txBody>
          <a:bodyPr/>
          <a:lstStyle/>
          <a:p>
            <a:r>
              <a:rPr lang="el-GR" dirty="0" smtClean="0">
                <a:latin typeface="Comic Sans MS" pitchFamily="66" charset="0"/>
              </a:rPr>
              <a:t>Στο σχολείο…</a:t>
            </a:r>
            <a:endParaRPr lang="el-GR" dirty="0"/>
          </a:p>
        </p:txBody>
      </p:sp>
    </p:spTree>
    <p:extLst>
      <p:ext uri="{BB962C8B-B14F-4D97-AF65-F5344CB8AC3E}">
        <p14:creationId xmlns:p14="http://schemas.microsoft.com/office/powerpoint/2010/main" val="1077337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000" dirty="0">
                <a:solidFill>
                  <a:srgbClr val="04617B"/>
                </a:solidFill>
                <a:latin typeface="Comic Sans MS" pitchFamily="66" charset="0"/>
              </a:rPr>
              <a:t>Τι βοηθά τελικά στην ενίσχυση της συνεργασίας στο σχολικό πλαίσιο; (εκπαιδευτικοί – μαθητές – γονείς)</a:t>
            </a:r>
            <a:br>
              <a:rPr lang="el-GR" sz="2000" dirty="0">
                <a:solidFill>
                  <a:srgbClr val="04617B"/>
                </a:solidFill>
                <a:latin typeface="Comic Sans MS" pitchFamily="66" charset="0"/>
              </a:rPr>
            </a:br>
            <a:endParaRPr lang="el-GR" dirty="0"/>
          </a:p>
        </p:txBody>
      </p:sp>
      <p:sp>
        <p:nvSpPr>
          <p:cNvPr id="3" name="Θέση περιεχομένου 2"/>
          <p:cNvSpPr>
            <a:spLocks noGrp="1"/>
          </p:cNvSpPr>
          <p:nvPr>
            <p:ph sz="quarter" idx="13"/>
          </p:nvPr>
        </p:nvSpPr>
        <p:spPr/>
        <p:txBody>
          <a:bodyPr>
            <a:normAutofit/>
          </a:bodyPr>
          <a:lstStyle/>
          <a:p>
            <a:pPr marL="274320" lvl="0" indent="-274320">
              <a:buClr>
                <a:srgbClr val="0BD0D9"/>
              </a:buClr>
              <a:buSzPct val="95000"/>
              <a:buFont typeface="Wingdings 2"/>
              <a:buChar char=""/>
            </a:pPr>
            <a:endParaRPr lang="el-GR" sz="2400" dirty="0" smtClean="0">
              <a:solidFill>
                <a:prstClr val="black"/>
              </a:solidFill>
              <a:latin typeface="Comic Sans MS" pitchFamily="66" charset="0"/>
            </a:endParaRPr>
          </a:p>
          <a:p>
            <a:pPr marL="274320" lvl="0" indent="-274320">
              <a:buClr>
                <a:srgbClr val="0BD0D9"/>
              </a:buClr>
              <a:buSzPct val="95000"/>
              <a:buFont typeface="Wingdings 2"/>
              <a:buChar char=""/>
            </a:pPr>
            <a:endParaRPr lang="el-GR" sz="2400" dirty="0">
              <a:solidFill>
                <a:prstClr val="black"/>
              </a:solidFill>
              <a:latin typeface="Comic Sans MS" pitchFamily="66" charset="0"/>
            </a:endParaRPr>
          </a:p>
          <a:p>
            <a:pPr marL="274320" lvl="0" indent="-274320">
              <a:buClr>
                <a:srgbClr val="0BD0D9"/>
              </a:buClr>
              <a:buSzPct val="95000"/>
              <a:buFont typeface="Wingdings 2"/>
              <a:buChar char=""/>
            </a:pPr>
            <a:endParaRPr lang="el-GR" sz="2400" dirty="0" smtClean="0">
              <a:solidFill>
                <a:prstClr val="black"/>
              </a:solidFill>
              <a:latin typeface="Comic Sans MS" pitchFamily="66" charset="0"/>
            </a:endParaRPr>
          </a:p>
          <a:p>
            <a:pPr marL="274320" lvl="0" indent="-274320">
              <a:buClr>
                <a:srgbClr val="0BD0D9"/>
              </a:buClr>
              <a:buSzPct val="95000"/>
              <a:buFont typeface="Wingdings 2"/>
              <a:buChar char=""/>
            </a:pPr>
            <a:r>
              <a:rPr lang="el-GR" sz="2400" dirty="0" smtClean="0">
                <a:solidFill>
                  <a:srgbClr val="0070C0"/>
                </a:solidFill>
                <a:latin typeface="Comic Sans MS" pitchFamily="66" charset="0"/>
              </a:rPr>
              <a:t>Πως </a:t>
            </a:r>
            <a:r>
              <a:rPr lang="el-GR" sz="2400" dirty="0">
                <a:solidFill>
                  <a:srgbClr val="0070C0"/>
                </a:solidFill>
                <a:latin typeface="Comic Sans MS" pitchFamily="66" charset="0"/>
              </a:rPr>
              <a:t>διευκολύνεται η </a:t>
            </a:r>
            <a:r>
              <a:rPr lang="el-GR" sz="2400" dirty="0" err="1">
                <a:solidFill>
                  <a:srgbClr val="0070C0"/>
                </a:solidFill>
                <a:latin typeface="Comic Sans MS" pitchFamily="66" charset="0"/>
              </a:rPr>
              <a:t>ενσυναίσθηση</a:t>
            </a:r>
            <a:r>
              <a:rPr lang="el-GR" sz="2400" dirty="0">
                <a:solidFill>
                  <a:srgbClr val="0070C0"/>
                </a:solidFill>
                <a:latin typeface="Comic Sans MS" pitchFamily="66" charset="0"/>
              </a:rPr>
              <a:t>;</a:t>
            </a:r>
            <a:endParaRPr lang="el-GR" sz="2400" dirty="0">
              <a:solidFill>
                <a:srgbClr val="0070C0"/>
              </a:solidFill>
              <a:latin typeface="Constantia"/>
            </a:endParaRPr>
          </a:p>
        </p:txBody>
      </p:sp>
      <p:sp>
        <p:nvSpPr>
          <p:cNvPr id="4" name="Θέση περιεχομένου 3"/>
          <p:cNvSpPr>
            <a:spLocks noGrp="1"/>
          </p:cNvSpPr>
          <p:nvPr>
            <p:ph sz="quarter" idx="14"/>
          </p:nvPr>
        </p:nvSpPr>
        <p:spPr/>
        <p:txBody>
          <a:bodyPr>
            <a:normAutofit fontScale="85000" lnSpcReduction="20000"/>
          </a:bodyPr>
          <a:lstStyle/>
          <a:p>
            <a:pPr marL="274320" lvl="0" indent="-274320">
              <a:buClr>
                <a:srgbClr val="0BD0D9"/>
              </a:buClr>
              <a:buSzPct val="95000"/>
              <a:buFont typeface="Wingdings 2"/>
              <a:buChar char=""/>
            </a:pPr>
            <a:r>
              <a:rPr lang="el-GR" sz="2400" dirty="0">
                <a:solidFill>
                  <a:srgbClr val="0070C0"/>
                </a:solidFill>
                <a:latin typeface="Comic Sans MS" pitchFamily="66" charset="0"/>
              </a:rPr>
              <a:t>ερωτήματα:</a:t>
            </a:r>
          </a:p>
          <a:p>
            <a:pPr marL="274320" lvl="0" indent="-274320">
              <a:buClr>
                <a:srgbClr val="0BD0D9"/>
              </a:buClr>
              <a:buSzPct val="95000"/>
              <a:buFont typeface="Wingdings" pitchFamily="2" charset="2"/>
              <a:buChar char="Ø"/>
            </a:pPr>
            <a:r>
              <a:rPr lang="el-GR" sz="2400" dirty="0">
                <a:solidFill>
                  <a:srgbClr val="0070C0"/>
                </a:solidFill>
                <a:latin typeface="Comic Sans MS" pitchFamily="66" charset="0"/>
              </a:rPr>
              <a:t>Μπορείς να μου πεις γι’ αυτό;</a:t>
            </a:r>
          </a:p>
          <a:p>
            <a:pPr marL="274320" lvl="0" indent="-274320">
              <a:buClr>
                <a:srgbClr val="0BD0D9"/>
              </a:buClr>
              <a:buSzPct val="95000"/>
              <a:buFont typeface="Wingdings" pitchFamily="2" charset="2"/>
              <a:buChar char="Ø"/>
            </a:pPr>
            <a:r>
              <a:rPr lang="el-GR" sz="2400" dirty="0">
                <a:solidFill>
                  <a:srgbClr val="0070C0"/>
                </a:solidFill>
                <a:latin typeface="Comic Sans MS" pitchFamily="66" charset="0"/>
              </a:rPr>
              <a:t>Πως νιώθεις γι’ αυτό που συνέβη;</a:t>
            </a:r>
          </a:p>
          <a:p>
            <a:pPr marL="274320" lvl="0" indent="-274320">
              <a:buClr>
                <a:srgbClr val="0BD0D9"/>
              </a:buClr>
              <a:buSzPct val="95000"/>
              <a:buFont typeface="Wingdings" pitchFamily="2" charset="2"/>
              <a:buChar char="Ø"/>
            </a:pPr>
            <a:r>
              <a:rPr lang="el-GR" sz="2400" dirty="0">
                <a:solidFill>
                  <a:srgbClr val="0070C0"/>
                </a:solidFill>
                <a:latin typeface="Comic Sans MS" pitchFamily="66" charset="0"/>
              </a:rPr>
              <a:t>Ποιες σκέψεις κάνεις…;</a:t>
            </a:r>
          </a:p>
          <a:p>
            <a:pPr marL="274320" lvl="0" indent="-274320">
              <a:buClr>
                <a:srgbClr val="0BD0D9"/>
              </a:buClr>
              <a:buSzPct val="95000"/>
              <a:buNone/>
            </a:pPr>
            <a:r>
              <a:rPr lang="el-GR" sz="2400" dirty="0">
                <a:solidFill>
                  <a:srgbClr val="0070C0"/>
                </a:solidFill>
                <a:latin typeface="Comic Sans MS" pitchFamily="66" charset="0"/>
              </a:rPr>
              <a:t>Διευκρινήσεις:</a:t>
            </a:r>
          </a:p>
          <a:p>
            <a:pPr marL="274320" lvl="0" indent="-274320">
              <a:buClr>
                <a:srgbClr val="0BD0D9"/>
              </a:buClr>
              <a:buSzPct val="95000"/>
              <a:buFont typeface="Wingdings" pitchFamily="2" charset="2"/>
              <a:buChar char="Ø"/>
            </a:pPr>
            <a:r>
              <a:rPr lang="el-GR" sz="2400" dirty="0">
                <a:solidFill>
                  <a:srgbClr val="0070C0"/>
                </a:solidFill>
                <a:latin typeface="Comic Sans MS" pitchFamily="66" charset="0"/>
              </a:rPr>
              <a:t>Αν κατάλαβα καλά…</a:t>
            </a:r>
          </a:p>
          <a:p>
            <a:pPr marL="274320" lvl="0" indent="-274320">
              <a:buClr>
                <a:srgbClr val="0BD0D9"/>
              </a:buClr>
              <a:buSzPct val="95000"/>
              <a:buFont typeface="Wingdings" pitchFamily="2" charset="2"/>
              <a:buChar char="Ø"/>
            </a:pPr>
            <a:r>
              <a:rPr lang="el-GR" sz="2400" dirty="0">
                <a:solidFill>
                  <a:srgbClr val="0070C0"/>
                </a:solidFill>
                <a:latin typeface="Comic Sans MS" pitchFamily="66" charset="0"/>
              </a:rPr>
              <a:t>Πες μου περισσότερα…</a:t>
            </a:r>
          </a:p>
          <a:p>
            <a:pPr marL="274320" lvl="0" indent="-274320">
              <a:buClr>
                <a:srgbClr val="0BD0D9"/>
              </a:buClr>
              <a:buSzPct val="95000"/>
              <a:buNone/>
            </a:pPr>
            <a:r>
              <a:rPr lang="el-GR" sz="2400" dirty="0">
                <a:solidFill>
                  <a:srgbClr val="0070C0"/>
                </a:solidFill>
                <a:latin typeface="Comic Sans MS" pitchFamily="66" charset="0"/>
              </a:rPr>
              <a:t>Απαντήσεις:</a:t>
            </a:r>
          </a:p>
          <a:p>
            <a:pPr marL="274320" lvl="0" indent="-274320">
              <a:buClr>
                <a:srgbClr val="0BD0D9"/>
              </a:buClr>
              <a:buSzPct val="95000"/>
              <a:buFont typeface="Wingdings" pitchFamily="2" charset="2"/>
              <a:buChar char="Ø"/>
            </a:pPr>
            <a:r>
              <a:rPr lang="el-GR" sz="2400" dirty="0">
                <a:solidFill>
                  <a:srgbClr val="0070C0"/>
                </a:solidFill>
                <a:latin typeface="Comic Sans MS" pitchFamily="66" charset="0"/>
              </a:rPr>
              <a:t>Καταλαβαίνω τι νιώθεις…</a:t>
            </a:r>
          </a:p>
          <a:p>
            <a:pPr marL="274320" lvl="0" indent="-274320">
              <a:buClr>
                <a:srgbClr val="0BD0D9"/>
              </a:buClr>
              <a:buSzPct val="95000"/>
              <a:buFont typeface="Wingdings" pitchFamily="2" charset="2"/>
              <a:buChar char="Ø"/>
            </a:pPr>
            <a:r>
              <a:rPr lang="el-GR" sz="2400" dirty="0">
                <a:solidFill>
                  <a:srgbClr val="0070C0"/>
                </a:solidFill>
                <a:latin typeface="Comic Sans MS" pitchFamily="66" charset="0"/>
              </a:rPr>
              <a:t>Μου φαίνεσαι…</a:t>
            </a:r>
          </a:p>
        </p:txBody>
      </p:sp>
    </p:spTree>
    <p:extLst>
      <p:ext uri="{BB962C8B-B14F-4D97-AF65-F5344CB8AC3E}">
        <p14:creationId xmlns:p14="http://schemas.microsoft.com/office/powerpoint/2010/main" val="2247724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04617B"/>
                </a:solidFill>
                <a:latin typeface="Comic Sans MS" pitchFamily="66" charset="0"/>
              </a:rPr>
              <a:t>Η ενεργητική ακρόαση</a:t>
            </a:r>
            <a:endParaRPr lang="el-GR" dirty="0"/>
          </a:p>
        </p:txBody>
      </p:sp>
      <p:sp>
        <p:nvSpPr>
          <p:cNvPr id="3" name="Θέση περιεχομένου 2"/>
          <p:cNvSpPr>
            <a:spLocks noGrp="1"/>
          </p:cNvSpPr>
          <p:nvPr>
            <p:ph sz="quarter" idx="13"/>
          </p:nvPr>
        </p:nvSpPr>
        <p:spPr/>
        <p:txBody>
          <a:bodyPr>
            <a:normAutofit fontScale="85000" lnSpcReduction="20000"/>
          </a:bodyPr>
          <a:lstStyle/>
          <a:p>
            <a:pPr marL="274320" lvl="0" indent="-274320">
              <a:buClr>
                <a:srgbClr val="0BD0D9"/>
              </a:buClr>
              <a:buSzPct val="95000"/>
              <a:buFont typeface="Wingdings 2"/>
              <a:buChar char=""/>
            </a:pPr>
            <a:r>
              <a:rPr lang="el-GR" sz="2200" dirty="0">
                <a:solidFill>
                  <a:srgbClr val="0070C0"/>
                </a:solidFill>
                <a:latin typeface="Comic Sans MS" pitchFamily="66" charset="0"/>
              </a:rPr>
              <a:t>Η ικανότητα της ακρόασης είναι τόσο σημαντική όσο και η ικανότητα της ομιλίας ιδιαίτερα για τους εκπαιδευτικούς</a:t>
            </a:r>
          </a:p>
          <a:p>
            <a:pPr marL="274320" lvl="0" indent="-274320">
              <a:buClr>
                <a:srgbClr val="0BD0D9"/>
              </a:buClr>
              <a:buSzPct val="95000"/>
              <a:buFont typeface="Wingdings 2"/>
              <a:buChar char=""/>
            </a:pPr>
            <a:r>
              <a:rPr lang="el-GR" sz="2200" dirty="0">
                <a:solidFill>
                  <a:srgbClr val="0070C0"/>
                </a:solidFill>
                <a:latin typeface="Comic Sans MS" pitchFamily="66" charset="0"/>
              </a:rPr>
              <a:t> Συμβάλλει στην ανάπτυξη της συναισθηματικής νοημοσύνης</a:t>
            </a:r>
          </a:p>
          <a:p>
            <a:pPr marL="274320" lvl="0" indent="-274320">
              <a:buClr>
                <a:srgbClr val="0BD0D9"/>
              </a:buClr>
              <a:buSzPct val="95000"/>
              <a:buFont typeface="Wingdings 2"/>
              <a:buChar char=""/>
            </a:pPr>
            <a:r>
              <a:rPr lang="el-GR" sz="2200" dirty="0">
                <a:solidFill>
                  <a:srgbClr val="0070C0"/>
                </a:solidFill>
                <a:latin typeface="Comic Sans MS" pitchFamily="66" charset="0"/>
              </a:rPr>
              <a:t> Η σχέση εκπαιδευτικού - μαθητή βασίζεται στον διάλογο και ο διάλογος εξαρτάται από την ικανότητα της σωστής ενεργητικής ακρόασης και την κατανόηση της άποψης του άλλου</a:t>
            </a:r>
          </a:p>
          <a:p>
            <a:endParaRPr lang="el-GR" dirty="0"/>
          </a:p>
        </p:txBody>
      </p:sp>
      <p:pic>
        <p:nvPicPr>
          <p:cNvPr id="5122"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260862" y="2988537"/>
            <a:ext cx="2591025" cy="2828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99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04617B"/>
                </a:solidFill>
                <a:latin typeface="Comic Sans MS" pitchFamily="66" charset="0"/>
              </a:rPr>
              <a:t>Βοηθώ</a:t>
            </a:r>
            <a:br>
              <a:rPr lang="el-GR" sz="2800" dirty="0">
                <a:solidFill>
                  <a:srgbClr val="04617B"/>
                </a:solidFill>
                <a:latin typeface="Comic Sans MS" pitchFamily="66" charset="0"/>
              </a:rPr>
            </a:br>
            <a:r>
              <a:rPr lang="el-GR" sz="2800" dirty="0">
                <a:solidFill>
                  <a:srgbClr val="04617B"/>
                </a:solidFill>
                <a:latin typeface="Comic Sans MS" pitchFamily="66" charset="0"/>
              </a:rPr>
              <a:t>ακούγοντας…</a:t>
            </a:r>
            <a:endParaRPr lang="el-GR" dirty="0"/>
          </a:p>
        </p:txBody>
      </p:sp>
      <p:sp>
        <p:nvSpPr>
          <p:cNvPr id="3" name="Θέση περιεχομένου 2"/>
          <p:cNvSpPr>
            <a:spLocks noGrp="1"/>
          </p:cNvSpPr>
          <p:nvPr>
            <p:ph sz="quarter" idx="13"/>
          </p:nvPr>
        </p:nvSpPr>
        <p:spPr/>
        <p:txBody>
          <a:bodyPr>
            <a:normAutofit fontScale="92500" lnSpcReduction="10000"/>
          </a:bodyPr>
          <a:lstStyle/>
          <a:p>
            <a:pPr marL="274320" lvl="0" indent="-274320">
              <a:buClr>
                <a:srgbClr val="0BD0D9"/>
              </a:buClr>
              <a:buSzPct val="95000"/>
              <a:buFont typeface="Wingdings 2"/>
              <a:buChar char=""/>
            </a:pPr>
            <a:endParaRPr lang="el-GR" sz="2400" dirty="0" smtClean="0">
              <a:solidFill>
                <a:prstClr val="black"/>
              </a:solidFill>
              <a:latin typeface="Comic Sans MS" pitchFamily="66" charset="0"/>
            </a:endParaRPr>
          </a:p>
          <a:p>
            <a:pPr marL="274320" lvl="0" indent="-274320">
              <a:buClr>
                <a:srgbClr val="0BD0D9"/>
              </a:buClr>
              <a:buSzPct val="95000"/>
              <a:buFont typeface="Wingdings 2"/>
              <a:buChar char=""/>
            </a:pPr>
            <a:endParaRPr lang="el-GR" sz="2400" dirty="0">
              <a:solidFill>
                <a:prstClr val="black"/>
              </a:solidFill>
              <a:latin typeface="Comic Sans MS" pitchFamily="66" charset="0"/>
            </a:endParaRPr>
          </a:p>
          <a:p>
            <a:pPr marL="274320" lvl="0" indent="-274320">
              <a:buClr>
                <a:srgbClr val="0BD0D9"/>
              </a:buClr>
              <a:buSzPct val="95000"/>
              <a:buFont typeface="Wingdings 2"/>
              <a:buChar char=""/>
            </a:pPr>
            <a:r>
              <a:rPr lang="el-GR" sz="2400" dirty="0" smtClean="0">
                <a:solidFill>
                  <a:srgbClr val="0070C0"/>
                </a:solidFill>
                <a:latin typeface="Comic Sans MS" pitchFamily="66" charset="0"/>
              </a:rPr>
              <a:t>Παράφραση</a:t>
            </a:r>
            <a:endParaRPr lang="el-GR" sz="2400" dirty="0">
              <a:solidFill>
                <a:srgbClr val="0070C0"/>
              </a:solidFill>
              <a:latin typeface="Comic Sans MS" pitchFamily="66" charset="0"/>
            </a:endParaRPr>
          </a:p>
          <a:p>
            <a:pPr marL="274320" lvl="0" indent="-274320">
              <a:buClr>
                <a:srgbClr val="0BD0D9"/>
              </a:buClr>
              <a:buSzPct val="95000"/>
              <a:buFont typeface="Wingdings 2"/>
              <a:buChar char=""/>
            </a:pPr>
            <a:r>
              <a:rPr lang="el-GR" sz="2400" dirty="0">
                <a:solidFill>
                  <a:srgbClr val="0070C0"/>
                </a:solidFill>
                <a:latin typeface="Comic Sans MS" pitchFamily="66" charset="0"/>
              </a:rPr>
              <a:t> Αντανάκλαση συναισθημάτων</a:t>
            </a:r>
          </a:p>
          <a:p>
            <a:pPr marL="274320" lvl="0" indent="-274320">
              <a:buClr>
                <a:srgbClr val="0BD0D9"/>
              </a:buClr>
              <a:buSzPct val="95000"/>
              <a:buFont typeface="Wingdings 2"/>
              <a:buChar char=""/>
            </a:pPr>
            <a:r>
              <a:rPr lang="el-GR" sz="2400" dirty="0">
                <a:solidFill>
                  <a:srgbClr val="0070C0"/>
                </a:solidFill>
                <a:latin typeface="Comic Sans MS" pitchFamily="66" charset="0"/>
              </a:rPr>
              <a:t> Χρήση ανοιχτών ερωτήσεων</a:t>
            </a:r>
          </a:p>
          <a:p>
            <a:pPr marL="274320" lvl="0" indent="-274320">
              <a:buClr>
                <a:srgbClr val="0BD0D9"/>
              </a:buClr>
              <a:buSzPct val="95000"/>
              <a:buFont typeface="Wingdings 2"/>
              <a:buChar char=""/>
            </a:pPr>
            <a:r>
              <a:rPr lang="el-GR" sz="2400" dirty="0" err="1">
                <a:solidFill>
                  <a:srgbClr val="0070C0"/>
                </a:solidFill>
                <a:latin typeface="Comic Sans MS" pitchFamily="66" charset="0"/>
              </a:rPr>
              <a:t>Ενσυναίσθηση</a:t>
            </a:r>
            <a:endParaRPr lang="el-GR" sz="2400" dirty="0">
              <a:solidFill>
                <a:srgbClr val="0070C0"/>
              </a:solidFill>
              <a:latin typeface="Comic Sans MS" pitchFamily="66" charset="0"/>
            </a:endParaRPr>
          </a:p>
          <a:p>
            <a:pPr marL="274320" lvl="0" indent="-274320">
              <a:buClr>
                <a:srgbClr val="0BD0D9"/>
              </a:buClr>
              <a:buSzPct val="95000"/>
              <a:buFont typeface="Wingdings 2"/>
              <a:buChar char=""/>
            </a:pPr>
            <a:r>
              <a:rPr lang="el-GR" sz="2400" dirty="0">
                <a:solidFill>
                  <a:srgbClr val="0070C0"/>
                </a:solidFill>
                <a:latin typeface="Comic Sans MS" pitchFamily="66" charset="0"/>
              </a:rPr>
              <a:t>Διαχείριση της σιωπής</a:t>
            </a:r>
          </a:p>
          <a:p>
            <a:endParaRPr lang="el-GR" dirty="0"/>
          </a:p>
        </p:txBody>
      </p:sp>
      <p:pic>
        <p:nvPicPr>
          <p:cNvPr id="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664413" y="2679700"/>
            <a:ext cx="3783923" cy="344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87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04617B"/>
                </a:solidFill>
                <a:latin typeface="Comic Sans MS" pitchFamily="66" charset="0"/>
              </a:rPr>
              <a:t>Επιβεβαίωση ακρόασης</a:t>
            </a:r>
            <a:endParaRPr lang="el-GR" dirty="0"/>
          </a:p>
        </p:txBody>
      </p:sp>
      <p:sp>
        <p:nvSpPr>
          <p:cNvPr id="3" name="Θέση περιεχομένου 2"/>
          <p:cNvSpPr>
            <a:spLocks noGrp="1"/>
          </p:cNvSpPr>
          <p:nvPr>
            <p:ph sz="quarter" idx="13"/>
          </p:nvPr>
        </p:nvSpPr>
        <p:spPr/>
        <p:txBody>
          <a:bodyPr>
            <a:normAutofit fontScale="92500" lnSpcReduction="10000"/>
          </a:bodyPr>
          <a:lstStyle/>
          <a:p>
            <a:pPr marL="274320" lvl="0" indent="-274320">
              <a:buClr>
                <a:srgbClr val="0BD0D9"/>
              </a:buClr>
              <a:buSzPct val="95000"/>
              <a:buFont typeface="Wingdings 2"/>
              <a:buChar char=""/>
            </a:pPr>
            <a:endParaRPr lang="el-GR" sz="2400" dirty="0" smtClean="0">
              <a:solidFill>
                <a:srgbClr val="000000"/>
              </a:solidFill>
              <a:latin typeface="Comic Sans MS" pitchFamily="66" charset="0"/>
            </a:endParaRPr>
          </a:p>
          <a:p>
            <a:pPr marL="274320" lvl="0" indent="-274320">
              <a:buClr>
                <a:srgbClr val="0BD0D9"/>
              </a:buClr>
              <a:buSzPct val="95000"/>
              <a:buFont typeface="Wingdings 2"/>
              <a:buChar char=""/>
            </a:pPr>
            <a:r>
              <a:rPr lang="el-GR" sz="2400" dirty="0" smtClean="0">
                <a:solidFill>
                  <a:srgbClr val="0070C0"/>
                </a:solidFill>
                <a:latin typeface="Comic Sans MS" pitchFamily="66" charset="0"/>
              </a:rPr>
              <a:t>Ο </a:t>
            </a:r>
            <a:r>
              <a:rPr lang="el-GR" sz="2400" dirty="0">
                <a:solidFill>
                  <a:srgbClr val="0070C0"/>
                </a:solidFill>
                <a:latin typeface="Comic Sans MS" pitchFamily="66" charset="0"/>
              </a:rPr>
              <a:t>δάσκαλος δείχνει ότι ακούει προσεκτικά (νεύματα, εκφράσεις προσώπου, μικρές φράσεις) χωρίς να εκ φράζει γνώμη </a:t>
            </a:r>
          </a:p>
          <a:p>
            <a:pPr marL="274320" lvl="0" indent="-274320">
              <a:buClr>
                <a:srgbClr val="0BD0D9"/>
              </a:buClr>
              <a:buSzPct val="95000"/>
              <a:buFont typeface="Wingdings 2"/>
              <a:buChar char=""/>
            </a:pPr>
            <a:r>
              <a:rPr lang="el-GR" sz="2400" dirty="0">
                <a:solidFill>
                  <a:srgbClr val="0070C0"/>
                </a:solidFill>
                <a:latin typeface="Comic Sans MS" pitchFamily="66" charset="0"/>
              </a:rPr>
              <a:t>Ο μαθητής ενθαρρύνεται να περιγράψει ελεύθερα τις σκέψεις του</a:t>
            </a:r>
            <a:endParaRPr lang="el-GR" sz="2400" dirty="0">
              <a:solidFill>
                <a:srgbClr val="0070C0"/>
              </a:solidFill>
              <a:latin typeface="Comic Sans MS" pitchFamily="66" charset="0"/>
            </a:endParaRPr>
          </a:p>
        </p:txBody>
      </p:sp>
      <p:pic>
        <p:nvPicPr>
          <p:cNvPr id="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645025" y="3041634"/>
            <a:ext cx="3822700" cy="272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84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04617B"/>
                </a:solidFill>
                <a:latin typeface="Comic Sans MS" pitchFamily="66" charset="0"/>
              </a:rPr>
              <a:t>Αντανάκλαση</a:t>
            </a:r>
            <a:endParaRPr lang="el-GR" dirty="0"/>
          </a:p>
        </p:txBody>
      </p:sp>
      <p:sp>
        <p:nvSpPr>
          <p:cNvPr id="3" name="Θέση περιεχομένου 2"/>
          <p:cNvSpPr>
            <a:spLocks noGrp="1"/>
          </p:cNvSpPr>
          <p:nvPr>
            <p:ph sz="quarter" idx="13"/>
          </p:nvPr>
        </p:nvSpPr>
        <p:spPr/>
        <p:txBody>
          <a:bodyPr>
            <a:normAutofit fontScale="85000" lnSpcReduction="10000"/>
          </a:bodyPr>
          <a:lstStyle/>
          <a:p>
            <a:pPr marL="274320" lvl="0" indent="-274320">
              <a:buClr>
                <a:srgbClr val="0BD0D9"/>
              </a:buClr>
              <a:buSzPct val="95000"/>
              <a:buFont typeface="Wingdings 2"/>
              <a:buChar char=""/>
            </a:pPr>
            <a:r>
              <a:rPr lang="el-GR" sz="1800" dirty="0">
                <a:solidFill>
                  <a:srgbClr val="0070C0"/>
                </a:solidFill>
                <a:latin typeface="Comic Sans MS" pitchFamily="66" charset="0"/>
              </a:rPr>
              <a:t>Προσοχή στα συναισθηματικά στοιχεία του μαθητή για να συνειδητοποιηθούν και από τον ίδιον </a:t>
            </a:r>
          </a:p>
          <a:p>
            <a:pPr marL="274320" lvl="0" indent="-274320">
              <a:buClr>
                <a:srgbClr val="0BD0D9"/>
              </a:buClr>
              <a:buSzPct val="95000"/>
              <a:buFont typeface="Wingdings 2"/>
              <a:buChar char=""/>
            </a:pPr>
            <a:r>
              <a:rPr lang="el-GR" sz="1800" dirty="0">
                <a:solidFill>
                  <a:srgbClr val="0070C0"/>
                </a:solidFill>
                <a:latin typeface="Comic Sans MS" pitchFamily="66" charset="0"/>
              </a:rPr>
              <a:t>Η αντανάκλαση συναισθήματος είναι κατάλληλη να κινητοποιήσει την επαφή με μαθητή, γονιό , συνάδελφο </a:t>
            </a:r>
            <a:r>
              <a:rPr lang="el-GR" sz="1800" dirty="0" err="1">
                <a:solidFill>
                  <a:srgbClr val="0070C0"/>
                </a:solidFill>
                <a:latin typeface="Comic Sans MS" pitchFamily="66" charset="0"/>
              </a:rPr>
              <a:t>κ.α</a:t>
            </a:r>
            <a:r>
              <a:rPr lang="el-GR" sz="1800" dirty="0">
                <a:solidFill>
                  <a:srgbClr val="0070C0"/>
                </a:solidFill>
                <a:latin typeface="Comic Sans MS" pitchFamily="66" charset="0"/>
              </a:rPr>
              <a:t>, να δημιουργήσει κλίμα εμπιστοσύνης, προσπαθώ πραγματικά να κατανοήσω, αποφεύγω κριτική</a:t>
            </a:r>
          </a:p>
          <a:p>
            <a:pPr marL="274320" lvl="0" indent="-274320">
              <a:buClr>
                <a:srgbClr val="0BD0D9"/>
              </a:buClr>
              <a:buSzPct val="95000"/>
              <a:buFont typeface="Wingdings 2"/>
              <a:buChar char=""/>
            </a:pPr>
            <a:r>
              <a:rPr lang="el-GR" sz="1800" dirty="0">
                <a:solidFill>
                  <a:srgbClr val="0070C0"/>
                </a:solidFill>
                <a:latin typeface="Comic Sans MS" pitchFamily="66" charset="0"/>
              </a:rPr>
              <a:t> Μαθητής: «Ο Πέτρος με χτυπάει και με κοροϊδεύει»</a:t>
            </a:r>
          </a:p>
          <a:p>
            <a:pPr marL="274320" lvl="0" indent="-274320">
              <a:buClr>
                <a:srgbClr val="0BD0D9"/>
              </a:buClr>
              <a:buSzPct val="95000"/>
              <a:buFont typeface="Wingdings 2"/>
              <a:buChar char=""/>
            </a:pPr>
            <a:r>
              <a:rPr lang="el-GR" sz="1800" dirty="0">
                <a:solidFill>
                  <a:srgbClr val="0070C0"/>
                </a:solidFill>
                <a:latin typeface="Comic Sans MS" pitchFamily="66" charset="0"/>
              </a:rPr>
              <a:t> Δάσκαλος: «έχω την εντύπωση ότι ακούγεσαι αρκετά θυμωμένος και αυτό σε στενοχωρεί πολύ»</a:t>
            </a:r>
          </a:p>
          <a:p>
            <a:endParaRPr lang="el-GR" dirty="0"/>
          </a:p>
        </p:txBody>
      </p:sp>
      <p:pic>
        <p:nvPicPr>
          <p:cNvPr id="6146"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5044436" y="2890992"/>
            <a:ext cx="3023878" cy="3023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75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04617B"/>
                </a:solidFill>
                <a:latin typeface="Comic Sans MS" pitchFamily="66" charset="0"/>
              </a:rPr>
              <a:t>Μήνυμα σε πρώτο πρόσωπο</a:t>
            </a:r>
            <a:endParaRPr lang="el-GR" dirty="0"/>
          </a:p>
        </p:txBody>
      </p:sp>
      <p:sp>
        <p:nvSpPr>
          <p:cNvPr id="3" name="Θέση περιεχομένου 2"/>
          <p:cNvSpPr>
            <a:spLocks noGrp="1"/>
          </p:cNvSpPr>
          <p:nvPr>
            <p:ph sz="quarter" idx="13"/>
          </p:nvPr>
        </p:nvSpPr>
        <p:spPr/>
        <p:txBody>
          <a:bodyPr>
            <a:normAutofit fontScale="85000" lnSpcReduction="20000"/>
          </a:bodyPr>
          <a:lstStyle/>
          <a:p>
            <a:pPr marL="274320" lvl="0" indent="-274320">
              <a:buClr>
                <a:srgbClr val="0BD0D9"/>
              </a:buClr>
              <a:buSzPct val="95000"/>
              <a:buFont typeface="Wingdings 2"/>
              <a:buChar char=""/>
            </a:pPr>
            <a:r>
              <a:rPr lang="el-GR" sz="2000" dirty="0">
                <a:solidFill>
                  <a:srgbClr val="0070C0"/>
                </a:solidFill>
                <a:latin typeface="Comic Sans MS" pitchFamily="66" charset="0"/>
              </a:rPr>
              <a:t>Κατάλληλη τεχνική σε περίπτωση που ο εκπαιδευτικός αντιμετωπίζει μια δύσκολη συμπεριφορά και θέλει να προσεγγίσει μαθητή, γονιό </a:t>
            </a:r>
            <a:r>
              <a:rPr lang="el-GR" sz="2000" dirty="0" err="1">
                <a:solidFill>
                  <a:srgbClr val="0070C0"/>
                </a:solidFill>
                <a:latin typeface="Comic Sans MS" pitchFamily="66" charset="0"/>
              </a:rPr>
              <a:t>κ.α</a:t>
            </a:r>
            <a:r>
              <a:rPr lang="el-GR" sz="2000" dirty="0">
                <a:solidFill>
                  <a:srgbClr val="0070C0"/>
                </a:solidFill>
                <a:latin typeface="Comic Sans MS" pitchFamily="66" charset="0"/>
              </a:rPr>
              <a:t> με γνησιότητα και αμεσότητα.  Δομή: « όταν εσύ… (συμπεριφορά – κάνεις αυτό), εγώ (αισθάνομαι), γιατί (συνέπειες- δημιουργείται αυτό το πρόβλημα…)» </a:t>
            </a:r>
            <a:r>
              <a:rPr lang="el-GR" sz="2000" dirty="0" err="1">
                <a:solidFill>
                  <a:srgbClr val="0070C0"/>
                </a:solidFill>
                <a:latin typeface="Comic Sans MS" pitchFamily="66" charset="0"/>
              </a:rPr>
              <a:t>Π.χ</a:t>
            </a:r>
            <a:r>
              <a:rPr lang="el-GR" sz="2000" dirty="0">
                <a:solidFill>
                  <a:srgbClr val="0070C0"/>
                </a:solidFill>
                <a:latin typeface="Comic Sans MS" pitchFamily="66" charset="0"/>
              </a:rPr>
              <a:t> «όταν σκουντάς τον διπλανό σου την ώρα του μαθήματος, ενοχλούμαι και διασπάται η προσοχή μου, με αποτέλεσμα να διακόπτεται το μάθημα…»</a:t>
            </a:r>
          </a:p>
          <a:p>
            <a:endParaRPr lang="el-GR" dirty="0"/>
          </a:p>
        </p:txBody>
      </p:sp>
      <p:pic>
        <p:nvPicPr>
          <p:cNvPr id="717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645025" y="2696575"/>
            <a:ext cx="3822700" cy="34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22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solidFill>
                  <a:srgbClr val="04617B"/>
                </a:solidFill>
                <a:latin typeface="Comic Sans MS" pitchFamily="66" charset="0"/>
              </a:rPr>
              <a:t>Παράφραση</a:t>
            </a:r>
            <a:endParaRPr lang="el-GR" dirty="0"/>
          </a:p>
        </p:txBody>
      </p:sp>
      <p:sp>
        <p:nvSpPr>
          <p:cNvPr id="3" name="Θέση περιεχομένου 2"/>
          <p:cNvSpPr>
            <a:spLocks noGrp="1"/>
          </p:cNvSpPr>
          <p:nvPr>
            <p:ph sz="quarter" idx="13"/>
          </p:nvPr>
        </p:nvSpPr>
        <p:spPr>
          <a:xfrm>
            <a:off x="611560" y="2636912"/>
            <a:ext cx="3822192" cy="3447288"/>
          </a:xfrm>
        </p:spPr>
        <p:txBody>
          <a:bodyPr>
            <a:normAutofit fontScale="92500" lnSpcReduction="20000"/>
          </a:bodyPr>
          <a:lstStyle/>
          <a:p>
            <a:pPr marL="274320" lvl="0" indent="-274320">
              <a:buClr>
                <a:srgbClr val="0BD0D9"/>
              </a:buClr>
              <a:buSzPct val="95000"/>
              <a:buFont typeface="Wingdings 2"/>
              <a:buChar char=""/>
            </a:pPr>
            <a:r>
              <a:rPr lang="el-GR" sz="2000" dirty="0">
                <a:solidFill>
                  <a:srgbClr val="0070C0"/>
                </a:solidFill>
                <a:latin typeface="Comic Sans MS" pitchFamily="66" charset="0"/>
              </a:rPr>
              <a:t>Επανάληψη των σημαντικότερων λέξεων του μαθητή, σύντομη δήλωση σύνοψης , που οδηγεί τον μαθητή να επεξεργαστεί ο ίδιος σκέψεις και συναισθήματα</a:t>
            </a:r>
          </a:p>
          <a:p>
            <a:pPr marL="274320" lvl="0" indent="-274320">
              <a:buClr>
                <a:srgbClr val="0BD0D9"/>
              </a:buClr>
              <a:buSzPct val="95000"/>
              <a:buFont typeface="Wingdings 2"/>
              <a:buChar char=""/>
            </a:pPr>
            <a:r>
              <a:rPr lang="el-GR" sz="2000" dirty="0">
                <a:solidFill>
                  <a:srgbClr val="0070C0"/>
                </a:solidFill>
                <a:latin typeface="Comic Sans MS" pitchFamily="66" charset="0"/>
              </a:rPr>
              <a:t>Κατάλληλη τεχνική για να αποσαφηνιστεί το νόημα όσων έχουμε ακούσει και να δείξουμε προς μαθητή, γονιό </a:t>
            </a:r>
            <a:r>
              <a:rPr lang="el-GR" sz="2000" dirty="0" err="1">
                <a:solidFill>
                  <a:srgbClr val="0070C0"/>
                </a:solidFill>
                <a:latin typeface="Comic Sans MS" pitchFamily="66" charset="0"/>
              </a:rPr>
              <a:t>κ.α</a:t>
            </a:r>
            <a:r>
              <a:rPr lang="el-GR" sz="2000" dirty="0">
                <a:solidFill>
                  <a:srgbClr val="0070C0"/>
                </a:solidFill>
                <a:latin typeface="Comic Sans MS" pitchFamily="66" charset="0"/>
              </a:rPr>
              <a:t> ότι προσπαθούμε να κατανοήσουμε χωρίς να παρερμηνεύσουμε: </a:t>
            </a:r>
            <a:r>
              <a:rPr lang="el-GR" sz="2000" dirty="0" err="1">
                <a:solidFill>
                  <a:srgbClr val="0070C0"/>
                </a:solidFill>
                <a:latin typeface="Comic Sans MS" pitchFamily="66" charset="0"/>
              </a:rPr>
              <a:t>π.χ</a:t>
            </a:r>
            <a:r>
              <a:rPr lang="el-GR" sz="2000" dirty="0">
                <a:solidFill>
                  <a:srgbClr val="0070C0"/>
                </a:solidFill>
                <a:latin typeface="Comic Sans MS" pitchFamily="66" charset="0"/>
              </a:rPr>
              <a:t> «αν κατάλαβα καλά εννοείς ότι…»</a:t>
            </a:r>
          </a:p>
          <a:p>
            <a:endParaRPr lang="el-GR" dirty="0"/>
          </a:p>
        </p:txBody>
      </p:sp>
      <p:pic>
        <p:nvPicPr>
          <p:cNvPr id="8194"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bwMode="auto">
          <a:xfrm>
            <a:off x="4879829" y="3351280"/>
            <a:ext cx="3353091" cy="210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08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85000" lnSpcReduction="20000"/>
          </a:bodyPr>
          <a:lstStyle/>
          <a:p>
            <a:pPr marL="274320" lvl="0" indent="-274320">
              <a:buClr>
                <a:srgbClr val="0BD0D9"/>
              </a:buClr>
              <a:buSzPct val="95000"/>
              <a:buFont typeface="Wingdings 2"/>
              <a:buChar char=""/>
            </a:pPr>
            <a:r>
              <a:rPr lang="el-GR" sz="2200" dirty="0">
                <a:solidFill>
                  <a:prstClr val="black"/>
                </a:solidFill>
                <a:latin typeface="Constantia"/>
              </a:rPr>
              <a:t> </a:t>
            </a:r>
            <a:r>
              <a:rPr lang="el-GR" sz="2200" dirty="0">
                <a:solidFill>
                  <a:srgbClr val="0070C0"/>
                </a:solidFill>
                <a:latin typeface="Comic Sans MS" pitchFamily="66" charset="0"/>
              </a:rPr>
              <a:t>Η Άννα είναι μαθήτρια της Β΄ τάξης και μετά το διάλειμμα λέει στη δασκάλα της: «τα παιδιά δεν θέλουν να παίζουν μαζί μου και κάθομαι μόνη μου στο διάλειμμα…»</a:t>
            </a:r>
          </a:p>
          <a:p>
            <a:pPr marL="274320" lvl="0" indent="-274320">
              <a:buClr>
                <a:srgbClr val="0BD0D9"/>
              </a:buClr>
              <a:buSzPct val="95000"/>
              <a:buFont typeface="Wingdings 2"/>
              <a:buChar char=""/>
            </a:pPr>
            <a:r>
              <a:rPr lang="el-GR" sz="2200" dirty="0">
                <a:solidFill>
                  <a:srgbClr val="0070C0"/>
                </a:solidFill>
                <a:latin typeface="Comic Sans MS" pitchFamily="66" charset="0"/>
              </a:rPr>
              <a:t>Απαντήσεις δασκάλας:</a:t>
            </a:r>
          </a:p>
          <a:p>
            <a:pPr marL="274320" lvl="0" indent="-274320">
              <a:buClr>
                <a:srgbClr val="0BD0D9"/>
              </a:buClr>
              <a:buSzPct val="95000"/>
              <a:buFont typeface="Wingdings 2"/>
              <a:buChar char=""/>
            </a:pPr>
            <a:r>
              <a:rPr lang="el-GR" sz="2200" dirty="0">
                <a:solidFill>
                  <a:srgbClr val="0070C0"/>
                </a:solidFill>
                <a:latin typeface="Comic Sans MS" pitchFamily="66" charset="0"/>
              </a:rPr>
              <a:t>«μη στενοχωριέσαι Άννα… τώρα τελείωσε το διάλειμμα…»</a:t>
            </a:r>
          </a:p>
          <a:p>
            <a:pPr marL="274320" lvl="0" indent="-274320">
              <a:buClr>
                <a:srgbClr val="0BD0D9"/>
              </a:buClr>
              <a:buSzPct val="95000"/>
              <a:buFont typeface="Wingdings 2"/>
              <a:buChar char=""/>
            </a:pPr>
            <a:r>
              <a:rPr lang="el-GR" sz="2200" dirty="0">
                <a:solidFill>
                  <a:srgbClr val="0070C0"/>
                </a:solidFill>
                <a:latin typeface="Comic Sans MS" pitchFamily="66" charset="0"/>
              </a:rPr>
              <a:t>«Ποια είναι αυτά τα παιδιά;»</a:t>
            </a:r>
          </a:p>
          <a:p>
            <a:pPr marL="274320" lvl="0" indent="-274320">
              <a:buClr>
                <a:srgbClr val="0BD0D9"/>
              </a:buClr>
              <a:buSzPct val="95000"/>
              <a:buFont typeface="Wingdings 2"/>
              <a:buChar char=""/>
            </a:pPr>
            <a:r>
              <a:rPr lang="el-GR" sz="2200" dirty="0">
                <a:solidFill>
                  <a:srgbClr val="0070C0"/>
                </a:solidFill>
                <a:latin typeface="Comic Sans MS" pitchFamily="66" charset="0"/>
              </a:rPr>
              <a:t>«Αυτό δεν θα έπρεπε να συμβαίνει, θα δω τι θα κάνω γι’ αυτό...»</a:t>
            </a:r>
          </a:p>
          <a:p>
            <a:pPr marL="274320" lvl="0" indent="-274320">
              <a:buClr>
                <a:srgbClr val="0BD0D9"/>
              </a:buClr>
              <a:buSzPct val="95000"/>
              <a:buFont typeface="Wingdings 2"/>
              <a:buChar char=""/>
            </a:pPr>
            <a:r>
              <a:rPr lang="el-GR" sz="2200" dirty="0">
                <a:solidFill>
                  <a:srgbClr val="0070C0"/>
                </a:solidFill>
                <a:latin typeface="Comic Sans MS" pitchFamily="66" charset="0"/>
              </a:rPr>
              <a:t>«και εγώ όταν πήγαινα σχολείο ήμουν μόνη μου καμιά φορά…»</a:t>
            </a:r>
          </a:p>
          <a:p>
            <a:pPr marL="274320" lvl="0" indent="-274320">
              <a:buClr>
                <a:srgbClr val="0BD0D9"/>
              </a:buClr>
              <a:buSzPct val="95000"/>
              <a:buFont typeface="Wingdings 2"/>
              <a:buChar char=""/>
            </a:pPr>
            <a:r>
              <a:rPr lang="el-GR" sz="2200" dirty="0">
                <a:solidFill>
                  <a:srgbClr val="0070C0"/>
                </a:solidFill>
                <a:latin typeface="Comic Sans MS" pitchFamily="66" charset="0"/>
              </a:rPr>
              <a:t>«Μήπως συνέβη κάτι και δεν θέλουν τα παιδιά να παίζουν μαζί σου;…»</a:t>
            </a:r>
          </a:p>
          <a:p>
            <a:pPr marL="274320" lvl="0" indent="-274320">
              <a:buClr>
                <a:srgbClr val="0BD0D9"/>
              </a:buClr>
              <a:buSzPct val="95000"/>
              <a:buFont typeface="Wingdings 2"/>
              <a:buChar char=""/>
            </a:pPr>
            <a:r>
              <a:rPr lang="el-GR" sz="2200" dirty="0">
                <a:solidFill>
                  <a:srgbClr val="0070C0"/>
                </a:solidFill>
                <a:latin typeface="Comic Sans MS" pitchFamily="66" charset="0"/>
              </a:rPr>
              <a:t>«γιατί δεν πας να τους προτείνεις να παίξετε με το παιχνίδι σου;…» </a:t>
            </a:r>
          </a:p>
          <a:p>
            <a:endParaRPr lang="el-GR" dirty="0"/>
          </a:p>
        </p:txBody>
      </p:sp>
      <p:sp>
        <p:nvSpPr>
          <p:cNvPr id="2" name="Τίτλος 1"/>
          <p:cNvSpPr>
            <a:spLocks noGrp="1"/>
          </p:cNvSpPr>
          <p:nvPr>
            <p:ph type="title"/>
          </p:nvPr>
        </p:nvSpPr>
        <p:spPr/>
        <p:txBody>
          <a:bodyPr/>
          <a:lstStyle/>
          <a:p>
            <a:r>
              <a:rPr lang="el-GR" sz="2800" dirty="0">
                <a:solidFill>
                  <a:srgbClr val="04617B"/>
                </a:solidFill>
                <a:latin typeface="Comic Sans MS" pitchFamily="66" charset="0"/>
              </a:rPr>
              <a:t>παράδειγμα</a:t>
            </a:r>
            <a:endParaRPr lang="el-GR" dirty="0"/>
          </a:p>
        </p:txBody>
      </p:sp>
    </p:spTree>
    <p:extLst>
      <p:ext uri="{BB962C8B-B14F-4D97-AF65-F5344CB8AC3E}">
        <p14:creationId xmlns:p14="http://schemas.microsoft.com/office/powerpoint/2010/main" val="3389171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400" dirty="0">
                <a:solidFill>
                  <a:srgbClr val="04617B"/>
                </a:solidFill>
                <a:latin typeface="Comic Sans MS" pitchFamily="66" charset="0"/>
              </a:rPr>
              <a:t>4 Βήματα που βοηθούν στη διαχείριση μιας δυσκολίας στο σχολικό πλαίσιο (εκπαιδευτικοί – μαθητές – γονείς)</a:t>
            </a:r>
            <a:endParaRPr lang="el-GR" dirty="0"/>
          </a:p>
        </p:txBody>
      </p:sp>
      <p:sp>
        <p:nvSpPr>
          <p:cNvPr id="3" name="Θέση περιεχομένου 2"/>
          <p:cNvSpPr>
            <a:spLocks noGrp="1"/>
          </p:cNvSpPr>
          <p:nvPr>
            <p:ph sz="quarter" idx="13"/>
          </p:nvPr>
        </p:nvSpPr>
        <p:spPr/>
        <p:txBody>
          <a:bodyPr>
            <a:normAutofit fontScale="85000" lnSpcReduction="10000"/>
          </a:bodyPr>
          <a:lstStyle/>
          <a:p>
            <a:pPr marL="365125" lvl="0" indent="-255588" fontAlgn="base">
              <a:spcBef>
                <a:spcPts val="400"/>
              </a:spcBef>
              <a:spcAft>
                <a:spcPct val="0"/>
              </a:spcAft>
              <a:buClr>
                <a:srgbClr val="2DA2BF"/>
              </a:buClr>
              <a:buSzPct val="68000"/>
              <a:buFont typeface="Wingdings 3" pitchFamily="18" charset="2"/>
              <a:buChar char=""/>
            </a:pPr>
            <a:r>
              <a:rPr lang="el-GR" sz="2000" dirty="0">
                <a:solidFill>
                  <a:srgbClr val="0070C0"/>
                </a:solidFill>
                <a:latin typeface="Comic Sans MS" pitchFamily="66" charset="0"/>
              </a:rPr>
              <a:t>1</a:t>
            </a:r>
            <a:r>
              <a:rPr lang="el-GR" sz="2000" baseline="30000" dirty="0">
                <a:solidFill>
                  <a:srgbClr val="0070C0"/>
                </a:solidFill>
                <a:latin typeface="Comic Sans MS" pitchFamily="66" charset="0"/>
              </a:rPr>
              <a:t>ο</a:t>
            </a:r>
            <a:r>
              <a:rPr lang="el-GR" sz="2000" dirty="0">
                <a:solidFill>
                  <a:srgbClr val="0070C0"/>
                </a:solidFill>
                <a:latin typeface="Comic Sans MS" pitchFamily="66" charset="0"/>
              </a:rPr>
              <a:t> βήμα: </a:t>
            </a:r>
            <a:r>
              <a:rPr lang="el-GR" sz="1700" dirty="0">
                <a:solidFill>
                  <a:srgbClr val="0070C0"/>
                </a:solidFill>
                <a:latin typeface="Comic Sans MS" pitchFamily="66" charset="0"/>
              </a:rPr>
              <a:t>Διερεύνηση και </a:t>
            </a:r>
            <a:r>
              <a:rPr lang="el-GR" sz="1700" dirty="0" err="1">
                <a:solidFill>
                  <a:srgbClr val="0070C0"/>
                </a:solidFill>
                <a:latin typeface="Comic Sans MS" pitchFamily="66" charset="0"/>
              </a:rPr>
              <a:t>επαναδιατύπωση</a:t>
            </a:r>
            <a:r>
              <a:rPr lang="el-GR" sz="1700" dirty="0">
                <a:solidFill>
                  <a:srgbClr val="0070C0"/>
                </a:solidFill>
                <a:latin typeface="Comic Sans MS" pitchFamily="66" charset="0"/>
              </a:rPr>
              <a:t> του προβλήματος:</a:t>
            </a:r>
          </a:p>
          <a:p>
            <a:pPr marL="365125" lvl="0" indent="-255588" fontAlgn="base">
              <a:spcBef>
                <a:spcPts val="400"/>
              </a:spcBef>
              <a:spcAft>
                <a:spcPct val="0"/>
              </a:spcAft>
              <a:buClr>
                <a:srgbClr val="2DA2BF"/>
              </a:buClr>
              <a:buSzPct val="68000"/>
              <a:buFont typeface="Wingdings" pitchFamily="2" charset="2"/>
              <a:buChar char="Ø"/>
            </a:pPr>
            <a:r>
              <a:rPr lang="el-GR" sz="1700" dirty="0">
                <a:solidFill>
                  <a:srgbClr val="0070C0"/>
                </a:solidFill>
                <a:latin typeface="Comic Sans MS" pitchFamily="66" charset="0"/>
              </a:rPr>
              <a:t>Ποιο είναι το πρόβλημα;</a:t>
            </a:r>
          </a:p>
          <a:p>
            <a:pPr marL="365125" lvl="0" indent="-255588" fontAlgn="base">
              <a:spcBef>
                <a:spcPts val="400"/>
              </a:spcBef>
              <a:spcAft>
                <a:spcPct val="0"/>
              </a:spcAft>
              <a:buClr>
                <a:srgbClr val="2DA2BF"/>
              </a:buClr>
              <a:buSzPct val="68000"/>
              <a:buFont typeface="Wingdings" pitchFamily="2" charset="2"/>
              <a:buChar char="Ø"/>
            </a:pPr>
            <a:r>
              <a:rPr lang="el-GR" sz="1700" dirty="0">
                <a:solidFill>
                  <a:srgbClr val="0070C0"/>
                </a:solidFill>
                <a:latin typeface="Comic Sans MS" pitchFamily="66" charset="0"/>
              </a:rPr>
              <a:t>Πως αισθάνονται όσοι εμπλέκονται;</a:t>
            </a:r>
          </a:p>
          <a:p>
            <a:pPr marL="365125" lvl="0" indent="-255588" fontAlgn="base">
              <a:spcBef>
                <a:spcPts val="400"/>
              </a:spcBef>
              <a:spcAft>
                <a:spcPct val="0"/>
              </a:spcAft>
              <a:buClr>
                <a:srgbClr val="2DA2BF"/>
              </a:buClr>
              <a:buSzPct val="68000"/>
              <a:buFont typeface="Wingdings" pitchFamily="2" charset="2"/>
              <a:buChar char="Ø"/>
            </a:pPr>
            <a:r>
              <a:rPr lang="el-GR" sz="1700" dirty="0">
                <a:solidFill>
                  <a:srgbClr val="0070C0"/>
                </a:solidFill>
                <a:latin typeface="Comic Sans MS" pitchFamily="66" charset="0"/>
              </a:rPr>
              <a:t>Πως θα το περιέγραφαν όσοι εμπλέκονται;</a:t>
            </a:r>
          </a:p>
          <a:p>
            <a:pPr marL="365125" lvl="0" indent="-255588" fontAlgn="base">
              <a:spcBef>
                <a:spcPts val="400"/>
              </a:spcBef>
              <a:spcAft>
                <a:spcPct val="0"/>
              </a:spcAft>
              <a:buClr>
                <a:srgbClr val="2DA2BF"/>
              </a:buClr>
              <a:buSzPct val="68000"/>
              <a:buFont typeface="Wingdings" pitchFamily="2" charset="2"/>
              <a:buChar char="Ø"/>
            </a:pPr>
            <a:r>
              <a:rPr lang="el-GR" sz="1700" dirty="0">
                <a:solidFill>
                  <a:srgbClr val="0070C0"/>
                </a:solidFill>
                <a:latin typeface="Comic Sans MS" pitchFamily="66" charset="0"/>
              </a:rPr>
              <a:t>Πως νιώθω εγώ γι’ αυτό που συμβαίνει;</a:t>
            </a:r>
          </a:p>
          <a:p>
            <a:pPr marL="365125" lvl="0" indent="-255588" fontAlgn="base">
              <a:spcBef>
                <a:spcPts val="400"/>
              </a:spcBef>
              <a:spcAft>
                <a:spcPct val="0"/>
              </a:spcAft>
              <a:buClr>
                <a:srgbClr val="2DA2BF"/>
              </a:buClr>
              <a:buSzPct val="68000"/>
              <a:buFont typeface="Wingdings" pitchFamily="2" charset="2"/>
              <a:buChar char="Ø"/>
            </a:pPr>
            <a:r>
              <a:rPr lang="el-GR" sz="1700" dirty="0">
                <a:solidFill>
                  <a:srgbClr val="0070C0"/>
                </a:solidFill>
                <a:latin typeface="Comic Sans MS" pitchFamily="66" charset="0"/>
              </a:rPr>
              <a:t>Επαφή με θετικές εμπειρίες του παρελθόντος (ποιες ικανότητες, αξίες, δεξιότητες αξιοποίησα σε μια θετική εμπειρία συνεργασίας στο παρελθόν);</a:t>
            </a:r>
          </a:p>
          <a:p>
            <a:pPr marL="365125" lvl="0" indent="-255588" fontAlgn="base">
              <a:spcBef>
                <a:spcPts val="400"/>
              </a:spcBef>
              <a:spcAft>
                <a:spcPct val="0"/>
              </a:spcAft>
              <a:buClr>
                <a:srgbClr val="2DA2BF"/>
              </a:buClr>
              <a:buSzPct val="68000"/>
              <a:buFont typeface="Wingdings" pitchFamily="2" charset="2"/>
              <a:buChar char="Ø"/>
            </a:pPr>
            <a:r>
              <a:rPr lang="el-GR" sz="1700" dirty="0">
                <a:solidFill>
                  <a:srgbClr val="0070C0"/>
                </a:solidFill>
                <a:latin typeface="Comic Sans MS" pitchFamily="66" charset="0"/>
              </a:rPr>
              <a:t>Ερωτήσεις που βοηθούν : πότε, που, γιατί, ποιοι εμπλέκονται, ποιες σχέσεις, ποια συναισθήματα υπάρχουν;</a:t>
            </a:r>
          </a:p>
          <a:p>
            <a:endParaRPr lang="el-GR" dirty="0"/>
          </a:p>
        </p:txBody>
      </p:sp>
      <p:sp>
        <p:nvSpPr>
          <p:cNvPr id="4" name="Θέση περιεχομένου 3"/>
          <p:cNvSpPr>
            <a:spLocks noGrp="1"/>
          </p:cNvSpPr>
          <p:nvPr>
            <p:ph sz="quarter" idx="14"/>
          </p:nvPr>
        </p:nvSpPr>
        <p:spPr/>
        <p:txBody>
          <a:bodyPr>
            <a:normAutofit fontScale="85000" lnSpcReduction="10000"/>
          </a:bodyPr>
          <a:lstStyle/>
          <a:p>
            <a:pPr marL="365125" lvl="0" indent="-255588" fontAlgn="base">
              <a:spcBef>
                <a:spcPts val="400"/>
              </a:spcBef>
              <a:spcAft>
                <a:spcPct val="0"/>
              </a:spcAft>
              <a:buClr>
                <a:srgbClr val="2DA2BF"/>
              </a:buClr>
              <a:buSzPct val="68000"/>
              <a:buFont typeface="Wingdings" pitchFamily="2" charset="2"/>
              <a:buChar char="Ø"/>
            </a:pPr>
            <a:r>
              <a:rPr lang="el-GR" sz="2000" dirty="0">
                <a:solidFill>
                  <a:srgbClr val="0070C0"/>
                </a:solidFill>
                <a:latin typeface="Comic Sans MS" pitchFamily="66" charset="0"/>
              </a:rPr>
              <a:t>2</a:t>
            </a:r>
            <a:r>
              <a:rPr lang="el-GR" sz="2000" baseline="30000" dirty="0">
                <a:solidFill>
                  <a:srgbClr val="0070C0"/>
                </a:solidFill>
                <a:latin typeface="Comic Sans MS" pitchFamily="66" charset="0"/>
              </a:rPr>
              <a:t>ο</a:t>
            </a:r>
            <a:r>
              <a:rPr lang="el-GR" sz="2000" dirty="0">
                <a:solidFill>
                  <a:srgbClr val="0070C0"/>
                </a:solidFill>
                <a:latin typeface="Comic Sans MS" pitchFamily="66" charset="0"/>
              </a:rPr>
              <a:t> βήμα: Πως θα θέλαμε να είναι τα πράγματα στο μέλλον (συγκεκριμένος χρόνος, </a:t>
            </a:r>
            <a:r>
              <a:rPr lang="el-GR" sz="2000" dirty="0" err="1">
                <a:solidFill>
                  <a:srgbClr val="0070C0"/>
                </a:solidFill>
                <a:latin typeface="Comic Sans MS" pitchFamily="66" charset="0"/>
              </a:rPr>
              <a:t>π.χ</a:t>
            </a:r>
            <a:r>
              <a:rPr lang="el-GR" sz="2000" dirty="0">
                <a:solidFill>
                  <a:srgbClr val="0070C0"/>
                </a:solidFill>
                <a:latin typeface="Comic Sans MS" pitchFamily="66" charset="0"/>
              </a:rPr>
              <a:t> στο επόμενο 3μηνο);(οραματισμός για το μέλλον)</a:t>
            </a:r>
          </a:p>
          <a:p>
            <a:pPr marL="365125" lvl="0" indent="-255588" fontAlgn="base">
              <a:spcBef>
                <a:spcPts val="400"/>
              </a:spcBef>
              <a:spcAft>
                <a:spcPct val="0"/>
              </a:spcAft>
              <a:buClr>
                <a:srgbClr val="2DA2BF"/>
              </a:buClr>
              <a:buSzPct val="68000"/>
              <a:buFont typeface="Wingdings" pitchFamily="2" charset="2"/>
              <a:buChar char="Ø"/>
            </a:pPr>
            <a:r>
              <a:rPr lang="el-GR" sz="2000" dirty="0">
                <a:solidFill>
                  <a:srgbClr val="0070C0"/>
                </a:solidFill>
                <a:latin typeface="Comic Sans MS" pitchFamily="66" charset="0"/>
              </a:rPr>
              <a:t>3</a:t>
            </a:r>
            <a:r>
              <a:rPr lang="el-GR" sz="2000" baseline="30000" dirty="0">
                <a:solidFill>
                  <a:srgbClr val="0070C0"/>
                </a:solidFill>
                <a:latin typeface="Comic Sans MS" pitchFamily="66" charset="0"/>
              </a:rPr>
              <a:t>ο</a:t>
            </a:r>
            <a:r>
              <a:rPr lang="el-GR" sz="2000" dirty="0">
                <a:solidFill>
                  <a:srgbClr val="0070C0"/>
                </a:solidFill>
                <a:latin typeface="Comic Sans MS" pitchFamily="66" charset="0"/>
              </a:rPr>
              <a:t> βήμα: Ποια βήματα χρειάζεται να γίνουν ώστε να φθάσουμε κοντά στον επιθυμητό στόχο; (σχεδιασμός)</a:t>
            </a:r>
          </a:p>
          <a:p>
            <a:pPr marL="365125" lvl="0" indent="-255588" fontAlgn="base">
              <a:spcBef>
                <a:spcPts val="400"/>
              </a:spcBef>
              <a:spcAft>
                <a:spcPct val="0"/>
              </a:spcAft>
              <a:buClr>
                <a:srgbClr val="2DA2BF"/>
              </a:buClr>
              <a:buSzPct val="68000"/>
              <a:buFont typeface="Wingdings" pitchFamily="2" charset="2"/>
              <a:buChar char="Ø"/>
            </a:pPr>
            <a:r>
              <a:rPr lang="el-GR" sz="2000" dirty="0">
                <a:solidFill>
                  <a:srgbClr val="0070C0"/>
                </a:solidFill>
                <a:latin typeface="Comic Sans MS" pitchFamily="66" charset="0"/>
              </a:rPr>
              <a:t>4</a:t>
            </a:r>
            <a:r>
              <a:rPr lang="el-GR" sz="2000" baseline="30000" dirty="0">
                <a:solidFill>
                  <a:srgbClr val="0070C0"/>
                </a:solidFill>
                <a:latin typeface="Comic Sans MS" pitchFamily="66" charset="0"/>
              </a:rPr>
              <a:t>ο</a:t>
            </a:r>
            <a:r>
              <a:rPr lang="el-GR" sz="2000" dirty="0">
                <a:solidFill>
                  <a:srgbClr val="0070C0"/>
                </a:solidFill>
                <a:latin typeface="Comic Sans MS" pitchFamily="66" charset="0"/>
              </a:rPr>
              <a:t> βήμα: Ποιες είναι οι πρώτες ενέργειες που χρειάζεται να κάνουμε; Πως ξεκινάμε; (υλοποίηση)</a:t>
            </a:r>
            <a:endParaRPr lang="el-GR" sz="2000" dirty="0">
              <a:solidFill>
                <a:srgbClr val="0070C0"/>
              </a:solidFill>
              <a:latin typeface="Comic Sans MS" pitchFamily="66" charset="0"/>
            </a:endParaRPr>
          </a:p>
        </p:txBody>
      </p:sp>
    </p:spTree>
    <p:extLst>
      <p:ext uri="{BB962C8B-B14F-4D97-AF65-F5344CB8AC3E}">
        <p14:creationId xmlns:p14="http://schemas.microsoft.com/office/powerpoint/2010/main" val="368616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50356" y="2674938"/>
            <a:ext cx="345122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045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274320" lvl="0" indent="-274320">
              <a:buClr>
                <a:srgbClr val="31B6FD"/>
              </a:buClr>
              <a:buSzPct val="100000"/>
              <a:buFont typeface="Arial" charset="0"/>
              <a:buChar char="•"/>
            </a:pPr>
            <a:r>
              <a:rPr lang="el-GR" sz="2200" dirty="0">
                <a:solidFill>
                  <a:srgbClr val="073E87"/>
                </a:solidFill>
                <a:latin typeface="Comic Sans MS" pitchFamily="66" charset="0"/>
              </a:rPr>
              <a:t>Το σχολείο παρουσιάζει μια πολυδιάστατη υπόσταση με αρκετή πολυπλοκότητα</a:t>
            </a:r>
          </a:p>
          <a:p>
            <a:pPr marL="274320" lvl="0" indent="-274320">
              <a:buClr>
                <a:srgbClr val="31B6FD"/>
              </a:buClr>
              <a:buSzPct val="100000"/>
              <a:buFont typeface="Arial" charset="0"/>
              <a:buChar char="•"/>
            </a:pPr>
            <a:r>
              <a:rPr lang="el-GR" sz="2200" dirty="0">
                <a:solidFill>
                  <a:srgbClr val="073E87"/>
                </a:solidFill>
                <a:latin typeface="Comic Sans MS" pitchFamily="66" charset="0"/>
              </a:rPr>
              <a:t>Το σχολείο στην πράξη δρα μέσα στον κοινωνικό χώρο για την επίτευξη των στόχων του και εκφράζει έναν τρόπο συλλογικής δράσης, στο πλαίσιο της οποίας αναπτύσσονται κοινωνικές σχέσεις και ταυτόχρονα λειτουργεί σύμφωνα με κανόνες και αρχές που ρυθμίζουν την ατομική και ομαδική συμπεριφορά των μελών της σχολικής κοινότητας (Σαΐτης,2014)</a:t>
            </a:r>
          </a:p>
          <a:p>
            <a:endParaRPr lang="el-GR" dirty="0"/>
          </a:p>
        </p:txBody>
      </p:sp>
      <p:sp>
        <p:nvSpPr>
          <p:cNvPr id="2" name="Τίτλος 1"/>
          <p:cNvSpPr>
            <a:spLocks noGrp="1"/>
          </p:cNvSpPr>
          <p:nvPr>
            <p:ph type="title"/>
          </p:nvPr>
        </p:nvSpPr>
        <p:spPr/>
        <p:txBody>
          <a:bodyPr/>
          <a:lstStyle/>
          <a:p>
            <a:r>
              <a:rPr lang="el-GR" dirty="0" smtClean="0">
                <a:latin typeface="Comic Sans MS" pitchFamily="66" charset="0"/>
              </a:rPr>
              <a:t>Στο σχολείο…</a:t>
            </a:r>
            <a:endParaRPr lang="el-GR" dirty="0"/>
          </a:p>
        </p:txBody>
      </p:sp>
    </p:spTree>
    <p:extLst>
      <p:ext uri="{BB962C8B-B14F-4D97-AF65-F5344CB8AC3E}">
        <p14:creationId xmlns:p14="http://schemas.microsoft.com/office/powerpoint/2010/main" val="3241462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31742" y="2674938"/>
            <a:ext cx="4488453"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511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5725" y="1452563"/>
            <a:ext cx="6432550"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611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fontScale="92500"/>
          </a:bodyPr>
          <a:lstStyle/>
          <a:p>
            <a:pPr marL="365760" lvl="0" indent="-256032">
              <a:buClr>
                <a:srgbClr val="31B6FD"/>
              </a:buClr>
              <a:buSzPct val="100000"/>
              <a:buFont typeface="Symbol" pitchFamily="18" charset="2"/>
              <a:buChar char=""/>
              <a:defRPr/>
            </a:pPr>
            <a:r>
              <a:rPr lang="el-GR" sz="1500" dirty="0">
                <a:solidFill>
                  <a:srgbClr val="073E87"/>
                </a:solidFill>
                <a:latin typeface="Comic Sans MS" pitchFamily="66" charset="0"/>
              </a:rPr>
              <a:t>Το σχολείο επομένως:</a:t>
            </a:r>
          </a:p>
          <a:p>
            <a:pPr marL="365760" lvl="0" indent="-256032">
              <a:buClr>
                <a:srgbClr val="31B6FD"/>
              </a:buClr>
              <a:buSzPct val="100000"/>
              <a:buFont typeface="Wingdings" pitchFamily="2" charset="2"/>
              <a:buChar char="Ø"/>
              <a:defRPr/>
            </a:pPr>
            <a:r>
              <a:rPr lang="el-GR" sz="1500" dirty="0">
                <a:solidFill>
                  <a:srgbClr val="073E87"/>
                </a:solidFill>
                <a:latin typeface="Comic Sans MS" pitchFamily="66" charset="0"/>
              </a:rPr>
              <a:t>Είναι ένα ανοιχτό οργανικό σύστημα σε συνεχή αλληλεπίδραση με άλλες κοινωνικές οντότητες</a:t>
            </a:r>
          </a:p>
          <a:p>
            <a:pPr marL="365760" lvl="0" indent="-256032">
              <a:buClr>
                <a:srgbClr val="31B6FD"/>
              </a:buClr>
              <a:buSzPct val="100000"/>
              <a:buFont typeface="Wingdings" pitchFamily="2" charset="2"/>
              <a:buChar char="Ø"/>
              <a:defRPr/>
            </a:pPr>
            <a:r>
              <a:rPr lang="el-GR" sz="1500" dirty="0">
                <a:solidFill>
                  <a:srgbClr val="073E87"/>
                </a:solidFill>
                <a:latin typeface="Comic Sans MS" pitchFamily="66" charset="0"/>
              </a:rPr>
              <a:t>Χαρακτηρίζεται από ένα οργανωτικό περιβάλλον με </a:t>
            </a:r>
            <a:r>
              <a:rPr lang="el-GR" sz="1500" dirty="0" err="1">
                <a:solidFill>
                  <a:srgbClr val="073E87"/>
                </a:solidFill>
                <a:latin typeface="Comic Sans MS" pitchFamily="66" charset="0"/>
              </a:rPr>
              <a:t>συνθετότητα</a:t>
            </a:r>
            <a:r>
              <a:rPr lang="el-GR" sz="1500" dirty="0">
                <a:solidFill>
                  <a:srgbClr val="073E87"/>
                </a:solidFill>
                <a:latin typeface="Comic Sans MS" pitchFamily="66" charset="0"/>
              </a:rPr>
              <a:t> στους ρόλους, στους κανόνες λειτουργίας, στις διαδικασίες με αποτέλεσμα να υπάρχουν πολλές αντιθέσεις (</a:t>
            </a:r>
            <a:r>
              <a:rPr lang="el-GR" sz="1500" dirty="0" err="1">
                <a:solidFill>
                  <a:srgbClr val="073E87"/>
                </a:solidFill>
                <a:latin typeface="Comic Sans MS" pitchFamily="66" charset="0"/>
              </a:rPr>
              <a:t>Σαΐτης</a:t>
            </a:r>
            <a:r>
              <a:rPr lang="el-GR" sz="1500" dirty="0">
                <a:solidFill>
                  <a:srgbClr val="073E87"/>
                </a:solidFill>
                <a:latin typeface="Comic Sans MS" pitchFamily="66" charset="0"/>
              </a:rPr>
              <a:t> κ.α.,1996)</a:t>
            </a:r>
          </a:p>
          <a:p>
            <a:pPr marL="365760" lvl="0" indent="-256032">
              <a:buClr>
                <a:srgbClr val="31B6FD"/>
              </a:buClr>
              <a:buSzPct val="100000"/>
              <a:buFont typeface="Wingdings" pitchFamily="2" charset="2"/>
              <a:buChar char="Ø"/>
              <a:defRPr/>
            </a:pPr>
            <a:r>
              <a:rPr lang="el-GR" sz="1500" dirty="0">
                <a:solidFill>
                  <a:srgbClr val="073E87"/>
                </a:solidFill>
                <a:latin typeface="Comic Sans MS" pitchFamily="66" charset="0"/>
              </a:rPr>
              <a:t>Αποτελεί ένα επικοινωνιακό δίκτυο με βασικούς κόμβους τους εκπαιδευτικούς και τους μαθητές</a:t>
            </a:r>
          </a:p>
          <a:p>
            <a:pPr marL="365760" lvl="0" indent="-256032">
              <a:buClr>
                <a:srgbClr val="31B6FD"/>
              </a:buClr>
              <a:buSzPct val="100000"/>
              <a:buFont typeface="Wingdings" pitchFamily="2" charset="2"/>
              <a:buChar char="Ø"/>
              <a:defRPr/>
            </a:pPr>
            <a:r>
              <a:rPr lang="el-GR" sz="1500" dirty="0">
                <a:solidFill>
                  <a:srgbClr val="073E87"/>
                </a:solidFill>
                <a:latin typeface="Comic Sans MS" pitchFamily="66" charset="0"/>
              </a:rPr>
              <a:t>Αυτό το επικοινωνιακό δίκτυο χρειάζεται να μετατραπεί σε συνεργατικό δίκτυο, όπου μαθητές, εκπαιδευτικοί, διοικητικό/βοηθητικό προσωπικό, διευθυντές, ο καθένας από το ρόλο του και τη θέση του, θα πετύχουν προσωπικούς και κοινούς στόχους</a:t>
            </a:r>
          </a:p>
          <a:p>
            <a:pPr marL="365760" lvl="0" indent="-256032">
              <a:buClr>
                <a:srgbClr val="31B6FD"/>
              </a:buClr>
              <a:buSzPct val="100000"/>
              <a:buFont typeface="Wingdings" pitchFamily="2" charset="2"/>
              <a:buChar char="Ø"/>
              <a:defRPr/>
            </a:pPr>
            <a:r>
              <a:rPr lang="el-GR" sz="1500" dirty="0">
                <a:solidFill>
                  <a:srgbClr val="073E87"/>
                </a:solidFill>
                <a:latin typeface="Comic Sans MS" pitchFamily="66" charset="0"/>
              </a:rPr>
              <a:t>Στη Δ/</a:t>
            </a:r>
            <a:r>
              <a:rPr lang="el-GR" sz="1500" dirty="0" err="1">
                <a:solidFill>
                  <a:srgbClr val="073E87"/>
                </a:solidFill>
                <a:latin typeface="Comic Sans MS" pitchFamily="66" charset="0"/>
              </a:rPr>
              <a:t>βάθμια</a:t>
            </a:r>
            <a:r>
              <a:rPr lang="el-GR" sz="1500" dirty="0">
                <a:solidFill>
                  <a:srgbClr val="073E87"/>
                </a:solidFill>
                <a:latin typeface="Comic Sans MS" pitchFamily="66" charset="0"/>
              </a:rPr>
              <a:t> τα πράγματα είναι λίγο πιο σύνθετα, καθώς οι στόχοι του αναλυτικού προγράμματος παρουσιάζουν διαφορετικό βαθμό δυσκολίας και το εκπαιδευτικό προσωπικό αποτελείται από ένα διευρυμένο σύνολο διαφορετικών ειδικοτήτων  </a:t>
            </a:r>
          </a:p>
          <a:p>
            <a:pPr marL="274320" lvl="0" indent="-274320">
              <a:buClr>
                <a:srgbClr val="31B6FD"/>
              </a:buClr>
              <a:buSzPct val="100000"/>
              <a:buFont typeface="Symbol" pitchFamily="18" charset="2"/>
              <a:buChar char=""/>
            </a:pPr>
            <a:endParaRPr lang="el-GR" sz="1500" dirty="0">
              <a:solidFill>
                <a:srgbClr val="073E87"/>
              </a:solidFill>
              <a:latin typeface="Candara"/>
            </a:endParaRPr>
          </a:p>
          <a:p>
            <a:endParaRPr lang="el-GR" dirty="0"/>
          </a:p>
        </p:txBody>
      </p:sp>
      <p:sp>
        <p:nvSpPr>
          <p:cNvPr id="2" name="Τίτλος 1"/>
          <p:cNvSpPr>
            <a:spLocks noGrp="1"/>
          </p:cNvSpPr>
          <p:nvPr>
            <p:ph type="title"/>
          </p:nvPr>
        </p:nvSpPr>
        <p:spPr/>
        <p:txBody>
          <a:bodyPr/>
          <a:lstStyle/>
          <a:p>
            <a:r>
              <a:rPr lang="el-GR" dirty="0" smtClean="0">
                <a:latin typeface="Comic Sans MS" pitchFamily="66" charset="0"/>
              </a:rPr>
              <a:t>Στο σχολείο…</a:t>
            </a:r>
            <a:endParaRPr lang="el-GR" dirty="0"/>
          </a:p>
        </p:txBody>
      </p:sp>
    </p:spTree>
    <p:extLst>
      <p:ext uri="{BB962C8B-B14F-4D97-AF65-F5344CB8AC3E}">
        <p14:creationId xmlns:p14="http://schemas.microsoft.com/office/powerpoint/2010/main" val="405327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274320" lvl="0" indent="-274320">
              <a:buClr>
                <a:srgbClr val="31B6FD"/>
              </a:buClr>
              <a:buSzPct val="100000"/>
              <a:buFont typeface="Symbol" pitchFamily="18" charset="2"/>
              <a:buChar char=""/>
            </a:pPr>
            <a:r>
              <a:rPr lang="el-GR" sz="2400" dirty="0">
                <a:solidFill>
                  <a:srgbClr val="073E87"/>
                </a:solidFill>
                <a:latin typeface="Comic Sans MS" pitchFamily="66" charset="0"/>
              </a:rPr>
              <a:t>Ο ρόλος του εκπαιδευτικού σύνθετος και πολυδιάστατος. Οι εκπαιδευτικοί σήμερα καλούνται να επιτελέσουν ταυτόχρονα πολλούς επιμέρους ρόλους, οι οποίοι πολλές φορές έρχονται και σε σύγκρουση μεταξύ τους</a:t>
            </a:r>
          </a:p>
          <a:p>
            <a:pPr marL="274320" lvl="0" indent="-274320">
              <a:buClr>
                <a:srgbClr val="31B6FD"/>
              </a:buClr>
              <a:buSzPct val="100000"/>
              <a:buFont typeface="Symbol" pitchFamily="18" charset="2"/>
              <a:buChar char=""/>
            </a:pPr>
            <a:r>
              <a:rPr lang="el-GR" sz="2400" dirty="0">
                <a:solidFill>
                  <a:srgbClr val="073E87"/>
                </a:solidFill>
                <a:latin typeface="Comic Sans MS" pitchFamily="66" charset="0"/>
              </a:rPr>
              <a:t>Εκπαιδευτικός – παιδαγωγός – αξιολογητής - υπάλληλος </a:t>
            </a:r>
          </a:p>
          <a:p>
            <a:endParaRPr lang="el-GR" dirty="0" smtClean="0"/>
          </a:p>
          <a:p>
            <a:endParaRPr lang="el-GR" dirty="0"/>
          </a:p>
        </p:txBody>
      </p:sp>
      <p:sp>
        <p:nvSpPr>
          <p:cNvPr id="2" name="Τίτλος 1"/>
          <p:cNvSpPr>
            <a:spLocks noGrp="1"/>
          </p:cNvSpPr>
          <p:nvPr>
            <p:ph type="title"/>
          </p:nvPr>
        </p:nvSpPr>
        <p:spPr/>
        <p:txBody>
          <a:bodyPr/>
          <a:lstStyle/>
          <a:p>
            <a:r>
              <a:rPr lang="el-GR" dirty="0" smtClean="0">
                <a:latin typeface="Comic Sans MS" pitchFamily="66" charset="0"/>
              </a:rPr>
              <a:t>Ο ρόλος των εκπαιδευτικών…</a:t>
            </a:r>
            <a:endParaRPr lang="el-GR" dirty="0"/>
          </a:p>
        </p:txBody>
      </p:sp>
    </p:spTree>
    <p:extLst>
      <p:ext uri="{BB962C8B-B14F-4D97-AF65-F5344CB8AC3E}">
        <p14:creationId xmlns:p14="http://schemas.microsoft.com/office/powerpoint/2010/main" val="412056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latin typeface="Comic Sans MS" pitchFamily="66" charset="0"/>
              </a:rPr>
              <a:t>Πιέσεις που δέχεται ο/η εκπαιδευτικός</a:t>
            </a:r>
            <a:endParaRPr lang="el-GR" dirty="0"/>
          </a:p>
        </p:txBody>
      </p:sp>
      <p:graphicFrame>
        <p:nvGraphicFramePr>
          <p:cNvPr id="5" name="Θέση περιεχομένου 3"/>
          <p:cNvGraphicFramePr>
            <a:graphicFrameLocks noGrp="1"/>
          </p:cNvGraphicFramePr>
          <p:nvPr>
            <p:ph sz="quarter" idx="13"/>
            <p:extLst>
              <p:ext uri="{D42A27DB-BD31-4B8C-83A1-F6EECF244321}">
                <p14:modId xmlns:p14="http://schemas.microsoft.com/office/powerpoint/2010/main" val="3846705219"/>
              </p:ext>
            </p:extLst>
          </p:nvPr>
        </p:nvGraphicFramePr>
        <p:xfrm>
          <a:off x="676275" y="2679700"/>
          <a:ext cx="3822700" cy="344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Θέση περιεχομένου 3"/>
          <p:cNvGraphicFramePr>
            <a:graphicFrameLocks noGrp="1"/>
          </p:cNvGraphicFramePr>
          <p:nvPr>
            <p:ph sz="quarter" idx="14"/>
            <p:extLst>
              <p:ext uri="{D42A27DB-BD31-4B8C-83A1-F6EECF244321}">
                <p14:modId xmlns:p14="http://schemas.microsoft.com/office/powerpoint/2010/main" val="2229639456"/>
              </p:ext>
            </p:extLst>
          </p:nvPr>
        </p:nvGraphicFramePr>
        <p:xfrm>
          <a:off x="4645025" y="2679700"/>
          <a:ext cx="3822700" cy="34464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217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079829752"/>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p:txBody>
          <a:bodyPr/>
          <a:lstStyle/>
          <a:p>
            <a:r>
              <a:rPr lang="el-GR" dirty="0" smtClean="0">
                <a:latin typeface="Comic Sans MS" pitchFamily="66" charset="0"/>
              </a:rPr>
              <a:t>Αρχές λειτουργίας της ομάδας</a:t>
            </a:r>
            <a:endParaRPr lang="el-GR" dirty="0"/>
          </a:p>
        </p:txBody>
      </p:sp>
    </p:spTree>
    <p:extLst>
      <p:ext uri="{BB962C8B-B14F-4D97-AF65-F5344CB8AC3E}">
        <p14:creationId xmlns:p14="http://schemas.microsoft.com/office/powerpoint/2010/main" val="103270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4178352478"/>
              </p:ext>
            </p:extLst>
          </p:nvPr>
        </p:nvGraphicFramePr>
        <p:xfrm>
          <a:off x="871538" y="2674938"/>
          <a:ext cx="7408862" cy="345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Τίτλος 1"/>
          <p:cNvSpPr>
            <a:spLocks noGrp="1"/>
          </p:cNvSpPr>
          <p:nvPr>
            <p:ph type="title"/>
          </p:nvPr>
        </p:nvSpPr>
        <p:spPr/>
        <p:txBody>
          <a:bodyPr>
            <a:normAutofit fontScale="90000"/>
          </a:bodyPr>
          <a:lstStyle/>
          <a:p>
            <a:r>
              <a:rPr lang="el-GR" dirty="0" smtClean="0">
                <a:latin typeface="Comic Sans MS" pitchFamily="66" charset="0"/>
              </a:rPr>
              <a:t>Τι βοηθά στις δυσκολίες της ομάδας</a:t>
            </a:r>
            <a:endParaRPr lang="el-GR" dirty="0"/>
          </a:p>
        </p:txBody>
      </p:sp>
    </p:spTree>
    <p:extLst>
      <p:ext uri="{BB962C8B-B14F-4D97-AF65-F5344CB8AC3E}">
        <p14:creationId xmlns:p14="http://schemas.microsoft.com/office/powerpoint/2010/main" val="266124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514350" lvl="0" indent="-514350">
              <a:buClr>
                <a:srgbClr val="31B6FD"/>
              </a:buClr>
              <a:buSzPct val="100000"/>
              <a:buFont typeface="+mj-lt"/>
              <a:buAutoNum type="arabicPeriod"/>
            </a:pPr>
            <a:r>
              <a:rPr lang="el-GR" sz="2400" dirty="0">
                <a:solidFill>
                  <a:srgbClr val="073E87"/>
                </a:solidFill>
                <a:latin typeface="Comic Sans MS" pitchFamily="66" charset="0"/>
              </a:rPr>
              <a:t>Είμαι σημαντικός/ή εδώ;</a:t>
            </a:r>
          </a:p>
          <a:p>
            <a:pPr marL="514350" lvl="0" indent="-514350">
              <a:buClr>
                <a:srgbClr val="31B6FD"/>
              </a:buClr>
              <a:buSzPct val="100000"/>
              <a:buFont typeface="+mj-lt"/>
              <a:buAutoNum type="arabicPeriod"/>
            </a:pPr>
            <a:r>
              <a:rPr lang="el-GR" sz="2400" dirty="0">
                <a:solidFill>
                  <a:srgbClr val="073E87"/>
                </a:solidFill>
                <a:latin typeface="Comic Sans MS" pitchFamily="66" charset="0"/>
              </a:rPr>
              <a:t>Ανήκω εδώ; Αναγνωρίζομαι ως μέλος της ομάδας;</a:t>
            </a:r>
          </a:p>
          <a:p>
            <a:pPr marL="514350" lvl="0" indent="-514350">
              <a:buClr>
                <a:srgbClr val="31B6FD"/>
              </a:buClr>
              <a:buSzPct val="100000"/>
              <a:buFont typeface="+mj-lt"/>
              <a:buAutoNum type="arabicPeriod"/>
            </a:pPr>
            <a:r>
              <a:rPr lang="el-GR" sz="2400" dirty="0">
                <a:solidFill>
                  <a:srgbClr val="073E87"/>
                </a:solidFill>
                <a:latin typeface="Comic Sans MS" pitchFamily="66" charset="0"/>
              </a:rPr>
              <a:t>Αναγνωρίζεται ότι μπορώ να τα καταφέρω;</a:t>
            </a:r>
          </a:p>
          <a:p>
            <a:pPr marL="514350" lvl="0" indent="-514350">
              <a:buClr>
                <a:srgbClr val="31B6FD"/>
              </a:buClr>
              <a:buSzPct val="100000"/>
              <a:buFont typeface="+mj-lt"/>
              <a:buAutoNum type="arabicPeriod"/>
            </a:pPr>
            <a:r>
              <a:rPr lang="el-GR" sz="2400" dirty="0">
                <a:solidFill>
                  <a:srgbClr val="073E87"/>
                </a:solidFill>
                <a:latin typeface="Comic Sans MS" pitchFamily="66" charset="0"/>
              </a:rPr>
              <a:t>Με ακούει κάποιος με προσοχή, με ενεργό ενδιαφέρον;</a:t>
            </a:r>
          </a:p>
          <a:p>
            <a:pPr marL="514350" lvl="0" indent="-514350">
              <a:buClr>
                <a:srgbClr val="31B6FD"/>
              </a:buClr>
              <a:buSzPct val="100000"/>
              <a:buFont typeface="+mj-lt"/>
              <a:buAutoNum type="arabicPeriod"/>
            </a:pPr>
            <a:r>
              <a:rPr lang="el-GR" sz="2400" dirty="0">
                <a:solidFill>
                  <a:srgbClr val="073E87"/>
                </a:solidFill>
                <a:latin typeface="Comic Sans MS" pitchFamily="66" charset="0"/>
              </a:rPr>
              <a:t>Αναγνωρίζεται η μοναδικότητά μου και η αξία της</a:t>
            </a:r>
            <a:r>
              <a:rPr lang="el-GR" sz="2400" dirty="0" smtClean="0">
                <a:solidFill>
                  <a:srgbClr val="073E87"/>
                </a:solidFill>
                <a:latin typeface="Comic Sans MS" pitchFamily="66" charset="0"/>
              </a:rPr>
              <a:t>;</a:t>
            </a:r>
          </a:p>
          <a:p>
            <a:pPr marL="514350" lvl="0" indent="-514350">
              <a:buClr>
                <a:srgbClr val="31B6FD"/>
              </a:buClr>
              <a:buSzPct val="100000"/>
              <a:buFont typeface="+mj-lt"/>
              <a:buAutoNum type="arabicPeriod"/>
            </a:pPr>
            <a:endParaRPr lang="el-GR" sz="2400" dirty="0">
              <a:solidFill>
                <a:srgbClr val="073E87"/>
              </a:solidFill>
              <a:latin typeface="Comic Sans MS" pitchFamily="66" charset="0"/>
            </a:endParaRPr>
          </a:p>
        </p:txBody>
      </p:sp>
      <p:sp>
        <p:nvSpPr>
          <p:cNvPr id="2" name="Τίτλος 1"/>
          <p:cNvSpPr>
            <a:spLocks noGrp="1"/>
          </p:cNvSpPr>
          <p:nvPr>
            <p:ph type="title"/>
          </p:nvPr>
        </p:nvSpPr>
        <p:spPr/>
        <p:txBody>
          <a:bodyPr/>
          <a:lstStyle/>
          <a:p>
            <a:r>
              <a:rPr lang="el-GR" dirty="0" smtClean="0">
                <a:latin typeface="Comic Sans MS" pitchFamily="66" charset="0"/>
              </a:rPr>
              <a:t>5 ερωτήσεις για τον καθένα…</a:t>
            </a:r>
            <a:endParaRPr lang="el-GR" dirty="0"/>
          </a:p>
        </p:txBody>
      </p:sp>
    </p:spTree>
    <p:extLst>
      <p:ext uri="{BB962C8B-B14F-4D97-AF65-F5344CB8AC3E}">
        <p14:creationId xmlns:p14="http://schemas.microsoft.com/office/powerpoint/2010/main" val="15183842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υματομορφή">
  <a:themeElements>
    <a:clrScheme name="Κυματομορφή">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Κυματομορφή">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υματομορφή">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TotalTime>
  <Words>1640</Words>
  <Application>Microsoft Office PowerPoint</Application>
  <PresentationFormat>Προβολή στην οθόνη (4:3)</PresentationFormat>
  <Paragraphs>172</Paragraphs>
  <Slides>31</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31</vt:i4>
      </vt:variant>
    </vt:vector>
  </HeadingPairs>
  <TitlesOfParts>
    <vt:vector size="33" baseType="lpstr">
      <vt:lpstr>Κυματομορφή</vt:lpstr>
      <vt:lpstr>Έγγραφο</vt:lpstr>
      <vt:lpstr>Παρουσίαση του PowerPoint</vt:lpstr>
      <vt:lpstr>Στο σχολείο…</vt:lpstr>
      <vt:lpstr>Στο σχολείο…</vt:lpstr>
      <vt:lpstr>Στο σχολείο…</vt:lpstr>
      <vt:lpstr>Ο ρόλος των εκπαιδευτικών…</vt:lpstr>
      <vt:lpstr>Πιέσεις που δέχεται ο/η εκπαιδευτικός</vt:lpstr>
      <vt:lpstr>Αρχές λειτουργίας της ομάδας</vt:lpstr>
      <vt:lpstr>Τι βοηθά στις δυσκολίες της ομάδας</vt:lpstr>
      <vt:lpstr>5 ερωτήσεις για τον καθένα…</vt:lpstr>
      <vt:lpstr>Πως διαμορφώνεται το κλίμα του σχολείου</vt:lpstr>
      <vt:lpstr>Διαχείριση δυσκολιών στο σχολικό πλαίσιο – ενίσχυση της συνεργασίας</vt:lpstr>
      <vt:lpstr>Διαχείριση δυσκολιών στο σχολικό πλαίσιο – ενίσχυση της συνεργασίας</vt:lpstr>
      <vt:lpstr>Διαχείριση δυσκολιών στο σχολικό πλαίσιο – ενίσχυση της συνεργασίας</vt:lpstr>
      <vt:lpstr>Οι πιο συνηθισμένοι τρόποι αντίδρασης σε μια σύγκρουση:  </vt:lpstr>
      <vt:lpstr>Οι πιο συνηθισμένοι τρόποι αντίδρασης σε μια σύγκρουση:  </vt:lpstr>
      <vt:lpstr>Οι πιο συνηθισμένοι τρόποι αντίδρασης σε μια σύγκρουση:</vt:lpstr>
      <vt:lpstr>Διαχείριση δυσκολιών στο σχολικό πλαίσιο – ενίσχυση της συνεργασίας</vt:lpstr>
      <vt:lpstr>Τι βοηθά τελικά στην ενίσχυση της συνεργασίας στο σχολικό πλαίσιο; (εκπαιδευτικοί – μαθητές – γονείς) </vt:lpstr>
      <vt:lpstr>Τι βοηθά τελικά στην ενίσχυση της συνεργασίας στο σχολικό πλαίσιο; (εκπαιδευτικοί – μαθητές – γονείς) </vt:lpstr>
      <vt:lpstr>Τι βοηθά τελικά στην ενίσχυση της συνεργασίας στο σχολικό πλαίσιο; (εκπαιδευτικοί – μαθητές – γονείς) </vt:lpstr>
      <vt:lpstr>Η ενεργητική ακρόαση</vt:lpstr>
      <vt:lpstr>Βοηθώ ακούγοντας…</vt:lpstr>
      <vt:lpstr>Επιβεβαίωση ακρόασης</vt:lpstr>
      <vt:lpstr>Αντανάκλαση</vt:lpstr>
      <vt:lpstr>Μήνυμα σε πρώτο πρόσωπο</vt:lpstr>
      <vt:lpstr>Παράφραση</vt:lpstr>
      <vt:lpstr>παράδειγμα</vt:lpstr>
      <vt:lpstr>4 Βήματα που βοηθούν στη διαχείριση μιας δυσκολίας στο σχολικό πλαίσιο (εκπαιδευτικοί – μαθητές – γονείς)</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10</cp:revision>
  <dcterms:created xsi:type="dcterms:W3CDTF">2023-01-19T09:02:38Z</dcterms:created>
  <dcterms:modified xsi:type="dcterms:W3CDTF">2023-01-19T10:07:13Z</dcterms:modified>
</cp:coreProperties>
</file>