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59"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49590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171477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142811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399438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285171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A1FAB88-FA5D-48A4-8531-25A8CA8F093D}" type="datetimeFigureOut">
              <a:rPr lang="el-GR" smtClean="0"/>
              <a:t>12/12/2018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211063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A1FAB88-FA5D-48A4-8531-25A8CA8F093D}" type="datetimeFigureOut">
              <a:rPr lang="el-GR" smtClean="0"/>
              <a:t>12/12/2018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297364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A1FAB88-FA5D-48A4-8531-25A8CA8F093D}" type="datetimeFigureOut">
              <a:rPr lang="el-GR" smtClean="0"/>
              <a:t>12/12/2018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323057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A1FAB88-FA5D-48A4-8531-25A8CA8F093D}" type="datetimeFigureOut">
              <a:rPr lang="el-GR" smtClean="0"/>
              <a:t>12/12/2018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5179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A1FAB88-FA5D-48A4-8531-25A8CA8F093D}" type="datetimeFigureOut">
              <a:rPr lang="el-GR" smtClean="0"/>
              <a:t>12/12/2018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385253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A1FAB88-FA5D-48A4-8531-25A8CA8F093D}" type="datetimeFigureOut">
              <a:rPr lang="el-GR" smtClean="0"/>
              <a:t>12/12/2018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F7B91C4-8F0F-4022-9261-4D2B14C40053}" type="slidenum">
              <a:rPr lang="el-GR" smtClean="0"/>
              <a:t>‹#›</a:t>
            </a:fld>
            <a:endParaRPr lang="el-GR"/>
          </a:p>
        </p:txBody>
      </p:sp>
    </p:spTree>
    <p:extLst>
      <p:ext uri="{BB962C8B-B14F-4D97-AF65-F5344CB8AC3E}">
        <p14:creationId xmlns:p14="http://schemas.microsoft.com/office/powerpoint/2010/main" val="176274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07000" b="-10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FAB88-FA5D-48A4-8531-25A8CA8F093D}" type="datetimeFigureOut">
              <a:rPr lang="el-GR" smtClean="0"/>
              <a:t>12/12/2018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B91C4-8F0F-4022-9261-4D2B14C40053}" type="slidenum">
              <a:rPr lang="el-GR" smtClean="0"/>
              <a:t>‹#›</a:t>
            </a:fld>
            <a:endParaRPr lang="el-GR"/>
          </a:p>
        </p:txBody>
      </p:sp>
    </p:spTree>
    <p:extLst>
      <p:ext uri="{BB962C8B-B14F-4D97-AF65-F5344CB8AC3E}">
        <p14:creationId xmlns:p14="http://schemas.microsoft.com/office/powerpoint/2010/main" val="159415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Ορθογώνιο 5"/>
          <p:cNvSpPr/>
          <p:nvPr/>
        </p:nvSpPr>
        <p:spPr>
          <a:xfrm rot="20883450">
            <a:off x="2860011" y="2264969"/>
            <a:ext cx="5385320" cy="1754326"/>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Traditional Greek</a:t>
            </a:r>
          </a:p>
          <a:p>
            <a:pPr algn="ctr"/>
            <a:r>
              <a:rPr lang="en-US" sz="5400" b="1" cap="none" spc="0" dirty="0" smtClean="0">
                <a:ln w="22225">
                  <a:solidFill>
                    <a:schemeClr val="accent2"/>
                  </a:solidFill>
                  <a:prstDash val="solid"/>
                </a:ln>
                <a:solidFill>
                  <a:schemeClr val="accent2">
                    <a:lumMod val="40000"/>
                    <a:lumOff val="60000"/>
                  </a:schemeClr>
                </a:solidFill>
                <a:effectLst/>
              </a:rPr>
              <a:t> Christmas recipes</a:t>
            </a:r>
            <a:endParaRPr lang="el-GR" sz="5400" b="1" cap="none" spc="0" dirty="0">
              <a:ln w="22225">
                <a:solidFill>
                  <a:schemeClr val="accent2"/>
                </a:solidFill>
                <a:prstDash val="solid"/>
              </a:ln>
              <a:solidFill>
                <a:schemeClr val="accent2">
                  <a:lumMod val="40000"/>
                  <a:lumOff val="60000"/>
                </a:schemeClr>
              </a:solidFill>
              <a:effectLst/>
            </a:endParaRPr>
          </a:p>
        </p:txBody>
      </p:sp>
      <p:pic>
        <p:nvPicPr>
          <p:cNvPr id="7" name="Εικόνα 6"/>
          <p:cNvPicPr>
            <a:picLocks noChangeAspect="1"/>
          </p:cNvPicPr>
          <p:nvPr/>
        </p:nvPicPr>
        <p:blipFill>
          <a:blip r:embed="rId3"/>
          <a:stretch>
            <a:fillRect/>
          </a:stretch>
        </p:blipFill>
        <p:spPr>
          <a:xfrm>
            <a:off x="145755" y="1"/>
            <a:ext cx="2065779" cy="1404730"/>
          </a:xfrm>
          <a:prstGeom prst="rect">
            <a:avLst/>
          </a:prstGeom>
        </p:spPr>
      </p:pic>
      <p:sp>
        <p:nvSpPr>
          <p:cNvPr id="8" name="TextBox 6"/>
          <p:cNvSpPr txBox="1">
            <a:spLocks noChangeArrowheads="1"/>
          </p:cNvSpPr>
          <p:nvPr/>
        </p:nvSpPr>
        <p:spPr bwMode="auto">
          <a:xfrm>
            <a:off x="5845036" y="6284264"/>
            <a:ext cx="6108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b="1">
                <a:latin typeface="Curlz MT" panose="04040404050702020202" pitchFamily="82" charset="0"/>
              </a:rPr>
              <a:t>19</a:t>
            </a:r>
            <a:r>
              <a:rPr lang="en-US" altLang="el-GR" b="1" baseline="30000">
                <a:latin typeface="Curlz MT" panose="04040404050702020202" pitchFamily="82" charset="0"/>
              </a:rPr>
              <a:t>th</a:t>
            </a:r>
            <a:r>
              <a:rPr lang="en-US" altLang="el-GR" b="1">
                <a:latin typeface="Curlz MT" panose="04040404050702020202" pitchFamily="82" charset="0"/>
              </a:rPr>
              <a:t> primary School of Thessaloniki, Greece</a:t>
            </a:r>
            <a:endParaRPr lang="el-GR" altLang="el-GR" b="1"/>
          </a:p>
        </p:txBody>
      </p:sp>
    </p:spTree>
    <p:extLst>
      <p:ext uri="{BB962C8B-B14F-4D97-AF65-F5344CB8AC3E}">
        <p14:creationId xmlns:p14="http://schemas.microsoft.com/office/powerpoint/2010/main" val="23537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65042"/>
            <a:ext cx="6952490" cy="1050235"/>
          </a:xfrm>
        </p:spPr>
        <p:txBody>
          <a:bodyPr/>
          <a:lstStyle/>
          <a:p>
            <a:r>
              <a:rPr lang="en-US" dirty="0" smtClean="0">
                <a:latin typeface="Colonna MT" panose="04020805060202030203" pitchFamily="82" charset="0"/>
              </a:rPr>
              <a:t>Vasilopita </a:t>
            </a:r>
            <a:br>
              <a:rPr lang="en-US" dirty="0" smtClean="0">
                <a:latin typeface="Colonna MT" panose="04020805060202030203" pitchFamily="82" charset="0"/>
              </a:rPr>
            </a:br>
            <a:r>
              <a:rPr lang="en-US" dirty="0" smtClean="0">
                <a:latin typeface="Colonna MT" panose="04020805060202030203" pitchFamily="82" charset="0"/>
              </a:rPr>
              <a:t>A Greek New Year Eve’s Cake</a:t>
            </a:r>
            <a:endParaRPr lang="el-GR" dirty="0"/>
          </a:p>
        </p:txBody>
      </p:sp>
      <p:sp>
        <p:nvSpPr>
          <p:cNvPr id="4" name="Θέση κειμένου 3"/>
          <p:cNvSpPr>
            <a:spLocks noGrp="1"/>
          </p:cNvSpPr>
          <p:nvPr>
            <p:ph type="body" sz="half" idx="2"/>
          </p:nvPr>
        </p:nvSpPr>
        <p:spPr>
          <a:xfrm>
            <a:off x="5223731" y="1569728"/>
            <a:ext cx="5733291" cy="4008783"/>
          </a:xfrm>
        </p:spPr>
        <p:txBody>
          <a:bodyPr>
            <a:normAutofit lnSpcReduction="10000"/>
          </a:bodyPr>
          <a:lstStyle/>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Separate the egg yolks and beat only the white part of the eggs until the mixture is thick.</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Beat the butter and sugar for 20’.</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the egg yolks. Then pour in the orange juice, vanilla , orange zest and the yoghurt.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 Add 1/3 of the flour and mix. Repeat with the rest of the flour.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Preheat the oven at 200◦C.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butter on a non-sticking cake tray and pour in the mixture.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for 50 – 60’.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Let vasilopita cool and put it upside down on a plate.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Wrap a coin in </a:t>
            </a:r>
            <a:r>
              <a:rPr lang="en-US" dirty="0" err="1" smtClean="0">
                <a:latin typeface="Arial" panose="020B0604020202020204" pitchFamily="34" charset="0"/>
                <a:cs typeface="Arial" panose="020B0604020202020204" pitchFamily="34" charset="0"/>
              </a:rPr>
              <a:t>aluminium</a:t>
            </a:r>
            <a:r>
              <a:rPr lang="en-US" dirty="0" smtClean="0">
                <a:latin typeface="Arial" panose="020B0604020202020204" pitchFamily="34" charset="0"/>
                <a:cs typeface="Arial" panose="020B0604020202020204" pitchFamily="34" charset="0"/>
              </a:rPr>
              <a:t> foil and stick it in the cake.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At midnight on New Year ‘s Eve cut the cake into pieces. The person whose piece has the coin is lucky all year and gets a present!</a:t>
            </a:r>
          </a:p>
        </p:txBody>
      </p:sp>
      <p:sp>
        <p:nvSpPr>
          <p:cNvPr id="5" name="Θέση κειμένου 3"/>
          <p:cNvSpPr txBox="1">
            <a:spLocks/>
          </p:cNvSpPr>
          <p:nvPr/>
        </p:nvSpPr>
        <p:spPr>
          <a:xfrm>
            <a:off x="992188" y="1729409"/>
            <a:ext cx="3043099" cy="29949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b="1"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375 gr butter</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3 cups of sugar</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6 eggs (separate yolks)</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Some salt</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2 orange zest</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½ cup orange juice</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200 gr yoghurt</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1 teaspoon vanilla</a:t>
            </a:r>
          </a:p>
          <a:p>
            <a:pPr marL="285750" indent="-285750">
              <a:lnSpc>
                <a:spcPct val="100000"/>
              </a:lnSpc>
              <a:spcBef>
                <a:spcPts val="0"/>
              </a:spcBef>
              <a:buFont typeface="Wingdings" panose="05000000000000000000" pitchFamily="2" charset="2"/>
              <a:buChar char="§"/>
            </a:pPr>
            <a:r>
              <a:rPr lang="en-US" smtClean="0">
                <a:latin typeface="Arial" panose="020B0604020202020204" pitchFamily="34" charset="0"/>
                <a:cs typeface="Arial" panose="020B0604020202020204" pitchFamily="34" charset="0"/>
              </a:rPr>
              <a:t>750 gr self-rising flour</a:t>
            </a:r>
            <a:endParaRPr lang="el-GR" dirty="0">
              <a:latin typeface="Arial" panose="020B0604020202020204" pitchFamily="34" charset="0"/>
              <a:cs typeface="Arial" panose="020B0604020202020204" pitchFamily="34" charset="0"/>
            </a:endParaRPr>
          </a:p>
        </p:txBody>
      </p:sp>
      <p:pic>
        <p:nvPicPr>
          <p:cNvPr id="6" name="Εικόνα 5"/>
          <p:cNvPicPr>
            <a:picLocks noChangeAspect="1"/>
          </p:cNvPicPr>
          <p:nvPr/>
        </p:nvPicPr>
        <p:blipFill>
          <a:blip r:embed="rId2">
            <a:clrChange>
              <a:clrFrom>
                <a:srgbClr val="E7E7E7"/>
              </a:clrFrom>
              <a:clrTo>
                <a:srgbClr val="E7E7E7">
                  <a:alpha val="0"/>
                </a:srgbClr>
              </a:clrTo>
            </a:clrChange>
          </a:blip>
          <a:stretch>
            <a:fillRect/>
          </a:stretch>
        </p:blipFill>
        <p:spPr>
          <a:xfrm>
            <a:off x="1881809" y="4546258"/>
            <a:ext cx="3043823" cy="2064506"/>
          </a:xfrm>
          <a:prstGeom prst="rect">
            <a:avLst/>
          </a:prstGeom>
        </p:spPr>
      </p:pic>
      <p:sp>
        <p:nvSpPr>
          <p:cNvPr id="7" name="TextBox 6"/>
          <p:cNvSpPr txBox="1"/>
          <p:nvPr/>
        </p:nvSpPr>
        <p:spPr>
          <a:xfrm>
            <a:off x="8090377" y="5767864"/>
            <a:ext cx="3511826" cy="646331"/>
          </a:xfrm>
          <a:prstGeom prst="rect">
            <a:avLst/>
          </a:prstGeom>
          <a:noFill/>
        </p:spPr>
        <p:txBody>
          <a:bodyPr wrap="square" rtlCol="0">
            <a:spAutoFit/>
          </a:bodyPr>
          <a:lstStyle/>
          <a:p>
            <a:r>
              <a:rPr lang="en-US" b="1" dirty="0" err="1" smtClean="0"/>
              <a:t>Lazaros</a:t>
            </a:r>
            <a:r>
              <a:rPr lang="en-US" dirty="0" smtClean="0"/>
              <a:t>–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spTree>
    <p:extLst>
      <p:ext uri="{BB962C8B-B14F-4D97-AF65-F5344CB8AC3E}">
        <p14:creationId xmlns:p14="http://schemas.microsoft.com/office/powerpoint/2010/main" val="321424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7" y="308905"/>
            <a:ext cx="3932237" cy="612913"/>
          </a:xfrm>
        </p:spPr>
        <p:txBody>
          <a:bodyPr/>
          <a:lstStyle/>
          <a:p>
            <a:r>
              <a:rPr lang="en-US" dirty="0" err="1" smtClean="0">
                <a:latin typeface="Colonna MT" panose="04020805060202030203" pitchFamily="82" charset="0"/>
              </a:rPr>
              <a:t>Galaktoboureko</a:t>
            </a:r>
            <a:r>
              <a:rPr lang="en-US" dirty="0" smtClean="0">
                <a:latin typeface="Colonna MT" panose="04020805060202030203" pitchFamily="82" charset="0"/>
              </a:rPr>
              <a:t> </a:t>
            </a:r>
            <a:endParaRPr lang="el-GR" dirty="0"/>
          </a:p>
        </p:txBody>
      </p:sp>
      <p:sp>
        <p:nvSpPr>
          <p:cNvPr id="4" name="Θέση κειμένου 3"/>
          <p:cNvSpPr>
            <a:spLocks noGrp="1"/>
          </p:cNvSpPr>
          <p:nvPr>
            <p:ph type="body" sz="half" idx="2"/>
          </p:nvPr>
        </p:nvSpPr>
        <p:spPr>
          <a:xfrm>
            <a:off x="839787" y="1003998"/>
            <a:ext cx="3440665" cy="4663040"/>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a:lnSpc>
                <a:spcPct val="100000"/>
              </a:lnSpc>
              <a:spcBef>
                <a:spcPts val="0"/>
              </a:spcBef>
            </a:pPr>
            <a:r>
              <a:rPr lang="en-US" b="1" dirty="0" smtClean="0">
                <a:latin typeface="Arial" panose="020B0604020202020204" pitchFamily="34" charset="0"/>
                <a:cs typeface="Arial" panose="020B0604020202020204" pitchFamily="34" charset="0"/>
              </a:rPr>
              <a:t>For the base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400-450 gr pastry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210 gr butter</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For the custard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160 gr thin semolina</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220 gr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500gr milk</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 eggs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tablespoons vanilla extract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500 gr cream</a:t>
            </a:r>
          </a:p>
          <a:p>
            <a:pPr marL="285750" indent="-285750">
              <a:lnSpc>
                <a:spcPct val="100000"/>
              </a:lnSpc>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For the syrup</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360 gr water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640 gr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tablespoons of lemon zest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 cinnamon stick</a:t>
            </a:r>
            <a:endParaRPr lang="el-GR" dirty="0">
              <a:latin typeface="Arial" panose="020B0604020202020204" pitchFamily="34" charset="0"/>
              <a:cs typeface="Arial" panose="020B0604020202020204" pitchFamily="34" charset="0"/>
            </a:endParaRPr>
          </a:p>
        </p:txBody>
      </p:sp>
      <p:sp>
        <p:nvSpPr>
          <p:cNvPr id="5" name="Θέση κειμένου 3"/>
          <p:cNvSpPr txBox="1">
            <a:spLocks/>
          </p:cNvSpPr>
          <p:nvPr/>
        </p:nvSpPr>
        <p:spPr>
          <a:xfrm>
            <a:off x="4280452" y="1003999"/>
            <a:ext cx="7487478" cy="42968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b="1" dirty="0" smtClean="0">
                <a:latin typeface="Arial" panose="020B0604020202020204" pitchFamily="34" charset="0"/>
                <a:cs typeface="Arial" panose="020B0604020202020204" pitchFamily="34" charset="0"/>
              </a:rPr>
              <a:t>Instructions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Start by preparing the syrup. In a small pan add the sugar, the water and the lemon zest. Boil until the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ugar melts. Remove from the stove and add the cinnamon stick. Then let it cool.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For the custard, divide the eggs into yolks and whites. Put the eggs’ whites and 50 gr of sugar in a bowl. Whisk them to make the meringues and then set aside.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In another bowl whisk the yolks and 50 gr sugar for 5’.</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Mix ¼ of the meringues with the egg yolk and sugar mixture.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into a saucepan the milk, the cream and the rest of the sugar and boil. Add the semolina and vanilla extract. Whisk until the mixture is creamy. Remove from the stove, add butter and blend.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the mixtures from step 4 and 5 together.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In a baking tray melt 230 gr butter. Put 5 sheets of the pastry. Then put the custard on top and smooth the surface. Add 4 sheets of pastry on top.</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at 160</a:t>
            </a:r>
            <a:r>
              <a:rPr lang="en-US" dirty="0" smtClean="0">
                <a:latin typeface="Times New Roman" panose="02020603050405020304" pitchFamily="18" charset="0"/>
                <a:cs typeface="Times New Roman" panose="02020603050405020304" pitchFamily="18" charset="0"/>
              </a:rPr>
              <a:t>◦ </a:t>
            </a:r>
            <a:r>
              <a:rPr lang="en-US" dirty="0" smtClean="0">
                <a:latin typeface="Arial" panose="020B0604020202020204" pitchFamily="34" charset="0"/>
                <a:cs typeface="Arial" panose="020B0604020202020204" pitchFamily="34" charset="0"/>
              </a:rPr>
              <a:t>C for 60-75’ until golden.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When it’s ready, pour the cold syrup on top and enjoy it!!!</a:t>
            </a:r>
            <a:endParaRPr lang="el-GR" dirty="0">
              <a:latin typeface="Arial" panose="020B0604020202020204" pitchFamily="34" charset="0"/>
              <a:cs typeface="Arial" panose="020B0604020202020204" pitchFamily="34" charset="0"/>
            </a:endParaRPr>
          </a:p>
        </p:txBody>
      </p:sp>
      <p:sp>
        <p:nvSpPr>
          <p:cNvPr id="6" name="TextBox 5"/>
          <p:cNvSpPr txBox="1"/>
          <p:nvPr/>
        </p:nvSpPr>
        <p:spPr>
          <a:xfrm>
            <a:off x="8256104" y="5592351"/>
            <a:ext cx="3511826" cy="646331"/>
          </a:xfrm>
          <a:prstGeom prst="rect">
            <a:avLst/>
          </a:prstGeom>
          <a:noFill/>
        </p:spPr>
        <p:txBody>
          <a:bodyPr wrap="square" rtlCol="0">
            <a:spAutoFit/>
          </a:bodyPr>
          <a:lstStyle/>
          <a:p>
            <a:r>
              <a:rPr lang="en-US" b="1" dirty="0" err="1" smtClean="0"/>
              <a:t>Andriana</a:t>
            </a:r>
            <a:r>
              <a:rPr lang="en-US" b="1" dirty="0" smtClean="0"/>
              <a:t> &amp; Georgia</a:t>
            </a:r>
            <a:r>
              <a:rPr lang="en-US" dirty="0" smtClean="0"/>
              <a:t>– </a:t>
            </a:r>
            <a:r>
              <a:rPr lang="en-US" dirty="0" smtClean="0"/>
              <a:t>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7" name="Εικόνα 6"/>
          <p:cNvPicPr>
            <a:picLocks noChangeAspect="1"/>
          </p:cNvPicPr>
          <p:nvPr/>
        </p:nvPicPr>
        <p:blipFill>
          <a:blip r:embed="rId2"/>
          <a:stretch>
            <a:fillRect/>
          </a:stretch>
        </p:blipFill>
        <p:spPr>
          <a:xfrm>
            <a:off x="3776870" y="5207672"/>
            <a:ext cx="2531165" cy="1650328"/>
          </a:xfrm>
          <a:prstGeom prst="rect">
            <a:avLst/>
          </a:prstGeom>
        </p:spPr>
      </p:pic>
    </p:spTree>
    <p:extLst>
      <p:ext uri="{BB962C8B-B14F-4D97-AF65-F5344CB8AC3E}">
        <p14:creationId xmlns:p14="http://schemas.microsoft.com/office/powerpoint/2010/main" val="267371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duotone>
              <a:schemeClr val="accent3">
                <a:shade val="45000"/>
                <a:satMod val="135000"/>
              </a:schemeClr>
              <a:prstClr val="white"/>
            </a:duotone>
          </a:blip>
          <a:stretch>
            <a:fillRect/>
          </a:stretch>
        </p:blipFill>
        <p:spPr>
          <a:xfrm>
            <a:off x="3445565" y="1465009"/>
            <a:ext cx="4996070" cy="3702124"/>
          </a:xfrm>
          <a:prstGeom prst="rect">
            <a:avLst/>
          </a:prstGeom>
        </p:spPr>
      </p:pic>
    </p:spTree>
    <p:extLst>
      <p:ext uri="{BB962C8B-B14F-4D97-AF65-F5344CB8AC3E}">
        <p14:creationId xmlns:p14="http://schemas.microsoft.com/office/powerpoint/2010/main" val="18658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6217" y="311426"/>
            <a:ext cx="7435574" cy="1027044"/>
          </a:xfrm>
        </p:spPr>
        <p:txBody>
          <a:bodyPr>
            <a:normAutofit fontScale="90000"/>
          </a:bodyPr>
          <a:lstStyle/>
          <a:p>
            <a:pPr>
              <a:lnSpc>
                <a:spcPct val="107000"/>
              </a:lnSpc>
              <a:spcAft>
                <a:spcPts val="800"/>
              </a:spcAft>
            </a:pPr>
            <a:r>
              <a:rPr lang="en-US" dirty="0" smtClean="0">
                <a:effectLst/>
                <a:latin typeface="Colonna MT" panose="04020805060202030203" pitchFamily="82" charset="0"/>
                <a:ea typeface="Calibri" panose="020F0502020204030204" pitchFamily="34" charset="0"/>
                <a:cs typeface="Times New Roman" panose="02020603050405020304" pitchFamily="18" charset="0"/>
              </a:rPr>
              <a:t>Melomakarona ( a traditional Christmas sweet)</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r>
            <a:br>
              <a:rPr lang="el-GR" sz="1800" dirty="0" smtClean="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4" name="Θέση κειμένου 3"/>
          <p:cNvSpPr>
            <a:spLocks noGrp="1"/>
          </p:cNvSpPr>
          <p:nvPr>
            <p:ph type="body" sz="half" idx="2"/>
          </p:nvPr>
        </p:nvSpPr>
        <p:spPr>
          <a:xfrm>
            <a:off x="742123" y="1086678"/>
            <a:ext cx="2279374" cy="5446644"/>
          </a:xfrm>
        </p:spPr>
        <p:txBody>
          <a:bodyPr>
            <a:normAutofit fontScale="55000" lnSpcReduction="20000"/>
          </a:bodyPr>
          <a:lstStyle/>
          <a:p>
            <a:r>
              <a:rPr lang="en-US" sz="2600" b="1" u="sng" dirty="0">
                <a:latin typeface="Arial" panose="020B0604020202020204" pitchFamily="34" charset="0"/>
                <a:cs typeface="Arial" panose="020B0604020202020204" pitchFamily="34" charset="0"/>
              </a:rPr>
              <a:t>Ingredients</a:t>
            </a:r>
            <a:endParaRPr lang="el-GR" sz="2600" dirty="0">
              <a:latin typeface="Arial" panose="020B0604020202020204" pitchFamily="34" charset="0"/>
              <a:cs typeface="Arial" panose="020B0604020202020204" pitchFamily="34" charset="0"/>
            </a:endParaRPr>
          </a:p>
          <a:p>
            <a:r>
              <a:rPr lang="en-US" sz="2600" i="1" u="dotted" dirty="0" smtClean="0">
                <a:latin typeface="Arial" panose="020B0604020202020204" pitchFamily="34" charset="0"/>
                <a:cs typeface="Arial" panose="020B0604020202020204" pitchFamily="34" charset="0"/>
              </a:rPr>
              <a:t>For the syrup                              </a:t>
            </a:r>
            <a:endParaRPr lang="el-GR"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500 </a:t>
            </a:r>
            <a:r>
              <a:rPr lang="en-US" sz="2600" dirty="0">
                <a:latin typeface="Arial" panose="020B0604020202020204" pitchFamily="34" charset="0"/>
                <a:cs typeface="Arial" panose="020B0604020202020204" pitchFamily="34" charset="0"/>
              </a:rPr>
              <a:t>gr water</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800 gr sugar</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150 gr honey</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3 sticks of cinnamon</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3 carnation</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1 orange cut in half</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t>
            </a:r>
            <a:endParaRPr lang="el-GR" sz="2600" dirty="0">
              <a:latin typeface="Arial" panose="020B0604020202020204" pitchFamily="34" charset="0"/>
              <a:cs typeface="Arial" panose="020B0604020202020204" pitchFamily="34" charset="0"/>
            </a:endParaRPr>
          </a:p>
          <a:p>
            <a:r>
              <a:rPr lang="en-US" sz="2600" i="1" u="dotted" dirty="0">
                <a:latin typeface="Arial" panose="020B0604020202020204" pitchFamily="34" charset="0"/>
                <a:cs typeface="Arial" panose="020B0604020202020204" pitchFamily="34" charset="0"/>
              </a:rPr>
              <a:t>1st mixture</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400 gr juice orange</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400 gr seed oil</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180 gr olive oil</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50 gr caster sugar</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½ teaspoon carnation</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2-3 teaspoon cinnamon</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¼ teaspoon nutmeg</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1 teaspoon soda</a:t>
            </a:r>
            <a:endParaRPr lang="el-GR"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2 orange zest</a:t>
            </a:r>
            <a:endParaRPr lang="el-GR" sz="2600" dirty="0">
              <a:latin typeface="Arial" panose="020B0604020202020204" pitchFamily="34" charset="0"/>
              <a:cs typeface="Arial" panose="020B0604020202020204" pitchFamily="34" charset="0"/>
            </a:endParaRPr>
          </a:p>
          <a:p>
            <a:endParaRPr lang="el-GR" dirty="0"/>
          </a:p>
        </p:txBody>
      </p:sp>
      <p:sp>
        <p:nvSpPr>
          <p:cNvPr id="5" name="Θέση κειμένου 3"/>
          <p:cNvSpPr txBox="1">
            <a:spLocks/>
          </p:cNvSpPr>
          <p:nvPr/>
        </p:nvSpPr>
        <p:spPr>
          <a:xfrm>
            <a:off x="3021497" y="824947"/>
            <a:ext cx="6414052" cy="587057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100" i="1" u="dotted" dirty="0" smtClean="0">
                <a:latin typeface="Arial" panose="020B0604020202020204" pitchFamily="34" charset="0"/>
                <a:cs typeface="Arial" panose="020B0604020202020204" pitchFamily="34" charset="0"/>
              </a:rPr>
              <a:t>2nd </a:t>
            </a:r>
            <a:r>
              <a:rPr lang="en-US" sz="2100" i="1" u="dotted" dirty="0">
                <a:latin typeface="Arial" panose="020B0604020202020204" pitchFamily="34" charset="0"/>
                <a:cs typeface="Arial" panose="020B0604020202020204" pitchFamily="34" charset="0"/>
              </a:rPr>
              <a:t>mixture</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1 kilo flour</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200 gr fine semolina</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a:t>
            </a:r>
            <a:r>
              <a:rPr lang="en-US" sz="2100" i="1" u="dotted" dirty="0" smtClean="0">
                <a:latin typeface="Arial" panose="020B0604020202020204" pitchFamily="34" charset="0"/>
                <a:cs typeface="Arial" panose="020B0604020202020204" pitchFamily="34" charset="0"/>
              </a:rPr>
              <a:t>For </a:t>
            </a:r>
            <a:r>
              <a:rPr lang="en-US" sz="2100" i="1" u="dotted" dirty="0">
                <a:latin typeface="Arial" panose="020B0604020202020204" pitchFamily="34" charset="0"/>
                <a:cs typeface="Arial" panose="020B0604020202020204" pitchFamily="34" charset="0"/>
              </a:rPr>
              <a:t>serving</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honey</a:t>
            </a:r>
            <a:endParaRPr lang="el-GR" sz="2100" dirty="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Walnuts</a:t>
            </a:r>
          </a:p>
          <a:p>
            <a:r>
              <a:rPr lang="en-US" sz="2100" b="1" u="dotted" dirty="0">
                <a:latin typeface="Arial" panose="020B0604020202020204" pitchFamily="34" charset="0"/>
                <a:cs typeface="Arial" panose="020B0604020202020204" pitchFamily="34" charset="0"/>
              </a:rPr>
              <a:t>Procedure</a:t>
            </a:r>
            <a:endParaRPr lang="el-GR" sz="2100" dirty="0">
              <a:latin typeface="Arial" panose="020B0604020202020204" pitchFamily="34" charset="0"/>
              <a:cs typeface="Arial" panose="020B0604020202020204" pitchFamily="34" charset="0"/>
            </a:endParaRPr>
          </a:p>
          <a:p>
            <a:r>
              <a:rPr lang="en-US" sz="2100" i="1" u="dotted" dirty="0">
                <a:latin typeface="Arial" panose="020B0604020202020204" pitchFamily="34" charset="0"/>
                <a:cs typeface="Arial" panose="020B0604020202020204" pitchFamily="34" charset="0"/>
              </a:rPr>
              <a:t>For the syrup</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Boil the ingredients for the syrup , except honey.</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Do the syrup 3-4 hours before make  melomakarona.</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a:t>
            </a:r>
            <a:endParaRPr lang="el-GR" sz="2100" dirty="0">
              <a:latin typeface="Arial" panose="020B0604020202020204" pitchFamily="34" charset="0"/>
              <a:cs typeface="Arial" panose="020B0604020202020204" pitchFamily="34" charset="0"/>
            </a:endParaRPr>
          </a:p>
          <a:p>
            <a:r>
              <a:rPr lang="en-US" sz="2100" i="1" u="dotted" dirty="0">
                <a:latin typeface="Arial" panose="020B0604020202020204" pitchFamily="34" charset="0"/>
                <a:cs typeface="Arial" panose="020B0604020202020204" pitchFamily="34" charset="0"/>
              </a:rPr>
              <a:t>For the melomakarona</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Preheat the oven to 190o C.</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Mix the ingredients for mixture 1 in a bowl with a whisk.</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In another bowl mix the ingredients for mixture 2.</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Add the 2 mixtures and  stir them by hand for 10sec.</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Make the melomakarona in the beautiful shape (3-4 centimeters diameter, 30 gr each) and bake them about 20-25 minutes.</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Soak them in the syrup for 10-16sec. </a:t>
            </a:r>
            <a:endParaRPr lang="el-GR"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Serve with honey and walnuts.</a:t>
            </a:r>
            <a:endParaRPr lang="el-GR" sz="2100" dirty="0">
              <a:latin typeface="Arial" panose="020B0604020202020204" pitchFamily="34" charset="0"/>
              <a:cs typeface="Arial" panose="020B0604020202020204" pitchFamily="34" charset="0"/>
            </a:endParaRPr>
          </a:p>
          <a:p>
            <a:r>
              <a:rPr lang="en-US" dirty="0"/>
              <a:t> </a:t>
            </a:r>
            <a:endParaRPr lang="el-GR" dirty="0"/>
          </a:p>
          <a:p>
            <a:endParaRPr lang="el-GR" dirty="0"/>
          </a:p>
          <a:p>
            <a:endParaRPr lang="el-GR" dirty="0"/>
          </a:p>
        </p:txBody>
      </p:sp>
      <p:sp>
        <p:nvSpPr>
          <p:cNvPr id="9" name="TextBox 8"/>
          <p:cNvSpPr txBox="1"/>
          <p:nvPr/>
        </p:nvSpPr>
        <p:spPr>
          <a:xfrm>
            <a:off x="8509003" y="5886991"/>
            <a:ext cx="3511826" cy="646331"/>
          </a:xfrm>
          <a:prstGeom prst="rect">
            <a:avLst/>
          </a:prstGeom>
          <a:noFill/>
        </p:spPr>
        <p:txBody>
          <a:bodyPr wrap="square" rtlCol="0">
            <a:spAutoFit/>
          </a:bodyPr>
          <a:lstStyle/>
          <a:p>
            <a:r>
              <a:rPr lang="en-US" b="1" dirty="0" smtClean="0"/>
              <a:t>Natalia</a:t>
            </a:r>
            <a:r>
              <a:rPr lang="en-US" dirty="0" smtClean="0"/>
              <a:t> –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10" name="Εικόνα 9"/>
          <p:cNvPicPr>
            <a:picLocks noChangeAspect="1"/>
          </p:cNvPicPr>
          <p:nvPr/>
        </p:nvPicPr>
        <p:blipFill>
          <a:blip r:embed="rId2"/>
          <a:stretch>
            <a:fillRect/>
          </a:stretch>
        </p:blipFill>
        <p:spPr>
          <a:xfrm>
            <a:off x="9254789" y="427381"/>
            <a:ext cx="2404563" cy="2394523"/>
          </a:xfrm>
          <a:prstGeom prst="rect">
            <a:avLst/>
          </a:prstGeom>
        </p:spPr>
      </p:pic>
      <p:pic>
        <p:nvPicPr>
          <p:cNvPr id="11" name="Εικόνα 10"/>
          <p:cNvPicPr>
            <a:picLocks noChangeAspect="1"/>
          </p:cNvPicPr>
          <p:nvPr/>
        </p:nvPicPr>
        <p:blipFill>
          <a:blip r:embed="rId3"/>
          <a:stretch>
            <a:fillRect/>
          </a:stretch>
        </p:blipFill>
        <p:spPr>
          <a:xfrm>
            <a:off x="8645736" y="3011374"/>
            <a:ext cx="2639797" cy="2402032"/>
          </a:xfrm>
          <a:prstGeom prst="rect">
            <a:avLst/>
          </a:prstGeom>
        </p:spPr>
      </p:pic>
    </p:spTree>
    <p:extLst>
      <p:ext uri="{BB962C8B-B14F-4D97-AF65-F5344CB8AC3E}">
        <p14:creationId xmlns:p14="http://schemas.microsoft.com/office/powerpoint/2010/main" val="178529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788504"/>
          </a:xfrm>
        </p:spPr>
        <p:txBody>
          <a:bodyPr/>
          <a:lstStyle/>
          <a:p>
            <a:r>
              <a:rPr lang="en-US" dirty="0" smtClean="0">
                <a:latin typeface="Colonna MT" panose="04020805060202030203" pitchFamily="82" charset="0"/>
              </a:rPr>
              <a:t>Kourabiedes</a:t>
            </a:r>
            <a:endParaRPr lang="el-GR" dirty="0"/>
          </a:p>
        </p:txBody>
      </p:sp>
      <p:sp>
        <p:nvSpPr>
          <p:cNvPr id="4" name="Θέση κειμένου 3"/>
          <p:cNvSpPr>
            <a:spLocks noGrp="1"/>
          </p:cNvSpPr>
          <p:nvPr>
            <p:ph type="body" sz="half" idx="2"/>
          </p:nvPr>
        </p:nvSpPr>
        <p:spPr>
          <a:xfrm>
            <a:off x="839788" y="1245704"/>
            <a:ext cx="6011586" cy="5433392"/>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cups of butter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of caster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 cups of soft flour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baking powder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¼ cup of cognac</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1-2 cups of almonds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cups of caster sugar to sprinkle</a:t>
            </a:r>
          </a:p>
          <a:p>
            <a:pPr marL="285750" indent="-285750">
              <a:lnSpc>
                <a:spcPct val="100000"/>
              </a:lnSpc>
              <a:spcBef>
                <a:spcPts val="0"/>
              </a:spcBef>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the butter in a bowl and whisk. Add sugar and cognac and mix well.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flour, baking powder, almonds and mix all the ingredients with your hands.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Use your </a:t>
            </a:r>
            <a:r>
              <a:rPr lang="en-US" dirty="0" err="1" smtClean="0">
                <a:latin typeface="Arial" panose="020B0604020202020204" pitchFamily="34" charset="0"/>
                <a:cs typeface="Arial" panose="020B0604020202020204" pitchFamily="34" charset="0"/>
              </a:rPr>
              <a:t>favourite</a:t>
            </a:r>
            <a:r>
              <a:rPr lang="en-US" dirty="0" smtClean="0">
                <a:latin typeface="Arial" panose="020B0604020202020204" pitchFamily="34" charset="0"/>
                <a:cs typeface="Arial" panose="020B0604020202020204" pitchFamily="34" charset="0"/>
              </a:rPr>
              <a:t> cupcake cases to cut the dough.</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the kourabiedes on a baking tray.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them at 180</a:t>
            </a:r>
            <a:r>
              <a:rPr lang="en-US" dirty="0" smtClean="0">
                <a:latin typeface="Times New Roman" panose="02020603050405020304" pitchFamily="18" charset="0"/>
                <a:cs typeface="Times New Roman" panose="02020603050405020304" pitchFamily="18" charset="0"/>
              </a:rPr>
              <a:t>◦C for 30’ until golden.</a:t>
            </a:r>
          </a:p>
          <a:p>
            <a:pPr marL="285750" indent="-285750">
              <a:lnSpc>
                <a:spcPct val="100000"/>
              </a:lnSpc>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Take out of the oven, sprinkle with caster sugar and let them cool.</a:t>
            </a:r>
          </a:p>
          <a:p>
            <a:pPr>
              <a:lnSpc>
                <a:spcPct val="100000"/>
              </a:lnSpc>
              <a:spcBef>
                <a:spcPts val="0"/>
              </a:spcBef>
            </a:pPr>
            <a:endParaRPr lang="en-US" dirty="0">
              <a:latin typeface="Times New Roman" panose="02020603050405020304" pitchFamily="18" charset="0"/>
              <a:cs typeface="Times New Roman" panose="02020603050405020304" pitchFamily="18" charset="0"/>
            </a:endParaRPr>
          </a:p>
          <a:p>
            <a:pPr>
              <a:lnSpc>
                <a:spcPct val="100000"/>
              </a:lnSpc>
              <a:spcBef>
                <a:spcPts val="0"/>
              </a:spcBef>
            </a:pPr>
            <a:r>
              <a:rPr lang="en-US" dirty="0" smtClean="0">
                <a:latin typeface="Times New Roman" panose="02020603050405020304" pitchFamily="18" charset="0"/>
                <a:cs typeface="Times New Roman" panose="02020603050405020304" pitchFamily="18" charset="0"/>
              </a:rPr>
              <a:t>Enjoy kourabiedes for Christmas!!!</a:t>
            </a:r>
            <a:endParaRPr lang="el-GR" dirty="0">
              <a:latin typeface="Arial" panose="020B0604020202020204" pitchFamily="34" charset="0"/>
              <a:cs typeface="Arial" panose="020B0604020202020204" pitchFamily="34" charset="0"/>
            </a:endParaRPr>
          </a:p>
        </p:txBody>
      </p:sp>
      <p:sp>
        <p:nvSpPr>
          <p:cNvPr id="5" name="TextBox 4"/>
          <p:cNvSpPr txBox="1"/>
          <p:nvPr/>
        </p:nvSpPr>
        <p:spPr>
          <a:xfrm>
            <a:off x="7606749" y="5671930"/>
            <a:ext cx="3511826" cy="646331"/>
          </a:xfrm>
          <a:prstGeom prst="rect">
            <a:avLst/>
          </a:prstGeom>
          <a:noFill/>
        </p:spPr>
        <p:txBody>
          <a:bodyPr wrap="square" rtlCol="0">
            <a:spAutoFit/>
          </a:bodyPr>
          <a:lstStyle/>
          <a:p>
            <a:r>
              <a:rPr lang="en-US" b="1" dirty="0" err="1" smtClean="0"/>
              <a:t>Argiro</a:t>
            </a:r>
            <a:r>
              <a:rPr lang="en-US" b="1" dirty="0" smtClean="0"/>
              <a:t> </a:t>
            </a:r>
            <a:r>
              <a:rPr lang="en-US" b="1" dirty="0" err="1" smtClean="0"/>
              <a:t>Ioanna</a:t>
            </a:r>
            <a:r>
              <a:rPr lang="en-US" dirty="0" smtClean="0"/>
              <a:t> –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6" name="Εικόνα 5"/>
          <p:cNvPicPr>
            <a:picLocks noChangeAspect="1"/>
          </p:cNvPicPr>
          <p:nvPr/>
        </p:nvPicPr>
        <p:blipFill>
          <a:blip r:embed="rId2"/>
          <a:stretch>
            <a:fillRect/>
          </a:stretch>
        </p:blipFill>
        <p:spPr>
          <a:xfrm>
            <a:off x="8874128" y="643351"/>
            <a:ext cx="2563533" cy="20865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Εικόνα 6"/>
          <p:cNvPicPr>
            <a:picLocks noChangeAspect="1"/>
          </p:cNvPicPr>
          <p:nvPr/>
        </p:nvPicPr>
        <p:blipFill>
          <a:blip r:embed="rId3"/>
          <a:stretch>
            <a:fillRect/>
          </a:stretch>
        </p:blipFill>
        <p:spPr>
          <a:xfrm>
            <a:off x="7606749" y="3215101"/>
            <a:ext cx="3438525" cy="1971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314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7022" y="291546"/>
            <a:ext cx="3932237" cy="599661"/>
          </a:xfrm>
        </p:spPr>
        <p:txBody>
          <a:bodyPr/>
          <a:lstStyle/>
          <a:p>
            <a:r>
              <a:rPr lang="en-US" dirty="0" smtClean="0">
                <a:latin typeface="Colonna MT" panose="04020805060202030203" pitchFamily="82" charset="0"/>
                <a:cs typeface="Carlito" panose="020F0502020204030204" pitchFamily="34" charset="0"/>
              </a:rPr>
              <a:t>Christmas Cookies</a:t>
            </a:r>
            <a:endParaRPr lang="el-GR" dirty="0">
              <a:latin typeface="Carlito" panose="020F0502020204030204" pitchFamily="34" charset="0"/>
              <a:cs typeface="Carlito" panose="020F0502020204030204" pitchFamily="34" charset="0"/>
            </a:endParaRPr>
          </a:p>
        </p:txBody>
      </p:sp>
      <p:sp>
        <p:nvSpPr>
          <p:cNvPr id="4" name="Θέση κειμένου 3"/>
          <p:cNvSpPr>
            <a:spLocks noGrp="1"/>
          </p:cNvSpPr>
          <p:nvPr>
            <p:ph type="body" sz="half" idx="2"/>
          </p:nvPr>
        </p:nvSpPr>
        <p:spPr>
          <a:xfrm>
            <a:off x="839788" y="987425"/>
            <a:ext cx="3932237" cy="5400123"/>
          </a:xfrm>
        </p:spPr>
        <p:txBody>
          <a:bodyPr>
            <a:normAutofit/>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of sunflower oil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of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of orange juice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of soda</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of baking powder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packet of hard chocolate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800 gr of flour</a:t>
            </a:r>
          </a:p>
          <a:p>
            <a:pPr marL="285750" indent="-285750">
              <a:lnSpc>
                <a:spcPct val="100000"/>
              </a:lnSpc>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Mix the oil with the sugar in a bowl.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Dissolve the soda in the orange juice and add it to the bowl.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Continue to beat and slowly add the flour with the baking powder.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Knead lightly with a fork and by hand.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Melt the chocolate and add it to the mixture.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Make the mixture into small balls and press lightly.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at 180</a:t>
            </a:r>
            <a:r>
              <a:rPr lang="en-US" dirty="0" smtClean="0">
                <a:latin typeface="Times New Roman" panose="02020603050405020304" pitchFamily="18" charset="0"/>
                <a:cs typeface="Times New Roman" panose="02020603050405020304" pitchFamily="18" charset="0"/>
              </a:rPr>
              <a:t>◦C until brown for about 20’.</a:t>
            </a:r>
            <a:endParaRPr lang="en-US"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5" name="TextBox 4"/>
          <p:cNvSpPr txBox="1"/>
          <p:nvPr/>
        </p:nvSpPr>
        <p:spPr>
          <a:xfrm>
            <a:off x="7606749" y="5671930"/>
            <a:ext cx="3511826" cy="646331"/>
          </a:xfrm>
          <a:prstGeom prst="rect">
            <a:avLst/>
          </a:prstGeom>
          <a:noFill/>
        </p:spPr>
        <p:txBody>
          <a:bodyPr wrap="square" rtlCol="0">
            <a:spAutoFit/>
          </a:bodyPr>
          <a:lstStyle/>
          <a:p>
            <a:r>
              <a:rPr lang="en-US" b="1" dirty="0" err="1" smtClean="0"/>
              <a:t>Vaggelis</a:t>
            </a:r>
            <a:r>
              <a:rPr lang="en-US" dirty="0" smtClean="0"/>
              <a:t> –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6" name="Εικόνα 5"/>
          <p:cNvPicPr>
            <a:picLocks noChangeAspect="1"/>
          </p:cNvPicPr>
          <p:nvPr/>
        </p:nvPicPr>
        <p:blipFill>
          <a:blip r:embed="rId2"/>
          <a:stretch>
            <a:fillRect/>
          </a:stretch>
        </p:blipFill>
        <p:spPr>
          <a:xfrm>
            <a:off x="7048850" y="891207"/>
            <a:ext cx="3642342" cy="3004932"/>
          </a:xfrm>
          <a:prstGeom prst="rect">
            <a:avLst/>
          </a:prstGeom>
        </p:spPr>
      </p:pic>
    </p:spTree>
    <p:extLst>
      <p:ext uri="{BB962C8B-B14F-4D97-AF65-F5344CB8AC3E}">
        <p14:creationId xmlns:p14="http://schemas.microsoft.com/office/powerpoint/2010/main" val="2686484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642730"/>
          </a:xfrm>
        </p:spPr>
        <p:txBody>
          <a:bodyPr/>
          <a:lstStyle/>
          <a:p>
            <a:r>
              <a:rPr lang="en-US" dirty="0" smtClean="0">
                <a:latin typeface="Colonna MT" panose="04020805060202030203" pitchFamily="82" charset="0"/>
              </a:rPr>
              <a:t>Cake</a:t>
            </a:r>
            <a:endParaRPr lang="el-GR" dirty="0"/>
          </a:p>
        </p:txBody>
      </p:sp>
      <p:sp>
        <p:nvSpPr>
          <p:cNvPr id="4" name="Θέση κειμένου 3"/>
          <p:cNvSpPr>
            <a:spLocks noGrp="1"/>
          </p:cNvSpPr>
          <p:nvPr>
            <p:ph type="body" sz="half" idx="2"/>
          </p:nvPr>
        </p:nvSpPr>
        <p:spPr>
          <a:xfrm>
            <a:off x="839788" y="1258957"/>
            <a:ext cx="3932237" cy="4610031"/>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packet of butter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of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 eggs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yoghurt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250 gr flour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baking powder</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First beat together the butter and the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Then beat the yoghurt and the eggs.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the flour and the baking powder. Beat them for 10 minutes.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the mixture in a baking case for cakes.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for 45’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Decorate with caster </a:t>
            </a:r>
            <a:r>
              <a:rPr lang="en-US" dirty="0" err="1" smtClean="0">
                <a:latin typeface="Arial" panose="020B0604020202020204" pitchFamily="34" charset="0"/>
                <a:cs typeface="Arial" panose="020B0604020202020204" pitchFamily="34" charset="0"/>
              </a:rPr>
              <a:t>suger</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5" name="TextBox 4"/>
          <p:cNvSpPr txBox="1"/>
          <p:nvPr/>
        </p:nvSpPr>
        <p:spPr>
          <a:xfrm>
            <a:off x="7606749" y="5671930"/>
            <a:ext cx="3511826" cy="646331"/>
          </a:xfrm>
          <a:prstGeom prst="rect">
            <a:avLst/>
          </a:prstGeom>
          <a:noFill/>
        </p:spPr>
        <p:txBody>
          <a:bodyPr wrap="square" rtlCol="0">
            <a:spAutoFit/>
          </a:bodyPr>
          <a:lstStyle/>
          <a:p>
            <a:r>
              <a:rPr lang="en-US" b="1" dirty="0" smtClean="0"/>
              <a:t>Jim</a:t>
            </a:r>
            <a:r>
              <a:rPr lang="en-US" dirty="0" smtClean="0"/>
              <a:t> –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6" name="Εικόνα 5"/>
          <p:cNvPicPr>
            <a:picLocks noChangeAspect="1"/>
          </p:cNvPicPr>
          <p:nvPr/>
        </p:nvPicPr>
        <p:blipFill>
          <a:blip r:embed="rId2">
            <a:clrChange>
              <a:clrFrom>
                <a:srgbClr val="CDD6DF"/>
              </a:clrFrom>
              <a:clrTo>
                <a:srgbClr val="CDD6DF">
                  <a:alpha val="0"/>
                </a:srgbClr>
              </a:clrTo>
            </a:clrChange>
          </a:blip>
          <a:stretch>
            <a:fillRect/>
          </a:stretch>
        </p:blipFill>
        <p:spPr>
          <a:xfrm>
            <a:off x="6134930" y="877129"/>
            <a:ext cx="2943638" cy="3977043"/>
          </a:xfrm>
          <a:prstGeom prst="rect">
            <a:avLst/>
          </a:prstGeom>
        </p:spPr>
      </p:pic>
    </p:spTree>
    <p:extLst>
      <p:ext uri="{BB962C8B-B14F-4D97-AF65-F5344CB8AC3E}">
        <p14:creationId xmlns:p14="http://schemas.microsoft.com/office/powerpoint/2010/main" val="210298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530225"/>
          </a:xfrm>
        </p:spPr>
        <p:txBody>
          <a:bodyPr>
            <a:normAutofit fontScale="90000"/>
          </a:bodyPr>
          <a:lstStyle/>
          <a:p>
            <a:r>
              <a:rPr lang="en-US" dirty="0" smtClean="0">
                <a:latin typeface="Colonna MT" panose="04020805060202030203" pitchFamily="82" charset="0"/>
              </a:rPr>
              <a:t>Biscuits</a:t>
            </a:r>
            <a:endParaRPr lang="el-GR" dirty="0"/>
          </a:p>
        </p:txBody>
      </p:sp>
      <p:sp>
        <p:nvSpPr>
          <p:cNvPr id="4" name="Θέση κειμένου 3"/>
          <p:cNvSpPr>
            <a:spLocks noGrp="1"/>
          </p:cNvSpPr>
          <p:nvPr>
            <p:ph type="body" sz="half" idx="2"/>
          </p:nvPr>
        </p:nvSpPr>
        <p:spPr>
          <a:xfrm>
            <a:off x="839788" y="987425"/>
            <a:ext cx="5680282" cy="5678418"/>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325 gr soft butter (at room temperature)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egg yolk</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vanilla</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cup of sugar</a:t>
            </a:r>
          </a:p>
          <a:p>
            <a:pPr marL="285750" indent="-285750">
              <a:lnSpc>
                <a:spcPct val="100000"/>
              </a:lnSpc>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Some salt</a:t>
            </a:r>
          </a:p>
          <a:p>
            <a:pPr marL="285750" indent="-285750">
              <a:lnSpc>
                <a:spcPct val="100000"/>
              </a:lnSpc>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500 gr flour</a:t>
            </a:r>
          </a:p>
          <a:p>
            <a:pPr marL="285750" indent="-285750">
              <a:lnSpc>
                <a:spcPct val="100000"/>
              </a:lnSpc>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Drops of chocolate or chocolate chips</a:t>
            </a:r>
            <a:endParaRPr lang="en-US" dirty="0">
              <a:latin typeface="Arial" panose="020B0604020202020204" pitchFamily="34" charset="0"/>
              <a:cs typeface="Arial" panose="020B0604020202020204" pitchFamily="34" charset="0"/>
            </a:endParaRPr>
          </a:p>
          <a:p>
            <a:pPr>
              <a:lnSpc>
                <a:spcPct val="100000"/>
              </a:lnSpc>
              <a:spcBef>
                <a:spcPts val="0"/>
              </a:spcBef>
            </a:pPr>
            <a:endParaRPr lang="en-US" b="1" dirty="0" smtClean="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all the ingredients except for the flour and chocolate in the mixer bin. Beat them and then add the flour. The dough must be soft.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Take a piece of the dough, shape it into a ball and make a hole in the middle with your finger. Put a piece of chocolate in it.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When you make all the biscuits, put them on a baking tray.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Preheat the oven at 170</a:t>
            </a:r>
            <a:r>
              <a:rPr lang="en-US" dirty="0" smtClean="0">
                <a:latin typeface="Times New Roman" panose="02020603050405020304" pitchFamily="18" charset="0"/>
                <a:cs typeface="Times New Roman" panose="02020603050405020304" pitchFamily="18" charset="0"/>
              </a:rPr>
              <a:t>◦C and bake the biscuits for about 20’ until they get golden.</a:t>
            </a:r>
          </a:p>
          <a:p>
            <a:pPr marL="285750" indent="-285750">
              <a:lnSpc>
                <a:spcPct val="100000"/>
              </a:lnSpc>
              <a:spcBef>
                <a:spcPts val="0"/>
              </a:spcBef>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When they are ready, put them in a box to keep them fresh.</a:t>
            </a:r>
            <a:endParaRPr lang="en-US"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7606749" y="5671930"/>
            <a:ext cx="3511826" cy="646331"/>
          </a:xfrm>
          <a:prstGeom prst="rect">
            <a:avLst/>
          </a:prstGeom>
          <a:noFill/>
        </p:spPr>
        <p:txBody>
          <a:bodyPr wrap="square" rtlCol="0">
            <a:spAutoFit/>
          </a:bodyPr>
          <a:lstStyle/>
          <a:p>
            <a:r>
              <a:rPr lang="en-US" b="1" dirty="0" err="1" smtClean="0"/>
              <a:t>Vasiliki</a:t>
            </a:r>
            <a:r>
              <a:rPr lang="en-US" dirty="0" smtClean="0"/>
              <a:t> –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pic>
        <p:nvPicPr>
          <p:cNvPr id="6" name="Εικόνα 5"/>
          <p:cNvPicPr>
            <a:picLocks noChangeAspect="1"/>
          </p:cNvPicPr>
          <p:nvPr/>
        </p:nvPicPr>
        <p:blipFill>
          <a:blip r:embed="rId2">
            <a:clrChange>
              <a:clrFrom>
                <a:srgbClr val="FFFFFF"/>
              </a:clrFrom>
              <a:clrTo>
                <a:srgbClr val="FFFFFF">
                  <a:alpha val="0"/>
                </a:srgbClr>
              </a:clrTo>
            </a:clrChange>
          </a:blip>
          <a:stretch>
            <a:fillRect/>
          </a:stretch>
        </p:blipFill>
        <p:spPr>
          <a:xfrm>
            <a:off x="6660459" y="1711393"/>
            <a:ext cx="3562350" cy="2295525"/>
          </a:xfrm>
          <a:prstGeom prst="rect">
            <a:avLst/>
          </a:prstGeom>
        </p:spPr>
      </p:pic>
    </p:spTree>
    <p:extLst>
      <p:ext uri="{BB962C8B-B14F-4D97-AF65-F5344CB8AC3E}">
        <p14:creationId xmlns:p14="http://schemas.microsoft.com/office/powerpoint/2010/main" val="138625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7" y="361260"/>
            <a:ext cx="3932237" cy="626165"/>
          </a:xfrm>
        </p:spPr>
        <p:txBody>
          <a:bodyPr/>
          <a:lstStyle/>
          <a:p>
            <a:r>
              <a:rPr lang="en-US" dirty="0" smtClean="0">
                <a:latin typeface="Colonna MT" panose="04020805060202030203" pitchFamily="82" charset="0"/>
              </a:rPr>
              <a:t>Christmas Pudding</a:t>
            </a:r>
            <a:endParaRPr lang="el-GR" dirty="0"/>
          </a:p>
        </p:txBody>
      </p:sp>
      <p:sp>
        <p:nvSpPr>
          <p:cNvPr id="4" name="Θέση κειμένου 3"/>
          <p:cNvSpPr>
            <a:spLocks noGrp="1"/>
          </p:cNvSpPr>
          <p:nvPr>
            <p:ph type="body" sz="half" idx="2"/>
          </p:nvPr>
        </p:nvSpPr>
        <p:spPr>
          <a:xfrm>
            <a:off x="839788" y="1113184"/>
            <a:ext cx="3387655" cy="4333460"/>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450 gr mixed dried fruit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25 gr candies (finely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small apple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tablespoon orange zest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tablespoon lemon zest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tablespoons orange juice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tablespoon lemon juice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4 tablespoons brandy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55 gr flour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mixed spice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½ teaspoon cinnamon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110 gr sugar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110 gr bread crumbs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25 gr almonds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large eggs</a:t>
            </a:r>
            <a:endParaRPr lang="el-GR" dirty="0">
              <a:latin typeface="Arial" panose="020B0604020202020204" pitchFamily="34" charset="0"/>
              <a:cs typeface="Arial" panose="020B0604020202020204" pitchFamily="34" charset="0"/>
            </a:endParaRPr>
          </a:p>
        </p:txBody>
      </p:sp>
      <p:sp>
        <p:nvSpPr>
          <p:cNvPr id="5" name="Θέση κειμένου 3"/>
          <p:cNvSpPr txBox="1">
            <a:spLocks/>
          </p:cNvSpPr>
          <p:nvPr/>
        </p:nvSpPr>
        <p:spPr>
          <a:xfrm>
            <a:off x="4557884" y="2132719"/>
            <a:ext cx="6323013" cy="43334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Gather the 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Put the dried fruit, candies, apple, orange and lemon juice into a large mixing bowl.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the brandy and mix well.</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Cover the bowl with a towel and leave it for 2 hours.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Stir the rest of the ingredients together. Add the mixture with the dried fruit and stir again.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Beat the eggs and then mix with the other 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Place the pudding in the steamer for 7 hours. The pudding will be dark brown.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Remove from the steamer and let it cool.</a:t>
            </a:r>
          </a:p>
          <a:p>
            <a:pPr>
              <a:lnSpc>
                <a:spcPct val="100000"/>
              </a:lnSpc>
              <a:spcBef>
                <a:spcPts val="0"/>
              </a:spcBef>
            </a:pPr>
            <a:endParaRPr lang="en-US" dirty="0" smtClean="0">
              <a:latin typeface="Arial" panose="020B0604020202020204" pitchFamily="34" charset="0"/>
              <a:cs typeface="Arial" panose="020B0604020202020204" pitchFamily="34" charset="0"/>
            </a:endParaRPr>
          </a:p>
        </p:txBody>
      </p:sp>
      <p:sp>
        <p:nvSpPr>
          <p:cNvPr id="6" name="Ορθογώνιο 5"/>
          <p:cNvSpPr/>
          <p:nvPr/>
        </p:nvSpPr>
        <p:spPr>
          <a:xfrm>
            <a:off x="5004356" y="5430295"/>
            <a:ext cx="3013133" cy="923330"/>
          </a:xfrm>
          <a:prstGeom prst="rect">
            <a:avLst/>
          </a:prstGeom>
          <a:noFill/>
        </p:spPr>
        <p:txBody>
          <a:bodyPr wrap="none" lIns="91440" tIns="45720" rIns="91440" bIns="45720">
            <a:prstTxWarp prst="textCanUp">
              <a:avLst/>
            </a:prstTxWarp>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Enjoy it!!!</a:t>
            </a:r>
            <a:endParaRPr lang="el-G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Εικόνα 6"/>
          <p:cNvPicPr>
            <a:picLocks noChangeAspect="1"/>
          </p:cNvPicPr>
          <p:nvPr/>
        </p:nvPicPr>
        <p:blipFill>
          <a:blip r:embed="rId2"/>
          <a:stretch>
            <a:fillRect/>
          </a:stretch>
        </p:blipFill>
        <p:spPr>
          <a:xfrm>
            <a:off x="8263972" y="472937"/>
            <a:ext cx="2952750" cy="2095500"/>
          </a:xfrm>
          <a:prstGeom prst="rect">
            <a:avLst/>
          </a:prstGeom>
        </p:spPr>
      </p:pic>
      <p:sp>
        <p:nvSpPr>
          <p:cNvPr id="8" name="TextBox 7"/>
          <p:cNvSpPr txBox="1"/>
          <p:nvPr/>
        </p:nvSpPr>
        <p:spPr>
          <a:xfrm>
            <a:off x="8463960" y="6030460"/>
            <a:ext cx="3511826" cy="646331"/>
          </a:xfrm>
          <a:prstGeom prst="rect">
            <a:avLst/>
          </a:prstGeom>
          <a:noFill/>
        </p:spPr>
        <p:txBody>
          <a:bodyPr wrap="square" rtlCol="0">
            <a:spAutoFit/>
          </a:bodyPr>
          <a:lstStyle/>
          <a:p>
            <a:r>
              <a:rPr lang="en-US" b="1" dirty="0" err="1" smtClean="0"/>
              <a:t>Orfeas</a:t>
            </a:r>
            <a:r>
              <a:rPr lang="en-US" dirty="0" smtClean="0"/>
              <a:t>–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spTree>
    <p:extLst>
      <p:ext uri="{BB962C8B-B14F-4D97-AF65-F5344CB8AC3E}">
        <p14:creationId xmlns:p14="http://schemas.microsoft.com/office/powerpoint/2010/main" val="417297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762" y="424069"/>
            <a:ext cx="6130855" cy="1129748"/>
          </a:xfrm>
        </p:spPr>
        <p:txBody>
          <a:bodyPr/>
          <a:lstStyle/>
          <a:p>
            <a:pPr algn="ctr"/>
            <a:r>
              <a:rPr lang="en-US" dirty="0" smtClean="0">
                <a:latin typeface="Colonna MT" panose="04020805060202030203" pitchFamily="82" charset="0"/>
              </a:rPr>
              <a:t>Christmas salad with pomegranate and feta cheese</a:t>
            </a:r>
            <a:endParaRPr lang="el-GR" dirty="0"/>
          </a:p>
        </p:txBody>
      </p:sp>
      <p:sp>
        <p:nvSpPr>
          <p:cNvPr id="4" name="Θέση κειμένου 3"/>
          <p:cNvSpPr>
            <a:spLocks noGrp="1"/>
          </p:cNvSpPr>
          <p:nvPr>
            <p:ph type="body" sz="half" idx="2"/>
          </p:nvPr>
        </p:nvSpPr>
        <p:spPr>
          <a:xfrm>
            <a:off x="839789" y="1553817"/>
            <a:ext cx="5534508" cy="4648200"/>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head of lettuce,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pear washed, peeled and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slices of red onion,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tablespoon feta cheese</a:t>
            </a:r>
          </a:p>
          <a:p>
            <a:pPr marL="285750" indent="-285750">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ome nuts, broken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pomegranate, peeled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Balsamic vinegar dressing</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Wash and dry the lettuce.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In a bowl mix the lettuce, pear and onion.</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pomegranate, nuts and feta cheese.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Add some oil and sprinkle some salt.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Then pour the balsamic vinegar dressing and serve!</a:t>
            </a:r>
          </a:p>
          <a:p>
            <a:pPr marL="285750" indent="-285750">
              <a:lnSpc>
                <a:spcPct val="100000"/>
              </a:lnSpc>
              <a:spcBef>
                <a:spcPts val="0"/>
              </a:spcBef>
              <a:buFont typeface="Wingdings" panose="05000000000000000000" pitchFamily="2" charset="2"/>
              <a:buChar char="§"/>
            </a:pPr>
            <a:endParaRPr lang="el-GR"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stretch>
            <a:fillRect/>
          </a:stretch>
        </p:blipFill>
        <p:spPr>
          <a:xfrm>
            <a:off x="6811617" y="1707666"/>
            <a:ext cx="3771900" cy="2276475"/>
          </a:xfrm>
          <a:prstGeom prst="rect">
            <a:avLst/>
          </a:prstGeom>
        </p:spPr>
      </p:pic>
      <p:sp>
        <p:nvSpPr>
          <p:cNvPr id="6" name="TextBox 5"/>
          <p:cNvSpPr txBox="1"/>
          <p:nvPr/>
        </p:nvSpPr>
        <p:spPr>
          <a:xfrm>
            <a:off x="7894117" y="5555686"/>
            <a:ext cx="3511826" cy="646331"/>
          </a:xfrm>
          <a:prstGeom prst="rect">
            <a:avLst/>
          </a:prstGeom>
          <a:noFill/>
        </p:spPr>
        <p:txBody>
          <a:bodyPr wrap="square" rtlCol="0">
            <a:spAutoFit/>
          </a:bodyPr>
          <a:lstStyle/>
          <a:p>
            <a:r>
              <a:rPr lang="en-US" b="1" dirty="0" err="1" smtClean="0"/>
              <a:t>Vasiliki</a:t>
            </a:r>
            <a:r>
              <a:rPr lang="en-US" b="1" dirty="0" smtClean="0"/>
              <a:t> S.</a:t>
            </a:r>
            <a:r>
              <a:rPr lang="en-US" dirty="0" smtClean="0"/>
              <a:t>–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spTree>
    <p:extLst>
      <p:ext uri="{BB962C8B-B14F-4D97-AF65-F5344CB8AC3E}">
        <p14:creationId xmlns:p14="http://schemas.microsoft.com/office/powerpoint/2010/main" val="66798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90330"/>
            <a:ext cx="3932237" cy="679174"/>
          </a:xfrm>
        </p:spPr>
        <p:txBody>
          <a:bodyPr/>
          <a:lstStyle/>
          <a:p>
            <a:r>
              <a:rPr lang="en-US" dirty="0" smtClean="0">
                <a:latin typeface="Colonna MT" panose="04020805060202030203" pitchFamily="82" charset="0"/>
              </a:rPr>
              <a:t>Classic Stuffed turkey</a:t>
            </a:r>
            <a:endParaRPr lang="el-GR" dirty="0"/>
          </a:p>
        </p:txBody>
      </p:sp>
      <p:sp>
        <p:nvSpPr>
          <p:cNvPr id="4" name="Θέση κειμένου 3"/>
          <p:cNvSpPr>
            <a:spLocks noGrp="1"/>
          </p:cNvSpPr>
          <p:nvPr>
            <p:ph type="body" sz="half" idx="2"/>
          </p:nvPr>
        </p:nvSpPr>
        <p:spPr>
          <a:xfrm>
            <a:off x="839788" y="1338469"/>
            <a:ext cx="3162369" cy="4810539"/>
          </a:xfrm>
        </p:spPr>
        <p:txBody>
          <a:bodyPr/>
          <a:lstStyle/>
          <a:p>
            <a:pPr>
              <a:lnSpc>
                <a:spcPct val="100000"/>
              </a:lnSpc>
              <a:spcBef>
                <a:spcPts val="0"/>
              </a:spcBef>
            </a:pPr>
            <a:r>
              <a:rPr lang="en-US" b="1" dirty="0" smtClean="0">
                <a:latin typeface="Arial" panose="020B0604020202020204" pitchFamily="34" charset="0"/>
                <a:cs typeface="Arial" panose="020B0604020202020204" pitchFamily="34" charset="0"/>
              </a:rPr>
              <a:t>Ingredients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large onions,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celery ribs, chopped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kilo mushrooms, sliced</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cup of butter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cup chicken broth</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cup of parsley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2 teaspoons sage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spices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teaspoon salt</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½ teaspoon pepper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Warm water</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1 turkey (14 -16 pounds)</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Melted butter</a:t>
            </a:r>
          </a:p>
          <a:p>
            <a:pPr marL="285750" indent="-285750">
              <a:lnSpc>
                <a:spcPct val="100000"/>
              </a:lnSpc>
              <a:spcBef>
                <a:spcPts val="0"/>
              </a:spcBef>
              <a:buFont typeface="Wingdings" panose="05000000000000000000" pitchFamily="2" charset="2"/>
              <a:buChar char="§"/>
            </a:pPr>
            <a:endParaRPr lang="el-GR" dirty="0">
              <a:latin typeface="Arial" panose="020B0604020202020204" pitchFamily="34" charset="0"/>
              <a:cs typeface="Arial" panose="020B0604020202020204" pitchFamily="34" charset="0"/>
            </a:endParaRPr>
          </a:p>
        </p:txBody>
      </p:sp>
      <p:sp>
        <p:nvSpPr>
          <p:cNvPr id="5" name="Θέση κειμένου 3"/>
          <p:cNvSpPr txBox="1">
            <a:spLocks/>
          </p:cNvSpPr>
          <p:nvPr/>
        </p:nvSpPr>
        <p:spPr>
          <a:xfrm>
            <a:off x="5113615" y="1169504"/>
            <a:ext cx="6813342" cy="48105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b="1" dirty="0" smtClean="0">
                <a:latin typeface="Arial" panose="020B0604020202020204" pitchFamily="34" charset="0"/>
                <a:cs typeface="Arial" panose="020B0604020202020204" pitchFamily="34" charset="0"/>
              </a:rPr>
              <a:t>Procedure</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In a large frying pan fry the onions, celery and mushrooms in butter until soft. Add the broth and spices and mix well.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Stuff the turkey with the mixture and tie the openings with kitchen string. Spread melted butter on it and place it on a big baking tray.</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Bake at 325◦C for about 4 - 4</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½ hours or until the thermometer in the turkey reads 180◦. </a:t>
            </a:r>
          </a:p>
          <a:p>
            <a:pPr marL="285750" indent="-285750">
              <a:lnSpc>
                <a:spcPct val="100000"/>
              </a:lnSpc>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Cover the turkey with </a:t>
            </a:r>
            <a:r>
              <a:rPr lang="en-US" dirty="0" err="1" smtClean="0">
                <a:latin typeface="Arial" panose="020B0604020202020204" pitchFamily="34" charset="0"/>
                <a:cs typeface="Arial" panose="020B0604020202020204" pitchFamily="34" charset="0"/>
              </a:rPr>
              <a:t>aluminium</a:t>
            </a:r>
            <a:r>
              <a:rPr lang="en-US" dirty="0" smtClean="0">
                <a:latin typeface="Arial" panose="020B0604020202020204" pitchFamily="34" charset="0"/>
                <a:cs typeface="Arial" panose="020B0604020202020204" pitchFamily="34" charset="0"/>
              </a:rPr>
              <a:t> foil and let it stand for 20’ before you remove the stuffing and carve it. If you want, add gravy sauce.</a:t>
            </a:r>
          </a:p>
          <a:p>
            <a:pPr marL="285750" indent="-285750">
              <a:lnSpc>
                <a:spcPct val="100000"/>
              </a:lnSpc>
              <a:spcBef>
                <a:spcPts val="0"/>
              </a:spcBef>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
            </a:pPr>
            <a:endParaRPr lang="el-GR" dirty="0">
              <a:latin typeface="Arial" panose="020B0604020202020204" pitchFamily="34" charset="0"/>
              <a:cs typeface="Arial" panose="020B0604020202020204" pitchFamily="34" charset="0"/>
            </a:endParaRPr>
          </a:p>
        </p:txBody>
      </p:sp>
      <p:sp>
        <p:nvSpPr>
          <p:cNvPr id="6" name="Ορθογώνιο 5"/>
          <p:cNvSpPr/>
          <p:nvPr/>
        </p:nvSpPr>
        <p:spPr>
          <a:xfrm>
            <a:off x="8754797" y="3743738"/>
            <a:ext cx="3013133" cy="923330"/>
          </a:xfrm>
          <a:prstGeom prst="rect">
            <a:avLst/>
          </a:prstGeom>
          <a:noFill/>
        </p:spPr>
        <p:txBody>
          <a:bodyPr wrap="none" lIns="91440" tIns="45720" rIns="91440" bIns="45720">
            <a:prstTxWarp prst="textCanUp">
              <a:avLst/>
            </a:prstTxWarp>
            <a:spAutoFit/>
          </a:bodyPr>
          <a:lstStyle/>
          <a:p>
            <a:pPr algn="ctr"/>
            <a: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Enjoy it!!!</a:t>
            </a:r>
            <a:endParaRPr lang="el-GR"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7" name="Εικόνα 6"/>
          <p:cNvPicPr>
            <a:picLocks noChangeAspect="1"/>
          </p:cNvPicPr>
          <p:nvPr/>
        </p:nvPicPr>
        <p:blipFill>
          <a:blip r:embed="rId2"/>
          <a:stretch>
            <a:fillRect/>
          </a:stretch>
        </p:blipFill>
        <p:spPr>
          <a:xfrm>
            <a:off x="4198417" y="3766930"/>
            <a:ext cx="3695700" cy="2324100"/>
          </a:xfrm>
          <a:prstGeom prst="rect">
            <a:avLst/>
          </a:prstGeom>
        </p:spPr>
      </p:pic>
      <p:sp>
        <p:nvSpPr>
          <p:cNvPr id="8" name="TextBox 7"/>
          <p:cNvSpPr txBox="1"/>
          <p:nvPr/>
        </p:nvSpPr>
        <p:spPr>
          <a:xfrm>
            <a:off x="8090377" y="5767864"/>
            <a:ext cx="3511826" cy="646331"/>
          </a:xfrm>
          <a:prstGeom prst="rect">
            <a:avLst/>
          </a:prstGeom>
          <a:noFill/>
        </p:spPr>
        <p:txBody>
          <a:bodyPr wrap="square" rtlCol="0">
            <a:spAutoFit/>
          </a:bodyPr>
          <a:lstStyle/>
          <a:p>
            <a:r>
              <a:rPr lang="en-US" b="1" dirty="0" smtClean="0"/>
              <a:t>Leonidas &amp; Thomas</a:t>
            </a:r>
            <a:r>
              <a:rPr lang="en-US" dirty="0" smtClean="0"/>
              <a:t>– 5</a:t>
            </a:r>
            <a:r>
              <a:rPr lang="en-US" baseline="30000" dirty="0" smtClean="0"/>
              <a:t>th</a:t>
            </a:r>
            <a:r>
              <a:rPr lang="en-US" dirty="0" smtClean="0"/>
              <a:t> grade</a:t>
            </a:r>
          </a:p>
          <a:p>
            <a:r>
              <a:rPr lang="en-US" dirty="0" smtClean="0"/>
              <a:t>19</a:t>
            </a:r>
            <a:r>
              <a:rPr lang="en-US" baseline="30000" dirty="0" smtClean="0"/>
              <a:t>th</a:t>
            </a:r>
            <a:r>
              <a:rPr lang="en-US" dirty="0" smtClean="0"/>
              <a:t> Primary School of Thessaloniki</a:t>
            </a:r>
            <a:endParaRPr lang="el-GR" dirty="0"/>
          </a:p>
        </p:txBody>
      </p:sp>
    </p:spTree>
    <p:extLst>
      <p:ext uri="{BB962C8B-B14F-4D97-AF65-F5344CB8AC3E}">
        <p14:creationId xmlns:p14="http://schemas.microsoft.com/office/powerpoint/2010/main" val="101048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1457</Words>
  <Application>Microsoft Office PowerPoint</Application>
  <PresentationFormat>Ευρεία οθόνη</PresentationFormat>
  <Paragraphs>248</Paragraphs>
  <Slides>12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Arial</vt:lpstr>
      <vt:lpstr>Calibri</vt:lpstr>
      <vt:lpstr>Calibri Light</vt:lpstr>
      <vt:lpstr>Carlito</vt:lpstr>
      <vt:lpstr>Colonna MT</vt:lpstr>
      <vt:lpstr>Curlz MT</vt:lpstr>
      <vt:lpstr>Times New Roman</vt:lpstr>
      <vt:lpstr>Wingdings</vt:lpstr>
      <vt:lpstr>Θέμα του Office</vt:lpstr>
      <vt:lpstr>Παρουσίαση του PowerPoint</vt:lpstr>
      <vt:lpstr>Melomakarona ( a traditional Christmas sweet) </vt:lpstr>
      <vt:lpstr>Kourabiedes</vt:lpstr>
      <vt:lpstr>Christmas Cookies</vt:lpstr>
      <vt:lpstr>Cake</vt:lpstr>
      <vt:lpstr>Biscuits</vt:lpstr>
      <vt:lpstr>Christmas Pudding</vt:lpstr>
      <vt:lpstr>Christmas salad with pomegranate and feta cheese</vt:lpstr>
      <vt:lpstr>Classic Stuffed turkey</vt:lpstr>
      <vt:lpstr>Vasilopita  A Greek New Year Eve’s Cake</vt:lpstr>
      <vt:lpstr>Galaktoboureko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Alexandros Zikopoulos</dc:creator>
  <cp:lastModifiedBy>Alexandros Zikopoulos</cp:lastModifiedBy>
  <cp:revision>18</cp:revision>
  <dcterms:created xsi:type="dcterms:W3CDTF">2018-12-09T17:49:36Z</dcterms:created>
  <dcterms:modified xsi:type="dcterms:W3CDTF">2018-12-12T19:53:06Z</dcterms:modified>
</cp:coreProperties>
</file>