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69" r:id="rId5"/>
    <p:sldId id="270" r:id="rId6"/>
    <p:sldId id="271" r:id="rId7"/>
    <p:sldId id="272" r:id="rId8"/>
    <p:sldId id="268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>
        <p:scale>
          <a:sx n="80" d="100"/>
          <a:sy n="80" d="100"/>
        </p:scale>
        <p:origin x="-1493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DF2A-6C0F-45F4-AF03-48D26A17A917}" type="datetimeFigureOut">
              <a:rPr lang="el-GR" smtClean="0"/>
              <a:pPr/>
              <a:t>28/2/2021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8A17-6FDE-4E1F-9ED1-098A2DE77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el-GR" dirty="0" smtClean="0"/>
              <a:t>Κεντρική Μονάδα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256584"/>
          </a:xfrm>
        </p:spPr>
        <p:txBody>
          <a:bodyPr>
            <a:normAutofit fontScale="77500" lnSpcReduction="20000"/>
          </a:bodyPr>
          <a:lstStyle/>
          <a:p>
            <a:r>
              <a:rPr lang="el-GR" sz="2800" dirty="0" smtClean="0"/>
              <a:t>Είναι η κύρια συσκευή όπου γίνεται η επεξεργασία των δεδομένων σ ένα ηλεκτρονικό </a:t>
            </a:r>
            <a:r>
              <a:rPr lang="el-GR" sz="2800" dirty="0" smtClean="0"/>
              <a:t>υπολογιστή</a:t>
            </a:r>
          </a:p>
          <a:p>
            <a:r>
              <a:rPr lang="el-GR" sz="2800" dirty="0" smtClean="0"/>
              <a:t>Συνεργάζεται μ όλες τις μονάδες εισόδου και εξόδου  </a:t>
            </a:r>
            <a:endParaRPr lang="el-GR" sz="2800" dirty="0" smtClean="0"/>
          </a:p>
          <a:p>
            <a:r>
              <a:rPr lang="el-GR" sz="2800" dirty="0" smtClean="0"/>
              <a:t>Αποτελείται από διάφορες </a:t>
            </a:r>
            <a:r>
              <a:rPr lang="el-GR" sz="2800" dirty="0" smtClean="0"/>
              <a:t>συσκευές </a:t>
            </a:r>
            <a:r>
              <a:rPr lang="el-GR" sz="2800" dirty="0" smtClean="0"/>
              <a:t>όπως: </a:t>
            </a:r>
            <a:r>
              <a:rPr lang="el-GR" sz="2800" dirty="0" smtClean="0"/>
              <a:t> </a:t>
            </a:r>
            <a:endParaRPr lang="el-GR" sz="2800" dirty="0" smtClean="0"/>
          </a:p>
          <a:p>
            <a:pPr lvl="1"/>
            <a:endParaRPr lang="en-US" b="1" dirty="0" smtClean="0"/>
          </a:p>
          <a:p>
            <a:pPr lvl="1"/>
            <a:r>
              <a:rPr lang="el-GR" b="1" dirty="0" smtClean="0"/>
              <a:t>Κουτί - πύργος</a:t>
            </a:r>
            <a:endParaRPr lang="en-US" b="1" dirty="0" smtClean="0"/>
          </a:p>
          <a:p>
            <a:pPr lvl="1"/>
            <a:r>
              <a:rPr lang="el-GR" b="1" dirty="0" smtClean="0"/>
              <a:t>Μητρική πλακέτα</a:t>
            </a:r>
            <a:endParaRPr lang="el-GR" dirty="0" smtClean="0"/>
          </a:p>
          <a:p>
            <a:pPr lvl="1"/>
            <a:r>
              <a:rPr lang="el-GR" b="1" dirty="0" smtClean="0"/>
              <a:t>Επεξεργαστής </a:t>
            </a:r>
          </a:p>
          <a:p>
            <a:pPr lvl="1"/>
            <a:r>
              <a:rPr lang="el-GR" b="1" dirty="0" smtClean="0"/>
              <a:t>Μνήμη </a:t>
            </a:r>
            <a:r>
              <a:rPr lang="en-US" b="1" dirty="0" smtClean="0"/>
              <a:t>RAM</a:t>
            </a:r>
            <a:r>
              <a:rPr lang="el-GR" b="1" dirty="0" smtClean="0"/>
              <a:t> </a:t>
            </a:r>
            <a:r>
              <a:rPr lang="en-US" b="1" dirty="0" smtClean="0"/>
              <a:t>- ROM</a:t>
            </a:r>
            <a:endParaRPr lang="el-GR" b="1" dirty="0" smtClean="0"/>
          </a:p>
          <a:p>
            <a:pPr lvl="1"/>
            <a:r>
              <a:rPr lang="el-GR" b="1" dirty="0" smtClean="0"/>
              <a:t>Τροφοδοτικό</a:t>
            </a:r>
          </a:p>
          <a:p>
            <a:pPr lvl="1"/>
            <a:r>
              <a:rPr lang="el-GR" b="1" dirty="0" smtClean="0"/>
              <a:t>Σκληρός δίσκος</a:t>
            </a:r>
          </a:p>
          <a:p>
            <a:pPr lvl="1"/>
            <a:r>
              <a:rPr lang="el-GR" b="1" dirty="0" smtClean="0"/>
              <a:t>Κάρτα ήχου</a:t>
            </a:r>
          </a:p>
          <a:p>
            <a:pPr lvl="1"/>
            <a:r>
              <a:rPr lang="el-GR" b="1" dirty="0" smtClean="0"/>
              <a:t>Κάρτα γραφικών</a:t>
            </a:r>
          </a:p>
          <a:p>
            <a:pPr lvl="1"/>
            <a:r>
              <a:rPr lang="el-GR" b="1" dirty="0" smtClean="0"/>
              <a:t>Κάρτα δικτύου </a:t>
            </a:r>
          </a:p>
          <a:p>
            <a:pPr lvl="1"/>
            <a:r>
              <a:rPr lang="el-GR" b="1" dirty="0" smtClean="0"/>
              <a:t>Οδηγός </a:t>
            </a:r>
            <a:r>
              <a:rPr lang="en-US" b="1" dirty="0" smtClean="0"/>
              <a:t>DVD floppy drive </a:t>
            </a:r>
            <a:endParaRPr lang="el-GR" b="1" dirty="0" smtClean="0"/>
          </a:p>
          <a:p>
            <a:pPr lvl="1">
              <a:buNone/>
            </a:pPr>
            <a:endParaRPr lang="en-US" b="1" dirty="0" smtClean="0"/>
          </a:p>
          <a:p>
            <a:pPr lvl="1"/>
            <a:endParaRPr lang="el-GR" sz="2400" dirty="0"/>
          </a:p>
        </p:txBody>
      </p:sp>
      <p:pic>
        <p:nvPicPr>
          <p:cNvPr id="8" name="7 - Εικόνα" descr="ketrikh mon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36912"/>
            <a:ext cx="2438400" cy="2438400"/>
          </a:xfrm>
          <a:prstGeom prst="rect">
            <a:avLst/>
          </a:prstGeom>
          <a:gradFill flip="none" rotWithShape="1">
            <a:gsLst>
              <a:gs pos="47000">
                <a:srgbClr val="5E9EFF">
                  <a:alpha val="2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</p:spPr>
      </p:pic>
      <p:pic>
        <p:nvPicPr>
          <p:cNvPr id="13" name="12 - Εικόνα" descr="Κουτ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861048"/>
            <a:ext cx="172974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Τύποι κεντρικής μονάδας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l-GR" dirty="0" smtClean="0"/>
              <a:t>κουτί - πύργος</a:t>
            </a:r>
            <a:endParaRPr lang="el-GR" dirty="0"/>
          </a:p>
        </p:txBody>
      </p:sp>
      <p:pic>
        <p:nvPicPr>
          <p:cNvPr id="19458" name="Picture 2" descr="https://www.e-shop.gr/images/PER/PER.644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1714500" cy="2238376"/>
          </a:xfrm>
          <a:prstGeom prst="rect">
            <a:avLst/>
          </a:prstGeom>
          <a:noFill/>
        </p:spPr>
      </p:pic>
      <p:pic>
        <p:nvPicPr>
          <p:cNvPr id="19460" name="Picture 4" descr="https://www.e-shop.gr/images/PER/PER.819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1800200" cy="2360263"/>
          </a:xfrm>
          <a:prstGeom prst="rect">
            <a:avLst/>
          </a:prstGeom>
          <a:noFill/>
        </p:spPr>
      </p:pic>
      <p:pic>
        <p:nvPicPr>
          <p:cNvPr id="19464" name="Picture 8" descr="https://www.comworld.gr/image/shop/hp-8300-tower-500x539-3-500x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052736"/>
            <a:ext cx="2204326" cy="2376264"/>
          </a:xfrm>
          <a:prstGeom prst="rect">
            <a:avLst/>
          </a:prstGeom>
          <a:noFill/>
        </p:spPr>
      </p:pic>
      <p:pic>
        <p:nvPicPr>
          <p:cNvPr id="19466" name="Picture 10" descr="File:Desktop personal computer.jpg - Wikimedia Comm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2880320" cy="2673164"/>
          </a:xfrm>
          <a:prstGeom prst="rect">
            <a:avLst/>
          </a:prstGeom>
          <a:noFill/>
        </p:spPr>
      </p:pic>
      <p:pic>
        <p:nvPicPr>
          <p:cNvPr id="19468" name="Picture 12" descr="https://encrypted-tbn0.gstatic.com/images?q=tbn:ANd9GcR9Ux0gne8RMC_Xaa9-o-EvV0QPAlGs3tbgPDkSEfFmNElJqcgKRZa8-w0BKSf05578VqxxStM&amp;usqp=C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653136"/>
            <a:ext cx="2520280" cy="1344151"/>
          </a:xfrm>
          <a:prstGeom prst="rect">
            <a:avLst/>
          </a:prstGeom>
          <a:noFill/>
        </p:spPr>
      </p:pic>
      <p:pic>
        <p:nvPicPr>
          <p:cNvPr id="19472" name="Picture 16" descr="Mini desktop PC | Article about mini desktop PC by The Free Diction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520280" cy="3055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l-GR" dirty="0" smtClean="0"/>
              <a:t>Μητρική πλακέτα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8712968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l-GR" sz="2400" b="1" dirty="0" smtClean="0"/>
          </a:p>
          <a:p>
            <a:r>
              <a:rPr lang="el-GR" sz="2400" b="1" dirty="0" smtClean="0"/>
              <a:t>Θέση επεξεργαστή</a:t>
            </a:r>
          </a:p>
          <a:p>
            <a:r>
              <a:rPr lang="el-GR" sz="2400" b="1" dirty="0" smtClean="0"/>
              <a:t>Θέσεις μνήμης</a:t>
            </a:r>
          </a:p>
          <a:p>
            <a:r>
              <a:rPr lang="el-GR" sz="2400" b="1" dirty="0" smtClean="0"/>
              <a:t>Μνήμη </a:t>
            </a:r>
            <a:r>
              <a:rPr lang="en-US" sz="2400" b="1" dirty="0" smtClean="0"/>
              <a:t>ROM</a:t>
            </a:r>
            <a:endParaRPr lang="el-GR" sz="2400" b="1" dirty="0" smtClean="0"/>
          </a:p>
          <a:p>
            <a:r>
              <a:rPr lang="el-GR" sz="2400" b="1" dirty="0" smtClean="0"/>
              <a:t>Θέση </a:t>
            </a:r>
            <a:r>
              <a:rPr lang="el-GR" sz="2400" b="1" dirty="0" err="1" smtClean="0"/>
              <a:t>καρτας</a:t>
            </a:r>
            <a:r>
              <a:rPr lang="el-GR" sz="2400" b="1" dirty="0" smtClean="0"/>
              <a:t> γραφικών</a:t>
            </a:r>
          </a:p>
          <a:p>
            <a:r>
              <a:rPr lang="el-GR" sz="2400" b="1" dirty="0" smtClean="0"/>
              <a:t>Θέση κάρτας ήχου</a:t>
            </a:r>
          </a:p>
          <a:p>
            <a:r>
              <a:rPr lang="el-GR" sz="2400" b="1" dirty="0" smtClean="0"/>
              <a:t>Υποδοχή τροφοδοτικού</a:t>
            </a:r>
          </a:p>
          <a:p>
            <a:r>
              <a:rPr lang="el-GR" sz="2400" b="1" dirty="0" smtClean="0"/>
              <a:t>Υποδοχή σκληρού δίσκου</a:t>
            </a:r>
          </a:p>
          <a:p>
            <a:r>
              <a:rPr lang="el-GR" sz="2400" b="1" dirty="0" smtClean="0"/>
              <a:t>Υποδοχές </a:t>
            </a:r>
            <a:r>
              <a:rPr lang="el-GR" sz="2400" b="1" dirty="0" err="1" smtClean="0"/>
              <a:t>πληκτρ</a:t>
            </a:r>
            <a:r>
              <a:rPr lang="el-GR" sz="2400" b="1" dirty="0" smtClean="0"/>
              <a:t> - ποντικιού</a:t>
            </a:r>
          </a:p>
          <a:p>
            <a:r>
              <a:rPr lang="el-GR" sz="2400" b="1" dirty="0" smtClean="0"/>
              <a:t>Υποδοχές </a:t>
            </a:r>
            <a:r>
              <a:rPr lang="en-US" sz="2400" b="1" dirty="0" err="1" smtClean="0"/>
              <a:t>Usb</a:t>
            </a:r>
            <a:endParaRPr lang="en-US" sz="2400" b="1" dirty="0" smtClean="0"/>
          </a:p>
          <a:p>
            <a:r>
              <a:rPr lang="el-GR" sz="2400" b="1" dirty="0" err="1" smtClean="0"/>
              <a:t>Ψύκτρες</a:t>
            </a:r>
            <a:r>
              <a:rPr lang="el-GR" sz="2400" b="1" dirty="0" smtClean="0"/>
              <a:t> </a:t>
            </a:r>
            <a:endParaRPr lang="en-US" sz="2400" b="1" dirty="0" smtClean="0"/>
          </a:p>
          <a:p>
            <a:r>
              <a:rPr lang="el-GR" sz="2400" b="1" dirty="0" smtClean="0"/>
              <a:t>Θέσεις καρτών επέκτασης (ήχου δικτύου τηλεόρασης κλπ) </a:t>
            </a:r>
          </a:p>
          <a:p>
            <a:endParaRPr lang="el-GR" sz="2400" b="1" dirty="0" smtClean="0"/>
          </a:p>
          <a:p>
            <a:endParaRPr lang="el-GR" sz="2400" b="1" dirty="0"/>
          </a:p>
          <a:p>
            <a:endParaRPr lang="el-GR" sz="2400" b="1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4 - Εικόνα" descr="μητρικη πλακετ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124744"/>
            <a:ext cx="4854472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/>
              <a:t>Επεξεργαστής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l-GR" sz="2600" dirty="0" smtClean="0"/>
              <a:t>Η καρδία του υπολογιστικού συστήματος</a:t>
            </a:r>
          </a:p>
          <a:p>
            <a:r>
              <a:rPr lang="el-GR" sz="2600" dirty="0" smtClean="0"/>
              <a:t>Γίνονται μαθηματικές και λογικές πράξεις</a:t>
            </a:r>
          </a:p>
          <a:p>
            <a:r>
              <a:rPr lang="el-GR" sz="2600" dirty="0" smtClean="0"/>
              <a:t>Η ταχύτητα του μετριέται σε </a:t>
            </a:r>
            <a:r>
              <a:rPr lang="en-US" sz="2600" dirty="0" err="1" smtClean="0"/>
              <a:t>Ghz</a:t>
            </a:r>
            <a:r>
              <a:rPr lang="en-US" sz="2600" dirty="0" smtClean="0"/>
              <a:t> (</a:t>
            </a:r>
            <a:r>
              <a:rPr lang="el-GR" sz="2600" dirty="0" smtClean="0"/>
              <a:t>πόσες εντολές εκτελεί </a:t>
            </a:r>
            <a:r>
              <a:rPr lang="el-GR" sz="2600" dirty="0" err="1" smtClean="0"/>
              <a:t>ανα</a:t>
            </a:r>
            <a:r>
              <a:rPr lang="el-GR" sz="2600" dirty="0" smtClean="0"/>
              <a:t> δευτερόλεπτο)</a:t>
            </a:r>
          </a:p>
          <a:p>
            <a:r>
              <a:rPr lang="el-GR" sz="2600" dirty="0" smtClean="0"/>
              <a:t>Υπάρχουν διπύρηνοι </a:t>
            </a:r>
            <a:r>
              <a:rPr lang="el-GR" sz="2600" dirty="0" err="1" smtClean="0"/>
              <a:t>τετραπύρηνοι</a:t>
            </a:r>
            <a:r>
              <a:rPr lang="el-GR" sz="2600" dirty="0" smtClean="0"/>
              <a:t> </a:t>
            </a:r>
            <a:r>
              <a:rPr lang="el-GR" sz="2600" dirty="0" smtClean="0"/>
              <a:t>κλπ επεξεργαστές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Intel-9th-Gen-Cor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429000"/>
            <a:ext cx="4639876" cy="3168352"/>
          </a:xfrm>
          <a:prstGeom prst="rect">
            <a:avLst/>
          </a:prstGeom>
        </p:spPr>
      </p:pic>
      <p:pic>
        <p:nvPicPr>
          <p:cNvPr id="5" name="4 - Εικόνα" descr="επεξεργαστη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29000"/>
            <a:ext cx="419100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</a:t>
            </a:r>
            <a:r>
              <a:rPr lang="en-US" dirty="0" smtClean="0"/>
              <a:t>RAM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Προσωρινό μέσο αποθήκευσης</a:t>
            </a:r>
          </a:p>
          <a:p>
            <a:r>
              <a:rPr lang="el-GR" dirty="0" smtClean="0"/>
              <a:t>Τα δεδομένα διαγράφονται όταν κλείσει ο Η/Υ</a:t>
            </a:r>
          </a:p>
          <a:p>
            <a:r>
              <a:rPr lang="el-GR" dirty="0" smtClean="0"/>
              <a:t>Φορτώνει  </a:t>
            </a:r>
            <a:r>
              <a:rPr lang="el-GR" dirty="0" smtClean="0"/>
              <a:t>τα δεδομένα από τον </a:t>
            </a:r>
            <a:r>
              <a:rPr lang="el-GR" dirty="0" smtClean="0"/>
              <a:t>σκληρό </a:t>
            </a:r>
            <a:r>
              <a:rPr lang="el-GR" dirty="0" smtClean="0"/>
              <a:t>δίσκο </a:t>
            </a:r>
            <a:endParaRPr lang="el-GR" dirty="0" smtClean="0"/>
          </a:p>
          <a:p>
            <a:r>
              <a:rPr lang="el-GR" dirty="0" smtClean="0"/>
              <a:t>Συνεργάζεται με τον επεξεργαστή</a:t>
            </a:r>
          </a:p>
          <a:p>
            <a:r>
              <a:rPr lang="el-GR" dirty="0" smtClean="0"/>
              <a:t>Μεγάλη ταχύτητα ανάγνωσης και εγγραφής</a:t>
            </a:r>
          </a:p>
          <a:p>
            <a:r>
              <a:rPr lang="el-GR" dirty="0" smtClean="0"/>
              <a:t>Η ταχύτητα μετριέται σε </a:t>
            </a:r>
            <a:r>
              <a:rPr lang="en-US" dirty="0" smtClean="0"/>
              <a:t>MHz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πχ 3200 ΜΗ</a:t>
            </a:r>
            <a:r>
              <a:rPr lang="en-US" dirty="0" smtClean="0"/>
              <a:t>z)</a:t>
            </a:r>
            <a:endParaRPr lang="el-GR" dirty="0" smtClean="0"/>
          </a:p>
          <a:p>
            <a:r>
              <a:rPr lang="el-GR" dirty="0" smtClean="0"/>
              <a:t>Η χωρητικότητα μετριέται σε </a:t>
            </a:r>
            <a:r>
              <a:rPr lang="en-US" dirty="0" smtClean="0"/>
              <a:t>Kbyte </a:t>
            </a:r>
            <a:r>
              <a:rPr lang="en-US" dirty="0" err="1" smtClean="0"/>
              <a:t>Mbyte</a:t>
            </a:r>
            <a:r>
              <a:rPr lang="en-US" dirty="0" smtClean="0"/>
              <a:t> </a:t>
            </a:r>
            <a:r>
              <a:rPr lang="en-US" dirty="0" err="1" smtClean="0"/>
              <a:t>Gbyte</a:t>
            </a:r>
            <a:endParaRPr lang="en-US" dirty="0" smtClean="0"/>
          </a:p>
          <a:p>
            <a:r>
              <a:rPr lang="el-GR" dirty="0" smtClean="0"/>
              <a:t>Χωρητικότητα στις μέρες από </a:t>
            </a:r>
            <a:r>
              <a:rPr lang="en-US" dirty="0" smtClean="0"/>
              <a:t>4Gb</a:t>
            </a:r>
            <a:r>
              <a:rPr lang="el-GR" dirty="0" smtClean="0"/>
              <a:t> – 16</a:t>
            </a:r>
            <a:r>
              <a:rPr lang="en-US" dirty="0" err="1" smtClean="0"/>
              <a:t>Gb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l-GR" dirty="0" smtClean="0"/>
              <a:t>Μνήμες </a:t>
            </a:r>
            <a:r>
              <a:rPr lang="en-US" dirty="0" smtClean="0"/>
              <a:t>RAM</a:t>
            </a:r>
            <a:endParaRPr lang="el-GR" dirty="0"/>
          </a:p>
        </p:txBody>
      </p:sp>
      <p:pic>
        <p:nvPicPr>
          <p:cNvPr id="5" name="4 - Εικόνα" descr="Μνήμες-DDR-DDR2-DDR3-DD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980728"/>
            <a:ext cx="4512142" cy="4176464"/>
          </a:xfrm>
          <a:prstGeom prst="rect">
            <a:avLst/>
          </a:prstGeom>
        </p:spPr>
      </p:pic>
      <p:sp>
        <p:nvSpPr>
          <p:cNvPr id="1028" name="AutoShape 4" descr="https://bbpcdn.pstatic.gr/P/bpimg15/2lFefJ/1HQbzn_SX1200/imag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7 - Εικόνα" descr="dd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29000"/>
            <a:ext cx="3528392" cy="1737689"/>
          </a:xfrm>
          <a:prstGeom prst="rect">
            <a:avLst/>
          </a:prstGeom>
        </p:spPr>
      </p:pic>
      <p:pic>
        <p:nvPicPr>
          <p:cNvPr id="9" name="8 - Εικόνα" descr="ddr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5517232"/>
            <a:ext cx="4680520" cy="1087855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4860032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DDR4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635896" y="40770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DDR2</a:t>
            </a:r>
            <a:endParaRPr lang="el-GR" dirty="0"/>
          </a:p>
        </p:txBody>
      </p:sp>
      <p:pic>
        <p:nvPicPr>
          <p:cNvPr id="12" name="11 - Εικόνα" descr="SIM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20688"/>
            <a:ext cx="2880320" cy="2577597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3275856" y="18448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MNHMH ROM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el-GR" dirty="0" smtClean="0"/>
              <a:t>Μνήμη μόνο για ανάγνωση</a:t>
            </a:r>
            <a:endParaRPr lang="en-US" dirty="0" smtClean="0"/>
          </a:p>
          <a:p>
            <a:r>
              <a:rPr lang="el-GR" dirty="0" smtClean="0"/>
              <a:t>Δεν χάνει τα δεδομένα της</a:t>
            </a:r>
          </a:p>
          <a:p>
            <a:r>
              <a:rPr lang="el-GR" dirty="0" smtClean="0"/>
              <a:t>Δεν αποθηκεύει δεδομένα</a:t>
            </a:r>
            <a:endParaRPr lang="en-US" dirty="0" smtClean="0"/>
          </a:p>
          <a:p>
            <a:r>
              <a:rPr lang="el-GR" dirty="0" smtClean="0"/>
              <a:t>Μικρή χωρητικότητα της τάξεως των </a:t>
            </a:r>
            <a:r>
              <a:rPr lang="en-US" dirty="0" smtClean="0"/>
              <a:t>Kbytes</a:t>
            </a:r>
            <a:endParaRPr lang="el-GR" dirty="0" smtClean="0"/>
          </a:p>
          <a:p>
            <a:r>
              <a:rPr lang="el-GR" dirty="0" smtClean="0"/>
              <a:t>Χρησιμοποιείται κατά την εκκίνηση του Η/Υ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 descr="r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05064"/>
            <a:ext cx="3312368" cy="2479318"/>
          </a:xfrm>
          <a:prstGeom prst="rect">
            <a:avLst/>
          </a:prstGeom>
        </p:spPr>
      </p:pic>
      <p:pic>
        <p:nvPicPr>
          <p:cNvPr id="5" name="4 - Εικόνα" descr="ro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05064"/>
            <a:ext cx="2952328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l-GR" dirty="0" smtClean="0"/>
              <a:t>ΕΡΩΤΗΣΕΙΣ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467544" y="134076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Τι ονομάζουμε κουτί σ ένα Η/Υ και τι τύπος έχουμε</a:t>
            </a:r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Που </a:t>
            </a:r>
            <a:r>
              <a:rPr lang="el-GR" sz="2800" dirty="0" smtClean="0"/>
              <a:t>βρίσκεται η μητρική </a:t>
            </a:r>
            <a:r>
              <a:rPr lang="el-GR" sz="2800" dirty="0" smtClean="0"/>
              <a:t>πλακέτα</a:t>
            </a:r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Τι κάνει </a:t>
            </a:r>
            <a:r>
              <a:rPr lang="el-GR" sz="2800" smtClean="0"/>
              <a:t>ο επεξεργαστής</a:t>
            </a:r>
            <a:endParaRPr lang="el-GR" sz="2800" dirty="0" smtClean="0"/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Σε τι μετράμε την ταχύτητα του επεξεργαστή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Ποια είναι η διαφορά της μνήμης </a:t>
            </a:r>
            <a:r>
              <a:rPr lang="en-US" sz="2800" dirty="0" smtClean="0"/>
              <a:t>RAM </a:t>
            </a:r>
            <a:r>
              <a:rPr lang="el-GR" sz="2800" dirty="0" smtClean="0"/>
              <a:t>και της </a:t>
            </a:r>
            <a:r>
              <a:rPr lang="en-US" sz="2800" dirty="0" smtClean="0"/>
              <a:t>ROM</a:t>
            </a:r>
            <a:endParaRPr lang="el-GR" sz="2800" dirty="0" smtClean="0"/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Πόση μνήμη έχει ένας σύγχρονος υπολογιστής</a:t>
            </a:r>
          </a:p>
          <a:p>
            <a:pPr>
              <a:buFont typeface="Arial" pitchFamily="34" charset="0"/>
              <a:buChar char="•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249</Words>
  <Application>Microsoft Office PowerPoint</Application>
  <PresentationFormat>Προβολή στην οθόνη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Κεντρική Μονάδα </vt:lpstr>
      <vt:lpstr>Τύποι κεντρικής μονάδας  κουτί - πύργος</vt:lpstr>
      <vt:lpstr>Μητρική πλακέτα</vt:lpstr>
      <vt:lpstr>Επεξεργαστής</vt:lpstr>
      <vt:lpstr>Μνήμη RAM</vt:lpstr>
      <vt:lpstr>Μνήμες RAM</vt:lpstr>
      <vt:lpstr>MNHMH ROM</vt:lpstr>
      <vt:lpstr>ΕΡΩΤΗΣΕΙΣ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KRHTH</dc:creator>
  <cp:lastModifiedBy>KRHTH</cp:lastModifiedBy>
  <cp:revision>52</cp:revision>
  <dcterms:created xsi:type="dcterms:W3CDTF">2020-11-28T09:19:37Z</dcterms:created>
  <dcterms:modified xsi:type="dcterms:W3CDTF">2021-02-28T14:37:38Z</dcterms:modified>
</cp:coreProperties>
</file>