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9" r:id="rId3"/>
    <p:sldId id="262" r:id="rId4"/>
    <p:sldId id="272" r:id="rId5"/>
    <p:sldId id="273" r:id="rId6"/>
    <p:sldId id="305" r:id="rId7"/>
    <p:sldId id="271" r:id="rId8"/>
    <p:sldId id="258" r:id="rId9"/>
    <p:sldId id="257" r:id="rId10"/>
    <p:sldId id="276" r:id="rId11"/>
    <p:sldId id="275" r:id="rId12"/>
    <p:sldId id="277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5" r:id="rId24"/>
    <p:sldId id="293" r:id="rId25"/>
    <p:sldId id="294" r:id="rId26"/>
    <p:sldId id="297" r:id="rId27"/>
    <p:sldId id="298" r:id="rId28"/>
    <p:sldId id="299" r:id="rId29"/>
    <p:sldId id="300" r:id="rId30"/>
    <p:sldId id="302" r:id="rId31"/>
    <p:sldId id="301" r:id="rId32"/>
    <p:sldId id="264" r:id="rId33"/>
    <p:sldId id="303" r:id="rId34"/>
    <p:sldId id="265" r:id="rId35"/>
    <p:sldId id="263" r:id="rId36"/>
    <p:sldId id="266" r:id="rId37"/>
    <p:sldId id="304" r:id="rId38"/>
    <p:sldId id="306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98890-FADF-4AE7-8B83-60F7E56B9383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B662A-C55A-49E2-B36C-69BD7C0A88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27DB21-E1EA-4B50-A183-75E87546E082}" type="datetimeFigureOut">
              <a:rPr lang="el-GR" smtClean="0"/>
              <a:pPr/>
              <a:t>25/10/2014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3FF5B8-078D-4786-A2CA-34A47A88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eoman.gr/633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ΠΑΧΥΣΑΡΚΙΑ            	  </a:t>
            </a:r>
            <a:r>
              <a:rPr lang="el-GR" sz="1600" dirty="0" smtClean="0"/>
              <a:t>Επιμέλεια παρουσίασης    							        Καλοδήμου Ιωάννα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Πρόληψη της εφηβικής παχυσαρκίας </a:t>
            </a:r>
          </a:p>
          <a:p>
            <a:r>
              <a:rPr lang="el-GR" dirty="0" smtClean="0"/>
              <a:t>σε μαθητές γυμνασίου και λυκείου</a:t>
            </a: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 descr="μηλ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08712" cy="36004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r>
              <a:rPr lang="el-GR" dirty="0" smtClean="0"/>
              <a:t>Είμαι </a:t>
            </a:r>
            <a:r>
              <a:rPr lang="el-GR" dirty="0" err="1" smtClean="0"/>
              <a:t>ό,τι</a:t>
            </a:r>
            <a:r>
              <a:rPr lang="el-GR" dirty="0" smtClean="0"/>
              <a:t> τρώω !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043608" y="52292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καθημερινή διατροφή με πρόχειρο και προπαρασκευασμένο φαγητό μπορεί να καταστρέψει την υγεία αργά και αθόρυβα, χωρίς να το καταλάβουμε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Οι θερμίδες</a:t>
            </a:r>
            <a:endParaRPr lang="el-GR" dirty="0"/>
          </a:p>
        </p:txBody>
      </p:sp>
      <p:pic>
        <p:nvPicPr>
          <p:cNvPr id="5" name="4 - Εικόνα" descr="diaita-zig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2856"/>
            <a:ext cx="2857500" cy="2324100"/>
          </a:xfrm>
          <a:prstGeom prst="rect">
            <a:avLst/>
          </a:prstGeom>
        </p:spPr>
      </p:pic>
      <p:pic>
        <p:nvPicPr>
          <p:cNvPr id="4" name="3 - Εικόνα" descr="ΘΑΥΜΑΣΤΙΚ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1468760" cy="2505075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8164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sz="5100" dirty="0" smtClean="0"/>
              <a:t> </a:t>
            </a:r>
            <a:r>
              <a:rPr lang="el-GR" sz="5900" dirty="0" smtClean="0"/>
              <a:t>Είναι τα καύσιμα που </a:t>
            </a:r>
          </a:p>
          <a:p>
            <a:pPr>
              <a:buNone/>
            </a:pPr>
            <a:r>
              <a:rPr lang="el-GR" sz="5900" dirty="0" smtClean="0"/>
              <a:t> χρειάζεται το σώμα</a:t>
            </a:r>
          </a:p>
          <a:p>
            <a:pPr>
              <a:buNone/>
            </a:pPr>
            <a:r>
              <a:rPr lang="el-GR" sz="5900" dirty="0" smtClean="0"/>
              <a:t> για να λειτουργήσει σωστά</a:t>
            </a: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FF00FF"/>
              </a:solidFill>
            </a:endParaRPr>
          </a:p>
          <a:p>
            <a:pPr algn="ctr">
              <a:buNone/>
            </a:pPr>
            <a:r>
              <a:rPr lang="el-GR" sz="6700" dirty="0" smtClean="0">
                <a:solidFill>
                  <a:srgbClr val="FF00FF"/>
                </a:solidFill>
              </a:rPr>
              <a:t>ποικιλία + σωστές αναλογίες τροφίμων =     ισορροπημένη διατροφή</a:t>
            </a:r>
            <a:endParaRPr lang="el-GR" sz="67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θρεπτικά συστατικά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Τρεις βασικές κατηγορίες:</a:t>
            </a:r>
          </a:p>
          <a:p>
            <a:endParaRPr lang="el-GR" dirty="0" smtClean="0"/>
          </a:p>
          <a:p>
            <a:r>
              <a:rPr lang="el-GR" dirty="0" smtClean="0"/>
              <a:t>Υδατάνθρακες</a:t>
            </a:r>
          </a:p>
          <a:p>
            <a:r>
              <a:rPr lang="el-GR" dirty="0" smtClean="0"/>
              <a:t>Πρωτεΐνες</a:t>
            </a:r>
          </a:p>
          <a:p>
            <a:r>
              <a:rPr lang="el-GR" dirty="0" smtClean="0"/>
              <a:t>λίπη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</a:t>
            </a:r>
            <a:endParaRPr lang="el-GR" dirty="0"/>
          </a:p>
        </p:txBody>
      </p:sp>
      <p:pic>
        <p:nvPicPr>
          <p:cNvPr id="4" name="3 - Εικόνα" descr="ζυμαρικ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564904"/>
            <a:ext cx="4762500" cy="3816424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Ψωμί  ολικής αλέσεως</a:t>
            </a:r>
          </a:p>
          <a:p>
            <a:endParaRPr lang="el-GR" dirty="0" smtClean="0"/>
          </a:p>
          <a:p>
            <a:r>
              <a:rPr lang="el-GR" dirty="0" smtClean="0"/>
              <a:t> ζυμαρικά </a:t>
            </a:r>
          </a:p>
          <a:p>
            <a:endParaRPr lang="el-GR" dirty="0" smtClean="0"/>
          </a:p>
          <a:p>
            <a:r>
              <a:rPr lang="el-GR" dirty="0" smtClean="0"/>
              <a:t>  ρύζι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el-GR" dirty="0" smtClean="0"/>
              <a:t>Πρωτεΐνες</a:t>
            </a:r>
            <a:endParaRPr lang="el-GR" dirty="0"/>
          </a:p>
        </p:txBody>
      </p:sp>
      <p:pic>
        <p:nvPicPr>
          <p:cNvPr id="5" name="3 - Θέση περιεχομένου" descr="πρωτεινε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5652120" cy="4176464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κόκκινο κρέας</a:t>
            </a:r>
          </a:p>
          <a:p>
            <a:r>
              <a:rPr lang="el-GR" dirty="0" smtClean="0"/>
              <a:t>κοτόπουλο</a:t>
            </a:r>
          </a:p>
          <a:p>
            <a:r>
              <a:rPr lang="el-GR" dirty="0" smtClean="0"/>
              <a:t>αυγά</a:t>
            </a:r>
          </a:p>
          <a:p>
            <a:r>
              <a:rPr lang="el-GR" dirty="0" smtClean="0"/>
              <a:t>γάλα</a:t>
            </a:r>
          </a:p>
          <a:p>
            <a:r>
              <a:rPr lang="el-GR" dirty="0" smtClean="0"/>
              <a:t>τυρί</a:t>
            </a:r>
          </a:p>
          <a:p>
            <a:r>
              <a:rPr lang="el-GR" dirty="0" smtClean="0"/>
              <a:t>όσπρια </a:t>
            </a:r>
          </a:p>
          <a:p>
            <a:r>
              <a:rPr lang="el-GR" dirty="0" smtClean="0"/>
              <a:t>ξηροί καρποί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el-GR" dirty="0" smtClean="0"/>
              <a:t>Λίπη</a:t>
            </a:r>
            <a:endParaRPr lang="el-GR" dirty="0"/>
          </a:p>
        </p:txBody>
      </p:sp>
      <p:pic>
        <p:nvPicPr>
          <p:cNvPr id="6" name="5 - Εικόνα" descr="λαδ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0" y="2060848"/>
            <a:ext cx="6502400" cy="468052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Πρέπει να προτιμάμε τα ακόρεστα λίπη, όπως το ελαιόλαδο.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80120"/>
          </a:xfrm>
        </p:spPr>
        <p:txBody>
          <a:bodyPr/>
          <a:lstStyle/>
          <a:p>
            <a:r>
              <a:rPr lang="el-GR" dirty="0" smtClean="0"/>
              <a:t>Βιταμίνες και μέταλλα</a:t>
            </a:r>
            <a:endParaRPr lang="el-GR" dirty="0"/>
          </a:p>
        </p:txBody>
      </p:sp>
      <p:pic>
        <p:nvPicPr>
          <p:cNvPr id="5" name="4 - Εικόνα" descr="φρου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943600" cy="486916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2971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Οι βιταμίνες και τα μέταλλα ρυθμίζουν την καλή λειτουργία του οργανισμού μας. 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Βιταμίνες και μέταλλα</a:t>
            </a:r>
            <a:endParaRPr lang="el-GR" dirty="0"/>
          </a:p>
        </p:txBody>
      </p:sp>
      <p:pic>
        <p:nvPicPr>
          <p:cNvPr id="4" name="3 - Εικόνα" descr="fruit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5014102" cy="439248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έλλειψή τους προκαλεί: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κόπωση</a:t>
            </a:r>
          </a:p>
          <a:p>
            <a:r>
              <a:rPr lang="el-GR" dirty="0" smtClean="0"/>
              <a:t>έλλειψη συγκέντρωσης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ζαλάδες</a:t>
            </a:r>
          </a:p>
          <a:p>
            <a:r>
              <a:rPr lang="el-GR" dirty="0" smtClean="0"/>
              <a:t>μειωμένη αντοχή</a:t>
            </a:r>
          </a:p>
          <a:p>
            <a:r>
              <a:rPr lang="el-GR" dirty="0" smtClean="0"/>
              <a:t>αναιμία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el-GR" dirty="0" smtClean="0"/>
              <a:t>Νερό</a:t>
            </a:r>
            <a:endParaRPr lang="el-GR" dirty="0"/>
          </a:p>
        </p:txBody>
      </p:sp>
      <p:pic>
        <p:nvPicPr>
          <p:cNvPr id="6" name="5 - Εικόνα" descr="wate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7934368" cy="630932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FF00FF"/>
                </a:solidFill>
              </a:rPr>
              <a:t>Δεν ξεχνάμε </a:t>
            </a:r>
          </a:p>
          <a:p>
            <a:pPr>
              <a:buNone/>
            </a:pPr>
            <a:r>
              <a:rPr lang="el-GR" b="1" dirty="0" smtClean="0">
                <a:solidFill>
                  <a:srgbClr val="FF00FF"/>
                </a:solidFill>
              </a:rPr>
              <a:t>να πίνουμε 8-10 ποτήρια νερό </a:t>
            </a:r>
          </a:p>
          <a:p>
            <a:pPr>
              <a:buNone/>
            </a:pPr>
            <a:r>
              <a:rPr lang="el-GR" b="1" dirty="0" smtClean="0">
                <a:solidFill>
                  <a:srgbClr val="FF00FF"/>
                </a:solidFill>
              </a:rPr>
              <a:t>την ημέρα!!! </a:t>
            </a:r>
            <a:endParaRPr lang="el-GR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5 γεύματα της ημέρας</a:t>
            </a:r>
            <a:endParaRPr lang="el-GR" dirty="0"/>
          </a:p>
        </p:txBody>
      </p:sp>
      <p:pic>
        <p:nvPicPr>
          <p:cNvPr id="4" name="3 - Εικόνα" descr="γευμ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732" y="2028296"/>
            <a:ext cx="5269768" cy="341692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Πρωινό</a:t>
            </a:r>
          </a:p>
          <a:p>
            <a:r>
              <a:rPr lang="el-GR" dirty="0" smtClean="0"/>
              <a:t>Δεκατιανό</a:t>
            </a:r>
          </a:p>
          <a:p>
            <a:r>
              <a:rPr lang="el-GR" dirty="0" smtClean="0"/>
              <a:t>Μεσημεριανό</a:t>
            </a:r>
          </a:p>
          <a:p>
            <a:r>
              <a:rPr lang="el-GR" dirty="0" smtClean="0"/>
              <a:t>Απογευματινό</a:t>
            </a:r>
          </a:p>
          <a:p>
            <a:r>
              <a:rPr lang="el-GR" dirty="0" smtClean="0"/>
              <a:t>Βραδινό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 απασχολεί η εμφάνισή σου;</a:t>
            </a:r>
            <a:endParaRPr lang="el-GR" dirty="0"/>
          </a:p>
        </p:txBody>
      </p:sp>
      <p:pic>
        <p:nvPicPr>
          <p:cNvPr id="4" name="6 - Θέση περιεχομένου" descr="ερω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212976"/>
            <a:ext cx="2088232" cy="2736304"/>
          </a:xfrm>
        </p:spPr>
      </p:pic>
      <p:pic>
        <p:nvPicPr>
          <p:cNvPr id="5" name="7 - Θέση περιεχομένου" descr="καθρεφτ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420888"/>
            <a:ext cx="4041775" cy="360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πρωιν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488832" cy="482453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pPr algn="ctr"/>
            <a:r>
              <a:rPr lang="el-GR" dirty="0" smtClean="0"/>
              <a:t>Να μην ξεχάσω το ΠΡΩΙΝΟ!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fresko gal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3140989" cy="3356992"/>
          </a:xfrm>
          <a:prstGeom prst="rect">
            <a:avLst/>
          </a:prstGeom>
        </p:spPr>
      </p:pic>
      <p:pic>
        <p:nvPicPr>
          <p:cNvPr id="5" name="4 - Εικόνα" descr="m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442098" cy="350100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066800"/>
          </a:xfrm>
        </p:spPr>
        <p:txBody>
          <a:bodyPr/>
          <a:lstStyle/>
          <a:p>
            <a:r>
              <a:rPr lang="el-GR" dirty="0" smtClean="0"/>
              <a:t>Για πρωινό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μπορούμε να τρώμε: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γάλα ή γιαούρτι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φρέσκους χυμούς ή φρούτα</a:t>
            </a:r>
          </a:p>
          <a:p>
            <a:r>
              <a:rPr lang="el-GR" dirty="0" smtClean="0"/>
              <a:t>Δημητριακά ή δύο φέτες ψωμί με μέλι.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p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08920"/>
            <a:ext cx="4176464" cy="36004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Δεκατιανό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προτιμήστε ένα φρούτο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βραδιν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7128792" cy="3456383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Μεσημεριανό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Φροντίστε το γεύμα σας να είναι πλήρες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rao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80928"/>
            <a:ext cx="4608512" cy="2802433"/>
          </a:xfrm>
          <a:prstGeom prst="rect">
            <a:avLst/>
          </a:prstGeom>
        </p:spPr>
      </p:pic>
      <p:pic>
        <p:nvPicPr>
          <p:cNvPr id="5" name="4 - Εικόνα" descr="γιαουρτ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3168352" cy="280831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Απογευματινό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προτιμήστε ένα γιαούρτι ή ένα φρούτο.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sa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7416824" cy="465313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Βραδινό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Αποφύγετε το φαγητό αμέσως </a:t>
            </a:r>
          </a:p>
          <a:p>
            <a:pPr>
              <a:buNone/>
            </a:pPr>
            <a:r>
              <a:rPr lang="el-GR" dirty="0" smtClean="0"/>
              <a:t>πριν πάτε για ύπνο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ΡΩΤΗΜΑΤΙΚΟκο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143500" cy="515719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Μήπως τρώτε χωρίς να πεινάτε </a:t>
            </a:r>
            <a:br>
              <a:rPr lang="el-GR" dirty="0" smtClean="0"/>
            </a:br>
            <a:r>
              <a:rPr lang="el-GR" dirty="0" smtClean="0"/>
              <a:t>πραγματικά;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διατροφική πυραμίδ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344816" cy="465313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διατροφική πυραμίδα </a:t>
            </a:r>
            <a:br>
              <a:rPr lang="el-GR" dirty="0" smtClean="0"/>
            </a:br>
            <a:r>
              <a:rPr lang="el-GR" dirty="0" smtClean="0"/>
              <a:t>και η μεσογειακή διατροφή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Συνταγή για μακροζωία, υγεία, ομορφιά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Το μενού είναι απλό: </a:t>
            </a:r>
          </a:p>
          <a:p>
            <a:r>
              <a:rPr lang="el-GR" dirty="0" smtClean="0"/>
              <a:t>χορταρικά</a:t>
            </a:r>
          </a:p>
          <a:p>
            <a:r>
              <a:rPr lang="el-GR" dirty="0" smtClean="0"/>
              <a:t>φρούτα</a:t>
            </a:r>
          </a:p>
          <a:p>
            <a:r>
              <a:rPr lang="el-GR" dirty="0" smtClean="0"/>
              <a:t>όσπρια </a:t>
            </a:r>
          </a:p>
          <a:p>
            <a:r>
              <a:rPr lang="el-GR" dirty="0" smtClean="0"/>
              <a:t>λαχανικά</a:t>
            </a:r>
          </a:p>
          <a:p>
            <a:r>
              <a:rPr lang="el-GR" dirty="0" smtClean="0"/>
              <a:t>τυρί</a:t>
            </a:r>
          </a:p>
          <a:p>
            <a:r>
              <a:rPr lang="el-GR" dirty="0" smtClean="0"/>
              <a:t>μαύρο ψωμί </a:t>
            </a:r>
          </a:p>
          <a:p>
            <a:r>
              <a:rPr lang="el-GR" dirty="0" smtClean="0"/>
              <a:t>ωμό ελαιόλαδο</a:t>
            </a:r>
          </a:p>
          <a:p>
            <a:r>
              <a:rPr lang="el-GR" dirty="0" smtClean="0"/>
              <a:t>ξηροί καρποί </a:t>
            </a:r>
          </a:p>
          <a:p>
            <a:r>
              <a:rPr lang="el-GR" dirty="0" smtClean="0"/>
              <a:t>και ψάρια.</a:t>
            </a:r>
            <a:endParaRPr lang="el-GR" dirty="0"/>
          </a:p>
        </p:txBody>
      </p:sp>
      <p:pic>
        <p:nvPicPr>
          <p:cNvPr id="4" name="3 - Εικόνα" descr="ΘΑΥΜΑΣΤΙΚ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3096344" cy="344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ΡΩΤΗΜΑΤΙΚ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3554">
            <a:off x="805094" y="3274786"/>
            <a:ext cx="2857500" cy="310813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Μύθοι και αλήθειες </a:t>
            </a:r>
            <a:br>
              <a:rPr lang="el-GR" dirty="0" smtClean="0"/>
            </a:br>
            <a:r>
              <a:rPr lang="el-GR" dirty="0" smtClean="0"/>
              <a:t>για τη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endParaRPr lang="el-GR" dirty="0" smtClean="0"/>
          </a:p>
          <a:p>
            <a:pPr marL="624078" indent="-514350">
              <a:buNone/>
            </a:pPr>
            <a:r>
              <a:rPr lang="el-GR" dirty="0" smtClean="0"/>
              <a:t>Ενώ δεν τρώω πολύ, δεν μπορώ να χάσω βάρος.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παχυσαρκία;</a:t>
            </a:r>
            <a:endParaRPr lang="el-GR" dirty="0"/>
          </a:p>
        </p:txBody>
      </p:sp>
      <p:pic>
        <p:nvPicPr>
          <p:cNvPr id="5" name="4 - Εικόνα" descr="paxisark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73016"/>
            <a:ext cx="5580112" cy="3284984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Η παχυσαρκία σχετίζεται με την αύξηση του λίπους στο σώμα μας αναλογικά με τις προτεινόμενες τιμές για το ύψος, το φύλο και την ηλικία μας.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πονοκέφαλ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429000"/>
            <a:ext cx="4608512" cy="28365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Μύθοι και αλήθειες </a:t>
            </a:r>
            <a:br>
              <a:rPr lang="el-GR" dirty="0" smtClean="0"/>
            </a:br>
            <a:r>
              <a:rPr lang="el-GR" dirty="0" smtClean="0"/>
              <a:t>για τη διατροφή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αφυδάτωση συσχετίζεται με τις ημικρανίες </a:t>
            </a:r>
          </a:p>
          <a:p>
            <a:pPr>
              <a:buNone/>
            </a:pPr>
            <a:r>
              <a:rPr lang="el-GR" dirty="0" smtClean="0"/>
              <a:t>και τους πονοκεφάλους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υμπληρώμα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24944"/>
            <a:ext cx="5905500" cy="3539083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Μύθοι και αλήθειες </a:t>
            </a:r>
            <a:br>
              <a:rPr lang="el-GR" dirty="0" smtClean="0"/>
            </a:br>
            <a:r>
              <a:rPr lang="el-GR" dirty="0" smtClean="0"/>
              <a:t>για τη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Τα συμπληρώματα διατροφής είναι ακίνδυνα;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ΘΑΥΜΑΣΤΙΚ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212976"/>
            <a:ext cx="182880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ποδηλάτ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5328592" cy="36195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Σωματική </a:t>
            </a:r>
            <a:br>
              <a:rPr lang="el-GR" dirty="0" smtClean="0"/>
            </a:br>
            <a:r>
              <a:rPr lang="el-GR" dirty="0" smtClean="0"/>
              <a:t>δραστηριότητα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Είμαι σε φόρμα! 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αρδ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3024336" cy="273630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Σωματική </a:t>
            </a:r>
            <a:br>
              <a:rPr lang="el-GR" dirty="0" smtClean="0"/>
            </a:br>
            <a:r>
              <a:rPr lang="el-GR" dirty="0" smtClean="0"/>
              <a:t>δραστηριότητα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τακτική σωματική δραστηριότητα συμβάλλει στην καλύτερη ποιότητα ζωής, αφού μας βοηθά να έχουμε καλύτερη σωματική, ψυχική και πνευματική υγεία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irl-ru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8500" y="2132856"/>
            <a:ext cx="4635500" cy="472514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Τρέχω για τη ζωή!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089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Τρέξιμο, ποδήλατο, κολύμπι, μπάσκετ, ποδόσφαιρο, χορός, τένις …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Διαλέξτε αυτό που σας ταιριάζει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Ξεκινήστε</a:t>
            </a:r>
            <a:r>
              <a:rPr lang="el-GR" b="1" dirty="0" smtClean="0"/>
              <a:t> σήμερα!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αγόρι-και-κορίτσι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846" y="548680"/>
            <a:ext cx="4057153" cy="352839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Άλλαξε συνήθειες</a:t>
            </a:r>
            <a:br>
              <a:rPr lang="el-GR" dirty="0" smtClean="0"/>
            </a:br>
            <a:r>
              <a:rPr lang="el-GR" dirty="0" smtClean="0"/>
              <a:t>Βρες την ισορροπία σου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 Αποφύγετε τις τροφές χαμηλής θρεπτικής αξίας που είναι επιβαρυντικές για το βάρος και την υγεία. </a:t>
            </a:r>
          </a:p>
          <a:p>
            <a:endParaRPr lang="el-GR" dirty="0" smtClean="0"/>
          </a:p>
          <a:p>
            <a:r>
              <a:rPr lang="el-GR" dirty="0" smtClean="0"/>
              <a:t>Αποφύγετε τα τρόφιμα με υψηλά λιπαρά και ζάχαρη.</a:t>
            </a:r>
          </a:p>
          <a:p>
            <a:endParaRPr lang="el-GR" dirty="0" smtClean="0"/>
          </a:p>
          <a:p>
            <a:r>
              <a:rPr lang="el-GR" dirty="0" smtClean="0"/>
              <a:t> Προτιμήστε ένα φρούτο αντί για σοκολάτα. </a:t>
            </a:r>
          </a:p>
          <a:p>
            <a:endParaRPr lang="el-GR" dirty="0" smtClean="0"/>
          </a:p>
          <a:p>
            <a:r>
              <a:rPr lang="el-GR" dirty="0" smtClean="0"/>
              <a:t>Προτιμήστε τα ψητά αντί για τα τηγανητά.</a:t>
            </a:r>
          </a:p>
          <a:p>
            <a:r>
              <a:rPr lang="el-GR" dirty="0" smtClean="0"/>
              <a:t> Αν θέλετε να φάτε κρέας διαλέξτε άπαχο κρέας, κοτόπουλο, ή ψάρι. </a:t>
            </a:r>
          </a:p>
          <a:p>
            <a:endParaRPr lang="el-GR" dirty="0" smtClean="0"/>
          </a:p>
          <a:p>
            <a:r>
              <a:rPr lang="el-GR" dirty="0" smtClean="0"/>
              <a:t>Διαλέξτε τη σωματική δραστηριότητα που σας ταιριάζει και ασχοληθείτε με αυτή τουλάχιστον 30 λεπτά τις περισσότερες ημέρες της εβδομάδας.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οικογένε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Λίγα λόγια για τους γονείς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sz="2400" dirty="0" smtClean="0"/>
              <a:t>Καμιά ζυγαριά δε μπορεί να ζυγίσει το βάρος που νιώθει ένα παχύσαρκο παιδί. Το ψυχολογικό βάρος είναι συχνά μεγαλύτερο από το σωματικό.</a:t>
            </a:r>
          </a:p>
          <a:p>
            <a:pPr>
              <a:buNone/>
            </a:pPr>
            <a:r>
              <a:rPr lang="el-GR" sz="2400" dirty="0" smtClean="0"/>
              <a:t>   </a:t>
            </a:r>
          </a:p>
          <a:p>
            <a:pPr>
              <a:buNone/>
            </a:pPr>
            <a:r>
              <a:rPr lang="el-GR" sz="2400" dirty="0" smtClean="0"/>
              <a:t>Απαλλάξτε το και από τα δύο.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Σταθείτε δίπλα του!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φιλο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776864" cy="583264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Ευχαριστώ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ΠΑΧΥΣΑΡΚΙΑ            	  </a:t>
            </a:r>
            <a:r>
              <a:rPr lang="el-GR" sz="1600" dirty="0" smtClean="0"/>
              <a:t>Επιμέλεια παρουσίασης    							        Καλοδήμου Ιωάννα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Πρόληψη της εφηβικής παχυσαρκίας </a:t>
            </a:r>
          </a:p>
          <a:p>
            <a:r>
              <a:rPr lang="el-GR" dirty="0" smtClean="0"/>
              <a:t>σε μαθητές γυμνασίου και λυκείου</a:t>
            </a: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59216" cy="720080"/>
          </a:xfrm>
        </p:spPr>
        <p:txBody>
          <a:bodyPr>
            <a:normAutofit/>
          </a:bodyPr>
          <a:lstStyle/>
          <a:p>
            <a:r>
              <a:rPr lang="el-GR" dirty="0" smtClean="0"/>
              <a:t>Είναι μια παθολογική 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προκαλεί  προβλήματα υγείας όπως: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παθήσεις της καρδιάς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υπέρταση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διαβήτης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προβλήματα στις αρθρώσεις    </a:t>
            </a:r>
          </a:p>
          <a:p>
            <a:r>
              <a:rPr lang="el-GR" dirty="0" smtClean="0"/>
              <a:t> δύσπνοια</a:t>
            </a:r>
          </a:p>
          <a:p>
            <a:r>
              <a:rPr lang="el-GR" dirty="0" smtClean="0"/>
              <a:t>οσφυαλγία 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υπογονιμότητα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5" name="4 - Εικόνα" descr="kardia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436096" y="2636912"/>
            <a:ext cx="3456384" cy="303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r>
              <a:rPr lang="el-GR" dirty="0" smtClean="0"/>
              <a:t>Η παχυσαρκία επίσης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50025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Συνδέεται  με ορισμένες μορφές καρκίνου.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r>
              <a:rPr lang="el-GR" sz="2400" dirty="0" smtClean="0"/>
              <a:t>Αποτελεί μία από τις τρεις σημαντικότερες αιτίες θανάτου για τους κατοίκους των “αναπτυγμένων χωρών” του Δυτικού Κόσμου</a:t>
            </a:r>
          </a:p>
          <a:p>
            <a:endParaRPr lang="el-GR" dirty="0"/>
          </a:p>
        </p:txBody>
      </p:sp>
      <p:pic>
        <p:nvPicPr>
          <p:cNvPr id="5" name="4 - Θέση περιεχομένου" descr="παχύσαρκο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4038600" cy="3744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http://www.videoman.gr/63388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κατάθλιψ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4248472" cy="302433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Παχυσαρκία και Ψυχολογία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25881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/>
              <a:t>Η παχυσαρκία οδηγεί σε: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dirty="0" smtClean="0"/>
              <a:t> χαμηλή αυτοεκτίμηση</a:t>
            </a:r>
          </a:p>
          <a:p>
            <a:r>
              <a:rPr lang="el-GR" sz="2600" dirty="0" smtClean="0"/>
              <a:t> κατάθλιψη</a:t>
            </a:r>
          </a:p>
          <a:p>
            <a:r>
              <a:rPr lang="el-GR" sz="2600" dirty="0" smtClean="0"/>
              <a:t>απομόνωση</a:t>
            </a:r>
          </a:p>
          <a:p>
            <a:r>
              <a:rPr lang="el-GR" sz="2600" dirty="0" smtClean="0"/>
              <a:t> διατροφικές διαταραχές </a:t>
            </a:r>
          </a:p>
          <a:p>
            <a:r>
              <a:rPr lang="el-GR" sz="2600" dirty="0" smtClean="0"/>
              <a:t>και κακή εικόνα σώματος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Τι προκαλεί </a:t>
            </a:r>
            <a:br>
              <a:rPr lang="el-GR" dirty="0" smtClean="0"/>
            </a:br>
            <a:r>
              <a:rPr lang="el-GR" dirty="0" smtClean="0"/>
              <a:t>την παχυσαρκία στα παιδιά;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Γενετικοί παράγοντες (κληρονομικότητα)</a:t>
            </a:r>
          </a:p>
          <a:p>
            <a:endParaRPr lang="el-GR" dirty="0" smtClean="0"/>
          </a:p>
          <a:p>
            <a:r>
              <a:rPr lang="el-GR" dirty="0" smtClean="0"/>
              <a:t>Διατροφική συμπεριφορά </a:t>
            </a:r>
          </a:p>
          <a:p>
            <a:endParaRPr lang="el-GR" dirty="0" smtClean="0"/>
          </a:p>
          <a:p>
            <a:r>
              <a:rPr lang="el-GR" dirty="0" smtClean="0"/>
              <a:t>Έλλειψη σωματικής </a:t>
            </a:r>
            <a:r>
              <a:rPr lang="el-GR" smtClean="0"/>
              <a:t>δραστηριότητας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Ελλάδα, πρωταθλήτρια </a:t>
            </a:r>
            <a:br>
              <a:rPr lang="el-GR" dirty="0" smtClean="0"/>
            </a:br>
            <a:r>
              <a:rPr lang="el-GR" dirty="0" smtClean="0"/>
              <a:t>Ευρώπης στην παιδική παχυσαρκία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420888"/>
            <a:ext cx="8147248" cy="8640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 </a:t>
            </a:r>
            <a:r>
              <a:rPr lang="el-GR" dirty="0" smtClean="0"/>
              <a:t>Ένα στα δύο Ελληνόπουλα αντιμετωπίζει πρόβλημα βάρους.</a:t>
            </a:r>
            <a:endParaRPr lang="el-GR" dirty="0"/>
          </a:p>
        </p:txBody>
      </p:sp>
      <p:pic>
        <p:nvPicPr>
          <p:cNvPr id="5" name="4 - Εικόνα" descr="κύπελ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17032"/>
            <a:ext cx="2351906" cy="2952328"/>
          </a:xfrm>
          <a:prstGeom prst="rect">
            <a:avLst/>
          </a:prstGeom>
        </p:spPr>
      </p:pic>
      <p:pic>
        <p:nvPicPr>
          <p:cNvPr id="6" name="5 - Εικόνα" descr="X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29000"/>
            <a:ext cx="1368152" cy="64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1331</TotalTime>
  <Words>607</Words>
  <Application>Microsoft Office PowerPoint</Application>
  <PresentationFormat>Προβολή στην οθόνη (4:3)</PresentationFormat>
  <Paragraphs>179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Αστικό</vt:lpstr>
      <vt:lpstr>ΠΑΧΥΣΑΡΚΙΑ               Επιμέλεια παρουσίασης                   Καλοδήμου Ιωάννα</vt:lpstr>
      <vt:lpstr>Σε απασχολεί η εμφάνισή σου;</vt:lpstr>
      <vt:lpstr>Τι είναι η παχυσαρκία;</vt:lpstr>
      <vt:lpstr>Είναι μια παθολογική κατάσταση</vt:lpstr>
      <vt:lpstr>Η παχυσαρκία επίσης</vt:lpstr>
      <vt:lpstr>Διαφάνεια 6</vt:lpstr>
      <vt:lpstr>Παχυσαρκία και Ψυχολογία</vt:lpstr>
      <vt:lpstr> Τι προκαλεί  την παχυσαρκία στα παιδιά; </vt:lpstr>
      <vt:lpstr>Η Ελλάδα, πρωταθλήτρια  Ευρώπης στην παιδική παχυσαρκία</vt:lpstr>
      <vt:lpstr>Είμαι ό,τι τρώω !</vt:lpstr>
      <vt:lpstr>Οι θερμίδες</vt:lpstr>
      <vt:lpstr>θρεπτικά συστατικά</vt:lpstr>
      <vt:lpstr>Υδατάνθρακες</vt:lpstr>
      <vt:lpstr>Πρωτεΐνες</vt:lpstr>
      <vt:lpstr>Λίπη</vt:lpstr>
      <vt:lpstr>Βιταμίνες και μέταλλα</vt:lpstr>
      <vt:lpstr>Βιταμίνες και μέταλλα</vt:lpstr>
      <vt:lpstr>Νερό</vt:lpstr>
      <vt:lpstr>Τα 5 γεύματα της ημέρας</vt:lpstr>
      <vt:lpstr>Να μην ξεχάσω το ΠΡΩΙΝΟ!</vt:lpstr>
      <vt:lpstr>Για πρωινό</vt:lpstr>
      <vt:lpstr>Δεκατιανό</vt:lpstr>
      <vt:lpstr>Μεσημεριανό</vt:lpstr>
      <vt:lpstr>Απογευματινό</vt:lpstr>
      <vt:lpstr>Βραδινό</vt:lpstr>
      <vt:lpstr>Μήπως τρώτε χωρίς να πεινάτε  πραγματικά;</vt:lpstr>
      <vt:lpstr>Η διατροφική πυραμίδα  και η μεσογειακή διατροφή</vt:lpstr>
      <vt:lpstr>Συνταγή για μακροζωία, υγεία, ομορφιά</vt:lpstr>
      <vt:lpstr>Μύθοι και αλήθειες  για τη διατροφή</vt:lpstr>
      <vt:lpstr>Μύθοι και αλήθειες  για τη διατροφή </vt:lpstr>
      <vt:lpstr>Μύθοι και αλήθειες  για τη διατροφή</vt:lpstr>
      <vt:lpstr>Σωματική  δραστηριότητα</vt:lpstr>
      <vt:lpstr>Σωματική  δραστηριότητα</vt:lpstr>
      <vt:lpstr>Τρέχω για τη ζωή!</vt:lpstr>
      <vt:lpstr>Άλλαξε συνήθειες Βρες την ισορροπία σου</vt:lpstr>
      <vt:lpstr>   Λίγα λόγια για τους γονείς</vt:lpstr>
      <vt:lpstr>      Ευχαριστώ</vt:lpstr>
      <vt:lpstr>ΠΑΧΥΣΑΡΚΙΑ               Επιμέλεια παρουσίασης                   Καλοδήμου Ιωάννα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ΠΑΧΥΣΑΡΚΙΑ</dc:title>
  <dc:creator>IOANNA</dc:creator>
  <cp:lastModifiedBy>IOANNA</cp:lastModifiedBy>
  <cp:revision>118</cp:revision>
  <dcterms:created xsi:type="dcterms:W3CDTF">2014-10-02T19:32:50Z</dcterms:created>
  <dcterms:modified xsi:type="dcterms:W3CDTF">2014-10-25T07:21:35Z</dcterms:modified>
</cp:coreProperties>
</file>