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3" r:id="rId1"/>
  </p:sldMasterIdLst>
  <p:notesMasterIdLst>
    <p:notesMasterId r:id="rId25"/>
  </p:notesMasterIdLst>
  <p:handoutMasterIdLst>
    <p:handoutMasterId r:id="rId26"/>
  </p:handoutMasterIdLst>
  <p:sldIdLst>
    <p:sldId id="327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67A84"/>
    <a:srgbClr val="3E5E66"/>
    <a:srgbClr val="99CCFF"/>
    <a:srgbClr val="1148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71" autoAdjust="0"/>
    <p:restoredTop sz="91717" autoAdjust="0"/>
  </p:normalViewPr>
  <p:slideViewPr>
    <p:cSldViewPr>
      <p:cViewPr>
        <p:scale>
          <a:sx n="54" d="100"/>
          <a:sy n="54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7D790-870B-4B7C-95D7-3D45EEB77F5B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33C249B-9F12-462A-851B-6560AD8D3252}">
      <dgm:prSet phldrT="[Κείμενο]" custT="1"/>
      <dgm:spPr>
        <a:solidFill>
          <a:schemeClr val="accent5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Υπολογιστικά Περιβάλλοντα για τη Διδασκαλία &amp; την Ανθρώπινη Μάθηση 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7CF3E9-0187-457B-AAF9-6108BE01FD55}" type="parTrans" cxnId="{978B6C28-5616-4B5B-AA83-F6C0AB02F7EB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030677A-56D3-411D-86B3-A92707711593}" type="sibTrans" cxnId="{978B6C28-5616-4B5B-AA83-F6C0AB02F7EB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0B7B899-9FAE-452A-B3C6-2E959F1750CC}" type="asst">
      <dgm:prSet phldrT="[Κείμενο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Λογισμικά καθοδηγούμενης διδασκαλίας, </a:t>
          </a:r>
          <a:r>
            <a: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tutorials, </a:t>
          </a:r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πρακτικής και εκγύμνασης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E6FD64-C316-4416-A396-7682DD9E2783}" type="parTrans" cxnId="{4D939012-CDDF-4EB3-9D5D-E07358F6CDF2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BBEE0F8-BADC-4947-AF95-8A2A784EE12A}" type="sibTrans" cxnId="{4D939012-CDDF-4EB3-9D5D-E07358F6CDF2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233CBC3-37DB-4CE3-B4E2-7F75A64B7587}" type="asst">
      <dgm:prSet phldrT="[Κείμενο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Λογισμικά έκφρασης, επικοινωνίας, συνεργασίας, δημιουργίας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B1E9D7-7432-48D6-843A-43C14B4E5030}" type="parTrans" cxnId="{87425E72-DBCB-469B-A887-F2FE71BAAF52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27BE0D-41C6-4461-8A62-31FDAF589663}" type="sibTrans" cxnId="{87425E72-DBCB-469B-A887-F2FE71BAAF52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0C8F42F-6887-403F-A4AC-76CB1044D125}" type="asst">
      <dgm:prSet phldrT="[Κείμενο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Λογισμικά καθοδηγούμενης ανακάλυψης και διερεύνησης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E95EBC5-0A5D-4284-8155-2F5766776BBA}" type="parTrans" cxnId="{CF159460-FE20-47DA-B868-98369EA5586E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9DF9F6-F093-4E72-B9D0-2291BBAF05E0}" type="sibTrans" cxnId="{CF159460-FE20-47DA-B868-98369EA5586E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4228771-C76A-40AB-A29F-8D97E5019A38}" type="asst">
      <dgm:prSet phldrT="[Κείμενο]" custT="1"/>
      <dgm:spPr/>
      <dgm:t>
        <a:bodyPr/>
        <a:lstStyle/>
        <a:p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Θεωρία του Συμπεριφορισμού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7C556E-442F-4F6D-8B5C-F0086B530B6A}" type="parTrans" cxnId="{B6002A5C-A0DA-4970-BA0D-CE3FB3F3A179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95BBD5-D70A-47BC-A543-E6329205FA0C}" type="sibTrans" cxnId="{B6002A5C-A0DA-4970-BA0D-CE3FB3F3A179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53030B7-ECE3-4EEF-8E15-96C1E544C838}" type="asst">
      <dgm:prSet phldrT="[Κείμενο]" custT="1"/>
      <dgm:spPr/>
      <dgm:t>
        <a:bodyPr/>
        <a:lstStyle/>
        <a:p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Θεωρία Επεξεργασία της Πληροφορίας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46ED509-E461-493D-996E-463FCD6E63A8}" type="parTrans" cxnId="{C3377B56-46EB-42A6-AD13-9DCEB5BDEC74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5432BDB-AF60-4E9B-9C96-4E62ABFF90C3}" type="sibTrans" cxnId="{C3377B56-46EB-42A6-AD13-9DCEB5BDEC74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2CADAB-26BD-453E-98D2-7697112C1AD1}" type="asst">
      <dgm:prSet phldrT="[Κείμενο]" custT="1"/>
      <dgm:spPr/>
      <dgm:t>
        <a:bodyPr/>
        <a:lstStyle/>
        <a:p>
          <a:r>
            <a:rPr lang="el-GR" sz="14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Κοινωνικοπολιτιστικές</a:t>
          </a:r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Θεωρίες Μάθησης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AFD4EEF-7455-425A-B1A7-E83443978935}" type="parTrans" cxnId="{913FEE9F-E919-426D-BA38-BCF6CC92275E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6171F7D-B740-4440-A1D8-CD92BD4D7DEC}" type="sibTrans" cxnId="{913FEE9F-E919-426D-BA38-BCF6CC92275E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C8B4E28-7948-442F-B6DB-34797D927B7E}" type="asst">
      <dgm:prSet phldrT="[Κείμενο]" custT="1"/>
      <dgm:spPr/>
      <dgm:t>
        <a:bodyPr/>
        <a:lstStyle/>
        <a:p>
          <a:r>
            <a:rPr lang="el-GR" sz="14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Κονστρουκτιβιστικές</a:t>
          </a:r>
          <a:r>
            <a:rPr lang="el-GR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Θεωρίες Μάθησης </a:t>
          </a:r>
          <a:endParaRPr lang="el-GR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ED8D5BE-3717-4C4B-BB2A-DA015AE2226F}" type="parTrans" cxnId="{5DF65C1A-56B9-4E10-98FB-861167EC6FDC}">
      <dgm:prSet custT="1"/>
      <dgm:spPr>
        <a:ln>
          <a:tailEnd type="triangle" w="lg" len="lg"/>
        </a:ln>
      </dgm:spPr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0F612F-A679-4710-B2EB-E1BFFB6F2774}" type="sibTrans" cxnId="{5DF65C1A-56B9-4E10-98FB-861167EC6FDC}">
      <dgm:prSet/>
      <dgm:spPr/>
      <dgm:t>
        <a:bodyPr/>
        <a:lstStyle/>
        <a:p>
          <a:endParaRPr lang="el-GR" sz="1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926CD21-43D0-4E43-865D-8284773B1783}" type="pres">
      <dgm:prSet presAssocID="{D277D790-870B-4B7C-95D7-3D45EEB77F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8B07B7A-2270-4FF4-A31D-19C52A71645F}" type="pres">
      <dgm:prSet presAssocID="{133C249B-9F12-462A-851B-6560AD8D3252}" presName="root1" presStyleCnt="0"/>
      <dgm:spPr/>
    </dgm:pt>
    <dgm:pt modelId="{8C5633F5-909C-4C3C-8054-B60EFA43EAC0}" type="pres">
      <dgm:prSet presAssocID="{133C249B-9F12-462A-851B-6560AD8D3252}" presName="LevelOneTextNode" presStyleLbl="node0" presStyleIdx="0" presStyleCnt="1" custLinFactNeighborX="-24543" custLinFactNeighborY="-4432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76B8D75-F8D0-4F4F-98C5-0C302B54AF73}" type="pres">
      <dgm:prSet presAssocID="{133C249B-9F12-462A-851B-6560AD8D3252}" presName="level2hierChild" presStyleCnt="0"/>
      <dgm:spPr/>
    </dgm:pt>
    <dgm:pt modelId="{A486C7F4-1D70-4096-9B4D-7C04A8DD82ED}" type="pres">
      <dgm:prSet presAssocID="{07E6FD64-C316-4416-A396-7682DD9E2783}" presName="conn2-1" presStyleLbl="parChTrans1D2" presStyleIdx="0" presStyleCnt="3"/>
      <dgm:spPr/>
      <dgm:t>
        <a:bodyPr/>
        <a:lstStyle/>
        <a:p>
          <a:endParaRPr lang="el-GR"/>
        </a:p>
      </dgm:t>
    </dgm:pt>
    <dgm:pt modelId="{B4C380C1-D4DB-4BEB-9E4D-F3ACCD32D738}" type="pres">
      <dgm:prSet presAssocID="{07E6FD64-C316-4416-A396-7682DD9E2783}" presName="connTx" presStyleLbl="parChTrans1D2" presStyleIdx="0" presStyleCnt="3"/>
      <dgm:spPr/>
      <dgm:t>
        <a:bodyPr/>
        <a:lstStyle/>
        <a:p>
          <a:endParaRPr lang="el-GR"/>
        </a:p>
      </dgm:t>
    </dgm:pt>
    <dgm:pt modelId="{BB76D3EC-C0B3-437C-B0B9-F6798A02F999}" type="pres">
      <dgm:prSet presAssocID="{20B7B899-9FAE-452A-B3C6-2E959F1750CC}" presName="root2" presStyleCnt="0"/>
      <dgm:spPr/>
    </dgm:pt>
    <dgm:pt modelId="{587E5EE6-6093-492C-8597-E7FAC77B7634}" type="pres">
      <dgm:prSet presAssocID="{20B7B899-9FAE-452A-B3C6-2E959F1750CC}" presName="LevelTwoTextNode" presStyleLbl="asst1" presStyleIdx="0" presStyleCnt="7" custScaleX="118061" custLinFactNeighborX="-9791" custLinFactNeighborY="-1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B96DE10-FF93-4EF6-A3DA-DC5961CD814B}" type="pres">
      <dgm:prSet presAssocID="{20B7B899-9FAE-452A-B3C6-2E959F1750CC}" presName="level3hierChild" presStyleCnt="0"/>
      <dgm:spPr/>
    </dgm:pt>
    <dgm:pt modelId="{CF49C36A-2C3A-4413-AFD9-A3370EF6960A}" type="pres">
      <dgm:prSet presAssocID="{DB7C556E-442F-4F6D-8B5C-F0086B530B6A}" presName="conn2-1" presStyleLbl="parChTrans1D3" presStyleIdx="0" presStyleCnt="4"/>
      <dgm:spPr/>
      <dgm:t>
        <a:bodyPr/>
        <a:lstStyle/>
        <a:p>
          <a:endParaRPr lang="el-GR"/>
        </a:p>
      </dgm:t>
    </dgm:pt>
    <dgm:pt modelId="{6ED88837-DE5C-4D1D-A8A8-FF6A8C305788}" type="pres">
      <dgm:prSet presAssocID="{DB7C556E-442F-4F6D-8B5C-F0086B530B6A}" presName="connTx" presStyleLbl="parChTrans1D3" presStyleIdx="0" presStyleCnt="4"/>
      <dgm:spPr/>
      <dgm:t>
        <a:bodyPr/>
        <a:lstStyle/>
        <a:p>
          <a:endParaRPr lang="el-GR"/>
        </a:p>
      </dgm:t>
    </dgm:pt>
    <dgm:pt modelId="{BA301AFF-0168-4C92-8E3B-82C3EBCC3A80}" type="pres">
      <dgm:prSet presAssocID="{94228771-C76A-40AB-A29F-8D97E5019A38}" presName="root2" presStyleCnt="0"/>
      <dgm:spPr/>
    </dgm:pt>
    <dgm:pt modelId="{7B6DABAC-635E-49F5-907A-35817060ED8B}" type="pres">
      <dgm:prSet presAssocID="{94228771-C76A-40AB-A29F-8D97E5019A38}" presName="LevelTwoTextNode" presStyleLbl="asst1" presStyleIdx="1" presStyleCnt="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B674F6-4214-453D-BCCC-253E9A879614}" type="pres">
      <dgm:prSet presAssocID="{94228771-C76A-40AB-A29F-8D97E5019A38}" presName="level3hierChild" presStyleCnt="0"/>
      <dgm:spPr/>
    </dgm:pt>
    <dgm:pt modelId="{E4B7927C-F6ED-43E2-AD3B-8194FBEA6614}" type="pres">
      <dgm:prSet presAssocID="{546ED509-E461-493D-996E-463FCD6E63A8}" presName="conn2-1" presStyleLbl="parChTrans1D3" presStyleIdx="1" presStyleCnt="4"/>
      <dgm:spPr/>
      <dgm:t>
        <a:bodyPr/>
        <a:lstStyle/>
        <a:p>
          <a:endParaRPr lang="el-GR"/>
        </a:p>
      </dgm:t>
    </dgm:pt>
    <dgm:pt modelId="{3443854E-3D17-4560-83B1-8CC3484B181C}" type="pres">
      <dgm:prSet presAssocID="{546ED509-E461-493D-996E-463FCD6E63A8}" presName="connTx" presStyleLbl="parChTrans1D3" presStyleIdx="1" presStyleCnt="4"/>
      <dgm:spPr/>
      <dgm:t>
        <a:bodyPr/>
        <a:lstStyle/>
        <a:p>
          <a:endParaRPr lang="el-GR"/>
        </a:p>
      </dgm:t>
    </dgm:pt>
    <dgm:pt modelId="{F04EB824-BADA-4CED-9E23-83A7DEEBEB73}" type="pres">
      <dgm:prSet presAssocID="{B53030B7-ECE3-4EEF-8E15-96C1E544C838}" presName="root2" presStyleCnt="0"/>
      <dgm:spPr/>
    </dgm:pt>
    <dgm:pt modelId="{BC194CFA-38A1-4D19-9F3E-BECA0AFFCBAF}" type="pres">
      <dgm:prSet presAssocID="{B53030B7-ECE3-4EEF-8E15-96C1E544C838}" presName="LevelTwoTextNode" presStyleLbl="asst1" presStyleIdx="2" presStyleCnt="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871491C-7131-44F1-BD28-4CCE9937C61B}" type="pres">
      <dgm:prSet presAssocID="{B53030B7-ECE3-4EEF-8E15-96C1E544C838}" presName="level3hierChild" presStyleCnt="0"/>
      <dgm:spPr/>
    </dgm:pt>
    <dgm:pt modelId="{307CE5FD-3A0C-437F-93AD-D85FF74D8F1D}" type="pres">
      <dgm:prSet presAssocID="{2E95EBC5-0A5D-4284-8155-2F5766776BBA}" presName="conn2-1" presStyleLbl="parChTrans1D2" presStyleIdx="1" presStyleCnt="3"/>
      <dgm:spPr/>
      <dgm:t>
        <a:bodyPr/>
        <a:lstStyle/>
        <a:p>
          <a:endParaRPr lang="el-GR"/>
        </a:p>
      </dgm:t>
    </dgm:pt>
    <dgm:pt modelId="{9E97830E-27B3-46D3-B025-4605ACDC3D28}" type="pres">
      <dgm:prSet presAssocID="{2E95EBC5-0A5D-4284-8155-2F5766776BBA}" presName="connTx" presStyleLbl="parChTrans1D2" presStyleIdx="1" presStyleCnt="3"/>
      <dgm:spPr/>
      <dgm:t>
        <a:bodyPr/>
        <a:lstStyle/>
        <a:p>
          <a:endParaRPr lang="el-GR"/>
        </a:p>
      </dgm:t>
    </dgm:pt>
    <dgm:pt modelId="{537E0454-2118-4C62-A146-6A5F7DB5DA2B}" type="pres">
      <dgm:prSet presAssocID="{00C8F42F-6887-403F-A4AC-76CB1044D125}" presName="root2" presStyleCnt="0"/>
      <dgm:spPr/>
    </dgm:pt>
    <dgm:pt modelId="{15E42AAA-098F-43CE-9B3B-A49C58E71384}" type="pres">
      <dgm:prSet presAssocID="{00C8F42F-6887-403F-A4AC-76CB1044D125}" presName="LevelTwoTextNode" presStyleLbl="asst1" presStyleIdx="3" presStyleCnt="7" custScaleX="118061" custLinFactNeighborX="-9791" custLinFactNeighborY="-238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0BF1323-981E-4611-835A-E3F663CB84CE}" type="pres">
      <dgm:prSet presAssocID="{00C8F42F-6887-403F-A4AC-76CB1044D125}" presName="level3hierChild" presStyleCnt="0"/>
      <dgm:spPr/>
    </dgm:pt>
    <dgm:pt modelId="{8D2729DC-49DB-43A5-80A3-D9CA882E33DA}" type="pres">
      <dgm:prSet presAssocID="{7AFD4EEF-7455-425A-B1A7-E83443978935}" presName="conn2-1" presStyleLbl="parChTrans1D3" presStyleIdx="2" presStyleCnt="4"/>
      <dgm:spPr/>
      <dgm:t>
        <a:bodyPr/>
        <a:lstStyle/>
        <a:p>
          <a:endParaRPr lang="el-GR"/>
        </a:p>
      </dgm:t>
    </dgm:pt>
    <dgm:pt modelId="{A8BD46EA-8C38-477D-9000-0AE67E6BC1E0}" type="pres">
      <dgm:prSet presAssocID="{7AFD4EEF-7455-425A-B1A7-E83443978935}" presName="connTx" presStyleLbl="parChTrans1D3" presStyleIdx="2" presStyleCnt="4"/>
      <dgm:spPr/>
      <dgm:t>
        <a:bodyPr/>
        <a:lstStyle/>
        <a:p>
          <a:endParaRPr lang="el-GR"/>
        </a:p>
      </dgm:t>
    </dgm:pt>
    <dgm:pt modelId="{578C39AF-D17F-48A1-9377-69E2520F454D}" type="pres">
      <dgm:prSet presAssocID="{692CADAB-26BD-453E-98D2-7697112C1AD1}" presName="root2" presStyleCnt="0"/>
      <dgm:spPr/>
    </dgm:pt>
    <dgm:pt modelId="{0CB1A136-2055-4756-BE66-23A6D8D179B1}" type="pres">
      <dgm:prSet presAssocID="{692CADAB-26BD-453E-98D2-7697112C1AD1}" presName="LevelTwoTextNode" presStyleLbl="asst1" presStyleIdx="4" presStyleCnt="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4789864-6C06-4EC8-9144-BC177352290B}" type="pres">
      <dgm:prSet presAssocID="{692CADAB-26BD-453E-98D2-7697112C1AD1}" presName="level3hierChild" presStyleCnt="0"/>
      <dgm:spPr/>
    </dgm:pt>
    <dgm:pt modelId="{45B92756-9015-4721-BF95-829D36B65800}" type="pres">
      <dgm:prSet presAssocID="{1AB1E9D7-7432-48D6-843A-43C14B4E5030}" presName="conn2-1" presStyleLbl="parChTrans1D2" presStyleIdx="2" presStyleCnt="3"/>
      <dgm:spPr/>
      <dgm:t>
        <a:bodyPr/>
        <a:lstStyle/>
        <a:p>
          <a:endParaRPr lang="el-GR"/>
        </a:p>
      </dgm:t>
    </dgm:pt>
    <dgm:pt modelId="{EB2253CC-1214-4C78-A908-8FB31B5435C4}" type="pres">
      <dgm:prSet presAssocID="{1AB1E9D7-7432-48D6-843A-43C14B4E5030}" presName="connTx" presStyleLbl="parChTrans1D2" presStyleIdx="2" presStyleCnt="3"/>
      <dgm:spPr/>
      <dgm:t>
        <a:bodyPr/>
        <a:lstStyle/>
        <a:p>
          <a:endParaRPr lang="el-GR"/>
        </a:p>
      </dgm:t>
    </dgm:pt>
    <dgm:pt modelId="{0B7C1C6D-3EE6-49C0-8285-6CE34A0C5BAC}" type="pres">
      <dgm:prSet presAssocID="{4233CBC3-37DB-4CE3-B4E2-7F75A64B7587}" presName="root2" presStyleCnt="0"/>
      <dgm:spPr/>
    </dgm:pt>
    <dgm:pt modelId="{A4D9E371-F4CB-4E5E-8001-8F75A7BF3097}" type="pres">
      <dgm:prSet presAssocID="{4233CBC3-37DB-4CE3-B4E2-7F75A64B7587}" presName="LevelTwoTextNode" presStyleLbl="asst1" presStyleIdx="5" presStyleCnt="7" custScaleX="118061" custLinFactNeighborX="-7794" custLinFactNeighborY="-1222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371182A-A479-4104-B597-9AB6D3E6C509}" type="pres">
      <dgm:prSet presAssocID="{4233CBC3-37DB-4CE3-B4E2-7F75A64B7587}" presName="level3hierChild" presStyleCnt="0"/>
      <dgm:spPr/>
    </dgm:pt>
    <dgm:pt modelId="{C81E11CC-3E7F-476F-9AE4-80CF0999D9F1}" type="pres">
      <dgm:prSet presAssocID="{9ED8D5BE-3717-4C4B-BB2A-DA015AE2226F}" presName="conn2-1" presStyleLbl="parChTrans1D3" presStyleIdx="3" presStyleCnt="4"/>
      <dgm:spPr/>
      <dgm:t>
        <a:bodyPr/>
        <a:lstStyle/>
        <a:p>
          <a:endParaRPr lang="el-GR"/>
        </a:p>
      </dgm:t>
    </dgm:pt>
    <dgm:pt modelId="{32A10054-D0D1-44BC-B840-F5342878E3E5}" type="pres">
      <dgm:prSet presAssocID="{9ED8D5BE-3717-4C4B-BB2A-DA015AE2226F}" presName="connTx" presStyleLbl="parChTrans1D3" presStyleIdx="3" presStyleCnt="4"/>
      <dgm:spPr/>
      <dgm:t>
        <a:bodyPr/>
        <a:lstStyle/>
        <a:p>
          <a:endParaRPr lang="el-GR"/>
        </a:p>
      </dgm:t>
    </dgm:pt>
    <dgm:pt modelId="{BD89866D-2995-44FE-B1CA-C506B2E68E7E}" type="pres">
      <dgm:prSet presAssocID="{FC8B4E28-7948-442F-B6DB-34797D927B7E}" presName="root2" presStyleCnt="0"/>
      <dgm:spPr/>
    </dgm:pt>
    <dgm:pt modelId="{D74489EB-4B60-4FB2-8267-940B4E096545}" type="pres">
      <dgm:prSet presAssocID="{FC8B4E28-7948-442F-B6DB-34797D927B7E}" presName="LevelTwoTextNode" presStyleLbl="asst1" presStyleIdx="6" presStyleCnt="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6A10EE-4D42-4394-8D2C-0F6D6FE545BB}" type="pres">
      <dgm:prSet presAssocID="{FC8B4E28-7948-442F-B6DB-34797D927B7E}" presName="level3hierChild" presStyleCnt="0"/>
      <dgm:spPr/>
    </dgm:pt>
  </dgm:ptLst>
  <dgm:cxnLst>
    <dgm:cxn modelId="{B6002A5C-A0DA-4970-BA0D-CE3FB3F3A179}" srcId="{20B7B899-9FAE-452A-B3C6-2E959F1750CC}" destId="{94228771-C76A-40AB-A29F-8D97E5019A38}" srcOrd="0" destOrd="0" parTransId="{DB7C556E-442F-4F6D-8B5C-F0086B530B6A}" sibTransId="{F795BBD5-D70A-47BC-A543-E6329205FA0C}"/>
    <dgm:cxn modelId="{FFAF12AF-79C9-49E7-9C13-929071C14039}" type="presOf" srcId="{9ED8D5BE-3717-4C4B-BB2A-DA015AE2226F}" destId="{32A10054-D0D1-44BC-B840-F5342878E3E5}" srcOrd="1" destOrd="0" presId="urn:microsoft.com/office/officeart/2005/8/layout/hierarchy2"/>
    <dgm:cxn modelId="{6A22F6B7-5AAD-4A5D-823F-BA921B6850EF}" type="presOf" srcId="{4233CBC3-37DB-4CE3-B4E2-7F75A64B7587}" destId="{A4D9E371-F4CB-4E5E-8001-8F75A7BF3097}" srcOrd="0" destOrd="0" presId="urn:microsoft.com/office/officeart/2005/8/layout/hierarchy2"/>
    <dgm:cxn modelId="{CF159460-FE20-47DA-B868-98369EA5586E}" srcId="{133C249B-9F12-462A-851B-6560AD8D3252}" destId="{00C8F42F-6887-403F-A4AC-76CB1044D125}" srcOrd="1" destOrd="0" parTransId="{2E95EBC5-0A5D-4284-8155-2F5766776BBA}" sibTransId="{E29DF9F6-F093-4E72-B9D0-2291BBAF05E0}"/>
    <dgm:cxn modelId="{5DF65C1A-56B9-4E10-98FB-861167EC6FDC}" srcId="{4233CBC3-37DB-4CE3-B4E2-7F75A64B7587}" destId="{FC8B4E28-7948-442F-B6DB-34797D927B7E}" srcOrd="0" destOrd="0" parTransId="{9ED8D5BE-3717-4C4B-BB2A-DA015AE2226F}" sibTransId="{8A0F612F-A679-4710-B2EB-E1BFFB6F2774}"/>
    <dgm:cxn modelId="{384C2A83-9755-43AB-BB21-BC2883947284}" type="presOf" srcId="{D277D790-870B-4B7C-95D7-3D45EEB77F5B}" destId="{9926CD21-43D0-4E43-865D-8284773B1783}" srcOrd="0" destOrd="0" presId="urn:microsoft.com/office/officeart/2005/8/layout/hierarchy2"/>
    <dgm:cxn modelId="{908D064C-9F3C-4263-B303-1A99A0B0AD23}" type="presOf" srcId="{2E95EBC5-0A5D-4284-8155-2F5766776BBA}" destId="{307CE5FD-3A0C-437F-93AD-D85FF74D8F1D}" srcOrd="0" destOrd="0" presId="urn:microsoft.com/office/officeart/2005/8/layout/hierarchy2"/>
    <dgm:cxn modelId="{677B820C-E57F-44B7-BE48-F7AC3D98B5AC}" type="presOf" srcId="{00C8F42F-6887-403F-A4AC-76CB1044D125}" destId="{15E42AAA-098F-43CE-9B3B-A49C58E71384}" srcOrd="0" destOrd="0" presId="urn:microsoft.com/office/officeart/2005/8/layout/hierarchy2"/>
    <dgm:cxn modelId="{8F1453B0-1818-4BA5-950B-9D066649D1C9}" type="presOf" srcId="{2E95EBC5-0A5D-4284-8155-2F5766776BBA}" destId="{9E97830E-27B3-46D3-B025-4605ACDC3D28}" srcOrd="1" destOrd="0" presId="urn:microsoft.com/office/officeart/2005/8/layout/hierarchy2"/>
    <dgm:cxn modelId="{C090C71F-DA60-4210-9524-C97FF22FA2C2}" type="presOf" srcId="{20B7B899-9FAE-452A-B3C6-2E959F1750CC}" destId="{587E5EE6-6093-492C-8597-E7FAC77B7634}" srcOrd="0" destOrd="0" presId="urn:microsoft.com/office/officeart/2005/8/layout/hierarchy2"/>
    <dgm:cxn modelId="{D5F0E10F-373C-4417-9731-315BE23693FA}" type="presOf" srcId="{DB7C556E-442F-4F6D-8B5C-F0086B530B6A}" destId="{CF49C36A-2C3A-4413-AFD9-A3370EF6960A}" srcOrd="0" destOrd="0" presId="urn:microsoft.com/office/officeart/2005/8/layout/hierarchy2"/>
    <dgm:cxn modelId="{7FD312B2-C21B-4F10-A22D-91BC00463AA5}" type="presOf" srcId="{94228771-C76A-40AB-A29F-8D97E5019A38}" destId="{7B6DABAC-635E-49F5-907A-35817060ED8B}" srcOrd="0" destOrd="0" presId="urn:microsoft.com/office/officeart/2005/8/layout/hierarchy2"/>
    <dgm:cxn modelId="{F393A31F-9BBF-4606-A5B8-BC88C294BC3E}" type="presOf" srcId="{07E6FD64-C316-4416-A396-7682DD9E2783}" destId="{B4C380C1-D4DB-4BEB-9E4D-F3ACCD32D738}" srcOrd="1" destOrd="0" presId="urn:microsoft.com/office/officeart/2005/8/layout/hierarchy2"/>
    <dgm:cxn modelId="{913FEE9F-E919-426D-BA38-BCF6CC92275E}" srcId="{00C8F42F-6887-403F-A4AC-76CB1044D125}" destId="{692CADAB-26BD-453E-98D2-7697112C1AD1}" srcOrd="0" destOrd="0" parTransId="{7AFD4EEF-7455-425A-B1A7-E83443978935}" sibTransId="{76171F7D-B740-4440-A1D8-CD92BD4D7DEC}"/>
    <dgm:cxn modelId="{C3377B56-46EB-42A6-AD13-9DCEB5BDEC74}" srcId="{20B7B899-9FAE-452A-B3C6-2E959F1750CC}" destId="{B53030B7-ECE3-4EEF-8E15-96C1E544C838}" srcOrd="1" destOrd="0" parTransId="{546ED509-E461-493D-996E-463FCD6E63A8}" sibTransId="{A5432BDB-AF60-4E9B-9C96-4E62ABFF90C3}"/>
    <dgm:cxn modelId="{84067200-A6C8-44FF-A1EA-3B3C4BCFA326}" type="presOf" srcId="{1AB1E9D7-7432-48D6-843A-43C14B4E5030}" destId="{45B92756-9015-4721-BF95-829D36B65800}" srcOrd="0" destOrd="0" presId="urn:microsoft.com/office/officeart/2005/8/layout/hierarchy2"/>
    <dgm:cxn modelId="{3D277F2B-7344-449E-A943-AFB214105D6D}" type="presOf" srcId="{7AFD4EEF-7455-425A-B1A7-E83443978935}" destId="{8D2729DC-49DB-43A5-80A3-D9CA882E33DA}" srcOrd="0" destOrd="0" presId="urn:microsoft.com/office/officeart/2005/8/layout/hierarchy2"/>
    <dgm:cxn modelId="{9B3A7278-E062-4A9F-8DA5-8522FA488B96}" type="presOf" srcId="{7AFD4EEF-7455-425A-B1A7-E83443978935}" destId="{A8BD46EA-8C38-477D-9000-0AE67E6BC1E0}" srcOrd="1" destOrd="0" presId="urn:microsoft.com/office/officeart/2005/8/layout/hierarchy2"/>
    <dgm:cxn modelId="{183F3AED-D7BE-45AB-9A78-4137255032E2}" type="presOf" srcId="{07E6FD64-C316-4416-A396-7682DD9E2783}" destId="{A486C7F4-1D70-4096-9B4D-7C04A8DD82ED}" srcOrd="0" destOrd="0" presId="urn:microsoft.com/office/officeart/2005/8/layout/hierarchy2"/>
    <dgm:cxn modelId="{48E105EB-87FA-470D-88A0-C7FA78F0C778}" type="presOf" srcId="{1AB1E9D7-7432-48D6-843A-43C14B4E5030}" destId="{EB2253CC-1214-4C78-A908-8FB31B5435C4}" srcOrd="1" destOrd="0" presId="urn:microsoft.com/office/officeart/2005/8/layout/hierarchy2"/>
    <dgm:cxn modelId="{F4359E34-0E36-4A4D-8E0F-25F8B76CEE21}" type="presOf" srcId="{DB7C556E-442F-4F6D-8B5C-F0086B530B6A}" destId="{6ED88837-DE5C-4D1D-A8A8-FF6A8C305788}" srcOrd="1" destOrd="0" presId="urn:microsoft.com/office/officeart/2005/8/layout/hierarchy2"/>
    <dgm:cxn modelId="{A064EDA0-AA0F-4534-8316-9D53420F2E0A}" type="presOf" srcId="{9ED8D5BE-3717-4C4B-BB2A-DA015AE2226F}" destId="{C81E11CC-3E7F-476F-9AE4-80CF0999D9F1}" srcOrd="0" destOrd="0" presId="urn:microsoft.com/office/officeart/2005/8/layout/hierarchy2"/>
    <dgm:cxn modelId="{574CF7C0-7971-4F5B-8996-DB3BEA7B4DA5}" type="presOf" srcId="{FC8B4E28-7948-442F-B6DB-34797D927B7E}" destId="{D74489EB-4B60-4FB2-8267-940B4E096545}" srcOrd="0" destOrd="0" presId="urn:microsoft.com/office/officeart/2005/8/layout/hierarchy2"/>
    <dgm:cxn modelId="{87425E72-DBCB-469B-A887-F2FE71BAAF52}" srcId="{133C249B-9F12-462A-851B-6560AD8D3252}" destId="{4233CBC3-37DB-4CE3-B4E2-7F75A64B7587}" srcOrd="2" destOrd="0" parTransId="{1AB1E9D7-7432-48D6-843A-43C14B4E5030}" sibTransId="{DC27BE0D-41C6-4461-8A62-31FDAF589663}"/>
    <dgm:cxn modelId="{12746491-47DA-4087-B368-7EF83C623AB5}" type="presOf" srcId="{546ED509-E461-493D-996E-463FCD6E63A8}" destId="{E4B7927C-F6ED-43E2-AD3B-8194FBEA6614}" srcOrd="0" destOrd="0" presId="urn:microsoft.com/office/officeart/2005/8/layout/hierarchy2"/>
    <dgm:cxn modelId="{45FD14A7-DA63-4A54-A022-0781993278A4}" type="presOf" srcId="{546ED509-E461-493D-996E-463FCD6E63A8}" destId="{3443854E-3D17-4560-83B1-8CC3484B181C}" srcOrd="1" destOrd="0" presId="urn:microsoft.com/office/officeart/2005/8/layout/hierarchy2"/>
    <dgm:cxn modelId="{289BAF2C-95E7-4581-A11E-2598109E1717}" type="presOf" srcId="{B53030B7-ECE3-4EEF-8E15-96C1E544C838}" destId="{BC194CFA-38A1-4D19-9F3E-BECA0AFFCBAF}" srcOrd="0" destOrd="0" presId="urn:microsoft.com/office/officeart/2005/8/layout/hierarchy2"/>
    <dgm:cxn modelId="{978B6C28-5616-4B5B-AA83-F6C0AB02F7EB}" srcId="{D277D790-870B-4B7C-95D7-3D45EEB77F5B}" destId="{133C249B-9F12-462A-851B-6560AD8D3252}" srcOrd="0" destOrd="0" parTransId="{937CF3E9-0187-457B-AAF9-6108BE01FD55}" sibTransId="{5030677A-56D3-411D-86B3-A92707711593}"/>
    <dgm:cxn modelId="{ED6DD980-0FCE-4061-8F0C-2B7D207077F1}" type="presOf" srcId="{133C249B-9F12-462A-851B-6560AD8D3252}" destId="{8C5633F5-909C-4C3C-8054-B60EFA43EAC0}" srcOrd="0" destOrd="0" presId="urn:microsoft.com/office/officeart/2005/8/layout/hierarchy2"/>
    <dgm:cxn modelId="{A4F907C5-17E6-4E14-9CE0-60802591DD21}" type="presOf" srcId="{692CADAB-26BD-453E-98D2-7697112C1AD1}" destId="{0CB1A136-2055-4756-BE66-23A6D8D179B1}" srcOrd="0" destOrd="0" presId="urn:microsoft.com/office/officeart/2005/8/layout/hierarchy2"/>
    <dgm:cxn modelId="{4D939012-CDDF-4EB3-9D5D-E07358F6CDF2}" srcId="{133C249B-9F12-462A-851B-6560AD8D3252}" destId="{20B7B899-9FAE-452A-B3C6-2E959F1750CC}" srcOrd="0" destOrd="0" parTransId="{07E6FD64-C316-4416-A396-7682DD9E2783}" sibTransId="{5BBEE0F8-BADC-4947-AF95-8A2A784EE12A}"/>
    <dgm:cxn modelId="{0375529B-D4B6-4B7B-90D4-C01AE64F5C25}" type="presParOf" srcId="{9926CD21-43D0-4E43-865D-8284773B1783}" destId="{E8B07B7A-2270-4FF4-A31D-19C52A71645F}" srcOrd="0" destOrd="0" presId="urn:microsoft.com/office/officeart/2005/8/layout/hierarchy2"/>
    <dgm:cxn modelId="{0B3B124C-21FF-42B1-87DE-B0DBA2DA8683}" type="presParOf" srcId="{E8B07B7A-2270-4FF4-A31D-19C52A71645F}" destId="{8C5633F5-909C-4C3C-8054-B60EFA43EAC0}" srcOrd="0" destOrd="0" presId="urn:microsoft.com/office/officeart/2005/8/layout/hierarchy2"/>
    <dgm:cxn modelId="{1A64C84B-72B1-4D43-8C06-4E2FD61AC2E8}" type="presParOf" srcId="{E8B07B7A-2270-4FF4-A31D-19C52A71645F}" destId="{576B8D75-F8D0-4F4F-98C5-0C302B54AF73}" srcOrd="1" destOrd="0" presId="urn:microsoft.com/office/officeart/2005/8/layout/hierarchy2"/>
    <dgm:cxn modelId="{64FA662B-7D33-4569-A9A2-833782D369FF}" type="presParOf" srcId="{576B8D75-F8D0-4F4F-98C5-0C302B54AF73}" destId="{A486C7F4-1D70-4096-9B4D-7C04A8DD82ED}" srcOrd="0" destOrd="0" presId="urn:microsoft.com/office/officeart/2005/8/layout/hierarchy2"/>
    <dgm:cxn modelId="{DCE2535C-A831-418B-AA0B-B03B12602E0A}" type="presParOf" srcId="{A486C7F4-1D70-4096-9B4D-7C04A8DD82ED}" destId="{B4C380C1-D4DB-4BEB-9E4D-F3ACCD32D738}" srcOrd="0" destOrd="0" presId="urn:microsoft.com/office/officeart/2005/8/layout/hierarchy2"/>
    <dgm:cxn modelId="{0BA932CA-78B6-458D-A2BA-7D1B0AB17B1F}" type="presParOf" srcId="{576B8D75-F8D0-4F4F-98C5-0C302B54AF73}" destId="{BB76D3EC-C0B3-437C-B0B9-F6798A02F999}" srcOrd="1" destOrd="0" presId="urn:microsoft.com/office/officeart/2005/8/layout/hierarchy2"/>
    <dgm:cxn modelId="{46EFD8DF-5B57-4B13-9CB0-1C030154DDF5}" type="presParOf" srcId="{BB76D3EC-C0B3-437C-B0B9-F6798A02F999}" destId="{587E5EE6-6093-492C-8597-E7FAC77B7634}" srcOrd="0" destOrd="0" presId="urn:microsoft.com/office/officeart/2005/8/layout/hierarchy2"/>
    <dgm:cxn modelId="{BD6C46DC-CF79-4BF0-B1D6-F11D17DCD3D9}" type="presParOf" srcId="{BB76D3EC-C0B3-437C-B0B9-F6798A02F999}" destId="{3B96DE10-FF93-4EF6-A3DA-DC5961CD814B}" srcOrd="1" destOrd="0" presId="urn:microsoft.com/office/officeart/2005/8/layout/hierarchy2"/>
    <dgm:cxn modelId="{0B6A945B-6BF8-438C-B90C-220FC262611A}" type="presParOf" srcId="{3B96DE10-FF93-4EF6-A3DA-DC5961CD814B}" destId="{CF49C36A-2C3A-4413-AFD9-A3370EF6960A}" srcOrd="0" destOrd="0" presId="urn:microsoft.com/office/officeart/2005/8/layout/hierarchy2"/>
    <dgm:cxn modelId="{D6DA0D6E-2326-4D95-900A-0691E9838C0E}" type="presParOf" srcId="{CF49C36A-2C3A-4413-AFD9-A3370EF6960A}" destId="{6ED88837-DE5C-4D1D-A8A8-FF6A8C305788}" srcOrd="0" destOrd="0" presId="urn:microsoft.com/office/officeart/2005/8/layout/hierarchy2"/>
    <dgm:cxn modelId="{F754CB23-8781-4D74-AB03-2C1318696A26}" type="presParOf" srcId="{3B96DE10-FF93-4EF6-A3DA-DC5961CD814B}" destId="{BA301AFF-0168-4C92-8E3B-82C3EBCC3A80}" srcOrd="1" destOrd="0" presId="urn:microsoft.com/office/officeart/2005/8/layout/hierarchy2"/>
    <dgm:cxn modelId="{B3C13E26-9CE7-4F10-B0CA-C7505B31A790}" type="presParOf" srcId="{BA301AFF-0168-4C92-8E3B-82C3EBCC3A80}" destId="{7B6DABAC-635E-49F5-907A-35817060ED8B}" srcOrd="0" destOrd="0" presId="urn:microsoft.com/office/officeart/2005/8/layout/hierarchy2"/>
    <dgm:cxn modelId="{6DB8A346-A77B-49AA-A304-5ACD1ED6E6BF}" type="presParOf" srcId="{BA301AFF-0168-4C92-8E3B-82C3EBCC3A80}" destId="{07B674F6-4214-453D-BCCC-253E9A879614}" srcOrd="1" destOrd="0" presId="urn:microsoft.com/office/officeart/2005/8/layout/hierarchy2"/>
    <dgm:cxn modelId="{F398AEF5-D4C7-4B6A-999A-25526D01EECB}" type="presParOf" srcId="{3B96DE10-FF93-4EF6-A3DA-DC5961CD814B}" destId="{E4B7927C-F6ED-43E2-AD3B-8194FBEA6614}" srcOrd="2" destOrd="0" presId="urn:microsoft.com/office/officeart/2005/8/layout/hierarchy2"/>
    <dgm:cxn modelId="{A7D07B88-EF81-45FA-B5D5-F468FE0E6193}" type="presParOf" srcId="{E4B7927C-F6ED-43E2-AD3B-8194FBEA6614}" destId="{3443854E-3D17-4560-83B1-8CC3484B181C}" srcOrd="0" destOrd="0" presId="urn:microsoft.com/office/officeart/2005/8/layout/hierarchy2"/>
    <dgm:cxn modelId="{488671CE-D19E-49D0-876E-7771D04758A0}" type="presParOf" srcId="{3B96DE10-FF93-4EF6-A3DA-DC5961CD814B}" destId="{F04EB824-BADA-4CED-9E23-83A7DEEBEB73}" srcOrd="3" destOrd="0" presId="urn:microsoft.com/office/officeart/2005/8/layout/hierarchy2"/>
    <dgm:cxn modelId="{BE151864-C10B-4F87-8AAA-00B15A249D1C}" type="presParOf" srcId="{F04EB824-BADA-4CED-9E23-83A7DEEBEB73}" destId="{BC194CFA-38A1-4D19-9F3E-BECA0AFFCBAF}" srcOrd="0" destOrd="0" presId="urn:microsoft.com/office/officeart/2005/8/layout/hierarchy2"/>
    <dgm:cxn modelId="{87DCDD1D-4163-4DD6-BA92-D454963645A3}" type="presParOf" srcId="{F04EB824-BADA-4CED-9E23-83A7DEEBEB73}" destId="{0871491C-7131-44F1-BD28-4CCE9937C61B}" srcOrd="1" destOrd="0" presId="urn:microsoft.com/office/officeart/2005/8/layout/hierarchy2"/>
    <dgm:cxn modelId="{5BD20AC7-624A-4889-A440-557FB9B01411}" type="presParOf" srcId="{576B8D75-F8D0-4F4F-98C5-0C302B54AF73}" destId="{307CE5FD-3A0C-437F-93AD-D85FF74D8F1D}" srcOrd="2" destOrd="0" presId="urn:microsoft.com/office/officeart/2005/8/layout/hierarchy2"/>
    <dgm:cxn modelId="{622592DE-293D-4BA6-80D4-0C3F3D5015EE}" type="presParOf" srcId="{307CE5FD-3A0C-437F-93AD-D85FF74D8F1D}" destId="{9E97830E-27B3-46D3-B025-4605ACDC3D28}" srcOrd="0" destOrd="0" presId="urn:microsoft.com/office/officeart/2005/8/layout/hierarchy2"/>
    <dgm:cxn modelId="{A841CF2C-D38D-49B8-834A-F008114A3E3C}" type="presParOf" srcId="{576B8D75-F8D0-4F4F-98C5-0C302B54AF73}" destId="{537E0454-2118-4C62-A146-6A5F7DB5DA2B}" srcOrd="3" destOrd="0" presId="urn:microsoft.com/office/officeart/2005/8/layout/hierarchy2"/>
    <dgm:cxn modelId="{6C656FB0-DCDF-488A-9F76-5336FE613280}" type="presParOf" srcId="{537E0454-2118-4C62-A146-6A5F7DB5DA2B}" destId="{15E42AAA-098F-43CE-9B3B-A49C58E71384}" srcOrd="0" destOrd="0" presId="urn:microsoft.com/office/officeart/2005/8/layout/hierarchy2"/>
    <dgm:cxn modelId="{AAFFA306-2BAC-4810-83F8-7B1A71B5DD99}" type="presParOf" srcId="{537E0454-2118-4C62-A146-6A5F7DB5DA2B}" destId="{F0BF1323-981E-4611-835A-E3F663CB84CE}" srcOrd="1" destOrd="0" presId="urn:microsoft.com/office/officeart/2005/8/layout/hierarchy2"/>
    <dgm:cxn modelId="{19F52E5F-01BA-4FEE-9A77-6C6AF5AF2497}" type="presParOf" srcId="{F0BF1323-981E-4611-835A-E3F663CB84CE}" destId="{8D2729DC-49DB-43A5-80A3-D9CA882E33DA}" srcOrd="0" destOrd="0" presId="urn:microsoft.com/office/officeart/2005/8/layout/hierarchy2"/>
    <dgm:cxn modelId="{8A5FEC92-F4D8-4C17-9372-A26BF89615CD}" type="presParOf" srcId="{8D2729DC-49DB-43A5-80A3-D9CA882E33DA}" destId="{A8BD46EA-8C38-477D-9000-0AE67E6BC1E0}" srcOrd="0" destOrd="0" presId="urn:microsoft.com/office/officeart/2005/8/layout/hierarchy2"/>
    <dgm:cxn modelId="{BC8B231D-E406-4FA7-AD5F-51C9222DB204}" type="presParOf" srcId="{F0BF1323-981E-4611-835A-E3F663CB84CE}" destId="{578C39AF-D17F-48A1-9377-69E2520F454D}" srcOrd="1" destOrd="0" presId="urn:microsoft.com/office/officeart/2005/8/layout/hierarchy2"/>
    <dgm:cxn modelId="{C5E26FDE-4B9F-4448-BFD3-3CDE5A5BCE91}" type="presParOf" srcId="{578C39AF-D17F-48A1-9377-69E2520F454D}" destId="{0CB1A136-2055-4756-BE66-23A6D8D179B1}" srcOrd="0" destOrd="0" presId="urn:microsoft.com/office/officeart/2005/8/layout/hierarchy2"/>
    <dgm:cxn modelId="{0D467FAE-FCEE-4872-A3AF-FD05962B9555}" type="presParOf" srcId="{578C39AF-D17F-48A1-9377-69E2520F454D}" destId="{B4789864-6C06-4EC8-9144-BC177352290B}" srcOrd="1" destOrd="0" presId="urn:microsoft.com/office/officeart/2005/8/layout/hierarchy2"/>
    <dgm:cxn modelId="{A7521268-EF94-4762-AC5F-C0B1B05D41EE}" type="presParOf" srcId="{576B8D75-F8D0-4F4F-98C5-0C302B54AF73}" destId="{45B92756-9015-4721-BF95-829D36B65800}" srcOrd="4" destOrd="0" presId="urn:microsoft.com/office/officeart/2005/8/layout/hierarchy2"/>
    <dgm:cxn modelId="{B4E9D8DF-3AB9-485F-BAFF-6EE76C36BA09}" type="presParOf" srcId="{45B92756-9015-4721-BF95-829D36B65800}" destId="{EB2253CC-1214-4C78-A908-8FB31B5435C4}" srcOrd="0" destOrd="0" presId="urn:microsoft.com/office/officeart/2005/8/layout/hierarchy2"/>
    <dgm:cxn modelId="{93667424-FBA4-433C-A621-BAEB83FFEE5E}" type="presParOf" srcId="{576B8D75-F8D0-4F4F-98C5-0C302B54AF73}" destId="{0B7C1C6D-3EE6-49C0-8285-6CE34A0C5BAC}" srcOrd="5" destOrd="0" presId="urn:microsoft.com/office/officeart/2005/8/layout/hierarchy2"/>
    <dgm:cxn modelId="{FC87D8AD-2C47-4FA2-8306-F67EAA0295C6}" type="presParOf" srcId="{0B7C1C6D-3EE6-49C0-8285-6CE34A0C5BAC}" destId="{A4D9E371-F4CB-4E5E-8001-8F75A7BF3097}" srcOrd="0" destOrd="0" presId="urn:microsoft.com/office/officeart/2005/8/layout/hierarchy2"/>
    <dgm:cxn modelId="{F68DAE72-5B66-49DF-9F16-0C329B2147BB}" type="presParOf" srcId="{0B7C1C6D-3EE6-49C0-8285-6CE34A0C5BAC}" destId="{A371182A-A479-4104-B597-9AB6D3E6C509}" srcOrd="1" destOrd="0" presId="urn:microsoft.com/office/officeart/2005/8/layout/hierarchy2"/>
    <dgm:cxn modelId="{343B96D6-16B8-4A5D-AEB9-D18DA5F123C4}" type="presParOf" srcId="{A371182A-A479-4104-B597-9AB6D3E6C509}" destId="{C81E11CC-3E7F-476F-9AE4-80CF0999D9F1}" srcOrd="0" destOrd="0" presId="urn:microsoft.com/office/officeart/2005/8/layout/hierarchy2"/>
    <dgm:cxn modelId="{1DAEEC8D-7024-4046-A19F-899857801A8A}" type="presParOf" srcId="{C81E11CC-3E7F-476F-9AE4-80CF0999D9F1}" destId="{32A10054-D0D1-44BC-B840-F5342878E3E5}" srcOrd="0" destOrd="0" presId="urn:microsoft.com/office/officeart/2005/8/layout/hierarchy2"/>
    <dgm:cxn modelId="{343BBD70-178E-425B-920C-55CC2FF54BD4}" type="presParOf" srcId="{A371182A-A479-4104-B597-9AB6D3E6C509}" destId="{BD89866D-2995-44FE-B1CA-C506B2E68E7E}" srcOrd="1" destOrd="0" presId="urn:microsoft.com/office/officeart/2005/8/layout/hierarchy2"/>
    <dgm:cxn modelId="{A7B7C6E2-62E8-4306-B33C-C97D33504585}" type="presParOf" srcId="{BD89866D-2995-44FE-B1CA-C506B2E68E7E}" destId="{D74489EB-4B60-4FB2-8267-940B4E096545}" srcOrd="0" destOrd="0" presId="urn:microsoft.com/office/officeart/2005/8/layout/hierarchy2"/>
    <dgm:cxn modelId="{1A86EFD5-56EF-4041-97E2-2A50A4423DA2}" type="presParOf" srcId="{BD89866D-2995-44FE-B1CA-C506B2E68E7E}" destId="{F36A10EE-4D42-4394-8D2C-0F6D6FE545BB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7D790-870B-4B7C-95D7-3D45EEB77F5B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33C249B-9F12-462A-851B-6560AD8D3252}">
      <dgm:prSet phldrT="[Κείμενο]" custT="1"/>
      <dgm:spPr/>
      <dgm:t>
        <a:bodyPr/>
        <a:lstStyle/>
        <a:p>
          <a: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Υπολογιστικά Περιβάλλοντα </a:t>
          </a:r>
          <a:b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για τη Διδασκαλία &amp; </a:t>
          </a:r>
          <a:b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</a:br>
          <a: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την Ανθρώπινη Μάθηση </a:t>
          </a:r>
          <a:endParaRPr lang="el-G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7CF3E9-0187-457B-AAF9-6108BE01FD55}" type="parTrans" cxnId="{978B6C28-5616-4B5B-AA83-F6C0AB02F7EB}">
      <dgm:prSet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030677A-56D3-411D-86B3-A92707711593}" type="sibTrans" cxnId="{978B6C28-5616-4B5B-AA83-F6C0AB02F7EB}">
      <dgm:prSet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0B7B899-9FAE-452A-B3C6-2E959F1750CC}" type="asst">
      <dgm:prSet phldrT="[Κείμενο]" custT="1"/>
      <dgm:spPr/>
      <dgm:t>
        <a:bodyPr/>
        <a:lstStyle/>
        <a:p>
          <a: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Λογισμικά στα οποία το πληροφορικό σύστημα λειτουργεί ως «δάσκαλος»</a:t>
          </a:r>
          <a:endParaRPr lang="el-G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E6FD64-C316-4416-A396-7682DD9E2783}" type="parTrans" cxnId="{4D939012-CDDF-4EB3-9D5D-E07358F6CDF2}">
      <dgm:prSet custT="1"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BBEE0F8-BADC-4947-AF95-8A2A784EE12A}" type="sibTrans" cxnId="{4D939012-CDDF-4EB3-9D5D-E07358F6CDF2}">
      <dgm:prSet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233CBC3-37DB-4CE3-B4E2-7F75A64B7587}" type="asst">
      <dgm:prSet phldrT="[Κείμενο]" custT="1"/>
      <dgm:spPr/>
      <dgm:t>
        <a:bodyPr/>
        <a:lstStyle/>
        <a:p>
          <a: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Λογισμικά στα οποία το πληροφορικό σύστημα λειτουργεί ως «συνεργάτης» του μαθητή ή ως εργαλείο μάθησης</a:t>
          </a:r>
          <a:endParaRPr lang="el-G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B1E9D7-7432-48D6-843A-43C14B4E5030}" type="parTrans" cxnId="{87425E72-DBCB-469B-A887-F2FE71BAAF52}">
      <dgm:prSet custT="1"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27BE0D-41C6-4461-8A62-31FDAF589663}" type="sibTrans" cxnId="{87425E72-DBCB-469B-A887-F2FE71BAAF52}">
      <dgm:prSet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0C8F42F-6887-403F-A4AC-76CB1044D125}" type="asst">
      <dgm:prSet phldrT="[Κείμενο]" custT="1"/>
      <dgm:spPr/>
      <dgm:t>
        <a:bodyPr/>
        <a:lstStyle/>
        <a:p>
          <a:r>
            <a:rPr lang="el-GR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Λογισμικά στα οποία το πληροφορικό σύστημα λειτουργεί ως «μαθητής»</a:t>
          </a:r>
          <a:endParaRPr lang="el-GR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E95EBC5-0A5D-4284-8155-2F5766776BBA}" type="parTrans" cxnId="{CF159460-FE20-47DA-B868-98369EA5586E}">
      <dgm:prSet custT="1"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9DF9F6-F093-4E72-B9D0-2291BBAF05E0}" type="sibTrans" cxnId="{CF159460-FE20-47DA-B868-98369EA5586E}">
      <dgm:prSet/>
      <dgm:spPr/>
      <dgm:t>
        <a:bodyPr/>
        <a:lstStyle/>
        <a:p>
          <a:endParaRPr lang="el-GR" sz="16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48B164E-AD42-4EDD-ADAD-955063B3F8E8}" type="pres">
      <dgm:prSet presAssocID="{D277D790-870B-4B7C-95D7-3D45EEB77F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BA2C15E-5E26-4048-BDB3-8165C97F7F6C}" type="pres">
      <dgm:prSet presAssocID="{D277D790-870B-4B7C-95D7-3D45EEB77F5B}" presName="hierFlow" presStyleCnt="0"/>
      <dgm:spPr/>
      <dgm:t>
        <a:bodyPr/>
        <a:lstStyle/>
        <a:p>
          <a:endParaRPr lang="el-GR"/>
        </a:p>
      </dgm:t>
    </dgm:pt>
    <dgm:pt modelId="{6116DA2D-1CD8-4429-9F8B-6E4A6BCE5B3E}" type="pres">
      <dgm:prSet presAssocID="{D277D790-870B-4B7C-95D7-3D45EEB77F5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194593BC-ABD9-4C2E-9068-7E87DF347B5D}" type="pres">
      <dgm:prSet presAssocID="{133C249B-9F12-462A-851B-6560AD8D3252}" presName="Name14" presStyleCnt="0"/>
      <dgm:spPr/>
      <dgm:t>
        <a:bodyPr/>
        <a:lstStyle/>
        <a:p>
          <a:endParaRPr lang="el-GR"/>
        </a:p>
      </dgm:t>
    </dgm:pt>
    <dgm:pt modelId="{0C11597E-E183-428B-9013-8F246FCA86C4}" type="pres">
      <dgm:prSet presAssocID="{133C249B-9F12-462A-851B-6560AD8D3252}" presName="level1Shape" presStyleLbl="node0" presStyleIdx="0" presStyleCnt="1" custScaleX="17859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FC56FD1-5409-40CD-A924-7098BA6B9098}" type="pres">
      <dgm:prSet presAssocID="{133C249B-9F12-462A-851B-6560AD8D3252}" presName="hierChild2" presStyleCnt="0"/>
      <dgm:spPr/>
      <dgm:t>
        <a:bodyPr/>
        <a:lstStyle/>
        <a:p>
          <a:endParaRPr lang="el-GR"/>
        </a:p>
      </dgm:t>
    </dgm:pt>
    <dgm:pt modelId="{3EBC450B-401F-481C-8467-3EB33B2FC8FB}" type="pres">
      <dgm:prSet presAssocID="{07E6FD64-C316-4416-A396-7682DD9E2783}" presName="Name19" presStyleLbl="parChTrans1D2" presStyleIdx="0" presStyleCnt="3"/>
      <dgm:spPr/>
      <dgm:t>
        <a:bodyPr/>
        <a:lstStyle/>
        <a:p>
          <a:endParaRPr lang="el-GR"/>
        </a:p>
      </dgm:t>
    </dgm:pt>
    <dgm:pt modelId="{ED6763FA-9B50-47AC-9FA4-5913B8863354}" type="pres">
      <dgm:prSet presAssocID="{20B7B899-9FAE-452A-B3C6-2E959F1750CC}" presName="Name21" presStyleCnt="0"/>
      <dgm:spPr/>
      <dgm:t>
        <a:bodyPr/>
        <a:lstStyle/>
        <a:p>
          <a:endParaRPr lang="el-GR"/>
        </a:p>
      </dgm:t>
    </dgm:pt>
    <dgm:pt modelId="{CF010B87-4DCF-4A9A-A093-1705B15E343A}" type="pres">
      <dgm:prSet presAssocID="{20B7B899-9FAE-452A-B3C6-2E959F1750CC}" presName="level2Shape" presStyleLbl="asst1" presStyleIdx="0" presStyleCnt="3" custScaleX="121000" custScaleY="121000"/>
      <dgm:spPr/>
      <dgm:t>
        <a:bodyPr/>
        <a:lstStyle/>
        <a:p>
          <a:endParaRPr lang="el-GR"/>
        </a:p>
      </dgm:t>
    </dgm:pt>
    <dgm:pt modelId="{74FDA5CA-A670-46EF-8B28-7D64B1A96DC0}" type="pres">
      <dgm:prSet presAssocID="{20B7B899-9FAE-452A-B3C6-2E959F1750CC}" presName="hierChild3" presStyleCnt="0"/>
      <dgm:spPr/>
      <dgm:t>
        <a:bodyPr/>
        <a:lstStyle/>
        <a:p>
          <a:endParaRPr lang="el-GR"/>
        </a:p>
      </dgm:t>
    </dgm:pt>
    <dgm:pt modelId="{996E7BA2-CB91-49CA-A8D5-F3314F94B7A2}" type="pres">
      <dgm:prSet presAssocID="{2E95EBC5-0A5D-4284-8155-2F5766776BBA}" presName="Name19" presStyleLbl="parChTrans1D2" presStyleIdx="1" presStyleCnt="3"/>
      <dgm:spPr/>
      <dgm:t>
        <a:bodyPr/>
        <a:lstStyle/>
        <a:p>
          <a:endParaRPr lang="el-GR"/>
        </a:p>
      </dgm:t>
    </dgm:pt>
    <dgm:pt modelId="{9F2F6CFA-C61A-4A57-A1D4-00782CFD490F}" type="pres">
      <dgm:prSet presAssocID="{00C8F42F-6887-403F-A4AC-76CB1044D125}" presName="Name21" presStyleCnt="0"/>
      <dgm:spPr/>
      <dgm:t>
        <a:bodyPr/>
        <a:lstStyle/>
        <a:p>
          <a:endParaRPr lang="el-GR"/>
        </a:p>
      </dgm:t>
    </dgm:pt>
    <dgm:pt modelId="{F9090727-9CBB-407E-B84D-94F886027A8F}" type="pres">
      <dgm:prSet presAssocID="{00C8F42F-6887-403F-A4AC-76CB1044D125}" presName="level2Shape" presStyleLbl="asst1" presStyleIdx="1" presStyleCnt="3" custScaleX="121000" custScaleY="121000"/>
      <dgm:spPr/>
      <dgm:t>
        <a:bodyPr/>
        <a:lstStyle/>
        <a:p>
          <a:endParaRPr lang="el-GR"/>
        </a:p>
      </dgm:t>
    </dgm:pt>
    <dgm:pt modelId="{BF83DF47-1C02-4EE7-819C-9B708BBE4C9A}" type="pres">
      <dgm:prSet presAssocID="{00C8F42F-6887-403F-A4AC-76CB1044D125}" presName="hierChild3" presStyleCnt="0"/>
      <dgm:spPr/>
      <dgm:t>
        <a:bodyPr/>
        <a:lstStyle/>
        <a:p>
          <a:endParaRPr lang="el-GR"/>
        </a:p>
      </dgm:t>
    </dgm:pt>
    <dgm:pt modelId="{FEF4DE19-6ACD-4738-981A-BD4EA7843E86}" type="pres">
      <dgm:prSet presAssocID="{1AB1E9D7-7432-48D6-843A-43C14B4E5030}" presName="Name19" presStyleLbl="parChTrans1D2" presStyleIdx="2" presStyleCnt="3"/>
      <dgm:spPr/>
      <dgm:t>
        <a:bodyPr/>
        <a:lstStyle/>
        <a:p>
          <a:endParaRPr lang="el-GR"/>
        </a:p>
      </dgm:t>
    </dgm:pt>
    <dgm:pt modelId="{5C7BFE67-811B-49C5-A3C9-D1CECA4982C8}" type="pres">
      <dgm:prSet presAssocID="{4233CBC3-37DB-4CE3-B4E2-7F75A64B7587}" presName="Name21" presStyleCnt="0"/>
      <dgm:spPr/>
      <dgm:t>
        <a:bodyPr/>
        <a:lstStyle/>
        <a:p>
          <a:endParaRPr lang="el-GR"/>
        </a:p>
      </dgm:t>
    </dgm:pt>
    <dgm:pt modelId="{25D39B4A-1322-4D25-8C84-011112FB7DD6}" type="pres">
      <dgm:prSet presAssocID="{4233CBC3-37DB-4CE3-B4E2-7F75A64B7587}" presName="level2Shape" presStyleLbl="asst1" presStyleIdx="2" presStyleCnt="3" custScaleX="121000" custScaleY="121000"/>
      <dgm:spPr/>
      <dgm:t>
        <a:bodyPr/>
        <a:lstStyle/>
        <a:p>
          <a:endParaRPr lang="el-GR"/>
        </a:p>
      </dgm:t>
    </dgm:pt>
    <dgm:pt modelId="{0DD8EDF8-ABA6-4BE9-838C-7C9EED6DAFE2}" type="pres">
      <dgm:prSet presAssocID="{4233CBC3-37DB-4CE3-B4E2-7F75A64B7587}" presName="hierChild3" presStyleCnt="0"/>
      <dgm:spPr/>
      <dgm:t>
        <a:bodyPr/>
        <a:lstStyle/>
        <a:p>
          <a:endParaRPr lang="el-GR"/>
        </a:p>
      </dgm:t>
    </dgm:pt>
    <dgm:pt modelId="{005F8CE0-E90F-43F5-85BC-FD46146E497A}" type="pres">
      <dgm:prSet presAssocID="{D277D790-870B-4B7C-95D7-3D45EEB77F5B}" presName="bgShapesFlow" presStyleCnt="0"/>
      <dgm:spPr/>
      <dgm:t>
        <a:bodyPr/>
        <a:lstStyle/>
        <a:p>
          <a:endParaRPr lang="el-GR"/>
        </a:p>
      </dgm:t>
    </dgm:pt>
  </dgm:ptLst>
  <dgm:cxnLst>
    <dgm:cxn modelId="{4D939012-CDDF-4EB3-9D5D-E07358F6CDF2}" srcId="{133C249B-9F12-462A-851B-6560AD8D3252}" destId="{20B7B899-9FAE-452A-B3C6-2E959F1750CC}" srcOrd="0" destOrd="0" parTransId="{07E6FD64-C316-4416-A396-7682DD9E2783}" sibTransId="{5BBEE0F8-BADC-4947-AF95-8A2A784EE12A}"/>
    <dgm:cxn modelId="{CC59D6DA-5633-4BB8-9109-188EEE33BBFA}" type="presOf" srcId="{2E95EBC5-0A5D-4284-8155-2F5766776BBA}" destId="{996E7BA2-CB91-49CA-A8D5-F3314F94B7A2}" srcOrd="0" destOrd="0" presId="urn:microsoft.com/office/officeart/2005/8/layout/hierarchy6"/>
    <dgm:cxn modelId="{978B6C28-5616-4B5B-AA83-F6C0AB02F7EB}" srcId="{D277D790-870B-4B7C-95D7-3D45EEB77F5B}" destId="{133C249B-9F12-462A-851B-6560AD8D3252}" srcOrd="0" destOrd="0" parTransId="{937CF3E9-0187-457B-AAF9-6108BE01FD55}" sibTransId="{5030677A-56D3-411D-86B3-A92707711593}"/>
    <dgm:cxn modelId="{AF54ECBC-6A74-47BE-9FB9-1E0DA4A03CF2}" type="presOf" srcId="{4233CBC3-37DB-4CE3-B4E2-7F75A64B7587}" destId="{25D39B4A-1322-4D25-8C84-011112FB7DD6}" srcOrd="0" destOrd="0" presId="urn:microsoft.com/office/officeart/2005/8/layout/hierarchy6"/>
    <dgm:cxn modelId="{87425E72-DBCB-469B-A887-F2FE71BAAF52}" srcId="{133C249B-9F12-462A-851B-6560AD8D3252}" destId="{4233CBC3-37DB-4CE3-B4E2-7F75A64B7587}" srcOrd="2" destOrd="0" parTransId="{1AB1E9D7-7432-48D6-843A-43C14B4E5030}" sibTransId="{DC27BE0D-41C6-4461-8A62-31FDAF589663}"/>
    <dgm:cxn modelId="{C1AF1A4F-C48C-4A81-947E-68BADA416959}" type="presOf" srcId="{D277D790-870B-4B7C-95D7-3D45EEB77F5B}" destId="{748B164E-AD42-4EDD-ADAD-955063B3F8E8}" srcOrd="0" destOrd="0" presId="urn:microsoft.com/office/officeart/2005/8/layout/hierarchy6"/>
    <dgm:cxn modelId="{CF159460-FE20-47DA-B868-98369EA5586E}" srcId="{133C249B-9F12-462A-851B-6560AD8D3252}" destId="{00C8F42F-6887-403F-A4AC-76CB1044D125}" srcOrd="1" destOrd="0" parTransId="{2E95EBC5-0A5D-4284-8155-2F5766776BBA}" sibTransId="{E29DF9F6-F093-4E72-B9D0-2291BBAF05E0}"/>
    <dgm:cxn modelId="{F798AEF7-D2F4-45AB-A42F-6A861D56BB91}" type="presOf" srcId="{1AB1E9D7-7432-48D6-843A-43C14B4E5030}" destId="{FEF4DE19-6ACD-4738-981A-BD4EA7843E86}" srcOrd="0" destOrd="0" presId="urn:microsoft.com/office/officeart/2005/8/layout/hierarchy6"/>
    <dgm:cxn modelId="{5F41618D-CA9E-4F40-A29D-BC204721901A}" type="presOf" srcId="{133C249B-9F12-462A-851B-6560AD8D3252}" destId="{0C11597E-E183-428B-9013-8F246FCA86C4}" srcOrd="0" destOrd="0" presId="urn:microsoft.com/office/officeart/2005/8/layout/hierarchy6"/>
    <dgm:cxn modelId="{40EBDD6E-FA90-4999-9ABF-338B70B9982F}" type="presOf" srcId="{00C8F42F-6887-403F-A4AC-76CB1044D125}" destId="{F9090727-9CBB-407E-B84D-94F886027A8F}" srcOrd="0" destOrd="0" presId="urn:microsoft.com/office/officeart/2005/8/layout/hierarchy6"/>
    <dgm:cxn modelId="{A524A37A-60CB-4A5B-A3FC-3DD2BCE2ADC4}" type="presOf" srcId="{20B7B899-9FAE-452A-B3C6-2E959F1750CC}" destId="{CF010B87-4DCF-4A9A-A093-1705B15E343A}" srcOrd="0" destOrd="0" presId="urn:microsoft.com/office/officeart/2005/8/layout/hierarchy6"/>
    <dgm:cxn modelId="{E73E13CB-B80B-4204-B9B6-3DB261BA09CB}" type="presOf" srcId="{07E6FD64-C316-4416-A396-7682DD9E2783}" destId="{3EBC450B-401F-481C-8467-3EB33B2FC8FB}" srcOrd="0" destOrd="0" presId="urn:microsoft.com/office/officeart/2005/8/layout/hierarchy6"/>
    <dgm:cxn modelId="{46813AF8-235E-41EE-AECB-35066A064896}" type="presParOf" srcId="{748B164E-AD42-4EDD-ADAD-955063B3F8E8}" destId="{2BA2C15E-5E26-4048-BDB3-8165C97F7F6C}" srcOrd="0" destOrd="0" presId="urn:microsoft.com/office/officeart/2005/8/layout/hierarchy6"/>
    <dgm:cxn modelId="{B9549B02-328A-4DF0-A96D-E942184DD392}" type="presParOf" srcId="{2BA2C15E-5E26-4048-BDB3-8165C97F7F6C}" destId="{6116DA2D-1CD8-4429-9F8B-6E4A6BCE5B3E}" srcOrd="0" destOrd="0" presId="urn:microsoft.com/office/officeart/2005/8/layout/hierarchy6"/>
    <dgm:cxn modelId="{827E4370-01F9-4508-A61C-B25198C181E4}" type="presParOf" srcId="{6116DA2D-1CD8-4429-9F8B-6E4A6BCE5B3E}" destId="{194593BC-ABD9-4C2E-9068-7E87DF347B5D}" srcOrd="0" destOrd="0" presId="urn:microsoft.com/office/officeart/2005/8/layout/hierarchy6"/>
    <dgm:cxn modelId="{F5635A95-060D-445B-950C-E0586216C0A3}" type="presParOf" srcId="{194593BC-ABD9-4C2E-9068-7E87DF347B5D}" destId="{0C11597E-E183-428B-9013-8F246FCA86C4}" srcOrd="0" destOrd="0" presId="urn:microsoft.com/office/officeart/2005/8/layout/hierarchy6"/>
    <dgm:cxn modelId="{542EAE0D-072B-4D64-BD42-89EBDE7541E8}" type="presParOf" srcId="{194593BC-ABD9-4C2E-9068-7E87DF347B5D}" destId="{FFC56FD1-5409-40CD-A924-7098BA6B9098}" srcOrd="1" destOrd="0" presId="urn:microsoft.com/office/officeart/2005/8/layout/hierarchy6"/>
    <dgm:cxn modelId="{6C402AC4-D025-4965-9387-4447E121E42D}" type="presParOf" srcId="{FFC56FD1-5409-40CD-A924-7098BA6B9098}" destId="{3EBC450B-401F-481C-8467-3EB33B2FC8FB}" srcOrd="0" destOrd="0" presId="urn:microsoft.com/office/officeart/2005/8/layout/hierarchy6"/>
    <dgm:cxn modelId="{37DBD5F1-75AA-4CE5-BCCC-C123EB4F8BCB}" type="presParOf" srcId="{FFC56FD1-5409-40CD-A924-7098BA6B9098}" destId="{ED6763FA-9B50-47AC-9FA4-5913B8863354}" srcOrd="1" destOrd="0" presId="urn:microsoft.com/office/officeart/2005/8/layout/hierarchy6"/>
    <dgm:cxn modelId="{D4833B81-B6DD-4708-B40D-50A72DE77132}" type="presParOf" srcId="{ED6763FA-9B50-47AC-9FA4-5913B8863354}" destId="{CF010B87-4DCF-4A9A-A093-1705B15E343A}" srcOrd="0" destOrd="0" presId="urn:microsoft.com/office/officeart/2005/8/layout/hierarchy6"/>
    <dgm:cxn modelId="{CCFDC94C-9918-44DD-9171-0431C9A07054}" type="presParOf" srcId="{ED6763FA-9B50-47AC-9FA4-5913B8863354}" destId="{74FDA5CA-A670-46EF-8B28-7D64B1A96DC0}" srcOrd="1" destOrd="0" presId="urn:microsoft.com/office/officeart/2005/8/layout/hierarchy6"/>
    <dgm:cxn modelId="{11A11F80-089D-4E7C-A582-19FDA3FE7CBF}" type="presParOf" srcId="{FFC56FD1-5409-40CD-A924-7098BA6B9098}" destId="{996E7BA2-CB91-49CA-A8D5-F3314F94B7A2}" srcOrd="2" destOrd="0" presId="urn:microsoft.com/office/officeart/2005/8/layout/hierarchy6"/>
    <dgm:cxn modelId="{D8ADFABE-3EE8-4330-B9A9-EB2E7641C888}" type="presParOf" srcId="{FFC56FD1-5409-40CD-A924-7098BA6B9098}" destId="{9F2F6CFA-C61A-4A57-A1D4-00782CFD490F}" srcOrd="3" destOrd="0" presId="urn:microsoft.com/office/officeart/2005/8/layout/hierarchy6"/>
    <dgm:cxn modelId="{F8631850-25B3-4FA9-9A84-10E9BCE1A90C}" type="presParOf" srcId="{9F2F6CFA-C61A-4A57-A1D4-00782CFD490F}" destId="{F9090727-9CBB-407E-B84D-94F886027A8F}" srcOrd="0" destOrd="0" presId="urn:microsoft.com/office/officeart/2005/8/layout/hierarchy6"/>
    <dgm:cxn modelId="{16FC1942-148E-40D2-8065-1103A102CD25}" type="presParOf" srcId="{9F2F6CFA-C61A-4A57-A1D4-00782CFD490F}" destId="{BF83DF47-1C02-4EE7-819C-9B708BBE4C9A}" srcOrd="1" destOrd="0" presId="urn:microsoft.com/office/officeart/2005/8/layout/hierarchy6"/>
    <dgm:cxn modelId="{84971A12-B838-4BC3-99B5-455A485B38A8}" type="presParOf" srcId="{FFC56FD1-5409-40CD-A924-7098BA6B9098}" destId="{FEF4DE19-6ACD-4738-981A-BD4EA7843E86}" srcOrd="4" destOrd="0" presId="urn:microsoft.com/office/officeart/2005/8/layout/hierarchy6"/>
    <dgm:cxn modelId="{D9576BD4-8B0E-439A-85D0-2F4A598F98C4}" type="presParOf" srcId="{FFC56FD1-5409-40CD-A924-7098BA6B9098}" destId="{5C7BFE67-811B-49C5-A3C9-D1CECA4982C8}" srcOrd="5" destOrd="0" presId="urn:microsoft.com/office/officeart/2005/8/layout/hierarchy6"/>
    <dgm:cxn modelId="{88735D15-61DC-4C40-80EB-9B4C2EB1A747}" type="presParOf" srcId="{5C7BFE67-811B-49C5-A3C9-D1CECA4982C8}" destId="{25D39B4A-1322-4D25-8C84-011112FB7DD6}" srcOrd="0" destOrd="0" presId="urn:microsoft.com/office/officeart/2005/8/layout/hierarchy6"/>
    <dgm:cxn modelId="{2015A03A-507F-4CF4-9137-711BB72BA139}" type="presParOf" srcId="{5C7BFE67-811B-49C5-A3C9-D1CECA4982C8}" destId="{0DD8EDF8-ABA6-4BE9-838C-7C9EED6DAFE2}" srcOrd="1" destOrd="0" presId="urn:microsoft.com/office/officeart/2005/8/layout/hierarchy6"/>
    <dgm:cxn modelId="{D4A4F2CE-E92E-40C0-B166-2763F0E71A49}" type="presParOf" srcId="{748B164E-AD42-4EDD-ADAD-955063B3F8E8}" destId="{005F8CE0-E90F-43F5-85BC-FD46146E497A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59B43-EAA7-4F06-9AA8-130FC0A7B65F}" type="datetimeFigureOut">
              <a:rPr lang="el-GR"/>
              <a:pPr>
                <a:defRPr/>
              </a:pPr>
              <a:t>19/2/2017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59D01-9F2A-4C74-B41F-11524BF07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9693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55907-2DC1-46C1-A0AB-92EA5947B22D}" type="datetimeFigureOut">
              <a:rPr lang="en-US"/>
              <a:pPr>
                <a:defRPr/>
              </a:pPr>
              <a:t>2/19/2017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E6E595-6D21-40A5-9507-9F9928405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8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63710C-BCD4-4A82-9AC2-D0AF62EE991D}" type="slidenum">
              <a:rPr lang="el-GR" altLang="el-GR" sz="1200">
                <a:latin typeface="Arial" charset="0"/>
              </a:rPr>
              <a:pPr algn="r"/>
              <a:t>2</a:t>
            </a:fld>
            <a:endParaRPr lang="el-GR" altLang="el-GR" sz="1200"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D9EB10EF-52D1-4100-8700-7437F499955C}" type="slidenum">
              <a:rPr lang="el-GR" altLang="el-GR" sz="1300">
                <a:latin typeface="Times New Roman" pitchFamily="18" charset="0"/>
              </a:rPr>
              <a:pPr algn="r" defTabSz="966788"/>
              <a:t>2</a:t>
            </a:fld>
            <a:endParaRPr lang="el-GR" altLang="el-GR" sz="1300">
              <a:latin typeface="Times New Roman" pitchFamily="18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5650" cy="3424238"/>
          </a:xfrm>
          <a:ln w="12700" cap="flat"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lIns="97332" tIns="48667" rIns="97332" bIns="48667" anchor="ctr"/>
          <a:lstStyle/>
          <a:p>
            <a:pPr eaLnBrk="1" hangingPunct="1"/>
            <a:endParaRPr lang="en-GB" alt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8DB20-8998-4922-B706-139F37FCA890}" type="slidenum">
              <a:rPr lang="en-GB" altLang="el-GR" smtClean="0"/>
              <a:pPr>
                <a:defRPr/>
              </a:pPr>
              <a:t>12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67D9F-8C0B-4203-85B6-CB7ADC782702}" type="slidenum">
              <a:rPr lang="en-GB" altLang="el-GR" smtClean="0"/>
              <a:pPr>
                <a:defRPr/>
              </a:pPr>
              <a:t>13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E4BD8-8550-43EE-853D-9BA123D03CF0}" type="slidenum">
              <a:rPr lang="en-GB" altLang="el-GR" smtClean="0"/>
              <a:pPr>
                <a:defRPr/>
              </a:pPr>
              <a:t>14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D00A4-F826-41AF-8AB5-99E3403A74CF}" type="slidenum">
              <a:rPr lang="en-GB" altLang="el-GR" smtClean="0"/>
              <a:pPr>
                <a:defRPr/>
              </a:pPr>
              <a:t>15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D6F76-177D-482A-A69C-2D741B3A0B16}" type="slidenum">
              <a:rPr lang="en-GB" altLang="el-GR" smtClean="0"/>
              <a:pPr>
                <a:defRPr/>
              </a:pPr>
              <a:t>16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CA270-55F1-43C7-96AC-C53F3FA09E57}" type="slidenum">
              <a:rPr lang="en-GB" altLang="el-GR" smtClean="0"/>
              <a:pPr>
                <a:defRPr/>
              </a:pPr>
              <a:t>17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8F7DD-2D6B-4303-8365-5E9FC50945BF}" type="slidenum">
              <a:rPr lang="en-GB" altLang="el-GR" smtClean="0"/>
              <a:pPr>
                <a:defRPr/>
              </a:pPr>
              <a:t>18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63F5-C435-46A5-B85C-3577E018A9F6}" type="slidenum">
              <a:rPr lang="en-GB" altLang="el-GR" smtClean="0"/>
              <a:pPr>
                <a:defRPr/>
              </a:pPr>
              <a:t>19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0FDC88-A9A3-4275-9424-813239002F9C}" type="slidenum">
              <a:rPr lang="en-GB" altLang="el-GR" smtClean="0"/>
              <a:pPr>
                <a:defRPr/>
              </a:pPr>
              <a:t>20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1D7F4-411D-4794-B9AA-EA1B6C4A110D}" type="slidenum">
              <a:rPr lang="en-GB" altLang="el-GR" smtClean="0"/>
              <a:pPr>
                <a:defRPr/>
              </a:pPr>
              <a:t>21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74433-BACF-44CD-9667-E49B194974A4}" type="slidenum">
              <a:rPr lang="en-GB" altLang="el-GR" smtClean="0"/>
              <a:pPr>
                <a:defRPr/>
              </a:pPr>
              <a:t>22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21BFF-802B-4415-9DFF-80369819EF0F}" type="slidenum">
              <a:rPr lang="en-GB" altLang="el-GR" smtClean="0">
                <a:cs typeface="Arial" charset="0"/>
              </a:rPr>
              <a:pPr/>
              <a:t>7</a:t>
            </a:fld>
            <a:endParaRPr lang="en-GB" altLang="el-GR" smtClean="0"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5062D-17F0-46DF-A15B-364C79738C1F}" type="slidenum">
              <a:rPr lang="en-GB" altLang="el-GR" smtClean="0">
                <a:cs typeface="Arial" charset="0"/>
              </a:rPr>
              <a:pPr/>
              <a:t>8</a:t>
            </a:fld>
            <a:endParaRPr lang="en-GB" altLang="el-GR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altLang="el-G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97053-3662-44E1-B0A4-2CB2A1D4CDCA}" type="slidenum">
              <a:rPr lang="en-GB" altLang="el-GR" smtClean="0"/>
              <a:pPr>
                <a:defRPr/>
              </a:pPr>
              <a:t>9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048E21-A099-416C-97E3-1226868C417E}" type="slidenum">
              <a:rPr lang="en-GB" altLang="el-GR" smtClean="0"/>
              <a:pPr>
                <a:defRPr/>
              </a:pPr>
              <a:t>10</a:t>
            </a:fld>
            <a:endParaRPr lang="en-GB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C7360-6A5A-4291-BB49-27362A1B09BD}" type="slidenum">
              <a:rPr lang="en-GB" altLang="el-GR" smtClean="0"/>
              <a:pPr>
                <a:defRPr/>
              </a:pPr>
              <a:t>11</a:t>
            </a:fld>
            <a:endParaRPr lang="en-GB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3850" y="476250"/>
            <a:ext cx="724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567A84"/>
                </a:solidFill>
              </a:rPr>
              <a:t>Εισαγωγική Επιμόρφωση για την εκπαιδευτική αξιοποίηση ΤΠΕ </a:t>
            </a:r>
          </a:p>
          <a:p>
            <a:pPr algn="ctr"/>
            <a:r>
              <a:rPr lang="el-GR" b="1">
                <a:solidFill>
                  <a:srgbClr val="567A84"/>
                </a:solidFill>
              </a:rPr>
              <a:t>(Επιμόρφωση Β1 Επιπέδου)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90575" y="5380038"/>
            <a:ext cx="7488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b="1"/>
              <a:t>ΕΠΙΜΟΡΦΩΣΗ ΕΚΠΑΙΔΕΥΤΙΚΩΝ </a:t>
            </a:r>
            <a:r>
              <a:rPr lang="el-GR" sz="1100" b="1"/>
              <a:t>ΓΙΑ ΤΗΝ</a:t>
            </a:r>
            <a:r>
              <a:rPr lang="en-US" sz="1100" b="1"/>
              <a:t> ΑΞΙΟΠΟΙΗΣΗ ΚΑΙ ΕΦΑΡΜΟΓΗ ΤΩΝ ΨΗΦΙΑΚΩΝ ΤΕΧΝΟΛΟΓΙΩΝ ΣΤΗ ΔΙΔΑΚΤΙΚΗ ΠΡΑΞΗ (ΕΠΙΜΟΡΦΩΣΗ Β’ ΕΠΙΠΕΔΟΥ ΤΠΕ)</a:t>
            </a:r>
            <a:endParaRPr lang="el-GR" sz="1100" b="1"/>
          </a:p>
        </p:txBody>
      </p:sp>
      <p:pic>
        <p:nvPicPr>
          <p:cNvPr id="6" name="Picture 9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824538"/>
            <a:ext cx="52038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6035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494588" y="11255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Διεύθυνση </a:t>
            </a:r>
          </a:p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Επιμόρφωσης &amp; Πιστοποίησης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628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9114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0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05825" y="6350000"/>
            <a:ext cx="53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altLang="en-US" sz="1100" b="1" smtClean="0"/>
              <a:t>- </a:t>
            </a:r>
            <a:fld id="{D5278FD4-659B-41F9-9141-0584792102DD}" type="slidenum">
              <a:rPr lang="en-US" altLang="en-US" sz="1100" b="1" smtClean="0"/>
              <a:pPr>
                <a:defRPr/>
              </a:pPr>
              <a:t>‹#›</a:t>
            </a:fld>
            <a:r>
              <a:rPr lang="el-GR" altLang="en-US" sz="1100" b="1" smtClean="0"/>
              <a:t> -</a:t>
            </a:r>
            <a:endParaRPr lang="en-US" altLang="en-US" sz="1100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17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7633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του τίτλου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6035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494588" y="11255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Διεύθυνση </a:t>
            </a:r>
          </a:p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Επιμόρφωσης &amp; Πιστοποίησης</a:t>
            </a:r>
          </a:p>
        </p:txBody>
      </p:sp>
      <p:pic>
        <p:nvPicPr>
          <p:cNvPr id="1030" name="Picture 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327775"/>
            <a:ext cx="2316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95288" y="6308725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1400" b="1">
                <a:solidFill>
                  <a:srgbClr val="567A84"/>
                </a:solidFill>
              </a:rPr>
              <a:t>Εισαγωγική Επιμόρφωση για την εκπαιδευτική αξιοποίηση ΤΠΕ (Επιμόρφωση Β1 Επιπέδου)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0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E5E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http://www.pi-schools.gr/software/gymnasio/viologia/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http://www.pi-schools.gr/software/gymnasio/ximeia_b_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mailto:http://www.e-yliko.gr/Lists/List40/DispForm.aspx?ID=39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phet.colorado.edu/sims/density-and-buoyancy/density_el.html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ttp://phet.colorado.edu/el/simulation/gas-properties" TargetMode="External"/><Relationship Id="rId5" Type="http://schemas.openxmlformats.org/officeDocument/2006/relationships/image" Target="../media/image12.png"/><Relationship Id="rId4" Type="http://schemas.openxmlformats.org/officeDocument/2006/relationships/hyperlink" Target="mailto:http://www.e-yliko.gr/Lists/List40/DispForm.aspx?ID=3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chemcollective.org/activities/vlab?file=assignments/Default_gr.xml&amp;lang=g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ttp://www.e-yliko.gr/Lists/List40/DispForm.aspx?ID=37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ttp://www.e-yliko.gr/Lists/List40/DispForm.aspx?ID=18&amp;Source=http://www.e-yliko.gr/resource/supportmaterial/EduAll.aspx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chemcollective.org/activities/vlab?file=assignments/Default_gr.xml&amp;lang=g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mailto:http://users.sch.gr/glezou/microworldspro/mwprotut0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acdlabs.com/resources/freeware/chemsket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mailto:http://www.graphmatica.com/index.html?/greek/index.html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&#928;&#973;&#955;&#951;:&#922;&#973;&#961;&#953;&#945;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tform.openwebquest.org/" TargetMode="External"/><Relationship Id="rId5" Type="http://schemas.openxmlformats.org/officeDocument/2006/relationships/hyperlink" Target="http://openwebquest.org/" TargetMode="External"/><Relationship Id="rId4" Type="http://schemas.openxmlformats.org/officeDocument/2006/relationships/hyperlink" Target="http://blogs.sch.g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mailto:http://hotpot.uvic.ca/index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mailto:http://cmap.ihmc.u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kpe-kastor.kas.sch.gr/kpe/nt/nt_http/schedule.htm" TargetMode="External"/><Relationship Id="rId3" Type="http://schemas.openxmlformats.org/officeDocument/2006/relationships/hyperlink" Target="http://www.e-yliko.gr/default.aspx" TargetMode="External"/><Relationship Id="rId7" Type="http://schemas.openxmlformats.org/officeDocument/2006/relationships/hyperlink" Target="http://www.mywebspiration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ton.com/gr/" TargetMode="External"/><Relationship Id="rId5" Type="http://schemas.openxmlformats.org/officeDocument/2006/relationships/hyperlink" Target="http://phet.colorado.edu/index.php" TargetMode="External"/><Relationship Id="rId10" Type="http://schemas.openxmlformats.org/officeDocument/2006/relationships/hyperlink" Target="http://www.pi-schools.gr/software/dimotiko/" TargetMode="External"/><Relationship Id="rId4" Type="http://schemas.openxmlformats.org/officeDocument/2006/relationships/hyperlink" Target="http://nlvm.usu.edu/en/nav/vlibrary.html" TargetMode="External"/><Relationship Id="rId9" Type="http://schemas.openxmlformats.org/officeDocument/2006/relationships/hyperlink" Target="http://ts.sch.gr/rep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628775"/>
            <a:ext cx="7772400" cy="1470025"/>
          </a:xfrm>
        </p:spPr>
        <p:txBody>
          <a:bodyPr/>
          <a:lstStyle/>
          <a:p>
            <a:r>
              <a:rPr lang="el-GR" altLang="en-US" dirty="0" smtClean="0"/>
              <a:t>Εκπαιδευτικά λογισμικά</a:t>
            </a:r>
            <a:endParaRPr lang="en-US" altLang="en-US" dirty="0" smtClean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476375" y="3390900"/>
            <a:ext cx="6400800" cy="1752600"/>
          </a:xfrm>
        </p:spPr>
        <p:txBody>
          <a:bodyPr/>
          <a:lstStyle/>
          <a:p>
            <a:r>
              <a:rPr lang="el-GR" dirty="0" smtClean="0"/>
              <a:t>Συστάδα 2: </a:t>
            </a:r>
          </a:p>
          <a:p>
            <a:r>
              <a:rPr lang="el-GR" dirty="0" smtClean="0"/>
              <a:t>Φυσικές Επιστήμες, Τεχνολογία, Φυσική Αγωγή</a:t>
            </a:r>
            <a:r>
              <a:rPr lang="en-US" dirty="0" smtClean="0"/>
              <a:t> </a:t>
            </a:r>
            <a:r>
              <a:rPr lang="el-GR" dirty="0" smtClean="0"/>
              <a:t>και Υγεία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13" cy="1143000"/>
          </a:xfrm>
        </p:spPr>
        <p:txBody>
          <a:bodyPr/>
          <a:lstStyle/>
          <a:p>
            <a:r>
              <a:rPr lang="el-GR" altLang="el-GR" sz="3200" smtClean="0">
                <a:solidFill>
                  <a:schemeClr val="tx1"/>
                </a:solidFill>
              </a:rPr>
              <a:t>Α. Παραδείγματα </a:t>
            </a:r>
            <a:r>
              <a:rPr lang="el-GR" sz="3200" smtClean="0"/>
              <a:t>Εκπαιδευτικών Λογισμικών για τις Φυσικές Επιστήμες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43363"/>
          </a:xfrm>
        </p:spPr>
        <p:txBody>
          <a:bodyPr/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Λογισμικά εξάσκησης και πρακτικής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Υπερκείμενα και ηλεκτρονικά βιβλία πολυμέσων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Συστήματα προσομοιώσεων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Ανοικτά περιβάλλοντα διερεύνησης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Συστήματα μοντελοποίησης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Λογισμικά οπτικοποίησης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sz="2400" smtClean="0"/>
              <a:t>Προγραμματιζόμενα περιβάλλοντα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smtClean="0"/>
              <a:t>Ελεύθερο λογισμικό ανάπτυξης δημιουργικότητας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1300163"/>
            <a:ext cx="3060700" cy="1843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Λογισμικά Εξάσκησης και Πρακτικής: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229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smtClean="0"/>
              <a:t>Αποτελούν τις πρώτες διαδεδομένες εφαρμογές στις Φυσικές επιστήμες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smtClean="0"/>
              <a:t>Αναφέρονται σε συγκεκριμένα βιβλία και αναλυτικά προγράμματα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800" smtClean="0"/>
              <a:t>Παρέχουν προβλήματα και ασκήσεις που περιλαμβάνουν στοιχεία της αντίστοιχης θεωρίας καθώς και ερωτήσεις πολλαπλής επιλογής</a:t>
            </a:r>
          </a:p>
          <a:p>
            <a:pPr eaLnBrk="1" hangingPunct="1"/>
            <a:endParaRPr lang="el-GR" altLang="el-GR" sz="1800" smtClean="0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1775" y="3786188"/>
            <a:ext cx="2378075" cy="1928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285875"/>
            <a:ext cx="3060700" cy="196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0463" y="3786188"/>
            <a:ext cx="3060700" cy="190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296" name="9 - Ορθογώνιο">
            <a:hlinkClick r:id="rId7"/>
          </p:cNvPr>
          <p:cNvSpPr>
            <a:spLocks noChangeArrowheads="1"/>
          </p:cNvSpPr>
          <p:nvPr/>
        </p:nvSpPr>
        <p:spPr bwMode="auto">
          <a:xfrm>
            <a:off x="4089400" y="5715000"/>
            <a:ext cx="4822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Κλειστού τύπου ερωτηματολόγιο στο Λογισμικό του ΠΙ «Χημεία Β’ – Γ’ Γυμνασίου»</a:t>
            </a:r>
          </a:p>
        </p:txBody>
      </p:sp>
      <p:sp>
        <p:nvSpPr>
          <p:cNvPr id="12297" name="10 - Ορθογώνιο">
            <a:hlinkClick r:id="rId8"/>
          </p:cNvPr>
          <p:cNvSpPr>
            <a:spLocks noChangeArrowheads="1"/>
          </p:cNvSpPr>
          <p:nvPr/>
        </p:nvSpPr>
        <p:spPr bwMode="auto">
          <a:xfrm>
            <a:off x="4000500" y="3214688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Κλειστού τύπου ερωτηματολόγιο στο Λογισμικό του ΠΙ «Βιολογία Α’ – Β’ Γυμνασίου»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913" y="1319213"/>
            <a:ext cx="2843212" cy="215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Υπερμέσα και Ηλεκτρονικά Βιβλία Πολυμέσων: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331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</a:pPr>
            <a:r>
              <a:rPr lang="el-GR" altLang="el-GR" sz="1800" smtClean="0"/>
              <a:t> </a:t>
            </a:r>
            <a:r>
              <a:rPr lang="el-GR" sz="1800" smtClean="0"/>
              <a:t> Αποτελούν λογισμικά που συνδυάζουν εικόνες, γραφικά, ήχο, βίντεο, απλό κείμενο και υπερσυνδέσεις σε μη γραμμική οργάνωση πληροφοριών και του περιεχομένου</a:t>
            </a:r>
          </a:p>
          <a:p>
            <a:pPr marL="0" indent="0" eaLnBrk="1" hangingPunct="1">
              <a:spcBef>
                <a:spcPts val="600"/>
              </a:spcBef>
            </a:pPr>
            <a:endParaRPr lang="en-US" altLang="el-GR" sz="1800" smtClean="0"/>
          </a:p>
          <a:p>
            <a:pPr marL="0" indent="0" eaLnBrk="1" hangingPunct="1">
              <a:spcBef>
                <a:spcPts val="600"/>
              </a:spcBef>
            </a:pPr>
            <a:endParaRPr lang="en-US" altLang="el-GR" sz="1800" smtClean="0"/>
          </a:p>
          <a:p>
            <a:pPr marL="0" indent="0" eaLnBrk="1" hangingPunct="1">
              <a:spcBef>
                <a:spcPts val="600"/>
              </a:spcBef>
            </a:pPr>
            <a:endParaRPr lang="el-GR" altLang="el-GR" sz="1800" smtClean="0"/>
          </a:p>
          <a:p>
            <a:pPr marL="0" indent="0" eaLnBrk="1" hangingPunct="1">
              <a:spcBef>
                <a:spcPts val="600"/>
              </a:spcBef>
            </a:pPr>
            <a:endParaRPr lang="el-GR" altLang="el-GR" sz="1800" smtClean="0"/>
          </a:p>
        </p:txBody>
      </p:sp>
      <p:sp>
        <p:nvSpPr>
          <p:cNvPr id="13317" name="10 - Ορθογώνιο"/>
          <p:cNvSpPr>
            <a:spLocks noChangeArrowheads="1"/>
          </p:cNvSpPr>
          <p:nvPr/>
        </p:nvSpPr>
        <p:spPr bwMode="auto">
          <a:xfrm>
            <a:off x="3968750" y="3429000"/>
            <a:ext cx="442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Εγκυκλοπαίδεια του Ανθρώπινου Σώματος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3450" y="1285875"/>
            <a:ext cx="2879725" cy="2220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9" name="12 - Ορθογώνιο">
            <a:hlinkClick r:id="rId5"/>
          </p:cNvPr>
          <p:cNvSpPr>
            <a:spLocks noChangeArrowheads="1"/>
          </p:cNvSpPr>
          <p:nvPr/>
        </p:nvSpPr>
        <p:spPr bwMode="auto">
          <a:xfrm>
            <a:off x="3578225" y="5857875"/>
            <a:ext cx="5208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Λογισμικό Χημείας Ενιαίου Λυκείου ''ΛΕΥΚΙΠΠΟΣ''</a:t>
            </a:r>
          </a:p>
        </p:txBody>
      </p:sp>
      <p:pic>
        <p:nvPicPr>
          <p:cNvPr id="13320" name="Picture 5" descr="http://www.igvp.gr/images/sectors/sector2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3625" y="3810000"/>
            <a:ext cx="26193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http://www.igvp.gr/images/sectors/sector2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781425"/>
            <a:ext cx="2647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Συστήματα Προσομοιώσεων: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5" cy="4525963"/>
          </a:xfrm>
        </p:spPr>
        <p:txBody>
          <a:bodyPr/>
          <a:lstStyle/>
          <a:p>
            <a:pPr marL="0" indent="0" eaLnBrk="1" hangingPunct="1"/>
            <a:endParaRPr lang="el-GR" altLang="el-GR" sz="2000" smtClean="0"/>
          </a:p>
          <a:p>
            <a:pPr marL="0" indent="0" eaLnBrk="1" hangingPunct="1"/>
            <a:r>
              <a:rPr lang="el-GR" sz="2000" smtClean="0"/>
              <a:t>Στις προσομοιώσεις προσφέρεται η δυνατότητα μεταβολής της τιμής μεταβλητών σε διακριτές τιμές ή σε ορισμένο εύρος</a:t>
            </a:r>
          </a:p>
          <a:p>
            <a:pPr marL="0" indent="0" eaLnBrk="1" hangingPunct="1"/>
            <a:endParaRPr lang="en-US" altLang="el-GR" sz="2000" smtClean="0"/>
          </a:p>
          <a:p>
            <a:pPr marL="0" indent="0" eaLnBrk="1" hangingPunct="1"/>
            <a:endParaRPr lang="en-US" altLang="el-GR" sz="2000" smtClean="0"/>
          </a:p>
          <a:p>
            <a:pPr marL="0" indent="0" eaLnBrk="1" hangingPunct="1"/>
            <a:endParaRPr lang="el-GR" altLang="el-GR" sz="2000" smtClean="0"/>
          </a:p>
          <a:p>
            <a:pPr marL="0" indent="0" eaLnBrk="1" hangingPunct="1"/>
            <a:endParaRPr lang="el-GR" altLang="el-GR" sz="2000" smtClean="0"/>
          </a:p>
        </p:txBody>
      </p:sp>
      <p:sp>
        <p:nvSpPr>
          <p:cNvPr id="14340" name="10 - Ορθογώνιο">
            <a:hlinkClick r:id="rId3"/>
          </p:cNvPr>
          <p:cNvSpPr>
            <a:spLocks noChangeArrowheads="1"/>
          </p:cNvSpPr>
          <p:nvPr/>
        </p:nvSpPr>
        <p:spPr bwMode="auto">
          <a:xfrm>
            <a:off x="3852863" y="3370263"/>
            <a:ext cx="4786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Προσομοίωση του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PhET 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για την «Πυκνότητα»</a:t>
            </a:r>
          </a:p>
        </p:txBody>
      </p:sp>
      <p:sp>
        <p:nvSpPr>
          <p:cNvPr id="14341" name="12 - Ορθογώνιο">
            <a:hlinkClick r:id="rId4"/>
          </p:cNvPr>
          <p:cNvSpPr>
            <a:spLocks noChangeArrowheads="1"/>
          </p:cNvSpPr>
          <p:nvPr/>
        </p:nvSpPr>
        <p:spPr bwMode="auto">
          <a:xfrm>
            <a:off x="3571875" y="5929313"/>
            <a:ext cx="534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Προσομοίωση του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PhET 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για τις «Ιδιότητες Αερίου»</a:t>
            </a:r>
          </a:p>
        </p:txBody>
      </p:sp>
      <p:pic>
        <p:nvPicPr>
          <p:cNvPr id="14342" name="Picture 4" descr="Πυκνότητα Στιγμιότυπο οθόνη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063" y="1246188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Ιδιότητες Αερίου Στιγμιότυπο οθόνης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8063" y="3735388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Ανοιχτά Περιβάλλοντα Διερεύνησης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1913"/>
            <a:ext cx="4329113" cy="4525962"/>
          </a:xfrm>
        </p:spPr>
        <p:txBody>
          <a:bodyPr/>
          <a:lstStyle/>
          <a:p>
            <a:r>
              <a:rPr lang="el-GR" sz="2000" smtClean="0"/>
              <a:t>Ανοικτά υπολογιστικά περιβάλλοντα κατασκευής και διερεύνησης της συμπεριφοράς των αντικειμένων και των νόμων ενός εικονικού περιβάλλοντος</a:t>
            </a:r>
          </a:p>
          <a:p>
            <a:r>
              <a:rPr lang="el-GR" sz="2000" smtClean="0"/>
              <a:t>Στην κατηγορία των ανοικτών περιβαλλόντων ανήκουν τα εικονικά εργαστήρια</a:t>
            </a:r>
          </a:p>
          <a:p>
            <a:r>
              <a:rPr lang="el-GR" sz="2000" smtClean="0"/>
              <a:t>Τα εικονικά εργαστήρια επιτρέπουν τη διεξαγωγή πειραμάτων μέσα από χειρισμούς στην οθόνη του Η/Υ</a:t>
            </a:r>
          </a:p>
          <a:p>
            <a:pPr eaLnBrk="1" hangingPunct="1"/>
            <a:endParaRPr lang="en-US" altLang="el-GR" sz="2000" smtClean="0"/>
          </a:p>
          <a:p>
            <a:pPr eaLnBrk="1" hangingPunct="1"/>
            <a:endParaRPr lang="en-US" altLang="el-GR" sz="2000" smtClean="0"/>
          </a:p>
          <a:p>
            <a:pPr eaLnBrk="1" hangingPunct="1"/>
            <a:endParaRPr lang="el-GR" altLang="el-GR" sz="2000" smtClean="0"/>
          </a:p>
          <a:p>
            <a:pPr eaLnBrk="1" hangingPunct="1"/>
            <a:endParaRPr lang="el-GR" altLang="el-GR" sz="2000" smtClean="0"/>
          </a:p>
        </p:txBody>
      </p:sp>
      <p:sp>
        <p:nvSpPr>
          <p:cNvPr id="15364" name="12 - Ορθογώνιο">
            <a:hlinkClick r:id="rId3"/>
          </p:cNvPr>
          <p:cNvSpPr>
            <a:spLocks noChangeArrowheads="1"/>
          </p:cNvSpPr>
          <p:nvPr/>
        </p:nvSpPr>
        <p:spPr bwMode="auto">
          <a:xfrm>
            <a:off x="4630738" y="5907088"/>
            <a:ext cx="4454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Εικονικό εργαστήριο Χημείας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Irydium Vlab</a:t>
            </a:r>
            <a:endParaRPr lang="el-GR" sz="1400" b="1" u="sng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138" y="1349375"/>
            <a:ext cx="2879725" cy="200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8138" y="3829050"/>
            <a:ext cx="2879725" cy="1995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7" name="11 - Ορθογώνιο">
            <a:hlinkClick r:id="rId6"/>
          </p:cNvPr>
          <p:cNvSpPr>
            <a:spLocks noChangeArrowheads="1"/>
          </p:cNvSpPr>
          <p:nvPr/>
        </p:nvSpPr>
        <p:spPr bwMode="auto">
          <a:xfrm>
            <a:off x="4572000" y="34401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Σύνθετο Εργαστηριακό Περιβάλλον (Σ.Ε.Π.)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sers.sch.gr/glezou/modellu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913" y="1454150"/>
            <a:ext cx="312896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http://users.sch.gr/glezou/modellus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41450"/>
            <a:ext cx="43037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Περιβάλλοντα Μοντελοποίησης: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638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1913"/>
            <a:ext cx="3971925" cy="4525962"/>
          </a:xfrm>
        </p:spPr>
        <p:txBody>
          <a:bodyPr/>
          <a:lstStyle/>
          <a:p>
            <a:r>
              <a:rPr lang="el-GR" sz="2000" smtClean="0"/>
              <a:t>Επιτρέπουν στο χρήστη να προχωρήσει σε απλοποιημένη αναπαράσταση ενός συστήματος που εστιάζεται κυρίως σε συγκεκριμένα παρατηρούμενα χαρακτηριστικά ή συνιστώσες όπως σε ιδέες, αντικείμενα, γεγονότα, φαινόμενα ή διαδικασίες</a:t>
            </a:r>
          </a:p>
        </p:txBody>
      </p:sp>
      <p:sp>
        <p:nvSpPr>
          <p:cNvPr id="16390" name="11 - Ορθογώνιο">
            <a:hlinkClick r:id="rId5"/>
          </p:cNvPr>
          <p:cNvSpPr>
            <a:spLocks noChangeArrowheads="1"/>
          </p:cNvSpPr>
          <p:nvPr/>
        </p:nvSpPr>
        <p:spPr bwMode="auto">
          <a:xfrm>
            <a:off x="4572000" y="4500563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Δραστηριότητα για την εκφόρτιση πυκνωτή στο περιβάλλον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“Modellus”</a:t>
            </a:r>
            <a:endParaRPr lang="el-GR" sz="1400" b="1" u="sng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6 - Ομάδα"/>
          <p:cNvGrpSpPr>
            <a:grpSpLocks/>
          </p:cNvGrpSpPr>
          <p:nvPr/>
        </p:nvGrpSpPr>
        <p:grpSpPr bwMode="auto">
          <a:xfrm>
            <a:off x="285750" y="2000250"/>
            <a:ext cx="4286250" cy="2071688"/>
            <a:chOff x="642910" y="1714488"/>
            <a:chExt cx="4286280" cy="2071702"/>
          </a:xfrm>
        </p:grpSpPr>
        <p:pic>
          <p:nvPicPr>
            <p:cNvPr id="17419" name="Picture 2" descr="http://multimedia.biol.uoa.gr/wave-animation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6" y="2071678"/>
              <a:ext cx="3587017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23 - Ομάδα"/>
            <p:cNvGrpSpPr>
              <a:grpSpLocks/>
            </p:cNvGrpSpPr>
            <p:nvPr/>
          </p:nvGrpSpPr>
          <p:grpSpPr bwMode="auto">
            <a:xfrm>
              <a:off x="642910" y="1714488"/>
              <a:ext cx="4286280" cy="1571636"/>
              <a:chOff x="0" y="2857496"/>
              <a:chExt cx="4286280" cy="1571636"/>
            </a:xfrm>
          </p:grpSpPr>
          <p:cxnSp>
            <p:nvCxnSpPr>
              <p:cNvPr id="12" name="11 - Ευθύγραμμο βέλος σύνδεσης"/>
              <p:cNvCxnSpPr/>
              <p:nvPr/>
            </p:nvCxnSpPr>
            <p:spPr>
              <a:xfrm rot="10800000" flipV="1">
                <a:off x="0" y="3571876"/>
                <a:ext cx="1571636" cy="3571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- Ευθύγραμμο βέλος σύνδεσης"/>
              <p:cNvCxnSpPr/>
              <p:nvPr/>
            </p:nvCxnSpPr>
            <p:spPr>
              <a:xfrm rot="5400000" flipH="1" flipV="1">
                <a:off x="178595" y="3607595"/>
                <a:ext cx="1501786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- Ευθύγραμμο βέλος σύνδεσης"/>
              <p:cNvCxnSpPr/>
              <p:nvPr/>
            </p:nvCxnSpPr>
            <p:spPr>
              <a:xfrm>
                <a:off x="357191" y="3571876"/>
                <a:ext cx="3929089" cy="857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1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Λογισμικά Οπτικοποίησης: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7412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</p:spPr>
        <p:txBody>
          <a:bodyPr/>
          <a:lstStyle/>
          <a:p>
            <a:pPr marL="0" indent="0" eaLnBrk="1" hangingPunct="1"/>
            <a:endParaRPr lang="en-US" altLang="el-GR" sz="1600" smtClean="0"/>
          </a:p>
          <a:p>
            <a:pPr marL="0" indent="0" eaLnBrk="1" hangingPunct="1"/>
            <a:endParaRPr lang="en-US" altLang="el-GR" sz="1600" smtClean="0"/>
          </a:p>
          <a:p>
            <a:pPr marL="0" indent="0" eaLnBrk="1" hangingPunct="1"/>
            <a:endParaRPr lang="en-US" altLang="el-GR" sz="1600" smtClean="0"/>
          </a:p>
          <a:p>
            <a:pPr marL="0" indent="0" eaLnBrk="1" hangingPunct="1"/>
            <a:endParaRPr lang="en-US" altLang="el-GR" sz="1600" smtClean="0"/>
          </a:p>
          <a:p>
            <a:pPr marL="0" indent="0" eaLnBrk="1" hangingPunct="1"/>
            <a:endParaRPr lang="en-US" altLang="el-GR" sz="1600" smtClean="0"/>
          </a:p>
          <a:p>
            <a:pPr marL="0" indent="0" eaLnBrk="1" hangingPunct="1"/>
            <a:endParaRPr lang="el-GR" altLang="el-GR" sz="1600" smtClean="0"/>
          </a:p>
        </p:txBody>
      </p:sp>
      <p:pic>
        <p:nvPicPr>
          <p:cNvPr id="17413" name="Picture 6" descr="http://linus.highpoint.edu/~mdewitt/phy1050/images/week3/vibrating-molecule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357688"/>
            <a:ext cx="2857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6 - Ορθογώνιο"/>
          <p:cNvSpPr>
            <a:spLocks noChangeArrowheads="1"/>
          </p:cNvSpPr>
          <p:nvPr/>
        </p:nvSpPr>
        <p:spPr bwMode="auto">
          <a:xfrm>
            <a:off x="4857750" y="1428750"/>
            <a:ext cx="4000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Verdana" pitchFamily="34" charset="0"/>
              </a:rPr>
              <a:t>Animation </a:t>
            </a:r>
            <a:r>
              <a:rPr lang="el-GR" sz="2000">
                <a:latin typeface="Verdana" pitchFamily="34" charset="0"/>
              </a:rPr>
              <a:t>για την οπτικοποίηση ηλεκτρομαγνητικού κύματος.</a:t>
            </a:r>
            <a:br>
              <a:rPr lang="el-GR" sz="2000">
                <a:latin typeface="Verdana" pitchFamily="34" charset="0"/>
              </a:rPr>
            </a:br>
            <a:r>
              <a:rPr lang="el-GR" sz="2000">
                <a:latin typeface="Verdana" pitchFamily="34" charset="0"/>
              </a:rPr>
              <a:t>Τα διανύσματα του ηλεκτρικού πεδίου (κόκκινου) είναι παράλληλα στον άξονα Υ, τα διανύσματα του</a:t>
            </a:r>
          </a:p>
          <a:p>
            <a:pPr eaLnBrk="0" hangingPunct="0"/>
            <a:r>
              <a:rPr lang="el-GR" sz="2000">
                <a:latin typeface="Verdana" pitchFamily="34" charset="0"/>
              </a:rPr>
              <a:t>μαγνητικού πεδίου (μπλε) είναι παράλληλα στον άξονα Ζ. </a:t>
            </a:r>
          </a:p>
        </p:txBody>
      </p:sp>
      <p:sp>
        <p:nvSpPr>
          <p:cNvPr id="17415" name="7 - Ορθογώνιο"/>
          <p:cNvSpPr>
            <a:spLocks noChangeArrowheads="1"/>
          </p:cNvSpPr>
          <p:nvPr/>
        </p:nvSpPr>
        <p:spPr bwMode="auto">
          <a:xfrm>
            <a:off x="4429125" y="3487738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  <a:endParaRPr lang="el-GR"/>
          </a:p>
        </p:txBody>
      </p:sp>
      <p:sp>
        <p:nvSpPr>
          <p:cNvPr id="17416" name="8 - Ορθογώνιο"/>
          <p:cNvSpPr>
            <a:spLocks noChangeArrowheads="1"/>
          </p:cNvSpPr>
          <p:nvPr/>
        </p:nvSpPr>
        <p:spPr bwMode="auto">
          <a:xfrm>
            <a:off x="1285875" y="1844675"/>
            <a:ext cx="29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  <a:endParaRPr lang="el-GR"/>
          </a:p>
        </p:txBody>
      </p:sp>
      <p:sp>
        <p:nvSpPr>
          <p:cNvPr id="17417" name="9 - Ορθογώνιο"/>
          <p:cNvSpPr>
            <a:spLocks noChangeArrowheads="1"/>
          </p:cNvSpPr>
          <p:nvPr/>
        </p:nvSpPr>
        <p:spPr bwMode="auto">
          <a:xfrm>
            <a:off x="273050" y="3059113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  <a:endParaRPr lang="el-GR"/>
          </a:p>
        </p:txBody>
      </p:sp>
      <p:sp>
        <p:nvSpPr>
          <p:cNvPr id="17418" name="25 - Ορθογώνιο"/>
          <p:cNvSpPr>
            <a:spLocks noChangeArrowheads="1"/>
          </p:cNvSpPr>
          <p:nvPr/>
        </p:nvSpPr>
        <p:spPr bwMode="auto">
          <a:xfrm>
            <a:off x="500063" y="5357813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Verdana" pitchFamily="34" charset="0"/>
              </a:rPr>
              <a:t>Animation </a:t>
            </a:r>
            <a:r>
              <a:rPr lang="el-GR">
                <a:latin typeface="Verdana" pitchFamily="34" charset="0"/>
              </a:rPr>
              <a:t>για την οπτικοποίηση των δονήσεων τάσης και κάμψης του μη γραμμικού μορίου του νερού</a:t>
            </a:r>
            <a:r>
              <a:rPr lang="en-US">
                <a:latin typeface="Verdana" pitchFamily="34" charset="0"/>
              </a:rPr>
              <a:t> (H</a:t>
            </a:r>
            <a:r>
              <a:rPr lang="en-US" baseline="-25000">
                <a:latin typeface="Verdana" pitchFamily="34" charset="0"/>
              </a:rPr>
              <a:t>2</a:t>
            </a:r>
            <a:r>
              <a:rPr lang="en-US">
                <a:latin typeface="Verdana" pitchFamily="34" charset="0"/>
              </a:rPr>
              <a:t>O)</a:t>
            </a:r>
            <a:r>
              <a:rPr lang="el-GR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Μικρόκοσμοι</a:t>
            </a:r>
            <a:r>
              <a:rPr lang="en-US" altLang="el-GR" sz="3200" smtClean="0">
                <a:solidFill>
                  <a:srgbClr val="FF0000"/>
                </a:solidFill>
              </a:rPr>
              <a:t> </a:t>
            </a:r>
            <a:r>
              <a:rPr lang="el-GR" altLang="el-GR" sz="3200" smtClean="0">
                <a:solidFill>
                  <a:srgbClr val="FF0000"/>
                </a:solidFill>
              </a:rPr>
              <a:t>–</a:t>
            </a:r>
            <a:r>
              <a:rPr lang="en-US" altLang="el-GR" sz="3200" smtClean="0">
                <a:solidFill>
                  <a:srgbClr val="FF0000"/>
                </a:solidFill>
              </a:rPr>
              <a:t> </a:t>
            </a:r>
            <a:r>
              <a:rPr lang="el-GR" altLang="el-GR" sz="3200" smtClean="0">
                <a:solidFill>
                  <a:srgbClr val="FF0000"/>
                </a:solidFill>
              </a:rPr>
              <a:t>Προγραμματιζόμενα Περιβάλλοντα: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31975"/>
            <a:ext cx="3543300" cy="4525963"/>
          </a:xfrm>
        </p:spPr>
        <p:txBody>
          <a:bodyPr/>
          <a:lstStyle/>
          <a:p>
            <a:r>
              <a:rPr lang="el-GR" sz="2000" smtClean="0"/>
              <a:t> Εργαλεία δημιουργίας μικρών εξειδικευμένων εφαρμογών </a:t>
            </a:r>
          </a:p>
        </p:txBody>
      </p:sp>
      <p:sp>
        <p:nvSpPr>
          <p:cNvPr id="18436" name="12 - Ορθογώνιο">
            <a:hlinkClick r:id="rId3"/>
          </p:cNvPr>
          <p:cNvSpPr>
            <a:spLocks noChangeArrowheads="1"/>
          </p:cNvSpPr>
          <p:nvPr/>
        </p:nvSpPr>
        <p:spPr bwMode="auto">
          <a:xfrm>
            <a:off x="2611438" y="5907088"/>
            <a:ext cx="649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Προγραμματιστικό περιβάλλον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SCRATCH 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του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Media Lab (M.I.T)</a:t>
            </a:r>
            <a:endParaRPr lang="el-GR" sz="1400" b="1" u="sng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8437" name="11 - Ορθογώνιο">
            <a:hlinkClick r:id="rId4"/>
          </p:cNvPr>
          <p:cNvSpPr>
            <a:spLocks noChangeArrowheads="1"/>
          </p:cNvSpPr>
          <p:nvPr/>
        </p:nvSpPr>
        <p:spPr bwMode="auto">
          <a:xfrm>
            <a:off x="3857625" y="3214688"/>
            <a:ext cx="5214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Το περιβάλλον εργασίας του 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”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MicroWorlds Pro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”</a:t>
            </a:r>
            <a:endParaRPr lang="el-GR" sz="1400" b="1" u="sng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8438" name="Picture 2" descr="http://users.sch.gr/glezou/microworldspro/images/mw1pag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75" y="1500188"/>
            <a:ext cx="3810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http://nebomusic.net/scratchlesson1/scratch1step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5138" y="3571875"/>
            <a:ext cx="316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rgbClr val="FF0000"/>
                </a:solidFill>
              </a:rPr>
              <a:t>Ελεύθερο λογισμικό ανάπτυξης δημιουργικότητας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sp>
        <p:nvSpPr>
          <p:cNvPr id="19459" name="3 - Ορθογώνιο">
            <a:hlinkClick r:id="rId3"/>
          </p:cNvPr>
          <p:cNvSpPr>
            <a:spLocks noChangeArrowheads="1"/>
          </p:cNvSpPr>
          <p:nvPr/>
        </p:nvSpPr>
        <p:spPr bwMode="auto">
          <a:xfrm>
            <a:off x="500063" y="5214938"/>
            <a:ext cx="3429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Πρόγραμμα σχεδίασης συντακτικών μοριακών τύπων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Chemsketch 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της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ACD/Labs</a:t>
            </a:r>
            <a:endParaRPr lang="el-GR" sz="1400" b="1" u="sng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9460" name="Picture 2" descr="http://i1-win.softpedia-static.com/screenshots/ACD-ChemSketch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357438"/>
            <a:ext cx="33750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5 - Ορθογώνιο">
            <a:hlinkClick r:id="rId5"/>
          </p:cNvPr>
          <p:cNvSpPr>
            <a:spLocks noChangeArrowheads="1"/>
          </p:cNvSpPr>
          <p:nvPr/>
        </p:nvSpPr>
        <p:spPr bwMode="auto">
          <a:xfrm>
            <a:off x="4643438" y="5286375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Πρόγραμμα σχεδίασης γραφικών παραστάσεων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Graphmatica 2.4</a:t>
            </a:r>
          </a:p>
        </p:txBody>
      </p:sp>
      <p:pic>
        <p:nvPicPr>
          <p:cNvPr id="19462" name="Picture 4" descr="Large Win32 screen shot [76k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357438"/>
            <a:ext cx="38909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chemeClr val="tx1"/>
                </a:solidFill>
              </a:rPr>
              <a:t>Β. Λογισμικά και συστήματα γενικής χρήσης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4525962"/>
          </a:xfrm>
        </p:spPr>
        <p:txBody>
          <a:bodyPr/>
          <a:lstStyle/>
          <a:p>
            <a:pPr marL="0" lvl="1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l-GR" altLang="el-GR" sz="1600" b="1" smtClean="0"/>
              <a:t>Βασικά λογισμικά γενικής χρήσης 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Επεξεργαστής κειμένου - Λογισμικό παρουσίασης</a:t>
            </a:r>
            <a:endParaRPr lang="en-US" altLang="el-GR" sz="1600" smtClean="0"/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Λογιστικό φύλλο - Βάση δεδομένων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l-GR" altLang="el-GR" sz="1600" b="1" smtClean="0"/>
              <a:t>Ελεύθερα λογισμικά</a:t>
            </a:r>
            <a:endParaRPr lang="en-GB" altLang="el-GR" sz="1600" smtClean="0"/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Λογισμικά ηλεκτρονικής αξιολόγησης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Λογισμικό εννοιολογικής χαρτογράφησης</a:t>
            </a:r>
            <a:endParaRPr lang="en-GB" altLang="el-GR" sz="1600" smtClean="0"/>
          </a:p>
          <a:p>
            <a:pPr marL="0" lvl="1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l-GR" altLang="el-GR" sz="1600" b="1" smtClean="0"/>
              <a:t>Συστήματα στο Διαδίκτυο 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Ψηφιακές Εγκυκλοπαίδειες (π.χ. </a:t>
            </a:r>
            <a:r>
              <a:rPr lang="en-GB" altLang="el-GR" sz="1600" smtClean="0">
                <a:hlinkClick r:id="rId3"/>
              </a:rPr>
              <a:t>Wikipedia</a:t>
            </a:r>
            <a:r>
              <a:rPr lang="el-GR" altLang="el-GR" sz="1600" smtClean="0"/>
              <a:t>)  </a:t>
            </a:r>
            <a:endParaRPr lang="en-GB" altLang="el-GR" sz="1600" smtClean="0"/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Φυλλομετρητές, μηχανές αναζήτησης, εκπαιδευτικές πύλες</a:t>
            </a:r>
            <a:endParaRPr lang="en-GB" altLang="el-GR" sz="1600" smtClean="0"/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Ιστοσελίδες</a:t>
            </a:r>
            <a:r>
              <a:rPr lang="en-US" altLang="el-GR" sz="1600" smtClean="0"/>
              <a:t>, </a:t>
            </a:r>
            <a:r>
              <a:rPr lang="en-GB" altLang="el-GR" sz="1600" smtClean="0">
                <a:hlinkClick r:id="rId4"/>
              </a:rPr>
              <a:t>blogs</a:t>
            </a:r>
            <a:r>
              <a:rPr lang="el-GR" altLang="el-GR" sz="1600" smtClean="0"/>
              <a:t>, </a:t>
            </a:r>
            <a:r>
              <a:rPr lang="en-US" altLang="el-GR" sz="1600" smtClean="0">
                <a:hlinkClick r:id="rId5"/>
              </a:rPr>
              <a:t>WebQuests</a:t>
            </a:r>
            <a:r>
              <a:rPr lang="el-GR" altLang="el-GR" sz="1600" smtClean="0"/>
              <a:t> (</a:t>
            </a:r>
            <a:r>
              <a:rPr lang="el-GR" altLang="el-GR" sz="1600" smtClean="0">
                <a:hlinkClick r:id="rId6"/>
              </a:rPr>
              <a:t>Ενδεικτικές Ιστοεξερευνήσεις</a:t>
            </a:r>
            <a:r>
              <a:rPr lang="el-GR" altLang="el-GR" sz="1600" smtClean="0"/>
              <a:t>)</a:t>
            </a:r>
            <a:r>
              <a:rPr lang="en-GB" altLang="el-GR" sz="1600" smtClean="0"/>
              <a:t> </a:t>
            </a:r>
            <a:r>
              <a:rPr lang="el-GR" altLang="el-GR" sz="1600" smtClean="0"/>
              <a:t>και </a:t>
            </a:r>
            <a:r>
              <a:rPr lang="en-US" altLang="el-GR" sz="1600" smtClean="0"/>
              <a:t>wikis</a:t>
            </a:r>
            <a:endParaRPr lang="el-GR" altLang="el-GR" sz="1600" smtClean="0"/>
          </a:p>
          <a:p>
            <a:pPr marL="0" lvl="1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l-GR" altLang="el-GR" sz="1600" b="1" smtClean="0"/>
              <a:t>Καταγραφή και επεξεργασία ήχου, εικόνας, βίντεο 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Ελεύθερο λογισμικό καταγραφής/αναπαραγωγής και οργάνωσης ψηφιακών εικόνων (ζωγραφιές, φωτογραφίες, κλπ.)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Ελεύθερο λογισμικό καταγραφής/αναπαραγωγής και οργάνωσης ήχου (μουσική, ηχητικό υλικό, κλπ.)</a:t>
            </a:r>
          </a:p>
          <a:p>
            <a:pPr marL="0" lvl="1" indent="0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l-GR" altLang="el-GR" sz="1600" smtClean="0"/>
              <a:t> Ελεύθερο λογισμικό καταγραφής, αναπαραγωγής &amp; οργάνωσης βίντεο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- Τίτλος"/>
          <p:cNvSpPr>
            <a:spLocks noGrp="1"/>
          </p:cNvSpPr>
          <p:nvPr>
            <p:ph type="ctrTitle"/>
          </p:nvPr>
        </p:nvSpPr>
        <p:spPr>
          <a:xfrm>
            <a:off x="928662" y="2357430"/>
            <a:ext cx="7772400" cy="1470025"/>
          </a:xfrm>
        </p:spPr>
        <p:txBody>
          <a:bodyPr/>
          <a:lstStyle/>
          <a:p>
            <a:r>
              <a:rPr lang="el-GR" altLang="el-GR" dirty="0" smtClean="0"/>
              <a:t>Η έννοια και οι κατηγορίες Εκπαιδευτικών Λογισμικών - Περιβαλλόντων </a:t>
            </a:r>
            <a:br>
              <a:rPr lang="el-GR" altLang="el-GR" dirty="0" smtClean="0"/>
            </a:br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marL="342900" indent="-342900" eaLnBrk="1" hangingPunct="1"/>
            <a:r>
              <a:rPr lang="el-GR" altLang="el-GR" sz="3600" smtClean="0">
                <a:solidFill>
                  <a:srgbClr val="FF0000"/>
                </a:solidFill>
              </a:rPr>
              <a:t>Ηλεκτρονική αξιολόγηση - δημιουργία ασκήσεων και σταυρολέξων</a:t>
            </a:r>
            <a:endParaRPr lang="el-GR" altLang="el-GR" sz="3600" smtClean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0963" y="2447925"/>
            <a:ext cx="3902075" cy="270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8" name="4 - Ορθογώνιο">
            <a:hlinkClick r:id="rId4"/>
          </p:cNvPr>
          <p:cNvSpPr>
            <a:spLocks noChangeArrowheads="1"/>
          </p:cNvSpPr>
          <p:nvPr/>
        </p:nvSpPr>
        <p:spPr bwMode="auto">
          <a:xfrm>
            <a:off x="1928813" y="5476875"/>
            <a:ext cx="5286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Δημιουργία ηλεκτρονικών ερωτηματολογίων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 (quiz)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 με διαφόρων τύπων ερωτήσεις, ασκήσεων και σταυρολέξων στο ελεύθερο λογισμικό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Hot Potatoes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214563"/>
            <a:ext cx="3962400" cy="316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/>
          <a:p>
            <a:pPr marL="342900" indent="-342900" eaLnBrk="1" hangingPunct="1"/>
            <a:r>
              <a:rPr lang="el-GR" altLang="el-GR" sz="24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Λογισμικό εννοιολογικής χαρτογράφησης</a:t>
            </a:r>
            <a:endParaRPr lang="el-GR" altLang="el-GR" sz="3200" smtClean="0">
              <a:solidFill>
                <a:schemeClr val="tx1"/>
              </a:solidFill>
            </a:endParaRPr>
          </a:p>
        </p:txBody>
      </p:sp>
      <p:pic>
        <p:nvPicPr>
          <p:cNvPr id="22531" name="Picture 2" descr="http://cmap.ihmc.us/CmapTools%20-%20Home%20Page%20C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1571625"/>
            <a:ext cx="575945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5 - Ορθογώνιο">
            <a:hlinkClick r:id="rId4"/>
          </p:cNvPr>
          <p:cNvSpPr>
            <a:spLocks noChangeArrowheads="1"/>
          </p:cNvSpPr>
          <p:nvPr/>
        </p:nvSpPr>
        <p:spPr bwMode="auto">
          <a:xfrm>
            <a:off x="1500188" y="4894263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Το περιβάλλον εννοιολογικής χαρτογράφησης </a:t>
            </a:r>
            <a:r>
              <a:rPr lang="en-US" sz="1400" b="1" u="sng">
                <a:solidFill>
                  <a:srgbClr val="0070C0"/>
                </a:solidFill>
                <a:latin typeface="Verdana" pitchFamily="34" charset="0"/>
              </a:rPr>
              <a:t>Cmap. </a:t>
            </a:r>
            <a:r>
              <a:rPr lang="el-GR" sz="1400" b="1" u="sng">
                <a:solidFill>
                  <a:srgbClr val="0070C0"/>
                </a:solidFill>
                <a:latin typeface="Verdana" pitchFamily="34" charset="0"/>
              </a:rPr>
              <a:t> Το παράδειγμα του εννοιολογικού χάρτη «Οργανικές ενώσεις»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8788" y="1571625"/>
            <a:ext cx="5759450" cy="327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chemeClr val="tx1"/>
                </a:solidFill>
              </a:rPr>
              <a:t>Γ. Συστήματα διδασκαλίας και μάθησης και συσκευές σύνδεσης με το περιβάλλον</a:t>
            </a:r>
            <a:endParaRPr lang="el-GR" altLang="el-GR" sz="2800" smtClean="0">
              <a:solidFill>
                <a:schemeClr val="tx1"/>
              </a:solidFill>
            </a:endParaRP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17663"/>
            <a:ext cx="8401050" cy="452596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smtClean="0"/>
              <a:t>Συνεργατικά περιβάλλοντα </a:t>
            </a:r>
            <a:r>
              <a:rPr lang="en-US" altLang="el-GR" sz="2000" b="1" smtClean="0"/>
              <a:t/>
            </a:r>
            <a:br>
              <a:rPr lang="en-US" altLang="el-GR" sz="2000" b="1" smtClean="0"/>
            </a:br>
            <a:r>
              <a:rPr lang="el-GR" altLang="el-GR" sz="1800" smtClean="0"/>
              <a:t>(π.χ. περιβάλλον δημιουργίας wiki, webspiration, GoogleDocs)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smtClean="0"/>
              <a:t>Ιστολόγια</a:t>
            </a:r>
            <a:r>
              <a:rPr lang="el-GR" altLang="el-GR" sz="2000" smtClean="0"/>
              <a:t> (blog) </a:t>
            </a:r>
            <a:br>
              <a:rPr lang="el-GR" altLang="el-GR" sz="2000" smtClean="0"/>
            </a:br>
            <a:r>
              <a:rPr lang="el-GR" altLang="el-GR" sz="1800" smtClean="0"/>
              <a:t>(π.χ. ιστολόγιο που δημιουργείται από κάθε επιμορφούμενο μέσω χρήσης υπηρεσίας σχολικού δικτύου ή ισοδύναμου)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smtClean="0"/>
              <a:t>Σύστημα διαχείρισης διδασκαλίας και μάθησης στο Διαδίκτυο </a:t>
            </a:r>
            <a:br>
              <a:rPr lang="el-GR" altLang="el-GR" sz="2000" b="1" smtClean="0"/>
            </a:br>
            <a:r>
              <a:rPr lang="el-GR" altLang="el-GR" sz="1800" smtClean="0"/>
              <a:t>(π.χ. Moodle, </a:t>
            </a:r>
            <a:r>
              <a:rPr lang="en-US" altLang="el-GR" sz="1800" smtClean="0"/>
              <a:t>BlackBoard</a:t>
            </a:r>
            <a:r>
              <a:rPr lang="el-GR" altLang="el-GR" sz="180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smtClean="0"/>
              <a:t>Μικρόκοσμοι - Συστήματα Ρομποτικής </a:t>
            </a:r>
            <a:r>
              <a:rPr lang="el-GR" altLang="el-GR" sz="1800" smtClean="0"/>
              <a:t>τύπου Logo – Lego π.χ. Beeboot, LegoWedo, κλπ. (όπου είναι διαθέσιμα)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smtClean="0"/>
              <a:t>Συσκευές και εφαρμογές σύνδεσης με το περιβάλλον </a:t>
            </a:r>
            <a:r>
              <a:rPr lang="el-GR" altLang="el-GR" sz="1800" smtClean="0"/>
              <a:t>(π.χ. διαδραστικός πίνακας, GPS σε κινητό τηλέφωνο)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smtClean="0">
                <a:solidFill>
                  <a:schemeClr val="tx1"/>
                </a:solidFill>
              </a:rPr>
              <a:t>Ιστοσελίδες με εκπαιδευτικό λογισμικό: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l-GR" sz="2000" smtClean="0">
                <a:hlinkClick r:id="rId3"/>
              </a:rPr>
              <a:t>e-yliko.gr</a:t>
            </a:r>
            <a:endParaRPr lang="en-US" altLang="el-GR" sz="200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l-GR" sz="2000" smtClean="0">
                <a:hlinkClick r:id="rId4"/>
              </a:rPr>
              <a:t>National Library of Virtual Manipulatives (NLVM)</a:t>
            </a:r>
            <a:r>
              <a:rPr lang="en-GB" altLang="el-GR" sz="2000" smtClean="0"/>
              <a:t> </a:t>
            </a:r>
            <a:endParaRPr lang="en-US" altLang="el-GR" sz="2000" smtClean="0">
              <a:hlinkClick r:id="rId5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l-GR" sz="2000" smtClean="0">
                <a:hlinkClick r:id="rId5"/>
              </a:rPr>
              <a:t>PhET - Interactive Simulations</a:t>
            </a:r>
            <a:r>
              <a:rPr lang="el-GR" altLang="el-GR" sz="2000" smtClean="0"/>
              <a:t> </a:t>
            </a:r>
            <a:endParaRPr lang="en-US" altLang="el-GR" sz="2000" smtClean="0">
              <a:hlinkClick r:id="rId6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l-GR" sz="2000" smtClean="0">
                <a:hlinkClick r:id="rId6"/>
              </a:rPr>
              <a:t>Pixton - </a:t>
            </a:r>
            <a:r>
              <a:rPr lang="el-GR" altLang="el-GR" sz="2000" smtClean="0">
                <a:hlinkClick r:id="rId6"/>
              </a:rPr>
              <a:t>Δημιουργία κόμικς στο διαδίκτυο</a:t>
            </a:r>
            <a:r>
              <a:rPr lang="el-GR" altLang="el-GR" sz="2000" smtClean="0"/>
              <a:t> </a:t>
            </a:r>
            <a:endParaRPr lang="en-US" altLang="el-GR" sz="2000" smtClean="0">
              <a:hlinkClick r:id="rId7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n-US" altLang="el-GR" sz="2000" smtClean="0">
                <a:hlinkClick r:id="rId7"/>
              </a:rPr>
              <a:t>Webspiration Online Visual Thinking Tool | mywebspiration.com</a:t>
            </a:r>
            <a:r>
              <a:rPr lang="en-GB" altLang="el-GR" sz="2000" smtClean="0"/>
              <a:t> </a:t>
            </a:r>
            <a:endParaRPr lang="el-GR" altLang="el-GR" sz="2000" smtClean="0">
              <a:hlinkClick r:id="rId8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l-GR" altLang="el-GR" sz="2000" smtClean="0">
                <a:hlinkClick r:id="rId8"/>
              </a:rPr>
              <a:t>Αξιοποίηση Νέων Τεχνολογιών σε Προγράμματα Π.Ε.</a:t>
            </a:r>
            <a:r>
              <a:rPr lang="el-GR" altLang="el-GR" sz="2000" smtClean="0"/>
              <a:t> (Κ.Π.Ε. Καστοριάς) </a:t>
            </a:r>
            <a:endParaRPr lang="el-GR" altLang="el-GR" sz="2000" smtClean="0">
              <a:hlinkClick r:id="rId9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l-GR" altLang="el-GR" sz="2000" smtClean="0">
                <a:hlinkClick r:id="rId9"/>
              </a:rPr>
              <a:t>Αποθετήριο Τεχνικής Στήριξης ΣΕΠΕΗΥ</a:t>
            </a:r>
            <a:r>
              <a:rPr lang="el-GR" altLang="el-GR" sz="2000" smtClean="0"/>
              <a:t> (για </a:t>
            </a:r>
            <a:r>
              <a:rPr lang="en-US" altLang="el-GR" sz="2000" smtClean="0"/>
              <a:t>Linux</a:t>
            </a:r>
            <a:r>
              <a:rPr lang="el-GR" altLang="el-GR" sz="2000" smtClean="0"/>
              <a:t>) </a:t>
            </a:r>
            <a:endParaRPr lang="el-GR" altLang="el-GR" sz="2000" smtClean="0">
              <a:hlinkClick r:id="rId10"/>
            </a:endParaRP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l-GR" altLang="el-GR" sz="2000" smtClean="0">
                <a:hlinkClick r:id="rId10"/>
              </a:rPr>
              <a:t>Εκπαιδευτικό Λογισμικό Δημοτικού</a:t>
            </a:r>
            <a:r>
              <a:rPr lang="el-GR" altLang="el-GR" sz="2000" smtClean="0"/>
              <a:t> (Π.Ι.) 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</a:pPr>
            <a:r>
              <a:rPr lang="el-GR" altLang="el-GR" sz="2000" b="1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Στόχοι της Παρουσίασης: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29113"/>
          </a:xfrm>
        </p:spPr>
        <p:txBody>
          <a:bodyPr/>
          <a:lstStyle/>
          <a:p>
            <a:r>
              <a:rPr lang="el-GR" sz="2800" smtClean="0"/>
              <a:t>Γνωριμία με τις βασικές κατηγορίες εκπαιδευτικού λογισμικού και περιβαλλόντων γενικότερα καθώς και με τα κριτήρια κατηγοριοποίησης τους</a:t>
            </a:r>
          </a:p>
          <a:p>
            <a:r>
              <a:rPr lang="el-GR" sz="2800" smtClean="0"/>
              <a:t>Εισαγωγή στο γενικότερο θεωρητικό πλαίσιο στο οποίο εντάσσεται η κατηγοριοποίηση του εκπαιδευτικού λογισμικού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ea typeface="Verdana" pitchFamily="34" charset="0"/>
                <a:cs typeface="Verdana" pitchFamily="34" charset="0"/>
              </a:rPr>
              <a:t>Εκπαιδευτικό λογισμικό </a:t>
            </a:r>
            <a:endParaRPr lang="el-GR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4788"/>
            <a:ext cx="840105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smtClean="0"/>
              <a:t>Χαρακτηρίζεται κάθε λογισμικό (εφαρμογή, σύστημα ή περιβάλλον), το οποίο υποστηρίζει τη διδασκαλία ή και τη μάθηση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4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smtClean="0"/>
              <a:t>Μπορεί να είναι: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Εκπαιδευτικό λογισμικό με σαφή μαθησιακό και διδακτικό σκοπό, σε μορφή </a:t>
            </a:r>
            <a:r>
              <a:rPr lang="en-US" altLang="el-GR" sz="2400" smtClean="0"/>
              <a:t>DVD</a:t>
            </a:r>
            <a:r>
              <a:rPr lang="el-GR" altLang="el-GR" sz="2400" smtClean="0"/>
              <a:t>, δικτυακού τόπου, υπολογιστικών νεφών και άλλα</a:t>
            </a:r>
            <a:endParaRPr lang="en-US" altLang="el-GR" sz="240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Λογισμικό γενικής χρήσης, όπως κειμενογράφος, λογιστικά φύλλα, βάσεις δεδομένων και άλλα, το οποίο χρησιμοποιείται ως </a:t>
            </a:r>
            <a:r>
              <a:rPr lang="el-GR" altLang="el-GR" sz="2400" b="1" smtClean="0"/>
              <a:t>γνωστικό εργαλείο</a:t>
            </a:r>
            <a:r>
              <a:rPr lang="el-GR" altLang="el-GR" sz="2400" smtClean="0"/>
              <a:t> (</a:t>
            </a:r>
            <a:r>
              <a:rPr lang="en-US" altLang="el-GR" sz="2400" b="1" u="sng" smtClean="0"/>
              <a:t>cognitive tool</a:t>
            </a:r>
            <a:r>
              <a:rPr lang="el-GR" altLang="el-GR" sz="240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Κατηγοριοποίηση εκπαιδευτικού λογισμικού 	</a:t>
            </a:r>
          </a:p>
        </p:txBody>
      </p:sp>
      <p:sp>
        <p:nvSpPr>
          <p:cNvPr id="6147" name="3 - Ορθογώνιο"/>
          <p:cNvSpPr>
            <a:spLocks noChangeArrowheads="1"/>
          </p:cNvSpPr>
          <p:nvPr/>
        </p:nvSpPr>
        <p:spPr bwMode="auto">
          <a:xfrm>
            <a:off x="457200" y="2470150"/>
            <a:ext cx="84010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>
                <a:latin typeface="Verdana" pitchFamily="34" charset="0"/>
              </a:rPr>
              <a:t>Ενδεικτικά κριτήρια:</a:t>
            </a:r>
          </a:p>
          <a:p>
            <a:pPr lvl="1" indent="-185738" eaLnBrk="0" hangingPunct="0">
              <a:buFont typeface="Arial" charset="0"/>
              <a:buChar char="•"/>
            </a:pPr>
            <a:r>
              <a:rPr lang="el-GR" sz="2000">
                <a:latin typeface="Verdana" pitchFamily="34" charset="0"/>
              </a:rPr>
              <a:t>Το</a:t>
            </a:r>
            <a:r>
              <a:rPr lang="en-US" sz="2000">
                <a:latin typeface="Verdana" pitchFamily="34" charset="0"/>
              </a:rPr>
              <a:t> </a:t>
            </a:r>
            <a:r>
              <a:rPr lang="el-GR" sz="2000">
                <a:latin typeface="Verdana" pitchFamily="34" charset="0"/>
              </a:rPr>
              <a:t>ποιος έχει τον έλεγχο (μαθητής ή διδάσκοντας) της χρήσης του εκπαιδευτικού περιβάλλοντος</a:t>
            </a:r>
          </a:p>
          <a:p>
            <a:pPr lvl="1" indent="-185738" eaLnBrk="0" hangingPunct="0">
              <a:buFont typeface="Arial" charset="0"/>
              <a:buChar char="•"/>
            </a:pPr>
            <a:r>
              <a:rPr lang="el-GR" sz="2000">
                <a:latin typeface="Verdana" pitchFamily="34" charset="0"/>
              </a:rPr>
              <a:t>Κάποια συγκεκριμένα χαρακτηριστικά της διεπαφής ή τεχνικά χαρακτηριστικά περιβάλλοντος</a:t>
            </a:r>
          </a:p>
          <a:p>
            <a:pPr lvl="1" indent="-185738" eaLnBrk="0" hangingPunct="0">
              <a:buFont typeface="Arial" charset="0"/>
              <a:buChar char="•"/>
            </a:pPr>
            <a:r>
              <a:rPr lang="el-GR" sz="2000">
                <a:latin typeface="Verdana" pitchFamily="34" charset="0"/>
              </a:rPr>
              <a:t>Τους προτεινόμενους διδακτικούς στόχους</a:t>
            </a:r>
          </a:p>
          <a:p>
            <a:pPr lvl="1" indent="-185738" eaLnBrk="0" hangingPunct="0">
              <a:buFont typeface="Arial" charset="0"/>
              <a:buChar char="•"/>
            </a:pPr>
            <a:r>
              <a:rPr lang="el-GR" sz="2000">
                <a:latin typeface="Verdana" pitchFamily="34" charset="0"/>
              </a:rPr>
              <a:t>Τους τρόπους «συνάρθρωσης» του εκπαιδευτικού περιβάλλοντος με την εκπαιδευτική διαδικασία</a:t>
            </a:r>
          </a:p>
          <a:p>
            <a:pPr lvl="1" indent="-185738" eaLnBrk="0" hangingPunct="0">
              <a:buFont typeface="Arial" charset="0"/>
              <a:buChar char="•"/>
            </a:pPr>
            <a:r>
              <a:rPr lang="el-GR" sz="2000">
                <a:latin typeface="Verdana" pitchFamily="34" charset="0"/>
              </a:rPr>
              <a:t>Τα επιδιωκόμενα μαθησιακά αποτελέσματα</a:t>
            </a:r>
          </a:p>
          <a:p>
            <a:pPr lvl="1" indent="-185738" eaLnBrk="0" hangingPunct="0">
              <a:buFont typeface="Arial" charset="0"/>
              <a:buChar char="•"/>
            </a:pPr>
            <a:endParaRPr lang="el-GR" sz="2000">
              <a:latin typeface="Verdana" pitchFamily="34" charset="0"/>
            </a:endParaRPr>
          </a:p>
        </p:txBody>
      </p:sp>
      <p:sp>
        <p:nvSpPr>
          <p:cNvPr id="6148" name="5 - Ορθογώνιο"/>
          <p:cNvSpPr>
            <a:spLocks noChangeArrowheads="1"/>
          </p:cNvSpPr>
          <p:nvPr/>
        </p:nvSpPr>
        <p:spPr bwMode="auto">
          <a:xfrm>
            <a:off x="457200" y="1643063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1">
                <a:latin typeface="Verdana" pitchFamily="34" charset="0"/>
              </a:rPr>
              <a:t>Το βασικό ζητούμενο στην κατηγοριοποίηση του εκπαιδευτικού λογισμικού είναι η ομάδα των κριτηρίων που θα επιλεχθεί</a:t>
            </a:r>
            <a:endParaRPr lang="en-US" sz="2000" i="1">
              <a:latin typeface="Verdana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57200" y="5414963"/>
            <a:ext cx="8423275" cy="7080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20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Ένα λογισμικό μπορεί να αντιστοιχεί σε περισσότερες από μια κατηγορίες 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Βασικές Ομάδες Κριτηρίων 	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l-GR" sz="2400" smtClean="0"/>
              <a:t>Οι δύο πιο διαδεδομένες ομάδες κριτηρίων είναι: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smtClean="0"/>
              <a:t>Κατηγοριοποίηση με βάσεις τις υποκείμενες θεωρίες μάθησης και τις συνεπαγόμενες διδακτικές πρακτικές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000" smtClean="0"/>
              <a:t>Κατηγοριοποίηση με βάση τις τεχνολογίες ανάπτυξης και τα παιδαγωγικά ρεύματα 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176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10 - Ευθύγραμμο βέλος σύνδεσης"/>
          <p:cNvCxnSpPr/>
          <p:nvPr/>
        </p:nvCxnSpPr>
        <p:spPr>
          <a:xfrm flipV="1">
            <a:off x="5572125" y="3357563"/>
            <a:ext cx="1000125" cy="8572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5572125" y="4572000"/>
            <a:ext cx="1000125" cy="9286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58050" cy="1143000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chemeClr val="tx1"/>
                </a:solidFill>
              </a:rPr>
              <a:t>Κατηγορίες Εκπαιδευτικού Λογισμικού με βάση τις Θεωρίες Μάθησης </a:t>
            </a:r>
            <a:r>
              <a:rPr lang="el-GR" sz="3200" smtClean="0"/>
              <a:t>και τις συνεπαγόμενες διδακτικές πρακτικές</a:t>
            </a:r>
            <a:endParaRPr lang="en-GB" altLang="el-GR" sz="3200" smtClean="0">
              <a:solidFill>
                <a:schemeClr val="tx1"/>
              </a:solidFill>
            </a:endParaRPr>
          </a:p>
        </p:txBody>
      </p:sp>
      <p:sp>
        <p:nvSpPr>
          <p:cNvPr id="9" name="Ευθεία γραμμή σύνδεσης 4"/>
          <p:cNvSpPr/>
          <p:nvPr/>
        </p:nvSpPr>
        <p:spPr>
          <a:xfrm rot="2142401">
            <a:off x="5975350" y="4735513"/>
            <a:ext cx="49213" cy="50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700" tIns="0" rIns="12700" bIns="0" spcCol="1270" anchor="ctr"/>
          <a:lstStyle/>
          <a:p>
            <a:pPr algn="ctr" defTabSz="22225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l-GR" sz="5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58113" cy="1368425"/>
          </a:xfrm>
        </p:spPr>
        <p:txBody>
          <a:bodyPr/>
          <a:lstStyle/>
          <a:p>
            <a:pPr eaLnBrk="1" hangingPunct="1"/>
            <a:r>
              <a:rPr lang="el-GR" altLang="el-GR" sz="3200" smtClean="0">
                <a:solidFill>
                  <a:schemeClr val="tx1"/>
                </a:solidFill>
              </a:rPr>
              <a:t>Κατηγορίες Εκπαιδευτικού Λογισμικού με βάση τις Τεχνολογίες ανάπτυξης  και τα παιδαγωγικά ρεύματα</a:t>
            </a:r>
            <a:endParaRPr lang="en-GB" altLang="el-GR" sz="3200" smtClean="0">
              <a:solidFill>
                <a:schemeClr val="tx1"/>
              </a:solidFill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0034" y="1857365"/>
          <a:ext cx="8158162" cy="421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Ευθεία γραμμή σύνδεσης 4"/>
          <p:cNvSpPr/>
          <p:nvPr/>
        </p:nvSpPr>
        <p:spPr>
          <a:xfrm rot="2142401">
            <a:off x="5975350" y="4735513"/>
            <a:ext cx="49213" cy="50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2700" tIns="0" rIns="12700" bIns="0" spcCol="1270" anchor="ctr"/>
          <a:lstStyle/>
          <a:p>
            <a:pPr algn="ctr" defTabSz="22225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l-GR" sz="5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>
                <a:solidFill>
                  <a:schemeClr val="tx1"/>
                </a:solidFill>
              </a:rPr>
              <a:t/>
            </a:r>
            <a:br>
              <a:rPr lang="en-US" altLang="el-GR" sz="3600" smtClean="0">
                <a:solidFill>
                  <a:schemeClr val="tx1"/>
                </a:solidFill>
              </a:rPr>
            </a:br>
            <a:r>
              <a:rPr lang="el-GR" altLang="el-GR" sz="3600" smtClean="0">
                <a:solidFill>
                  <a:schemeClr val="tx1"/>
                </a:solidFill>
              </a:rPr>
              <a:t>Βασικές κατηγορίες </a:t>
            </a:r>
            <a:r>
              <a:rPr lang="el-GR" sz="3600" smtClean="0"/>
              <a:t>λογισμικών</a:t>
            </a:r>
            <a:endParaRPr lang="el-GR" altLang="el-GR" sz="3600" smtClean="0">
              <a:solidFill>
                <a:schemeClr val="tx1"/>
              </a:solidFill>
            </a:endParaRP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l-GR" altLang="el-GR" sz="2400" smtClean="0"/>
              <a:t>Α. Λογισμικά/ περιβάλλοντα γνωστικών αντικειμένων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l-GR" altLang="el-GR" sz="2400" smtClean="0"/>
              <a:t>Β. Λογισμικά και συστήματα γενικής χρήσης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l-GR" altLang="el-GR" sz="2400" smtClean="0"/>
              <a:t>Γ. Συστήματα διδασκαλίας και μάθησης και</a:t>
            </a:r>
            <a:r>
              <a:rPr lang="en-US" altLang="el-GR" sz="2400" smtClean="0"/>
              <a:t> </a:t>
            </a:r>
            <a:r>
              <a:rPr lang="el-GR" altLang="el-GR" sz="2400" smtClean="0"/>
              <a:t>συσκευές σύνδεσης με το περιβάλλον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1 PowerPoint template_ne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 PowerPoint template_new</Template>
  <TotalTime>4</TotalTime>
  <Words>964</Words>
  <Application>Microsoft Office PowerPoint</Application>
  <PresentationFormat>Προβολή στην οθόνη (4:3)</PresentationFormat>
  <Paragraphs>154</Paragraphs>
  <Slides>23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B1 PowerPoint template_new</vt:lpstr>
      <vt:lpstr>Εκπαιδευτικά λογισμικά</vt:lpstr>
      <vt:lpstr>Η έννοια και οι κατηγορίες Εκπαιδευτικών Λογισμικών - Περιβαλλόντων  </vt:lpstr>
      <vt:lpstr>Στόχοι της Παρουσίασης:</vt:lpstr>
      <vt:lpstr>Εκπαιδευτικό λογισμικό </vt:lpstr>
      <vt:lpstr>Κατηγοριοποίηση εκπαιδευτικού λογισμικού  </vt:lpstr>
      <vt:lpstr>Βασικές Ομάδες Κριτηρίων  </vt:lpstr>
      <vt:lpstr>Κατηγορίες Εκπαιδευτικού Λογισμικού με βάση τις Θεωρίες Μάθησης και τις συνεπαγόμενες διδακτικές πρακτικές</vt:lpstr>
      <vt:lpstr>Κατηγορίες Εκπαιδευτικού Λογισμικού με βάση τις Τεχνολογίες ανάπτυξης  και τα παιδαγωγικά ρεύματα</vt:lpstr>
      <vt:lpstr> Βασικές κατηγορίες λογισμικών</vt:lpstr>
      <vt:lpstr>Α. Παραδείγματα Εκπαιδευτικών Λογισμικών για τις Φυσικές Επιστήμες</vt:lpstr>
      <vt:lpstr>Λογισμικά Εξάσκησης και Πρακτικής:</vt:lpstr>
      <vt:lpstr>Υπερμέσα και Ηλεκτρονικά Βιβλία Πολυμέσων:</vt:lpstr>
      <vt:lpstr>Συστήματα Προσομοιώσεων:</vt:lpstr>
      <vt:lpstr>Ανοιχτά Περιβάλλοντα Διερεύνησης</vt:lpstr>
      <vt:lpstr>Περιβάλλοντα Μοντελοποίησης:</vt:lpstr>
      <vt:lpstr>Λογισμικά Οπτικοποίησης:</vt:lpstr>
      <vt:lpstr>Μικρόκοσμοι – Προγραμματιζόμενα Περιβάλλοντα:</vt:lpstr>
      <vt:lpstr>Ελεύθερο λογισμικό ανάπτυξης δημιουργικότητας</vt:lpstr>
      <vt:lpstr>Β. Λογισμικά και συστήματα γενικής χρήσης</vt:lpstr>
      <vt:lpstr>Ηλεκτρονική αξιολόγηση - δημιουργία ασκήσεων και σταυρολέξων</vt:lpstr>
      <vt:lpstr>Λογισμικό εννοιολογικής χαρτογράφησης</vt:lpstr>
      <vt:lpstr>Γ. Συστήματα διδασκαλίας και μάθησης και συσκευές σύνδεσης με το περιβάλλον</vt:lpstr>
      <vt:lpstr>Ιστοσελίδες με εκπαιδευτικό λογισμικό:</vt:lpstr>
    </vt:vector>
  </TitlesOfParts>
  <Company>Kosmos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Εκπαιδευτικά λογισμικά</dc:title>
  <dc:creator>Hephaestus</dc:creator>
  <cp:lastModifiedBy>Hephaestus</cp:lastModifiedBy>
  <cp:revision>1</cp:revision>
  <dcterms:created xsi:type="dcterms:W3CDTF">2017-02-19T06:43:13Z</dcterms:created>
  <dcterms:modified xsi:type="dcterms:W3CDTF">2017-02-19T06:47:24Z</dcterms:modified>
</cp:coreProperties>
</file>