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3" r:id="rId1"/>
  </p:sldMasterIdLst>
  <p:notesMasterIdLst>
    <p:notesMasterId r:id="rId8"/>
  </p:notesMasterIdLst>
  <p:handoutMasterIdLst>
    <p:handoutMasterId r:id="rId9"/>
  </p:handoutMasterIdLst>
  <p:sldIdLst>
    <p:sldId id="327" r:id="rId2"/>
    <p:sldId id="329" r:id="rId3"/>
    <p:sldId id="330" r:id="rId4"/>
    <p:sldId id="331" r:id="rId5"/>
    <p:sldId id="332" r:id="rId6"/>
    <p:sldId id="33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67A84"/>
    <a:srgbClr val="3E5E66"/>
    <a:srgbClr val="99CCFF"/>
    <a:srgbClr val="1148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71" autoAdjust="0"/>
    <p:restoredTop sz="91717" autoAdjust="0"/>
  </p:normalViewPr>
  <p:slideViewPr>
    <p:cSldViewPr>
      <p:cViewPr>
        <p:scale>
          <a:sx n="54" d="100"/>
          <a:sy n="54" d="100"/>
        </p:scale>
        <p:origin x="-115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13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59B43-EAA7-4F06-9AA8-130FC0A7B65F}" type="datetimeFigureOut">
              <a:rPr lang="el-GR"/>
              <a:pPr>
                <a:defRPr/>
              </a:pPr>
              <a:t>19/2/2017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B59D01-9F2A-4C74-B41F-11524BF07C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9693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55907-2DC1-46C1-A0AB-92EA5947B22D}" type="datetimeFigureOut">
              <a:rPr lang="en-US"/>
              <a:pPr>
                <a:defRPr/>
              </a:pPr>
              <a:t>2/19/2017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E6E595-6D21-40A5-9507-9F9928405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8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3850" y="476250"/>
            <a:ext cx="724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567A84"/>
                </a:solidFill>
              </a:rPr>
              <a:t>Εισαγωγική Επιμόρφωση για την εκπαιδευτική αξιοποίηση ΤΠΕ </a:t>
            </a:r>
          </a:p>
          <a:p>
            <a:pPr algn="ctr"/>
            <a:r>
              <a:rPr lang="el-GR" b="1">
                <a:solidFill>
                  <a:srgbClr val="567A84"/>
                </a:solidFill>
              </a:rPr>
              <a:t>(Επιμόρφωση Β1 Επιπέδου)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90575" y="5380038"/>
            <a:ext cx="74882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 b="1"/>
              <a:t>ΕΠΙΜΟΡΦΩΣΗ ΕΚΠΑΙΔΕΥΤΙΚΩΝ </a:t>
            </a:r>
            <a:r>
              <a:rPr lang="el-GR" sz="1100" b="1"/>
              <a:t>ΓΙΑ ΤΗΝ</a:t>
            </a:r>
            <a:r>
              <a:rPr lang="en-US" sz="1100" b="1"/>
              <a:t> ΑΞΙΟΠΟΙΗΣΗ ΚΑΙ ΕΦΑΡΜΟΓΗ ΤΩΝ ΨΗΦΙΑΚΩΝ ΤΕΧΝΟΛΟΓΙΩΝ ΣΤΗ ΔΙΔΑΚΤΙΚΗ ΠΡΑΞΗ (ΕΠΙΜΟΡΦΩΣΗ Β’ ΕΠΙΠΕΔΟΥ ΤΠΕ)</a:t>
            </a:r>
            <a:endParaRPr lang="el-GR" sz="1100" b="1"/>
          </a:p>
        </p:txBody>
      </p:sp>
      <p:pic>
        <p:nvPicPr>
          <p:cNvPr id="6" name="Picture 9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5824538"/>
            <a:ext cx="52038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60350"/>
            <a:ext cx="930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494588" y="1125538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Διεύθυνση </a:t>
            </a:r>
          </a:p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Επιμόρφωσης &amp; Πιστοποίησης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628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39114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90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505825" y="6350000"/>
            <a:ext cx="53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altLang="en-US" sz="1100" b="1" smtClean="0"/>
              <a:t>- </a:t>
            </a:r>
            <a:fld id="{D5278FD4-659B-41F9-9141-0584792102DD}" type="slidenum">
              <a:rPr lang="en-US" altLang="en-US" sz="1100" b="1" smtClean="0"/>
              <a:pPr>
                <a:defRPr/>
              </a:pPr>
              <a:t>‹#›</a:t>
            </a:fld>
            <a:r>
              <a:rPr lang="el-GR" altLang="en-US" sz="1100" b="1" smtClean="0"/>
              <a:t> -</a:t>
            </a:r>
            <a:endParaRPr lang="en-US" altLang="en-US" sz="1100" b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178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7633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του τίτλου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60350"/>
            <a:ext cx="930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494588" y="1125538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Διεύθυνση </a:t>
            </a:r>
          </a:p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Επιμόρφωσης &amp; Πιστοποίησης</a:t>
            </a:r>
          </a:p>
        </p:txBody>
      </p:sp>
      <p:pic>
        <p:nvPicPr>
          <p:cNvPr id="1030" name="Picture 8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6327775"/>
            <a:ext cx="2316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395288" y="6308725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1400" b="1">
                <a:solidFill>
                  <a:srgbClr val="567A84"/>
                </a:solidFill>
              </a:rPr>
              <a:t>Εισαγωγική Επιμόρφωση για την εκπαιδευτική αξιοποίηση ΤΠΕ (Επιμόρφωση Β1 Επιπέδου)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08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E5E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7388" y="1628775"/>
            <a:ext cx="7772400" cy="1470025"/>
          </a:xfrm>
        </p:spPr>
        <p:txBody>
          <a:bodyPr/>
          <a:lstStyle/>
          <a:p>
            <a:r>
              <a:rPr lang="el-GR" altLang="en-US" dirty="0" smtClean="0"/>
              <a:t>Μυϊκός ιστός</a:t>
            </a:r>
            <a:endParaRPr lang="en-US" altLang="en-US" dirty="0" smtClean="0"/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476375" y="3390900"/>
            <a:ext cx="6400800" cy="1752600"/>
          </a:xfrm>
        </p:spPr>
        <p:txBody>
          <a:bodyPr/>
          <a:lstStyle/>
          <a:p>
            <a:r>
              <a:rPr lang="el-GR" dirty="0" smtClean="0"/>
              <a:t>Συστάδα 2: </a:t>
            </a:r>
          </a:p>
          <a:p>
            <a:r>
              <a:rPr lang="el-GR" dirty="0" smtClean="0"/>
              <a:t>Φυσικές Επιστήμες, Τεχνολογία, Φυσική Αγωγή</a:t>
            </a:r>
            <a:r>
              <a:rPr lang="en-US" dirty="0" smtClean="0"/>
              <a:t> </a:t>
            </a:r>
            <a:r>
              <a:rPr lang="el-GR" dirty="0" smtClean="0"/>
              <a:t>και Υγεία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Έλλειψη"/>
          <p:cNvSpPr/>
          <p:nvPr/>
        </p:nvSpPr>
        <p:spPr>
          <a:xfrm>
            <a:off x="714348" y="3286124"/>
            <a:ext cx="2071702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1371600" y="14287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Μυϊκός Ιστός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0" y="3357563"/>
            <a:ext cx="2857500" cy="928687"/>
          </a:xfrm>
          <a:prstGeom prst="rect">
            <a:avLst/>
          </a:prstGeo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Σκελετικός</a:t>
            </a:r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7" name="22 - Ομάδα"/>
          <p:cNvGrpSpPr/>
          <p:nvPr/>
        </p:nvGrpSpPr>
        <p:grpSpPr>
          <a:xfrm>
            <a:off x="3143240" y="3357562"/>
            <a:ext cx="2857520" cy="928694"/>
            <a:chOff x="3143240" y="3357562"/>
            <a:chExt cx="2857520" cy="928694"/>
          </a:xfrm>
        </p:grpSpPr>
        <p:sp>
          <p:nvSpPr>
            <p:cNvPr id="20" name="19 - Έλλειψη"/>
            <p:cNvSpPr/>
            <p:nvPr/>
          </p:nvSpPr>
          <p:spPr>
            <a:xfrm>
              <a:off x="3428992" y="3357562"/>
              <a:ext cx="2143140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2 - Υπότιτλος"/>
            <p:cNvSpPr txBox="1">
              <a:spLocks/>
            </p:cNvSpPr>
            <p:nvPr/>
          </p:nvSpPr>
          <p:spPr>
            <a:xfrm>
              <a:off x="3143240" y="3429000"/>
              <a:ext cx="2857520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Μυοκάρδιο</a:t>
              </a:r>
            </a:p>
          </p:txBody>
        </p:sp>
      </p:grpSp>
      <p:grpSp>
        <p:nvGrpSpPr>
          <p:cNvPr id="9" name="23 - Ομάδα"/>
          <p:cNvGrpSpPr/>
          <p:nvPr/>
        </p:nvGrpSpPr>
        <p:grpSpPr>
          <a:xfrm>
            <a:off x="6072198" y="3429000"/>
            <a:ext cx="2857520" cy="857256"/>
            <a:chOff x="6072198" y="3429000"/>
            <a:chExt cx="2857520" cy="857256"/>
          </a:xfrm>
        </p:grpSpPr>
        <p:sp>
          <p:nvSpPr>
            <p:cNvPr id="21" name="20 - Έλλειψη"/>
            <p:cNvSpPr/>
            <p:nvPr/>
          </p:nvSpPr>
          <p:spPr>
            <a:xfrm>
              <a:off x="6786578" y="3429000"/>
              <a:ext cx="1357322" cy="7143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2 - Υπότιτλος"/>
            <p:cNvSpPr txBox="1">
              <a:spLocks/>
            </p:cNvSpPr>
            <p:nvPr/>
          </p:nvSpPr>
          <p:spPr>
            <a:xfrm>
              <a:off x="6072198" y="3429000"/>
              <a:ext cx="2857520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Λείος</a:t>
              </a:r>
            </a:p>
          </p:txBody>
        </p:sp>
      </p:grpSp>
      <p:sp>
        <p:nvSpPr>
          <p:cNvPr id="6" name="1 - Τίτλος"/>
          <p:cNvSpPr txBox="1">
            <a:spLocks/>
          </p:cNvSpPr>
          <p:nvPr/>
        </p:nvSpPr>
        <p:spPr>
          <a:xfrm>
            <a:off x="2643174" y="1571612"/>
            <a:ext cx="407196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Διακρίνονται τρεις τύποι:</a:t>
            </a:r>
          </a:p>
        </p:txBody>
      </p:sp>
      <p:cxnSp>
        <p:nvCxnSpPr>
          <p:cNvPr id="8" name="7 - Ευθύγραμμο βέλος σύνδεσης"/>
          <p:cNvCxnSpPr>
            <a:stCxn id="6" idx="2"/>
            <a:endCxn id="16" idx="0"/>
          </p:cNvCxnSpPr>
          <p:nvPr/>
        </p:nvCxnSpPr>
        <p:spPr>
          <a:xfrm rot="5400000">
            <a:off x="2750331" y="1357298"/>
            <a:ext cx="928694" cy="2928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stCxn id="6" idx="2"/>
            <a:endCxn id="20" idx="0"/>
          </p:cNvCxnSpPr>
          <p:nvPr/>
        </p:nvCxnSpPr>
        <p:spPr>
          <a:xfrm rot="5400000">
            <a:off x="4089794" y="2768199"/>
            <a:ext cx="1000132" cy="178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>
            <a:stCxn id="6" idx="2"/>
            <a:endCxn id="5" idx="0"/>
          </p:cNvCxnSpPr>
          <p:nvPr/>
        </p:nvCxnSpPr>
        <p:spPr>
          <a:xfrm rot="16200000" flipH="1">
            <a:off x="5554272" y="1482314"/>
            <a:ext cx="1071570" cy="2821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fsweb.bainbridge.edu/acunningham/AP/AP-img/TissueSlide-MuscleCardiac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2762238" cy="2071678"/>
          </a:xfrm>
          <a:prstGeom prst="rect">
            <a:avLst/>
          </a:prstGeom>
          <a:noFill/>
        </p:spPr>
      </p:pic>
      <p:pic>
        <p:nvPicPr>
          <p:cNvPr id="5124" name="Picture 4" descr="http://www.siumed.edu/~dking2/crr/images/CR033b.jpg"/>
          <p:cNvPicPr>
            <a:picLocks noChangeAspect="1" noChangeArrowheads="1"/>
          </p:cNvPicPr>
          <p:nvPr/>
        </p:nvPicPr>
        <p:blipFill>
          <a:blip r:embed="rId3"/>
          <a:srcRect r="8031"/>
          <a:stretch>
            <a:fillRect/>
          </a:stretch>
        </p:blipFill>
        <p:spPr bwMode="auto">
          <a:xfrm>
            <a:off x="3214678" y="4286256"/>
            <a:ext cx="2759375" cy="2035269"/>
          </a:xfrm>
          <a:prstGeom prst="rect">
            <a:avLst/>
          </a:prstGeom>
          <a:noFill/>
        </p:spPr>
      </p:pic>
      <p:pic>
        <p:nvPicPr>
          <p:cNvPr id="5126" name="Picture 6" descr="http://faculty.clintoncc.suny.edu/faculty/michael.gregory/files/bio%20102/bio%20102%20lectures/animal%20cells%20and%20tissues/Image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86256"/>
            <a:ext cx="2738655" cy="204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7528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Έλλειψη"/>
          <p:cNvSpPr/>
          <p:nvPr/>
        </p:nvSpPr>
        <p:spPr>
          <a:xfrm>
            <a:off x="714348" y="3286124"/>
            <a:ext cx="2071702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1371600" y="14287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Μυϊκός Ιστός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0" y="3357563"/>
            <a:ext cx="2857500" cy="928687"/>
          </a:xfrm>
          <a:prstGeom prst="rect">
            <a:avLst/>
          </a:prstGeo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Σκελετικός</a:t>
            </a:r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4" name="28 - Ομάδα"/>
          <p:cNvGrpSpPr/>
          <p:nvPr/>
        </p:nvGrpSpPr>
        <p:grpSpPr>
          <a:xfrm>
            <a:off x="4714876" y="1785926"/>
            <a:ext cx="3500462" cy="714380"/>
            <a:chOff x="4714876" y="1785926"/>
            <a:chExt cx="3500462" cy="714380"/>
          </a:xfrm>
        </p:grpSpPr>
        <p:sp>
          <p:nvSpPr>
            <p:cNvPr id="17" name="16 - Ορθογώνιο"/>
            <p:cNvSpPr/>
            <p:nvPr/>
          </p:nvSpPr>
          <p:spPr>
            <a:xfrm>
              <a:off x="4786314" y="1785926"/>
              <a:ext cx="3429024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2 - Υπότιτλος"/>
            <p:cNvSpPr txBox="1">
              <a:spLocks/>
            </p:cNvSpPr>
            <p:nvPr/>
          </p:nvSpPr>
          <p:spPr>
            <a:xfrm>
              <a:off x="4714876" y="1928802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στους σκελετικούς μυς</a:t>
              </a:r>
            </a:p>
          </p:txBody>
        </p:sp>
      </p:grpSp>
      <p:grpSp>
        <p:nvGrpSpPr>
          <p:cNvPr id="5" name="27 - Ομάδα"/>
          <p:cNvGrpSpPr/>
          <p:nvPr/>
        </p:nvGrpSpPr>
        <p:grpSpPr>
          <a:xfrm>
            <a:off x="2236333" y="2143116"/>
            <a:ext cx="3286148" cy="1500198"/>
            <a:chOff x="2236333" y="2143116"/>
            <a:chExt cx="3286148" cy="1500198"/>
          </a:xfrm>
        </p:grpSpPr>
        <p:cxnSp>
          <p:nvCxnSpPr>
            <p:cNvPr id="23" name="22 - Ευθύγραμμο βέλος σύνδεσης"/>
            <p:cNvCxnSpPr>
              <a:stCxn id="16" idx="6"/>
              <a:endCxn id="17" idx="1"/>
            </p:cNvCxnSpPr>
            <p:nvPr/>
          </p:nvCxnSpPr>
          <p:spPr>
            <a:xfrm flipV="1">
              <a:off x="2786050" y="2143116"/>
              <a:ext cx="2000264" cy="15001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 - Υπότιτλος"/>
            <p:cNvSpPr txBox="1">
              <a:spLocks/>
            </p:cNvSpPr>
            <p:nvPr/>
          </p:nvSpPr>
          <p:spPr>
            <a:xfrm rot="19327829">
              <a:off x="2236333" y="2813336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βρίσκεται</a:t>
              </a:r>
            </a:p>
          </p:txBody>
        </p:sp>
      </p:grpSp>
      <p:grpSp>
        <p:nvGrpSpPr>
          <p:cNvPr id="6" name="29 - Ομάδα"/>
          <p:cNvGrpSpPr/>
          <p:nvPr/>
        </p:nvGrpSpPr>
        <p:grpSpPr>
          <a:xfrm>
            <a:off x="4357686" y="3357562"/>
            <a:ext cx="4572032" cy="714380"/>
            <a:chOff x="4786314" y="1785926"/>
            <a:chExt cx="3429024" cy="714380"/>
          </a:xfrm>
        </p:grpSpPr>
        <p:sp>
          <p:nvSpPr>
            <p:cNvPr id="31" name="30 - Ορθογώνιο"/>
            <p:cNvSpPr/>
            <p:nvPr/>
          </p:nvSpPr>
          <p:spPr>
            <a:xfrm>
              <a:off x="4786314" y="1785926"/>
              <a:ext cx="3429024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2 - Υπότιτλος"/>
            <p:cNvSpPr txBox="1">
              <a:spLocks/>
            </p:cNvSpPr>
            <p:nvPr/>
          </p:nvSpPr>
          <p:spPr>
            <a:xfrm>
              <a:off x="4857752" y="1928802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μακριές</a:t>
              </a:r>
              <a:r>
                <a:rPr kumimoji="0" lang="el-GR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κυλινδρικές μυϊκές ίνες</a:t>
              </a:r>
              <a:endPara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39 - Ομάδα"/>
          <p:cNvGrpSpPr/>
          <p:nvPr/>
        </p:nvGrpSpPr>
        <p:grpSpPr>
          <a:xfrm>
            <a:off x="2627294" y="3643314"/>
            <a:ext cx="1767277" cy="562695"/>
            <a:chOff x="2627294" y="3643314"/>
            <a:chExt cx="1767277" cy="562695"/>
          </a:xfrm>
        </p:grpSpPr>
        <p:sp>
          <p:nvSpPr>
            <p:cNvPr id="34" name="2 - Υπότιτλος"/>
            <p:cNvSpPr txBox="1">
              <a:spLocks/>
            </p:cNvSpPr>
            <p:nvPr/>
          </p:nvSpPr>
          <p:spPr>
            <a:xfrm rot="246359">
              <a:off x="2627294" y="3705943"/>
              <a:ext cx="1767277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αποτελείται από</a:t>
              </a:r>
            </a:p>
          </p:txBody>
        </p:sp>
        <p:cxnSp>
          <p:nvCxnSpPr>
            <p:cNvPr id="38" name="37 - Ευθύγραμμο βέλος σύνδεσης"/>
            <p:cNvCxnSpPr>
              <a:stCxn id="16" idx="6"/>
              <a:endCxn id="31" idx="1"/>
            </p:cNvCxnSpPr>
            <p:nvPr/>
          </p:nvCxnSpPr>
          <p:spPr>
            <a:xfrm>
              <a:off x="2786050" y="3643314"/>
              <a:ext cx="157163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2 - Υπότιτλος"/>
          <p:cNvSpPr txBox="1">
            <a:spLocks/>
          </p:cNvSpPr>
          <p:nvPr/>
        </p:nvSpPr>
        <p:spPr>
          <a:xfrm>
            <a:off x="5733681" y="4143380"/>
            <a:ext cx="1767277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χαρακτηριστικά</a:t>
            </a:r>
          </a:p>
        </p:txBody>
      </p:sp>
      <p:grpSp>
        <p:nvGrpSpPr>
          <p:cNvPr id="8" name="61 - Ομάδα"/>
          <p:cNvGrpSpPr/>
          <p:nvPr/>
        </p:nvGrpSpPr>
        <p:grpSpPr>
          <a:xfrm>
            <a:off x="428596" y="4643446"/>
            <a:ext cx="6188724" cy="1143008"/>
            <a:chOff x="428596" y="4643446"/>
            <a:chExt cx="6188724" cy="1143008"/>
          </a:xfrm>
        </p:grpSpPr>
        <p:sp>
          <p:nvSpPr>
            <p:cNvPr id="44" name="2 - Υπότιτλος"/>
            <p:cNvSpPr txBox="1">
              <a:spLocks/>
            </p:cNvSpPr>
            <p:nvPr/>
          </p:nvSpPr>
          <p:spPr>
            <a:xfrm>
              <a:off x="428596" y="5286388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έχουν γραμμώσεις</a:t>
              </a:r>
            </a:p>
          </p:txBody>
        </p:sp>
        <p:cxnSp>
          <p:nvCxnSpPr>
            <p:cNvPr id="48" name="47 - Ευθύγραμμο βέλος σύνδεσης"/>
            <p:cNvCxnSpPr>
              <a:stCxn id="42" idx="2"/>
              <a:endCxn id="44" idx="0"/>
            </p:cNvCxnSpPr>
            <p:nvPr/>
          </p:nvCxnSpPr>
          <p:spPr>
            <a:xfrm rot="5400000">
              <a:off x="4023024" y="2692092"/>
              <a:ext cx="642942" cy="4545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- Ορθογώνιο"/>
            <p:cNvSpPr/>
            <p:nvPr/>
          </p:nvSpPr>
          <p:spPr>
            <a:xfrm>
              <a:off x="857224" y="5286388"/>
              <a:ext cx="2428892" cy="500066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" name="62 - Ομάδα"/>
          <p:cNvGrpSpPr/>
          <p:nvPr/>
        </p:nvGrpSpPr>
        <p:grpSpPr>
          <a:xfrm>
            <a:off x="5715008" y="4643446"/>
            <a:ext cx="3286148" cy="1143008"/>
            <a:chOff x="5715008" y="4643446"/>
            <a:chExt cx="3286148" cy="1143008"/>
          </a:xfrm>
        </p:grpSpPr>
        <p:cxnSp>
          <p:nvCxnSpPr>
            <p:cNvPr id="51" name="50 - Ευθύγραμμο βέλος σύνδεσης"/>
            <p:cNvCxnSpPr>
              <a:stCxn id="42" idx="2"/>
              <a:endCxn id="45" idx="0"/>
            </p:cNvCxnSpPr>
            <p:nvPr/>
          </p:nvCxnSpPr>
          <p:spPr>
            <a:xfrm rot="16200000" flipH="1">
              <a:off x="6666230" y="4594536"/>
              <a:ext cx="642942" cy="740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60 - Ομάδα"/>
            <p:cNvGrpSpPr/>
            <p:nvPr/>
          </p:nvGrpSpPr>
          <p:grpSpPr>
            <a:xfrm>
              <a:off x="5715008" y="5286388"/>
              <a:ext cx="3286148" cy="500066"/>
              <a:chOff x="5715008" y="5286388"/>
              <a:chExt cx="3286148" cy="500066"/>
            </a:xfrm>
          </p:grpSpPr>
          <p:sp>
            <p:nvSpPr>
              <p:cNvPr id="45" name="2 - Υπότιτλος"/>
              <p:cNvSpPr txBox="1">
                <a:spLocks/>
              </p:cNvSpPr>
              <p:nvPr/>
            </p:nvSpPr>
            <p:spPr>
              <a:xfrm>
                <a:off x="5715008" y="5286388"/>
                <a:ext cx="3286148" cy="5000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l-GR" sz="2000" dirty="0"/>
                  <a:t>έ</a:t>
                </a:r>
                <a:r>
                  <a:rPr kumimoji="0" lang="el-G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χουν πολλούς πυρήνες</a:t>
                </a:r>
              </a:p>
            </p:txBody>
          </p:sp>
          <p:sp>
            <p:nvSpPr>
              <p:cNvPr id="59" name="58 - Ορθογώνιο"/>
              <p:cNvSpPr/>
              <p:nvPr/>
            </p:nvSpPr>
            <p:spPr>
              <a:xfrm>
                <a:off x="6072198" y="5286388"/>
                <a:ext cx="2571768" cy="500066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1" name="67 - Ομάδα"/>
          <p:cNvGrpSpPr/>
          <p:nvPr/>
        </p:nvGrpSpPr>
        <p:grpSpPr>
          <a:xfrm>
            <a:off x="2143108" y="4643445"/>
            <a:ext cx="4572032" cy="1785949"/>
            <a:chOff x="2143108" y="4899638"/>
            <a:chExt cx="4572032" cy="1601196"/>
          </a:xfrm>
        </p:grpSpPr>
        <p:sp>
          <p:nvSpPr>
            <p:cNvPr id="46" name="2 - Υπότιτλος"/>
            <p:cNvSpPr txBox="1">
              <a:spLocks/>
            </p:cNvSpPr>
            <p:nvPr/>
          </p:nvSpPr>
          <p:spPr>
            <a:xfrm>
              <a:off x="2143108" y="6000768"/>
              <a:ext cx="4572032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l-GR" sz="2000" dirty="0"/>
                <a:t>η</a:t>
              </a:r>
              <a:r>
                <a:rPr lang="el-GR" sz="2000" dirty="0" smtClean="0"/>
                <a:t> συστολή τους γίνεται με τη θέλησή μας</a:t>
              </a:r>
              <a:endPara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4" name="53 - Ευθύγραμμο βέλος σύνδεσης"/>
            <p:cNvCxnSpPr>
              <a:stCxn id="42" idx="2"/>
              <a:endCxn id="46" idx="0"/>
            </p:cNvCxnSpPr>
            <p:nvPr/>
          </p:nvCxnSpPr>
          <p:spPr>
            <a:xfrm rot="5400000">
              <a:off x="4972657" y="4356105"/>
              <a:ext cx="1101130" cy="21881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- Ορθογώνιο"/>
            <p:cNvSpPr/>
            <p:nvPr/>
          </p:nvSpPr>
          <p:spPr>
            <a:xfrm>
              <a:off x="2143108" y="6000768"/>
              <a:ext cx="4572032" cy="500066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848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1371600" y="14287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Μυϊκός Ιστός</a:t>
            </a:r>
            <a:endParaRPr lang="el-GR" dirty="0"/>
          </a:p>
        </p:txBody>
      </p:sp>
      <p:grpSp>
        <p:nvGrpSpPr>
          <p:cNvPr id="3" name="28 - Ομάδα"/>
          <p:cNvGrpSpPr/>
          <p:nvPr/>
        </p:nvGrpSpPr>
        <p:grpSpPr>
          <a:xfrm>
            <a:off x="4802351" y="1357298"/>
            <a:ext cx="4198805" cy="1357322"/>
            <a:chOff x="4786314" y="1785926"/>
            <a:chExt cx="3429024" cy="714380"/>
          </a:xfrm>
        </p:grpSpPr>
        <p:sp>
          <p:nvSpPr>
            <p:cNvPr id="17" name="16 - Ορθογώνιο"/>
            <p:cNvSpPr/>
            <p:nvPr/>
          </p:nvSpPr>
          <p:spPr>
            <a:xfrm>
              <a:off x="4786314" y="1785926"/>
              <a:ext cx="3429024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2 - Υπότιτλος"/>
            <p:cNvSpPr txBox="1">
              <a:spLocks/>
            </p:cNvSpPr>
            <p:nvPr/>
          </p:nvSpPr>
          <p:spPr>
            <a:xfrm>
              <a:off x="4812508" y="1898723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μόνον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l-GR" sz="2400" dirty="0" smtClean="0"/>
                <a:t>στα</a:t>
              </a:r>
              <a:r>
                <a:rPr kumimoji="0" lang="el-GR" sz="2400" b="0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τοιχώματα της καρδιάς</a:t>
              </a:r>
              <a:endPara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27 - Ομάδα"/>
          <p:cNvGrpSpPr/>
          <p:nvPr/>
        </p:nvGrpSpPr>
        <p:grpSpPr>
          <a:xfrm>
            <a:off x="2236333" y="2035959"/>
            <a:ext cx="3286148" cy="1607355"/>
            <a:chOff x="2236333" y="2035959"/>
            <a:chExt cx="3286148" cy="1607355"/>
          </a:xfrm>
        </p:grpSpPr>
        <p:cxnSp>
          <p:nvCxnSpPr>
            <p:cNvPr id="23" name="22 - Ευθύγραμμο βέλος σύνδεσης"/>
            <p:cNvCxnSpPr>
              <a:endCxn id="17" idx="1"/>
            </p:cNvCxnSpPr>
            <p:nvPr/>
          </p:nvCxnSpPr>
          <p:spPr>
            <a:xfrm flipV="1">
              <a:off x="2786050" y="2035959"/>
              <a:ext cx="2016301" cy="1607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 - Υπότιτλος"/>
            <p:cNvSpPr txBox="1">
              <a:spLocks/>
            </p:cNvSpPr>
            <p:nvPr/>
          </p:nvSpPr>
          <p:spPr>
            <a:xfrm rot="19327829">
              <a:off x="2236333" y="2813336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βρίσκεται</a:t>
              </a:r>
            </a:p>
          </p:txBody>
        </p:sp>
      </p:grpSp>
      <p:grpSp>
        <p:nvGrpSpPr>
          <p:cNvPr id="5" name="29 - Ομάδα"/>
          <p:cNvGrpSpPr/>
          <p:nvPr/>
        </p:nvGrpSpPr>
        <p:grpSpPr>
          <a:xfrm>
            <a:off x="4357686" y="3357562"/>
            <a:ext cx="4572032" cy="714380"/>
            <a:chOff x="4786314" y="1785926"/>
            <a:chExt cx="3429024" cy="714380"/>
          </a:xfrm>
        </p:grpSpPr>
        <p:sp>
          <p:nvSpPr>
            <p:cNvPr id="31" name="30 - Ορθογώνιο"/>
            <p:cNvSpPr/>
            <p:nvPr/>
          </p:nvSpPr>
          <p:spPr>
            <a:xfrm>
              <a:off x="4786314" y="1785926"/>
              <a:ext cx="3429024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2 - Υπότιτλος"/>
            <p:cNvSpPr txBox="1">
              <a:spLocks/>
            </p:cNvSpPr>
            <p:nvPr/>
          </p:nvSpPr>
          <p:spPr>
            <a:xfrm>
              <a:off x="4857752" y="1928802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l-GR" sz="2400" dirty="0"/>
                <a:t>κ</a:t>
              </a:r>
              <a:r>
                <a:rPr kumimoji="0" lang="el-GR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υλινδρικές</a:t>
              </a:r>
              <a:r>
                <a:rPr kumimoji="0" lang="el-GR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μυϊκές ίνες</a:t>
              </a:r>
              <a:endPara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39 - Ομάδα"/>
          <p:cNvGrpSpPr/>
          <p:nvPr/>
        </p:nvGrpSpPr>
        <p:grpSpPr>
          <a:xfrm>
            <a:off x="2627294" y="3643314"/>
            <a:ext cx="1767277" cy="562695"/>
            <a:chOff x="2627294" y="3643314"/>
            <a:chExt cx="1767277" cy="562695"/>
          </a:xfrm>
        </p:grpSpPr>
        <p:sp>
          <p:nvSpPr>
            <p:cNvPr id="34" name="2 - Υπότιτλος"/>
            <p:cNvSpPr txBox="1">
              <a:spLocks/>
            </p:cNvSpPr>
            <p:nvPr/>
          </p:nvSpPr>
          <p:spPr>
            <a:xfrm rot="246359">
              <a:off x="2627294" y="3705943"/>
              <a:ext cx="1767277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αποτελείται από</a:t>
              </a:r>
            </a:p>
          </p:txBody>
        </p:sp>
        <p:cxnSp>
          <p:nvCxnSpPr>
            <p:cNvPr id="38" name="37 - Ευθύγραμμο βέλος σύνδεσης"/>
            <p:cNvCxnSpPr>
              <a:endCxn id="31" idx="1"/>
            </p:cNvCxnSpPr>
            <p:nvPr/>
          </p:nvCxnSpPr>
          <p:spPr>
            <a:xfrm>
              <a:off x="2786050" y="3643314"/>
              <a:ext cx="157163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2 - Υπότιτλος"/>
          <p:cNvSpPr txBox="1">
            <a:spLocks/>
          </p:cNvSpPr>
          <p:nvPr/>
        </p:nvSpPr>
        <p:spPr>
          <a:xfrm>
            <a:off x="5733681" y="4143380"/>
            <a:ext cx="1767277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χαρακτηριστικά</a:t>
            </a:r>
          </a:p>
        </p:txBody>
      </p:sp>
      <p:grpSp>
        <p:nvGrpSpPr>
          <p:cNvPr id="7" name="61 - Ομάδα"/>
          <p:cNvGrpSpPr/>
          <p:nvPr/>
        </p:nvGrpSpPr>
        <p:grpSpPr>
          <a:xfrm>
            <a:off x="428596" y="4643446"/>
            <a:ext cx="6188724" cy="1143008"/>
            <a:chOff x="428596" y="4643446"/>
            <a:chExt cx="6188724" cy="1143008"/>
          </a:xfrm>
        </p:grpSpPr>
        <p:sp>
          <p:nvSpPr>
            <p:cNvPr id="44" name="2 - Υπότιτλος"/>
            <p:cNvSpPr txBox="1">
              <a:spLocks/>
            </p:cNvSpPr>
            <p:nvPr/>
          </p:nvSpPr>
          <p:spPr>
            <a:xfrm>
              <a:off x="428596" y="5286388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l-GR" sz="2000" dirty="0"/>
                <a:t>έ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χουν</a:t>
              </a:r>
              <a:r>
                <a:rPr kumimoji="0" lang="el-GR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γραμμώσεις</a:t>
              </a:r>
            </a:p>
          </p:txBody>
        </p:sp>
        <p:cxnSp>
          <p:nvCxnSpPr>
            <p:cNvPr id="48" name="47 - Ευθύγραμμο βέλος σύνδεσης"/>
            <p:cNvCxnSpPr>
              <a:stCxn id="42" idx="2"/>
              <a:endCxn id="44" idx="0"/>
            </p:cNvCxnSpPr>
            <p:nvPr/>
          </p:nvCxnSpPr>
          <p:spPr>
            <a:xfrm rot="5400000">
              <a:off x="4023024" y="2692092"/>
              <a:ext cx="642942" cy="4545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- Ορθογώνιο"/>
            <p:cNvSpPr/>
            <p:nvPr/>
          </p:nvSpPr>
          <p:spPr>
            <a:xfrm>
              <a:off x="857224" y="5286388"/>
              <a:ext cx="2428892" cy="500066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62 - Ομάδα"/>
          <p:cNvGrpSpPr/>
          <p:nvPr/>
        </p:nvGrpSpPr>
        <p:grpSpPr>
          <a:xfrm>
            <a:off x="5715008" y="4643446"/>
            <a:ext cx="3286148" cy="1143008"/>
            <a:chOff x="5715008" y="4643446"/>
            <a:chExt cx="3286148" cy="1143008"/>
          </a:xfrm>
        </p:grpSpPr>
        <p:cxnSp>
          <p:nvCxnSpPr>
            <p:cNvPr id="51" name="50 - Ευθύγραμμο βέλος σύνδεσης"/>
            <p:cNvCxnSpPr>
              <a:stCxn id="42" idx="2"/>
              <a:endCxn id="45" idx="0"/>
            </p:cNvCxnSpPr>
            <p:nvPr/>
          </p:nvCxnSpPr>
          <p:spPr>
            <a:xfrm rot="16200000" flipH="1">
              <a:off x="6666230" y="4594536"/>
              <a:ext cx="642942" cy="740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60 - Ομάδα"/>
            <p:cNvGrpSpPr/>
            <p:nvPr/>
          </p:nvGrpSpPr>
          <p:grpSpPr>
            <a:xfrm>
              <a:off x="5715008" y="5286388"/>
              <a:ext cx="3286148" cy="500066"/>
              <a:chOff x="5715008" y="5286388"/>
              <a:chExt cx="3286148" cy="500066"/>
            </a:xfrm>
          </p:grpSpPr>
          <p:sp>
            <p:nvSpPr>
              <p:cNvPr id="45" name="2 - Υπότιτλος"/>
              <p:cNvSpPr txBox="1">
                <a:spLocks/>
              </p:cNvSpPr>
              <p:nvPr/>
            </p:nvSpPr>
            <p:spPr>
              <a:xfrm>
                <a:off x="5715008" y="5286388"/>
                <a:ext cx="3286148" cy="5000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l-GR" sz="2000" dirty="0"/>
                  <a:t>έ</a:t>
                </a:r>
                <a:r>
                  <a:rPr kumimoji="0" lang="el-G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χουν </a:t>
                </a:r>
                <a:r>
                  <a:rPr lang="el-GR" sz="2000" dirty="0" smtClean="0"/>
                  <a:t>έναν </a:t>
                </a:r>
                <a:r>
                  <a:rPr kumimoji="0" lang="el-G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πυρήνα</a:t>
                </a:r>
              </a:p>
            </p:txBody>
          </p:sp>
          <p:sp>
            <p:nvSpPr>
              <p:cNvPr id="59" name="58 - Ορθογώνιο"/>
              <p:cNvSpPr/>
              <p:nvPr/>
            </p:nvSpPr>
            <p:spPr>
              <a:xfrm>
                <a:off x="6072198" y="5286388"/>
                <a:ext cx="2571768" cy="500066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0" name="67 - Ομάδα"/>
          <p:cNvGrpSpPr/>
          <p:nvPr/>
        </p:nvGrpSpPr>
        <p:grpSpPr>
          <a:xfrm>
            <a:off x="2143108" y="4643446"/>
            <a:ext cx="4572032" cy="1857388"/>
            <a:chOff x="2143108" y="4643446"/>
            <a:chExt cx="4572032" cy="1857388"/>
          </a:xfrm>
        </p:grpSpPr>
        <p:sp>
          <p:nvSpPr>
            <p:cNvPr id="46" name="2 - Υπότιτλος"/>
            <p:cNvSpPr txBox="1">
              <a:spLocks/>
            </p:cNvSpPr>
            <p:nvPr/>
          </p:nvSpPr>
          <p:spPr>
            <a:xfrm>
              <a:off x="2143108" y="6000768"/>
              <a:ext cx="4572032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l-GR" sz="2000" dirty="0" smtClean="0"/>
                <a:t>ΔΕΝ υπακούουν στη θέλησή μας</a:t>
              </a:r>
              <a:endPara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4" name="53 - Ευθύγραμμο βέλος σύνδεσης"/>
            <p:cNvCxnSpPr>
              <a:stCxn id="42" idx="2"/>
              <a:endCxn id="46" idx="0"/>
            </p:cNvCxnSpPr>
            <p:nvPr/>
          </p:nvCxnSpPr>
          <p:spPr>
            <a:xfrm rot="5400000">
              <a:off x="4844561" y="4228009"/>
              <a:ext cx="1357322" cy="21881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- Ορθογώνιο"/>
            <p:cNvSpPr/>
            <p:nvPr/>
          </p:nvSpPr>
          <p:spPr>
            <a:xfrm>
              <a:off x="2143108" y="6000768"/>
              <a:ext cx="4572032" cy="500066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" name="77 - Ομάδα"/>
          <p:cNvGrpSpPr/>
          <p:nvPr/>
        </p:nvGrpSpPr>
        <p:grpSpPr>
          <a:xfrm>
            <a:off x="357158" y="3286124"/>
            <a:ext cx="2857520" cy="928694"/>
            <a:chOff x="3143240" y="3357562"/>
            <a:chExt cx="2857520" cy="928694"/>
          </a:xfrm>
        </p:grpSpPr>
        <p:sp>
          <p:nvSpPr>
            <p:cNvPr id="79" name="78 - Έλλειψη"/>
            <p:cNvSpPr/>
            <p:nvPr/>
          </p:nvSpPr>
          <p:spPr>
            <a:xfrm>
              <a:off x="3428992" y="3357562"/>
              <a:ext cx="2143140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0" name="2 - Υπότιτλος"/>
            <p:cNvSpPr txBox="1">
              <a:spLocks/>
            </p:cNvSpPr>
            <p:nvPr/>
          </p:nvSpPr>
          <p:spPr>
            <a:xfrm>
              <a:off x="3143240" y="3429000"/>
              <a:ext cx="2857520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Μυοκάρδιο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9649"/>
            <a:ext cx="3638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1371600" y="14287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Μυϊκός Ιστός</a:t>
            </a:r>
            <a:endParaRPr lang="el-GR" dirty="0"/>
          </a:p>
        </p:txBody>
      </p:sp>
      <p:grpSp>
        <p:nvGrpSpPr>
          <p:cNvPr id="3" name="28 - Ομάδα"/>
          <p:cNvGrpSpPr/>
          <p:nvPr/>
        </p:nvGrpSpPr>
        <p:grpSpPr>
          <a:xfrm>
            <a:off x="4802351" y="1357298"/>
            <a:ext cx="4198805" cy="1357322"/>
            <a:chOff x="4786314" y="1785926"/>
            <a:chExt cx="3429024" cy="714380"/>
          </a:xfrm>
        </p:grpSpPr>
        <p:sp>
          <p:nvSpPr>
            <p:cNvPr id="17" name="16 - Ορθογώνιο"/>
            <p:cNvSpPr/>
            <p:nvPr/>
          </p:nvSpPr>
          <p:spPr>
            <a:xfrm>
              <a:off x="4786314" y="1785926"/>
              <a:ext cx="3429024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2 - Υπότιτλος"/>
            <p:cNvSpPr txBox="1">
              <a:spLocks/>
            </p:cNvSpPr>
            <p:nvPr/>
          </p:nvSpPr>
          <p:spPr>
            <a:xfrm>
              <a:off x="4812508" y="1898723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επενδύει  κυρίως τοιχώματα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(πχ </a:t>
              </a:r>
              <a:r>
                <a:rPr kumimoji="0" lang="el-GR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αγγε</a:t>
              </a:r>
              <a:r>
                <a:rPr lang="el-GR" sz="2000" dirty="0"/>
                <a:t>ί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α, γαστρεντερικό σωλήνα)</a:t>
              </a:r>
            </a:p>
          </p:txBody>
        </p:sp>
      </p:grpSp>
      <p:grpSp>
        <p:nvGrpSpPr>
          <p:cNvPr id="4" name="27 - Ομάδα"/>
          <p:cNvGrpSpPr/>
          <p:nvPr/>
        </p:nvGrpSpPr>
        <p:grpSpPr>
          <a:xfrm>
            <a:off x="2236333" y="2035959"/>
            <a:ext cx="3286148" cy="1678793"/>
            <a:chOff x="2236333" y="2035959"/>
            <a:chExt cx="3286148" cy="1678793"/>
          </a:xfrm>
        </p:grpSpPr>
        <p:cxnSp>
          <p:nvCxnSpPr>
            <p:cNvPr id="23" name="22 - Ευθύγραμμο βέλος σύνδεσης"/>
            <p:cNvCxnSpPr>
              <a:stCxn id="76" idx="6"/>
              <a:endCxn id="17" idx="1"/>
            </p:cNvCxnSpPr>
            <p:nvPr/>
          </p:nvCxnSpPr>
          <p:spPr>
            <a:xfrm flipV="1">
              <a:off x="2428860" y="2035959"/>
              <a:ext cx="2373491" cy="1678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 - Υπότιτλος"/>
            <p:cNvSpPr txBox="1">
              <a:spLocks/>
            </p:cNvSpPr>
            <p:nvPr/>
          </p:nvSpPr>
          <p:spPr>
            <a:xfrm rot="19327829">
              <a:off x="2236333" y="2813336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βρίσκεται</a:t>
              </a:r>
            </a:p>
          </p:txBody>
        </p:sp>
      </p:grpSp>
      <p:grpSp>
        <p:nvGrpSpPr>
          <p:cNvPr id="5" name="29 - Ομάδα"/>
          <p:cNvGrpSpPr/>
          <p:nvPr/>
        </p:nvGrpSpPr>
        <p:grpSpPr>
          <a:xfrm>
            <a:off x="4357686" y="3357562"/>
            <a:ext cx="4572032" cy="714380"/>
            <a:chOff x="4786314" y="1785926"/>
            <a:chExt cx="3429024" cy="714380"/>
          </a:xfrm>
        </p:grpSpPr>
        <p:sp>
          <p:nvSpPr>
            <p:cNvPr id="31" name="30 - Ορθογώνιο"/>
            <p:cNvSpPr/>
            <p:nvPr/>
          </p:nvSpPr>
          <p:spPr>
            <a:xfrm>
              <a:off x="4786314" y="1785926"/>
              <a:ext cx="3429024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2 - Υπότιτλος"/>
            <p:cNvSpPr txBox="1">
              <a:spLocks/>
            </p:cNvSpPr>
            <p:nvPr/>
          </p:nvSpPr>
          <p:spPr>
            <a:xfrm>
              <a:off x="4857752" y="1928802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ατρακτοειδείς ίνες</a:t>
              </a:r>
              <a:endPara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39 - Ομάδα"/>
          <p:cNvGrpSpPr/>
          <p:nvPr/>
        </p:nvGrpSpPr>
        <p:grpSpPr>
          <a:xfrm>
            <a:off x="2428860" y="3705943"/>
            <a:ext cx="1965711" cy="500066"/>
            <a:chOff x="2428860" y="3705943"/>
            <a:chExt cx="1965711" cy="500066"/>
          </a:xfrm>
        </p:grpSpPr>
        <p:sp>
          <p:nvSpPr>
            <p:cNvPr id="34" name="2 - Υπότιτλος"/>
            <p:cNvSpPr txBox="1">
              <a:spLocks/>
            </p:cNvSpPr>
            <p:nvPr/>
          </p:nvSpPr>
          <p:spPr>
            <a:xfrm rot="246359">
              <a:off x="2627294" y="3705943"/>
              <a:ext cx="1767277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αποτελείται από</a:t>
              </a:r>
            </a:p>
          </p:txBody>
        </p:sp>
        <p:cxnSp>
          <p:nvCxnSpPr>
            <p:cNvPr id="38" name="37 - Ευθύγραμμο βέλος σύνδεσης"/>
            <p:cNvCxnSpPr>
              <a:stCxn id="76" idx="6"/>
              <a:endCxn id="31" idx="1"/>
            </p:cNvCxnSpPr>
            <p:nvPr/>
          </p:nvCxnSpPr>
          <p:spPr>
            <a:xfrm>
              <a:off x="2428860" y="3714752"/>
              <a:ext cx="192882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2 - Υπότιτλος"/>
          <p:cNvSpPr txBox="1">
            <a:spLocks/>
          </p:cNvSpPr>
          <p:nvPr/>
        </p:nvSpPr>
        <p:spPr>
          <a:xfrm>
            <a:off x="5733681" y="4143380"/>
            <a:ext cx="1767277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χαρακτηριστικά</a:t>
            </a:r>
          </a:p>
        </p:txBody>
      </p:sp>
      <p:grpSp>
        <p:nvGrpSpPr>
          <p:cNvPr id="7" name="61 - Ομάδα"/>
          <p:cNvGrpSpPr/>
          <p:nvPr/>
        </p:nvGrpSpPr>
        <p:grpSpPr>
          <a:xfrm>
            <a:off x="428596" y="4643446"/>
            <a:ext cx="6188724" cy="1143008"/>
            <a:chOff x="428596" y="4643446"/>
            <a:chExt cx="6188724" cy="1143008"/>
          </a:xfrm>
        </p:grpSpPr>
        <p:sp>
          <p:nvSpPr>
            <p:cNvPr id="44" name="2 - Υπότιτλος"/>
            <p:cNvSpPr txBox="1">
              <a:spLocks/>
            </p:cNvSpPr>
            <p:nvPr/>
          </p:nvSpPr>
          <p:spPr>
            <a:xfrm>
              <a:off x="428596" y="5286388"/>
              <a:ext cx="3286148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χωρίς γραμμώσεις</a:t>
              </a:r>
            </a:p>
          </p:txBody>
        </p:sp>
        <p:cxnSp>
          <p:nvCxnSpPr>
            <p:cNvPr id="48" name="47 - Ευθύγραμμο βέλος σύνδεσης"/>
            <p:cNvCxnSpPr>
              <a:stCxn id="42" idx="2"/>
              <a:endCxn id="44" idx="0"/>
            </p:cNvCxnSpPr>
            <p:nvPr/>
          </p:nvCxnSpPr>
          <p:spPr>
            <a:xfrm rot="5400000">
              <a:off x="4023024" y="2692092"/>
              <a:ext cx="642942" cy="4545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- Ορθογώνιο"/>
            <p:cNvSpPr/>
            <p:nvPr/>
          </p:nvSpPr>
          <p:spPr>
            <a:xfrm>
              <a:off x="857224" y="5286388"/>
              <a:ext cx="2428892" cy="500066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62 - Ομάδα"/>
          <p:cNvGrpSpPr/>
          <p:nvPr/>
        </p:nvGrpSpPr>
        <p:grpSpPr>
          <a:xfrm>
            <a:off x="5715008" y="4643446"/>
            <a:ext cx="3286148" cy="1143008"/>
            <a:chOff x="5715008" y="4643446"/>
            <a:chExt cx="3286148" cy="1143008"/>
          </a:xfrm>
        </p:grpSpPr>
        <p:cxnSp>
          <p:nvCxnSpPr>
            <p:cNvPr id="51" name="50 - Ευθύγραμμο βέλος σύνδεσης"/>
            <p:cNvCxnSpPr>
              <a:stCxn id="42" idx="2"/>
              <a:endCxn id="45" idx="0"/>
            </p:cNvCxnSpPr>
            <p:nvPr/>
          </p:nvCxnSpPr>
          <p:spPr>
            <a:xfrm rot="16200000" flipH="1">
              <a:off x="6666230" y="4594536"/>
              <a:ext cx="642942" cy="740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60 - Ομάδα"/>
            <p:cNvGrpSpPr/>
            <p:nvPr/>
          </p:nvGrpSpPr>
          <p:grpSpPr>
            <a:xfrm>
              <a:off x="5715008" y="5286388"/>
              <a:ext cx="3286148" cy="500066"/>
              <a:chOff x="5715008" y="5286388"/>
              <a:chExt cx="3286148" cy="500066"/>
            </a:xfrm>
          </p:grpSpPr>
          <p:sp>
            <p:nvSpPr>
              <p:cNvPr id="45" name="2 - Υπότιτλος"/>
              <p:cNvSpPr txBox="1">
                <a:spLocks/>
              </p:cNvSpPr>
              <p:nvPr/>
            </p:nvSpPr>
            <p:spPr>
              <a:xfrm>
                <a:off x="5715008" y="5286388"/>
                <a:ext cx="3286148" cy="5000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l-GR" sz="2000" dirty="0"/>
                  <a:t>έ</a:t>
                </a:r>
                <a:r>
                  <a:rPr kumimoji="0" lang="el-G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χουν </a:t>
                </a:r>
                <a:r>
                  <a:rPr lang="el-GR" sz="2000" dirty="0" smtClean="0"/>
                  <a:t>έναν </a:t>
                </a:r>
                <a:r>
                  <a:rPr kumimoji="0" lang="el-G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πυρήνα</a:t>
                </a:r>
              </a:p>
            </p:txBody>
          </p:sp>
          <p:sp>
            <p:nvSpPr>
              <p:cNvPr id="59" name="58 - Ορθογώνιο"/>
              <p:cNvSpPr/>
              <p:nvPr/>
            </p:nvSpPr>
            <p:spPr>
              <a:xfrm>
                <a:off x="6072198" y="5286388"/>
                <a:ext cx="2571768" cy="500066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0" name="67 - Ομάδα"/>
          <p:cNvGrpSpPr/>
          <p:nvPr/>
        </p:nvGrpSpPr>
        <p:grpSpPr>
          <a:xfrm>
            <a:off x="2143108" y="4643446"/>
            <a:ext cx="4572032" cy="1857388"/>
            <a:chOff x="2143108" y="4643446"/>
            <a:chExt cx="4572032" cy="1857388"/>
          </a:xfrm>
        </p:grpSpPr>
        <p:sp>
          <p:nvSpPr>
            <p:cNvPr id="46" name="2 - Υπότιτλος"/>
            <p:cNvSpPr txBox="1">
              <a:spLocks/>
            </p:cNvSpPr>
            <p:nvPr/>
          </p:nvSpPr>
          <p:spPr>
            <a:xfrm>
              <a:off x="2143108" y="6000768"/>
              <a:ext cx="4572032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l-GR" sz="2000" dirty="0" smtClean="0"/>
                <a:t>ΔΕΝ υπακούουν στη θέλησή μας</a:t>
              </a:r>
              <a:endPara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4" name="53 - Ευθύγραμμο βέλος σύνδεσης"/>
            <p:cNvCxnSpPr>
              <a:stCxn id="42" idx="2"/>
              <a:endCxn id="46" idx="0"/>
            </p:cNvCxnSpPr>
            <p:nvPr/>
          </p:nvCxnSpPr>
          <p:spPr>
            <a:xfrm rot="5400000">
              <a:off x="4844561" y="4228009"/>
              <a:ext cx="1357322" cy="21881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- Ορθογώνιο"/>
            <p:cNvSpPr/>
            <p:nvPr/>
          </p:nvSpPr>
          <p:spPr>
            <a:xfrm>
              <a:off x="2143108" y="6000768"/>
              <a:ext cx="4572032" cy="500066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" name="23 - Ομάδα"/>
          <p:cNvGrpSpPr/>
          <p:nvPr/>
        </p:nvGrpSpPr>
        <p:grpSpPr>
          <a:xfrm>
            <a:off x="357158" y="3357562"/>
            <a:ext cx="2857520" cy="857256"/>
            <a:chOff x="6072198" y="3429000"/>
            <a:chExt cx="2857520" cy="857256"/>
          </a:xfrm>
        </p:grpSpPr>
        <p:sp>
          <p:nvSpPr>
            <p:cNvPr id="76" name="75 - Έλλειψη"/>
            <p:cNvSpPr/>
            <p:nvPr/>
          </p:nvSpPr>
          <p:spPr>
            <a:xfrm>
              <a:off x="6786578" y="3429000"/>
              <a:ext cx="1357322" cy="7143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7" name="2 - Υπότιτλος"/>
            <p:cNvSpPr txBox="1">
              <a:spLocks/>
            </p:cNvSpPr>
            <p:nvPr/>
          </p:nvSpPr>
          <p:spPr>
            <a:xfrm>
              <a:off x="6072198" y="3429000"/>
              <a:ext cx="2857520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Λείος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Έλλειψη"/>
          <p:cNvSpPr/>
          <p:nvPr/>
        </p:nvSpPr>
        <p:spPr>
          <a:xfrm>
            <a:off x="357158" y="2357430"/>
            <a:ext cx="2428892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1371600" y="-35719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Μυϊκός Ιστός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0" y="2428872"/>
            <a:ext cx="2857500" cy="928687"/>
          </a:xfrm>
          <a:prstGeom prst="rect">
            <a:avLst/>
          </a:prstGeo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Σκελετικός</a:t>
            </a:r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7" name="22 - Ομάδα"/>
          <p:cNvGrpSpPr/>
          <p:nvPr/>
        </p:nvGrpSpPr>
        <p:grpSpPr>
          <a:xfrm>
            <a:off x="3143240" y="2357430"/>
            <a:ext cx="2857520" cy="928694"/>
            <a:chOff x="3143240" y="3357562"/>
            <a:chExt cx="2857520" cy="928694"/>
          </a:xfrm>
        </p:grpSpPr>
        <p:sp>
          <p:nvSpPr>
            <p:cNvPr id="20" name="19 - Έλλειψη"/>
            <p:cNvSpPr/>
            <p:nvPr/>
          </p:nvSpPr>
          <p:spPr>
            <a:xfrm>
              <a:off x="3428992" y="3357562"/>
              <a:ext cx="2143140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2 - Υπότιτλος"/>
            <p:cNvSpPr txBox="1">
              <a:spLocks/>
            </p:cNvSpPr>
            <p:nvPr/>
          </p:nvSpPr>
          <p:spPr>
            <a:xfrm>
              <a:off x="3143240" y="3429000"/>
              <a:ext cx="2857520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Μυοκάρδιο</a:t>
              </a:r>
            </a:p>
          </p:txBody>
        </p:sp>
      </p:grpSp>
      <p:grpSp>
        <p:nvGrpSpPr>
          <p:cNvPr id="9" name="23 - Ομάδα"/>
          <p:cNvGrpSpPr/>
          <p:nvPr/>
        </p:nvGrpSpPr>
        <p:grpSpPr>
          <a:xfrm>
            <a:off x="6072198" y="2357430"/>
            <a:ext cx="2857520" cy="857256"/>
            <a:chOff x="6072198" y="3429000"/>
            <a:chExt cx="2857520" cy="857256"/>
          </a:xfrm>
        </p:grpSpPr>
        <p:sp>
          <p:nvSpPr>
            <p:cNvPr id="21" name="20 - Έλλειψη"/>
            <p:cNvSpPr/>
            <p:nvPr/>
          </p:nvSpPr>
          <p:spPr>
            <a:xfrm>
              <a:off x="6786578" y="3429000"/>
              <a:ext cx="1357322" cy="7143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2 - Υπότιτλος"/>
            <p:cNvSpPr txBox="1">
              <a:spLocks/>
            </p:cNvSpPr>
            <p:nvPr/>
          </p:nvSpPr>
          <p:spPr>
            <a:xfrm>
              <a:off x="6072198" y="3429000"/>
              <a:ext cx="2857520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Λείος</a:t>
              </a:r>
            </a:p>
          </p:txBody>
        </p:sp>
      </p:grpSp>
      <p:sp>
        <p:nvSpPr>
          <p:cNvPr id="6" name="1 - Τίτλος"/>
          <p:cNvSpPr txBox="1">
            <a:spLocks/>
          </p:cNvSpPr>
          <p:nvPr/>
        </p:nvSpPr>
        <p:spPr>
          <a:xfrm>
            <a:off x="2643174" y="1071546"/>
            <a:ext cx="407196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Διακρίνονται τρεις τύποι:</a:t>
            </a:r>
          </a:p>
        </p:txBody>
      </p:sp>
      <p:cxnSp>
        <p:nvCxnSpPr>
          <p:cNvPr id="8" name="7 - Ευθύγραμμο βέλος σύνδεσης"/>
          <p:cNvCxnSpPr>
            <a:stCxn id="6" idx="2"/>
            <a:endCxn id="16" idx="0"/>
          </p:cNvCxnSpPr>
          <p:nvPr/>
        </p:nvCxnSpPr>
        <p:spPr>
          <a:xfrm rot="5400000">
            <a:off x="2875348" y="553621"/>
            <a:ext cx="500066" cy="31075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stCxn id="6" idx="2"/>
          </p:cNvCxnSpPr>
          <p:nvPr/>
        </p:nvCxnSpPr>
        <p:spPr>
          <a:xfrm rot="5400000">
            <a:off x="4339827" y="2018100"/>
            <a:ext cx="500066" cy="178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>
            <a:stCxn id="6" idx="2"/>
          </p:cNvCxnSpPr>
          <p:nvPr/>
        </p:nvCxnSpPr>
        <p:spPr>
          <a:xfrm rot="16200000" flipH="1">
            <a:off x="5840024" y="696496"/>
            <a:ext cx="500066" cy="2821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0388" y="3143248"/>
            <a:ext cx="1504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19470"/>
            <a:ext cx="1590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148032"/>
            <a:ext cx="1524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 - Υπότιτλος"/>
          <p:cNvSpPr txBox="1">
            <a:spLocks/>
          </p:cNvSpPr>
          <p:nvPr/>
        </p:nvSpPr>
        <p:spPr>
          <a:xfrm rot="20731146">
            <a:off x="2764288" y="4525146"/>
            <a:ext cx="1993326" cy="65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dirty="0" smtClean="0"/>
              <a:t>Αυτόνομη λειτουργία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2 - Υπότιτλος"/>
          <p:cNvSpPr txBox="1">
            <a:spLocks/>
          </p:cNvSpPr>
          <p:nvPr/>
        </p:nvSpPr>
        <p:spPr>
          <a:xfrm rot="20731146">
            <a:off x="5600832" y="4382270"/>
            <a:ext cx="1993326" cy="65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dirty="0" smtClean="0"/>
              <a:t>Αυτόνομη λειτουργία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 - Υπότιτλος"/>
          <p:cNvSpPr txBox="1">
            <a:spLocks/>
          </p:cNvSpPr>
          <p:nvPr/>
        </p:nvSpPr>
        <p:spPr>
          <a:xfrm rot="20731146">
            <a:off x="-164670" y="4453708"/>
            <a:ext cx="1993326" cy="65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dirty="0" smtClean="0"/>
              <a:t>ΜΗ αυτόνομη λειτουργία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6" grpId="0"/>
      <p:bldP spid="22" grpId="0" build="allAtOnce"/>
      <p:bldP spid="23" grpId="0"/>
      <p:bldP spid="24" grpId="0"/>
    </p:bldLst>
  </p:timing>
</p:sld>
</file>

<file path=ppt/theme/theme1.xml><?xml version="1.0" encoding="utf-8"?>
<a:theme xmlns:a="http://schemas.openxmlformats.org/drawingml/2006/main" name="B1 PowerPoint template_ne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B1 PowerPoint template_new</Template>
  <TotalTime>5</TotalTime>
  <Words>120</Words>
  <Application>Microsoft Office PowerPoint</Application>
  <PresentationFormat>Προβολή στην οθόνη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B1 PowerPoint template_new</vt:lpstr>
      <vt:lpstr>Μυϊκός ιστός</vt:lpstr>
      <vt:lpstr>Μυϊκός Ιστός</vt:lpstr>
      <vt:lpstr>Μυϊκός Ιστός</vt:lpstr>
      <vt:lpstr>Μυϊκός Ιστός</vt:lpstr>
      <vt:lpstr>Μυϊκός Ιστός</vt:lpstr>
      <vt:lpstr>Μυϊκός Ιστός</vt:lpstr>
    </vt:vector>
  </TitlesOfParts>
  <Company>Kosmos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Μυϊκός ιστός</dc:title>
  <dc:creator>Hephaestus</dc:creator>
  <cp:lastModifiedBy>Hephaestus</cp:lastModifiedBy>
  <cp:revision>1</cp:revision>
  <dcterms:created xsi:type="dcterms:W3CDTF">2017-02-19T07:38:31Z</dcterms:created>
  <dcterms:modified xsi:type="dcterms:W3CDTF">2017-02-19T07:43:59Z</dcterms:modified>
</cp:coreProperties>
</file>