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83" r:id="rId1"/>
  </p:sldMasterIdLst>
  <p:notesMasterIdLst>
    <p:notesMasterId r:id="rId19"/>
  </p:notesMasterIdLst>
  <p:handoutMasterIdLst>
    <p:handoutMasterId r:id="rId20"/>
  </p:handoutMasterIdLst>
  <p:sldIdLst>
    <p:sldId id="327" r:id="rId2"/>
    <p:sldId id="32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67A84"/>
    <a:srgbClr val="3E5E66"/>
    <a:srgbClr val="99CCFF"/>
    <a:srgbClr val="1148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1" autoAdjust="0"/>
    <p:restoredTop sz="91717" autoAdjust="0"/>
  </p:normalViewPr>
  <p:slideViewPr>
    <p:cSldViewPr>
      <p:cViewPr>
        <p:scale>
          <a:sx n="54" d="100"/>
          <a:sy n="54" d="100"/>
        </p:scale>
        <p:origin x="-186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13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859B43-EAA7-4F06-9AA8-130FC0A7B65F}" type="datetimeFigureOut">
              <a:rPr lang="el-GR"/>
              <a:pPr>
                <a:defRPr/>
              </a:pPr>
              <a:t>1/10/2017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B59D01-9F2A-4C74-B41F-11524BF07C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9693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455907-2DC1-46C1-A0AB-92EA5947B22D}" type="datetimeFigureOut">
              <a:rPr lang="en-US"/>
              <a:pPr>
                <a:defRPr/>
              </a:pPr>
              <a:t>10/1/2017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1E6E595-6D21-40A5-9507-9F99284052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8811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A2B4D73-1D44-450D-8FDE-20F399F8C4FE}" type="slidenum">
              <a:rPr lang="el-GR" sz="1200">
                <a:cs typeface="Arial" charset="0"/>
              </a:rPr>
              <a:pPr algn="r" eaLnBrk="1" hangingPunct="1"/>
              <a:t>11</a:t>
            </a:fld>
            <a:endParaRPr lang="el-GR" sz="1200">
              <a:cs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5BA07BD-6A12-4882-A2B4-64217093F438}" type="slidenum">
              <a:rPr lang="el-GR" sz="1200">
                <a:cs typeface="Arial" charset="0"/>
              </a:rPr>
              <a:pPr algn="r" eaLnBrk="1" hangingPunct="1"/>
              <a:t>12</a:t>
            </a:fld>
            <a:endParaRPr lang="el-GR" sz="1200">
              <a:cs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0B4E04CB-75EB-459B-ADAD-52C20E8469A2}" type="slidenum">
              <a:rPr lang="el-GR" sz="1200">
                <a:cs typeface="Arial" charset="0"/>
              </a:rPr>
              <a:pPr algn="r" eaLnBrk="1" hangingPunct="1"/>
              <a:t>4</a:t>
            </a:fld>
            <a:endParaRPr lang="el-GR" sz="1200">
              <a:cs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9D3B18-E8C7-4A20-A029-FF2AF89B0F9D}" type="slidenum">
              <a:rPr lang="el-GR" sz="1200">
                <a:cs typeface="Arial" charset="0"/>
              </a:rPr>
              <a:pPr algn="r" eaLnBrk="1" hangingPunct="1"/>
              <a:t>5</a:t>
            </a:fld>
            <a:endParaRPr lang="el-GR" sz="1200">
              <a:cs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6014A8F-D400-4A11-BF54-378D9F436C50}" type="slidenum">
              <a:rPr lang="el-GR" sz="1200">
                <a:cs typeface="Arial" charset="0"/>
              </a:rPr>
              <a:pPr algn="r" eaLnBrk="1" hangingPunct="1"/>
              <a:t>6</a:t>
            </a:fld>
            <a:endParaRPr lang="el-GR" sz="1200">
              <a:cs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D5797C00-05CF-43BE-A8CB-FF8803DD285A}" type="slidenum">
              <a:rPr lang="el-GR" sz="1200">
                <a:cs typeface="Arial" charset="0"/>
              </a:rPr>
              <a:pPr algn="r" eaLnBrk="1" hangingPunct="1"/>
              <a:t>7</a:t>
            </a:fld>
            <a:endParaRPr lang="el-GR" sz="1200"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A883C23-A9FF-4146-B941-E09DBF0009ED}" type="slidenum">
              <a:rPr lang="el-GR" sz="1200">
                <a:cs typeface="Arial" charset="0"/>
              </a:rPr>
              <a:pPr algn="r" eaLnBrk="1" hangingPunct="1"/>
              <a:t>10</a:t>
            </a:fld>
            <a:endParaRPr lang="el-GR" sz="1200"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3850" y="476250"/>
            <a:ext cx="7246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l-GR" b="1">
                <a:solidFill>
                  <a:srgbClr val="567A84"/>
                </a:solidFill>
              </a:rPr>
              <a:t>Εισαγωγική Επιμόρφωση για την εκπαιδευτική αξιοποίηση ΤΠΕ </a:t>
            </a:r>
          </a:p>
          <a:p>
            <a:pPr algn="ctr"/>
            <a:r>
              <a:rPr lang="el-GR" b="1">
                <a:solidFill>
                  <a:srgbClr val="567A84"/>
                </a:solidFill>
              </a:rPr>
              <a:t>(Επιμόρφωση Β1 Επιπέδου)</a:t>
            </a: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90575" y="5380038"/>
            <a:ext cx="74882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/>
              <a:t>ΕΠΙΜΟΡΦΩΣΗ ΕΚΠΑΙΔΕΥΤΙΚΩΝ </a:t>
            </a:r>
            <a:r>
              <a:rPr lang="el-GR" sz="1100" b="1"/>
              <a:t>ΓΙΑ ΤΗΝ</a:t>
            </a:r>
            <a:r>
              <a:rPr lang="en-US" sz="1100" b="1"/>
              <a:t> ΑΞΙΟΠΟΙΗΣΗ ΚΑΙ ΕΦΑΡΜΟΓΗ ΤΩΝ ΨΗΦΙΑΚΩΝ ΤΕΧΝΟΛΟΓΙΩΝ ΣΤΗ ΔΙΔΑΚΤΙΚΗ ΠΡΑΞΗ (ΕΠΙΜΟΡΦΩΣΗ Β’ ΕΠΙΠΕΔΟΥ ΤΠΕ)</a:t>
            </a:r>
            <a:endParaRPr lang="el-GR" sz="1100" b="1"/>
          </a:p>
        </p:txBody>
      </p:sp>
      <p:pic>
        <p:nvPicPr>
          <p:cNvPr id="6" name="Picture 9"/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824538"/>
            <a:ext cx="520382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628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39114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90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505825" y="6350000"/>
            <a:ext cx="530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altLang="en-US" sz="1100" b="1" smtClean="0"/>
              <a:t>- </a:t>
            </a:r>
            <a:fld id="{D5278FD4-659B-41F9-9141-0584792102DD}" type="slidenum">
              <a:rPr lang="en-US" altLang="en-US" sz="1100" b="1" smtClean="0"/>
              <a:pPr>
                <a:defRPr/>
              </a:pPr>
              <a:t>‹#›</a:t>
            </a:fld>
            <a:r>
              <a:rPr lang="el-GR" altLang="en-US" sz="1100" b="1" smtClean="0"/>
              <a:t> -</a:t>
            </a:r>
            <a:endParaRPr lang="en-US" altLang="en-US" sz="1100" b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178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633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του τίτλου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Kλικ για επεξεργασία των στυλ του υποδείγματος</a:t>
            </a:r>
          </a:p>
          <a:p>
            <a:pPr lvl="1"/>
            <a:r>
              <a:rPr lang="el-GR" altLang="en-US" smtClean="0"/>
              <a:t>Δεύτερου επιπέδου</a:t>
            </a:r>
          </a:p>
          <a:p>
            <a:pPr lvl="2"/>
            <a:r>
              <a:rPr lang="el-GR" altLang="en-US" smtClean="0"/>
              <a:t>Τρίτου επιπέδου</a:t>
            </a:r>
          </a:p>
          <a:p>
            <a:pPr lvl="3"/>
            <a:r>
              <a:rPr lang="el-GR" altLang="en-US" smtClean="0"/>
              <a:t>Τέταρτου επιπέδου</a:t>
            </a:r>
          </a:p>
          <a:p>
            <a:pPr lvl="4"/>
            <a:r>
              <a:rPr lang="el-GR" altLang="en-US" smtClean="0"/>
              <a:t>Πέμπτου επιπέδου</a:t>
            </a:r>
            <a:endParaRPr lang="en-US" altLang="en-US" smtClean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438" y="260350"/>
            <a:ext cx="9302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7494588" y="1125538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Διεύθυνση </a:t>
            </a:r>
          </a:p>
          <a:p>
            <a:pPr algn="ctr">
              <a:defRPr/>
            </a:pPr>
            <a:r>
              <a:rPr lang="el-GR" altLang="en-US" sz="500" dirty="0" smtClean="0">
                <a:solidFill>
                  <a:srgbClr val="567A84"/>
                </a:solidFill>
                <a:latin typeface="Verdana" pitchFamily="34" charset="0"/>
              </a:rPr>
              <a:t>Επιμόρφωσης &amp; Πιστοποίησης</a:t>
            </a:r>
          </a:p>
        </p:txBody>
      </p:sp>
      <p:pic>
        <p:nvPicPr>
          <p:cNvPr id="1030" name="Picture 8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2550" y="6327775"/>
            <a:ext cx="231616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395288" y="6308725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1400" b="1">
                <a:solidFill>
                  <a:srgbClr val="567A84"/>
                </a:solidFill>
              </a:rPr>
              <a:t>Εισαγωγική Επιμόρφωση για την εκπαιδευτική αξιοποίηση ΤΠΕ (Επιμόρφωση Β1 Επιπέδου)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08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E5E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E5E6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D0D0D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667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v/item/ds/8521/3135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309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7388" y="1628775"/>
            <a:ext cx="7772400" cy="1470025"/>
          </a:xfrm>
        </p:spPr>
        <p:txBody>
          <a:bodyPr/>
          <a:lstStyle/>
          <a:p>
            <a:pPr algn="ctr"/>
            <a:r>
              <a:rPr lang="el-GR" altLang="en-US" dirty="0" smtClean="0"/>
              <a:t>Παράδειγμα χρήσης λογισμικού παρουσίασης</a:t>
            </a:r>
            <a:endParaRPr lang="en-US" altLang="en-US" dirty="0" smtClean="0"/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476375" y="3390900"/>
            <a:ext cx="6400800" cy="1752600"/>
          </a:xfrm>
        </p:spPr>
        <p:txBody>
          <a:bodyPr/>
          <a:lstStyle/>
          <a:p>
            <a:r>
              <a:rPr lang="el-GR" dirty="0" smtClean="0"/>
              <a:t>Συστάδα 2: </a:t>
            </a:r>
          </a:p>
          <a:p>
            <a:r>
              <a:rPr lang="el-GR" dirty="0" smtClean="0"/>
              <a:t>Φυσικές Επιστήμες, Τεχνολογία, Φυσική Αγωγή</a:t>
            </a:r>
            <a:r>
              <a:rPr lang="en-US" dirty="0" smtClean="0"/>
              <a:t> </a:t>
            </a:r>
            <a:r>
              <a:rPr lang="el-GR" dirty="0" smtClean="0"/>
              <a:t>και Υγεία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>
              <a:tabLst>
                <a:tab pos="1616075" algn="l"/>
              </a:tabLst>
            </a:pPr>
            <a:r>
              <a:rPr lang="el-GR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ΑΝΤΙΓΡΑΦΗ ΤΟΥ </a:t>
            </a:r>
            <a:r>
              <a:rPr lang="en-US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DNA </a:t>
            </a:r>
            <a:endParaRPr lang="el-GR" sz="2800" b="0" u="sng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8913"/>
            <a:ext cx="43561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07950" y="692150"/>
            <a:ext cx="43195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διπλή έλικα ανοίγει σε συγκεκριμένες θέσεις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καθώς σπάνε οι δεσμοί που συγκρατούν τις συμπληρωματικές αζωτούχες βάσεις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07950" y="2636838"/>
            <a:ext cx="5111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Οι δύο πολυνουκλεοτιδικές αλυσίδες λειτουργούν ως καλούπια</a:t>
            </a:r>
          </a:p>
          <a:p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και οι αζευγάρωτες βάσεις τους δημιουργούν δεσμούς με συμπληρωματικές αζωτούχες βάσεις των ελεύθερων νουκλεοτιδίων</a:t>
            </a:r>
          </a:p>
        </p:txBody>
      </p:sp>
      <p:pic>
        <p:nvPicPr>
          <p:cNvPr id="58377" name="Picture 9" descr="http://musingsofscience.files.wordpress.com/2011/04/dna-replic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2924175"/>
            <a:ext cx="32051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79388" y="5445125"/>
            <a:ext cx="5291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σχηματισμός δύο νέων δίκλωνων μορίων </a:t>
            </a:r>
            <a:r>
              <a:rPr lang="en-US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</a:t>
            </a:r>
            <a:endParaRPr lang="el-GR" b="1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797425"/>
            <a:ext cx="26289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3" grpId="0"/>
      <p:bldP spid="983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>
              <a:tabLst>
                <a:tab pos="1616075" algn="l"/>
              </a:tabLst>
            </a:pPr>
            <a:r>
              <a:rPr lang="el-GR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ΜΕΤΑΓΡΑΦΗ ΤΩΝ ΓΟΝΙΔΙΩΝ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23850" y="692150"/>
            <a:ext cx="4103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σύνθεση των πρωτεϊνών γίνεται στα ριβοσώματα που βρίσκονται στο κυτταρόπλασμα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4572000" y="692150"/>
            <a:ext cx="4103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Η πληροφορία μεταφέρεται από το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στα ριβοσώματα μέσω του αγγελιοφόρου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</a:t>
            </a:r>
            <a:endParaRPr lang="el-GR" sz="2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" name="Picture 25" descr="nob_proteinsynthe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39925"/>
            <a:ext cx="6192837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ransla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997200"/>
            <a:ext cx="4716463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>
              <a:tabLst>
                <a:tab pos="1616075" algn="l"/>
              </a:tabLst>
            </a:pPr>
            <a:r>
              <a:rPr lang="el-GR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ΜΕΤΑΦΡΑΣΗ ΤΟΥ </a:t>
            </a:r>
            <a:r>
              <a:rPr lang="en-US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m-RNA </a:t>
            </a:r>
            <a:endParaRPr lang="el-GR" sz="2800" b="0" u="sng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2924175"/>
            <a:ext cx="46799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341438"/>
            <a:ext cx="44275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732588" y="6188075"/>
            <a:ext cx="1992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 i="1">
                <a:solidFill>
                  <a:srgbClr val="333333"/>
                </a:solidFill>
                <a:cs typeface="Arial" charset="0"/>
              </a:rPr>
              <a:t>Λογισμικό Βιολογίας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0" y="1196975"/>
            <a:ext cx="4679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m-RNA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προσδένεται στο ριβόσωμα με τη βοήθεια του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r-RNA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του ριβοσώματος</a:t>
            </a:r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2565400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κατάλληλα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t-RNA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που εμφανίζουν συμπληρωματικότητα με το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m-RNA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μεταφέρουν διαδοχικά στο ριβόσωμα συγκεκριμένα αμινοξέα</a:t>
            </a:r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0" y="4581525"/>
            <a:ext cx="4679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Κάθε αμινοξύ συνδέεται με χημικό δεσμό με το επόμενο του και έτσι σχηματίζεται η πρωτεΐνη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biology4u.gr/wp-content/uploads/2014/08/transcript-l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1150" y="117475"/>
            <a:ext cx="5981700" cy="655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transcrip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0013" y="260350"/>
            <a:ext cx="6402387" cy="640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2004" t="18565" r="32451" b="29454"/>
          <a:stretch>
            <a:fillRect/>
          </a:stretch>
        </p:blipFill>
        <p:spPr bwMode="auto">
          <a:xfrm>
            <a:off x="1727200" y="549275"/>
            <a:ext cx="56880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2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2197100" y="5656263"/>
            <a:ext cx="480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http://photodentro.edu.gr/v/item/ds/8521/6670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Τίτλος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229600" cy="785812"/>
          </a:xfrm>
        </p:spPr>
        <p:txBody>
          <a:bodyPr/>
          <a:lstStyle/>
          <a:p>
            <a:r>
              <a:rPr lang="el-GR" sz="3200" b="0" smtClean="0">
                <a:solidFill>
                  <a:srgbClr val="990033"/>
                </a:solidFill>
              </a:rPr>
              <a:t>ΔΙΑΦΟΡΕΣ</a:t>
            </a:r>
          </a:p>
        </p:txBody>
      </p:sp>
      <p:grpSp>
        <p:nvGrpSpPr>
          <p:cNvPr id="2" name="7 - Ομάδα"/>
          <p:cNvGrpSpPr>
            <a:grpSpLocks/>
          </p:cNvGrpSpPr>
          <p:nvPr/>
        </p:nvGrpSpPr>
        <p:grpSpPr bwMode="auto">
          <a:xfrm>
            <a:off x="609600" y="1398588"/>
            <a:ext cx="7924800" cy="400050"/>
            <a:chOff x="714348" y="1357298"/>
            <a:chExt cx="7923404" cy="400110"/>
          </a:xfrm>
        </p:grpSpPr>
        <p:sp>
          <p:nvSpPr>
            <p:cNvPr id="5" name="4 - TextBox"/>
            <p:cNvSpPr txBox="1"/>
            <p:nvPr/>
          </p:nvSpPr>
          <p:spPr>
            <a:xfrm>
              <a:off x="714348" y="1357298"/>
              <a:ext cx="357125" cy="400110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1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5 - TextBox"/>
            <p:cNvSpPr txBox="1"/>
            <p:nvPr/>
          </p:nvSpPr>
          <p:spPr>
            <a:xfrm>
              <a:off x="1071473" y="1357298"/>
              <a:ext cx="3780759" cy="400110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Είναι δίκλωνο</a:t>
              </a:r>
            </a:p>
          </p:txBody>
        </p:sp>
        <p:sp>
          <p:nvSpPr>
            <p:cNvPr id="7" name="6 - TextBox"/>
            <p:cNvSpPr txBox="1"/>
            <p:nvPr/>
          </p:nvSpPr>
          <p:spPr>
            <a:xfrm>
              <a:off x="4856993" y="1357298"/>
              <a:ext cx="3780759" cy="400110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Είναι συνήθως μονόκλωνο</a:t>
              </a:r>
            </a:p>
          </p:txBody>
        </p:sp>
      </p:grpSp>
      <p:grpSp>
        <p:nvGrpSpPr>
          <p:cNvPr id="3" name="8 - Ομάδα"/>
          <p:cNvGrpSpPr>
            <a:grpSpLocks/>
          </p:cNvGrpSpPr>
          <p:nvPr/>
        </p:nvGrpSpPr>
        <p:grpSpPr bwMode="auto">
          <a:xfrm>
            <a:off x="609600" y="1895475"/>
            <a:ext cx="7924800" cy="709613"/>
            <a:chOff x="714348" y="1357298"/>
            <a:chExt cx="7923404" cy="709200"/>
          </a:xfrm>
        </p:grpSpPr>
        <p:sp>
          <p:nvSpPr>
            <p:cNvPr id="10" name="9 - TextBox"/>
            <p:cNvSpPr txBox="1"/>
            <p:nvPr/>
          </p:nvSpPr>
          <p:spPr>
            <a:xfrm>
              <a:off x="714348" y="1357298"/>
              <a:ext cx="357125" cy="709200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2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10 - TextBox"/>
            <p:cNvSpPr txBox="1"/>
            <p:nvPr/>
          </p:nvSpPr>
          <p:spPr>
            <a:xfrm>
              <a:off x="1071473" y="1357298"/>
              <a:ext cx="3780759" cy="70761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Αποτελείται από </a:t>
              </a:r>
              <a:r>
                <a:rPr lang="el-GR" sz="2000" b="1" dirty="0" err="1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rPr>
                <a:t>δεοξυ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ριβονουκλεοτίδια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11 - TextBox"/>
            <p:cNvSpPr txBox="1"/>
            <p:nvPr/>
          </p:nvSpPr>
          <p:spPr>
            <a:xfrm>
              <a:off x="4856993" y="1357298"/>
              <a:ext cx="3780759" cy="70761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Αποτελείται από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ριβονουκλεοτίδια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12 - Ορθογώνιο"/>
          <p:cNvSpPr/>
          <p:nvPr/>
        </p:nvSpPr>
        <p:spPr>
          <a:xfrm>
            <a:off x="2143125" y="785813"/>
            <a:ext cx="9620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+mn-lt"/>
                <a:ea typeface="+mj-ea"/>
                <a:cs typeface="+mj-cs"/>
              </a:rPr>
              <a:t>DNA</a:t>
            </a:r>
            <a:endParaRPr lang="el-GR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215063" y="785813"/>
            <a:ext cx="9350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66"/>
                </a:solidFill>
                <a:latin typeface="+mn-lt"/>
                <a:ea typeface="+mj-ea"/>
                <a:cs typeface="+mj-cs"/>
              </a:rPr>
              <a:t>RNA</a:t>
            </a:r>
            <a:endParaRPr lang="el-GR" dirty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4" name="14 - Ομάδα"/>
          <p:cNvGrpSpPr>
            <a:grpSpLocks/>
          </p:cNvGrpSpPr>
          <p:nvPr/>
        </p:nvGrpSpPr>
        <p:grpSpPr bwMode="auto">
          <a:xfrm>
            <a:off x="609600" y="2701925"/>
            <a:ext cx="7924800" cy="1016000"/>
            <a:chOff x="714348" y="1357298"/>
            <a:chExt cx="7923404" cy="1015663"/>
          </a:xfrm>
        </p:grpSpPr>
        <p:sp>
          <p:nvSpPr>
            <p:cNvPr id="16" name="15 - TextBox"/>
            <p:cNvSpPr txBox="1"/>
            <p:nvPr/>
          </p:nvSpPr>
          <p:spPr>
            <a:xfrm>
              <a:off x="714348" y="1357298"/>
              <a:ext cx="357125" cy="101566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latin typeface="Arial" pitchFamily="34" charset="0"/>
                  <a:cs typeface="Arial" pitchFamily="34" charset="0"/>
                </a:rPr>
                <a:t>3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16 - TextBox"/>
            <p:cNvSpPr txBox="1"/>
            <p:nvPr/>
          </p:nvSpPr>
          <p:spPr>
            <a:xfrm>
              <a:off x="1071473" y="1357298"/>
              <a:ext cx="3780759" cy="101566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Οι αζωτούχες βάσεις είναι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αδενίνη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2000" b="1" dirty="0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rPr>
                <a:t>η </a:t>
              </a:r>
              <a:r>
                <a:rPr lang="el-GR" sz="2000" b="1" dirty="0" err="1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rPr>
                <a:t>θυμίνη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,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γουανίνη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 και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κυτοσίνη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17 - TextBox"/>
            <p:cNvSpPr txBox="1"/>
            <p:nvPr/>
          </p:nvSpPr>
          <p:spPr>
            <a:xfrm>
              <a:off x="4856993" y="1357298"/>
              <a:ext cx="3780759" cy="1015663"/>
            </a:xfrm>
            <a:prstGeom prst="rect">
              <a:avLst/>
            </a:prstGeom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Arial" pitchFamily="34" charset="0"/>
                  <a:cs typeface="Arial" pitchFamily="34" charset="0"/>
                </a:rPr>
                <a:t>Οι αζωτούχες βάσεις είναι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αδενίνη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l-GR" sz="2000" b="1" dirty="0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rPr>
                <a:t>η </a:t>
              </a:r>
              <a:r>
                <a:rPr lang="el-GR" sz="2000" b="1" dirty="0" err="1">
                  <a:solidFill>
                    <a:srgbClr val="990033"/>
                  </a:solidFill>
                  <a:latin typeface="Arial" pitchFamily="34" charset="0"/>
                  <a:cs typeface="Arial" pitchFamily="34" charset="0"/>
                </a:rPr>
                <a:t>ουρακίλη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,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γουανίνη</a:t>
              </a:r>
              <a:r>
                <a:rPr lang="el-GR" sz="2000" b="1" dirty="0">
                  <a:latin typeface="Arial" pitchFamily="34" charset="0"/>
                  <a:cs typeface="Arial" pitchFamily="34" charset="0"/>
                </a:rPr>
                <a:t> και η </a:t>
              </a:r>
              <a:r>
                <a:rPr lang="el-GR" sz="2000" b="1" dirty="0" err="1">
                  <a:latin typeface="Arial" pitchFamily="34" charset="0"/>
                  <a:cs typeface="Arial" pitchFamily="34" charset="0"/>
                </a:rPr>
                <a:t>κυτοσίνη</a:t>
              </a:r>
              <a:endParaRPr lang="el-GR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111375" y="188913"/>
            <a:ext cx="3973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b="1">
                <a:latin typeface="Times New Roman" pitchFamily="18" charset="0"/>
                <a:cs typeface="Arial" pitchFamily="34" charset="0"/>
              </a:rPr>
              <a:t>ΠΡΟΣΤΙΘΕΜΕΝΗ ΑΞΙΑ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441325" y="692150"/>
            <a:ext cx="7069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981075"/>
            <a:ext cx="8135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b="1">
                <a:cs typeface="Arial" pitchFamily="34" charset="0"/>
              </a:rPr>
              <a:t> Δυνατότητα υπερσύνδεσης με εικόνες, βίντεο, διευθύνσεις στο διαδίκτυο, προσομοιώσεις... – εμπλουτισμένο μαθησιακό περιβάλλον με αυθεντικό και συμβολικό επίπεδο.</a:t>
            </a:r>
            <a:endParaRPr lang="el-GR" sz="2000" b="1" baseline="-25000">
              <a:cs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8775" y="2511425"/>
            <a:ext cx="8424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b="1">
                <a:cs typeface="Arial" pitchFamily="34" charset="0"/>
              </a:rPr>
              <a:t> Με κατάλληλη κίνηση και χρήση χρωμάτων μπορεί να δοθεί έμφαση σε κρίσιμα σημεία του γνωστικού αντικειμένου.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95288" y="3860800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b="1">
                <a:cs typeface="Arial" pitchFamily="34" charset="0"/>
              </a:rPr>
              <a:t> Με την προβολή παρουσίασης εμφανίζεται η πληροφορία σταδιακά, με τη σειρά και τον τρόπο που επιθυμεί ο εκπαιδευτικός.</a:t>
            </a:r>
            <a:endParaRPr lang="el-GR" sz="2000" b="1" baseline="-25000">
              <a:cs typeface="Arial" pitchFamily="34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58775" y="5084763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b="1">
                <a:cs typeface="Arial" pitchFamily="34" charset="0"/>
              </a:rPr>
              <a:t> Δημιουργία κίνησης σε εικόνες και ένταξη προσομοιώσεων.</a:t>
            </a:r>
            <a:endParaRPr lang="el-GR" sz="2000" b="1" baseline="-2500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979613" y="4005263"/>
            <a:ext cx="530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3200" b="1">
                <a:latin typeface="Times New Roman" pitchFamily="18" charset="0"/>
                <a:cs typeface="Arial" charset="0"/>
              </a:rPr>
              <a:t>Κεντρικό Δόγμα Βιολογίας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8642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l-GR" sz="2800">
                <a:latin typeface="Times New Roman" pitchFamily="18" charset="0"/>
                <a:cs typeface="Arial" charset="0"/>
              </a:rPr>
              <a:t>Παράδειγμα χρήσης του λογισμικού παρουσίασης </a:t>
            </a:r>
            <a:r>
              <a:rPr lang="en-US" sz="2800" b="1">
                <a:latin typeface="Times New Roman" pitchFamily="18" charset="0"/>
                <a:cs typeface="Arial" charset="0"/>
              </a:rPr>
              <a:t>Power Point</a:t>
            </a:r>
            <a:r>
              <a:rPr lang="en-US" sz="2800">
                <a:latin typeface="Times New Roman" pitchFamily="18" charset="0"/>
                <a:cs typeface="Arial" charset="0"/>
              </a:rPr>
              <a:t> </a:t>
            </a:r>
            <a:r>
              <a:rPr lang="el-GR" sz="2800">
                <a:latin typeface="Times New Roman" pitchFamily="18" charset="0"/>
                <a:cs typeface="Arial" charset="0"/>
              </a:rPr>
              <a:t>στη διδασκαλία </a:t>
            </a:r>
          </a:p>
          <a:p>
            <a:pPr algn="ctr" eaLnBrk="1" hangingPunct="1"/>
            <a:r>
              <a:rPr lang="el-GR" sz="2800">
                <a:latin typeface="Times New Roman" pitchFamily="18" charset="0"/>
                <a:cs typeface="Arial" charset="0"/>
              </a:rPr>
              <a:t>της Γενετικής (Γ΄ Γυμνασίου)</a:t>
            </a:r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354013" y="115888"/>
            <a:ext cx="8434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tabLst>
                <a:tab pos="2636838" algn="ctr"/>
                <a:tab pos="5273675" algn="r"/>
              </a:tabLst>
            </a:pPr>
            <a:r>
              <a:rPr lang="el-GR" sz="1200">
                <a:cs typeface="Arial" charset="0"/>
              </a:rPr>
              <a:t>Επιμορφωτικό υλικό για την επιμόρφωση των εκπαιδευτικών Τεχνολογικών Κλάδων (Β1 επίπεδο συναφών κλάδων ΠΕ04)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476375" y="908050"/>
            <a:ext cx="6192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l-GR" sz="2400" b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ΚΕΦΑΛΑΙΟ </a:t>
            </a:r>
            <a:r>
              <a:rPr lang="en-US" sz="2400" b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5</a:t>
            </a:r>
            <a:endParaRPr lang="el-GR" sz="2400" b="1">
              <a:solidFill>
                <a:srgbClr val="0000FF"/>
              </a:solidFill>
              <a:latin typeface="Comic Sans MS" pitchFamily="66" charset="0"/>
              <a:cs typeface="Arial" charset="0"/>
            </a:endParaRPr>
          </a:p>
          <a:p>
            <a:pPr algn="ctr" eaLnBrk="1" hangingPunct="1"/>
            <a:r>
              <a:rPr lang="el-GR" sz="2400" b="1">
                <a:solidFill>
                  <a:srgbClr val="0000FF"/>
                </a:solidFill>
                <a:latin typeface="Comic Sans MS" pitchFamily="66" charset="0"/>
                <a:cs typeface="Arial" charset="0"/>
              </a:rPr>
              <a:t>Διατήρηση και συνέχεια της ζωής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250825" y="3141663"/>
            <a:ext cx="48974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l-GR" sz="2400" b="1">
                <a:latin typeface="Comic Sans MS" pitchFamily="66" charset="0"/>
                <a:cs typeface="Arial" charset="0"/>
              </a:rPr>
              <a:t>Ενότητα 5.2</a:t>
            </a:r>
          </a:p>
          <a:p>
            <a:pPr algn="ctr" eaLnBrk="1" hangingPunct="1"/>
            <a:endParaRPr lang="el-GR" sz="2400" b="1">
              <a:latin typeface="Comic Sans MS" pitchFamily="66" charset="0"/>
              <a:cs typeface="Arial" charset="0"/>
            </a:endParaRPr>
          </a:p>
          <a:p>
            <a:pPr algn="ctr" eaLnBrk="1" hangingPunct="1"/>
            <a:r>
              <a:rPr lang="el-GR" sz="2400" b="1">
                <a:latin typeface="Comic Sans MS" pitchFamily="66" charset="0"/>
                <a:cs typeface="Arial" charset="0"/>
              </a:rPr>
              <a:t>Η ροή της γενετικής πληροφορίας</a:t>
            </a:r>
          </a:p>
        </p:txBody>
      </p:sp>
      <p:pic>
        <p:nvPicPr>
          <p:cNvPr id="86020" name="Picture 4" descr="tumblr_mn2u14vmXK1sr2wjao1_40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060575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algn="ctr">
              <a:tabLst>
                <a:tab pos="1616075" algn="l"/>
              </a:tabLst>
            </a:pPr>
            <a:r>
              <a:rPr lang="el-GR" sz="2800" b="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0" y="1268413"/>
            <a:ext cx="4968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To D</a:t>
            </a: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ΝΑ δομείται από τα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δεοξυριβο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νουκλεοτίδια </a:t>
            </a: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που συνδέονται μεταξύ τους με ισχυρούς χημικούς δεσμούς σχηματίζοντας μια αλυσίδα 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716338"/>
            <a:ext cx="2555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765175"/>
            <a:ext cx="33210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5011738"/>
            <a:ext cx="25447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5011738"/>
            <a:ext cx="25193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716338"/>
            <a:ext cx="25209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5" name="Picture 11" descr="Απομόνωση DNA φυτικού ιστού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6988" y="3644900"/>
            <a:ext cx="873125" cy="873125"/>
          </a:xfrm>
          <a:prstGeom prst="rect">
            <a:avLst/>
          </a:prstGeom>
          <a:noFill/>
        </p:spPr>
      </p:pic>
      <p:sp>
        <p:nvSpPr>
          <p:cNvPr id="88076" name="Text Box 12">
            <a:hlinkClick r:id="rId8"/>
          </p:cNvPr>
          <p:cNvSpPr txBox="1">
            <a:spLocks noChangeArrowheads="1"/>
          </p:cNvSpPr>
          <p:nvPr/>
        </p:nvSpPr>
        <p:spPr bwMode="auto">
          <a:xfrm>
            <a:off x="0" y="4581525"/>
            <a:ext cx="3067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600"/>
              <a:t>Απομόνωση </a:t>
            </a:r>
            <a:r>
              <a:rPr lang="en-US" sz="1600"/>
              <a:t>DNA </a:t>
            </a:r>
            <a:r>
              <a:rPr lang="el-GR" sz="1600"/>
              <a:t>φυτικού ιστού</a:t>
            </a: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6804025" y="1196975"/>
            <a:ext cx="1584325" cy="936625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17488" y="522288"/>
            <a:ext cx="3059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6075" algn="l"/>
              </a:tabLst>
            </a:pPr>
            <a:r>
              <a:rPr lang="en-US" sz="28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DNA</a:t>
            </a:r>
            <a:endParaRPr lang="el-GR" sz="2800" u="sng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/>
      <p:bldP spid="880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20713"/>
            <a:ext cx="345598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3860800"/>
            <a:ext cx="2447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3884613"/>
            <a:ext cx="2449513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000" y="5156200"/>
            <a:ext cx="2379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5156200"/>
            <a:ext cx="2447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6075" algn="l"/>
              </a:tabLst>
            </a:pPr>
            <a:r>
              <a:rPr lang="el-GR" sz="28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Η ΔΟΜΗ ΤΩΝ ΝΟΥΚΛΕΙΚΩΝ ΟΞΕΩΝ 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217488" y="522288"/>
            <a:ext cx="3059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6075" algn="l"/>
              </a:tabLst>
            </a:pPr>
            <a:r>
              <a:rPr lang="en-US" sz="28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RNA</a:t>
            </a:r>
            <a:endParaRPr lang="el-GR" sz="2800" u="sng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50825" y="4724400"/>
            <a:ext cx="3995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Στο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RNA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αντί για ΘΥΜΙΝΗ έχουμε ΟΥΡΑΚΙΛΗ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4925" y="1341438"/>
            <a:ext cx="5040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</a:t>
            </a:r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To RNA </a:t>
            </a: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δομείται από τα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ριβο</a:t>
            </a:r>
            <a:r>
              <a:rPr lang="el-GR" sz="20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νουκλεοτίδια </a:t>
            </a:r>
            <a:r>
              <a:rPr lang="el-GR" sz="2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που συνδέονται μεταξύ τους με ισχυρούς χημικούς δεσμούς σχηματίζοντας μια αλυσίδα </a:t>
            </a:r>
            <a:endParaRPr lang="en-US" sz="20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6804025" y="1196975"/>
            <a:ext cx="1584325" cy="936625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1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0655" t="17828" r="31100" b="30943"/>
          <a:stretch>
            <a:fillRect/>
          </a:stretch>
        </p:blipFill>
        <p:spPr bwMode="auto">
          <a:xfrm>
            <a:off x="1511300" y="620713"/>
            <a:ext cx="611981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0" y="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6075" algn="l"/>
              </a:tabLst>
            </a:pPr>
            <a:r>
              <a:rPr lang="el-GR" sz="28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ΔΙΑΦΟΡΕΣ </a:t>
            </a:r>
            <a:r>
              <a:rPr lang="en-US" sz="2800" u="sng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– RNA </a:t>
            </a:r>
            <a:endParaRPr lang="el-GR" sz="2800" u="sng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73" name="Rectangle 13">
            <a:hlinkClick r:id="rId3"/>
          </p:cNvPr>
          <p:cNvSpPr>
            <a:spLocks noChangeArrowheads="1"/>
          </p:cNvSpPr>
          <p:nvPr/>
        </p:nvSpPr>
        <p:spPr bwMode="auto">
          <a:xfrm>
            <a:off x="2168525" y="5654675"/>
            <a:ext cx="480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http://photodentro.edu.gr/v/item/ds/8521/3100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11188" y="836613"/>
            <a:ext cx="7596187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Υπάρχουν διαφορετικά είδη μορίων </a:t>
            </a: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RNA</a:t>
            </a:r>
            <a:r>
              <a:rPr lang="en-US" sz="2000" b="1">
                <a:latin typeface="Verdana" pitchFamily="34" charset="0"/>
                <a:cs typeface="Arial" charset="0"/>
              </a:rPr>
              <a:t>:</a:t>
            </a:r>
          </a:p>
          <a:p>
            <a:pPr marL="176213" indent="-176213" eaLnBrk="1" hangingPunct="1">
              <a:spcBef>
                <a:spcPct val="20000"/>
              </a:spcBef>
            </a:pPr>
            <a:endParaRPr lang="en-US" sz="2000" b="1">
              <a:latin typeface="Verdana" pitchFamily="34" charset="0"/>
              <a:cs typeface="Arial" charset="0"/>
            </a:endParaRPr>
          </a:p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Το αγγελιοφόρο </a:t>
            </a:r>
            <a:r>
              <a:rPr lang="en-US" sz="2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RNA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ή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m-RNA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</a:t>
            </a:r>
            <a:endParaRPr lang="en-US" sz="20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76213" indent="-176213" eaLnBrk="1" hangingPunct="1">
              <a:spcBef>
                <a:spcPct val="20000"/>
              </a:spcBef>
            </a:pPr>
            <a:endParaRPr lang="en-US" sz="20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Το μεταφορικό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ή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t-RNA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endParaRPr lang="en-US" sz="20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76213" indent="-176213" eaLnBrk="1" hangingPunct="1">
              <a:spcBef>
                <a:spcPct val="20000"/>
              </a:spcBef>
            </a:pPr>
            <a:endParaRPr lang="en-US" sz="2000" b="1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  <a:p>
            <a:pPr marL="176213" indent="-176213" eaLnBrk="1" hangingPunct="1">
              <a:spcBef>
                <a:spcPct val="20000"/>
              </a:spcBef>
            </a:pPr>
            <a:r>
              <a:rPr lang="el-GR" sz="20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Το ριβοσωμικό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RNA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ή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r-RNA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 </a:t>
            </a:r>
            <a:r>
              <a:rPr lang="en-US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  <a:r>
              <a:rPr lang="el-GR" sz="2000" b="1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> 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6732588" y="6332538"/>
            <a:ext cx="1992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l-GR" sz="1600" i="1">
                <a:solidFill>
                  <a:srgbClr val="333333"/>
                </a:solidFill>
                <a:cs typeface="Arial" charset="0"/>
              </a:rPr>
              <a:t>Λογισμικό Βιολογίας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Τίτλος"/>
          <p:cNvSpPr>
            <a:spLocks noGrp="1"/>
          </p:cNvSpPr>
          <p:nvPr>
            <p:ph type="ctrTitle" idx="4294967295"/>
          </p:nvPr>
        </p:nvSpPr>
        <p:spPr>
          <a:xfrm>
            <a:off x="0" y="765175"/>
            <a:ext cx="7772400" cy="1470025"/>
          </a:xfrm>
        </p:spPr>
        <p:txBody>
          <a:bodyPr/>
          <a:lstStyle/>
          <a:p>
            <a:r>
              <a:rPr lang="el-GR" b="0" smtClean="0">
                <a:solidFill>
                  <a:srgbClr val="990033"/>
                </a:solidFill>
              </a:rPr>
              <a:t>ΚΕΝΤΡΙΚΟ ΔΟΓΜΑ ΤΗΣ ΒΙΟΛΟΓΙΑΣ</a:t>
            </a:r>
          </a:p>
        </p:txBody>
      </p:sp>
      <p:pic>
        <p:nvPicPr>
          <p:cNvPr id="96259" name="Picture 6" descr="C:\Documents and Settings\xp\Επιφάνεια εργασίας\Untitled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714625"/>
            <a:ext cx="7715250" cy="2892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1100" t="19302" r="30655" b="30206"/>
          <a:stretch>
            <a:fillRect/>
          </a:stretch>
        </p:blipFill>
        <p:spPr bwMode="auto">
          <a:xfrm>
            <a:off x="1511300" y="476250"/>
            <a:ext cx="61198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29" name="Rectangle 5">
            <a:hlinkClick r:id="rId3"/>
          </p:cNvPr>
          <p:cNvSpPr>
            <a:spLocks noChangeArrowheads="1"/>
          </p:cNvSpPr>
          <p:nvPr/>
        </p:nvSpPr>
        <p:spPr bwMode="auto">
          <a:xfrm>
            <a:off x="2339975" y="5589588"/>
            <a:ext cx="480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/>
              <a:t>http://photodentro.edu.gr/v/item/ds/8521/3098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1 PowerPoint template_ne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B1 PowerPoint template_new</Template>
  <TotalTime>4</TotalTime>
  <Words>414</Words>
  <Application>Microsoft Office PowerPoint</Application>
  <PresentationFormat>Προβολή στην οθόνη (4:3)</PresentationFormat>
  <Paragraphs>70</Paragraphs>
  <Slides>17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B1 PowerPoint template_new</vt:lpstr>
      <vt:lpstr>Παράδειγμα χρήσης λογισμικού παρουσίασης</vt:lpstr>
      <vt:lpstr>Διαφάνεια 2</vt:lpstr>
      <vt:lpstr>Διαφάνεια 3</vt:lpstr>
      <vt:lpstr>Η ΔΟΜΗ ΤΩΝ ΝΟΥΚΛΕΙΚΩΝ ΟΞΕΩΝ </vt:lpstr>
      <vt:lpstr>Διαφάνεια 5</vt:lpstr>
      <vt:lpstr>Διαφάνεια 6</vt:lpstr>
      <vt:lpstr>Διαφάνεια 7</vt:lpstr>
      <vt:lpstr>ΚΕΝΤΡΙΚΟ ΔΟΓΜΑ ΤΗΣ ΒΙΟΛΟΓΙΑΣ</vt:lpstr>
      <vt:lpstr>Διαφάνεια 9</vt:lpstr>
      <vt:lpstr>ΑΝΤΙΓΡΑΦΗ ΤΟΥ DNA </vt:lpstr>
      <vt:lpstr>ΜΕΤΑΓΡΑΦΗ ΤΩΝ ΓΟΝΙΔΙΩΝ</vt:lpstr>
      <vt:lpstr>ΜΕΤΑΦΡΑΣΗ ΤΟΥ m-RNA </vt:lpstr>
      <vt:lpstr>Διαφάνεια 13</vt:lpstr>
      <vt:lpstr>Διαφάνεια 14</vt:lpstr>
      <vt:lpstr>Διαφάνεια 15</vt:lpstr>
      <vt:lpstr>ΔΙΑΦΟΡΕΣ</vt:lpstr>
      <vt:lpstr>Διαφάνεια 17</vt:lpstr>
    </vt:vector>
  </TitlesOfParts>
  <Company>Kosmos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Παράδειγμα χρήσης λογισμικού παρουσίασης</dc:title>
  <dc:creator>Hephaestus</dc:creator>
  <cp:lastModifiedBy>ttar</cp:lastModifiedBy>
  <cp:revision>2</cp:revision>
  <dcterms:created xsi:type="dcterms:W3CDTF">2017-02-19T06:58:05Z</dcterms:created>
  <dcterms:modified xsi:type="dcterms:W3CDTF">2017-10-01T09:22:55Z</dcterms:modified>
</cp:coreProperties>
</file>