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9" r:id="rId2"/>
    <p:sldId id="290" r:id="rId3"/>
    <p:sldId id="291" r:id="rId4"/>
    <p:sldId id="286" r:id="rId5"/>
    <p:sldId id="288" r:id="rId6"/>
    <p:sldId id="312" r:id="rId7"/>
    <p:sldId id="285" r:id="rId8"/>
    <p:sldId id="304" r:id="rId9"/>
    <p:sldId id="266" r:id="rId10"/>
    <p:sldId id="310" r:id="rId11"/>
    <p:sldId id="309" r:id="rId12"/>
    <p:sldId id="311" r:id="rId13"/>
    <p:sldId id="292" r:id="rId14"/>
    <p:sldId id="293" r:id="rId15"/>
    <p:sldId id="307" r:id="rId16"/>
    <p:sldId id="308" r:id="rId17"/>
    <p:sldId id="306" r:id="rId18"/>
    <p:sldId id="283" r:id="rId19"/>
    <p:sldId id="284" r:id="rId20"/>
    <p:sldId id="271" r:id="rId21"/>
    <p:sldId id="273" r:id="rId22"/>
    <p:sldId id="269" r:id="rId23"/>
    <p:sldId id="274" r:id="rId24"/>
    <p:sldId id="267" r:id="rId25"/>
    <p:sldId id="275" r:id="rId26"/>
    <p:sldId id="270" r:id="rId27"/>
    <p:sldId id="276" r:id="rId28"/>
    <p:sldId id="268" r:id="rId29"/>
    <p:sldId id="277" r:id="rId30"/>
    <p:sldId id="278" r:id="rId31"/>
    <p:sldId id="279" r:id="rId32"/>
    <p:sldId id="295" r:id="rId33"/>
    <p:sldId id="296" r:id="rId34"/>
    <p:sldId id="280" r:id="rId35"/>
    <p:sldId id="281" r:id="rId36"/>
    <p:sldId id="282" r:id="rId37"/>
    <p:sldId id="301" r:id="rId38"/>
    <p:sldId id="300" r:id="rId39"/>
    <p:sldId id="303" r:id="rId40"/>
    <p:sldId id="299" r:id="rId41"/>
    <p:sldId id="298" r:id="rId42"/>
    <p:sldId id="302" r:id="rId4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00"/>
    <a:srgbClr val="669900"/>
    <a:srgbClr val="CCECFF"/>
    <a:srgbClr val="61A5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6" autoAdjust="0"/>
    <p:restoredTop sz="81454" autoAdjust="0"/>
  </p:normalViewPr>
  <p:slideViewPr>
    <p:cSldViewPr>
      <p:cViewPr>
        <p:scale>
          <a:sx n="80" d="100"/>
          <a:sy n="80" d="100"/>
        </p:scale>
        <p:origin x="-978"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6A6AEE5-96D7-4FC5-ABC5-3E0A250A8D5E}" type="datetimeFigureOut">
              <a:rPr lang="en-GB"/>
              <a:pPr>
                <a:defRPr/>
              </a:pPr>
              <a:t>18/11/2017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205EDA1-4855-4351-B8F4-210B89D7A7B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orldislandinfo.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You could ask learners to find Syria and Uganda on a globe or world map. </a:t>
            </a:r>
          </a:p>
          <a:p>
            <a:endParaRPr lang="en-US" smtClean="0"/>
          </a:p>
          <a:p>
            <a:r>
              <a:rPr lang="en-US" smtClean="0"/>
              <a:t>Image of Syria: Dinamil via </a:t>
            </a:r>
            <a:r>
              <a:rPr lang="en-GB" u="sng" smtClean="0"/>
              <a:t>Wikimedia Commons</a:t>
            </a:r>
            <a:endParaRPr lang="en-GB" smtClean="0"/>
          </a:p>
          <a:p>
            <a:endParaRPr lang="en-GB" smtClean="0"/>
          </a:p>
          <a:p>
            <a:r>
              <a:rPr lang="en-GB" smtClean="0"/>
              <a:t>Image of Uganda: Vardion via </a:t>
            </a:r>
            <a:r>
              <a:rPr lang="en-GB" u="sng" smtClean="0"/>
              <a:t>Wikimedia Commons </a:t>
            </a:r>
            <a:endParaRPr lang="en-GB" smtClean="0"/>
          </a:p>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20E029-5046-4635-BADC-372C085E31A0}" type="slidenum">
              <a:rPr lang="en-GB" smtClean="0"/>
              <a:pPr/>
              <a:t>8</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Explain that many people in many countries in the world do not have taps in their homes as a water source. Their water source for drinking, cooking and washing might be from a shared pump like the one in Sierra Leone above, or from a shared well or nearby stream, river, pond or lake. </a:t>
            </a:r>
          </a:p>
          <a:p>
            <a:endParaRPr lang="en-GB" smtClean="0"/>
          </a:p>
          <a:p>
            <a:r>
              <a:rPr lang="en-GB" smtClean="0"/>
              <a:t>Explain to learners that they will next be looking at six photographs from Sierra Leone which show challenging situations faced by many people in terms of their water supply and facilities for disposing of waste. Do make it clear that these situations have arisen because Sierra Leone has faced several decades of conflict and the government has lacked the necessary funds to repair water and sanitation systems.</a:t>
            </a:r>
          </a:p>
          <a:p>
            <a:endParaRPr lang="en-GB" smtClean="0"/>
          </a:p>
          <a:p>
            <a:r>
              <a:rPr lang="en-GB" smtClean="0"/>
              <a:t>Photo credit: John McLaverty/Oxfam</a:t>
            </a:r>
          </a:p>
          <a:p>
            <a:endParaRPr lang="en-GB"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2E8B28-4213-48D9-8624-E17FD2DF9F2A}" type="slidenum">
              <a:rPr lang="en-GB" smtClean="0"/>
              <a:pPr/>
              <a:t>19</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This photo shows human waste leaking out of an open toilet in the row of houses and running down the street into a water channel below. This open sewer will spread diseases, like cholera, as people use the street and the water in the channel. Cholera is a bacterial infection which can cause dehydration and, if left untreated, death. It is caused by drinking water that is dirty or polluted and therefore dangerous to drink.  </a:t>
            </a:r>
          </a:p>
          <a:p>
            <a:pPr eaLnBrk="1" hangingPunct="1"/>
            <a:endParaRPr lang="en-GB" altLang="en-US" smtClean="0"/>
          </a:p>
          <a:p>
            <a:pPr eaLnBrk="1" hangingPunct="1"/>
            <a:r>
              <a:rPr lang="en-GB" smtClean="0"/>
              <a:t>Photo credit: John McLaverty/Oxfam</a:t>
            </a:r>
          </a:p>
          <a:p>
            <a:pPr eaLnBrk="1" hangingPunct="1"/>
            <a:endParaRPr lang="en-GB" alt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954CF0-FF2D-498E-98E2-4C5108342590}" type="slidenum">
              <a:rPr lang="en-GB" altLang="en-US" smtClean="0"/>
              <a:pPr/>
              <a:t>21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Toilets are often built near to water sources so that waste washes away. Unfortunately, because the same water is used for drinking, washing and cooking, diseases like cholera can easily spread.</a:t>
            </a:r>
          </a:p>
          <a:p>
            <a:pPr eaLnBrk="1" hangingPunct="1"/>
            <a:endParaRPr lang="en-GB" altLang="en-US" smtClean="0"/>
          </a:p>
          <a:p>
            <a:pPr eaLnBrk="1" hangingPunct="1"/>
            <a:r>
              <a:rPr lang="en-GB" smtClean="0"/>
              <a:t>Photo credit: John McLaverty/Oxfam</a:t>
            </a:r>
          </a:p>
          <a:p>
            <a:pPr eaLnBrk="1" hangingPunct="1"/>
            <a:endParaRPr lang="en-GB" alt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B4E983-8086-4922-A163-DA7128C12995}" type="slidenum">
              <a:rPr lang="en-GB" altLang="en-US" smtClean="0"/>
              <a:pPr/>
              <a:t>23</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Wells are open, which means that water inside can be polluted (or contaminated), for example by animals who wander around the village and defecate nearby. Explain that ‘defecate’ means to poo. </a:t>
            </a:r>
          </a:p>
          <a:p>
            <a:pPr eaLnBrk="1" hangingPunct="1"/>
            <a:endParaRPr lang="en-GB" altLang="en-US" smtClean="0"/>
          </a:p>
          <a:p>
            <a:pPr eaLnBrk="1" hangingPunct="1"/>
            <a:r>
              <a:rPr lang="en-GB" smtClean="0"/>
              <a:t>Photo credit: John McLaverty/Oxfam</a:t>
            </a:r>
          </a:p>
          <a:p>
            <a:pPr eaLnBrk="1" hangingPunct="1"/>
            <a:endParaRPr lang="en-GB" alt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89D175-CF29-47A7-91E9-F02567F185DD}" type="slidenum">
              <a:rPr lang="en-GB" altLang="en-US" smtClean="0"/>
              <a:pPr/>
              <a:t>25</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Wells are dug by hand and are not very deep so there the water available is not enough for lots of people.</a:t>
            </a:r>
          </a:p>
          <a:p>
            <a:pPr eaLnBrk="1" hangingPunct="1"/>
            <a:endParaRPr lang="en-GB" altLang="en-US" smtClean="0"/>
          </a:p>
          <a:p>
            <a:pPr eaLnBrk="1" hangingPunct="1"/>
            <a:r>
              <a:rPr lang="en-GB" smtClean="0"/>
              <a:t>Photo credit: John McLaverty/Oxfam</a:t>
            </a:r>
          </a:p>
          <a:p>
            <a:pPr eaLnBrk="1" hangingPunct="1"/>
            <a:endParaRPr lang="en-GB" alt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225823-F826-45DA-8935-B58205C6CCDA}" type="slidenum">
              <a:rPr lang="en-GB" altLang="en-US" smtClean="0"/>
              <a:pPr/>
              <a:t>27</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Explain to your learners that ‘contaminated’ water means water that is dirty or polluted and ‘open defecation’ means going to the toilet (doing a poo) in the open, with no means of privacy or disposing of waste safely.</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D65F0F-0189-4A01-A8EF-82D7D8FB414E}" type="slidenum">
              <a:rPr lang="en-GB" smtClean="0"/>
              <a:pPr/>
              <a:t>28</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The toilet here (made from wooden posts and fabric) is very close to the river. All waste from the toilet will go directly into the river. A rubbish heap is also close to the river so this will pollute the water. Animals are free to wander down to the river where they defecate in the water as well as drink it. All of these challenges mean that the water source – a shallow well – will also be polluted and unsafe to drink.</a:t>
            </a:r>
          </a:p>
          <a:p>
            <a:endParaRPr lang="en-GB" altLang="en-US" smtClean="0"/>
          </a:p>
          <a:p>
            <a:r>
              <a:rPr lang="en-GB" smtClean="0"/>
              <a:t>Photo credit: John McLaverty/Oxfam</a:t>
            </a:r>
          </a:p>
          <a:p>
            <a:endParaRPr lang="en-GB"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8163D4-5087-45B7-BB55-3F5F57BD64E3}" type="slidenum">
              <a:rPr lang="en-GB" altLang="en-US" smtClean="0"/>
              <a:pPr/>
              <a:t>29</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solidFill>
                  <a:schemeClr val="bg1"/>
                </a:solidFill>
              </a:rPr>
              <a:t>This is the Year 6 class at Pamaronko Community Primary School, just outside Sierra Leone’s capital city Freetown. The school has over 1,000 students who attend in 2 shifts, with one half attending school in the morning and the other half attending school in the afternoon. There are between 60 and 70 students in each class. There are only two toilets for the 1,000 pupils and they are old and unhygienic. </a:t>
            </a:r>
          </a:p>
          <a:p>
            <a:pPr eaLnBrk="1" hangingPunct="1"/>
            <a:endParaRPr lang="en-GB" altLang="en-US" smtClean="0">
              <a:solidFill>
                <a:schemeClr val="bg1"/>
              </a:solidFill>
            </a:endParaRPr>
          </a:p>
          <a:p>
            <a:pPr eaLnBrk="1" hangingPunct="1"/>
            <a:r>
              <a:rPr lang="en-GB" smtClean="0"/>
              <a:t>Photo credit: John McLaverty/Oxfam</a:t>
            </a:r>
          </a:p>
          <a:p>
            <a:pPr eaLnBrk="1" hangingPunct="1"/>
            <a:endParaRPr lang="en-GB" altLang="en-US" smtClean="0">
              <a:solidFill>
                <a:schemeClr val="bg1"/>
              </a:solidFill>
            </a:endParaRPr>
          </a:p>
          <a:p>
            <a:pPr eaLnBrk="1" hangingPunct="1"/>
            <a:endParaRPr lang="en-GB" alt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78F8EF-493E-41CC-B507-D1B588DF3BFE}" type="slidenum">
              <a:rPr lang="en-GB" altLang="en-US" smtClean="0"/>
              <a:pPr/>
              <a:t>30</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solidFill>
                  <a:schemeClr val="bg1"/>
                </a:solidFill>
              </a:rPr>
              <a:t>Pamaronko Community Primary School</a:t>
            </a:r>
            <a:r>
              <a:rPr lang="en-GB" altLang="en-US" smtClean="0"/>
              <a:t> has a Health Club as part of a programme (supported by Oxfam) to improve water and sanitation. </a:t>
            </a:r>
            <a:r>
              <a:rPr lang="en-GB" altLang="en-US" smtClean="0">
                <a:solidFill>
                  <a:srgbClr val="FF0000"/>
                </a:solidFill>
              </a:rPr>
              <a:t>Explain that ‘sanitation’ means having facilities for disposing of waste safely, in particular waste from toilets. It also means encouraging hygienic practices such as hand washing after using a toilet. </a:t>
            </a:r>
          </a:p>
          <a:p>
            <a:pPr eaLnBrk="1" hangingPunct="1"/>
            <a:endParaRPr lang="en-GB" altLang="en-US" smtClean="0">
              <a:solidFill>
                <a:srgbClr val="FF0000"/>
              </a:solidFill>
            </a:endParaRPr>
          </a:p>
          <a:p>
            <a:pPr eaLnBrk="1" hangingPunct="1"/>
            <a:r>
              <a:rPr lang="en-GB" altLang="en-US" smtClean="0">
                <a:solidFill>
                  <a:srgbClr val="FF0000"/>
                </a:solidFill>
              </a:rPr>
              <a:t>The Health Club has 20 members and meets every week to promote good hygiene in the school and community. </a:t>
            </a:r>
            <a:r>
              <a:rPr lang="en-GB" altLang="en-US" smtClean="0"/>
              <a:t>There is a teacher with the responsibility of supervising the Health Club. </a:t>
            </a:r>
            <a:r>
              <a:rPr lang="en-GB" altLang="en-US" smtClean="0">
                <a:solidFill>
                  <a:srgbClr val="FF0000"/>
                </a:solidFill>
              </a:rPr>
              <a:t>Children are taught that they need to be hygienic by washing their hands properly after using the toilet and before eating to avoid spreading diseases. They are encouraged to share this message with their families. </a:t>
            </a:r>
            <a:r>
              <a:rPr lang="en-GB" altLang="en-US" smtClean="0"/>
              <a:t>Oxfam has provided the school with soap and buckets for hand washing. A new water pump and pit latrine are going to be built at this school and one of the club’s missions is to persuade other members of the community to build more.</a:t>
            </a:r>
          </a:p>
          <a:p>
            <a:pPr eaLnBrk="1" hangingPunct="1"/>
            <a:endParaRPr lang="en-GB" altLang="en-US" smtClean="0"/>
          </a:p>
          <a:p>
            <a:pPr eaLnBrk="1" hangingPunct="1"/>
            <a:r>
              <a:rPr lang="en-GB" smtClean="0"/>
              <a:t>Photo credit: John McLaverty/Oxfam</a:t>
            </a:r>
          </a:p>
          <a:p>
            <a:pPr eaLnBrk="1" hangingPunct="1"/>
            <a:endParaRPr lang="en-GB" alt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E0F9AA-AC9F-4563-A901-F30E85D73CBB}" type="slidenum">
              <a:rPr lang="en-GB" altLang="en-US" smtClean="0"/>
              <a:pPr/>
              <a:t>31</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fontAlgn="t"/>
            <a:r>
              <a:rPr lang="en-GB" smtClean="0"/>
              <a:t>In 2012, Sierra Leone faced its largest cholera outbreak for over forty years. Poor sanitation and waste management, limited access to safe drinking water, contamination of water resources and the movement of people around the country meant cholera spread around the country very quickly. By the end of September 2012 there had been 20,500 reported cases of cholera and over 270 people had died. </a:t>
            </a:r>
          </a:p>
          <a:p>
            <a:pPr fontAlgn="t"/>
            <a:endParaRPr lang="en-GB" smtClean="0"/>
          </a:p>
          <a:p>
            <a:pPr fontAlgn="t"/>
            <a:r>
              <a:rPr lang="en-GB" smtClean="0"/>
              <a:t>In this photograph, Richard, who is 10, is demonstrating hand washing because he wanted to tell people how to stay safe and healthy.</a:t>
            </a:r>
          </a:p>
          <a:p>
            <a:pPr fontAlgn="t"/>
            <a:endParaRPr lang="en-GB" altLang="en-US" smtClean="0"/>
          </a:p>
          <a:p>
            <a:pPr fontAlgn="t"/>
            <a:r>
              <a:rPr lang="en-GB" smtClean="0"/>
              <a:t>Photo credit: Jane Beesley/Oxfam</a:t>
            </a:r>
          </a:p>
          <a:p>
            <a:pPr fontAlgn="t"/>
            <a:endParaRPr lang="en-GB" alt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1FEC95-74DA-4544-B579-7A01D40A45CB}" type="slidenum">
              <a:rPr lang="en-GB" altLang="en-US" smtClean="0"/>
              <a:pPr/>
              <a:t>32</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Ask learners if they had heard of Syria before this session. It is likely that some will have heard Syria mentioned in the news because of the conflict which began in 2011 (when this photograph was taken).</a:t>
            </a:r>
          </a:p>
          <a:p>
            <a:endParaRPr lang="en-GB" smtClean="0"/>
          </a:p>
          <a:p>
            <a:r>
              <a:rPr lang="en-GB" smtClean="0">
                <a:latin typeface="Arial" charset="0"/>
                <a:cs typeface="Arial" charset="0"/>
              </a:rPr>
              <a:t>Ask learners to explain what they can see in this photograph of Syria’s capital city, Damascus. Apart from minarets, they will probably also notice that there are lot of modern buildings and satellite dishes. Make it clear that before the conflict of 2011, Syria was a relatively wealthy and peaceful country.</a:t>
            </a:r>
          </a:p>
          <a:p>
            <a:endParaRPr lang="en-GB" smtClean="0">
              <a:latin typeface="Arial" charset="0"/>
              <a:cs typeface="Arial" charset="0"/>
            </a:endParaRPr>
          </a:p>
          <a:p>
            <a:r>
              <a:rPr lang="en-GB" smtClean="0">
                <a:latin typeface="Arial" charset="0"/>
                <a:cs typeface="Arial" charset="0"/>
              </a:rPr>
              <a:t>You might like to share the following information with your learners:</a:t>
            </a:r>
          </a:p>
          <a:p>
            <a:pPr>
              <a:buFontTx/>
              <a:buChar char="•"/>
            </a:pPr>
            <a:r>
              <a:rPr lang="en-GB" smtClean="0">
                <a:latin typeface="Arial" charset="0"/>
                <a:cs typeface="Arial" charset="0"/>
              </a:rPr>
              <a:t>Syria has a population of 23 million</a:t>
            </a:r>
            <a:r>
              <a:rPr lang="en-GB" b="1" smtClean="0">
                <a:latin typeface="Arial" charset="0"/>
                <a:cs typeface="Arial" charset="0"/>
              </a:rPr>
              <a:t> </a:t>
            </a:r>
            <a:r>
              <a:rPr lang="en-GB" smtClean="0">
                <a:latin typeface="Arial" charset="0"/>
                <a:cs typeface="Arial" charset="0"/>
              </a:rPr>
              <a:t>people.</a:t>
            </a:r>
            <a:endParaRPr lang="en-GB" b="1" smtClean="0">
              <a:latin typeface="Arial" charset="0"/>
              <a:cs typeface="Arial" charset="0"/>
            </a:endParaRPr>
          </a:p>
          <a:p>
            <a:pPr>
              <a:buFontTx/>
              <a:buChar char="•"/>
            </a:pPr>
            <a:r>
              <a:rPr lang="en-GB" smtClean="0"/>
              <a:t>Damascus (shown above) was once a major centre for weaving and trading in textiles and “Damask” – an ancient technique for weaving patterns into cloth – derives its name from the city.</a:t>
            </a:r>
          </a:p>
          <a:p>
            <a:pPr>
              <a:buFontTx/>
              <a:buChar char="•"/>
            </a:pPr>
            <a:r>
              <a:rPr lang="en-GB" smtClean="0"/>
              <a:t>All the hamsters kept as pets today are descendants of hamsters from Syria.</a:t>
            </a:r>
          </a:p>
          <a:p>
            <a:pPr>
              <a:buFontTx/>
              <a:buChar char="•"/>
            </a:pPr>
            <a:r>
              <a:rPr lang="en-GB" smtClean="0"/>
              <a:t>Aleppo is one of the oldest cities in the world, with evidence suggesting that people lived there in 6000BC.</a:t>
            </a:r>
          </a:p>
          <a:p>
            <a:pPr>
              <a:buFontTx/>
              <a:buChar char="•"/>
            </a:pPr>
            <a:endParaRPr lang="en-GB" b="1" smtClean="0">
              <a:latin typeface="Arial" charset="0"/>
              <a:cs typeface="Arial" charset="0"/>
            </a:endParaRPr>
          </a:p>
          <a:p>
            <a:r>
              <a:rPr lang="en-GB" smtClean="0">
                <a:latin typeface="Arial" charset="0"/>
                <a:cs typeface="Arial" charset="0"/>
              </a:rPr>
              <a:t>Photo credit: </a:t>
            </a:r>
            <a:r>
              <a:rPr lang="en-GB" i="1" smtClean="0">
                <a:latin typeface="Arial" charset="0"/>
                <a:cs typeface="Arial" charset="0"/>
              </a:rPr>
              <a:t>Anjči via Wikimedia Commons</a:t>
            </a:r>
            <a:endParaRPr lang="en-GB" b="1" smtClean="0">
              <a:latin typeface="Arial" charset="0"/>
              <a:cs typeface="Arial" charset="0"/>
            </a:endParaRP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72918-944E-43D7-8C77-31A381F9967D}" type="slidenum">
              <a:rPr lang="en-GB" smtClean="0"/>
              <a:pPr/>
              <a:t>9</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fontAlgn="t"/>
            <a:r>
              <a:rPr lang="en-GB" smtClean="0"/>
              <a:t>During the Ebola crisis of 2014-15, it became even more important to promote good hygiene messages to others. In this photograph, Community Health Worker Alan Beckett Conteh shows Istau how to wash her hands at an Oxfam Hand Washing Point in Tengbeh Town. </a:t>
            </a:r>
          </a:p>
          <a:p>
            <a:pPr fontAlgn="t"/>
            <a:endParaRPr lang="en-GB" smtClean="0"/>
          </a:p>
          <a:p>
            <a:pPr fontAlgn="t"/>
            <a:r>
              <a:rPr lang="en-GB" smtClean="0"/>
              <a:t>For more information about the Ebola crisis which struck Sierra Leone, Liberia and Guinea, see http://www.oxfam.org.uk/education/resources/ebola. One issue during the crisis was that schools were closed to slow down the spread of disease. However, this also meant that teachers and informed pupils like those in health clubs could no longer spread their hygiene messages easily.  Oxfam’s hand washing points became a key place for making people aware of the importance of hand washing and good hygiene to help slow the spread of Ebola.  </a:t>
            </a:r>
          </a:p>
          <a:p>
            <a:pPr fontAlgn="t"/>
            <a:endParaRPr lang="en-GB" smtClean="0"/>
          </a:p>
          <a:p>
            <a:pPr fontAlgn="t"/>
            <a:r>
              <a:rPr lang="en-GB" smtClean="0"/>
              <a:t>Photo credit: Will Wintercross/ Oxfam</a:t>
            </a:r>
          </a:p>
          <a:p>
            <a:pPr fontAlgn="t"/>
            <a:endParaRPr lang="en-GB" smtClean="0"/>
          </a:p>
          <a:p>
            <a:pPr fontAlgn="t"/>
            <a:r>
              <a:rPr lang="en-GB" smtClean="0"/>
              <a:t> </a:t>
            </a:r>
          </a:p>
          <a:p>
            <a:pPr eaLnBrk="1" hangingPunct="1"/>
            <a:endParaRPr lang="en-GB" alt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47ED63-CBEE-4B41-92C3-3B3A9E57DAC5}" type="slidenum">
              <a:rPr lang="en-GB" altLang="en-US" smtClean="0"/>
              <a:pPr/>
              <a:t>33</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The new pit latrines follow a sanitation methodology called Community Led Total Sanitation (CLTS). The latrine pit is built the correct distance from houses and water sources to avoid polluting (or contaminating) the water source people use for drinking and cooking. Ash is put down the pit after each use and the pit is re-dug every six months to prevent it from over-filling. The latrine walls are built from locally-sourced materials to make them cheap and easy to construct. This encourages communities to build them. Part of CLTS requires the community to agree not to defecate anywhere except in the new latrines.</a:t>
            </a:r>
          </a:p>
          <a:p>
            <a:pPr eaLnBrk="1" hangingPunct="1"/>
            <a:endParaRPr lang="en-US" altLang="en-US" smtClean="0"/>
          </a:p>
          <a:p>
            <a:pPr eaLnBrk="1" hangingPunct="1"/>
            <a:r>
              <a:rPr lang="en-GB" smtClean="0"/>
              <a:t>Photo credit: John McLaverty,/Oxfam</a:t>
            </a:r>
          </a:p>
          <a:p>
            <a:pPr eaLnBrk="1" hangingPunct="1"/>
            <a:endParaRPr lang="en-US" alt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3CECA1-E573-48F9-AC0A-A6AD167C6227}" type="slidenum">
              <a:rPr lang="en-GB" altLang="en-US" smtClean="0"/>
              <a:pPr/>
              <a:t>34</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The new water pump is able to draw up water from far deeper in the ground than the old-style water wells. This means that there is more water available and it is less likely to be polluted or contaminated. The ground around the water pump is covered with concrete so the water is not exposed to further contamination. There is a wall around the water pump to prevent animals from getting close to it. To ensure that the water pumps will last for a long time, the group of families who own the pump contribute a maintenance fee which pays for any necessary repairs as well as for someone to come and test the safety of the water every few weeks.</a:t>
            </a:r>
          </a:p>
          <a:p>
            <a:pPr eaLnBrk="1" hangingPunct="1"/>
            <a:endParaRPr lang="en-US" altLang="en-US" smtClean="0"/>
          </a:p>
          <a:p>
            <a:pPr eaLnBrk="1" hangingPunct="1"/>
            <a:r>
              <a:rPr lang="en-GB" smtClean="0"/>
              <a:t>Photo credit: John McLaverty,/Oxfam</a:t>
            </a:r>
          </a:p>
          <a:p>
            <a:pPr eaLnBrk="1" hangingPunct="1"/>
            <a:endParaRPr lang="en-US" alt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7ACC80-8CB9-43A1-8A6C-3FC78C1AD9DA}" type="slidenum">
              <a:rPr lang="en-GB" altLang="en-US" smtClean="0"/>
              <a:pPr/>
              <a:t>35</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65213E-DEE8-4B6B-8EA9-D063A6D7A831}" type="slidenum">
              <a:rPr lang="en-GB" altLang="en-US" smtClean="0"/>
              <a:pPr/>
              <a:t>36</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solidFill>
                  <a:schemeClr val="bg1"/>
                </a:solidFill>
              </a:rPr>
              <a:t>Pamaronko Community Primary School</a:t>
            </a:r>
            <a:r>
              <a:rPr lang="en-GB" altLang="en-US" smtClean="0"/>
              <a:t> has a Health Club as part of a programme (supported by Oxfam) to improve water and sanitation. </a:t>
            </a:r>
            <a:r>
              <a:rPr lang="en-GB" altLang="en-US" smtClean="0">
                <a:solidFill>
                  <a:srgbClr val="FF0000"/>
                </a:solidFill>
              </a:rPr>
              <a:t>Explain that ‘sanitation’ means having facilities for disposing of waste safely, in particular waste from toilets. It also means encouraging hygienic practises such as hand washing after using a toilet. </a:t>
            </a:r>
          </a:p>
          <a:p>
            <a:pPr eaLnBrk="1" hangingPunct="1"/>
            <a:endParaRPr lang="en-GB" altLang="en-US" smtClean="0">
              <a:solidFill>
                <a:srgbClr val="FF0000"/>
              </a:solidFill>
            </a:endParaRPr>
          </a:p>
          <a:p>
            <a:pPr eaLnBrk="1" hangingPunct="1"/>
            <a:r>
              <a:rPr lang="en-GB" altLang="en-US" smtClean="0">
                <a:solidFill>
                  <a:srgbClr val="FF0000"/>
                </a:solidFill>
              </a:rPr>
              <a:t>The Health Club has 20 members and meets every week to promote good hygiene in the school and community. </a:t>
            </a:r>
            <a:r>
              <a:rPr lang="en-GB" altLang="en-US" smtClean="0"/>
              <a:t>There is a teacher with the responsibility of supervising the Health Club. </a:t>
            </a:r>
            <a:r>
              <a:rPr lang="en-GB" altLang="en-US" smtClean="0">
                <a:solidFill>
                  <a:srgbClr val="FF0000"/>
                </a:solidFill>
              </a:rPr>
              <a:t>Children are taught that they need to be hygienic by washing their hands properly after using the toilet and before eating to avoid spreading diseases. They are encouraged to share this message with their families. </a:t>
            </a:r>
            <a:r>
              <a:rPr lang="en-GB" altLang="en-US" smtClean="0"/>
              <a:t>Oxfam has provided the school with soap and buckets for hand washing. A new water pump and pit latrine are going to be built at this school and one of the club’s missions is to persuade other members of the community to build more.</a:t>
            </a:r>
          </a:p>
          <a:p>
            <a:pPr eaLnBrk="1" hangingPunct="1"/>
            <a:endParaRPr lang="en-GB" altLang="en-US" smtClean="0"/>
          </a:p>
          <a:p>
            <a:pPr eaLnBrk="1" hangingPunct="1"/>
            <a:r>
              <a:rPr lang="en-GB" smtClean="0"/>
              <a:t>Photo credit: John McLaverty,/Oxfam</a:t>
            </a:r>
          </a:p>
          <a:p>
            <a:pPr eaLnBrk="1" hangingPunct="1"/>
            <a:endParaRPr lang="en-GB" altLang="en-US" smtClean="0"/>
          </a:p>
          <a:p>
            <a:pPr eaLnBrk="1" hangingPunct="1"/>
            <a:endParaRPr lang="en-GB" alt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13C137-0E03-46DA-A997-E6317392AAA1}" type="slidenum">
              <a:rPr lang="en-GB" altLang="en-US" smtClean="0"/>
              <a:pPr/>
              <a:t>38</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Although Ebola and cholera are not diseases which threaten the UK, careful hand washing is still an important way to reduce the spread of other illnesses like colds, ‘flu and stomach bugs. </a:t>
            </a:r>
          </a:p>
          <a:p>
            <a:pPr eaLnBrk="1" hangingPunct="1"/>
            <a:endParaRPr lang="en-GB" altLang="en-US" smtClean="0"/>
          </a:p>
          <a:p>
            <a:pPr fontAlgn="t"/>
            <a:r>
              <a:rPr lang="en-GB" smtClean="0"/>
              <a:t>In this photograph, community health worker Marrion Thomson teaches children how to wash their hands at an Oxfam Hand Washing Point in Freetown, Sierra Leone.</a:t>
            </a:r>
          </a:p>
          <a:p>
            <a:pPr fontAlgn="t"/>
            <a:r>
              <a:rPr lang="en-GB" smtClean="0"/>
              <a:t> </a:t>
            </a:r>
          </a:p>
          <a:p>
            <a:pPr fontAlgn="t"/>
            <a:r>
              <a:rPr lang="en-GB" smtClean="0"/>
              <a:t>Photo credit: Tommy Trenchard/Oxfam</a:t>
            </a:r>
          </a:p>
          <a:p>
            <a:pPr fontAlgn="t"/>
            <a:endParaRPr lang="en-GB" alt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A2FE7-F15D-42B5-8EBE-5C15998A5322}" type="slidenum">
              <a:rPr lang="en-GB" altLang="en-US" smtClean="0"/>
              <a:pPr/>
              <a:t>39</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Watch this video for ideas about how to support your message about hygiene in your school</a:t>
            </a:r>
          </a:p>
          <a:p>
            <a:pPr eaLnBrk="1" hangingPunct="1"/>
            <a:endParaRPr lang="en-GB" altLang="en-US" smtClean="0"/>
          </a:p>
          <a:p>
            <a:pPr eaLnBrk="1" hangingPunct="1"/>
            <a:r>
              <a:rPr lang="en-GB" i="1" smtClean="0"/>
              <a:t>Photo credit: Will Wintercross/Oxfam</a:t>
            </a:r>
          </a:p>
          <a:p>
            <a:pPr eaLnBrk="1" hangingPunct="1"/>
            <a:endParaRPr lang="en-GB" alt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5296A1-BC15-48B3-9911-17AF0863854E}" type="slidenum">
              <a:rPr lang="en-GB" altLang="en-US" smtClean="0"/>
              <a:pPr/>
              <a:t>40</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Watch this video for ideas about how to support your message about hygiene in your school</a:t>
            </a:r>
          </a:p>
          <a:p>
            <a:pPr eaLnBrk="1" hangingPunct="1"/>
            <a:endParaRPr lang="en-GB" altLang="en-US" smtClean="0"/>
          </a:p>
          <a:p>
            <a:pPr eaLnBrk="1" hangingPunct="1"/>
            <a:r>
              <a:rPr lang="en-GB" smtClean="0"/>
              <a:t>Photo credit: Will Wintercross/Oxfam</a:t>
            </a:r>
          </a:p>
          <a:p>
            <a:pPr eaLnBrk="1" hangingPunct="1"/>
            <a:endParaRPr lang="en-GB" altLang="en-US" smtClean="0"/>
          </a:p>
          <a:p>
            <a:pPr eaLnBrk="1" hangingPunct="1"/>
            <a:endParaRPr lang="en-GB" alt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FC2233-D7BE-43C5-BF1A-40F1C1CD0901}" type="slidenum">
              <a:rPr lang="en-GB" altLang="en-US" smtClean="0"/>
              <a:pPr/>
              <a:t>41</a:t>
            </a:fld>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Photo credit: </a:t>
            </a:r>
            <a:r>
              <a:rPr lang="en-GB" smtClean="0"/>
              <a:t>Ramatu Gbla in a busy Freetown market, Sierra Leone (2014)</a:t>
            </a:r>
          </a:p>
          <a:p>
            <a:r>
              <a:rPr lang="en-US" smtClean="0"/>
              <a:t>Bekki Frost/Oxfam</a:t>
            </a:r>
            <a:endParaRPr lang="en-GB"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94C5A6-733A-4DA1-8066-DDA7E04C8C71}" type="slidenum">
              <a:rPr lang="en-GB" smtClean="0"/>
              <a:pPr/>
              <a:t>42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Here is another photograph of Syria. This shows part of the city of Latakia, taken in 2013. Is this what learners expected to see? Point out that although we often see images in the news of Syria ‘s buildings being destroyed in conflict, not everywhere has been affected. Since 2011, many millions  of internally displaced Syrians have moved to other parts of the country less affected by the fighting.</a:t>
            </a:r>
          </a:p>
          <a:p>
            <a:endParaRPr lang="en-GB" smtClean="0"/>
          </a:p>
          <a:p>
            <a:r>
              <a:rPr lang="en-GB" smtClean="0"/>
              <a:t>Tell learners that, like any country, there are richer and poorer people living in Syria. 35% of Syrians live in extreme poverty (which means living under $1.25 a day) but although this means many children do not have all of their human rights met, others live in similar ways to children in the UK.  </a:t>
            </a:r>
            <a:endParaRPr lang="en-GB" b="1" smtClean="0"/>
          </a:p>
          <a:p>
            <a:endParaRPr lang="en-GB" i="1" smtClean="0"/>
          </a:p>
          <a:p>
            <a:r>
              <a:rPr lang="en-GB" smtClean="0"/>
              <a:t>Photo credit: </a:t>
            </a:r>
            <a:r>
              <a:rPr lang="en-GB" i="1" smtClean="0"/>
              <a:t>Ahmad viaWikimedia Commons</a:t>
            </a:r>
            <a:endParaRPr lang="en-GB"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0CD64B-3A3B-475F-B2A3-A6F55F29DB57}" type="slidenum">
              <a:rPr lang="en-GB" smtClean="0"/>
              <a:pPr/>
              <a:t>10</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Ask learners if they had heard of Uganda before this session. You might like to share the following information about Uganda:</a:t>
            </a:r>
          </a:p>
          <a:p>
            <a:pPr>
              <a:buFontTx/>
              <a:buChar char="•"/>
            </a:pPr>
            <a:r>
              <a:rPr lang="en-GB" smtClean="0"/>
              <a:t>Uganda has a population of about 38 million.</a:t>
            </a:r>
          </a:p>
          <a:p>
            <a:pPr>
              <a:buFontTx/>
              <a:buChar char="•"/>
            </a:pPr>
            <a:r>
              <a:rPr lang="en-GB" smtClean="0"/>
              <a:t>Uganda shares Africa’s biggest lake – Lake Victoria – with two neighbouring countries, Kenya and Tanzania.</a:t>
            </a:r>
          </a:p>
          <a:p>
            <a:pPr>
              <a:buFontTx/>
              <a:buChar char="•"/>
            </a:pPr>
            <a:r>
              <a:rPr lang="en-GB" smtClean="0"/>
              <a:t>Uganda is quite small compared to neighbouring countries, but it is still about the same size as Great Britain.</a:t>
            </a:r>
          </a:p>
          <a:p>
            <a:pPr>
              <a:buFontTx/>
              <a:buChar char="•"/>
            </a:pPr>
            <a:r>
              <a:rPr lang="en-GB" smtClean="0"/>
              <a:t>Half of the world’s remaining mountain gorillas live in Uganda.</a:t>
            </a:r>
          </a:p>
          <a:p>
            <a:endParaRPr lang="en-GB" smtClean="0"/>
          </a:p>
          <a:p>
            <a:r>
              <a:rPr lang="en-GB" smtClean="0"/>
              <a:t>This photograph shows a street in Uganda’s capital city, Kampala. </a:t>
            </a:r>
          </a:p>
          <a:p>
            <a:endParaRPr lang="en-GB" i="1" smtClean="0"/>
          </a:p>
          <a:p>
            <a:r>
              <a:rPr lang="en-GB" smtClean="0"/>
              <a:t>Photo credit: Simisa</a:t>
            </a:r>
            <a:r>
              <a:rPr lang="en-GB" i="1" smtClean="0"/>
              <a:t> via Wikimedia Commons</a:t>
            </a:r>
            <a:r>
              <a:rPr lang="en-GB" smtClean="0"/>
              <a:t/>
            </a:r>
            <a:br>
              <a:rPr lang="en-GB" smtClean="0"/>
            </a:br>
            <a:endParaRPr lang="en-GB"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9C48D3-1A04-4D1E-85FB-E788EC2BBFA6}" type="slidenum">
              <a:rPr lang="en-GB" smtClean="0"/>
              <a:pPr/>
              <a:t>11</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Point out that, like any country, there are richer and poorer people living in Uganda. 20% of Ugandans live in extreme poverty (which means living under $1.25 a day) but although this means many children do not have all of their human rights met, others live in similar ways to children in the UK. </a:t>
            </a:r>
          </a:p>
          <a:p>
            <a:endParaRPr lang="en-GB" smtClean="0"/>
          </a:p>
          <a:p>
            <a:r>
              <a:rPr lang="en-GB" smtClean="0"/>
              <a:t>Photo credit: </a:t>
            </a:r>
            <a:r>
              <a:rPr lang="en-GB" u="sng" smtClean="0">
                <a:hlinkClick r:id="rId3"/>
              </a:rPr>
              <a:t>http://www.WorldIslandInfo.com</a:t>
            </a:r>
            <a:r>
              <a:rPr lang="en-GB" u="sng" smtClean="0"/>
              <a:t> via Wikimedia Commons. </a:t>
            </a:r>
            <a:endParaRPr lang="en-GB"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04D845-A79F-4957-B141-816BB80CDC71}" type="slidenum">
              <a:rPr lang="en-GB" smtClean="0"/>
              <a:pPr/>
              <a:t>12</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You might like to ask learners to find Sierra Leone on a globe or world map.</a:t>
            </a:r>
          </a:p>
          <a:p>
            <a:endParaRPr lang="en-GB" smtClean="0"/>
          </a:p>
          <a:p>
            <a:r>
              <a:rPr lang="en-GB" smtClean="0"/>
              <a:t>Image credit: Alvaro via Wikimedia Commons</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EAB072-9DB1-486F-8858-204259DFCFD6}" type="slidenum">
              <a:rPr lang="en-GB" smtClean="0"/>
              <a:pPr/>
              <a:t>14</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You might like to share the following information about Sierra Leone with your learners:</a:t>
            </a:r>
          </a:p>
          <a:p>
            <a:pPr>
              <a:buFontTx/>
              <a:buChar char="•"/>
            </a:pPr>
            <a:r>
              <a:rPr lang="en-GB" smtClean="0"/>
              <a:t>Sierra Leone has a population of about 6 million. About 62% of people live in rural areas and depend on farming for food and income. Major crops include: rice, cassava, maize and ground nuts. Cocoa, coffee and coconuts are also grown.</a:t>
            </a:r>
          </a:p>
          <a:p>
            <a:pPr>
              <a:buFontTx/>
              <a:buChar char="•"/>
            </a:pPr>
            <a:r>
              <a:rPr lang="en-GB" smtClean="0"/>
              <a:t>Sierra Leone is also a major source of the world’s diamonds, gold, titanium and bauxite.</a:t>
            </a:r>
          </a:p>
          <a:p>
            <a:pPr>
              <a:buFontTx/>
              <a:buChar char="•"/>
            </a:pPr>
            <a:r>
              <a:rPr lang="en-GB" smtClean="0"/>
              <a:t>Since the mid-1980s, Sierra Leone has become poorer because of fighting and political unrest. </a:t>
            </a:r>
          </a:p>
          <a:p>
            <a:pPr>
              <a:buFontTx/>
              <a:buChar char="•"/>
            </a:pPr>
            <a:r>
              <a:rPr lang="en-GB" smtClean="0"/>
              <a:t>Poor healthcare facilities made the challenges of managing Sierra Leone’s Ebola epidemic of 2014 worse.</a:t>
            </a:r>
          </a:p>
          <a:p>
            <a:pPr>
              <a:buFontTx/>
              <a:buChar char="•"/>
            </a:pPr>
            <a:r>
              <a:rPr lang="en-GB" smtClean="0"/>
              <a:t>The photograph shows an aerial view of Freetown, Sierra Leone’s capital city. </a:t>
            </a:r>
          </a:p>
          <a:p>
            <a:endParaRPr lang="en-GB" smtClean="0"/>
          </a:p>
          <a:p>
            <a:r>
              <a:rPr lang="en-GB" smtClean="0"/>
              <a:t>Image: David Hond via Wikimedia Commons</a:t>
            </a:r>
          </a:p>
          <a:p>
            <a:endParaRPr lang="en-GB" smtClean="0"/>
          </a:p>
          <a:p>
            <a:endParaRPr lang="en-GB"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C2A27F-8051-4F76-9201-701ECB612903}" type="slidenum">
              <a:rPr lang="en-GB" smtClean="0"/>
              <a:pPr/>
              <a:t>15</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Show learners this photograph of Lumley Beach in Freetown with tower blocks behind. Point out that, like any country, there are richer and poorer people living there.  53% of people in Sierra Leone live in extreme poverty (which means living under $1.25 a day) but although this means many children do not have all of their human rights met, others live in similar ways to children in the UK. </a:t>
            </a:r>
          </a:p>
          <a:p>
            <a:endParaRPr lang="en-GB" smtClean="0"/>
          </a:p>
          <a:p>
            <a:r>
              <a:rPr lang="en-GB" smtClean="0"/>
              <a:t>Image:By Hussein Kefel via Wikimedia Commons. </a:t>
            </a:r>
          </a:p>
          <a:p>
            <a:endParaRPr lang="en-GB"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03A6D1-F726-469F-B989-DFF2F8463F44}" type="slidenum">
              <a:rPr lang="en-GB" smtClean="0"/>
              <a:pPr/>
              <a:t>16</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Ask learners if they know what a water source might be.  Explain that in the UK our main water source is from taps in our homes. Ask learners what they use this water for (drinking, cooking, washing).</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415C5-841D-43B7-A5B8-6B1CA3F2BB18}" type="slidenum">
              <a:rPr lang="en-GB" smtClean="0"/>
              <a:pPr/>
              <a:t>18</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OX_VL_W.eps"/>
          <p:cNvPicPr>
            <a:picLocks noChangeAspect="1"/>
          </p:cNvPicPr>
          <p:nvPr userDrawn="1"/>
        </p:nvPicPr>
        <p:blipFill>
          <a:blip r:embed="rId3" cstate="print"/>
          <a:srcRect/>
          <a:stretch>
            <a:fillRect/>
          </a:stretch>
        </p:blipFill>
        <p:spPr bwMode="auto">
          <a:xfrm>
            <a:off x="7918450" y="5502275"/>
            <a:ext cx="919163" cy="1028700"/>
          </a:xfrm>
          <a:prstGeom prst="rect">
            <a:avLst/>
          </a:prstGeom>
          <a:noFill/>
          <a:ln w="9525">
            <a:noFill/>
            <a:miter lim="800000"/>
            <a:headEnd/>
            <a:tailEnd/>
          </a:ln>
        </p:spPr>
      </p:pic>
      <p:sp>
        <p:nvSpPr>
          <p:cNvPr id="5127" name="Rectangle 7"/>
          <p:cNvSpPr>
            <a:spLocks noGrp="1" noChangeArrowheads="1"/>
          </p:cNvSpPr>
          <p:nvPr>
            <p:ph type="ctrTitle"/>
          </p:nvPr>
        </p:nvSpPr>
        <p:spPr>
          <a:xfrm>
            <a:off x="395288" y="2852738"/>
            <a:ext cx="8466137" cy="1655762"/>
          </a:xfrm>
          <a:ln algn="ctr"/>
        </p:spPr>
        <p:txBody>
          <a:bodyPr lIns="0" tIns="0" rIns="0" bIns="0" anchor="t"/>
          <a:lstStyle>
            <a:lvl1pPr>
              <a:defRPr sz="6000">
                <a:solidFill>
                  <a:schemeClr val="bg1"/>
                </a:solidFill>
                <a:latin typeface="Oxfam Global Headline" pitchFamily="34" charset="0"/>
              </a:defRPr>
            </a:lvl1pPr>
          </a:lstStyle>
          <a:p>
            <a:r>
              <a:rPr lang="en-GB"/>
              <a:t>CLICK TO EDIT MASTER TITLE</a:t>
            </a:r>
          </a:p>
        </p:txBody>
      </p:sp>
      <p:sp>
        <p:nvSpPr>
          <p:cNvPr id="5128" name="Rectangle 8"/>
          <p:cNvSpPr>
            <a:spLocks noGrp="1" noChangeArrowheads="1"/>
          </p:cNvSpPr>
          <p:nvPr>
            <p:ph type="subTitle" idx="1"/>
          </p:nvPr>
        </p:nvSpPr>
        <p:spPr>
          <a:xfrm>
            <a:off x="395288" y="4737100"/>
            <a:ext cx="8380412" cy="504825"/>
          </a:xfrm>
        </p:spPr>
        <p:txBody>
          <a:bodyPr lIns="0" tIns="0" rIns="0" bIns="0"/>
          <a:lstStyle>
            <a:lvl1pPr marL="0" indent="0">
              <a:buFontTx/>
              <a:buNone/>
              <a:defRPr b="1">
                <a:solidFill>
                  <a:schemeClr val="bg1"/>
                </a:solidFill>
              </a:defRPr>
            </a:lvl1pPr>
          </a:lstStyle>
          <a:p>
            <a:r>
              <a:rPr lang="en-GB"/>
              <a:t>CLICK TO EDIT MASTER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3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03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8" name="Picture 7" descr="Black logo_060212"/>
          <p:cNvPicPr>
            <a:picLocks noChangeAspect="1" noChangeArrowheads="1"/>
          </p:cNvPicPr>
          <p:nvPr userDrawn="1"/>
        </p:nvPicPr>
        <p:blipFill>
          <a:blip r:embed="rId13" cstate="print"/>
          <a:srcRect/>
          <a:stretch>
            <a:fillRect/>
          </a:stretch>
        </p:blipFill>
        <p:spPr bwMode="auto">
          <a:xfrm>
            <a:off x="8204200" y="6005513"/>
            <a:ext cx="600075" cy="665162"/>
          </a:xfrm>
          <a:prstGeom prst="rect">
            <a:avLst/>
          </a:prstGeom>
          <a:noFill/>
          <a:ln w="9525">
            <a:noFill/>
            <a:miter lim="800000"/>
            <a:headEnd/>
            <a:tailEnd/>
          </a:ln>
        </p:spPr>
      </p:pic>
      <p:sp>
        <p:nvSpPr>
          <p:cNvPr id="1029" name="Text Box 10"/>
          <p:cNvSpPr txBox="1">
            <a:spLocks noChangeArrowheads="1"/>
          </p:cNvSpPr>
          <p:nvPr userDrawn="1"/>
        </p:nvSpPr>
        <p:spPr bwMode="auto">
          <a:xfrm>
            <a:off x="6823075" y="6453188"/>
            <a:ext cx="1227138" cy="165100"/>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altLang="en-US" sz="1000" smtClean="0"/>
              <a:t>Page </a:t>
            </a:r>
            <a:fld id="{847263BD-7303-46A5-9D3F-C65929A59819}" type="slidenum">
              <a:rPr lang="en-GB" altLang="en-US" sz="1000" smtClean="0"/>
              <a:pPr eaLnBrk="1" hangingPunct="1">
                <a:spcBef>
                  <a:spcPct val="50000"/>
                </a:spcBef>
                <a:defRPr/>
              </a:pPr>
              <a:t>‹#›</a:t>
            </a:fld>
            <a:endParaRPr lang="en-GB" altLang="en-US" sz="1000" smtClean="0"/>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rtl="0" eaLnBrk="0" fontAlgn="base" hangingPunct="0">
        <a:spcBef>
          <a:spcPct val="0"/>
        </a:spcBef>
        <a:spcAft>
          <a:spcPct val="0"/>
        </a:spcAft>
        <a:defRPr sz="3500" b="1">
          <a:solidFill>
            <a:srgbClr val="61A534"/>
          </a:solidFill>
          <a:latin typeface="+mj-lt"/>
          <a:ea typeface="+mj-ea"/>
          <a:cs typeface="+mj-cs"/>
        </a:defRPr>
      </a:lvl1pPr>
      <a:lvl2pPr algn="l" rtl="0" eaLnBrk="0" fontAlgn="base" hangingPunct="0">
        <a:spcBef>
          <a:spcPct val="0"/>
        </a:spcBef>
        <a:spcAft>
          <a:spcPct val="0"/>
        </a:spcAft>
        <a:defRPr sz="3500" b="1">
          <a:solidFill>
            <a:srgbClr val="61A534"/>
          </a:solidFill>
          <a:latin typeface="Arial" charset="0"/>
        </a:defRPr>
      </a:lvl2pPr>
      <a:lvl3pPr algn="l" rtl="0" eaLnBrk="0" fontAlgn="base" hangingPunct="0">
        <a:spcBef>
          <a:spcPct val="0"/>
        </a:spcBef>
        <a:spcAft>
          <a:spcPct val="0"/>
        </a:spcAft>
        <a:defRPr sz="3500" b="1">
          <a:solidFill>
            <a:srgbClr val="61A534"/>
          </a:solidFill>
          <a:latin typeface="Arial" charset="0"/>
        </a:defRPr>
      </a:lvl3pPr>
      <a:lvl4pPr algn="l" rtl="0" eaLnBrk="0" fontAlgn="base" hangingPunct="0">
        <a:spcBef>
          <a:spcPct val="0"/>
        </a:spcBef>
        <a:spcAft>
          <a:spcPct val="0"/>
        </a:spcAft>
        <a:defRPr sz="3500" b="1">
          <a:solidFill>
            <a:srgbClr val="61A534"/>
          </a:solidFill>
          <a:latin typeface="Arial" charset="0"/>
        </a:defRPr>
      </a:lvl4pPr>
      <a:lvl5pPr algn="l" rtl="0" eaLnBrk="0" fontAlgn="base" hangingPunct="0">
        <a:spcBef>
          <a:spcPct val="0"/>
        </a:spcBef>
        <a:spcAft>
          <a:spcPct val="0"/>
        </a:spcAft>
        <a:defRPr sz="3500" b="1">
          <a:solidFill>
            <a:srgbClr val="61A534"/>
          </a:solidFill>
          <a:latin typeface="Arial"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vimeo.com/130732781"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hyperlink" Target="https://vimeo.com/130733058"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420938"/>
            <a:ext cx="8466137" cy="2087562"/>
          </a:xfrm>
        </p:spPr>
        <p:txBody>
          <a:bodyPr/>
          <a:lstStyle/>
          <a:p>
            <a:pPr algn="ctr" eaLnBrk="1" hangingPunct="1">
              <a:defRPr/>
            </a:pPr>
            <a:r>
              <a:rPr lang="en-US" altLang="en-US" dirty="0" smtClean="0">
                <a:latin typeface="+mn-lt"/>
              </a:rPr>
              <a:t>CHILDREN’S RIGHTS</a:t>
            </a:r>
          </a:p>
        </p:txBody>
      </p:sp>
      <p:sp>
        <p:nvSpPr>
          <p:cNvPr id="3075" name="Rectangle 4"/>
          <p:cNvSpPr>
            <a:spLocks noChangeArrowheads="1"/>
          </p:cNvSpPr>
          <p:nvPr/>
        </p:nvSpPr>
        <p:spPr bwMode="auto">
          <a:xfrm>
            <a:off x="323850" y="5949950"/>
            <a:ext cx="6840538" cy="566738"/>
          </a:xfrm>
          <a:prstGeom prst="rect">
            <a:avLst/>
          </a:prstGeom>
          <a:noFill/>
          <a:ln w="9525">
            <a:noFill/>
            <a:miter lim="800000"/>
            <a:headEnd/>
            <a:tailEnd/>
          </a:ln>
        </p:spPr>
        <p:txBody>
          <a:bodyPr lIns="0" tIns="0" rIns="0" bIns="0"/>
          <a:lstStyle/>
          <a:p>
            <a:pPr eaLnBrk="0" hangingPunct="0">
              <a:lnSpc>
                <a:spcPct val="95000"/>
              </a:lnSpc>
            </a:pPr>
            <a:r>
              <a:rPr lang="en-GB" altLang="en-US" sz="2000">
                <a:solidFill>
                  <a:schemeClr val="bg1"/>
                </a:solidFill>
                <a:ea typeface="ＭＳ Ｐゴシック" pitchFamily="34" charset="-128"/>
              </a:rPr>
              <a:t>English resource for 8-11 year olds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8313" y="6443663"/>
            <a:ext cx="3095625" cy="414337"/>
          </a:xfrm>
        </p:spPr>
        <p:txBody>
          <a:bodyPr/>
          <a:lstStyle/>
          <a:p>
            <a:pPr>
              <a:defRPr/>
            </a:pPr>
            <a:endParaRPr lang="en-GB" sz="1200" b="0" dirty="0">
              <a:solidFill>
                <a:schemeClr val="tx1"/>
              </a:solidFill>
              <a:latin typeface="+mn-lt"/>
            </a:endParaRPr>
          </a:p>
        </p:txBody>
      </p:sp>
      <p:sp>
        <p:nvSpPr>
          <p:cNvPr id="12291" name="TextBox 4"/>
          <p:cNvSpPr txBox="1">
            <a:spLocks noChangeArrowheads="1"/>
          </p:cNvSpPr>
          <p:nvPr/>
        </p:nvSpPr>
        <p:spPr bwMode="auto">
          <a:xfrm>
            <a:off x="323850" y="476250"/>
            <a:ext cx="6551613" cy="585788"/>
          </a:xfrm>
          <a:prstGeom prst="rect">
            <a:avLst/>
          </a:prstGeom>
          <a:noFill/>
          <a:ln w="9525">
            <a:noFill/>
            <a:miter lim="800000"/>
            <a:headEnd/>
            <a:tailEnd/>
          </a:ln>
        </p:spPr>
        <p:txBody>
          <a:bodyPr>
            <a:spAutoFit/>
          </a:bodyPr>
          <a:lstStyle/>
          <a:p>
            <a:r>
              <a:rPr lang="en-GB" sz="3200">
                <a:solidFill>
                  <a:srgbClr val="FF6600"/>
                </a:solidFill>
              </a:rPr>
              <a:t>Latakia, Syria</a:t>
            </a:r>
          </a:p>
        </p:txBody>
      </p:sp>
      <p:pic>
        <p:nvPicPr>
          <p:cNvPr id="12292" name="Picture 3" descr="\\sumfile01\users\klea\My Documents\Downloads\الكورنيش_الجنوبي_1 (1).jpg"/>
          <p:cNvPicPr>
            <a:picLocks noChangeAspect="1" noChangeArrowheads="1"/>
          </p:cNvPicPr>
          <p:nvPr/>
        </p:nvPicPr>
        <p:blipFill>
          <a:blip r:embed="rId3" cstate="print"/>
          <a:srcRect/>
          <a:stretch>
            <a:fillRect/>
          </a:stretch>
        </p:blipFill>
        <p:spPr bwMode="auto">
          <a:xfrm>
            <a:off x="468313" y="1125538"/>
            <a:ext cx="6911975" cy="5183187"/>
          </a:xfrm>
          <a:prstGeom prst="rect">
            <a:avLst/>
          </a:prstGeom>
          <a:noFill/>
          <a:ln w="9525">
            <a:noFill/>
            <a:miter lim="800000"/>
            <a:headEnd/>
            <a:tailEnd/>
          </a:ln>
        </p:spPr>
      </p:pic>
      <p:pic>
        <p:nvPicPr>
          <p:cNvPr id="12293" name="Picture 5" descr="https://pbs.twimg.com/profile_images/474158605671747584/xTZSFWfy_400x400.jpeg"/>
          <p:cNvPicPr>
            <a:picLocks noChangeAspect="1" noChangeArrowheads="1"/>
          </p:cNvPicPr>
          <p:nvPr/>
        </p:nvPicPr>
        <p:blipFill>
          <a:blip r:embed="rId4" cstate="print"/>
          <a:srcRect/>
          <a:stretch>
            <a:fillRect/>
          </a:stretch>
        </p:blipFill>
        <p:spPr bwMode="auto">
          <a:xfrm>
            <a:off x="7524750" y="5229225"/>
            <a:ext cx="1439863"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95288" y="6092825"/>
            <a:ext cx="3095625" cy="414338"/>
          </a:xfrm>
        </p:spPr>
        <p:txBody>
          <a:bodyPr/>
          <a:lstStyle/>
          <a:p>
            <a:pPr>
              <a:defRPr/>
            </a:pPr>
            <a:endParaRPr lang="en-GB" sz="1200" b="0" dirty="0">
              <a:solidFill>
                <a:schemeClr val="tx1"/>
              </a:solidFill>
              <a:latin typeface="+mn-lt"/>
            </a:endParaRPr>
          </a:p>
        </p:txBody>
      </p:sp>
      <p:pic>
        <p:nvPicPr>
          <p:cNvPr id="13315" name="Picture 3" descr="1024px-Kampala_26"/>
          <p:cNvPicPr>
            <a:picLocks noChangeAspect="1" noChangeArrowheads="1"/>
          </p:cNvPicPr>
          <p:nvPr/>
        </p:nvPicPr>
        <p:blipFill>
          <a:blip r:embed="rId3" cstate="print"/>
          <a:srcRect/>
          <a:stretch>
            <a:fillRect/>
          </a:stretch>
        </p:blipFill>
        <p:spPr bwMode="auto">
          <a:xfrm>
            <a:off x="395288" y="1268413"/>
            <a:ext cx="6840537" cy="4546600"/>
          </a:xfrm>
          <a:prstGeom prst="rect">
            <a:avLst/>
          </a:prstGeom>
          <a:noFill/>
          <a:ln w="9525">
            <a:noFill/>
            <a:miter lim="800000"/>
            <a:headEnd/>
            <a:tailEnd/>
          </a:ln>
        </p:spPr>
      </p:pic>
      <p:sp>
        <p:nvSpPr>
          <p:cNvPr id="13316" name="TextBox 4"/>
          <p:cNvSpPr txBox="1">
            <a:spLocks noChangeArrowheads="1"/>
          </p:cNvSpPr>
          <p:nvPr/>
        </p:nvSpPr>
        <p:spPr bwMode="auto">
          <a:xfrm>
            <a:off x="323850" y="476250"/>
            <a:ext cx="6551613" cy="646113"/>
          </a:xfrm>
          <a:prstGeom prst="rect">
            <a:avLst/>
          </a:prstGeom>
          <a:noFill/>
          <a:ln w="9525">
            <a:noFill/>
            <a:miter lim="800000"/>
            <a:headEnd/>
            <a:tailEnd/>
          </a:ln>
        </p:spPr>
        <p:txBody>
          <a:bodyPr>
            <a:spAutoFit/>
          </a:bodyPr>
          <a:lstStyle/>
          <a:p>
            <a:r>
              <a:rPr lang="en-GB" sz="3600">
                <a:solidFill>
                  <a:srgbClr val="FF6600"/>
                </a:solidFill>
              </a:rPr>
              <a:t>A street in Kampala, Uganda</a:t>
            </a:r>
          </a:p>
        </p:txBody>
      </p:sp>
      <p:pic>
        <p:nvPicPr>
          <p:cNvPr id="13317" name="Picture 5" descr="https://pbs.twimg.com/profile_images/474158605671747584/xTZSFWfy_400x400.jpeg"/>
          <p:cNvPicPr>
            <a:picLocks noChangeAspect="1" noChangeArrowheads="1"/>
          </p:cNvPicPr>
          <p:nvPr/>
        </p:nvPicPr>
        <p:blipFill>
          <a:blip r:embed="rId4" cstate="print"/>
          <a:srcRect/>
          <a:stretch>
            <a:fillRect/>
          </a:stretch>
        </p:blipFill>
        <p:spPr bwMode="auto">
          <a:xfrm>
            <a:off x="7524750" y="5229225"/>
            <a:ext cx="1439863"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95288" y="6092825"/>
            <a:ext cx="3095625" cy="414338"/>
          </a:xfrm>
        </p:spPr>
        <p:txBody>
          <a:bodyPr/>
          <a:lstStyle/>
          <a:p>
            <a:pPr>
              <a:defRPr/>
            </a:pPr>
            <a:r>
              <a:rPr lang="en-GB" sz="1200" b="0" dirty="0" smtClean="0">
                <a:solidFill>
                  <a:schemeClr val="tx1"/>
                </a:solidFill>
                <a:latin typeface="+mn-lt"/>
              </a:rPr>
              <a:t>Photo credit: </a:t>
            </a:r>
            <a:r>
              <a:rPr lang="en-GB" sz="1200" b="0" dirty="0" err="1" smtClean="0">
                <a:solidFill>
                  <a:schemeClr val="tx1"/>
                </a:solidFill>
                <a:latin typeface="+mn-lt"/>
              </a:rPr>
              <a:t>Simisa</a:t>
            </a:r>
            <a:r>
              <a:rPr lang="en-GB" sz="1200" b="0" i="1" dirty="0" smtClean="0">
                <a:solidFill>
                  <a:schemeClr val="tx1"/>
                </a:solidFill>
                <a:latin typeface="+mn-lt"/>
              </a:rPr>
              <a:t>, Wikimedia Commons</a:t>
            </a:r>
            <a:endParaRPr lang="en-GB" sz="1200" b="0" dirty="0">
              <a:solidFill>
                <a:schemeClr val="tx1"/>
              </a:solidFill>
              <a:latin typeface="+mn-lt"/>
            </a:endParaRPr>
          </a:p>
        </p:txBody>
      </p:sp>
      <p:sp>
        <p:nvSpPr>
          <p:cNvPr id="14339" name="TextBox 4"/>
          <p:cNvSpPr txBox="1">
            <a:spLocks noChangeArrowheads="1"/>
          </p:cNvSpPr>
          <p:nvPr/>
        </p:nvSpPr>
        <p:spPr bwMode="auto">
          <a:xfrm>
            <a:off x="323850" y="476250"/>
            <a:ext cx="6551613" cy="646113"/>
          </a:xfrm>
          <a:prstGeom prst="rect">
            <a:avLst/>
          </a:prstGeom>
          <a:noFill/>
          <a:ln w="9525">
            <a:noFill/>
            <a:miter lim="800000"/>
            <a:headEnd/>
            <a:tailEnd/>
          </a:ln>
        </p:spPr>
        <p:txBody>
          <a:bodyPr>
            <a:spAutoFit/>
          </a:bodyPr>
          <a:lstStyle/>
          <a:p>
            <a:r>
              <a:rPr lang="en-GB" sz="3600">
                <a:solidFill>
                  <a:srgbClr val="FF6600"/>
                </a:solidFill>
              </a:rPr>
              <a:t>Bugala Island, Uganda</a:t>
            </a:r>
          </a:p>
        </p:txBody>
      </p:sp>
      <p:pic>
        <p:nvPicPr>
          <p:cNvPr id="14340" name="Picture 5" descr="File:Bugala Island.jpg"/>
          <p:cNvPicPr>
            <a:picLocks noChangeAspect="1" noChangeArrowheads="1"/>
          </p:cNvPicPr>
          <p:nvPr/>
        </p:nvPicPr>
        <p:blipFill>
          <a:blip r:embed="rId3" cstate="print"/>
          <a:srcRect/>
          <a:stretch>
            <a:fillRect/>
          </a:stretch>
        </p:blipFill>
        <p:spPr bwMode="auto">
          <a:xfrm>
            <a:off x="323850" y="1196975"/>
            <a:ext cx="7067550" cy="5300663"/>
          </a:xfrm>
          <a:prstGeom prst="rect">
            <a:avLst/>
          </a:prstGeom>
          <a:noFill/>
          <a:ln w="9525">
            <a:noFill/>
            <a:miter lim="800000"/>
            <a:headEnd/>
            <a:tailEnd/>
          </a:ln>
        </p:spPr>
      </p:pic>
      <p:pic>
        <p:nvPicPr>
          <p:cNvPr id="14341" name="Picture 5" descr="https://pbs.twimg.com/profile_images/474158605671747584/xTZSFWfy_400x400.jpeg"/>
          <p:cNvPicPr>
            <a:picLocks noChangeAspect="1" noChangeArrowheads="1"/>
          </p:cNvPicPr>
          <p:nvPr/>
        </p:nvPicPr>
        <p:blipFill>
          <a:blip r:embed="rId4" cstate="print"/>
          <a:srcRect/>
          <a:stretch>
            <a:fillRect/>
          </a:stretch>
        </p:blipFill>
        <p:spPr bwMode="auto">
          <a:xfrm>
            <a:off x="7524750" y="5013325"/>
            <a:ext cx="1439863"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5288" y="1773238"/>
            <a:ext cx="8466137" cy="3816350"/>
          </a:xfrm>
          <a:ln/>
        </p:spPr>
        <p:txBody>
          <a:bodyPr/>
          <a:lstStyle/>
          <a:p>
            <a:pPr algn="ctr" eaLnBrk="1" hangingPunct="1"/>
            <a:r>
              <a:rPr lang="en-US" altLang="en-US" smtClean="0">
                <a:latin typeface="Arial" charset="0"/>
              </a:rPr>
              <a:t>CHILDREN’S RIGHTS</a:t>
            </a:r>
            <a:br>
              <a:rPr lang="en-US" altLang="en-US" smtClean="0">
                <a:latin typeface="Arial" charset="0"/>
              </a:rPr>
            </a:br>
            <a:r>
              <a:rPr lang="en-US" altLang="en-US" smtClean="0">
                <a:latin typeface="Arial" charset="0"/>
              </a:rPr>
              <a:t/>
            </a:r>
            <a:br>
              <a:rPr lang="en-US" altLang="en-US" smtClean="0">
                <a:latin typeface="Arial" charset="0"/>
              </a:rPr>
            </a:br>
            <a:r>
              <a:rPr lang="en-US" altLang="en-US" sz="4400" smtClean="0">
                <a:latin typeface="Arial" charset="0"/>
              </a:rPr>
              <a:t>Session 4: Right to good health – water and sanitation</a:t>
            </a:r>
          </a:p>
        </p:txBody>
      </p:sp>
      <p:sp>
        <p:nvSpPr>
          <p:cNvPr id="15363" name="Rectangle 4"/>
          <p:cNvSpPr>
            <a:spLocks noChangeArrowheads="1"/>
          </p:cNvSpPr>
          <p:nvPr/>
        </p:nvSpPr>
        <p:spPr bwMode="auto">
          <a:xfrm>
            <a:off x="395288" y="6291263"/>
            <a:ext cx="3587750" cy="366712"/>
          </a:xfrm>
          <a:prstGeom prst="rect">
            <a:avLst/>
          </a:prstGeom>
          <a:noFill/>
          <a:ln w="9525">
            <a:noFill/>
            <a:miter lim="800000"/>
            <a:headEnd/>
            <a:tailEnd/>
          </a:ln>
        </p:spPr>
        <p:txBody>
          <a:bodyPr lIns="0" tIns="0" rIns="0" bIns="0"/>
          <a:lstStyle/>
          <a:p>
            <a:pPr eaLnBrk="0" hangingPunct="0">
              <a:lnSpc>
                <a:spcPct val="95000"/>
              </a:lnSpc>
            </a:pPr>
            <a:r>
              <a:rPr lang="en-GB" altLang="en-US" sz="2000">
                <a:solidFill>
                  <a:schemeClr val="bg1"/>
                </a:solidFill>
                <a:ea typeface="ＭＳ Ｐゴシック" pitchFamily="34" charset="-128"/>
              </a:rPr>
              <a:t>Children’s Rights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611188" y="333375"/>
            <a:ext cx="8137525" cy="1200150"/>
          </a:xfrm>
          <a:prstGeom prst="rect">
            <a:avLst/>
          </a:prstGeom>
          <a:noFill/>
          <a:ln w="9525">
            <a:noFill/>
            <a:miter lim="800000"/>
            <a:headEnd/>
            <a:tailEnd/>
          </a:ln>
        </p:spPr>
        <p:txBody>
          <a:bodyPr>
            <a:spAutoFit/>
          </a:bodyPr>
          <a:lstStyle/>
          <a:p>
            <a:r>
              <a:rPr lang="en-GB" sz="3600" b="1">
                <a:solidFill>
                  <a:srgbClr val="FF6600"/>
                </a:solidFill>
              </a:rPr>
              <a:t>Right to good health: water and sanitation in Sierra Leone</a:t>
            </a:r>
          </a:p>
        </p:txBody>
      </p:sp>
      <p:pic>
        <p:nvPicPr>
          <p:cNvPr id="16387" name="Picture 5" descr="File:Location Sierra Leone AU Africa.svg"/>
          <p:cNvPicPr>
            <a:picLocks noChangeAspect="1" noChangeArrowheads="1"/>
          </p:cNvPicPr>
          <p:nvPr/>
        </p:nvPicPr>
        <p:blipFill>
          <a:blip r:embed="rId3" cstate="print"/>
          <a:srcRect/>
          <a:stretch>
            <a:fillRect/>
          </a:stretch>
        </p:blipFill>
        <p:spPr bwMode="auto">
          <a:xfrm>
            <a:off x="1619250" y="1628775"/>
            <a:ext cx="5184775" cy="4814888"/>
          </a:xfrm>
          <a:prstGeom prst="rect">
            <a:avLst/>
          </a:prstGeom>
          <a:noFill/>
          <a:ln w="9525">
            <a:noFill/>
            <a:miter lim="800000"/>
            <a:headEnd/>
            <a:tailEnd/>
          </a:ln>
        </p:spPr>
      </p:pic>
      <p:pic>
        <p:nvPicPr>
          <p:cNvPr id="16388" name="Picture 5" descr="https://pbs.twimg.com/profile_images/474158605671747584/xTZSFWfy_400x400.jpeg"/>
          <p:cNvPicPr>
            <a:picLocks noChangeAspect="1" noChangeArrowheads="1"/>
          </p:cNvPicPr>
          <p:nvPr/>
        </p:nvPicPr>
        <p:blipFill>
          <a:blip r:embed="rId4" cstate="print"/>
          <a:srcRect/>
          <a:stretch>
            <a:fillRect/>
          </a:stretch>
        </p:blipFill>
        <p:spPr bwMode="auto">
          <a:xfrm>
            <a:off x="7451725" y="5013325"/>
            <a:ext cx="1441450"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95288" y="2420938"/>
            <a:ext cx="8466137" cy="1655762"/>
          </a:xfrm>
          <a:ln/>
        </p:spPr>
        <p:txBody>
          <a:bodyPr/>
          <a:lstStyle/>
          <a:p>
            <a:pPr algn="ctr" eaLnBrk="1" hangingPunct="1"/>
            <a:r>
              <a:rPr lang="en-GB" altLang="en-US" sz="3200" smtClean="0">
                <a:latin typeface="Arial" charset="0"/>
              </a:rPr>
              <a:t>Positive image of SL</a:t>
            </a:r>
          </a:p>
        </p:txBody>
      </p:sp>
      <p:pic>
        <p:nvPicPr>
          <p:cNvPr id="17411" name="Picture 2" descr="\\sumfile01\users\klea\My Documents\Downloads\Freetown-aerialview.jpg"/>
          <p:cNvPicPr>
            <a:picLocks noChangeAspect="1" noChangeArrowheads="1"/>
          </p:cNvPicPr>
          <p:nvPr/>
        </p:nvPicPr>
        <p:blipFill>
          <a:blip r:embed="rId3" cstate="print"/>
          <a:srcRect/>
          <a:stretch>
            <a:fillRect/>
          </a:stretch>
        </p:blipFill>
        <p:spPr bwMode="auto">
          <a:xfrm>
            <a:off x="684213" y="1125538"/>
            <a:ext cx="6816725" cy="5111750"/>
          </a:xfrm>
          <a:prstGeom prst="rect">
            <a:avLst/>
          </a:prstGeom>
          <a:noFill/>
          <a:ln w="9525">
            <a:noFill/>
            <a:miter lim="800000"/>
            <a:headEnd/>
            <a:tailEnd/>
          </a:ln>
        </p:spPr>
      </p:pic>
      <p:sp>
        <p:nvSpPr>
          <p:cNvPr id="17412" name="TextBox 3"/>
          <p:cNvSpPr txBox="1">
            <a:spLocks noChangeArrowheads="1"/>
          </p:cNvSpPr>
          <p:nvPr/>
        </p:nvSpPr>
        <p:spPr bwMode="auto">
          <a:xfrm>
            <a:off x="611188" y="404813"/>
            <a:ext cx="7489825" cy="646112"/>
          </a:xfrm>
          <a:prstGeom prst="rect">
            <a:avLst/>
          </a:prstGeom>
          <a:noFill/>
          <a:ln w="9525">
            <a:noFill/>
            <a:miter lim="800000"/>
            <a:headEnd/>
            <a:tailEnd/>
          </a:ln>
        </p:spPr>
        <p:txBody>
          <a:bodyPr>
            <a:spAutoFit/>
          </a:bodyPr>
          <a:lstStyle/>
          <a:p>
            <a:r>
              <a:rPr lang="en-GB" sz="3600">
                <a:solidFill>
                  <a:srgbClr val="FF6600"/>
                </a:solidFill>
              </a:rPr>
              <a:t>Freetown, Sierra Leone</a:t>
            </a:r>
          </a:p>
        </p:txBody>
      </p:sp>
      <p:pic>
        <p:nvPicPr>
          <p:cNvPr id="17413" name="Picture 5" descr="https://pbs.twimg.com/profile_images/474158605671747584/xTZSFWfy_400x400.jpeg"/>
          <p:cNvPicPr>
            <a:picLocks noChangeAspect="1" noChangeArrowheads="1"/>
          </p:cNvPicPr>
          <p:nvPr/>
        </p:nvPicPr>
        <p:blipFill>
          <a:blip r:embed="rId4" cstate="print"/>
          <a:srcRect/>
          <a:stretch>
            <a:fillRect/>
          </a:stretch>
        </p:blipFill>
        <p:spPr bwMode="auto">
          <a:xfrm>
            <a:off x="7524750" y="5157788"/>
            <a:ext cx="1439863"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4" descr="https://pbs.twimg.com/profile_images/474158605671747584/xTZSFWfy_400x400.jpeg"/>
          <p:cNvPicPr>
            <a:picLocks noChangeAspect="1" noChangeArrowheads="1"/>
          </p:cNvPicPr>
          <p:nvPr/>
        </p:nvPicPr>
        <p:blipFill>
          <a:blip r:embed="rId3" cstate="print"/>
          <a:srcRect/>
          <a:stretch>
            <a:fillRect/>
          </a:stretch>
        </p:blipFill>
        <p:spPr bwMode="auto">
          <a:xfrm>
            <a:off x="7308850" y="5084763"/>
            <a:ext cx="1439863" cy="1439862"/>
          </a:xfrm>
          <a:prstGeom prst="rect">
            <a:avLst/>
          </a:prstGeom>
          <a:noFill/>
          <a:ln w="9525">
            <a:noFill/>
            <a:miter lim="800000"/>
            <a:headEnd/>
            <a:tailEnd/>
          </a:ln>
        </p:spPr>
      </p:pic>
      <p:sp>
        <p:nvSpPr>
          <p:cNvPr id="18435" name="TextBox 3"/>
          <p:cNvSpPr txBox="1">
            <a:spLocks noChangeArrowheads="1"/>
          </p:cNvSpPr>
          <p:nvPr/>
        </p:nvSpPr>
        <p:spPr bwMode="auto">
          <a:xfrm>
            <a:off x="611188" y="404813"/>
            <a:ext cx="7489825" cy="646112"/>
          </a:xfrm>
          <a:prstGeom prst="rect">
            <a:avLst/>
          </a:prstGeom>
          <a:noFill/>
          <a:ln w="9525">
            <a:noFill/>
            <a:miter lim="800000"/>
            <a:headEnd/>
            <a:tailEnd/>
          </a:ln>
        </p:spPr>
        <p:txBody>
          <a:bodyPr>
            <a:spAutoFit/>
          </a:bodyPr>
          <a:lstStyle/>
          <a:p>
            <a:r>
              <a:rPr lang="en-GB" sz="3600">
                <a:solidFill>
                  <a:srgbClr val="FF6600"/>
                </a:solidFill>
              </a:rPr>
              <a:t>Lumley Beach, Freetown</a:t>
            </a:r>
          </a:p>
        </p:txBody>
      </p:sp>
      <p:pic>
        <p:nvPicPr>
          <p:cNvPr id="18436" name="Picture 3" descr="O:\CPIT Campaigns\Public Engagement Team\Open\3. Youth and Schools\Education Website\RESOURCES FOR WEBSITE\Tagging project\Children's rights\Writing\Lesson plans v2\Lumley_Beach_Freetown.JPG"/>
          <p:cNvPicPr>
            <a:picLocks noChangeAspect="1" noChangeArrowheads="1"/>
          </p:cNvPicPr>
          <p:nvPr/>
        </p:nvPicPr>
        <p:blipFill>
          <a:blip r:embed="rId4" cstate="print"/>
          <a:srcRect/>
          <a:stretch>
            <a:fillRect/>
          </a:stretch>
        </p:blipFill>
        <p:spPr bwMode="auto">
          <a:xfrm>
            <a:off x="755650" y="1268413"/>
            <a:ext cx="670242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95288" y="1341438"/>
            <a:ext cx="8466137" cy="1655762"/>
          </a:xfrm>
          <a:ln/>
        </p:spPr>
        <p:txBody>
          <a:bodyPr/>
          <a:lstStyle/>
          <a:p>
            <a:pPr algn="ctr" eaLnBrk="1" hangingPunct="1"/>
            <a:r>
              <a:rPr lang="en-GB" altLang="en-US" sz="3600" smtClean="0">
                <a:solidFill>
                  <a:srgbClr val="FF6600"/>
                </a:solidFill>
                <a:latin typeface="Arial" charset="0"/>
              </a:rPr>
              <a:t>UN Convention on the Rights of the Child</a:t>
            </a:r>
            <a:br>
              <a:rPr lang="en-GB" altLang="en-US" sz="3600" smtClean="0">
                <a:solidFill>
                  <a:srgbClr val="FF6600"/>
                </a:solidFill>
                <a:latin typeface="Arial" charset="0"/>
              </a:rPr>
            </a:br>
            <a:r>
              <a:rPr lang="en-GB" altLang="en-US" sz="3600" smtClean="0">
                <a:solidFill>
                  <a:srgbClr val="FF6600"/>
                </a:solidFill>
                <a:latin typeface="Arial" charset="0"/>
              </a:rPr>
              <a:t/>
            </a:r>
            <a:br>
              <a:rPr lang="en-GB" altLang="en-US" sz="3600" smtClean="0">
                <a:solidFill>
                  <a:srgbClr val="FF6600"/>
                </a:solidFill>
                <a:latin typeface="Arial" charset="0"/>
              </a:rPr>
            </a:br>
            <a:r>
              <a:rPr lang="en-GB" altLang="en-US" sz="3600" smtClean="0">
                <a:solidFill>
                  <a:srgbClr val="FF6600"/>
                </a:solidFill>
                <a:latin typeface="Arial" charset="0"/>
              </a:rPr>
              <a:t>Article 24: </a:t>
            </a:r>
            <a:br>
              <a:rPr lang="en-GB" altLang="en-US" sz="3600" smtClean="0">
                <a:solidFill>
                  <a:srgbClr val="FF6600"/>
                </a:solidFill>
                <a:latin typeface="Arial" charset="0"/>
              </a:rPr>
            </a:br>
            <a:r>
              <a:rPr lang="en-GB" altLang="en-US" sz="3600" smtClean="0">
                <a:solidFill>
                  <a:srgbClr val="FF6600"/>
                </a:solidFill>
                <a:latin typeface="Arial" charset="0"/>
              </a:rPr>
              <a:t>You have the right to good health</a:t>
            </a:r>
          </a:p>
        </p:txBody>
      </p:sp>
      <p:pic>
        <p:nvPicPr>
          <p:cNvPr id="19459" name="Picture 2" descr="https://pbs.twimg.com/profile_images/474158605671747584/xTZSFWfy_400x400.jpeg"/>
          <p:cNvPicPr>
            <a:picLocks noChangeAspect="1" noChangeArrowheads="1"/>
          </p:cNvPicPr>
          <p:nvPr/>
        </p:nvPicPr>
        <p:blipFill>
          <a:blip r:embed="rId2" cstate="print"/>
          <a:srcRect/>
          <a:stretch>
            <a:fillRect/>
          </a:stretch>
        </p:blipFill>
        <p:spPr bwMode="auto">
          <a:xfrm>
            <a:off x="7308850" y="5084763"/>
            <a:ext cx="1439863"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331913" y="2420938"/>
            <a:ext cx="6769100" cy="2087562"/>
          </a:xfrm>
          <a:ln/>
        </p:spPr>
        <p:txBody>
          <a:bodyPr/>
          <a:lstStyle/>
          <a:p>
            <a:pPr algn="ctr" eaLnBrk="1" hangingPunct="1"/>
            <a:r>
              <a:rPr lang="en-GB" altLang="en-US" sz="4000" smtClean="0">
                <a:solidFill>
                  <a:srgbClr val="FF6600"/>
                </a:solidFill>
                <a:latin typeface="Arial" charset="0"/>
              </a:rPr>
              <a:t>What is a water source?</a:t>
            </a:r>
          </a:p>
        </p:txBody>
      </p:sp>
      <p:pic>
        <p:nvPicPr>
          <p:cNvPr id="20483" name="Picture 2" descr="https://pbs.twimg.com/profile_images/474158605671747584/xTZSFWfy_400x400.jpeg"/>
          <p:cNvPicPr>
            <a:picLocks noChangeAspect="1" noChangeArrowheads="1"/>
          </p:cNvPicPr>
          <p:nvPr/>
        </p:nvPicPr>
        <p:blipFill>
          <a:blip r:embed="rId3" cstate="print"/>
          <a:srcRect/>
          <a:stretch>
            <a:fillRect/>
          </a:stretch>
        </p:blipFill>
        <p:spPr bwMode="auto">
          <a:xfrm>
            <a:off x="7019925" y="4941888"/>
            <a:ext cx="1439863"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4" descr="https://pbs.twimg.com/profile_images/474158605671747584/xTZSFWfy_400x400.jpeg"/>
          <p:cNvPicPr>
            <a:picLocks noChangeAspect="1" noChangeArrowheads="1"/>
          </p:cNvPicPr>
          <p:nvPr/>
        </p:nvPicPr>
        <p:blipFill>
          <a:blip r:embed="rId3" cstate="print"/>
          <a:srcRect/>
          <a:stretch>
            <a:fillRect/>
          </a:stretch>
        </p:blipFill>
        <p:spPr bwMode="auto">
          <a:xfrm>
            <a:off x="7524750" y="5084763"/>
            <a:ext cx="1439863" cy="1439862"/>
          </a:xfrm>
          <a:prstGeom prst="rect">
            <a:avLst/>
          </a:prstGeom>
          <a:noFill/>
          <a:ln w="9525">
            <a:noFill/>
            <a:miter lim="800000"/>
            <a:headEnd/>
            <a:tailEnd/>
          </a:ln>
        </p:spPr>
      </p:pic>
      <p:sp>
        <p:nvSpPr>
          <p:cNvPr id="21507" name="Rectangle 2"/>
          <p:cNvSpPr>
            <a:spLocks noGrp="1" noChangeArrowheads="1"/>
          </p:cNvSpPr>
          <p:nvPr>
            <p:ph type="ctrTitle"/>
          </p:nvPr>
        </p:nvSpPr>
        <p:spPr>
          <a:xfrm>
            <a:off x="323850" y="333375"/>
            <a:ext cx="8466138" cy="1800225"/>
          </a:xfrm>
          <a:ln/>
        </p:spPr>
        <p:txBody>
          <a:bodyPr/>
          <a:lstStyle/>
          <a:p>
            <a:pPr algn="ctr" eaLnBrk="1" hangingPunct="1"/>
            <a:r>
              <a:rPr lang="en-GB" altLang="en-US" sz="2800" smtClean="0">
                <a:solidFill>
                  <a:srgbClr val="FF6600"/>
                </a:solidFill>
                <a:latin typeface="Arial" charset="0"/>
              </a:rPr>
              <a:t>A water source is a place from which people collect water for drinking, cooking or washing. This woman is pumping water up from below the ground.</a:t>
            </a:r>
          </a:p>
        </p:txBody>
      </p:sp>
      <p:pic>
        <p:nvPicPr>
          <p:cNvPr id="21508" name="Picture 2"/>
          <p:cNvPicPr>
            <a:picLocks noChangeAspect="1" noChangeArrowheads="1"/>
          </p:cNvPicPr>
          <p:nvPr/>
        </p:nvPicPr>
        <p:blipFill>
          <a:blip r:embed="rId4" cstate="print"/>
          <a:srcRect/>
          <a:stretch>
            <a:fillRect/>
          </a:stretch>
        </p:blipFill>
        <p:spPr bwMode="auto">
          <a:xfrm>
            <a:off x="1476375" y="2133600"/>
            <a:ext cx="6026150" cy="400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288" y="2420938"/>
            <a:ext cx="8466137" cy="2087562"/>
          </a:xfrm>
          <a:ln/>
        </p:spPr>
        <p:txBody>
          <a:bodyPr/>
          <a:lstStyle/>
          <a:p>
            <a:pPr algn="ctr" eaLnBrk="1" hangingPunct="1"/>
            <a:r>
              <a:rPr lang="en-US" altLang="en-US" smtClean="0">
                <a:latin typeface="Arial" charset="0"/>
              </a:rPr>
              <a:t>CHILDREN’S RIGHTS</a:t>
            </a:r>
            <a:br>
              <a:rPr lang="en-US" altLang="en-US" smtClean="0">
                <a:latin typeface="Arial" charset="0"/>
              </a:rPr>
            </a:br>
            <a:r>
              <a:rPr lang="en-US" altLang="en-US" smtClean="0">
                <a:latin typeface="Arial" charset="0"/>
              </a:rPr>
              <a:t/>
            </a:r>
            <a:br>
              <a:rPr lang="en-US" altLang="en-US" smtClean="0">
                <a:latin typeface="Arial" charset="0"/>
              </a:rPr>
            </a:br>
            <a:r>
              <a:rPr lang="en-US" altLang="en-US" sz="4400" smtClean="0">
                <a:latin typeface="Arial" charset="0"/>
              </a:rPr>
              <a:t>Session 1: Needs and wants</a:t>
            </a:r>
          </a:p>
        </p:txBody>
      </p:sp>
      <p:sp>
        <p:nvSpPr>
          <p:cNvPr id="4099" name="Rectangle 4"/>
          <p:cNvSpPr>
            <a:spLocks noChangeArrowheads="1"/>
          </p:cNvSpPr>
          <p:nvPr/>
        </p:nvSpPr>
        <p:spPr bwMode="auto">
          <a:xfrm>
            <a:off x="323850" y="5949950"/>
            <a:ext cx="6840538" cy="566738"/>
          </a:xfrm>
          <a:prstGeom prst="rect">
            <a:avLst/>
          </a:prstGeom>
          <a:noFill/>
          <a:ln w="9525">
            <a:noFill/>
            <a:miter lim="800000"/>
            <a:headEnd/>
            <a:tailEnd/>
          </a:ln>
        </p:spPr>
        <p:txBody>
          <a:bodyPr lIns="0" tIns="0" rIns="0" bIns="0"/>
          <a:lstStyle/>
          <a:p>
            <a:pPr eaLnBrk="0" hangingPunct="0">
              <a:lnSpc>
                <a:spcPct val="95000"/>
              </a:lnSpc>
            </a:pPr>
            <a:r>
              <a:rPr lang="en-GB" altLang="en-US" sz="2000">
                <a:solidFill>
                  <a:schemeClr val="bg1"/>
                </a:solidFill>
                <a:ea typeface="ＭＳ Ｐゴシック" pitchFamily="34" charset="-128"/>
              </a:rPr>
              <a:t>English resource for 8-11 year olds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23850" y="981075"/>
            <a:ext cx="8466138" cy="1655763"/>
          </a:xfrm>
          <a:ln/>
        </p:spPr>
        <p:txBody>
          <a:bodyPr/>
          <a:lstStyle/>
          <a:p>
            <a:pPr algn="ctr" eaLnBrk="1" hangingPunct="1"/>
            <a:r>
              <a:rPr lang="en-GB" altLang="en-US" sz="3600" smtClean="0">
                <a:solidFill>
                  <a:srgbClr val="FF6600"/>
                </a:solidFill>
                <a:latin typeface="Arial" charset="0"/>
              </a:rPr>
              <a:t>CHALLENGE 1</a:t>
            </a:r>
            <a:br>
              <a:rPr lang="en-GB" altLang="en-US" sz="3600" smtClean="0">
                <a:solidFill>
                  <a:srgbClr val="FF6600"/>
                </a:solidFill>
                <a:latin typeface="Arial" charset="0"/>
              </a:rPr>
            </a:br>
            <a:r>
              <a:rPr lang="en-GB" altLang="en-US" sz="3600" smtClean="0">
                <a:solidFill>
                  <a:srgbClr val="FF6600"/>
                </a:solidFill>
                <a:latin typeface="Arial" charset="0"/>
              </a:rPr>
              <a:t/>
            </a:r>
            <a:br>
              <a:rPr lang="en-GB" altLang="en-US" sz="3600" smtClean="0">
                <a:solidFill>
                  <a:srgbClr val="FF6600"/>
                </a:solidFill>
                <a:latin typeface="Arial" charset="0"/>
              </a:rPr>
            </a:br>
            <a:r>
              <a:rPr lang="en-GB" altLang="en-US" sz="3600" smtClean="0">
                <a:solidFill>
                  <a:srgbClr val="FF6600"/>
                </a:solidFill>
                <a:latin typeface="Arial" charset="0"/>
              </a:rPr>
              <a:t>There are no pipes to transport human waste away so instead it runs into the streets and makes any nearby water sources dirty.</a:t>
            </a:r>
          </a:p>
        </p:txBody>
      </p:sp>
      <p:sp>
        <p:nvSpPr>
          <p:cNvPr id="2" name="TextBox 1"/>
          <p:cNvSpPr txBox="1">
            <a:spLocks noChangeArrowheads="1"/>
          </p:cNvSpPr>
          <p:nvPr/>
        </p:nvSpPr>
        <p:spPr bwMode="auto">
          <a:xfrm>
            <a:off x="349250" y="5300663"/>
            <a:ext cx="5492750" cy="1077912"/>
          </a:xfrm>
          <a:prstGeom prst="rect">
            <a:avLst/>
          </a:prstGeom>
          <a:noFill/>
          <a:ln w="9525">
            <a:noFill/>
            <a:miter lim="800000"/>
            <a:headEnd/>
            <a:tailEnd/>
          </a:ln>
        </p:spPr>
        <p:txBody>
          <a:bodyPr wrap="none">
            <a:spAutoFit/>
          </a:bodyPr>
          <a:lstStyle/>
          <a:p>
            <a:r>
              <a:rPr lang="en-GB" altLang="en-US" sz="3200"/>
              <a:t>Which photo shows evidence</a:t>
            </a:r>
          </a:p>
          <a:p>
            <a:r>
              <a:rPr lang="en-GB" altLang="en-US" sz="3200"/>
              <a:t>of this challenge?</a:t>
            </a:r>
          </a:p>
        </p:txBody>
      </p:sp>
      <p:pic>
        <p:nvPicPr>
          <p:cNvPr id="22532" name="Picture 3" descr="https://pbs.twimg.com/profile_images/474158605671747584/xTZSFWfy_400x400.jpeg"/>
          <p:cNvPicPr>
            <a:picLocks noChangeAspect="1" noChangeArrowheads="1"/>
          </p:cNvPicPr>
          <p:nvPr/>
        </p:nvPicPr>
        <p:blipFill>
          <a:blip r:embed="rId2" cstate="print"/>
          <a:srcRect/>
          <a:stretch>
            <a:fillRect/>
          </a:stretch>
        </p:blipFill>
        <p:spPr bwMode="auto">
          <a:xfrm>
            <a:off x="7451725" y="5084763"/>
            <a:ext cx="1441450" cy="1439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4" descr="https://pbs.twimg.com/profile_images/474158605671747584/xTZSFWfy_400x400.jpeg"/>
          <p:cNvPicPr>
            <a:picLocks noChangeAspect="1" noChangeArrowheads="1"/>
          </p:cNvPicPr>
          <p:nvPr/>
        </p:nvPicPr>
        <p:blipFill>
          <a:blip r:embed="rId3" cstate="print"/>
          <a:srcRect/>
          <a:stretch>
            <a:fillRect/>
          </a:stretch>
        </p:blipFill>
        <p:spPr bwMode="auto">
          <a:xfrm>
            <a:off x="7524750" y="5229225"/>
            <a:ext cx="1439863" cy="1439863"/>
          </a:xfrm>
          <a:prstGeom prst="rect">
            <a:avLst/>
          </a:prstGeom>
          <a:noFill/>
          <a:ln w="9525">
            <a:noFill/>
            <a:miter lim="800000"/>
            <a:headEnd/>
            <a:tailEnd/>
          </a:ln>
        </p:spPr>
      </p:pic>
      <p:sp>
        <p:nvSpPr>
          <p:cNvPr id="23555" name="Rectangle 2"/>
          <p:cNvSpPr>
            <a:spLocks noGrp="1" noChangeArrowheads="1"/>
          </p:cNvSpPr>
          <p:nvPr>
            <p:ph type="ctrTitle"/>
          </p:nvPr>
        </p:nvSpPr>
        <p:spPr>
          <a:xfrm>
            <a:off x="5003800" y="476250"/>
            <a:ext cx="3857625" cy="5113338"/>
          </a:xfrm>
          <a:ln/>
        </p:spPr>
        <p:txBody>
          <a:bodyPr/>
          <a:lstStyle/>
          <a:p>
            <a:pPr eaLnBrk="1" hangingPunct="1"/>
            <a:r>
              <a:rPr lang="en-GB" altLang="en-US" sz="3600" smtClean="0">
                <a:solidFill>
                  <a:srgbClr val="FF6600"/>
                </a:solidFill>
                <a:latin typeface="Arial" charset="0"/>
              </a:rPr>
              <a:t>There are no pipes to transport human waste away so instead it runs into the streets and makes any nearby water sources dirty. </a:t>
            </a:r>
            <a:r>
              <a:rPr lang="en-GB" altLang="en-US" sz="2400" smtClean="0">
                <a:solidFill>
                  <a:srgbClr val="FF6600"/>
                </a:solidFill>
                <a:latin typeface="Arial" charset="0"/>
              </a:rPr>
              <a:t/>
            </a:r>
            <a:br>
              <a:rPr lang="en-GB" altLang="en-US" sz="2400" smtClean="0">
                <a:solidFill>
                  <a:srgbClr val="FF6600"/>
                </a:solidFill>
                <a:latin typeface="Arial" charset="0"/>
              </a:rPr>
            </a:br>
            <a:r>
              <a:rPr lang="en-GB" altLang="en-US" sz="3500" smtClean="0">
                <a:solidFill>
                  <a:srgbClr val="FF6600"/>
                </a:solidFill>
                <a:latin typeface="Arial" charset="0"/>
              </a:rPr>
              <a:t/>
            </a:r>
            <a:br>
              <a:rPr lang="en-GB" altLang="en-US" sz="3500" smtClean="0">
                <a:solidFill>
                  <a:srgbClr val="FF6600"/>
                </a:solidFill>
                <a:latin typeface="Arial" charset="0"/>
              </a:rPr>
            </a:br>
            <a:endParaRPr lang="en-GB" altLang="en-US" sz="3500" smtClean="0">
              <a:solidFill>
                <a:srgbClr val="FF6600"/>
              </a:solidFill>
              <a:latin typeface="Arial" charset="0"/>
            </a:endParaRPr>
          </a:p>
        </p:txBody>
      </p:sp>
      <p:pic>
        <p:nvPicPr>
          <p:cNvPr id="23556" name="Picture 2" descr="E:\Oxfam\Rights of the child\SL photos\Latrine overflow flows into the stream.JPG"/>
          <p:cNvPicPr>
            <a:picLocks noChangeAspect="1" noChangeArrowheads="1"/>
          </p:cNvPicPr>
          <p:nvPr/>
        </p:nvPicPr>
        <p:blipFill>
          <a:blip r:embed="rId4" cstate="print"/>
          <a:srcRect/>
          <a:stretch>
            <a:fillRect/>
          </a:stretch>
        </p:blipFill>
        <p:spPr bwMode="auto">
          <a:xfrm>
            <a:off x="468313" y="333375"/>
            <a:ext cx="4116387"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23850" y="765175"/>
            <a:ext cx="8466138" cy="1655763"/>
          </a:xfrm>
          <a:ln/>
        </p:spPr>
        <p:txBody>
          <a:bodyPr/>
          <a:lstStyle/>
          <a:p>
            <a:pPr algn="ctr" eaLnBrk="1" hangingPunct="1"/>
            <a:r>
              <a:rPr lang="en-GB" altLang="en-US" sz="3500" smtClean="0">
                <a:solidFill>
                  <a:srgbClr val="FF6600"/>
                </a:solidFill>
                <a:latin typeface="Arial" charset="0"/>
              </a:rPr>
              <a:t>CHALLENGE 2</a:t>
            </a:r>
            <a:br>
              <a:rPr lang="en-GB" altLang="en-US" sz="3500" smtClean="0">
                <a:solidFill>
                  <a:srgbClr val="FF6600"/>
                </a:solidFill>
                <a:latin typeface="Arial" charset="0"/>
              </a:rPr>
            </a:br>
            <a:r>
              <a:rPr lang="en-GB" altLang="en-US" sz="3500" smtClean="0">
                <a:solidFill>
                  <a:srgbClr val="FF6600"/>
                </a:solidFill>
                <a:latin typeface="Arial" charset="0"/>
              </a:rPr>
              <a:t/>
            </a:r>
            <a:br>
              <a:rPr lang="en-GB" altLang="en-US" sz="3500" smtClean="0">
                <a:solidFill>
                  <a:srgbClr val="FF6600"/>
                </a:solidFill>
                <a:latin typeface="Arial" charset="0"/>
              </a:rPr>
            </a:br>
            <a:r>
              <a:rPr lang="en-GB" altLang="en-US" sz="3500" smtClean="0">
                <a:solidFill>
                  <a:srgbClr val="FF6600"/>
                </a:solidFill>
                <a:latin typeface="Arial" charset="0"/>
              </a:rPr>
              <a:t>Toilets are built too close to water sources so waste directly pollutes the water. This leads to diseases like cholera when people drink or wash in it.</a:t>
            </a:r>
          </a:p>
        </p:txBody>
      </p:sp>
      <p:sp>
        <p:nvSpPr>
          <p:cNvPr id="3" name="TextBox 2"/>
          <p:cNvSpPr txBox="1">
            <a:spLocks noChangeArrowheads="1"/>
          </p:cNvSpPr>
          <p:nvPr/>
        </p:nvSpPr>
        <p:spPr bwMode="auto">
          <a:xfrm>
            <a:off x="349250" y="5300663"/>
            <a:ext cx="5492750" cy="1077912"/>
          </a:xfrm>
          <a:prstGeom prst="rect">
            <a:avLst/>
          </a:prstGeom>
          <a:noFill/>
          <a:ln w="9525">
            <a:noFill/>
            <a:miter lim="800000"/>
            <a:headEnd/>
            <a:tailEnd/>
          </a:ln>
        </p:spPr>
        <p:txBody>
          <a:bodyPr wrap="none">
            <a:spAutoFit/>
          </a:bodyPr>
          <a:lstStyle/>
          <a:p>
            <a:r>
              <a:rPr lang="en-GB" altLang="en-US" sz="3200"/>
              <a:t>Which photo shows evidence</a:t>
            </a:r>
          </a:p>
          <a:p>
            <a:r>
              <a:rPr lang="en-GB" altLang="en-US" sz="3200"/>
              <a:t>of this challenge?</a:t>
            </a:r>
          </a:p>
        </p:txBody>
      </p:sp>
      <p:pic>
        <p:nvPicPr>
          <p:cNvPr id="24580" name="Picture 3" descr="https://pbs.twimg.com/profile_images/474158605671747584/xTZSFWfy_400x400.jpeg"/>
          <p:cNvPicPr>
            <a:picLocks noChangeAspect="1" noChangeArrowheads="1"/>
          </p:cNvPicPr>
          <p:nvPr/>
        </p:nvPicPr>
        <p:blipFill>
          <a:blip r:embed="rId2" cstate="print"/>
          <a:srcRect/>
          <a:stretch>
            <a:fillRect/>
          </a:stretch>
        </p:blipFill>
        <p:spPr bwMode="auto">
          <a:xfrm>
            <a:off x="7380288" y="5157788"/>
            <a:ext cx="1439862" cy="1439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4" descr="https://pbs.twimg.com/profile_images/474158605671747584/xTZSFWfy_400x400.jpeg"/>
          <p:cNvPicPr>
            <a:picLocks noChangeAspect="1" noChangeArrowheads="1"/>
          </p:cNvPicPr>
          <p:nvPr/>
        </p:nvPicPr>
        <p:blipFill>
          <a:blip r:embed="rId3" cstate="print"/>
          <a:srcRect/>
          <a:stretch>
            <a:fillRect/>
          </a:stretch>
        </p:blipFill>
        <p:spPr bwMode="auto">
          <a:xfrm>
            <a:off x="7451725" y="5157788"/>
            <a:ext cx="1441450" cy="1439862"/>
          </a:xfrm>
          <a:prstGeom prst="rect">
            <a:avLst/>
          </a:prstGeom>
          <a:noFill/>
          <a:ln w="9525">
            <a:noFill/>
            <a:miter lim="800000"/>
            <a:headEnd/>
            <a:tailEnd/>
          </a:ln>
        </p:spPr>
      </p:pic>
      <p:sp>
        <p:nvSpPr>
          <p:cNvPr id="25603" name="Rectangle 2"/>
          <p:cNvSpPr>
            <a:spLocks noGrp="1" noChangeArrowheads="1"/>
          </p:cNvSpPr>
          <p:nvPr>
            <p:ph type="ctrTitle"/>
          </p:nvPr>
        </p:nvSpPr>
        <p:spPr>
          <a:xfrm>
            <a:off x="323850" y="188913"/>
            <a:ext cx="8466138" cy="1943100"/>
          </a:xfrm>
          <a:ln/>
        </p:spPr>
        <p:txBody>
          <a:bodyPr/>
          <a:lstStyle/>
          <a:p>
            <a:pPr algn="ctr" eaLnBrk="1" hangingPunct="1"/>
            <a:r>
              <a:rPr lang="en-GB" altLang="en-US" sz="2800" smtClean="0">
                <a:solidFill>
                  <a:srgbClr val="FF6600"/>
                </a:solidFill>
                <a:latin typeface="Arial" charset="0"/>
              </a:rPr>
              <a:t>Toilets are built too close to water sources so waste directly pollutes the water. This leads to diseases like cholera when people drink or wash in </a:t>
            </a:r>
            <a:r>
              <a:rPr lang="en-GB" altLang="en-US" sz="3200" smtClean="0">
                <a:solidFill>
                  <a:srgbClr val="FF6600"/>
                </a:solidFill>
                <a:latin typeface="Arial" charset="0"/>
              </a:rPr>
              <a:t>it.</a:t>
            </a:r>
          </a:p>
        </p:txBody>
      </p:sp>
      <p:pic>
        <p:nvPicPr>
          <p:cNvPr id="25604" name="Picture 2" descr="E:\Oxfam\Rights of the child\SL photos\Drop toilet.JPG"/>
          <p:cNvPicPr>
            <a:picLocks noChangeAspect="1" noChangeArrowheads="1"/>
          </p:cNvPicPr>
          <p:nvPr/>
        </p:nvPicPr>
        <p:blipFill>
          <a:blip r:embed="rId4" cstate="print"/>
          <a:srcRect/>
          <a:stretch>
            <a:fillRect/>
          </a:stretch>
        </p:blipFill>
        <p:spPr bwMode="auto">
          <a:xfrm>
            <a:off x="827088" y="2205038"/>
            <a:ext cx="6481762" cy="430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50825" y="1341438"/>
            <a:ext cx="8466138" cy="1655762"/>
          </a:xfrm>
          <a:ln/>
        </p:spPr>
        <p:txBody>
          <a:bodyPr/>
          <a:lstStyle/>
          <a:p>
            <a:pPr algn="ctr" eaLnBrk="1" hangingPunct="1"/>
            <a:r>
              <a:rPr lang="en-GB" altLang="en-US" sz="3500" smtClean="0">
                <a:solidFill>
                  <a:srgbClr val="FF6600"/>
                </a:solidFill>
                <a:latin typeface="Arial" charset="0"/>
              </a:rPr>
              <a:t>CHALLENGE 3</a:t>
            </a:r>
            <a:br>
              <a:rPr lang="en-GB" altLang="en-US" sz="3500" smtClean="0">
                <a:solidFill>
                  <a:srgbClr val="FF6600"/>
                </a:solidFill>
                <a:latin typeface="Arial" charset="0"/>
              </a:rPr>
            </a:br>
            <a:r>
              <a:rPr lang="en-GB" altLang="en-US" sz="3500" smtClean="0">
                <a:solidFill>
                  <a:srgbClr val="FF6600"/>
                </a:solidFill>
                <a:latin typeface="Arial" charset="0"/>
              </a:rPr>
              <a:t/>
            </a:r>
            <a:br>
              <a:rPr lang="en-GB" altLang="en-US" sz="3500" smtClean="0">
                <a:solidFill>
                  <a:srgbClr val="FF6600"/>
                </a:solidFill>
                <a:latin typeface="Arial" charset="0"/>
              </a:rPr>
            </a:br>
            <a:r>
              <a:rPr lang="en-GB" altLang="en-US" sz="3500" smtClean="0">
                <a:solidFill>
                  <a:srgbClr val="FF6600"/>
                </a:solidFill>
                <a:latin typeface="Arial" charset="0"/>
              </a:rPr>
              <a:t>Wells are not always covered over, so animals are free to defecate in the water.</a:t>
            </a:r>
          </a:p>
        </p:txBody>
      </p:sp>
      <p:sp>
        <p:nvSpPr>
          <p:cNvPr id="3" name="TextBox 2"/>
          <p:cNvSpPr txBox="1">
            <a:spLocks noChangeArrowheads="1"/>
          </p:cNvSpPr>
          <p:nvPr/>
        </p:nvSpPr>
        <p:spPr bwMode="auto">
          <a:xfrm>
            <a:off x="349250" y="5300663"/>
            <a:ext cx="5492750" cy="1077912"/>
          </a:xfrm>
          <a:prstGeom prst="rect">
            <a:avLst/>
          </a:prstGeom>
          <a:noFill/>
          <a:ln w="9525">
            <a:noFill/>
            <a:miter lim="800000"/>
            <a:headEnd/>
            <a:tailEnd/>
          </a:ln>
        </p:spPr>
        <p:txBody>
          <a:bodyPr wrap="none">
            <a:spAutoFit/>
          </a:bodyPr>
          <a:lstStyle/>
          <a:p>
            <a:r>
              <a:rPr lang="en-GB" altLang="en-US" sz="3200"/>
              <a:t>Which photo shows evidence</a:t>
            </a:r>
          </a:p>
          <a:p>
            <a:r>
              <a:rPr lang="en-GB" altLang="en-US" sz="3200"/>
              <a:t>of this challenge?</a:t>
            </a:r>
          </a:p>
        </p:txBody>
      </p:sp>
      <p:pic>
        <p:nvPicPr>
          <p:cNvPr id="26628" name="Picture 3" descr="https://pbs.twimg.com/profile_images/474158605671747584/xTZSFWfy_400x400.jpeg"/>
          <p:cNvPicPr>
            <a:picLocks noChangeAspect="1" noChangeArrowheads="1"/>
          </p:cNvPicPr>
          <p:nvPr/>
        </p:nvPicPr>
        <p:blipFill>
          <a:blip r:embed="rId2" cstate="print"/>
          <a:srcRect/>
          <a:stretch>
            <a:fillRect/>
          </a:stretch>
        </p:blipFill>
        <p:spPr bwMode="auto">
          <a:xfrm>
            <a:off x="7235825" y="5013325"/>
            <a:ext cx="1439863" cy="143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4572000" y="836613"/>
            <a:ext cx="4217988" cy="3744912"/>
          </a:xfrm>
          <a:ln/>
        </p:spPr>
        <p:txBody>
          <a:bodyPr/>
          <a:lstStyle/>
          <a:p>
            <a:pPr algn="ctr" eaLnBrk="1" hangingPunct="1"/>
            <a:r>
              <a:rPr lang="en-GB" altLang="en-US" sz="3600" smtClean="0">
                <a:solidFill>
                  <a:srgbClr val="FF6600"/>
                </a:solidFill>
                <a:latin typeface="Arial" charset="0"/>
              </a:rPr>
              <a:t>Wells are not always covered over, so animals are free to defecate in the water.</a:t>
            </a:r>
          </a:p>
        </p:txBody>
      </p:sp>
      <p:pic>
        <p:nvPicPr>
          <p:cNvPr id="27651" name="Picture 2" descr="C:\Users\John D\AppData\Local\Temp\Temp1_wetransfer-a0c647.zip\DSC07458.jpg"/>
          <p:cNvPicPr>
            <a:picLocks noChangeAspect="1" noChangeArrowheads="1"/>
          </p:cNvPicPr>
          <p:nvPr/>
        </p:nvPicPr>
        <p:blipFill>
          <a:blip r:embed="rId3" cstate="print"/>
          <a:srcRect/>
          <a:stretch>
            <a:fillRect/>
          </a:stretch>
        </p:blipFill>
        <p:spPr bwMode="auto">
          <a:xfrm>
            <a:off x="395288" y="404813"/>
            <a:ext cx="4032250" cy="6024562"/>
          </a:xfrm>
          <a:prstGeom prst="rect">
            <a:avLst/>
          </a:prstGeom>
          <a:noFill/>
          <a:ln w="9525">
            <a:noFill/>
            <a:miter lim="800000"/>
            <a:headEnd/>
            <a:tailEnd/>
          </a:ln>
        </p:spPr>
      </p:pic>
      <p:pic>
        <p:nvPicPr>
          <p:cNvPr id="27652" name="Picture 4" descr="https://pbs.twimg.com/profile_images/474158605671747584/xTZSFWfy_400x400.jpeg"/>
          <p:cNvPicPr>
            <a:picLocks noChangeAspect="1" noChangeArrowheads="1"/>
          </p:cNvPicPr>
          <p:nvPr/>
        </p:nvPicPr>
        <p:blipFill>
          <a:blip r:embed="rId4" cstate="print"/>
          <a:srcRect/>
          <a:stretch>
            <a:fillRect/>
          </a:stretch>
        </p:blipFill>
        <p:spPr bwMode="auto">
          <a:xfrm>
            <a:off x="7235825" y="5013325"/>
            <a:ext cx="1439863"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23850" y="1268413"/>
            <a:ext cx="8466138" cy="1655762"/>
          </a:xfrm>
          <a:ln/>
        </p:spPr>
        <p:txBody>
          <a:bodyPr/>
          <a:lstStyle/>
          <a:p>
            <a:pPr algn="ctr" eaLnBrk="1" hangingPunct="1"/>
            <a:r>
              <a:rPr lang="en-GB" altLang="en-US" sz="3500" smtClean="0">
                <a:solidFill>
                  <a:srgbClr val="FF6600"/>
                </a:solidFill>
                <a:latin typeface="Arial" charset="0"/>
              </a:rPr>
              <a:t>CHALLENGE 4</a:t>
            </a:r>
            <a:br>
              <a:rPr lang="en-GB" altLang="en-US" sz="3500" smtClean="0">
                <a:solidFill>
                  <a:srgbClr val="FF6600"/>
                </a:solidFill>
                <a:latin typeface="Arial" charset="0"/>
              </a:rPr>
            </a:br>
            <a:r>
              <a:rPr lang="en-GB" altLang="en-US" sz="3500" smtClean="0">
                <a:solidFill>
                  <a:srgbClr val="FF6600"/>
                </a:solidFill>
                <a:latin typeface="Arial" charset="0"/>
              </a:rPr>
              <a:t/>
            </a:r>
            <a:br>
              <a:rPr lang="en-GB" altLang="en-US" sz="3500" smtClean="0">
                <a:solidFill>
                  <a:srgbClr val="FF6600"/>
                </a:solidFill>
                <a:latin typeface="Arial" charset="0"/>
              </a:rPr>
            </a:br>
            <a:r>
              <a:rPr lang="en-GB" altLang="en-US" sz="3500" smtClean="0">
                <a:solidFill>
                  <a:srgbClr val="FF6600"/>
                </a:solidFill>
                <a:latin typeface="Arial" charset="0"/>
              </a:rPr>
              <a:t>Wells are not very deep and each well is used by too many people so they run dry.</a:t>
            </a:r>
          </a:p>
        </p:txBody>
      </p:sp>
      <p:sp>
        <p:nvSpPr>
          <p:cNvPr id="3" name="TextBox 2"/>
          <p:cNvSpPr txBox="1">
            <a:spLocks noChangeArrowheads="1"/>
          </p:cNvSpPr>
          <p:nvPr/>
        </p:nvSpPr>
        <p:spPr bwMode="auto">
          <a:xfrm>
            <a:off x="349250" y="5300663"/>
            <a:ext cx="5492750" cy="1077912"/>
          </a:xfrm>
          <a:prstGeom prst="rect">
            <a:avLst/>
          </a:prstGeom>
          <a:noFill/>
          <a:ln w="9525">
            <a:noFill/>
            <a:miter lim="800000"/>
            <a:headEnd/>
            <a:tailEnd/>
          </a:ln>
        </p:spPr>
        <p:txBody>
          <a:bodyPr wrap="none">
            <a:spAutoFit/>
          </a:bodyPr>
          <a:lstStyle/>
          <a:p>
            <a:r>
              <a:rPr lang="en-GB" altLang="en-US" sz="3200"/>
              <a:t>Which photo shows evidence</a:t>
            </a:r>
          </a:p>
          <a:p>
            <a:r>
              <a:rPr lang="en-GB" altLang="en-US" sz="3200"/>
              <a:t>of this challenge?</a:t>
            </a:r>
          </a:p>
        </p:txBody>
      </p:sp>
      <p:pic>
        <p:nvPicPr>
          <p:cNvPr id="28676" name="Picture 3" descr="https://pbs.twimg.com/profile_images/474158605671747584/xTZSFWfy_400x400.jpeg"/>
          <p:cNvPicPr>
            <a:picLocks noChangeAspect="1" noChangeArrowheads="1"/>
          </p:cNvPicPr>
          <p:nvPr/>
        </p:nvPicPr>
        <p:blipFill>
          <a:blip r:embed="rId2" cstate="print"/>
          <a:srcRect/>
          <a:stretch>
            <a:fillRect/>
          </a:stretch>
        </p:blipFill>
        <p:spPr bwMode="auto">
          <a:xfrm>
            <a:off x="7235825" y="5013325"/>
            <a:ext cx="1439863" cy="143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50825" y="549275"/>
            <a:ext cx="8466138" cy="1655763"/>
          </a:xfrm>
          <a:ln/>
        </p:spPr>
        <p:txBody>
          <a:bodyPr/>
          <a:lstStyle/>
          <a:p>
            <a:pPr algn="ctr" eaLnBrk="1" hangingPunct="1"/>
            <a:r>
              <a:rPr lang="en-GB" altLang="en-US" sz="3200" smtClean="0">
                <a:solidFill>
                  <a:srgbClr val="FF6600"/>
                </a:solidFill>
                <a:latin typeface="Arial" charset="0"/>
              </a:rPr>
              <a:t>Wells are not very deep and each well is used by too many people so they run dry.</a:t>
            </a:r>
          </a:p>
        </p:txBody>
      </p:sp>
      <p:pic>
        <p:nvPicPr>
          <p:cNvPr id="29699" name="Picture 2" descr="C:\Users\John D\AppData\Local\Temp\Temp1_wetransfer-184451.zip\DSC_0067.JPG"/>
          <p:cNvPicPr>
            <a:picLocks noChangeAspect="1" noChangeArrowheads="1"/>
          </p:cNvPicPr>
          <p:nvPr/>
        </p:nvPicPr>
        <p:blipFill>
          <a:blip r:embed="rId3" cstate="print"/>
          <a:srcRect/>
          <a:stretch>
            <a:fillRect/>
          </a:stretch>
        </p:blipFill>
        <p:spPr bwMode="auto">
          <a:xfrm>
            <a:off x="1116013" y="1700213"/>
            <a:ext cx="6305550" cy="4191000"/>
          </a:xfrm>
          <a:prstGeom prst="rect">
            <a:avLst/>
          </a:prstGeom>
          <a:noFill/>
          <a:ln w="9525">
            <a:noFill/>
            <a:miter lim="800000"/>
            <a:headEnd/>
            <a:tailEnd/>
          </a:ln>
        </p:spPr>
      </p:pic>
      <p:pic>
        <p:nvPicPr>
          <p:cNvPr id="29700" name="Picture 4" descr="https://pbs.twimg.com/profile_images/474158605671747584/xTZSFWfy_400x400.jpeg"/>
          <p:cNvPicPr>
            <a:picLocks noChangeAspect="1" noChangeArrowheads="1"/>
          </p:cNvPicPr>
          <p:nvPr/>
        </p:nvPicPr>
        <p:blipFill>
          <a:blip r:embed="rId4" cstate="print"/>
          <a:srcRect/>
          <a:stretch>
            <a:fillRect/>
          </a:stretch>
        </p:blipFill>
        <p:spPr bwMode="auto">
          <a:xfrm>
            <a:off x="7451725" y="5157788"/>
            <a:ext cx="1441450"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23850" y="549275"/>
            <a:ext cx="8466138" cy="3816350"/>
          </a:xfrm>
          <a:ln/>
        </p:spPr>
        <p:txBody>
          <a:bodyPr/>
          <a:lstStyle/>
          <a:p>
            <a:pPr algn="ctr" eaLnBrk="1" hangingPunct="1"/>
            <a:r>
              <a:rPr lang="en-GB" altLang="en-US" sz="3500" smtClean="0">
                <a:solidFill>
                  <a:srgbClr val="FF6600"/>
                </a:solidFill>
                <a:latin typeface="Arial" charset="0"/>
              </a:rPr>
              <a:t>CHALLENGE 5</a:t>
            </a:r>
            <a:br>
              <a:rPr lang="en-GB" altLang="en-US" sz="3500" smtClean="0">
                <a:solidFill>
                  <a:srgbClr val="FF6600"/>
                </a:solidFill>
                <a:latin typeface="Arial" charset="0"/>
              </a:rPr>
            </a:br>
            <a:r>
              <a:rPr lang="en-GB" altLang="en-US" sz="3500" smtClean="0">
                <a:solidFill>
                  <a:srgbClr val="FF6600"/>
                </a:solidFill>
                <a:latin typeface="Arial" charset="0"/>
              </a:rPr>
              <a:t/>
            </a:r>
            <a:br>
              <a:rPr lang="en-GB" altLang="en-US" sz="3500" smtClean="0">
                <a:solidFill>
                  <a:srgbClr val="FF6600"/>
                </a:solidFill>
                <a:latin typeface="Arial" charset="0"/>
              </a:rPr>
            </a:br>
            <a:r>
              <a:rPr lang="en-GB" altLang="en-US" sz="3600" smtClean="0">
                <a:solidFill>
                  <a:srgbClr val="FF6600"/>
                </a:solidFill>
                <a:latin typeface="Arial" charset="0"/>
              </a:rPr>
              <a:t>Well water is not safe to drink because wells are not dug very deep. This means that water gets contaminated by animals drinking and defecating in it or by humans if there is rubbish, open defecation or a toilet close by. </a:t>
            </a:r>
            <a:endParaRPr lang="en-GB" altLang="en-US" sz="3500" smtClean="0">
              <a:solidFill>
                <a:srgbClr val="FF6600"/>
              </a:solidFill>
              <a:latin typeface="Arial" charset="0"/>
            </a:endParaRPr>
          </a:p>
        </p:txBody>
      </p:sp>
      <p:sp>
        <p:nvSpPr>
          <p:cNvPr id="3" name="TextBox 2"/>
          <p:cNvSpPr txBox="1">
            <a:spLocks noChangeArrowheads="1"/>
          </p:cNvSpPr>
          <p:nvPr/>
        </p:nvSpPr>
        <p:spPr bwMode="auto">
          <a:xfrm>
            <a:off x="349250" y="5300663"/>
            <a:ext cx="5492750" cy="1077912"/>
          </a:xfrm>
          <a:prstGeom prst="rect">
            <a:avLst/>
          </a:prstGeom>
          <a:noFill/>
          <a:ln w="9525">
            <a:noFill/>
            <a:miter lim="800000"/>
            <a:headEnd/>
            <a:tailEnd/>
          </a:ln>
        </p:spPr>
        <p:txBody>
          <a:bodyPr wrap="none">
            <a:spAutoFit/>
          </a:bodyPr>
          <a:lstStyle/>
          <a:p>
            <a:r>
              <a:rPr lang="en-GB" altLang="en-US" sz="3200"/>
              <a:t>Which photo shows evidence</a:t>
            </a:r>
          </a:p>
          <a:p>
            <a:r>
              <a:rPr lang="en-GB" altLang="en-US" sz="3200"/>
              <a:t>of this challenge?</a:t>
            </a:r>
          </a:p>
        </p:txBody>
      </p:sp>
      <p:pic>
        <p:nvPicPr>
          <p:cNvPr id="30724" name="Picture 3" descr="https://pbs.twimg.com/profile_images/474158605671747584/xTZSFWfy_400x400.jpeg"/>
          <p:cNvPicPr>
            <a:picLocks noChangeAspect="1" noChangeArrowheads="1"/>
          </p:cNvPicPr>
          <p:nvPr/>
        </p:nvPicPr>
        <p:blipFill>
          <a:blip r:embed="rId3" cstate="print"/>
          <a:srcRect/>
          <a:stretch>
            <a:fillRect/>
          </a:stretch>
        </p:blipFill>
        <p:spPr bwMode="auto">
          <a:xfrm>
            <a:off x="7451725" y="5157788"/>
            <a:ext cx="1441450" cy="1439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323850" y="476250"/>
            <a:ext cx="8466138" cy="1655763"/>
          </a:xfrm>
          <a:ln/>
        </p:spPr>
        <p:txBody>
          <a:bodyPr/>
          <a:lstStyle/>
          <a:p>
            <a:pPr algn="ctr" eaLnBrk="1" hangingPunct="1"/>
            <a:r>
              <a:rPr lang="en-GB" altLang="en-US" sz="2400" smtClean="0">
                <a:solidFill>
                  <a:srgbClr val="FF6600"/>
                </a:solidFill>
                <a:latin typeface="Arial" charset="0"/>
              </a:rPr>
              <a:t>Well water is not safe to drink because wells are not dug very deep. This means that water gets contaminated by animals drinking and defecating in it or by humans if there is rubbish, open defecation or a toilet close by. </a:t>
            </a:r>
          </a:p>
        </p:txBody>
      </p:sp>
      <p:pic>
        <p:nvPicPr>
          <p:cNvPr id="31747" name="Picture 2" descr="E:\Oxfam\Rights of the child\SL photos\Latrine near houses.JPG"/>
          <p:cNvPicPr>
            <a:picLocks noChangeAspect="1" noChangeArrowheads="1"/>
          </p:cNvPicPr>
          <p:nvPr/>
        </p:nvPicPr>
        <p:blipFill>
          <a:blip r:embed="rId3" cstate="print"/>
          <a:srcRect/>
          <a:stretch>
            <a:fillRect/>
          </a:stretch>
        </p:blipFill>
        <p:spPr bwMode="auto">
          <a:xfrm>
            <a:off x="611188" y="2060575"/>
            <a:ext cx="6715125" cy="4464050"/>
          </a:xfrm>
          <a:prstGeom prst="rect">
            <a:avLst/>
          </a:prstGeom>
          <a:noFill/>
          <a:ln w="9525">
            <a:noFill/>
            <a:miter lim="800000"/>
            <a:headEnd/>
            <a:tailEnd/>
          </a:ln>
        </p:spPr>
      </p:pic>
      <p:pic>
        <p:nvPicPr>
          <p:cNvPr id="31748" name="Picture 4" descr="https://pbs.twimg.com/profile_images/474158605671747584/xTZSFWfy_400x400.jpeg"/>
          <p:cNvPicPr>
            <a:picLocks noChangeAspect="1" noChangeArrowheads="1"/>
          </p:cNvPicPr>
          <p:nvPr/>
        </p:nvPicPr>
        <p:blipFill>
          <a:blip r:embed="rId4" cstate="print"/>
          <a:srcRect/>
          <a:stretch>
            <a:fillRect/>
          </a:stretch>
        </p:blipFill>
        <p:spPr bwMode="auto">
          <a:xfrm>
            <a:off x="7451725" y="5084763"/>
            <a:ext cx="1441450"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755650" y="404813"/>
            <a:ext cx="7272338" cy="830262"/>
          </a:xfrm>
          <a:prstGeom prst="rect">
            <a:avLst/>
          </a:prstGeom>
          <a:noFill/>
          <a:ln w="9525">
            <a:noFill/>
            <a:miter lim="800000"/>
            <a:headEnd/>
            <a:tailEnd/>
          </a:ln>
        </p:spPr>
        <p:txBody>
          <a:bodyPr>
            <a:spAutoFit/>
          </a:bodyPr>
          <a:lstStyle/>
          <a:p>
            <a:r>
              <a:rPr lang="en-GB" sz="4800" b="1">
                <a:solidFill>
                  <a:srgbClr val="FF6600"/>
                </a:solidFill>
              </a:rPr>
              <a:t>Persuasive phrases</a:t>
            </a:r>
          </a:p>
        </p:txBody>
      </p:sp>
      <p:pic>
        <p:nvPicPr>
          <p:cNvPr id="5123" name="Picture 5" descr="https://pbs.twimg.com/profile_images/474158605671747584/xTZSFWfy_400x400.jpeg"/>
          <p:cNvPicPr>
            <a:picLocks noChangeAspect="1" noChangeArrowheads="1"/>
          </p:cNvPicPr>
          <p:nvPr/>
        </p:nvPicPr>
        <p:blipFill>
          <a:blip r:embed="rId2" cstate="print"/>
          <a:srcRect/>
          <a:stretch>
            <a:fillRect/>
          </a:stretch>
        </p:blipFill>
        <p:spPr bwMode="auto">
          <a:xfrm>
            <a:off x="7451725" y="5229225"/>
            <a:ext cx="1441450" cy="1439863"/>
          </a:xfrm>
          <a:prstGeom prst="rect">
            <a:avLst/>
          </a:prstGeom>
          <a:noFill/>
          <a:ln w="9525">
            <a:noFill/>
            <a:miter lim="800000"/>
            <a:headEnd/>
            <a:tailEnd/>
          </a:ln>
        </p:spPr>
      </p:pic>
      <p:sp>
        <p:nvSpPr>
          <p:cNvPr id="5124" name="Title 4"/>
          <p:cNvSpPr>
            <a:spLocks noGrp="1"/>
          </p:cNvSpPr>
          <p:nvPr>
            <p:ph type="ctrTitle"/>
          </p:nvPr>
        </p:nvSpPr>
        <p:spPr>
          <a:ln/>
        </p:spPr>
        <p:txBody>
          <a:bodyPr/>
          <a:lstStyle/>
          <a:p>
            <a:endParaRPr lang="en-US" smtClean="0"/>
          </a:p>
        </p:txBody>
      </p:sp>
      <p:sp>
        <p:nvSpPr>
          <p:cNvPr id="5125" name="TextBox 5"/>
          <p:cNvSpPr txBox="1">
            <a:spLocks noChangeArrowheads="1"/>
          </p:cNvSpPr>
          <p:nvPr/>
        </p:nvSpPr>
        <p:spPr bwMode="auto">
          <a:xfrm>
            <a:off x="611188" y="1341438"/>
            <a:ext cx="7632700" cy="2862262"/>
          </a:xfrm>
          <a:prstGeom prst="rect">
            <a:avLst/>
          </a:prstGeom>
          <a:noFill/>
          <a:ln w="9525">
            <a:noFill/>
            <a:miter lim="800000"/>
            <a:headEnd/>
            <a:tailEnd/>
          </a:ln>
        </p:spPr>
        <p:txBody>
          <a:bodyPr>
            <a:spAutoFit/>
          </a:bodyPr>
          <a:lstStyle/>
          <a:p>
            <a:pPr>
              <a:buFont typeface="Arial" charset="0"/>
              <a:buChar char="•"/>
            </a:pPr>
            <a:r>
              <a:rPr lang="en-GB" sz="3600"/>
              <a:t>Now is the time to stand up for…</a:t>
            </a:r>
          </a:p>
          <a:p>
            <a:pPr>
              <a:buFont typeface="Arial" charset="0"/>
              <a:buChar char="•"/>
            </a:pPr>
            <a:r>
              <a:rPr lang="en-GB" sz="3600"/>
              <a:t>We are all united in our belief that...</a:t>
            </a:r>
          </a:p>
          <a:p>
            <a:pPr>
              <a:buFont typeface="Arial" charset="0"/>
              <a:buChar char="•"/>
            </a:pPr>
            <a:r>
              <a:rPr lang="en-GB" sz="3600"/>
              <a:t>We strongly believe that…</a:t>
            </a:r>
          </a:p>
          <a:p>
            <a:pPr>
              <a:buFont typeface="Arial" charset="0"/>
              <a:buChar char="•"/>
            </a:pPr>
            <a:r>
              <a:rPr lang="en-GB" sz="3600"/>
              <a:t>We firmly believe that…</a:t>
            </a:r>
          </a:p>
          <a:p>
            <a:pPr>
              <a:buFont typeface="Arial" charset="0"/>
              <a:buChar char="•"/>
            </a:pPr>
            <a:r>
              <a:rPr lang="en-GB" sz="3600"/>
              <a:t>Surely you must agree that...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4" descr="https://pbs.twimg.com/profile_images/474158605671747584/xTZSFWfy_400x400.jpeg"/>
          <p:cNvPicPr>
            <a:picLocks noChangeAspect="1" noChangeArrowheads="1"/>
          </p:cNvPicPr>
          <p:nvPr/>
        </p:nvPicPr>
        <p:blipFill>
          <a:blip r:embed="rId3" cstate="print"/>
          <a:srcRect/>
          <a:stretch>
            <a:fillRect/>
          </a:stretch>
        </p:blipFill>
        <p:spPr bwMode="auto">
          <a:xfrm>
            <a:off x="7848600" y="5300663"/>
            <a:ext cx="1295400" cy="1296987"/>
          </a:xfrm>
          <a:prstGeom prst="rect">
            <a:avLst/>
          </a:prstGeom>
          <a:noFill/>
          <a:ln w="9525">
            <a:noFill/>
            <a:miter lim="800000"/>
            <a:headEnd/>
            <a:tailEnd/>
          </a:ln>
        </p:spPr>
      </p:pic>
      <p:pic>
        <p:nvPicPr>
          <p:cNvPr id="32771" name="Picture 1" descr="\\GBVICDC02\Configs\jmclaverty\Desktop\Year 6.jpg"/>
          <p:cNvPicPr>
            <a:picLocks noChangeAspect="1" noChangeArrowheads="1"/>
          </p:cNvPicPr>
          <p:nvPr/>
        </p:nvPicPr>
        <p:blipFill>
          <a:blip r:embed="rId4" cstate="print"/>
          <a:srcRect/>
          <a:stretch>
            <a:fillRect/>
          </a:stretch>
        </p:blipFill>
        <p:spPr bwMode="auto">
          <a:xfrm>
            <a:off x="827088" y="1628775"/>
            <a:ext cx="7026275" cy="4679950"/>
          </a:xfrm>
          <a:prstGeom prst="rect">
            <a:avLst/>
          </a:prstGeom>
          <a:noFill/>
          <a:ln w="9525">
            <a:noFill/>
            <a:miter lim="800000"/>
            <a:headEnd/>
            <a:tailEnd/>
          </a:ln>
        </p:spPr>
      </p:pic>
      <p:sp>
        <p:nvSpPr>
          <p:cNvPr id="32772" name="Rectangle 6"/>
          <p:cNvSpPr>
            <a:spLocks noChangeArrowheads="1"/>
          </p:cNvSpPr>
          <p:nvPr/>
        </p:nvSpPr>
        <p:spPr bwMode="auto">
          <a:xfrm>
            <a:off x="1042988" y="404813"/>
            <a:ext cx="7129462" cy="1169987"/>
          </a:xfrm>
          <a:prstGeom prst="rect">
            <a:avLst/>
          </a:prstGeom>
          <a:noFill/>
          <a:ln w="9525">
            <a:noFill/>
            <a:miter lim="800000"/>
            <a:headEnd/>
            <a:tailEnd/>
          </a:ln>
        </p:spPr>
        <p:txBody>
          <a:bodyPr>
            <a:spAutoFit/>
          </a:bodyPr>
          <a:lstStyle/>
          <a:p>
            <a:pPr algn="ctr"/>
            <a:r>
              <a:rPr lang="en-GB" altLang="en-US" sz="3500">
                <a:solidFill>
                  <a:srgbClr val="FF6600"/>
                </a:solidFill>
              </a:rPr>
              <a:t>Pamaronko Community Primary School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763713" y="260350"/>
            <a:ext cx="5545137" cy="631825"/>
          </a:xfrm>
          <a:prstGeom prst="rect">
            <a:avLst/>
          </a:prstGeom>
          <a:noFill/>
          <a:ln w="9525">
            <a:noFill/>
            <a:miter lim="800000"/>
            <a:headEnd/>
            <a:tailEnd/>
          </a:ln>
        </p:spPr>
        <p:txBody>
          <a:bodyPr>
            <a:spAutoFit/>
          </a:bodyPr>
          <a:lstStyle/>
          <a:p>
            <a:r>
              <a:rPr lang="en-GB" altLang="en-US" sz="3500">
                <a:solidFill>
                  <a:srgbClr val="FF6600"/>
                </a:solidFill>
              </a:rPr>
              <a:t>School Health Club</a:t>
            </a:r>
          </a:p>
        </p:txBody>
      </p:sp>
      <p:pic>
        <p:nvPicPr>
          <p:cNvPr id="33795" name="Picture 3" descr="\\GBVICDC02\Configs\jmclaverty\Desktop\Health Champion.JPG"/>
          <p:cNvPicPr>
            <a:picLocks noChangeAspect="1" noChangeArrowheads="1"/>
          </p:cNvPicPr>
          <p:nvPr/>
        </p:nvPicPr>
        <p:blipFill>
          <a:blip r:embed="rId3" cstate="print"/>
          <a:srcRect/>
          <a:stretch>
            <a:fillRect/>
          </a:stretch>
        </p:blipFill>
        <p:spPr bwMode="auto">
          <a:xfrm>
            <a:off x="971550" y="908050"/>
            <a:ext cx="5830888" cy="5184775"/>
          </a:xfrm>
          <a:prstGeom prst="rect">
            <a:avLst/>
          </a:prstGeom>
          <a:noFill/>
          <a:ln w="9525">
            <a:noFill/>
            <a:miter lim="800000"/>
            <a:headEnd/>
            <a:tailEnd/>
          </a:ln>
        </p:spPr>
      </p:pic>
      <p:pic>
        <p:nvPicPr>
          <p:cNvPr id="33796" name="Picture 4" descr="https://pbs.twimg.com/profile_images/474158605671747584/xTZSFWfy_400x400.jpeg"/>
          <p:cNvPicPr>
            <a:picLocks noChangeAspect="1" noChangeArrowheads="1"/>
          </p:cNvPicPr>
          <p:nvPr/>
        </p:nvPicPr>
        <p:blipFill>
          <a:blip r:embed="rId4" cstate="print"/>
          <a:srcRect/>
          <a:stretch>
            <a:fillRect/>
          </a:stretch>
        </p:blipFill>
        <p:spPr bwMode="auto">
          <a:xfrm>
            <a:off x="7235825" y="4797425"/>
            <a:ext cx="129698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71550" y="188913"/>
            <a:ext cx="5545138" cy="1184275"/>
          </a:xfrm>
          <a:prstGeom prst="rect">
            <a:avLst/>
          </a:prstGeom>
          <a:noFill/>
          <a:ln w="9525">
            <a:noFill/>
            <a:miter lim="800000"/>
            <a:headEnd/>
            <a:tailEnd/>
          </a:ln>
        </p:spPr>
        <p:txBody>
          <a:bodyPr>
            <a:spAutoFit/>
          </a:bodyPr>
          <a:lstStyle/>
          <a:p>
            <a:r>
              <a:rPr lang="en-GB" altLang="en-US" sz="3600">
                <a:solidFill>
                  <a:srgbClr val="FF6600"/>
                </a:solidFill>
              </a:rPr>
              <a:t>Hand washing</a:t>
            </a:r>
          </a:p>
          <a:p>
            <a:endParaRPr lang="en-GB" altLang="en-US" sz="3500">
              <a:solidFill>
                <a:schemeClr val="bg1"/>
              </a:solidFill>
            </a:endParaRPr>
          </a:p>
        </p:txBody>
      </p:sp>
      <p:sp>
        <p:nvSpPr>
          <p:cNvPr id="34819" name="TextBox 4"/>
          <p:cNvSpPr txBox="1">
            <a:spLocks noChangeArrowheads="1"/>
          </p:cNvSpPr>
          <p:nvPr/>
        </p:nvSpPr>
        <p:spPr bwMode="auto">
          <a:xfrm>
            <a:off x="5076825" y="1484313"/>
            <a:ext cx="2881313" cy="4402137"/>
          </a:xfrm>
          <a:prstGeom prst="rect">
            <a:avLst/>
          </a:prstGeom>
          <a:noFill/>
          <a:ln w="9525">
            <a:noFill/>
            <a:miter lim="800000"/>
            <a:headEnd/>
            <a:tailEnd/>
          </a:ln>
        </p:spPr>
        <p:txBody>
          <a:bodyPr>
            <a:spAutoFit/>
          </a:bodyPr>
          <a:lstStyle/>
          <a:p>
            <a:r>
              <a:rPr lang="en-GB" sz="2800">
                <a:solidFill>
                  <a:srgbClr val="FF6600"/>
                </a:solidFill>
              </a:rPr>
              <a:t>“It’s my responsibility to tell people about how to prevent sicknesses by washing their hands, drinking safe water and other good hygiene.”</a:t>
            </a:r>
          </a:p>
        </p:txBody>
      </p:sp>
      <p:pic>
        <p:nvPicPr>
          <p:cNvPr id="34820" name="Picture 5" descr="\\Sumfile01\users\khughes1\My Documents\Downloads\OGB_76181_1215 Richard agred 10 demonstrating hand washing. East. Mayenkineh, Freetown. -scr.jpg"/>
          <p:cNvPicPr>
            <a:picLocks noChangeAspect="1" noChangeArrowheads="1"/>
          </p:cNvPicPr>
          <p:nvPr/>
        </p:nvPicPr>
        <p:blipFill>
          <a:blip r:embed="rId3" cstate="print"/>
          <a:srcRect/>
          <a:stretch>
            <a:fillRect/>
          </a:stretch>
        </p:blipFill>
        <p:spPr bwMode="auto">
          <a:xfrm>
            <a:off x="1258888" y="1557338"/>
            <a:ext cx="2879725" cy="4319587"/>
          </a:xfrm>
          <a:prstGeom prst="rect">
            <a:avLst/>
          </a:prstGeom>
          <a:noFill/>
          <a:ln w="9525">
            <a:noFill/>
            <a:miter lim="800000"/>
            <a:headEnd/>
            <a:tailEnd/>
          </a:ln>
        </p:spPr>
      </p:pic>
      <p:pic>
        <p:nvPicPr>
          <p:cNvPr id="34821" name="Picture 5" descr="https://pbs.twimg.com/profile_images/474158605671747584/xTZSFWfy_400x400.jpeg"/>
          <p:cNvPicPr>
            <a:picLocks noChangeAspect="1" noChangeArrowheads="1"/>
          </p:cNvPicPr>
          <p:nvPr/>
        </p:nvPicPr>
        <p:blipFill>
          <a:blip r:embed="rId4" cstate="print"/>
          <a:srcRect/>
          <a:stretch>
            <a:fillRect/>
          </a:stretch>
        </p:blipFill>
        <p:spPr bwMode="auto">
          <a:xfrm>
            <a:off x="7524750" y="5373688"/>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4213" y="188913"/>
            <a:ext cx="5545137" cy="646112"/>
          </a:xfrm>
          <a:prstGeom prst="rect">
            <a:avLst/>
          </a:prstGeom>
          <a:noFill/>
          <a:ln w="9525">
            <a:noFill/>
            <a:miter lim="800000"/>
            <a:headEnd/>
            <a:tailEnd/>
          </a:ln>
        </p:spPr>
        <p:txBody>
          <a:bodyPr>
            <a:spAutoFit/>
          </a:bodyPr>
          <a:lstStyle/>
          <a:p>
            <a:r>
              <a:rPr lang="en-GB" altLang="en-US" sz="3600">
                <a:solidFill>
                  <a:srgbClr val="FF6600"/>
                </a:solidFill>
              </a:rPr>
              <a:t>Hand washing</a:t>
            </a:r>
          </a:p>
        </p:txBody>
      </p:sp>
      <p:pic>
        <p:nvPicPr>
          <p:cNvPr id="35843" name="Picture 5" descr="O:\CPIT Campaigns\Public Engagement Team\Open\3. Youth and Schools\Education Website\RESOURCES FOR WEBSITE\Tagging project\Children's rights\Writing\Photos\89305lpr.jpg"/>
          <p:cNvPicPr>
            <a:picLocks noChangeAspect="1" noChangeArrowheads="1"/>
          </p:cNvPicPr>
          <p:nvPr/>
        </p:nvPicPr>
        <p:blipFill>
          <a:blip r:embed="rId3" cstate="print"/>
          <a:srcRect/>
          <a:stretch>
            <a:fillRect/>
          </a:stretch>
        </p:blipFill>
        <p:spPr bwMode="auto">
          <a:xfrm>
            <a:off x="755650" y="1196975"/>
            <a:ext cx="6915150" cy="4608513"/>
          </a:xfrm>
          <a:prstGeom prst="rect">
            <a:avLst/>
          </a:prstGeom>
          <a:noFill/>
          <a:ln w="9525">
            <a:noFill/>
            <a:miter lim="800000"/>
            <a:headEnd/>
            <a:tailEnd/>
          </a:ln>
        </p:spPr>
      </p:pic>
      <p:pic>
        <p:nvPicPr>
          <p:cNvPr id="35844" name="Picture 4" descr="https://pbs.twimg.com/profile_images/474158605671747584/xTZSFWfy_400x400.jpeg"/>
          <p:cNvPicPr>
            <a:picLocks noChangeAspect="1" noChangeArrowheads="1"/>
          </p:cNvPicPr>
          <p:nvPr/>
        </p:nvPicPr>
        <p:blipFill>
          <a:blip r:embed="rId4" cstate="print"/>
          <a:srcRect/>
          <a:stretch>
            <a:fillRect/>
          </a:stretch>
        </p:blipFill>
        <p:spPr bwMode="auto">
          <a:xfrm>
            <a:off x="7740650" y="5445125"/>
            <a:ext cx="1223963"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71550" y="620713"/>
            <a:ext cx="5543550" cy="646112"/>
          </a:xfrm>
          <a:prstGeom prst="rect">
            <a:avLst/>
          </a:prstGeom>
          <a:noFill/>
          <a:ln w="9525">
            <a:noFill/>
            <a:miter lim="800000"/>
            <a:headEnd/>
            <a:tailEnd/>
          </a:ln>
        </p:spPr>
        <p:txBody>
          <a:bodyPr>
            <a:spAutoFit/>
          </a:bodyPr>
          <a:lstStyle/>
          <a:p>
            <a:r>
              <a:rPr lang="en-GB" altLang="en-US" sz="3600">
                <a:solidFill>
                  <a:srgbClr val="FF6600"/>
                </a:solidFill>
              </a:rPr>
              <a:t>New pit latrine</a:t>
            </a:r>
          </a:p>
        </p:txBody>
      </p:sp>
      <p:pic>
        <p:nvPicPr>
          <p:cNvPr id="36867" name="Picture 2" descr="E:\Oxfam\Rights of the child\SL photos\CLTS toilet.JPG"/>
          <p:cNvPicPr>
            <a:picLocks noChangeAspect="1" noChangeArrowheads="1"/>
          </p:cNvPicPr>
          <p:nvPr/>
        </p:nvPicPr>
        <p:blipFill>
          <a:blip r:embed="rId3" cstate="print"/>
          <a:srcRect/>
          <a:stretch>
            <a:fillRect/>
          </a:stretch>
        </p:blipFill>
        <p:spPr bwMode="auto">
          <a:xfrm>
            <a:off x="900113" y="1268413"/>
            <a:ext cx="6777037" cy="4506912"/>
          </a:xfrm>
          <a:prstGeom prst="rect">
            <a:avLst/>
          </a:prstGeom>
          <a:noFill/>
          <a:ln w="9525">
            <a:noFill/>
            <a:miter lim="800000"/>
            <a:headEnd/>
            <a:tailEnd/>
          </a:ln>
        </p:spPr>
      </p:pic>
      <p:pic>
        <p:nvPicPr>
          <p:cNvPr id="36868" name="Picture 4" descr="https://pbs.twimg.com/profile_images/474158605671747584/xTZSFWfy_400x400.jpeg"/>
          <p:cNvPicPr>
            <a:picLocks noChangeAspect="1" noChangeArrowheads="1"/>
          </p:cNvPicPr>
          <p:nvPr/>
        </p:nvPicPr>
        <p:blipFill>
          <a:blip r:embed="rId4" cstate="print"/>
          <a:srcRect/>
          <a:stretch>
            <a:fillRect/>
          </a:stretch>
        </p:blipFill>
        <p:spPr bwMode="auto">
          <a:xfrm>
            <a:off x="7740650" y="5445125"/>
            <a:ext cx="1223963"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4" descr="https://pbs.twimg.com/profile_images/474158605671747584/xTZSFWfy_400x400.jpeg"/>
          <p:cNvPicPr>
            <a:picLocks noChangeAspect="1" noChangeArrowheads="1"/>
          </p:cNvPicPr>
          <p:nvPr/>
        </p:nvPicPr>
        <p:blipFill>
          <a:blip r:embed="rId3" cstate="print"/>
          <a:srcRect/>
          <a:stretch>
            <a:fillRect/>
          </a:stretch>
        </p:blipFill>
        <p:spPr bwMode="auto">
          <a:xfrm>
            <a:off x="7740650" y="5445125"/>
            <a:ext cx="1223963" cy="1223963"/>
          </a:xfrm>
          <a:prstGeom prst="rect">
            <a:avLst/>
          </a:prstGeom>
          <a:noFill/>
          <a:ln w="9525">
            <a:noFill/>
            <a:miter lim="800000"/>
            <a:headEnd/>
            <a:tailEnd/>
          </a:ln>
        </p:spPr>
      </p:pic>
      <p:sp>
        <p:nvSpPr>
          <p:cNvPr id="37891" name="Rectangle 2"/>
          <p:cNvSpPr>
            <a:spLocks noChangeArrowheads="1"/>
          </p:cNvSpPr>
          <p:nvPr/>
        </p:nvSpPr>
        <p:spPr bwMode="auto">
          <a:xfrm>
            <a:off x="827088" y="620713"/>
            <a:ext cx="5543550" cy="646112"/>
          </a:xfrm>
          <a:prstGeom prst="rect">
            <a:avLst/>
          </a:prstGeom>
          <a:noFill/>
          <a:ln w="9525">
            <a:noFill/>
            <a:miter lim="800000"/>
            <a:headEnd/>
            <a:tailEnd/>
          </a:ln>
        </p:spPr>
        <p:txBody>
          <a:bodyPr>
            <a:spAutoFit/>
          </a:bodyPr>
          <a:lstStyle/>
          <a:p>
            <a:r>
              <a:rPr lang="en-GB" altLang="en-US" sz="3600">
                <a:solidFill>
                  <a:srgbClr val="FF6600"/>
                </a:solidFill>
              </a:rPr>
              <a:t>New water pump</a:t>
            </a:r>
          </a:p>
        </p:txBody>
      </p:sp>
      <p:pic>
        <p:nvPicPr>
          <p:cNvPr id="37892" name="Picture 2"/>
          <p:cNvPicPr>
            <a:picLocks noChangeAspect="1" noChangeArrowheads="1"/>
          </p:cNvPicPr>
          <p:nvPr/>
        </p:nvPicPr>
        <p:blipFill>
          <a:blip r:embed="rId4" cstate="print"/>
          <a:srcRect/>
          <a:stretch>
            <a:fillRect/>
          </a:stretch>
        </p:blipFill>
        <p:spPr bwMode="auto">
          <a:xfrm>
            <a:off x="827088" y="1268413"/>
            <a:ext cx="7002462"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xplosion 2 2"/>
          <p:cNvSpPr/>
          <p:nvPr/>
        </p:nvSpPr>
        <p:spPr>
          <a:xfrm>
            <a:off x="611188" y="2255838"/>
            <a:ext cx="8243887" cy="460216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915" name="Rectangle 2"/>
          <p:cNvSpPr>
            <a:spLocks noChangeArrowheads="1"/>
          </p:cNvSpPr>
          <p:nvPr/>
        </p:nvSpPr>
        <p:spPr bwMode="auto">
          <a:xfrm>
            <a:off x="323850" y="333375"/>
            <a:ext cx="8569325" cy="2062163"/>
          </a:xfrm>
          <a:prstGeom prst="rect">
            <a:avLst/>
          </a:prstGeom>
          <a:noFill/>
          <a:ln w="9525">
            <a:noFill/>
            <a:miter lim="800000"/>
            <a:headEnd/>
            <a:tailEnd/>
          </a:ln>
        </p:spPr>
        <p:txBody>
          <a:bodyPr>
            <a:spAutoFit/>
          </a:bodyPr>
          <a:lstStyle/>
          <a:p>
            <a:pPr algn="ctr"/>
            <a:r>
              <a:rPr lang="en-GB" altLang="en-US" sz="3200">
                <a:solidFill>
                  <a:srgbClr val="FF6600"/>
                </a:solidFill>
              </a:rPr>
              <a:t>CAN YOU USE THIS </a:t>
            </a:r>
          </a:p>
          <a:p>
            <a:pPr algn="ctr"/>
            <a:r>
              <a:rPr lang="en-GB" altLang="en-US" sz="3200" b="1">
                <a:solidFill>
                  <a:srgbClr val="FF6600"/>
                </a:solidFill>
              </a:rPr>
              <a:t>EMOTIVE LANGUAGE </a:t>
            </a:r>
          </a:p>
          <a:p>
            <a:pPr algn="ctr"/>
            <a:r>
              <a:rPr lang="en-GB" altLang="en-US" sz="3200">
                <a:solidFill>
                  <a:srgbClr val="FF6600"/>
                </a:solidFill>
              </a:rPr>
              <a:t>TO DESCRIBE THE BENEFITS OF THE NEW PIT LATRINES AND WATER PUMP?</a:t>
            </a:r>
          </a:p>
        </p:txBody>
      </p:sp>
      <p:sp>
        <p:nvSpPr>
          <p:cNvPr id="2" name="TextBox 1"/>
          <p:cNvSpPr txBox="1"/>
          <p:nvPr/>
        </p:nvSpPr>
        <p:spPr>
          <a:xfrm>
            <a:off x="3563938" y="2997200"/>
            <a:ext cx="2147887" cy="3322638"/>
          </a:xfrm>
          <a:prstGeom prst="rect">
            <a:avLst/>
          </a:prstGeom>
          <a:noFill/>
        </p:spPr>
        <p:txBody>
          <a:bodyPr wrap="none">
            <a:spAutoFit/>
          </a:bodyPr>
          <a:lstStyle/>
          <a:p>
            <a:pPr algn="ctr">
              <a:defRPr/>
            </a:pPr>
            <a:r>
              <a:rPr lang="en-GB" sz="3000" dirty="0">
                <a:solidFill>
                  <a:srgbClr val="FFC000"/>
                </a:solidFill>
              </a:rPr>
              <a:t>magnificent</a:t>
            </a:r>
          </a:p>
          <a:p>
            <a:pPr algn="ctr">
              <a:defRPr/>
            </a:pPr>
            <a:r>
              <a:rPr lang="en-GB" sz="3000" dirty="0">
                <a:solidFill>
                  <a:schemeClr val="tx2">
                    <a:lumMod val="60000"/>
                    <a:lumOff val="40000"/>
                  </a:schemeClr>
                </a:solidFill>
              </a:rPr>
              <a:t>exciting</a:t>
            </a:r>
          </a:p>
          <a:p>
            <a:pPr algn="ctr">
              <a:defRPr/>
            </a:pPr>
            <a:r>
              <a:rPr lang="en-GB" sz="3000" dirty="0">
                <a:solidFill>
                  <a:srgbClr val="FFC000"/>
                </a:solidFill>
              </a:rPr>
              <a:t>wonderful</a:t>
            </a:r>
          </a:p>
          <a:p>
            <a:pPr algn="ctr">
              <a:defRPr/>
            </a:pPr>
            <a:r>
              <a:rPr lang="en-GB" sz="3000" dirty="0">
                <a:solidFill>
                  <a:schemeClr val="tx2">
                    <a:lumMod val="60000"/>
                    <a:lumOff val="40000"/>
                  </a:schemeClr>
                </a:solidFill>
              </a:rPr>
              <a:t>marvellous</a:t>
            </a:r>
          </a:p>
          <a:p>
            <a:pPr algn="ctr">
              <a:defRPr/>
            </a:pPr>
            <a:r>
              <a:rPr lang="en-GB" sz="3000" dirty="0">
                <a:solidFill>
                  <a:srgbClr val="FFC000"/>
                </a:solidFill>
              </a:rPr>
              <a:t>superb</a:t>
            </a:r>
          </a:p>
          <a:p>
            <a:pPr algn="ctr">
              <a:defRPr/>
            </a:pPr>
            <a:r>
              <a:rPr lang="en-GB" sz="3000" dirty="0">
                <a:solidFill>
                  <a:schemeClr val="tx2">
                    <a:lumMod val="60000"/>
                    <a:lumOff val="40000"/>
                  </a:schemeClr>
                </a:solidFill>
              </a:rPr>
              <a:t>unique</a:t>
            </a:r>
          </a:p>
          <a:p>
            <a:pPr algn="ctr">
              <a:defRPr/>
            </a:pPr>
            <a:r>
              <a:rPr lang="en-GB" sz="3000" dirty="0">
                <a:solidFill>
                  <a:srgbClr val="FFC000"/>
                </a:solidFill>
              </a:rPr>
              <a:t>thrilling</a:t>
            </a:r>
          </a:p>
        </p:txBody>
      </p:sp>
      <p:pic>
        <p:nvPicPr>
          <p:cNvPr id="38917" name="Picture 4" descr="https://pbs.twimg.com/profile_images/474158605671747584/xTZSFWfy_400x400.jpeg"/>
          <p:cNvPicPr>
            <a:picLocks noChangeAspect="1" noChangeArrowheads="1"/>
          </p:cNvPicPr>
          <p:nvPr/>
        </p:nvPicPr>
        <p:blipFill>
          <a:blip r:embed="rId3" cstate="print"/>
          <a:srcRect/>
          <a:stretch>
            <a:fillRect/>
          </a:stretch>
        </p:blipFill>
        <p:spPr bwMode="auto">
          <a:xfrm>
            <a:off x="7740650" y="5445125"/>
            <a:ext cx="1223963"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395288" y="1773238"/>
            <a:ext cx="8466137" cy="3816350"/>
          </a:xfrm>
          <a:ln/>
        </p:spPr>
        <p:txBody>
          <a:bodyPr/>
          <a:lstStyle/>
          <a:p>
            <a:pPr algn="ctr" eaLnBrk="1" hangingPunct="1"/>
            <a:r>
              <a:rPr lang="en-US" altLang="en-US" smtClean="0">
                <a:latin typeface="Arial" charset="0"/>
              </a:rPr>
              <a:t>CHILDREN’S RIGHTS</a:t>
            </a:r>
            <a:br>
              <a:rPr lang="en-US" altLang="en-US" smtClean="0">
                <a:latin typeface="Arial" charset="0"/>
              </a:rPr>
            </a:br>
            <a:r>
              <a:rPr lang="en-US" altLang="en-US" smtClean="0">
                <a:latin typeface="Arial" charset="0"/>
              </a:rPr>
              <a:t/>
            </a:r>
            <a:br>
              <a:rPr lang="en-US" altLang="en-US" smtClean="0">
                <a:latin typeface="Arial" charset="0"/>
              </a:rPr>
            </a:br>
            <a:r>
              <a:rPr lang="en-US" altLang="en-US" sz="4400" smtClean="0">
                <a:latin typeface="Arial" charset="0"/>
              </a:rPr>
              <a:t>Session 6: The health club</a:t>
            </a:r>
          </a:p>
        </p:txBody>
      </p:sp>
      <p:sp>
        <p:nvSpPr>
          <p:cNvPr id="39939" name="Rectangle 4"/>
          <p:cNvSpPr>
            <a:spLocks noChangeArrowheads="1"/>
          </p:cNvSpPr>
          <p:nvPr/>
        </p:nvSpPr>
        <p:spPr bwMode="auto">
          <a:xfrm>
            <a:off x="395288" y="6291263"/>
            <a:ext cx="3587750" cy="366712"/>
          </a:xfrm>
          <a:prstGeom prst="rect">
            <a:avLst/>
          </a:prstGeom>
          <a:noFill/>
          <a:ln w="9525">
            <a:noFill/>
            <a:miter lim="800000"/>
            <a:headEnd/>
            <a:tailEnd/>
          </a:ln>
        </p:spPr>
        <p:txBody>
          <a:bodyPr lIns="0" tIns="0" rIns="0" bIns="0"/>
          <a:lstStyle/>
          <a:p>
            <a:pPr eaLnBrk="0" hangingPunct="0">
              <a:lnSpc>
                <a:spcPct val="95000"/>
              </a:lnSpc>
            </a:pPr>
            <a:r>
              <a:rPr lang="en-GB" altLang="en-US" sz="2000">
                <a:solidFill>
                  <a:schemeClr val="bg1"/>
                </a:solidFill>
                <a:ea typeface="ＭＳ Ｐゴシック" pitchFamily="34" charset="-128"/>
              </a:rPr>
              <a:t>Children’s Rights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792288" y="665163"/>
            <a:ext cx="5545137" cy="646112"/>
          </a:xfrm>
          <a:prstGeom prst="rect">
            <a:avLst/>
          </a:prstGeom>
          <a:noFill/>
          <a:ln w="9525">
            <a:noFill/>
            <a:miter lim="800000"/>
            <a:headEnd/>
            <a:tailEnd/>
          </a:ln>
        </p:spPr>
        <p:txBody>
          <a:bodyPr>
            <a:spAutoFit/>
          </a:bodyPr>
          <a:lstStyle/>
          <a:p>
            <a:r>
              <a:rPr lang="en-GB" altLang="en-US" sz="3600">
                <a:solidFill>
                  <a:srgbClr val="FF6600"/>
                </a:solidFill>
              </a:rPr>
              <a:t>School Health Club</a:t>
            </a:r>
          </a:p>
        </p:txBody>
      </p:sp>
      <p:pic>
        <p:nvPicPr>
          <p:cNvPr id="40963" name="Picture 3" descr="\\GBVICDC02\Configs\jmclaverty\Desktop\Health Champion.JPG"/>
          <p:cNvPicPr>
            <a:picLocks noChangeAspect="1" noChangeArrowheads="1"/>
          </p:cNvPicPr>
          <p:nvPr/>
        </p:nvPicPr>
        <p:blipFill>
          <a:blip r:embed="rId3" cstate="print"/>
          <a:srcRect/>
          <a:stretch>
            <a:fillRect/>
          </a:stretch>
        </p:blipFill>
        <p:spPr bwMode="auto">
          <a:xfrm>
            <a:off x="1825625" y="1484313"/>
            <a:ext cx="5265738" cy="4681537"/>
          </a:xfrm>
          <a:prstGeom prst="rect">
            <a:avLst/>
          </a:prstGeom>
          <a:noFill/>
          <a:ln w="9525">
            <a:noFill/>
            <a:miter lim="800000"/>
            <a:headEnd/>
            <a:tailEnd/>
          </a:ln>
        </p:spPr>
      </p:pic>
      <p:pic>
        <p:nvPicPr>
          <p:cNvPr id="40964" name="Picture 4" descr="https://pbs.twimg.com/profile_images/474158605671747584/xTZSFWfy_400x400.jpeg"/>
          <p:cNvPicPr>
            <a:picLocks noChangeAspect="1" noChangeArrowheads="1"/>
          </p:cNvPicPr>
          <p:nvPr/>
        </p:nvPicPr>
        <p:blipFill>
          <a:blip r:embed="rId4" cstate="print"/>
          <a:srcRect/>
          <a:stretch>
            <a:fillRect/>
          </a:stretch>
        </p:blipFill>
        <p:spPr bwMode="auto">
          <a:xfrm>
            <a:off x="7596188" y="5300663"/>
            <a:ext cx="1223962"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27088" y="549275"/>
            <a:ext cx="7345362" cy="1738313"/>
          </a:xfrm>
          <a:prstGeom prst="rect">
            <a:avLst/>
          </a:prstGeom>
          <a:noFill/>
          <a:ln w="9525">
            <a:noFill/>
            <a:miter lim="800000"/>
            <a:headEnd/>
            <a:tailEnd/>
          </a:ln>
        </p:spPr>
        <p:txBody>
          <a:bodyPr>
            <a:spAutoFit/>
          </a:bodyPr>
          <a:lstStyle/>
          <a:p>
            <a:r>
              <a:rPr lang="en-GB" altLang="en-US" sz="3600">
                <a:solidFill>
                  <a:srgbClr val="FF0000"/>
                </a:solidFill>
              </a:rPr>
              <a:t>What hygiene messages will you share?</a:t>
            </a:r>
          </a:p>
          <a:p>
            <a:endParaRPr lang="en-GB" altLang="en-US" sz="3500">
              <a:solidFill>
                <a:schemeClr val="bg1"/>
              </a:solidFill>
            </a:endParaRPr>
          </a:p>
        </p:txBody>
      </p:sp>
      <p:pic>
        <p:nvPicPr>
          <p:cNvPr id="41987" name="Picture 2" descr="O:\CPIT Campaigns\Public Engagement Team\Open\3. Youth and Schools\Education Website\RESOURCES FOR WEBSITE\Tagging project\Children's rights\Writing\SL pic 1.JPG"/>
          <p:cNvPicPr>
            <a:picLocks noChangeAspect="1" noChangeArrowheads="1"/>
          </p:cNvPicPr>
          <p:nvPr/>
        </p:nvPicPr>
        <p:blipFill>
          <a:blip r:embed="rId3" cstate="print"/>
          <a:srcRect/>
          <a:stretch>
            <a:fillRect/>
          </a:stretch>
        </p:blipFill>
        <p:spPr bwMode="auto">
          <a:xfrm>
            <a:off x="1042988" y="1844675"/>
            <a:ext cx="5616575" cy="4197350"/>
          </a:xfrm>
          <a:prstGeom prst="rect">
            <a:avLst/>
          </a:prstGeom>
          <a:noFill/>
          <a:ln w="9525">
            <a:noFill/>
            <a:miter lim="800000"/>
            <a:headEnd/>
            <a:tailEnd/>
          </a:ln>
        </p:spPr>
      </p:pic>
      <p:pic>
        <p:nvPicPr>
          <p:cNvPr id="41988" name="Picture 4" descr="https://pbs.twimg.com/profile_images/474158605671747584/xTZSFWfy_400x400.jpeg"/>
          <p:cNvPicPr>
            <a:picLocks noChangeAspect="1" noChangeArrowheads="1"/>
          </p:cNvPicPr>
          <p:nvPr/>
        </p:nvPicPr>
        <p:blipFill>
          <a:blip r:embed="rId4" cstate="print"/>
          <a:srcRect/>
          <a:stretch>
            <a:fillRect/>
          </a:stretch>
        </p:blipFill>
        <p:spPr bwMode="auto">
          <a:xfrm>
            <a:off x="7380288" y="5157788"/>
            <a:ext cx="1223962"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95288" y="2420938"/>
            <a:ext cx="8466137" cy="2087562"/>
          </a:xfrm>
          <a:ln/>
        </p:spPr>
        <p:txBody>
          <a:bodyPr/>
          <a:lstStyle/>
          <a:p>
            <a:pPr algn="ctr" eaLnBrk="1" hangingPunct="1"/>
            <a:r>
              <a:rPr lang="en-US" altLang="en-US" smtClean="0">
                <a:latin typeface="Arial" charset="0"/>
              </a:rPr>
              <a:t>CHILDREN’S RIGHTS</a:t>
            </a:r>
            <a:br>
              <a:rPr lang="en-US" altLang="en-US" smtClean="0">
                <a:latin typeface="Arial" charset="0"/>
              </a:rPr>
            </a:br>
            <a:r>
              <a:rPr lang="en-US" altLang="en-US" sz="4400" smtClean="0">
                <a:latin typeface="Arial" charset="0"/>
              </a:rPr>
              <a:t/>
            </a:r>
            <a:br>
              <a:rPr lang="en-US" altLang="en-US" sz="4400" smtClean="0">
                <a:latin typeface="Arial" charset="0"/>
              </a:rPr>
            </a:br>
            <a:r>
              <a:rPr lang="en-US" altLang="en-US" sz="4400" smtClean="0">
                <a:latin typeface="Arial" charset="0"/>
              </a:rPr>
              <a:t>Session 2: Rights of the child</a:t>
            </a:r>
          </a:p>
        </p:txBody>
      </p:sp>
      <p:sp>
        <p:nvSpPr>
          <p:cNvPr id="6147" name="Rectangle 4"/>
          <p:cNvSpPr>
            <a:spLocks noChangeArrowheads="1"/>
          </p:cNvSpPr>
          <p:nvPr/>
        </p:nvSpPr>
        <p:spPr bwMode="auto">
          <a:xfrm>
            <a:off x="323850" y="5949950"/>
            <a:ext cx="6840538" cy="566738"/>
          </a:xfrm>
          <a:prstGeom prst="rect">
            <a:avLst/>
          </a:prstGeom>
          <a:noFill/>
          <a:ln w="9525">
            <a:noFill/>
            <a:miter lim="800000"/>
            <a:headEnd/>
            <a:tailEnd/>
          </a:ln>
        </p:spPr>
        <p:txBody>
          <a:bodyPr lIns="0" tIns="0" rIns="0" bIns="0"/>
          <a:lstStyle/>
          <a:p>
            <a:pPr eaLnBrk="0" hangingPunct="0">
              <a:lnSpc>
                <a:spcPct val="95000"/>
              </a:lnSpc>
            </a:pPr>
            <a:r>
              <a:rPr lang="en-GB" altLang="en-US" sz="2000">
                <a:solidFill>
                  <a:schemeClr val="bg1"/>
                </a:solidFill>
                <a:ea typeface="ＭＳ Ｐゴシック" pitchFamily="34" charset="-128"/>
              </a:rPr>
              <a:t>English resource for 8-11 year olds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792288" y="665163"/>
            <a:ext cx="6092825" cy="2262187"/>
          </a:xfrm>
          <a:prstGeom prst="rect">
            <a:avLst/>
          </a:prstGeom>
          <a:noFill/>
          <a:ln w="9525">
            <a:noFill/>
            <a:miter lim="800000"/>
            <a:headEnd/>
            <a:tailEnd/>
          </a:ln>
        </p:spPr>
        <p:txBody>
          <a:bodyPr>
            <a:spAutoFit/>
          </a:bodyPr>
          <a:lstStyle/>
          <a:p>
            <a:r>
              <a:rPr lang="en-GB" altLang="en-US" sz="3600">
                <a:solidFill>
                  <a:srgbClr val="FF0000"/>
                </a:solidFill>
              </a:rPr>
              <a:t>Hand washing song </a:t>
            </a:r>
          </a:p>
          <a:p>
            <a:endParaRPr lang="en-GB" altLang="en-US" sz="3500">
              <a:solidFill>
                <a:srgbClr val="FF0000"/>
              </a:solidFill>
            </a:endParaRPr>
          </a:p>
          <a:p>
            <a:endParaRPr lang="en-GB" altLang="en-US" sz="3500">
              <a:solidFill>
                <a:srgbClr val="FF0000"/>
              </a:solidFill>
            </a:endParaRPr>
          </a:p>
          <a:p>
            <a:r>
              <a:rPr lang="en-GB" altLang="en-US" sz="3500">
                <a:solidFill>
                  <a:srgbClr val="FF0000"/>
                </a:solidFill>
                <a:hlinkClick r:id="rId3"/>
              </a:rPr>
              <a:t>https://vimeo.com/130732781</a:t>
            </a:r>
            <a:r>
              <a:rPr lang="en-GB" altLang="en-US" sz="3500">
                <a:solidFill>
                  <a:srgbClr val="FF0000"/>
                </a:solidFill>
              </a:rPr>
              <a:t> </a:t>
            </a:r>
          </a:p>
        </p:txBody>
      </p:sp>
      <p:pic>
        <p:nvPicPr>
          <p:cNvPr id="43011" name="Picture 4" descr="\\Sumfile01\users\khughes1\My Documents\Downloads\89289scr.jpg"/>
          <p:cNvPicPr>
            <a:picLocks noChangeAspect="1" noChangeArrowheads="1"/>
          </p:cNvPicPr>
          <p:nvPr/>
        </p:nvPicPr>
        <p:blipFill>
          <a:blip r:embed="rId4" cstate="print"/>
          <a:srcRect/>
          <a:stretch>
            <a:fillRect/>
          </a:stretch>
        </p:blipFill>
        <p:spPr bwMode="auto">
          <a:xfrm>
            <a:off x="1979613" y="3573463"/>
            <a:ext cx="4321175" cy="2879725"/>
          </a:xfrm>
          <a:prstGeom prst="rect">
            <a:avLst/>
          </a:prstGeom>
          <a:noFill/>
          <a:ln w="9525">
            <a:noFill/>
            <a:miter lim="800000"/>
            <a:headEnd/>
            <a:tailEnd/>
          </a:ln>
        </p:spPr>
      </p:pic>
      <p:pic>
        <p:nvPicPr>
          <p:cNvPr id="43012" name="Picture 4" descr="https://pbs.twimg.com/profile_images/474158605671747584/xTZSFWfy_400x400.jpeg"/>
          <p:cNvPicPr>
            <a:picLocks noChangeAspect="1" noChangeArrowheads="1"/>
          </p:cNvPicPr>
          <p:nvPr/>
        </p:nvPicPr>
        <p:blipFill>
          <a:blip r:embed="rId5" cstate="print"/>
          <a:srcRect/>
          <a:stretch>
            <a:fillRect/>
          </a:stretch>
        </p:blipFill>
        <p:spPr bwMode="auto">
          <a:xfrm>
            <a:off x="7235825" y="4868863"/>
            <a:ext cx="1223963"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547813" y="692150"/>
            <a:ext cx="6380162" cy="2262188"/>
          </a:xfrm>
          <a:prstGeom prst="rect">
            <a:avLst/>
          </a:prstGeom>
          <a:noFill/>
          <a:ln w="9525">
            <a:noFill/>
            <a:miter lim="800000"/>
            <a:headEnd/>
            <a:tailEnd/>
          </a:ln>
        </p:spPr>
        <p:txBody>
          <a:bodyPr>
            <a:spAutoFit/>
          </a:bodyPr>
          <a:lstStyle/>
          <a:p>
            <a:r>
              <a:rPr lang="en-GB" altLang="en-US" sz="3600">
                <a:solidFill>
                  <a:srgbClr val="FF0000"/>
                </a:solidFill>
              </a:rPr>
              <a:t>Hand washing demonstration </a:t>
            </a:r>
          </a:p>
          <a:p>
            <a:endParaRPr lang="en-GB" altLang="en-US" sz="3500">
              <a:solidFill>
                <a:srgbClr val="FF0000"/>
              </a:solidFill>
            </a:endParaRPr>
          </a:p>
          <a:p>
            <a:r>
              <a:rPr lang="en-GB" altLang="en-US" sz="3500">
                <a:solidFill>
                  <a:srgbClr val="FF0000"/>
                </a:solidFill>
                <a:hlinkClick r:id="rId3"/>
              </a:rPr>
              <a:t>https://vimeo.com/130733058</a:t>
            </a:r>
            <a:endParaRPr lang="en-GB" altLang="en-US" sz="3500">
              <a:solidFill>
                <a:srgbClr val="FF0000"/>
              </a:solidFill>
            </a:endParaRPr>
          </a:p>
          <a:p>
            <a:endParaRPr lang="en-GB" altLang="en-US" sz="3500">
              <a:solidFill>
                <a:schemeClr val="bg1"/>
              </a:solidFill>
            </a:endParaRPr>
          </a:p>
        </p:txBody>
      </p:sp>
      <p:pic>
        <p:nvPicPr>
          <p:cNvPr id="44035" name="Picture 4" descr="\\Sumfile01\users\khughes1\My Documents\Downloads\89289scr.jpg"/>
          <p:cNvPicPr>
            <a:picLocks noChangeAspect="1" noChangeArrowheads="1"/>
          </p:cNvPicPr>
          <p:nvPr/>
        </p:nvPicPr>
        <p:blipFill>
          <a:blip r:embed="rId4" cstate="print"/>
          <a:srcRect/>
          <a:stretch>
            <a:fillRect/>
          </a:stretch>
        </p:blipFill>
        <p:spPr bwMode="auto">
          <a:xfrm>
            <a:off x="1979613" y="3573463"/>
            <a:ext cx="4321175" cy="2879725"/>
          </a:xfrm>
          <a:prstGeom prst="rect">
            <a:avLst/>
          </a:prstGeom>
          <a:noFill/>
          <a:ln w="9525">
            <a:noFill/>
            <a:miter lim="800000"/>
            <a:headEnd/>
            <a:tailEnd/>
          </a:ln>
        </p:spPr>
      </p:pic>
      <p:pic>
        <p:nvPicPr>
          <p:cNvPr id="44036" name="Picture 4" descr="https://pbs.twimg.com/profile_images/474158605671747584/xTZSFWfy_400x400.jpeg"/>
          <p:cNvPicPr>
            <a:picLocks noChangeAspect="1" noChangeArrowheads="1"/>
          </p:cNvPicPr>
          <p:nvPr/>
        </p:nvPicPr>
        <p:blipFill>
          <a:blip r:embed="rId5" cstate="print"/>
          <a:srcRect/>
          <a:stretch>
            <a:fillRect/>
          </a:stretch>
        </p:blipFill>
        <p:spPr bwMode="auto">
          <a:xfrm>
            <a:off x="7092950" y="4868863"/>
            <a:ext cx="1223963"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BVICDC02\Configs\jmclaverty\Desktop\OGB_89176_DSC_1009-scr.jpg"/>
          <p:cNvPicPr>
            <a:picLocks noChangeAspect="1" noChangeArrowheads="1"/>
          </p:cNvPicPr>
          <p:nvPr/>
        </p:nvPicPr>
        <p:blipFill>
          <a:blip r:embed="rId3" cstate="print"/>
          <a:srcRect/>
          <a:stretch>
            <a:fillRect/>
          </a:stretch>
        </p:blipFill>
        <p:spPr bwMode="auto">
          <a:xfrm>
            <a:off x="14288" y="0"/>
            <a:ext cx="9129712" cy="5832475"/>
          </a:xfrm>
          <a:prstGeom prst="rect">
            <a:avLst/>
          </a:prstGeom>
          <a:noFill/>
          <a:ln w="9525">
            <a:noFill/>
            <a:miter lim="800000"/>
            <a:headEnd/>
            <a:tailEnd/>
          </a:ln>
        </p:spPr>
      </p:pic>
      <p:sp>
        <p:nvSpPr>
          <p:cNvPr id="4" name="Title 1"/>
          <p:cNvSpPr txBox="1">
            <a:spLocks/>
          </p:cNvSpPr>
          <p:nvPr/>
        </p:nvSpPr>
        <p:spPr>
          <a:xfrm>
            <a:off x="0" y="5949950"/>
            <a:ext cx="8820150" cy="719138"/>
          </a:xfrm>
          <a:prstGeom prst="rect">
            <a:avLst/>
          </a:prstGeom>
        </p:spPr>
        <p:txBody>
          <a:bodyPr/>
          <a:lstStyle/>
          <a:p>
            <a:pPr eaLnBrk="0" hangingPunct="0">
              <a:defRPr/>
            </a:pPr>
            <a:endParaRPr lang="en-GB" sz="4400" b="1" kern="0" dirty="0">
              <a:solidFill>
                <a:srgbClr val="92D050"/>
              </a:solidFill>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388" y="1196975"/>
            <a:ext cx="8466137" cy="5256213"/>
          </a:xfrm>
        </p:spPr>
        <p:txBody>
          <a:bodyPr/>
          <a:lstStyle/>
          <a:p>
            <a:pPr>
              <a:defRPr/>
            </a:pPr>
            <a:r>
              <a:rPr lang="en-GB" sz="2000" dirty="0" smtClean="0">
                <a:solidFill>
                  <a:schemeClr val="tx1"/>
                </a:solidFill>
                <a:latin typeface="+mn-lt"/>
              </a:rPr>
              <a:t>Article 3: Adults should do what is best for you.</a:t>
            </a:r>
            <a:br>
              <a:rPr lang="en-GB" sz="2000" dirty="0" smtClean="0">
                <a:solidFill>
                  <a:schemeClr val="tx1"/>
                </a:solidFill>
                <a:latin typeface="+mn-lt"/>
              </a:rPr>
            </a:br>
            <a:r>
              <a:rPr lang="en-GB" sz="2000" dirty="0" smtClean="0">
                <a:solidFill>
                  <a:schemeClr val="tx1"/>
                </a:solidFill>
                <a:latin typeface="+mn-lt"/>
              </a:rPr>
              <a:t>Article 6: You have the right to be alive.</a:t>
            </a:r>
            <a:br>
              <a:rPr lang="en-GB" sz="2000" dirty="0" smtClean="0">
                <a:solidFill>
                  <a:schemeClr val="tx1"/>
                </a:solidFill>
                <a:latin typeface="+mn-lt"/>
              </a:rPr>
            </a:br>
            <a:r>
              <a:rPr lang="en-GB" sz="2000" dirty="0" smtClean="0">
                <a:solidFill>
                  <a:schemeClr val="tx1"/>
                </a:solidFill>
                <a:latin typeface="+mn-lt"/>
              </a:rPr>
              <a:t>Article 14: You have the right to think what you like and be whatever religion you want to be</a:t>
            </a:r>
            <a:br>
              <a:rPr lang="en-GB" sz="2000" dirty="0" smtClean="0">
                <a:solidFill>
                  <a:schemeClr val="tx1"/>
                </a:solidFill>
                <a:latin typeface="+mn-lt"/>
              </a:rPr>
            </a:br>
            <a:r>
              <a:rPr lang="en-GB" sz="2000" dirty="0" smtClean="0">
                <a:solidFill>
                  <a:schemeClr val="tx1"/>
                </a:solidFill>
                <a:latin typeface="+mn-lt"/>
              </a:rPr>
              <a:t>Article 15: You have the right to make friends.</a:t>
            </a:r>
            <a:br>
              <a:rPr lang="en-GB" sz="2000" dirty="0" smtClean="0">
                <a:solidFill>
                  <a:schemeClr val="tx1"/>
                </a:solidFill>
                <a:latin typeface="+mn-lt"/>
              </a:rPr>
            </a:br>
            <a:r>
              <a:rPr lang="en-GB" sz="2000" dirty="0" smtClean="0">
                <a:solidFill>
                  <a:schemeClr val="tx1"/>
                </a:solidFill>
                <a:latin typeface="+mn-lt"/>
              </a:rPr>
              <a:t>Article 17: You have the right to collect information from radios, newspapers, television, books etc., from all around the world.</a:t>
            </a:r>
            <a:br>
              <a:rPr lang="en-GB" sz="2000" dirty="0" smtClean="0">
                <a:solidFill>
                  <a:schemeClr val="tx1"/>
                </a:solidFill>
                <a:latin typeface="+mn-lt"/>
              </a:rPr>
            </a:br>
            <a:r>
              <a:rPr lang="en-GB" sz="2000" dirty="0" smtClean="0">
                <a:solidFill>
                  <a:schemeClr val="tx1"/>
                </a:solidFill>
                <a:latin typeface="+mn-lt"/>
              </a:rPr>
              <a:t>Article 19: No one should hurt you in any way.</a:t>
            </a:r>
            <a:br>
              <a:rPr lang="en-GB" sz="2000" dirty="0" smtClean="0">
                <a:solidFill>
                  <a:schemeClr val="tx1"/>
                </a:solidFill>
                <a:latin typeface="+mn-lt"/>
              </a:rPr>
            </a:br>
            <a:r>
              <a:rPr lang="en-GB" sz="2000" dirty="0" smtClean="0">
                <a:solidFill>
                  <a:schemeClr val="tx1"/>
                </a:solidFill>
                <a:latin typeface="+mn-lt"/>
              </a:rPr>
              <a:t>Article 24: You have a right to good health.</a:t>
            </a:r>
            <a:br>
              <a:rPr lang="en-GB" sz="2000" dirty="0" smtClean="0">
                <a:solidFill>
                  <a:schemeClr val="tx1"/>
                </a:solidFill>
                <a:latin typeface="+mn-lt"/>
              </a:rPr>
            </a:br>
            <a:r>
              <a:rPr lang="en-GB" sz="2000" dirty="0" smtClean="0">
                <a:solidFill>
                  <a:schemeClr val="tx1"/>
                </a:solidFill>
                <a:latin typeface="+mn-lt"/>
              </a:rPr>
              <a:t>Article 27: You have the right to food, clothes, and a place to live.</a:t>
            </a:r>
            <a:br>
              <a:rPr lang="en-GB" sz="2000" dirty="0" smtClean="0">
                <a:solidFill>
                  <a:schemeClr val="tx1"/>
                </a:solidFill>
                <a:latin typeface="+mn-lt"/>
              </a:rPr>
            </a:br>
            <a:r>
              <a:rPr lang="en-GB" sz="2000" dirty="0" smtClean="0">
                <a:solidFill>
                  <a:schemeClr val="tx1"/>
                </a:solidFill>
                <a:latin typeface="+mn-lt"/>
              </a:rPr>
              <a:t>Article 28: You have a right to education.</a:t>
            </a:r>
            <a:br>
              <a:rPr lang="en-GB" sz="2000" dirty="0" smtClean="0">
                <a:solidFill>
                  <a:schemeClr val="tx1"/>
                </a:solidFill>
                <a:latin typeface="+mn-lt"/>
              </a:rPr>
            </a:br>
            <a:r>
              <a:rPr lang="en-GB" sz="2000" dirty="0" smtClean="0">
                <a:solidFill>
                  <a:schemeClr val="tx1"/>
                </a:solidFill>
                <a:latin typeface="+mn-lt"/>
              </a:rPr>
              <a:t>Article 30: You have the right to enjoy your own culture, practise your own religion and use your own language.</a:t>
            </a:r>
            <a:br>
              <a:rPr lang="en-GB" sz="2000" dirty="0" smtClean="0">
                <a:solidFill>
                  <a:schemeClr val="tx1"/>
                </a:solidFill>
                <a:latin typeface="+mn-lt"/>
              </a:rPr>
            </a:br>
            <a:r>
              <a:rPr lang="en-GB" sz="2000" dirty="0" smtClean="0">
                <a:solidFill>
                  <a:schemeClr val="tx1"/>
                </a:solidFill>
                <a:latin typeface="+mn-lt"/>
              </a:rPr>
              <a:t>Article 31: You have the right to play.</a:t>
            </a:r>
            <a:br>
              <a:rPr lang="en-GB" sz="2000" dirty="0" smtClean="0">
                <a:solidFill>
                  <a:schemeClr val="tx1"/>
                </a:solidFill>
                <a:latin typeface="+mn-lt"/>
              </a:rPr>
            </a:br>
            <a:r>
              <a:rPr lang="en-GB" sz="2000" dirty="0" smtClean="0">
                <a:solidFill>
                  <a:schemeClr val="tx1"/>
                </a:solidFill>
                <a:latin typeface="+mn-lt"/>
              </a:rPr>
              <a:t>Article 37: You should not be put in prison.</a:t>
            </a:r>
            <a:r>
              <a:rPr lang="en-GB" sz="2400" dirty="0" smtClean="0">
                <a:latin typeface="+mn-lt"/>
              </a:rPr>
              <a:t/>
            </a:r>
            <a:br>
              <a:rPr lang="en-GB" sz="2400" dirty="0" smtClean="0">
                <a:latin typeface="+mn-lt"/>
              </a:rPr>
            </a:br>
            <a:r>
              <a:rPr lang="en-GB" sz="2400" dirty="0" smtClean="0">
                <a:latin typeface="+mn-lt"/>
              </a:rPr>
              <a:t> </a:t>
            </a:r>
            <a:r>
              <a:rPr lang="en-GB" dirty="0" smtClean="0"/>
              <a:t/>
            </a:r>
            <a:br>
              <a:rPr lang="en-GB" dirty="0" smtClean="0"/>
            </a:br>
            <a:endParaRPr lang="en-GB" sz="9600" dirty="0"/>
          </a:p>
        </p:txBody>
      </p:sp>
      <p:sp>
        <p:nvSpPr>
          <p:cNvPr id="7171" name="Text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r>
              <a:rPr lang="en-GB" sz="3600" b="1">
                <a:solidFill>
                  <a:srgbClr val="FF6600"/>
                </a:solidFill>
              </a:rPr>
              <a:t>Selected articles from the UN Rights of the Child</a:t>
            </a:r>
          </a:p>
        </p:txBody>
      </p:sp>
      <p:pic>
        <p:nvPicPr>
          <p:cNvPr id="7172" name="Picture 5" descr="https://pbs.twimg.com/profile_images/474158605671747584/xTZSFWfy_400x400.jpeg"/>
          <p:cNvPicPr>
            <a:picLocks noChangeAspect="1" noChangeArrowheads="1"/>
          </p:cNvPicPr>
          <p:nvPr/>
        </p:nvPicPr>
        <p:blipFill>
          <a:blip r:embed="rId2" cstate="print"/>
          <a:srcRect/>
          <a:stretch>
            <a:fillRect/>
          </a:stretch>
        </p:blipFill>
        <p:spPr bwMode="auto">
          <a:xfrm>
            <a:off x="7380288" y="5229225"/>
            <a:ext cx="1439862"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755650" y="404813"/>
            <a:ext cx="7272338" cy="830262"/>
          </a:xfrm>
          <a:prstGeom prst="rect">
            <a:avLst/>
          </a:prstGeom>
          <a:noFill/>
          <a:ln w="9525">
            <a:noFill/>
            <a:miter lim="800000"/>
            <a:headEnd/>
            <a:tailEnd/>
          </a:ln>
        </p:spPr>
        <p:txBody>
          <a:bodyPr>
            <a:spAutoFit/>
          </a:bodyPr>
          <a:lstStyle/>
          <a:p>
            <a:r>
              <a:rPr lang="en-GB" sz="4800" b="1">
                <a:solidFill>
                  <a:srgbClr val="FF6600"/>
                </a:solidFill>
              </a:rPr>
              <a:t>Persuasive phrases</a:t>
            </a:r>
          </a:p>
        </p:txBody>
      </p:sp>
      <p:pic>
        <p:nvPicPr>
          <p:cNvPr id="8195" name="Picture 5" descr="https://pbs.twimg.com/profile_images/474158605671747584/xTZSFWfy_400x400.jpeg"/>
          <p:cNvPicPr>
            <a:picLocks noChangeAspect="1" noChangeArrowheads="1"/>
          </p:cNvPicPr>
          <p:nvPr/>
        </p:nvPicPr>
        <p:blipFill>
          <a:blip r:embed="rId2" cstate="print"/>
          <a:srcRect/>
          <a:stretch>
            <a:fillRect/>
          </a:stretch>
        </p:blipFill>
        <p:spPr bwMode="auto">
          <a:xfrm>
            <a:off x="7451725" y="5229225"/>
            <a:ext cx="1441450" cy="1439863"/>
          </a:xfrm>
          <a:prstGeom prst="rect">
            <a:avLst/>
          </a:prstGeom>
          <a:noFill/>
          <a:ln w="9525">
            <a:noFill/>
            <a:miter lim="800000"/>
            <a:headEnd/>
            <a:tailEnd/>
          </a:ln>
        </p:spPr>
      </p:pic>
      <p:sp>
        <p:nvSpPr>
          <p:cNvPr id="8196" name="Title 4"/>
          <p:cNvSpPr>
            <a:spLocks noGrp="1"/>
          </p:cNvSpPr>
          <p:nvPr>
            <p:ph type="ctrTitle"/>
          </p:nvPr>
        </p:nvSpPr>
        <p:spPr>
          <a:ln/>
        </p:spPr>
        <p:txBody>
          <a:bodyPr/>
          <a:lstStyle/>
          <a:p>
            <a:endParaRPr lang="en-US" smtClean="0"/>
          </a:p>
        </p:txBody>
      </p:sp>
      <p:sp>
        <p:nvSpPr>
          <p:cNvPr id="8197" name="TextBox 5"/>
          <p:cNvSpPr txBox="1">
            <a:spLocks noChangeArrowheads="1"/>
          </p:cNvSpPr>
          <p:nvPr/>
        </p:nvSpPr>
        <p:spPr bwMode="auto">
          <a:xfrm>
            <a:off x="611188" y="1341438"/>
            <a:ext cx="7632700" cy="2862262"/>
          </a:xfrm>
          <a:prstGeom prst="rect">
            <a:avLst/>
          </a:prstGeom>
          <a:noFill/>
          <a:ln w="9525">
            <a:noFill/>
            <a:miter lim="800000"/>
            <a:headEnd/>
            <a:tailEnd/>
          </a:ln>
        </p:spPr>
        <p:txBody>
          <a:bodyPr>
            <a:spAutoFit/>
          </a:bodyPr>
          <a:lstStyle/>
          <a:p>
            <a:pPr>
              <a:buFont typeface="Arial" charset="0"/>
              <a:buChar char="•"/>
            </a:pPr>
            <a:r>
              <a:rPr lang="en-GB" sz="3600"/>
              <a:t>Now is the time to stand up for…</a:t>
            </a:r>
          </a:p>
          <a:p>
            <a:pPr>
              <a:buFont typeface="Arial" charset="0"/>
              <a:buChar char="•"/>
            </a:pPr>
            <a:r>
              <a:rPr lang="en-GB" sz="3600"/>
              <a:t>We are all united in our belief that...</a:t>
            </a:r>
          </a:p>
          <a:p>
            <a:pPr>
              <a:buFont typeface="Arial" charset="0"/>
              <a:buChar char="•"/>
            </a:pPr>
            <a:r>
              <a:rPr lang="en-GB" sz="3600"/>
              <a:t>We strongly believe that…</a:t>
            </a:r>
          </a:p>
          <a:p>
            <a:pPr>
              <a:buFont typeface="Arial" charset="0"/>
              <a:buChar char="•"/>
            </a:pPr>
            <a:r>
              <a:rPr lang="en-GB" sz="3600"/>
              <a:t>We firmly believe that…</a:t>
            </a:r>
          </a:p>
          <a:p>
            <a:pPr>
              <a:buFont typeface="Arial" charset="0"/>
              <a:buChar char="•"/>
            </a:pPr>
            <a:r>
              <a:rPr lang="en-GB" sz="3600"/>
              <a:t>Surely you must agree that...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95288" y="1773238"/>
            <a:ext cx="8466137" cy="3816350"/>
          </a:xfrm>
          <a:ln/>
        </p:spPr>
        <p:txBody>
          <a:bodyPr/>
          <a:lstStyle/>
          <a:p>
            <a:pPr algn="ctr" eaLnBrk="1" hangingPunct="1"/>
            <a:r>
              <a:rPr lang="en-US" altLang="en-US" smtClean="0">
                <a:latin typeface="Arial" charset="0"/>
              </a:rPr>
              <a:t>CHILDREN’S RIGHTS</a:t>
            </a:r>
            <a:br>
              <a:rPr lang="en-US" altLang="en-US" smtClean="0">
                <a:latin typeface="Arial" charset="0"/>
              </a:rPr>
            </a:br>
            <a:r>
              <a:rPr lang="en-US" altLang="en-US" smtClean="0">
                <a:latin typeface="Arial" charset="0"/>
              </a:rPr>
              <a:t/>
            </a:r>
            <a:br>
              <a:rPr lang="en-US" altLang="en-US" smtClean="0">
                <a:latin typeface="Arial" charset="0"/>
              </a:rPr>
            </a:br>
            <a:r>
              <a:rPr lang="en-US" altLang="en-US" sz="4400" smtClean="0">
                <a:latin typeface="Arial" charset="0"/>
              </a:rPr>
              <a:t>Session 3: Exploring rights</a:t>
            </a:r>
          </a:p>
        </p:txBody>
      </p:sp>
      <p:sp>
        <p:nvSpPr>
          <p:cNvPr id="9219" name="Rectangle 4"/>
          <p:cNvSpPr>
            <a:spLocks noChangeArrowheads="1"/>
          </p:cNvSpPr>
          <p:nvPr/>
        </p:nvSpPr>
        <p:spPr bwMode="auto">
          <a:xfrm>
            <a:off x="395288" y="6291263"/>
            <a:ext cx="3587750" cy="366712"/>
          </a:xfrm>
          <a:prstGeom prst="rect">
            <a:avLst/>
          </a:prstGeom>
          <a:noFill/>
          <a:ln w="9525">
            <a:noFill/>
            <a:miter lim="800000"/>
            <a:headEnd/>
            <a:tailEnd/>
          </a:ln>
        </p:spPr>
        <p:txBody>
          <a:bodyPr lIns="0" tIns="0" rIns="0" bIns="0"/>
          <a:lstStyle/>
          <a:p>
            <a:pPr eaLnBrk="0" hangingPunct="0">
              <a:lnSpc>
                <a:spcPct val="95000"/>
              </a:lnSpc>
            </a:pPr>
            <a:r>
              <a:rPr lang="en-GB" altLang="en-US" sz="2000">
                <a:solidFill>
                  <a:schemeClr val="bg1"/>
                </a:solidFill>
                <a:ea typeface="ＭＳ Ｐゴシック" pitchFamily="34" charset="-128"/>
              </a:rPr>
              <a:t>Children’s Rights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611188" y="333375"/>
            <a:ext cx="8137525" cy="1200150"/>
          </a:xfrm>
          <a:prstGeom prst="rect">
            <a:avLst/>
          </a:prstGeom>
          <a:noFill/>
          <a:ln w="9525">
            <a:noFill/>
            <a:miter lim="800000"/>
            <a:headEnd/>
            <a:tailEnd/>
          </a:ln>
        </p:spPr>
        <p:txBody>
          <a:bodyPr>
            <a:spAutoFit/>
          </a:bodyPr>
          <a:lstStyle/>
          <a:p>
            <a:r>
              <a:rPr lang="en-GB" sz="3600" b="1">
                <a:solidFill>
                  <a:srgbClr val="FF6600"/>
                </a:solidFill>
              </a:rPr>
              <a:t>Exploring children’s rights in Syria and Uganda</a:t>
            </a:r>
          </a:p>
        </p:txBody>
      </p:sp>
      <p:pic>
        <p:nvPicPr>
          <p:cNvPr id="10243" name="Picture 5" descr="https://pbs.twimg.com/profile_images/474158605671747584/xTZSFWfy_400x400.jpeg"/>
          <p:cNvPicPr>
            <a:picLocks noChangeAspect="1" noChangeArrowheads="1"/>
          </p:cNvPicPr>
          <p:nvPr/>
        </p:nvPicPr>
        <p:blipFill>
          <a:blip r:embed="rId3" cstate="print"/>
          <a:srcRect/>
          <a:stretch>
            <a:fillRect/>
          </a:stretch>
        </p:blipFill>
        <p:spPr bwMode="auto">
          <a:xfrm>
            <a:off x="7451725" y="5229225"/>
            <a:ext cx="1441450" cy="1439863"/>
          </a:xfrm>
          <a:prstGeom prst="rect">
            <a:avLst/>
          </a:prstGeom>
          <a:noFill/>
          <a:ln w="9525">
            <a:noFill/>
            <a:miter lim="800000"/>
            <a:headEnd/>
            <a:tailEnd/>
          </a:ln>
        </p:spPr>
      </p:pic>
      <p:pic>
        <p:nvPicPr>
          <p:cNvPr id="10244" name="Picture 4" descr="File:Syria (orthographic projection) highlighted.svg"/>
          <p:cNvPicPr>
            <a:picLocks noChangeAspect="1" noChangeArrowheads="1"/>
          </p:cNvPicPr>
          <p:nvPr/>
        </p:nvPicPr>
        <p:blipFill>
          <a:blip r:embed="rId4" cstate="print"/>
          <a:srcRect/>
          <a:stretch>
            <a:fillRect/>
          </a:stretch>
        </p:blipFill>
        <p:spPr bwMode="auto">
          <a:xfrm>
            <a:off x="755650" y="1773238"/>
            <a:ext cx="3887788" cy="3887787"/>
          </a:xfrm>
          <a:prstGeom prst="rect">
            <a:avLst/>
          </a:prstGeom>
          <a:noFill/>
          <a:ln w="9525">
            <a:noFill/>
            <a:miter lim="800000"/>
            <a:headEnd/>
            <a:tailEnd/>
          </a:ln>
        </p:spPr>
      </p:pic>
      <p:pic>
        <p:nvPicPr>
          <p:cNvPr id="10245" name="Picture 1"/>
          <p:cNvPicPr>
            <a:picLocks noChangeAspect="1" noChangeArrowheads="1"/>
          </p:cNvPicPr>
          <p:nvPr/>
        </p:nvPicPr>
        <p:blipFill>
          <a:blip r:embed="rId5" cstate="print"/>
          <a:srcRect/>
          <a:stretch>
            <a:fillRect/>
          </a:stretch>
        </p:blipFill>
        <p:spPr bwMode="auto">
          <a:xfrm>
            <a:off x="5148263" y="1916113"/>
            <a:ext cx="3570287"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539750" y="476250"/>
            <a:ext cx="6551613" cy="646113"/>
          </a:xfrm>
          <a:prstGeom prst="rect">
            <a:avLst/>
          </a:prstGeom>
          <a:noFill/>
          <a:ln w="9525">
            <a:noFill/>
            <a:miter lim="800000"/>
            <a:headEnd/>
            <a:tailEnd/>
          </a:ln>
        </p:spPr>
        <p:txBody>
          <a:bodyPr>
            <a:spAutoFit/>
          </a:bodyPr>
          <a:lstStyle/>
          <a:p>
            <a:r>
              <a:rPr lang="en-GB" sz="3600">
                <a:solidFill>
                  <a:srgbClr val="FF6600"/>
                </a:solidFill>
              </a:rPr>
              <a:t>Damascus, Syria</a:t>
            </a:r>
          </a:p>
        </p:txBody>
      </p:sp>
      <p:pic>
        <p:nvPicPr>
          <p:cNvPr id="11267" name="Picture 5" descr="\\sumfile01\users\klea\My Documents\Downloads\512px-Evening_over_Damascus_Syria.jpg"/>
          <p:cNvPicPr>
            <a:picLocks noChangeAspect="1" noChangeArrowheads="1"/>
          </p:cNvPicPr>
          <p:nvPr/>
        </p:nvPicPr>
        <p:blipFill>
          <a:blip r:embed="rId3" cstate="print"/>
          <a:srcRect/>
          <a:stretch>
            <a:fillRect/>
          </a:stretch>
        </p:blipFill>
        <p:spPr bwMode="auto">
          <a:xfrm>
            <a:off x="539750" y="1196975"/>
            <a:ext cx="6961188" cy="4624388"/>
          </a:xfrm>
          <a:prstGeom prst="rect">
            <a:avLst/>
          </a:prstGeom>
          <a:noFill/>
          <a:ln w="9525">
            <a:noFill/>
            <a:miter lim="800000"/>
            <a:headEnd/>
            <a:tailEnd/>
          </a:ln>
        </p:spPr>
      </p:pic>
      <p:pic>
        <p:nvPicPr>
          <p:cNvPr id="11268" name="Picture 5" descr="https://pbs.twimg.com/profile_images/474158605671747584/xTZSFWfy_400x400.jpeg"/>
          <p:cNvPicPr>
            <a:picLocks noChangeAspect="1" noChangeArrowheads="1"/>
          </p:cNvPicPr>
          <p:nvPr/>
        </p:nvPicPr>
        <p:blipFill>
          <a:blip r:embed="rId4" cstate="print"/>
          <a:srcRect/>
          <a:stretch>
            <a:fillRect/>
          </a:stretch>
        </p:blipFill>
        <p:spPr bwMode="auto">
          <a:xfrm>
            <a:off x="7524750" y="5229225"/>
            <a:ext cx="1439863"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TotalTime>
  <Words>2908</Words>
  <Application>Microsoft Office PowerPoint</Application>
  <PresentationFormat>On-screen Show (4:3)</PresentationFormat>
  <Paragraphs>226</Paragraphs>
  <Slides>42</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ＭＳ Ｐゴシック</vt:lpstr>
      <vt:lpstr>Oxfam Global Headline</vt:lpstr>
      <vt:lpstr>Default Design</vt:lpstr>
      <vt:lpstr>CHILDREN’S RIGHTS</vt:lpstr>
      <vt:lpstr>CHILDREN’S RIGHTS  Session 1: Needs and wants</vt:lpstr>
      <vt:lpstr>Slide 3</vt:lpstr>
      <vt:lpstr>CHILDREN’S RIGHTS  Session 2: Rights of the child</vt:lpstr>
      <vt:lpstr>Article 3: Adults should do what is best for you. Article 6: You have the right to be alive. Article 14: You have the right to think what you like and be whatever religion you want to be Article 15: You have the right to make friends. Article 17: You have the right to collect information from radios, newspapers, television, books etc., from all around the world. Article 19: No one should hurt you in any way. Article 24: You have a right to good health. Article 27: You have the right to food, clothes, and a place to live. Article 28: You have a right to education. Article 30: You have the right to enjoy your own culture, practise your own religion and use your own language. Article 31: You have the right to play. Article 37: You should not be put in prison.   </vt:lpstr>
      <vt:lpstr>Slide 6</vt:lpstr>
      <vt:lpstr>CHILDREN’S RIGHTS  Session 3: Exploring rights</vt:lpstr>
      <vt:lpstr>Slide 8</vt:lpstr>
      <vt:lpstr>Slide 9</vt:lpstr>
      <vt:lpstr>Slide 10</vt:lpstr>
      <vt:lpstr>Slide 11</vt:lpstr>
      <vt:lpstr>Photo credit: Simisa, Wikimedia Commons</vt:lpstr>
      <vt:lpstr>CHILDREN’S RIGHTS  Session 4: Right to good health – water and sanitation</vt:lpstr>
      <vt:lpstr>Slide 14</vt:lpstr>
      <vt:lpstr>Positive image of SL</vt:lpstr>
      <vt:lpstr>Slide 16</vt:lpstr>
      <vt:lpstr>UN Convention on the Rights of the Child  Article 24:  You have the right to good health</vt:lpstr>
      <vt:lpstr>What is a water source?</vt:lpstr>
      <vt:lpstr>A water source is a place from which people collect water for drinking, cooking or washing. This woman is pumping water up from below the ground.</vt:lpstr>
      <vt:lpstr>CHALLENGE 1  There are no pipes to transport human waste away so instead it runs into the streets and makes any nearby water sources dirty.</vt:lpstr>
      <vt:lpstr>There are no pipes to transport human waste away so instead it runs into the streets and makes any nearby water sources dirty.   </vt:lpstr>
      <vt:lpstr>CHALLENGE 2  Toilets are built too close to water sources so waste directly pollutes the water. This leads to diseases like cholera when people drink or wash in it.</vt:lpstr>
      <vt:lpstr>Toilets are built too close to water sources so waste directly pollutes the water. This leads to diseases like cholera when people drink or wash in it.</vt:lpstr>
      <vt:lpstr>CHALLENGE 3  Wells are not always covered over, so animals are free to defecate in the water.</vt:lpstr>
      <vt:lpstr>Wells are not always covered over, so animals are free to defecate in the water.</vt:lpstr>
      <vt:lpstr>CHALLENGE 4  Wells are not very deep and each well is used by too many people so they run dry.</vt:lpstr>
      <vt:lpstr>Wells are not very deep and each well is used by too many people so they run dry.</vt:lpstr>
      <vt:lpstr>CHALLENGE 5  Well water is not safe to drink because wells are not dug very deep. This means that water gets contaminated by animals drinking and defecating in it or by humans if there is rubbish, open defecation or a toilet close by. </vt:lpstr>
      <vt:lpstr>Well water is not safe to drink because wells are not dug very deep. This means that water gets contaminated by animals drinking and defecating in it or by humans if there is rubbish, open defecation or a toilet close by. </vt:lpstr>
      <vt:lpstr>Slide 30</vt:lpstr>
      <vt:lpstr>Slide 31</vt:lpstr>
      <vt:lpstr>Slide 32</vt:lpstr>
      <vt:lpstr>Slide 33</vt:lpstr>
      <vt:lpstr>Slide 34</vt:lpstr>
      <vt:lpstr>Slide 35</vt:lpstr>
      <vt:lpstr>Slide 36</vt:lpstr>
      <vt:lpstr>CHILDREN’S RIGHTS  Session 6: The health club</vt:lpstr>
      <vt:lpstr>Slide 38</vt:lpstr>
      <vt:lpstr>Slide 39</vt:lpstr>
      <vt:lpstr>Slide 40</vt:lpstr>
      <vt:lpstr>Slide 41</vt:lpstr>
      <vt:lpstr>Slide 42</vt:lpstr>
    </vt:vector>
  </TitlesOfParts>
  <Company>OXFAM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Administrator</dc:creator>
  <cp:lastModifiedBy>Joanna Tselinga</cp:lastModifiedBy>
  <cp:revision>110</cp:revision>
  <dcterms:created xsi:type="dcterms:W3CDTF">2012-06-04T14:40:36Z</dcterms:created>
  <dcterms:modified xsi:type="dcterms:W3CDTF">2017-11-18T17:35:24Z</dcterms:modified>
</cp:coreProperties>
</file>