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93" r:id="rId3"/>
    <p:sldId id="261" r:id="rId4"/>
    <p:sldId id="295" r:id="rId5"/>
    <p:sldId id="292" r:id="rId6"/>
    <p:sldId id="296" r:id="rId7"/>
    <p:sldId id="297" r:id="rId8"/>
    <p:sldId id="275" r:id="rId9"/>
    <p:sldId id="298" r:id="rId10"/>
    <p:sldId id="299" r:id="rId11"/>
    <p:sldId id="300" r:id="rId12"/>
    <p:sldId id="301" r:id="rId13"/>
    <p:sldId id="302" r:id="rId14"/>
    <p:sldId id="303" r:id="rId15"/>
    <p:sldId id="304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Φωτεινό στυλ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Μεσαίο στυλ 3 - Έμφαση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7" autoAdjust="0"/>
    <p:restoredTop sz="9466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FA4A593-4E9B-40B2-83D3-02A75D55B1AC}" type="datetimeFigureOut">
              <a:rPr lang="el-GR" smtClean="0"/>
              <a:pPr/>
              <a:t>7/12/2016</a:t>
            </a:fld>
            <a:endParaRPr lang="el-GR" dirty="0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B7BD107-0955-4541-927C-521DF89FD82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A4A593-4E9B-40B2-83D3-02A75D55B1AC}" type="datetimeFigureOut">
              <a:rPr lang="el-GR" smtClean="0"/>
              <a:pPr/>
              <a:t>7/12/2016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7BD107-0955-4541-927C-521DF89FD82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FA4A593-4E9B-40B2-83D3-02A75D55B1AC}" type="datetimeFigureOut">
              <a:rPr lang="el-GR" smtClean="0"/>
              <a:pPr/>
              <a:t>7/12/2016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B7BD107-0955-4541-927C-521DF89FD82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A4A593-4E9B-40B2-83D3-02A75D55B1AC}" type="datetimeFigureOut">
              <a:rPr lang="el-GR" smtClean="0"/>
              <a:pPr/>
              <a:t>7/12/2016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7BD107-0955-4541-927C-521DF89FD82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FA4A593-4E9B-40B2-83D3-02A75D55B1AC}" type="datetimeFigureOut">
              <a:rPr lang="el-GR" smtClean="0"/>
              <a:pPr/>
              <a:t>7/12/2016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B7BD107-0955-4541-927C-521DF89FD82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A4A593-4E9B-40B2-83D3-02A75D55B1AC}" type="datetimeFigureOut">
              <a:rPr lang="el-GR" smtClean="0"/>
              <a:pPr/>
              <a:t>7/12/2016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7BD107-0955-4541-927C-521DF89FD82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A4A593-4E9B-40B2-83D3-02A75D55B1AC}" type="datetimeFigureOut">
              <a:rPr lang="el-GR" smtClean="0"/>
              <a:pPr/>
              <a:t>7/12/2016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7BD107-0955-4541-927C-521DF89FD82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A4A593-4E9B-40B2-83D3-02A75D55B1AC}" type="datetimeFigureOut">
              <a:rPr lang="el-GR" smtClean="0"/>
              <a:pPr/>
              <a:t>7/12/2016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7BD107-0955-4541-927C-521DF89FD82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FA4A593-4E9B-40B2-83D3-02A75D55B1AC}" type="datetimeFigureOut">
              <a:rPr lang="el-GR" smtClean="0"/>
              <a:pPr/>
              <a:t>7/12/2016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7BD107-0955-4541-927C-521DF89FD82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A4A593-4E9B-40B2-83D3-02A75D55B1AC}" type="datetimeFigureOut">
              <a:rPr lang="el-GR" smtClean="0"/>
              <a:pPr/>
              <a:t>7/12/2016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7BD107-0955-4541-927C-521DF89FD82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A4A593-4E9B-40B2-83D3-02A75D55B1AC}" type="datetimeFigureOut">
              <a:rPr lang="el-GR" smtClean="0"/>
              <a:pPr/>
              <a:t>7/12/2016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7BD107-0955-4541-927C-521DF89FD82A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FA4A593-4E9B-40B2-83D3-02A75D55B1AC}" type="datetimeFigureOut">
              <a:rPr lang="el-GR" smtClean="0"/>
              <a:pPr/>
              <a:t>7/12/2016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B7BD107-0955-4541-927C-521DF89FD82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771800" y="533400"/>
            <a:ext cx="6120680" cy="2319536"/>
          </a:xfrm>
        </p:spPr>
        <p:txBody>
          <a:bodyPr/>
          <a:lstStyle/>
          <a:p>
            <a:pPr algn="ctr"/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843808" y="2492896"/>
            <a:ext cx="6048672" cy="3960440"/>
          </a:xfrm>
        </p:spPr>
        <p:txBody>
          <a:bodyPr>
            <a:normAutofit/>
          </a:bodyPr>
          <a:lstStyle/>
          <a:p>
            <a:pPr algn="ctr"/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GB" sz="1800" b="1" dirty="0" smtClean="0"/>
          </a:p>
          <a:p>
            <a:pPr algn="ctr"/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PISA</a:t>
            </a:r>
            <a:r>
              <a:rPr lang="en-GB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Program for International Student Assessment</a:t>
            </a:r>
            <a:endParaRPr lang="el-GR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400" b="1" dirty="0" smtClean="0">
                <a:latin typeface="Times New Roman" pitchFamily="18" charset="0"/>
                <a:cs typeface="Times New Roman" pitchFamily="18" charset="0"/>
              </a:rPr>
              <a:t>Κοσόγλου Ιορδάνης  - 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Msc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1400" b="1" dirty="0" smtClean="0">
                <a:latin typeface="Times New Roman" pitchFamily="18" charset="0"/>
                <a:cs typeface="Times New Roman" pitchFamily="18" charset="0"/>
              </a:rPr>
              <a:t>μαθηματικός</a:t>
            </a:r>
            <a:endParaRPr lang="el-GR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1400" b="1" dirty="0" smtClean="0">
                <a:latin typeface="Times New Roman" pitchFamily="18" charset="0"/>
                <a:cs typeface="Times New Roman" pitchFamily="18" charset="0"/>
              </a:rPr>
              <a:t>Νοέμβριος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/>
          </a:bodyPr>
          <a:lstStyle/>
          <a:p>
            <a:pPr algn="ctr"/>
            <a:r>
              <a:rPr lang="el-GR" sz="3000" cap="none" dirty="0" smtClean="0">
                <a:latin typeface="Times New Roman" pitchFamily="18" charset="0"/>
                <a:cs typeface="Times New Roman" pitchFamily="18" charset="0"/>
              </a:rPr>
              <a:t>Μερικές Ερωτήσεις Ερωτηματολογίων</a:t>
            </a:r>
            <a:endParaRPr lang="el-GR" sz="3000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24744"/>
            <a:ext cx="7239000" cy="53309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Ερωτηματολόγιο μαθητή</a:t>
            </a:r>
          </a:p>
          <a:p>
            <a:pPr marL="457200" indent="-457200"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Πόσα βιβλία υπάρχουν σπίτι σου ;</a:t>
            </a:r>
          </a:p>
          <a:p>
            <a:pPr marL="457200" indent="-457200"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Ποιος άλλος μένει μαζί σου στο σπίτι σου ;</a:t>
            </a:r>
          </a:p>
          <a:p>
            <a:pPr marL="457200" indent="-457200"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Ποιο το υψηλότερο επίπεδο σχολικής εκπαίδευσης το οποίο ολοκλήρωσε η μητέρα σου ;</a:t>
            </a:r>
          </a:p>
          <a:p>
            <a:pPr marL="457200" indent="-457200"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Πόσο σίγουρος αισθάνεσαι ότι μπορείς να τα καταφέρεις στις παρακάτω ενέργειες που απαιτούν χρήση μαθηματικών ;</a:t>
            </a:r>
          </a:p>
          <a:p>
            <a:pPr marL="457200" indent="-457200" algn="ctr">
              <a:buClr>
                <a:srgbClr val="0070C0"/>
              </a:buClr>
              <a:buSzPct val="100000"/>
              <a:buNone/>
            </a:pPr>
            <a:r>
              <a:rPr lang="el-GR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Ερωτηματολόγιο διευθυντή</a:t>
            </a:r>
          </a:p>
          <a:p>
            <a:pPr marL="457200" indent="-457200"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Ποια η πρόσβαση των μαθητών Γ΄ Γυμνασίου , Α΄ Λυκείου σε υπολογιστές ;</a:t>
            </a:r>
          </a:p>
          <a:p>
            <a:pPr marL="457200" indent="-457200"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Ποιο ποσοστό περίπου της συνολικής χρηματοδότησης του σχολείου σας προέρχεται από το Υ.ΠΑ.Ε.Θ και ποιο από ευεργέτες , δωρεές , χορηγίες , προσφορές γονέων ;</a:t>
            </a:r>
          </a:p>
          <a:p>
            <a:pPr marL="457200" indent="-457200"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Επηρεάζεται το διδακτικό έργο στο σχολείο σας από την έλλειψη φυσικών , μαθηματικών , φιλολόγων και πόσο ;</a:t>
            </a:r>
            <a:endParaRPr lang="el-G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/>
          </a:bodyPr>
          <a:lstStyle/>
          <a:p>
            <a:pPr algn="ctr"/>
            <a:r>
              <a:rPr lang="en-US" sz="3200" i="1" cap="none" dirty="0" smtClean="0">
                <a:latin typeface="Times New Roman" pitchFamily="18" charset="0"/>
                <a:cs typeface="Times New Roman" pitchFamily="18" charset="0"/>
              </a:rPr>
              <a:t>PISA 2012</a:t>
            </a:r>
            <a:endParaRPr lang="el-GR" sz="3200" i="1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l-GR" sz="6400" dirty="0" smtClean="0">
                <a:latin typeface="Times New Roman" pitchFamily="18" charset="0"/>
                <a:cs typeface="Times New Roman" pitchFamily="18" charset="0"/>
              </a:rPr>
              <a:t>Το  PISA 2012 είχε ως κύριο αντικείμενο αξιολόγησης τα  </a:t>
            </a:r>
            <a:r>
              <a:rPr lang="el-GR" sz="6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Μαθηματικά.</a:t>
            </a:r>
          </a:p>
          <a:p>
            <a:pPr algn="just">
              <a:lnSpc>
                <a:spcPct val="150000"/>
              </a:lnSpc>
              <a:buNone/>
            </a:pP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l-GR" sz="6400" dirty="0" smtClean="0">
                <a:latin typeface="Times New Roman" pitchFamily="18" charset="0"/>
                <a:cs typeface="Times New Roman" pitchFamily="18" charset="0"/>
              </a:rPr>
              <a:t>Τα αποτελέσματα δείχνουν μεγάλες διαφορές ανάμεσα στις χώρες όσον αφορά τις</a:t>
            </a:r>
            <a:endParaRPr lang="en-US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l-GR" sz="6400" dirty="0" smtClean="0">
                <a:latin typeface="Times New Roman" pitchFamily="18" charset="0"/>
                <a:cs typeface="Times New Roman" pitchFamily="18" charset="0"/>
              </a:rPr>
              <a:t>γνώσεις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6400" dirty="0" smtClean="0">
                <a:latin typeface="Times New Roman" pitchFamily="18" charset="0"/>
                <a:cs typeface="Times New Roman" pitchFamily="18" charset="0"/>
              </a:rPr>
              <a:t>και δεξιότητες των μαθητών στα Μαθηματικά. Η διαφορά που χωρίζει την</a:t>
            </a:r>
            <a:endParaRPr lang="en-US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l-GR" sz="6400" dirty="0" smtClean="0">
                <a:latin typeface="Times New Roman" pitchFamily="18" charset="0"/>
                <a:cs typeface="Times New Roman" pitchFamily="18" charset="0"/>
              </a:rPr>
              <a:t>υψηλότερη από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6400" dirty="0" smtClean="0">
                <a:latin typeface="Times New Roman" pitchFamily="18" charset="0"/>
                <a:cs typeface="Times New Roman" pitchFamily="18" charset="0"/>
              </a:rPr>
              <a:t>τη χαμηλότερη μέση βαθμολογία των χωρών που πήραν μέρος στην</a:t>
            </a:r>
            <a:endParaRPr lang="en-US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l-GR" sz="6400" dirty="0" smtClean="0">
                <a:latin typeface="Times New Roman" pitchFamily="18" charset="0"/>
                <a:cs typeface="Times New Roman" pitchFamily="18" charset="0"/>
              </a:rPr>
              <a:t>αξιολόγηση των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6400" dirty="0" smtClean="0">
                <a:latin typeface="Times New Roman" pitchFamily="18" charset="0"/>
                <a:cs typeface="Times New Roman" pitchFamily="18" charset="0"/>
              </a:rPr>
              <a:t>Μαθηματικών του PISA 2012 ισοδυναμεί με σχεδόν </a:t>
            </a:r>
            <a:r>
              <a:rPr lang="el-GR" sz="6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έξι έτη</a:t>
            </a:r>
            <a:endParaRPr lang="en-US" sz="6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l-GR" sz="6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φοίτησης</a:t>
            </a:r>
            <a:r>
              <a:rPr lang="en-US" sz="6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6400" dirty="0" smtClean="0">
                <a:latin typeface="Times New Roman" pitchFamily="18" charset="0"/>
                <a:cs typeface="Times New Roman" pitchFamily="18" charset="0"/>
              </a:rPr>
              <a:t>στο σχολείο </a:t>
            </a:r>
            <a:r>
              <a:rPr lang="el-GR" sz="6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(245</a:t>
            </a:r>
            <a:r>
              <a:rPr lang="en-US" sz="6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6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μονάδες της κλίμακας αλφαβητισμού PISA). </a:t>
            </a:r>
          </a:p>
          <a:p>
            <a:pPr algn="just">
              <a:lnSpc>
                <a:spcPct val="150000"/>
              </a:lnSpc>
              <a:buNone/>
            </a:pP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l-GR" sz="6400" dirty="0" smtClean="0">
                <a:latin typeface="Times New Roman" pitchFamily="18" charset="0"/>
                <a:cs typeface="Times New Roman" pitchFamily="18" charset="0"/>
              </a:rPr>
              <a:t>Όμως, οι διαφορές μεταξύ των χωρών αντιπροσωπεύουν μόνο ένα μέρος της</a:t>
            </a:r>
            <a:endParaRPr lang="en-US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l-GR" sz="6400" dirty="0" smtClean="0">
                <a:latin typeface="Times New Roman" pitchFamily="18" charset="0"/>
                <a:cs typeface="Times New Roman" pitchFamily="18" charset="0"/>
              </a:rPr>
              <a:t>συνολικής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6400" dirty="0" smtClean="0">
                <a:latin typeface="Times New Roman" pitchFamily="18" charset="0"/>
                <a:cs typeface="Times New Roman" pitchFamily="18" charset="0"/>
              </a:rPr>
              <a:t>διακύμανσης στις επιδόσεις των μαθητών. Η διαφορά στη βαθμολογία</a:t>
            </a:r>
            <a:endParaRPr lang="en-US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l-GR" sz="6400" dirty="0" smtClean="0">
                <a:latin typeface="Times New Roman" pitchFamily="18" charset="0"/>
                <a:cs typeface="Times New Roman" pitchFamily="18" charset="0"/>
              </a:rPr>
              <a:t>είναι κατά κανόνα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6400" dirty="0" smtClean="0">
                <a:latin typeface="Times New Roman" pitchFamily="18" charset="0"/>
                <a:cs typeface="Times New Roman" pitchFamily="18" charset="0"/>
              </a:rPr>
              <a:t>ακόμα μεγαλύτερη </a:t>
            </a:r>
            <a:r>
              <a:rPr lang="el-GR" sz="6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εντός των χωρών</a:t>
            </a:r>
            <a:r>
              <a:rPr lang="el-GR" sz="6400" dirty="0" smtClean="0">
                <a:latin typeface="Times New Roman" pitchFamily="18" charset="0"/>
                <a:cs typeface="Times New Roman" pitchFamily="18" charset="0"/>
              </a:rPr>
              <a:t>. Σε κάποιες χώρες, η διαφορά</a:t>
            </a:r>
            <a:endParaRPr lang="en-US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l-GR" sz="6400" dirty="0" smtClean="0">
                <a:latin typeface="Times New Roman" pitchFamily="18" charset="0"/>
                <a:cs typeface="Times New Roman" pitchFamily="18" charset="0"/>
              </a:rPr>
              <a:t>που χωρίζει τους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6400" dirty="0" smtClean="0">
                <a:latin typeface="Times New Roman" pitchFamily="18" charset="0"/>
                <a:cs typeface="Times New Roman" pitchFamily="18" charset="0"/>
              </a:rPr>
              <a:t>μαθητές που επιτυγχάνουν τις υψηλότερες επιδόσεις από αυτούς με</a:t>
            </a:r>
            <a:endParaRPr lang="en-US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l-GR" sz="6400" dirty="0" smtClean="0">
                <a:latin typeface="Times New Roman" pitchFamily="18" charset="0"/>
                <a:cs typeface="Times New Roman" pitchFamily="18" charset="0"/>
              </a:rPr>
              <a:t>τις χαμηλότερες μπορεί</a:t>
            </a: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6400" dirty="0" smtClean="0">
                <a:latin typeface="Times New Roman" pitchFamily="18" charset="0"/>
                <a:cs typeface="Times New Roman" pitchFamily="18" charset="0"/>
              </a:rPr>
              <a:t>να ξεπεράσει τις </a:t>
            </a:r>
            <a:r>
              <a:rPr lang="el-GR" sz="6400" b="1" dirty="0" smtClean="0">
                <a:latin typeface="Times New Roman" pitchFamily="18" charset="0"/>
                <a:cs typeface="Times New Roman" pitchFamily="18" charset="0"/>
              </a:rPr>
              <a:t>300 </a:t>
            </a:r>
            <a:r>
              <a:rPr lang="el-GR" sz="6400" dirty="0" smtClean="0">
                <a:latin typeface="Times New Roman" pitchFamily="18" charset="0"/>
                <a:cs typeface="Times New Roman" pitchFamily="18" charset="0"/>
              </a:rPr>
              <a:t>μονάδες, οι οποίες ισοδυναμούν με</a:t>
            </a:r>
            <a:endParaRPr lang="en-US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l-GR" sz="6400" dirty="0" smtClean="0">
                <a:latin typeface="Times New Roman" pitchFamily="18" charset="0"/>
                <a:cs typeface="Times New Roman" pitchFamily="18" charset="0"/>
              </a:rPr>
              <a:t>περισσότερα από </a:t>
            </a:r>
            <a:r>
              <a:rPr lang="el-GR" sz="6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 έτη φοίτησης</a:t>
            </a:r>
            <a:r>
              <a:rPr lang="en-US" sz="6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6400" dirty="0" smtClean="0">
                <a:latin typeface="Times New Roman" pitchFamily="18" charset="0"/>
                <a:cs typeface="Times New Roman" pitchFamily="18" charset="0"/>
              </a:rPr>
              <a:t>στο σχολείο. </a:t>
            </a:r>
            <a:endParaRPr lang="el-GR" sz="6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/>
          </a:bodyPr>
          <a:lstStyle/>
          <a:p>
            <a:pPr algn="ctr"/>
            <a:r>
              <a:rPr lang="en-US" sz="3200" i="1" cap="none" dirty="0" smtClean="0">
                <a:latin typeface="Times New Roman" pitchFamily="18" charset="0"/>
                <a:cs typeface="Times New Roman" pitchFamily="18" charset="0"/>
              </a:rPr>
              <a:t>PISA 2012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08720"/>
            <a:ext cx="7239000" cy="554701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q"/>
            </a:pPr>
            <a:r>
              <a:rPr lang="el-GR" sz="8000" dirty="0" smtClean="0">
                <a:latin typeface="Times New Roman" pitchFamily="18" charset="0"/>
                <a:cs typeface="Times New Roman" pitchFamily="18" charset="0"/>
              </a:rPr>
              <a:t>Η  Σαγκάη με μέση βαθμολογία </a:t>
            </a:r>
            <a:r>
              <a:rPr lang="el-GR" sz="8000" b="1" dirty="0" smtClean="0">
                <a:latin typeface="Times New Roman" pitchFamily="18" charset="0"/>
                <a:cs typeface="Times New Roman" pitchFamily="18" charset="0"/>
              </a:rPr>
              <a:t>613</a:t>
            </a:r>
            <a:r>
              <a:rPr lang="el-GR" sz="8000" dirty="0" smtClean="0">
                <a:latin typeface="Times New Roman" pitchFamily="18" charset="0"/>
                <a:cs typeface="Times New Roman" pitchFamily="18" charset="0"/>
              </a:rPr>
              <a:t> μονάδες πέτυχε την </a:t>
            </a:r>
            <a:r>
              <a:rPr lang="el-GR" sz="8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υψηλότερη </a:t>
            </a:r>
            <a:r>
              <a:rPr lang="el-GR" sz="8000" dirty="0" smtClean="0">
                <a:latin typeface="Times New Roman" pitchFamily="18" charset="0"/>
                <a:cs typeface="Times New Roman" pitchFamily="18" charset="0"/>
              </a:rPr>
              <a:t>βαθμολογία στα Μαθηματικά , που ισοδυναμεί με σχεδόν </a:t>
            </a:r>
            <a:r>
              <a:rPr lang="el-GR" sz="8000" b="1" dirty="0" smtClean="0">
                <a:latin typeface="Times New Roman" pitchFamily="18" charset="0"/>
                <a:cs typeface="Times New Roman" pitchFamily="18" charset="0"/>
              </a:rPr>
              <a:t>3 έτη </a:t>
            </a:r>
            <a:r>
              <a:rPr lang="el-GR" sz="8000" dirty="0" smtClean="0">
                <a:latin typeface="Times New Roman" pitchFamily="18" charset="0"/>
                <a:cs typeface="Times New Roman" pitchFamily="18" charset="0"/>
              </a:rPr>
              <a:t>φοίτησης στο σχολείο. Η Σιγκαπούρη, το Χονγκ Κονγκ, η Ταϊβάν και η Κορέα, συμπληρώνουν την πεντάδα των χωρών με την </a:t>
            </a:r>
            <a:r>
              <a:rPr lang="el-GR" sz="8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καλύτερη βαθμολογία. </a:t>
            </a:r>
          </a:p>
          <a:p>
            <a:pPr>
              <a:lnSpc>
                <a:spcPct val="150000"/>
              </a:lnSpc>
              <a:buClr>
                <a:srgbClr val="C00000"/>
              </a:buClr>
              <a:buNone/>
            </a:pPr>
            <a:endParaRPr lang="el-GR" sz="8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Clr>
                <a:srgbClr val="C00000"/>
              </a:buClr>
              <a:buSzPct val="100000"/>
              <a:buFont typeface="Wingdings" pitchFamily="2" charset="2"/>
              <a:buChar char="q"/>
            </a:pPr>
            <a:r>
              <a:rPr lang="el-GR" sz="8000" dirty="0" smtClean="0">
                <a:latin typeface="Times New Roman" pitchFamily="18" charset="0"/>
                <a:cs typeface="Times New Roman" pitchFamily="18" charset="0"/>
              </a:rPr>
              <a:t>Η Ελλάδα με μέση βαθμολογία </a:t>
            </a:r>
            <a:r>
              <a:rPr lang="el-GR" sz="8000" b="1" dirty="0" smtClean="0">
                <a:latin typeface="Times New Roman" pitchFamily="18" charset="0"/>
                <a:cs typeface="Times New Roman" pitchFamily="18" charset="0"/>
              </a:rPr>
              <a:t>453 </a:t>
            </a:r>
            <a:r>
              <a:rPr lang="el-GR" sz="8000" dirty="0" smtClean="0">
                <a:latin typeface="Times New Roman" pitchFamily="18" charset="0"/>
                <a:cs typeface="Times New Roman" pitchFamily="18" charset="0"/>
              </a:rPr>
              <a:t>μονάδες κατατάσσεται στις χώρες με τη </a:t>
            </a:r>
            <a:r>
              <a:rPr lang="el-GR" sz="8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χαμηλότερη βαθμολογία </a:t>
            </a:r>
            <a:r>
              <a:rPr lang="el-GR" sz="8000" dirty="0" smtClean="0">
                <a:latin typeface="Times New Roman" pitchFamily="18" charset="0"/>
                <a:cs typeface="Times New Roman" pitchFamily="18" charset="0"/>
              </a:rPr>
              <a:t>από τη μέση βαθμολογία των χωρών του ΟΟΣΑ. Η Σερβία και  η Τουρκία είναι  χώρες των οποίων η βαθμολογία  δεν παρουσιάζει στατιστικά σημαντική διαφορά με τη βαθμολογία της Ελλάδας. </a:t>
            </a:r>
          </a:p>
          <a:p>
            <a:pPr>
              <a:lnSpc>
                <a:spcPct val="150000"/>
              </a:lnSpc>
              <a:buClr>
                <a:srgbClr val="C00000"/>
              </a:buClr>
              <a:buNone/>
            </a:pPr>
            <a:endParaRPr lang="el-G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Clr>
                <a:srgbClr val="C00000"/>
              </a:buClr>
              <a:buNone/>
            </a:pPr>
            <a:endParaRPr lang="el-GR" sz="40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/>
          </a:bodyPr>
          <a:lstStyle/>
          <a:p>
            <a:pPr algn="ctr"/>
            <a:r>
              <a:rPr lang="el-GR" sz="3200" cap="none" dirty="0" smtClean="0">
                <a:latin typeface="Times New Roman" pitchFamily="18" charset="0"/>
                <a:cs typeface="Times New Roman" pitchFamily="18" charset="0"/>
              </a:rPr>
              <a:t>Αρνητικές Κριτικές</a:t>
            </a:r>
            <a:endParaRPr lang="el-GR" sz="3200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Μερικές από τις </a:t>
            </a:r>
            <a:r>
              <a:rPr lang="el-GR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αρνητικές κριτικές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που έχει δεχθεί το πρόγραμμα. </a:t>
            </a:r>
          </a:p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Περισσότερο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άγχος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για μαθητές και καθηγητές.</a:t>
            </a:r>
          </a:p>
          <a:p>
            <a:pPr>
              <a:buNone/>
            </a:pP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Λιγότερη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αυτονομία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στον εκπαιδευτικό.</a:t>
            </a:r>
          </a:p>
          <a:p>
            <a:pPr>
              <a:buNone/>
            </a:pP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Οι αλλαγές στα εκπαιδευτικά συστήματα δεν μπορούν να γίνουν μέσα σε 3 χρόνια , χρειάζονται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δεκαετίες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Ο Ο.Ο.Σ.Α είναι ένας κερδοσκοπικός οργανισμός, δεν μπορεί να συγκριθεί με την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UNESCO 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ή τη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UNICEF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Σε διάφορες χώρες όπως για π. χ στης Η.Π.Α έχουν δημιουργηθεί  κερδοσκοπικές εταιρείες που αξιολογούν τους εκπαιδευτικούς, τους μαθητές και τους διευθυντές με σκοπό την καλύτερη βαθμολογία στο πρόγραμμα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PISA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. Ένα τέτοιο  πρόγραμμα είναι το «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Race to the Top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el-G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rmAutofit/>
          </a:bodyPr>
          <a:lstStyle/>
          <a:p>
            <a:pPr algn="ctr"/>
            <a:r>
              <a:rPr lang="el-GR" sz="3200" cap="none" dirty="0" smtClean="0">
                <a:latin typeface="Times New Roman" pitchFamily="18" charset="0"/>
                <a:cs typeface="Times New Roman" pitchFamily="18" charset="0"/>
              </a:rPr>
              <a:t>Προτάσεις</a:t>
            </a:r>
            <a:r>
              <a:rPr lang="en-US" sz="3200" cap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200" cap="none" dirty="0" smtClean="0">
                <a:latin typeface="Times New Roman" pitchFamily="18" charset="0"/>
                <a:cs typeface="Times New Roman" pitchFamily="18" charset="0"/>
              </a:rPr>
              <a:t>για Βελτίωση </a:t>
            </a:r>
            <a:endParaRPr lang="el-GR" sz="3200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24744"/>
            <a:ext cx="7239000" cy="5330992"/>
          </a:xfrm>
        </p:spPr>
        <p:txBody>
          <a:bodyPr>
            <a:normAutofit lnSpcReduction="10000"/>
          </a:bodyPr>
          <a:lstStyle/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Στους πίνακες αποτελεσμάτων οι χώρες να χωρίζονται σε  κατηγορίες , π. χ αναπτυσσόμενων και μη.</a:t>
            </a:r>
          </a:p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Να εμπλουτιστούν τα γνωστικά αντικείμενα, όπως με Ιστορία , Οικονομικά , Ανθρωπολογία και άλλα γνωστικά αντικείμενα.</a:t>
            </a:r>
          </a:p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Προτείνεται αντί για τριετής διαγωνισμός να γίνει πενταετής.</a:t>
            </a:r>
          </a:p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Να δημοσιοποιεί ο Ο.Ο.Σ.Α τον προϋπολογισμό του ώστε να ξέρουν οι φορολογούμενοι των κρατών μελών τι πληρώνουν.</a:t>
            </a:r>
          </a:p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Ο σκοπός του  Οργανισμού να μην είναι μόνο το κέρδος. </a:t>
            </a:r>
          </a:p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Να λαμβάνουν ενεργό μέρος στις αποφάσεις και οι άμεσα εμπλεκόμενοι – συμμετέχοντες, αλλιώς να είναι προαιρετικής φύσεως η συμμετοχή των σχολείων.</a:t>
            </a:r>
          </a:p>
          <a:p>
            <a:pPr>
              <a:buNone/>
            </a:pP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l-GR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Οι προτάσεις αυτές έχουν αντληθεί από άρθρα διακεκριμένων</a:t>
            </a:r>
          </a:p>
          <a:p>
            <a:pPr algn="ctr">
              <a:buNone/>
            </a:pPr>
            <a:r>
              <a:rPr lang="el-GR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καθηγητών Πανεπιστημίων, τα οποία έχουν δημοσιευθεί στο</a:t>
            </a:r>
          </a:p>
          <a:p>
            <a:pPr algn="ctr">
              <a:buNone/>
            </a:pPr>
            <a:r>
              <a:rPr lang="el-GR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διαδίκτυο. Με βρίσκουν απόλυτα σύμφωνο.</a:t>
            </a:r>
          </a:p>
          <a:p>
            <a:endParaRPr lang="el-G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 fontScale="90000"/>
          </a:bodyPr>
          <a:lstStyle/>
          <a:p>
            <a:pPr algn="ctr"/>
            <a:r>
              <a:rPr lang="el-GR" cap="none" dirty="0" smtClean="0">
                <a:latin typeface="Times New Roman" pitchFamily="18" charset="0"/>
                <a:cs typeface="Times New Roman" pitchFamily="18" charset="0"/>
              </a:rPr>
              <a:t>Πηγές</a:t>
            </a:r>
            <a:endParaRPr lang="el-GR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  <a:noFill/>
          <a:ln>
            <a:noFill/>
          </a:ln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SzPct val="90000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http://www.oecd.org/pisa/home</a:t>
            </a:r>
          </a:p>
          <a:p>
            <a:pPr>
              <a:buClr>
                <a:srgbClr val="FF0000"/>
              </a:buClr>
              <a:buSzPct val="90000"/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SzPct val="90000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http://www.iep.edu.gr/pisa/</a:t>
            </a:r>
          </a:p>
          <a:p>
            <a:pPr>
              <a:buClr>
                <a:srgbClr val="FF0000"/>
              </a:buClr>
              <a:buSzPct val="90000"/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/>
          </a:bodyPr>
          <a:lstStyle/>
          <a:p>
            <a:pPr algn="ctr"/>
            <a:r>
              <a:rPr lang="el-GR" sz="3400" cap="none" dirty="0" smtClean="0">
                <a:latin typeface="Times New Roman" pitchFamily="18" charset="0"/>
                <a:cs typeface="Times New Roman" pitchFamily="18" charset="0"/>
              </a:rPr>
              <a:t>Αυτοπροσδιορισμός του </a:t>
            </a:r>
            <a:r>
              <a:rPr lang="en-US" sz="3400" i="1" cap="none" dirty="0" smtClean="0">
                <a:latin typeface="Times New Roman" pitchFamily="18" charset="0"/>
                <a:cs typeface="Times New Roman" pitchFamily="18" charset="0"/>
              </a:rPr>
              <a:t>PISA</a:t>
            </a:r>
            <a:endParaRPr lang="el-GR" sz="3400" i="1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184576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0070C0"/>
              </a:buClr>
              <a:buSzPct val="102000"/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Από το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2000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άρχισε να εφαρμόζεται το πρόγραμμα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PISA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70C0"/>
              </a:buClr>
              <a:buSzPct val="102000"/>
              <a:buNone/>
            </a:pPr>
            <a:r>
              <a:rPr lang="el-GR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Program for International Student Assessment 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του Οργανισμού</a:t>
            </a:r>
          </a:p>
          <a:p>
            <a:pPr>
              <a:buClr>
                <a:srgbClr val="0070C0"/>
              </a:buClr>
              <a:buSzPct val="102000"/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για την Οικονομική Συνεργασία και Ανάπτυξη</a:t>
            </a:r>
            <a:r>
              <a:rPr lang="el-GR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(Ο.Ο.Σ.Α)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Clr>
                <a:srgbClr val="0070C0"/>
              </a:buClr>
              <a:buSzPct val="102000"/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Το πρόγραμμα προσπαθεί να απαντήσει στο ερώτημα : </a:t>
            </a:r>
          </a:p>
          <a:p>
            <a:pPr algn="ctr">
              <a:buClr>
                <a:srgbClr val="0070C0"/>
              </a:buClr>
              <a:buSzPct val="102000"/>
              <a:buNone/>
            </a:pPr>
            <a:r>
              <a:rPr lang="el-GR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«Τι είναι σημαντικό να γνωρίζουν και να κάνουν οι μαθητές»;</a:t>
            </a: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70C0"/>
              </a:buClr>
              <a:buSzPct val="102000"/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Πιο συγκεκριμένα, αποσκοπεί στην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αξιολόγηση της ποιότητας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, της</a:t>
            </a:r>
          </a:p>
          <a:p>
            <a:pPr>
              <a:buClr>
                <a:srgbClr val="0070C0"/>
              </a:buClr>
              <a:buSzPct val="102000"/>
              <a:buNone/>
            </a:pP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ισότητας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των παρεχόμενων ευκαιριών και της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αποδοτικότητας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των</a:t>
            </a:r>
          </a:p>
          <a:p>
            <a:pPr>
              <a:buClr>
                <a:srgbClr val="0070C0"/>
              </a:buClr>
              <a:buSzPct val="102000"/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εκπαιδευτικών συστημάτων.</a:t>
            </a:r>
          </a:p>
          <a:p>
            <a:pPr>
              <a:buClr>
                <a:srgbClr val="FF0000"/>
              </a:buClr>
              <a:buSzPct val="102000"/>
              <a:buFont typeface="Wingdings" pitchFamily="2" charset="2"/>
              <a:buChar char="Ø"/>
            </a:pPr>
            <a:r>
              <a:rPr lang="el-GR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Σε ποιους απευθύνεται ; </a:t>
            </a:r>
          </a:p>
          <a:p>
            <a:pPr>
              <a:buClr>
                <a:srgbClr val="FF0000"/>
              </a:buClr>
              <a:buSzPct val="102000"/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Απευθύνεται σε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μαθητές 15 ετών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, οι οποίοι έχουν ολοκληρώσει ή</a:t>
            </a:r>
          </a:p>
          <a:p>
            <a:pPr>
              <a:buClr>
                <a:srgbClr val="FF0000"/>
              </a:buClr>
              <a:buSzPct val="102000"/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βρίσκονται στο τέλος της υποχρεωτικής εκπαίδευσης. Μπορεί να</a:t>
            </a:r>
          </a:p>
          <a:p>
            <a:pPr>
              <a:buClr>
                <a:srgbClr val="FF0000"/>
              </a:buClr>
              <a:buSzPct val="102000"/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προέρχονται από Δημόσιο ή Ιδιωτικό σχολείο. Μπορεί να φοιτούν </a:t>
            </a:r>
          </a:p>
          <a:p>
            <a:pPr>
              <a:buClr>
                <a:srgbClr val="FF0000"/>
              </a:buClr>
              <a:buSzPct val="102000"/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σε ξενόγλωσσο σχολείο με ελληνόφωνο πρόγραμμα ή σε</a:t>
            </a:r>
          </a:p>
          <a:p>
            <a:pPr>
              <a:buClr>
                <a:srgbClr val="FF0000"/>
              </a:buClr>
              <a:buSzPct val="102000"/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Μειονοτικό σχολείο. Το δείγμα των μαθητών επιλέγεται με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τυχαίο</a:t>
            </a:r>
          </a:p>
          <a:p>
            <a:pPr>
              <a:buClr>
                <a:srgbClr val="FF0000"/>
              </a:buClr>
              <a:buSzPct val="102000"/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τρόπο.</a:t>
            </a:r>
            <a:endParaRPr lang="el-G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>
            <a:noAutofit/>
          </a:bodyPr>
          <a:lstStyle/>
          <a:p>
            <a:pPr algn="ctr"/>
            <a:r>
              <a:rPr lang="el-GR" sz="2800" cap="none" dirty="0" smtClean="0">
                <a:latin typeface="Times New Roman" pitchFamily="18" charset="0"/>
                <a:cs typeface="Times New Roman" pitchFamily="18" charset="0"/>
              </a:rPr>
              <a:t> Αξιολόγηση του </a:t>
            </a:r>
            <a:r>
              <a:rPr lang="en-US" sz="2800" i="1" cap="none" dirty="0" smtClean="0">
                <a:latin typeface="Times New Roman" pitchFamily="18" charset="0"/>
                <a:cs typeface="Times New Roman" pitchFamily="18" charset="0"/>
              </a:rPr>
              <a:t>PISA</a:t>
            </a:r>
            <a:endParaRPr lang="el-GR" sz="2800" i="1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4824536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FF0000"/>
              </a:buClr>
              <a:buSzPct val="100000"/>
              <a:buNone/>
            </a:pP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Το πρόγραμμα περιλαμβάνει τη διεξαγωγή ανά τρία χρόνια </a:t>
            </a:r>
            <a:r>
              <a:rPr lang="el-GR" sz="1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(2000 , 2003 ,</a:t>
            </a:r>
          </a:p>
          <a:p>
            <a:pPr>
              <a:buClr>
                <a:srgbClr val="FF0000"/>
              </a:buClr>
              <a:buSzPct val="100000"/>
              <a:buNone/>
            </a:pPr>
            <a:r>
              <a:rPr lang="el-GR" sz="1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2006 , 2009 ,2012,2015) ,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διεθνούς μαθητικού διαγωνισμού. Η αξιολόγηση</a:t>
            </a:r>
          </a:p>
          <a:p>
            <a:pPr>
              <a:buClr>
                <a:srgbClr val="FF0000"/>
              </a:buClr>
              <a:buSzPct val="100000"/>
              <a:buNone/>
            </a:pP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επικεντρώνεται στα παρακάτω 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τέσσερα πεδία μάθησης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Clr>
                <a:srgbClr val="FF0000"/>
              </a:buClr>
              <a:buSzPct val="100000"/>
            </a:pPr>
            <a:r>
              <a:rPr lang="el-GR" sz="1900" dirty="0" smtClean="0">
                <a:latin typeface="Times New Roman" pitchFamily="18" charset="0"/>
                <a:cs typeface="Times New Roman" pitchFamily="18" charset="0"/>
              </a:rPr>
              <a:t>Επεξεργασία Κειμένου </a:t>
            </a:r>
          </a:p>
          <a:p>
            <a:pPr>
              <a:buClr>
                <a:srgbClr val="FF0000"/>
              </a:buClr>
              <a:buSzPct val="100000"/>
            </a:pPr>
            <a:r>
              <a:rPr lang="el-GR" sz="1900" dirty="0" smtClean="0">
                <a:latin typeface="Times New Roman" pitchFamily="18" charset="0"/>
                <a:cs typeface="Times New Roman" pitchFamily="18" charset="0"/>
              </a:rPr>
              <a:t>Φυσικές Επιστήμες</a:t>
            </a:r>
          </a:p>
          <a:p>
            <a:pPr>
              <a:buClr>
                <a:srgbClr val="FF0000"/>
              </a:buClr>
              <a:buSzPct val="100000"/>
            </a:pPr>
            <a:r>
              <a:rPr lang="el-GR" sz="1900" dirty="0" smtClean="0">
                <a:latin typeface="Times New Roman" pitchFamily="18" charset="0"/>
                <a:cs typeface="Times New Roman" pitchFamily="18" charset="0"/>
              </a:rPr>
              <a:t>Μαθηματικά</a:t>
            </a:r>
          </a:p>
          <a:p>
            <a:pPr>
              <a:buClr>
                <a:srgbClr val="FF0000"/>
              </a:buClr>
              <a:buSzPct val="100000"/>
            </a:pPr>
            <a:r>
              <a:rPr lang="el-GR" sz="1900" dirty="0" smtClean="0">
                <a:latin typeface="Times New Roman" pitchFamily="18" charset="0"/>
                <a:cs typeface="Times New Roman" pitchFamily="18" charset="0"/>
              </a:rPr>
              <a:t>Συνεργατική Επίλυση Προβλήματος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(από το 2015).</a:t>
            </a:r>
          </a:p>
          <a:p>
            <a:pPr>
              <a:buClr>
                <a:srgbClr val="FF0000"/>
              </a:buClr>
              <a:buSzPct val="100000"/>
              <a:buNone/>
            </a:pPr>
            <a:r>
              <a:rPr lang="el-GR" sz="1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Συγκεκριμένα αξιολογεί : </a:t>
            </a:r>
          </a:p>
          <a:p>
            <a:pPr marL="589788" lvl="1" indent="-342900"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Την κατανομή των γνωστικών ικανοτήτων και δεξιοτήτων των μαθητών.</a:t>
            </a:r>
          </a:p>
          <a:p>
            <a:pPr marL="589788" lvl="1" indent="-342900"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Το βαθμό που οι ικανότητες και δεξιότητες τους σχετίζονται με τις δημογραφικές, κοινωνικές, οικονομικές και εκπαιδευτικές μεταβλητές.</a:t>
            </a:r>
          </a:p>
          <a:p>
            <a:pPr marL="589788" lvl="1" indent="-342900"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Τη συνάφεια μεταξύ επιπέδου μαθητών και των διαφορετικών τύπων του μαθησιακού περιβάλλοντος τους.</a:t>
            </a:r>
          </a:p>
          <a:p>
            <a:pPr marL="589788" lvl="1" indent="-342900"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Την προετοιμασία των μαθητών , να αντιμετωπίζουν ζητήματα της καθημερινής ζωής.</a:t>
            </a:r>
          </a:p>
          <a:p>
            <a:pPr marL="589788" lvl="1" indent="-342900"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Το βαθμό συμμετοχής των 15χρονων στην πολιτική , πολιτιστική και κοινωνική ζωή του τόπου τους.</a:t>
            </a:r>
          </a:p>
          <a:p>
            <a:pPr marL="589788" lvl="1" indent="-342900">
              <a:buClr>
                <a:srgbClr val="0070C0"/>
              </a:buClr>
              <a:buSzPct val="100000"/>
              <a:buFont typeface="+mj-lt"/>
              <a:buAutoNum type="arabicPeriod"/>
            </a:pPr>
            <a:endParaRPr lang="el-GR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rgbClr val="FF0000"/>
              </a:buClr>
              <a:buSzPct val="100000"/>
              <a:buNone/>
            </a:pPr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rgbClr val="FF0000"/>
              </a:buClr>
              <a:buSzPct val="100000"/>
              <a:buNone/>
            </a:pPr>
            <a:endParaRPr lang="el-GR" sz="19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89788" lvl="1" indent="-342900">
              <a:buClr>
                <a:srgbClr val="0070C0"/>
              </a:buClr>
              <a:buSzPct val="100000"/>
              <a:buFont typeface="+mj-lt"/>
              <a:buAutoNum type="arabicPeriod"/>
            </a:pPr>
            <a:endParaRPr lang="el-GR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89788" lvl="1" indent="-342900">
              <a:buClr>
                <a:srgbClr val="0070C0"/>
              </a:buClr>
              <a:buSzPct val="100000"/>
              <a:buFont typeface="+mj-lt"/>
              <a:buAutoNum type="arabicPeriod"/>
            </a:pPr>
            <a:endParaRPr lang="el-GR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89788" lvl="1" indent="-342900">
              <a:buClr>
                <a:srgbClr val="0070C0"/>
              </a:buClr>
              <a:buSzPct val="100000"/>
              <a:buFont typeface="+mj-lt"/>
              <a:buAutoNum type="arabicPeriod"/>
            </a:pPr>
            <a:endParaRPr lang="el-GR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89788" lvl="1" indent="-342900">
              <a:buClr>
                <a:srgbClr val="0070C0"/>
              </a:buClr>
              <a:buFont typeface="+mj-lt"/>
              <a:buAutoNum type="arabicPeriod"/>
            </a:pPr>
            <a:endParaRPr lang="el-GR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89788" lvl="1" indent="-342900">
              <a:buClr>
                <a:srgbClr val="0070C0"/>
              </a:buClr>
              <a:buFont typeface="+mj-lt"/>
              <a:buAutoNum type="arabicPeriod"/>
            </a:pPr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70C0"/>
              </a:buClr>
              <a:buNone/>
            </a:pPr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70C0"/>
              </a:buClr>
              <a:buNone/>
            </a:pPr>
            <a:endParaRPr lang="el-G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000" cap="none" dirty="0" smtClean="0">
                <a:latin typeface="Times New Roman" pitchFamily="18" charset="0"/>
                <a:cs typeface="Times New Roman" pitchFamily="18" charset="0"/>
              </a:rPr>
              <a:t>Συμμετοχές - Εγγραμματισμός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SzPct val="91000"/>
              <a:buFont typeface="Courier New" pitchFamily="49" charset="0"/>
              <a:buChar char="o"/>
            </a:pP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Στο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PISA 2009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συμμετείχαν 74 χώρες (εκ των οποίων 34 μέλη ΟΟΣΑ.</a:t>
            </a:r>
          </a:p>
          <a:p>
            <a:pPr>
              <a:buClr>
                <a:srgbClr val="FF0000"/>
              </a:buClr>
              <a:buSzPct val="91000"/>
              <a:buFont typeface="Courier New" pitchFamily="49" charset="0"/>
              <a:buChar char="o"/>
            </a:pP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Στο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PISA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 2012 συμμετείχαν 65 χώρες (εκ των οποίων 34 μέλη ΟΟΣΑ.</a:t>
            </a:r>
          </a:p>
          <a:p>
            <a:pPr>
              <a:buClr>
                <a:srgbClr val="FF0000"/>
              </a:buClr>
              <a:buSzPct val="91000"/>
              <a:buNone/>
            </a:pPr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SzPct val="91000"/>
              <a:buFont typeface="Courier New" pitchFamily="49" charset="0"/>
              <a:buChar char="o"/>
            </a:pP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Στο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PISA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 2015 αναμένεται να συμμετάσχουν 70 χώρες  (εκ των οποίων 35 μέλη του ΟΟΣΑ). Από την 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Ελλάδα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 θα λάβουν μέρος 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231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 σχολεία και 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6.300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μαθητές , με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ηλεκτρονικό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τρόπο.</a:t>
            </a:r>
          </a:p>
          <a:p>
            <a:pPr algn="ctr">
              <a:buClr>
                <a:srgbClr val="0070C0"/>
              </a:buClr>
              <a:buSzPct val="102000"/>
              <a:buNone/>
            </a:pPr>
            <a:r>
              <a:rPr lang="el-GR" sz="1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«Φορέας υλοποίησης του στην Ελλάδα, είναι το Ι.Ε.Π» </a:t>
            </a:r>
          </a:p>
          <a:p>
            <a:pPr algn="ctr">
              <a:buClr>
                <a:srgbClr val="FF0000"/>
              </a:buClr>
              <a:buSzPct val="91000"/>
              <a:buNone/>
            </a:pPr>
            <a:endParaRPr lang="el-GR" sz="2000" b="1" i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FF0000"/>
              </a:buClr>
              <a:buSzPct val="91000"/>
              <a:buNone/>
            </a:pPr>
            <a:r>
              <a:rPr lang="el-GR" sz="2400" b="1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Εγγραμματισμός</a:t>
            </a:r>
            <a:r>
              <a:rPr lang="el-GR" sz="2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ή Αλφαβητισμός στα Μαθηματικά</a:t>
            </a:r>
          </a:p>
          <a:p>
            <a:pPr algn="ctr">
              <a:buClr>
                <a:srgbClr val="FF0000"/>
              </a:buClr>
              <a:buSzPct val="91000"/>
              <a:buNone/>
            </a:pPr>
            <a:endParaRPr lang="el-GR" sz="2000" b="1" i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SzPct val="91000"/>
              <a:buNone/>
            </a:pP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Για το πρόγραμμα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PISA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, ορίζεται ως, η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ικανότητα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του ατόμου να κατανοεί</a:t>
            </a:r>
          </a:p>
          <a:p>
            <a:pPr>
              <a:buClr>
                <a:srgbClr val="FF0000"/>
              </a:buClr>
              <a:buSzPct val="91000"/>
              <a:buNone/>
            </a:pP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και να εντάσσει την επιστήμη των μαθηματικών στην καθημερινότητα , να</a:t>
            </a:r>
          </a:p>
          <a:p>
            <a:pPr>
              <a:buClr>
                <a:srgbClr val="FF0000"/>
              </a:buClr>
              <a:buSzPct val="91000"/>
              <a:buNone/>
            </a:pP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διατυπώνει τεκμηριωμένες κρίσεις , να χρησιμοποιεί και να ενασχολείται με</a:t>
            </a:r>
          </a:p>
          <a:p>
            <a:pPr>
              <a:buClr>
                <a:srgbClr val="FF0000"/>
              </a:buClr>
              <a:buSzPct val="91000"/>
              <a:buNone/>
            </a:pP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τα μαθηματικά με τρόπο τέτοιο, ώστε να αντιμετωπίζει τις ανάγκες της ζωής</a:t>
            </a:r>
          </a:p>
          <a:p>
            <a:pPr>
              <a:buClr>
                <a:srgbClr val="FF0000"/>
              </a:buClr>
              <a:buSzPct val="91000"/>
              <a:buNone/>
            </a:pP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του ως σκεπτόμενος , δημιουργικός και ενεργός πολίτης.</a:t>
            </a:r>
          </a:p>
          <a:p>
            <a:pPr>
              <a:buClr>
                <a:srgbClr val="FF0000"/>
              </a:buClr>
              <a:buSzPct val="91000"/>
              <a:buNone/>
            </a:pPr>
            <a:endParaRPr lang="el-GR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rmAutofit/>
          </a:bodyPr>
          <a:lstStyle/>
          <a:p>
            <a:pPr algn="ctr"/>
            <a:r>
              <a:rPr lang="el-GR" sz="3600" cap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200" cap="none" dirty="0" smtClean="0">
                <a:latin typeface="Times New Roman" pitchFamily="18" charset="0"/>
                <a:cs typeface="Times New Roman" pitchFamily="18" charset="0"/>
              </a:rPr>
              <a:t>Συστατικά Στοιχεία </a:t>
            </a:r>
            <a:r>
              <a:rPr lang="el-GR" sz="3200" i="1" cap="none" dirty="0" err="1" smtClean="0">
                <a:latin typeface="Times New Roman" pitchFamily="18" charset="0"/>
                <a:cs typeface="Times New Roman" pitchFamily="18" charset="0"/>
              </a:rPr>
              <a:t>Εγγραμματισμού</a:t>
            </a:r>
            <a:endParaRPr lang="el-GR" sz="3200" i="1" cap="none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- Θέση περιεχομένου" descr="untitle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196753"/>
            <a:ext cx="6696744" cy="446109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 fontScale="90000"/>
          </a:bodyPr>
          <a:lstStyle/>
          <a:p>
            <a:pPr algn="ctr"/>
            <a:r>
              <a:rPr lang="el-GR" cap="none" dirty="0" smtClean="0"/>
              <a:t>Μαθηματικό Περιεχόμενο</a:t>
            </a:r>
            <a:endParaRPr lang="el-GR" cap="none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>
            <a:normAutofit lnSpcReduction="10000"/>
          </a:bodyPr>
          <a:lstStyle/>
          <a:p>
            <a:pPr>
              <a:buClr>
                <a:srgbClr val="FF0000"/>
              </a:buClr>
              <a:buSzPct val="91000"/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Το πρόγραμμα χρησιμοποιεί τέσσερις </a:t>
            </a:r>
            <a:r>
              <a:rPr lang="el-GR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δεσπόζουσες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έννοιες : </a:t>
            </a:r>
          </a:p>
          <a:p>
            <a:pPr>
              <a:buClr>
                <a:srgbClr val="FF0000"/>
              </a:buClr>
              <a:buSzPct val="91000"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ποσότητα,</a:t>
            </a:r>
          </a:p>
          <a:p>
            <a:pPr>
              <a:buClr>
                <a:srgbClr val="FF0000"/>
              </a:buClr>
              <a:buSzPct val="91000"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χώρος και σχήμα,</a:t>
            </a:r>
          </a:p>
          <a:p>
            <a:pPr>
              <a:buClr>
                <a:srgbClr val="FF0000"/>
              </a:buClr>
              <a:buSzPct val="91000"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μεταβολή και σχέσεις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Clr>
                <a:srgbClr val="FF0000"/>
              </a:buClr>
              <a:buSzPct val="91000"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αρχή της αβεβαιότητας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Clr>
                <a:srgbClr val="FF0000"/>
              </a:buClr>
              <a:buSzPct val="91000"/>
              <a:buNone/>
            </a:pPr>
            <a:endParaRPr lang="el-GR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SzPct val="91000"/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Δίνει </a:t>
            </a:r>
            <a:r>
              <a:rPr lang="el-GR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έμφαση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στα εξής : </a:t>
            </a:r>
          </a:p>
          <a:p>
            <a:pPr>
              <a:buClr>
                <a:srgbClr val="FF0000"/>
              </a:buClr>
              <a:buSzPct val="91000"/>
              <a:buFont typeface="Wingdings" pitchFamily="2" charset="2"/>
              <a:buChar char="Ø"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στη </a:t>
            </a:r>
            <a:r>
              <a:rPr lang="el-GR" sz="20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μαθηματικοποίηση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πραγματικών προβλημάτων,</a:t>
            </a:r>
          </a:p>
          <a:p>
            <a:pPr>
              <a:buClr>
                <a:srgbClr val="FF0000"/>
              </a:buClr>
              <a:buSzPct val="91000"/>
              <a:buFont typeface="Wingdings" pitchFamily="2" charset="2"/>
              <a:buChar char="Ø"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στις </a:t>
            </a:r>
            <a:r>
              <a:rPr lang="el-GR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συνθήκες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που αναδεικνύουν τα προβλήματα αυτά και που σχετίζονται με το περιβάλλον του μαθητή,</a:t>
            </a:r>
          </a:p>
          <a:p>
            <a:pPr>
              <a:buClr>
                <a:srgbClr val="FF0000"/>
              </a:buClr>
              <a:buSzPct val="91000"/>
              <a:buFont typeface="Wingdings" pitchFamily="2" charset="2"/>
              <a:buChar char="Ø"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στη </a:t>
            </a:r>
            <a:r>
              <a:rPr lang="el-GR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μαθηματική έννοια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που δεσπόζει στο μαθηματικό περιεχόμενο των προβλημάτων και στις αντικειμενικές συνθήκες από τις οποίες προκύπτουν τα προβλήματα,</a:t>
            </a:r>
          </a:p>
          <a:p>
            <a:pPr>
              <a:buClr>
                <a:srgbClr val="FF0000"/>
              </a:buClr>
              <a:buSzPct val="91000"/>
              <a:buFont typeface="Wingdings" pitchFamily="2" charset="2"/>
              <a:buChar char="Ø"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στις </a:t>
            </a:r>
            <a:r>
              <a:rPr lang="el-GR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μαθηματικές διεργασίες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για την επίλυση των προβλημάτων,</a:t>
            </a:r>
          </a:p>
          <a:p>
            <a:pPr>
              <a:buClr>
                <a:srgbClr val="FF0000"/>
              </a:buClr>
              <a:buSzPct val="91000"/>
              <a:buFont typeface="Wingdings" pitchFamily="2" charset="2"/>
              <a:buChar char="Ø"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στις </a:t>
            </a:r>
            <a:r>
              <a:rPr lang="el-GR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ικανότητες του μαθητή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για την αντιμετώπιση των προβλημάτων.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600" cap="none" dirty="0" smtClean="0">
                <a:latin typeface="Times New Roman" pitchFamily="18" charset="0"/>
                <a:cs typeface="Times New Roman" pitchFamily="18" charset="0"/>
              </a:rPr>
              <a:t>Θέματα Μαθηματικών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08720"/>
            <a:ext cx="7239000" cy="5547016"/>
          </a:xfrm>
        </p:spPr>
        <p:txBody>
          <a:bodyPr>
            <a:normAutofit lnSpcReduction="10000"/>
          </a:bodyPr>
          <a:lstStyle/>
          <a:p>
            <a:pPr algn="ctr">
              <a:buClr>
                <a:srgbClr val="FF0000"/>
              </a:buClr>
              <a:buSzPct val="91000"/>
              <a:buNone/>
            </a:pPr>
            <a:r>
              <a:rPr lang="el-GR" sz="2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Έννοια «Ποσότητα»</a:t>
            </a:r>
          </a:p>
          <a:p>
            <a:pPr>
              <a:buClr>
                <a:srgbClr val="FF0000"/>
              </a:buClr>
              <a:buSzPct val="91000"/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Αγοράσαμε από περίπτερο μια κάρτα μονάδων για καρτοκινητό και</a:t>
            </a:r>
          </a:p>
          <a:p>
            <a:pPr>
              <a:buClr>
                <a:srgbClr val="FF0000"/>
              </a:buClr>
              <a:buSzPct val="91000"/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ένα οικογενειακό παγωτό. Δώσαμε 50 € και πήραμε ρέστα 24€.</a:t>
            </a:r>
          </a:p>
          <a:p>
            <a:pPr>
              <a:buClr>
                <a:srgbClr val="FF0000"/>
              </a:buClr>
              <a:buSzPct val="91000"/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	α ) Θα μπορούσαμε να πάρουμε ακόμα ένα ίδιο παγωτό και μια ίδια κάρτα με τα υπόλοιπα ;</a:t>
            </a:r>
          </a:p>
          <a:p>
            <a:pPr>
              <a:buClr>
                <a:srgbClr val="FF0000"/>
              </a:buClr>
              <a:buSzPct val="91000"/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	β ) Θα μπορούσαμε να πάρουμε ακόμα ένα ίδιο παγωτό με τα υπόλοιπα ;</a:t>
            </a:r>
          </a:p>
          <a:p>
            <a:pPr>
              <a:buClr>
                <a:srgbClr val="FF0000"/>
              </a:buClr>
              <a:buSzPct val="91000"/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	γ ) Θα μπορούσαμε να πάρουμε ακόμα μια ίδια κάρτα με τα υπόλοιπα ; </a:t>
            </a:r>
          </a:p>
          <a:p>
            <a:pPr algn="ctr">
              <a:buClr>
                <a:srgbClr val="FF0000"/>
              </a:buClr>
              <a:buSzPct val="91000"/>
              <a:buNone/>
            </a:pPr>
            <a:r>
              <a:rPr lang="el-GR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Έννοια «Αρχή της Αβεβαιότητας»</a:t>
            </a:r>
          </a:p>
          <a:p>
            <a:pPr>
              <a:buClr>
                <a:srgbClr val="FF0000"/>
              </a:buClr>
              <a:buSzPct val="91000"/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Για να προσληφθεί κάποιος σε μια εταιρεία πρέπει να έχει πτυχίο </a:t>
            </a:r>
          </a:p>
          <a:p>
            <a:pPr>
              <a:buClr>
                <a:srgbClr val="FF0000"/>
              </a:buClr>
              <a:buSzPct val="91000"/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πιστοποίησης ξένης γλώσσας ή πτυχίο πιστοποίησης γνώσης</a:t>
            </a:r>
          </a:p>
          <a:p>
            <a:pPr>
              <a:buClr>
                <a:srgbClr val="FF0000"/>
              </a:buClr>
              <a:buSzPct val="91000"/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υπολογιστών ή και τα δυο. Το 78% των προσληφθέντων έχει πτυχίο </a:t>
            </a:r>
          </a:p>
          <a:p>
            <a:pPr>
              <a:buClr>
                <a:srgbClr val="FF0000"/>
              </a:buClr>
              <a:buSzPct val="91000"/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υπολογιστών και το 84% ξένης γλώσσας.</a:t>
            </a:r>
          </a:p>
          <a:p>
            <a:pPr>
              <a:buClr>
                <a:srgbClr val="FF0000"/>
              </a:buClr>
              <a:buSzPct val="91000"/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	α ) Τι ποσοστό των προσληφθέντων έχει και τα δύο ;</a:t>
            </a:r>
          </a:p>
          <a:p>
            <a:pPr>
              <a:buClr>
                <a:srgbClr val="FF0000"/>
              </a:buClr>
              <a:buSzPct val="91000"/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	β ) Αν 31 έχουν και τα δυο πτυχία , πόσοι προσελήφθησαν τελικά;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/>
          </a:bodyPr>
          <a:lstStyle/>
          <a:p>
            <a:pPr algn="ctr"/>
            <a:r>
              <a:rPr lang="el-GR" sz="3600" cap="none" dirty="0" smtClean="0">
                <a:latin typeface="Times New Roman" pitchFamily="18" charset="0"/>
                <a:cs typeface="Times New Roman" pitchFamily="18" charset="0"/>
              </a:rPr>
              <a:t>Θέματα Μαθηματικών</a:t>
            </a:r>
            <a:endParaRPr lang="el-GR" sz="3600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5403000"/>
          </a:xfrm>
        </p:spPr>
        <p:txBody>
          <a:bodyPr>
            <a:normAutofit/>
          </a:bodyPr>
          <a:lstStyle/>
          <a:p>
            <a:pPr algn="ctr">
              <a:buClr>
                <a:srgbClr val="FF0000"/>
              </a:buClr>
              <a:buSzPct val="91000"/>
              <a:buNone/>
            </a:pPr>
            <a:r>
              <a:rPr lang="el-GR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Έννοια «Αρχή της Αβεβαιότητας»</a:t>
            </a:r>
          </a:p>
          <a:p>
            <a:pPr>
              <a:buClr>
                <a:srgbClr val="FF0000"/>
              </a:buClr>
              <a:buSzPct val="91000"/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Μία στατιστική μελέτη για τα ποσοστά των ατυχημάτων με οχήματα</a:t>
            </a:r>
          </a:p>
          <a:p>
            <a:pPr>
              <a:buClr>
                <a:srgbClr val="FF0000"/>
              </a:buClr>
              <a:buSzPct val="91000"/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σε σχέση με την ταχύτητα τους, μέσα στο όρια μίας πόλης, δίνει τα</a:t>
            </a:r>
          </a:p>
          <a:p>
            <a:pPr>
              <a:buClr>
                <a:srgbClr val="FF0000"/>
              </a:buClr>
              <a:buSzPct val="91000"/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αποτελέσματα στον παρακάτω πίνακα. Φαίνεται ασφαλέστερο να </a:t>
            </a:r>
          </a:p>
          <a:p>
            <a:pPr>
              <a:buClr>
                <a:srgbClr val="FF0000"/>
              </a:buClr>
              <a:buSzPct val="91000"/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έχουμε ταχύτητα &gt; 75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km/h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στο κέντρο της πόλης. Τι έχετε να</a:t>
            </a:r>
          </a:p>
          <a:p>
            <a:pPr>
              <a:buClr>
                <a:srgbClr val="FF0000"/>
              </a:buClr>
              <a:buSzPct val="91000"/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σχολιάσετε ; </a:t>
            </a:r>
          </a:p>
          <a:p>
            <a:pPr>
              <a:buClr>
                <a:srgbClr val="FF0000"/>
              </a:buClr>
              <a:buSzPct val="91000"/>
              <a:buNone/>
            </a:pP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SzPct val="91000"/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971600" y="3501008"/>
          <a:ext cx="6096000" cy="24384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048000"/>
                <a:gridCol w="3048000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/>
                        <a:t>Ταχύτητα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/>
                        <a:t>Ποσοστό</a:t>
                      </a:r>
                      <a:endParaRPr lang="el-GR" sz="1400" dirty="0"/>
                    </a:p>
                  </a:txBody>
                  <a:tcPr/>
                </a:tc>
              </a:tr>
              <a:tr h="271264"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/>
                        <a:t>&lt; 35 </a:t>
                      </a:r>
                      <a:r>
                        <a:rPr lang="en-US" sz="1400" dirty="0" smtClean="0"/>
                        <a:t>km/h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4%</a:t>
                      </a:r>
                      <a:endParaRPr lang="el-GR" sz="1400" dirty="0"/>
                    </a:p>
                  </a:txBody>
                  <a:tcPr/>
                </a:tc>
              </a:tr>
              <a:tr h="25449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35 – 45 km/h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28%</a:t>
                      </a:r>
                      <a:endParaRPr lang="el-GR" sz="1400" dirty="0"/>
                    </a:p>
                  </a:txBody>
                  <a:tcPr/>
                </a:tc>
              </a:tr>
              <a:tr h="23772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45-55 km/h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34%</a:t>
                      </a:r>
                      <a:endParaRPr lang="el-GR" sz="1400" dirty="0"/>
                    </a:p>
                  </a:txBody>
                  <a:tcPr/>
                </a:tc>
              </a:tr>
              <a:tr h="2929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55- 65 km/h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18%</a:t>
                      </a:r>
                      <a:endParaRPr lang="el-GR" sz="1400" dirty="0"/>
                    </a:p>
                  </a:txBody>
                  <a:tcPr/>
                </a:tc>
              </a:tr>
              <a:tr h="2762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65-75 km/h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13%</a:t>
                      </a:r>
                      <a:endParaRPr lang="el-GR" sz="1400" dirty="0"/>
                    </a:p>
                  </a:txBody>
                  <a:tcPr/>
                </a:tc>
              </a:tr>
              <a:tr h="2594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 75 km/h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3%</a:t>
                      </a:r>
                      <a:endParaRPr lang="el-GR" sz="1400" dirty="0"/>
                    </a:p>
                  </a:txBody>
                  <a:tcPr/>
                </a:tc>
              </a:tr>
              <a:tr h="242664"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 smtClean="0"/>
                        <a:t>Σύνολο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100%</a:t>
                      </a:r>
                      <a:endParaRPr lang="el-GR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rmAutofit/>
          </a:bodyPr>
          <a:lstStyle/>
          <a:p>
            <a:pPr algn="ctr"/>
            <a:r>
              <a:rPr lang="el-GR" sz="3200" cap="none" dirty="0" smtClean="0">
                <a:latin typeface="Times New Roman" pitchFamily="18" charset="0"/>
                <a:cs typeface="Times New Roman" pitchFamily="18" charset="0"/>
              </a:rPr>
              <a:t>Η Εξέταση</a:t>
            </a:r>
            <a:endParaRPr lang="el-GR" sz="3200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24744"/>
            <a:ext cx="7239000" cy="533099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Οι μαθητές συμπληρώνουν ένα Φυλλάδιο που περιλαμβάνει θέματα </a:t>
            </a:r>
          </a:p>
          <a:p>
            <a:pPr>
              <a:buNone/>
            </a:pP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και ερωτήσεις από 3 γνωστικά αντικείμενα. Δίνεται ένα </a:t>
            </a:r>
          </a:p>
          <a:p>
            <a:pPr>
              <a:buNone/>
            </a:pPr>
            <a:r>
              <a:rPr lang="el-GR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εισαγωγικό κείμενο – ερέθισμα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το οποίο περιέχει γραφήματα, εικόνες  ,</a:t>
            </a:r>
          </a:p>
          <a:p>
            <a:pPr>
              <a:buNone/>
            </a:pP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αποσπάσματα από επιστημονικά ή άρθρα εφημερίδων , ιστορικά ντοκουμέντα ,</a:t>
            </a:r>
          </a:p>
          <a:p>
            <a:pPr>
              <a:buNone/>
            </a:pP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λογοτεχνικά έργα , που φέρουν ένα γενικό τίτλο. Ακολουθούν : </a:t>
            </a:r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Ερωτήσεις ανοικτού τύπου</a:t>
            </a:r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Ερωτήσεις κλειστού τύπου ή σύντομης απάντησης</a:t>
            </a:r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Ερωτήσεις πολλαπλής επιλογής</a:t>
            </a:r>
          </a:p>
          <a:p>
            <a:pPr>
              <a:buClr>
                <a:srgbClr val="FF0000"/>
              </a:buClr>
              <a:buNone/>
            </a:pP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Στη συνέχεια 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οι μαθητές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απαντούν σε ένα σύντομο </a:t>
            </a:r>
            <a:r>
              <a:rPr lang="el-GR" sz="1800" u="sng" dirty="0" smtClean="0">
                <a:latin typeface="Times New Roman" pitchFamily="18" charset="0"/>
                <a:cs typeface="Times New Roman" pitchFamily="18" charset="0"/>
              </a:rPr>
              <a:t>ερωτηματολόγιο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 σχετικά</a:t>
            </a:r>
          </a:p>
          <a:p>
            <a:pPr>
              <a:buClr>
                <a:srgbClr val="FF0000"/>
              </a:buClr>
              <a:buNone/>
            </a:pP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με :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τους ίδιους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τον οικογενειακό περίγυρο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τις στάσεις τους απέναντι στη</a:t>
            </a:r>
          </a:p>
          <a:p>
            <a:pPr>
              <a:buClr>
                <a:srgbClr val="FF0000"/>
              </a:buClr>
              <a:buNone/>
            </a:pP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μάθηση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, καθώς και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την εξοικείωση τους με τους υπολογιστές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Clr>
                <a:srgbClr val="FF0000"/>
              </a:buClr>
              <a:buNone/>
            </a:pPr>
            <a:endParaRPr lang="el-GR" sz="1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None/>
            </a:pP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Οι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διευθυντές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των σχολείων συμπληρώνουν επίσης ένα </a:t>
            </a:r>
            <a:r>
              <a:rPr lang="el-GR" sz="1800" u="sng" dirty="0" smtClean="0">
                <a:latin typeface="Times New Roman" pitchFamily="18" charset="0"/>
                <a:cs typeface="Times New Roman" pitchFamily="18" charset="0"/>
              </a:rPr>
              <a:t>ερωτηματολόγιο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Clr>
                <a:srgbClr val="FF0000"/>
              </a:buClr>
              <a:buNone/>
            </a:pP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Περιέχει ερωτήσεις για </a:t>
            </a:r>
            <a:r>
              <a:rPr lang="el-GR" sz="1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το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μέγεθος , τον τύπο του σχολείου , την πολιτική</a:t>
            </a:r>
          </a:p>
          <a:p>
            <a:pPr>
              <a:buClr>
                <a:srgbClr val="FF0000"/>
              </a:buClr>
              <a:buNone/>
            </a:pPr>
            <a:r>
              <a:rPr lang="el-GR" sz="1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υποδοχής και ένταξης των μαθητών , τη διαχείριση εκπαιδευτικών πόρων.</a:t>
            </a:r>
            <a:endParaRPr lang="el-G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2214</TotalTime>
  <Words>1323</Words>
  <Application>Microsoft Office PowerPoint</Application>
  <PresentationFormat>Προβολή στην οθόνη (4:3)</PresentationFormat>
  <Paragraphs>189</Paragraphs>
  <Slides>15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2" baseType="lpstr">
      <vt:lpstr>Arial</vt:lpstr>
      <vt:lpstr>Courier New</vt:lpstr>
      <vt:lpstr>Times New Roman</vt:lpstr>
      <vt:lpstr>Trebuchet MS</vt:lpstr>
      <vt:lpstr>Wingdings</vt:lpstr>
      <vt:lpstr>Wingdings 2</vt:lpstr>
      <vt:lpstr>Αφθονία</vt:lpstr>
      <vt:lpstr> </vt:lpstr>
      <vt:lpstr>Αυτοπροσδιορισμός του PISA</vt:lpstr>
      <vt:lpstr> Αξιολόγηση του PISA</vt:lpstr>
      <vt:lpstr>Συμμετοχές - Εγγραμματισμός </vt:lpstr>
      <vt:lpstr> Συστατικά Στοιχεία Εγγραμματισμού</vt:lpstr>
      <vt:lpstr>Μαθηματικό Περιεχόμενο</vt:lpstr>
      <vt:lpstr>Θέματα Μαθηματικών</vt:lpstr>
      <vt:lpstr>Θέματα Μαθηματικών</vt:lpstr>
      <vt:lpstr>Η Εξέταση</vt:lpstr>
      <vt:lpstr>Μερικές Ερωτήσεις Ερωτηματολογίων</vt:lpstr>
      <vt:lpstr>PISA 2012</vt:lpstr>
      <vt:lpstr>PISA 2012</vt:lpstr>
      <vt:lpstr>Αρνητικές Κριτικές</vt:lpstr>
      <vt:lpstr>Προτάσεις για Βελτίωση </vt:lpstr>
      <vt:lpstr>Πηγές</vt:lpstr>
    </vt:vector>
  </TitlesOfParts>
  <Company>Το όνομα της εταιρείας σας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Το όνομα χρήστη σας</dc:creator>
  <cp:lastModifiedBy>iordanis_kosoglou</cp:lastModifiedBy>
  <cp:revision>321</cp:revision>
  <dcterms:created xsi:type="dcterms:W3CDTF">2015-10-20T17:50:02Z</dcterms:created>
  <dcterms:modified xsi:type="dcterms:W3CDTF">2016-12-07T14:30:57Z</dcterms:modified>
</cp:coreProperties>
</file>