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73" r:id="rId4"/>
    <p:sldId id="258" r:id="rId5"/>
    <p:sldId id="265" r:id="rId6"/>
    <p:sldId id="259" r:id="rId7"/>
    <p:sldId id="260" r:id="rId8"/>
    <p:sldId id="268" r:id="rId9"/>
    <p:sldId id="261" r:id="rId10"/>
    <p:sldId id="262" r:id="rId11"/>
    <p:sldId id="263" r:id="rId12"/>
    <p:sldId id="271" r:id="rId13"/>
    <p:sldId id="269" r:id="rId14"/>
    <p:sldId id="270" r:id="rId15"/>
    <p:sldId id="272"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36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C31ABC-BB1F-4C1E-A864-3B8D66362C3C}"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l-GR"/>
        </a:p>
      </dgm:t>
    </dgm:pt>
    <dgm:pt modelId="{C1E81CE0-E718-467C-B3D6-20ADE3EA3952}">
      <dgm:prSet/>
      <dgm:spPr/>
      <dgm:t>
        <a:bodyPr/>
        <a:lstStyle/>
        <a:p>
          <a:pPr rtl="0"/>
          <a:r>
            <a:rPr lang="el-GR" b="1" dirty="0" smtClean="0"/>
            <a:t>Ο χρυσός αριθμός φ, ανιχνεύθηκε για πρώτη φορά από τους αρχαίους Έλληνες οι οποίοι παρατήρησαν ότι όλα πάνω στη γη, από τα φυτά μέχρι το ίδιο το ανθρώπινο σώμα, αναπτύσσονται βάσει μίας αναλογίας.</a:t>
          </a:r>
          <a:endParaRPr lang="el-GR" b="1" dirty="0"/>
        </a:p>
      </dgm:t>
    </dgm:pt>
    <dgm:pt modelId="{EBFDDB50-3E30-4972-A87F-D7F713C332B4}" type="parTrans" cxnId="{1F42CD24-044A-4474-9CC2-F6ACA3651F85}">
      <dgm:prSet/>
      <dgm:spPr/>
      <dgm:t>
        <a:bodyPr/>
        <a:lstStyle/>
        <a:p>
          <a:endParaRPr lang="el-GR"/>
        </a:p>
      </dgm:t>
    </dgm:pt>
    <dgm:pt modelId="{FBFEB059-4316-45AF-818C-98B1BE450F96}" type="sibTrans" cxnId="{1F42CD24-044A-4474-9CC2-F6ACA3651F85}">
      <dgm:prSet/>
      <dgm:spPr/>
      <dgm:t>
        <a:bodyPr/>
        <a:lstStyle/>
        <a:p>
          <a:endParaRPr lang="el-GR"/>
        </a:p>
      </dgm:t>
    </dgm:pt>
    <dgm:pt modelId="{F52AE40F-4CB0-469D-8DF3-361421B5CC3D}">
      <dgm:prSet custT="1"/>
      <dgm:spPr/>
      <dgm:t>
        <a:bodyPr/>
        <a:lstStyle/>
        <a:p>
          <a:pPr rtl="0"/>
          <a:r>
            <a:rPr lang="el-GR" sz="1600" b="1" dirty="0" smtClean="0"/>
            <a:t>Η χρυσή τομή αναφέρεται επίσης και ως χρυσός λόγος ή χρυσός κανόνας. Άλλα ονόματα είναι ’’χρυσή μετριότητα’’ και ’’Θεϊκή αναλογία’’ ενώ στον </a:t>
          </a:r>
          <a:r>
            <a:rPr lang="el-GR" sz="1600" b="1" dirty="0" smtClean="0">
              <a:solidFill>
                <a:schemeClr val="bg1"/>
              </a:solidFill>
            </a:rPr>
            <a:t>Ευκλείδη</a:t>
          </a:r>
          <a:r>
            <a:rPr lang="el-GR" sz="1600" b="1" dirty="0" smtClean="0"/>
            <a:t> ο όρος ήταν "άκρος και μέσος λόγος".</a:t>
          </a:r>
          <a:endParaRPr lang="el-GR" sz="1600" b="1" dirty="0"/>
        </a:p>
      </dgm:t>
    </dgm:pt>
    <dgm:pt modelId="{F3E3FFFD-6BD7-48C9-A9A7-4D6DD8704B2C}" type="parTrans" cxnId="{CEE58215-D2A1-4AB4-B98A-60E57864BFE3}">
      <dgm:prSet/>
      <dgm:spPr/>
      <dgm:t>
        <a:bodyPr/>
        <a:lstStyle/>
        <a:p>
          <a:endParaRPr lang="el-GR"/>
        </a:p>
      </dgm:t>
    </dgm:pt>
    <dgm:pt modelId="{86559861-5C90-46A2-968B-57161D12CFBF}" type="sibTrans" cxnId="{CEE58215-D2A1-4AB4-B98A-60E57864BFE3}">
      <dgm:prSet/>
      <dgm:spPr/>
      <dgm:t>
        <a:bodyPr/>
        <a:lstStyle/>
        <a:p>
          <a:endParaRPr lang="el-GR"/>
        </a:p>
      </dgm:t>
    </dgm:pt>
    <dgm:pt modelId="{4AFF7E58-08E5-412A-A974-034AB2EFCCEB}" type="pres">
      <dgm:prSet presAssocID="{B3C31ABC-BB1F-4C1E-A864-3B8D66362C3C}" presName="Name0" presStyleCnt="0">
        <dgm:presLayoutVars>
          <dgm:dir/>
          <dgm:animLvl val="lvl"/>
          <dgm:resizeHandles val="exact"/>
        </dgm:presLayoutVars>
      </dgm:prSet>
      <dgm:spPr/>
      <dgm:t>
        <a:bodyPr/>
        <a:lstStyle/>
        <a:p>
          <a:endParaRPr lang="el-GR"/>
        </a:p>
      </dgm:t>
    </dgm:pt>
    <dgm:pt modelId="{69C144D6-A999-44AE-B4A1-9D6924AF7EE2}" type="pres">
      <dgm:prSet presAssocID="{B3C31ABC-BB1F-4C1E-A864-3B8D66362C3C}" presName="tSp" presStyleCnt="0"/>
      <dgm:spPr/>
    </dgm:pt>
    <dgm:pt modelId="{F6CB04AE-195D-41B5-96ED-826D86DBA0FD}" type="pres">
      <dgm:prSet presAssocID="{B3C31ABC-BB1F-4C1E-A864-3B8D66362C3C}" presName="bSp" presStyleCnt="0"/>
      <dgm:spPr/>
    </dgm:pt>
    <dgm:pt modelId="{896C58E9-48E8-4B7F-A292-EFBEE974CA79}" type="pres">
      <dgm:prSet presAssocID="{B3C31ABC-BB1F-4C1E-A864-3B8D66362C3C}" presName="process" presStyleCnt="0"/>
      <dgm:spPr/>
    </dgm:pt>
    <dgm:pt modelId="{D9BA6129-05B2-4FDF-9B51-579F4778D63E}" type="pres">
      <dgm:prSet presAssocID="{C1E81CE0-E718-467C-B3D6-20ADE3EA3952}" presName="composite1" presStyleCnt="0"/>
      <dgm:spPr/>
    </dgm:pt>
    <dgm:pt modelId="{FEC35E23-03A8-4C6C-B968-FDE668674820}" type="pres">
      <dgm:prSet presAssocID="{C1E81CE0-E718-467C-B3D6-20ADE3EA3952}" presName="dummyNode1" presStyleLbl="node1" presStyleIdx="0" presStyleCnt="2"/>
      <dgm:spPr/>
    </dgm:pt>
    <dgm:pt modelId="{5D524AF7-D25A-41D0-856A-65B16765F63B}" type="pres">
      <dgm:prSet presAssocID="{C1E81CE0-E718-467C-B3D6-20ADE3EA3952}" presName="childNode1" presStyleLbl="bgAcc1" presStyleIdx="0" presStyleCnt="2">
        <dgm:presLayoutVars>
          <dgm:bulletEnabled val="1"/>
        </dgm:presLayoutVars>
      </dgm:prSet>
      <dgm:spPr/>
    </dgm:pt>
    <dgm:pt modelId="{57E243B6-D1DE-471E-81FF-09408BDFBF0D}" type="pres">
      <dgm:prSet presAssocID="{C1E81CE0-E718-467C-B3D6-20ADE3EA3952}" presName="childNode1tx" presStyleLbl="bgAcc1" presStyleIdx="0" presStyleCnt="2">
        <dgm:presLayoutVars>
          <dgm:bulletEnabled val="1"/>
        </dgm:presLayoutVars>
      </dgm:prSet>
      <dgm:spPr/>
    </dgm:pt>
    <dgm:pt modelId="{3CD3A285-6A47-425D-9388-B5B488F86734}" type="pres">
      <dgm:prSet presAssocID="{C1E81CE0-E718-467C-B3D6-20ADE3EA3952}" presName="parentNode1" presStyleLbl="node1" presStyleIdx="0" presStyleCnt="2" custScaleX="112603" custScaleY="262955">
        <dgm:presLayoutVars>
          <dgm:chMax val="1"/>
          <dgm:bulletEnabled val="1"/>
        </dgm:presLayoutVars>
      </dgm:prSet>
      <dgm:spPr/>
      <dgm:t>
        <a:bodyPr/>
        <a:lstStyle/>
        <a:p>
          <a:endParaRPr lang="el-GR"/>
        </a:p>
      </dgm:t>
    </dgm:pt>
    <dgm:pt modelId="{F142BBB3-619E-4EA9-8DF6-51D5E4439489}" type="pres">
      <dgm:prSet presAssocID="{C1E81CE0-E718-467C-B3D6-20ADE3EA3952}" presName="connSite1" presStyleCnt="0"/>
      <dgm:spPr/>
    </dgm:pt>
    <dgm:pt modelId="{1D277AD4-DB55-4A01-B95E-64DF78720698}" type="pres">
      <dgm:prSet presAssocID="{FBFEB059-4316-45AF-818C-98B1BE450F96}" presName="Name9" presStyleLbl="sibTrans2D1" presStyleIdx="0" presStyleCnt="1"/>
      <dgm:spPr/>
      <dgm:t>
        <a:bodyPr/>
        <a:lstStyle/>
        <a:p>
          <a:endParaRPr lang="el-GR"/>
        </a:p>
      </dgm:t>
    </dgm:pt>
    <dgm:pt modelId="{B9355816-71AE-4EDE-95BA-C13A97D0B1FA}" type="pres">
      <dgm:prSet presAssocID="{F52AE40F-4CB0-469D-8DF3-361421B5CC3D}" presName="composite2" presStyleCnt="0"/>
      <dgm:spPr/>
    </dgm:pt>
    <dgm:pt modelId="{C21E70C6-3941-4953-BB14-8284595C60F5}" type="pres">
      <dgm:prSet presAssocID="{F52AE40F-4CB0-469D-8DF3-361421B5CC3D}" presName="dummyNode2" presStyleLbl="node1" presStyleIdx="0" presStyleCnt="2"/>
      <dgm:spPr/>
    </dgm:pt>
    <dgm:pt modelId="{6645AD0C-EA24-4B34-B02E-20A12EBE3089}" type="pres">
      <dgm:prSet presAssocID="{F52AE40F-4CB0-469D-8DF3-361421B5CC3D}" presName="childNode2" presStyleLbl="bgAcc1" presStyleIdx="1" presStyleCnt="2">
        <dgm:presLayoutVars>
          <dgm:bulletEnabled val="1"/>
        </dgm:presLayoutVars>
      </dgm:prSet>
      <dgm:spPr/>
    </dgm:pt>
    <dgm:pt modelId="{38E8769D-C330-4307-9EFB-2E921F77E49F}" type="pres">
      <dgm:prSet presAssocID="{F52AE40F-4CB0-469D-8DF3-361421B5CC3D}" presName="childNode2tx" presStyleLbl="bgAcc1" presStyleIdx="1" presStyleCnt="2">
        <dgm:presLayoutVars>
          <dgm:bulletEnabled val="1"/>
        </dgm:presLayoutVars>
      </dgm:prSet>
      <dgm:spPr/>
    </dgm:pt>
    <dgm:pt modelId="{6E6A9A4E-0149-45C4-8FFC-786E5EC73EDC}" type="pres">
      <dgm:prSet presAssocID="{F52AE40F-4CB0-469D-8DF3-361421B5CC3D}" presName="parentNode2" presStyleLbl="node1" presStyleIdx="1" presStyleCnt="2" custScaleX="108236" custScaleY="268129">
        <dgm:presLayoutVars>
          <dgm:chMax val="0"/>
          <dgm:bulletEnabled val="1"/>
        </dgm:presLayoutVars>
      </dgm:prSet>
      <dgm:spPr/>
      <dgm:t>
        <a:bodyPr/>
        <a:lstStyle/>
        <a:p>
          <a:endParaRPr lang="el-GR"/>
        </a:p>
      </dgm:t>
    </dgm:pt>
    <dgm:pt modelId="{E73CD541-E67E-499F-808B-C3BED6F4CF82}" type="pres">
      <dgm:prSet presAssocID="{F52AE40F-4CB0-469D-8DF3-361421B5CC3D}" presName="connSite2" presStyleCnt="0"/>
      <dgm:spPr/>
    </dgm:pt>
  </dgm:ptLst>
  <dgm:cxnLst>
    <dgm:cxn modelId="{D1BE4B68-DF81-4675-9BA6-9A2146F59F47}" type="presOf" srcId="{C1E81CE0-E718-467C-B3D6-20ADE3EA3952}" destId="{3CD3A285-6A47-425D-9388-B5B488F86734}" srcOrd="0" destOrd="0" presId="urn:microsoft.com/office/officeart/2005/8/layout/hProcess4"/>
    <dgm:cxn modelId="{CEE58215-D2A1-4AB4-B98A-60E57864BFE3}" srcId="{B3C31ABC-BB1F-4C1E-A864-3B8D66362C3C}" destId="{F52AE40F-4CB0-469D-8DF3-361421B5CC3D}" srcOrd="1" destOrd="0" parTransId="{F3E3FFFD-6BD7-48C9-A9A7-4D6DD8704B2C}" sibTransId="{86559861-5C90-46A2-968B-57161D12CFBF}"/>
    <dgm:cxn modelId="{DA722A93-3D65-450A-BFEC-3EFF2DBFDC46}" type="presOf" srcId="{F52AE40F-4CB0-469D-8DF3-361421B5CC3D}" destId="{6E6A9A4E-0149-45C4-8FFC-786E5EC73EDC}" srcOrd="0" destOrd="0" presId="urn:microsoft.com/office/officeart/2005/8/layout/hProcess4"/>
    <dgm:cxn modelId="{1F42CD24-044A-4474-9CC2-F6ACA3651F85}" srcId="{B3C31ABC-BB1F-4C1E-A864-3B8D66362C3C}" destId="{C1E81CE0-E718-467C-B3D6-20ADE3EA3952}" srcOrd="0" destOrd="0" parTransId="{EBFDDB50-3E30-4972-A87F-D7F713C332B4}" sibTransId="{FBFEB059-4316-45AF-818C-98B1BE450F96}"/>
    <dgm:cxn modelId="{C9864B96-A510-47EE-85BD-3E60C7A4C7E6}" type="presOf" srcId="{B3C31ABC-BB1F-4C1E-A864-3B8D66362C3C}" destId="{4AFF7E58-08E5-412A-A974-034AB2EFCCEB}" srcOrd="0" destOrd="0" presId="urn:microsoft.com/office/officeart/2005/8/layout/hProcess4"/>
    <dgm:cxn modelId="{EB50651F-ADA4-4312-A5EB-6C825E124616}" type="presOf" srcId="{FBFEB059-4316-45AF-818C-98B1BE450F96}" destId="{1D277AD4-DB55-4A01-B95E-64DF78720698}" srcOrd="0" destOrd="0" presId="urn:microsoft.com/office/officeart/2005/8/layout/hProcess4"/>
    <dgm:cxn modelId="{FCDE4E29-EBCC-42D8-A7BE-7EB6B8D2D527}" type="presParOf" srcId="{4AFF7E58-08E5-412A-A974-034AB2EFCCEB}" destId="{69C144D6-A999-44AE-B4A1-9D6924AF7EE2}" srcOrd="0" destOrd="0" presId="urn:microsoft.com/office/officeart/2005/8/layout/hProcess4"/>
    <dgm:cxn modelId="{258C3478-F62E-4CCC-B9AD-EEF04DE4527A}" type="presParOf" srcId="{4AFF7E58-08E5-412A-A974-034AB2EFCCEB}" destId="{F6CB04AE-195D-41B5-96ED-826D86DBA0FD}" srcOrd="1" destOrd="0" presId="urn:microsoft.com/office/officeart/2005/8/layout/hProcess4"/>
    <dgm:cxn modelId="{49C85D1F-BF36-40D3-BECC-9834C9CF276C}" type="presParOf" srcId="{4AFF7E58-08E5-412A-A974-034AB2EFCCEB}" destId="{896C58E9-48E8-4B7F-A292-EFBEE974CA79}" srcOrd="2" destOrd="0" presId="urn:microsoft.com/office/officeart/2005/8/layout/hProcess4"/>
    <dgm:cxn modelId="{C7C52686-3AE2-456B-852E-B619901BE95D}" type="presParOf" srcId="{896C58E9-48E8-4B7F-A292-EFBEE974CA79}" destId="{D9BA6129-05B2-4FDF-9B51-579F4778D63E}" srcOrd="0" destOrd="0" presId="urn:microsoft.com/office/officeart/2005/8/layout/hProcess4"/>
    <dgm:cxn modelId="{DEC12148-35AC-46A0-800F-4C71907131BB}" type="presParOf" srcId="{D9BA6129-05B2-4FDF-9B51-579F4778D63E}" destId="{FEC35E23-03A8-4C6C-B968-FDE668674820}" srcOrd="0" destOrd="0" presId="urn:microsoft.com/office/officeart/2005/8/layout/hProcess4"/>
    <dgm:cxn modelId="{0B42216B-DFD2-4CB7-8F9B-F36D9AF3E847}" type="presParOf" srcId="{D9BA6129-05B2-4FDF-9B51-579F4778D63E}" destId="{5D524AF7-D25A-41D0-856A-65B16765F63B}" srcOrd="1" destOrd="0" presId="urn:microsoft.com/office/officeart/2005/8/layout/hProcess4"/>
    <dgm:cxn modelId="{EB9DC3A0-DE13-4BDF-B28A-0B9D65DBBE74}" type="presParOf" srcId="{D9BA6129-05B2-4FDF-9B51-579F4778D63E}" destId="{57E243B6-D1DE-471E-81FF-09408BDFBF0D}" srcOrd="2" destOrd="0" presId="urn:microsoft.com/office/officeart/2005/8/layout/hProcess4"/>
    <dgm:cxn modelId="{18BFB75D-68D1-4AAE-B680-E4665DDED856}" type="presParOf" srcId="{D9BA6129-05B2-4FDF-9B51-579F4778D63E}" destId="{3CD3A285-6A47-425D-9388-B5B488F86734}" srcOrd="3" destOrd="0" presId="urn:microsoft.com/office/officeart/2005/8/layout/hProcess4"/>
    <dgm:cxn modelId="{CD2C13E3-7D5B-48B6-B8BD-C267F7A0679A}" type="presParOf" srcId="{D9BA6129-05B2-4FDF-9B51-579F4778D63E}" destId="{F142BBB3-619E-4EA9-8DF6-51D5E4439489}" srcOrd="4" destOrd="0" presId="urn:microsoft.com/office/officeart/2005/8/layout/hProcess4"/>
    <dgm:cxn modelId="{AF6F205B-F361-4015-8674-0B51DCC48A45}" type="presParOf" srcId="{896C58E9-48E8-4B7F-A292-EFBEE974CA79}" destId="{1D277AD4-DB55-4A01-B95E-64DF78720698}" srcOrd="1" destOrd="0" presId="urn:microsoft.com/office/officeart/2005/8/layout/hProcess4"/>
    <dgm:cxn modelId="{6049A678-7673-4A83-B7EE-808A2C13600A}" type="presParOf" srcId="{896C58E9-48E8-4B7F-A292-EFBEE974CA79}" destId="{B9355816-71AE-4EDE-95BA-C13A97D0B1FA}" srcOrd="2" destOrd="0" presId="urn:microsoft.com/office/officeart/2005/8/layout/hProcess4"/>
    <dgm:cxn modelId="{FB8F33B0-69C2-419F-8A00-654B7F66100A}" type="presParOf" srcId="{B9355816-71AE-4EDE-95BA-C13A97D0B1FA}" destId="{C21E70C6-3941-4953-BB14-8284595C60F5}" srcOrd="0" destOrd="0" presId="urn:microsoft.com/office/officeart/2005/8/layout/hProcess4"/>
    <dgm:cxn modelId="{4A11F23D-4848-4194-BE67-DB664BEFDD7D}" type="presParOf" srcId="{B9355816-71AE-4EDE-95BA-C13A97D0B1FA}" destId="{6645AD0C-EA24-4B34-B02E-20A12EBE3089}" srcOrd="1" destOrd="0" presId="urn:microsoft.com/office/officeart/2005/8/layout/hProcess4"/>
    <dgm:cxn modelId="{F05C1971-31B6-4166-851C-8318A5E1F468}" type="presParOf" srcId="{B9355816-71AE-4EDE-95BA-C13A97D0B1FA}" destId="{38E8769D-C330-4307-9EFB-2E921F77E49F}" srcOrd="2" destOrd="0" presId="urn:microsoft.com/office/officeart/2005/8/layout/hProcess4"/>
    <dgm:cxn modelId="{E0209BD5-765F-4E3A-85FE-F29EBBC16128}" type="presParOf" srcId="{B9355816-71AE-4EDE-95BA-C13A97D0B1FA}" destId="{6E6A9A4E-0149-45C4-8FFC-786E5EC73EDC}" srcOrd="3" destOrd="0" presId="urn:microsoft.com/office/officeart/2005/8/layout/hProcess4"/>
    <dgm:cxn modelId="{DC2B4D80-AFE4-4CB0-9A87-16D5D2387632}" type="presParOf" srcId="{B9355816-71AE-4EDE-95BA-C13A97D0B1FA}" destId="{E73CD541-E67E-499F-808B-C3BED6F4CF82}" srcOrd="4" destOrd="0" presId="urn:microsoft.com/office/officeart/2005/8/layout/hProcess4"/>
  </dgm:cxnLst>
  <dgm:bg/>
  <dgm:whole/>
</dgm:dataModel>
</file>

<file path=ppt/diagrams/data2.xml><?xml version="1.0" encoding="utf-8"?>
<dgm:dataModel xmlns:dgm="http://schemas.openxmlformats.org/drawingml/2006/diagram" xmlns:a="http://schemas.openxmlformats.org/drawingml/2006/main">
  <dgm:ptLst>
    <dgm:pt modelId="{D9185689-F15B-4143-A5A0-709C4D68F41F}"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l-GR"/>
        </a:p>
      </dgm:t>
    </dgm:pt>
    <dgm:pt modelId="{8D3DC893-4A9F-4C53-A368-F344AFD649C4}">
      <dgm:prSet/>
      <dgm:spPr/>
      <dgm:t>
        <a:bodyPr/>
        <a:lstStyle/>
        <a:p>
          <a:pPr rtl="0"/>
          <a:r>
            <a:rPr lang="el-GR" b="1" dirty="0" smtClean="0">
              <a:solidFill>
                <a:schemeClr val="bg1"/>
              </a:solidFill>
            </a:rPr>
            <a:t>Ο «φ» είναι η θετική ρίζα της εξίσωσης </a:t>
          </a:r>
        </a:p>
        <a:p>
          <a:pPr rtl="0"/>
          <a:r>
            <a:rPr lang="el-GR" b="1" dirty="0" smtClean="0">
              <a:solidFill>
                <a:schemeClr val="bg1"/>
              </a:solidFill>
            </a:rPr>
            <a:t>φ </a:t>
          </a:r>
          <a:r>
            <a:rPr lang="el-GR" b="1" baseline="30000" dirty="0" smtClean="0">
              <a:solidFill>
                <a:schemeClr val="bg1"/>
              </a:solidFill>
            </a:rPr>
            <a:t>2</a:t>
          </a:r>
          <a:r>
            <a:rPr lang="el-GR" b="1" dirty="0" smtClean="0">
              <a:solidFill>
                <a:schemeClr val="bg1"/>
              </a:solidFill>
            </a:rPr>
            <a:t> -φ-1=0 </a:t>
          </a:r>
          <a:endParaRPr lang="el-GR" b="1" dirty="0">
            <a:solidFill>
              <a:schemeClr val="bg1"/>
            </a:solidFill>
          </a:endParaRPr>
        </a:p>
      </dgm:t>
    </dgm:pt>
    <dgm:pt modelId="{22FB640E-4649-4472-BE54-17525FEE9B5E}" type="parTrans" cxnId="{2A87EEDE-D646-4FAC-81F4-B4536385ED4D}">
      <dgm:prSet/>
      <dgm:spPr/>
      <dgm:t>
        <a:bodyPr/>
        <a:lstStyle/>
        <a:p>
          <a:endParaRPr lang="el-GR"/>
        </a:p>
      </dgm:t>
    </dgm:pt>
    <dgm:pt modelId="{757B9FE2-75CC-4217-992F-1B8D8160AE0D}" type="sibTrans" cxnId="{2A87EEDE-D646-4FAC-81F4-B4536385ED4D}">
      <dgm:prSet/>
      <dgm:spPr/>
      <dgm:t>
        <a:bodyPr/>
        <a:lstStyle/>
        <a:p>
          <a:endParaRPr lang="el-GR"/>
        </a:p>
      </dgm:t>
    </dgm:pt>
    <dgm:pt modelId="{D43CE53B-5C94-4B26-B953-1678E1B094D1}">
      <dgm:prSet/>
      <dgm:spPr/>
      <dgm:t>
        <a:bodyPr/>
        <a:lstStyle/>
        <a:p>
          <a:pPr rtl="0"/>
          <a:r>
            <a:rPr lang="el-GR" b="1" dirty="0" smtClean="0">
              <a:solidFill>
                <a:schemeClr val="bg1"/>
              </a:solidFill>
            </a:rPr>
            <a:t>Αν φτιάξουμε μια ακολουθία με όρους τους λόγους των διαδοχικών όρων της ακολουθίας Fibonacci: 1, 1, 2, 3, 5, 8, 13, 21, …. θα έχουμε: 1, 2, 2/ 3 , 3 /5 , 5/ 8 , 8/13 , 13/ 21 , …. Εύκολα παρατηρούμε ότι οι λόγοι αυτοί τείνουν να προσεγγίσουν τον «φ».</a:t>
          </a:r>
          <a:endParaRPr lang="el-GR" b="1" dirty="0">
            <a:solidFill>
              <a:schemeClr val="bg1"/>
            </a:solidFill>
          </a:endParaRPr>
        </a:p>
      </dgm:t>
    </dgm:pt>
    <dgm:pt modelId="{99681CB7-56F6-4008-9F5B-4FF64297CA98}" type="parTrans" cxnId="{DED53C0D-3CD0-43AF-A975-AC4481D3D1E2}">
      <dgm:prSet/>
      <dgm:spPr/>
      <dgm:t>
        <a:bodyPr/>
        <a:lstStyle/>
        <a:p>
          <a:endParaRPr lang="el-GR"/>
        </a:p>
      </dgm:t>
    </dgm:pt>
    <dgm:pt modelId="{6627DD6C-5DC1-4DDC-822F-3822B1A67AC7}" type="sibTrans" cxnId="{DED53C0D-3CD0-43AF-A975-AC4481D3D1E2}">
      <dgm:prSet/>
      <dgm:spPr/>
      <dgm:t>
        <a:bodyPr/>
        <a:lstStyle/>
        <a:p>
          <a:endParaRPr lang="el-GR"/>
        </a:p>
      </dgm:t>
    </dgm:pt>
    <dgm:pt modelId="{BAD4F07D-8CB5-40B7-B60E-064F54465A85}" type="pres">
      <dgm:prSet presAssocID="{D9185689-F15B-4143-A5A0-709C4D68F41F}" presName="compositeShape" presStyleCnt="0">
        <dgm:presLayoutVars>
          <dgm:chMax val="7"/>
          <dgm:dir/>
          <dgm:resizeHandles val="exact"/>
        </dgm:presLayoutVars>
      </dgm:prSet>
      <dgm:spPr/>
      <dgm:t>
        <a:bodyPr/>
        <a:lstStyle/>
        <a:p>
          <a:endParaRPr lang="el-GR"/>
        </a:p>
      </dgm:t>
    </dgm:pt>
    <dgm:pt modelId="{CA9DD166-E9C0-4AC0-808C-BABDCA098569}" type="pres">
      <dgm:prSet presAssocID="{8D3DC893-4A9F-4C53-A368-F344AFD649C4}" presName="circ1" presStyleLbl="vennNode1" presStyleIdx="0" presStyleCnt="2"/>
      <dgm:spPr/>
      <dgm:t>
        <a:bodyPr/>
        <a:lstStyle/>
        <a:p>
          <a:endParaRPr lang="el-GR"/>
        </a:p>
      </dgm:t>
    </dgm:pt>
    <dgm:pt modelId="{E7B453BA-7BBE-4B9E-913E-A08B3201A64D}" type="pres">
      <dgm:prSet presAssocID="{8D3DC893-4A9F-4C53-A368-F344AFD649C4}" presName="circ1Tx" presStyleLbl="revTx" presStyleIdx="0" presStyleCnt="0">
        <dgm:presLayoutVars>
          <dgm:chMax val="0"/>
          <dgm:chPref val="0"/>
          <dgm:bulletEnabled val="1"/>
        </dgm:presLayoutVars>
      </dgm:prSet>
      <dgm:spPr/>
      <dgm:t>
        <a:bodyPr/>
        <a:lstStyle/>
        <a:p>
          <a:endParaRPr lang="el-GR"/>
        </a:p>
      </dgm:t>
    </dgm:pt>
    <dgm:pt modelId="{787BD3BE-0FF8-4B59-AB09-FB7C6B283446}" type="pres">
      <dgm:prSet presAssocID="{D43CE53B-5C94-4B26-B953-1678E1B094D1}" presName="circ2" presStyleLbl="vennNode1" presStyleIdx="1" presStyleCnt="2" custScaleX="99478"/>
      <dgm:spPr/>
      <dgm:t>
        <a:bodyPr/>
        <a:lstStyle/>
        <a:p>
          <a:endParaRPr lang="el-GR"/>
        </a:p>
      </dgm:t>
    </dgm:pt>
    <dgm:pt modelId="{968F7C90-DC6A-4C90-B510-B2DDFA942FE4}" type="pres">
      <dgm:prSet presAssocID="{D43CE53B-5C94-4B26-B953-1678E1B094D1}" presName="circ2Tx" presStyleLbl="revTx" presStyleIdx="0" presStyleCnt="0">
        <dgm:presLayoutVars>
          <dgm:chMax val="0"/>
          <dgm:chPref val="0"/>
          <dgm:bulletEnabled val="1"/>
        </dgm:presLayoutVars>
      </dgm:prSet>
      <dgm:spPr/>
      <dgm:t>
        <a:bodyPr/>
        <a:lstStyle/>
        <a:p>
          <a:endParaRPr lang="el-GR"/>
        </a:p>
      </dgm:t>
    </dgm:pt>
  </dgm:ptLst>
  <dgm:cxnLst>
    <dgm:cxn modelId="{DED53C0D-3CD0-43AF-A975-AC4481D3D1E2}" srcId="{D9185689-F15B-4143-A5A0-709C4D68F41F}" destId="{D43CE53B-5C94-4B26-B953-1678E1B094D1}" srcOrd="1" destOrd="0" parTransId="{99681CB7-56F6-4008-9F5B-4FF64297CA98}" sibTransId="{6627DD6C-5DC1-4DDC-822F-3822B1A67AC7}"/>
    <dgm:cxn modelId="{E9807104-590A-4480-9E8B-904BE1723108}" type="presOf" srcId="{8D3DC893-4A9F-4C53-A368-F344AFD649C4}" destId="{CA9DD166-E9C0-4AC0-808C-BABDCA098569}" srcOrd="0" destOrd="0" presId="urn:microsoft.com/office/officeart/2005/8/layout/venn1"/>
    <dgm:cxn modelId="{3629CA71-3407-4FDE-9520-F95582DD8986}" type="presOf" srcId="{D43CE53B-5C94-4B26-B953-1678E1B094D1}" destId="{787BD3BE-0FF8-4B59-AB09-FB7C6B283446}" srcOrd="0" destOrd="0" presId="urn:microsoft.com/office/officeart/2005/8/layout/venn1"/>
    <dgm:cxn modelId="{1BB96455-0D22-4FD9-AFC1-3B15D0A56D51}" type="presOf" srcId="{D9185689-F15B-4143-A5A0-709C4D68F41F}" destId="{BAD4F07D-8CB5-40B7-B60E-064F54465A85}" srcOrd="0" destOrd="0" presId="urn:microsoft.com/office/officeart/2005/8/layout/venn1"/>
    <dgm:cxn modelId="{6BFB3786-E9C4-4A10-92F0-46EA258A5A9C}" type="presOf" srcId="{8D3DC893-4A9F-4C53-A368-F344AFD649C4}" destId="{E7B453BA-7BBE-4B9E-913E-A08B3201A64D}" srcOrd="1" destOrd="0" presId="urn:microsoft.com/office/officeart/2005/8/layout/venn1"/>
    <dgm:cxn modelId="{2A87EEDE-D646-4FAC-81F4-B4536385ED4D}" srcId="{D9185689-F15B-4143-A5A0-709C4D68F41F}" destId="{8D3DC893-4A9F-4C53-A368-F344AFD649C4}" srcOrd="0" destOrd="0" parTransId="{22FB640E-4649-4472-BE54-17525FEE9B5E}" sibTransId="{757B9FE2-75CC-4217-992F-1B8D8160AE0D}"/>
    <dgm:cxn modelId="{7F92F2D3-78C7-493E-BBF3-C333C66246DC}" type="presOf" srcId="{D43CE53B-5C94-4B26-B953-1678E1B094D1}" destId="{968F7C90-DC6A-4C90-B510-B2DDFA942FE4}" srcOrd="1" destOrd="0" presId="urn:microsoft.com/office/officeart/2005/8/layout/venn1"/>
    <dgm:cxn modelId="{E8B44845-95BA-49BD-95F9-355C56A6BF3A}" type="presParOf" srcId="{BAD4F07D-8CB5-40B7-B60E-064F54465A85}" destId="{CA9DD166-E9C0-4AC0-808C-BABDCA098569}" srcOrd="0" destOrd="0" presId="urn:microsoft.com/office/officeart/2005/8/layout/venn1"/>
    <dgm:cxn modelId="{A268BB94-7A7F-4E40-AC04-811B5109235F}" type="presParOf" srcId="{BAD4F07D-8CB5-40B7-B60E-064F54465A85}" destId="{E7B453BA-7BBE-4B9E-913E-A08B3201A64D}" srcOrd="1" destOrd="0" presId="urn:microsoft.com/office/officeart/2005/8/layout/venn1"/>
    <dgm:cxn modelId="{50FB86F9-5533-432A-930E-AE62AF77E061}" type="presParOf" srcId="{BAD4F07D-8CB5-40B7-B60E-064F54465A85}" destId="{787BD3BE-0FF8-4B59-AB09-FB7C6B283446}" srcOrd="2" destOrd="0" presId="urn:microsoft.com/office/officeart/2005/8/layout/venn1"/>
    <dgm:cxn modelId="{BC49F323-9A42-4168-8B45-99138CF87D35}" type="presParOf" srcId="{BAD4F07D-8CB5-40B7-B60E-064F54465A85}" destId="{968F7C90-DC6A-4C90-B510-B2DDFA942FE4}" srcOrd="3" destOrd="0" presId="urn:microsoft.com/office/officeart/2005/8/layout/venn1"/>
  </dgm:cxnLst>
  <dgm:bg/>
  <dgm:whole/>
</dgm:dataModel>
</file>

<file path=ppt/diagrams/data3.xml><?xml version="1.0" encoding="utf-8"?>
<dgm:dataModel xmlns:dgm="http://schemas.openxmlformats.org/drawingml/2006/diagram" xmlns:a="http://schemas.openxmlformats.org/drawingml/2006/main">
  <dgm:ptLst>
    <dgm:pt modelId="{FE4F43E9-8F68-4351-87E5-8DBBD33FA145}"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el-GR"/>
        </a:p>
      </dgm:t>
    </dgm:pt>
    <dgm:pt modelId="{885A9C8D-6777-4FFE-9A93-1833963FA4C1}">
      <dgm:prSet custT="1"/>
      <dgm:spPr/>
      <dgm:t>
        <a:bodyPr/>
        <a:lstStyle/>
        <a:p>
          <a:pPr rtl="0"/>
          <a:r>
            <a:rPr lang="el-GR" sz="1600" b="1" dirty="0" smtClean="0">
              <a:solidFill>
                <a:schemeClr val="accent2">
                  <a:lumMod val="50000"/>
                </a:schemeClr>
              </a:solidFill>
            </a:rPr>
            <a:t>Οι αρχαίοι Αιγύπτιοι ήταν οι πρώτοι που χρησιμοποίησαν την αναλογία της Χρυσής Τομής στο κτίσιμο των πυραμίδων. Οι αρχαίοι Έλληνες πέτυχαν με τον «φ» να χωρίσουν τα σκαλιά του θεάτρου της Επιδαύρου σε δύο άνισα μέρη με τέτοιο τρόπο, ώστε το αισθητικό αποτέλεσμα να είναι άριστο. Τέλος, χαρακτηριστικό παράδειγμα της χρυσής αναλογίας αποτελεί ο Παρθενώνας, του οποίου οι διαστάσεις έχουν λόγο «φ». </a:t>
          </a:r>
          <a:endParaRPr lang="el-GR" sz="1600" b="1" dirty="0">
            <a:solidFill>
              <a:schemeClr val="accent2">
                <a:lumMod val="50000"/>
              </a:schemeClr>
            </a:solidFill>
          </a:endParaRPr>
        </a:p>
      </dgm:t>
    </dgm:pt>
    <dgm:pt modelId="{3FCC4AC7-BAA6-434A-85E4-59FBB00D2C54}" type="parTrans" cxnId="{B06C16B9-CE03-4061-A202-A3A60BC686C7}">
      <dgm:prSet/>
      <dgm:spPr/>
      <dgm:t>
        <a:bodyPr/>
        <a:lstStyle/>
        <a:p>
          <a:endParaRPr lang="el-GR" sz="1600" b="1">
            <a:solidFill>
              <a:schemeClr val="bg1"/>
            </a:solidFill>
          </a:endParaRPr>
        </a:p>
      </dgm:t>
    </dgm:pt>
    <dgm:pt modelId="{F6423CE8-0DCA-4909-BFCF-146BDF260650}" type="sibTrans" cxnId="{B06C16B9-CE03-4061-A202-A3A60BC686C7}">
      <dgm:prSet/>
      <dgm:spPr/>
      <dgm:t>
        <a:bodyPr/>
        <a:lstStyle/>
        <a:p>
          <a:endParaRPr lang="el-GR" sz="1600" b="1">
            <a:solidFill>
              <a:schemeClr val="bg1"/>
            </a:solidFill>
          </a:endParaRPr>
        </a:p>
      </dgm:t>
    </dgm:pt>
    <dgm:pt modelId="{B62069AB-DF4C-409B-9FE2-B4CF5C8D72AD}">
      <dgm:prSet custT="1"/>
      <dgm:spPr/>
      <dgm:t>
        <a:bodyPr/>
        <a:lstStyle/>
        <a:p>
          <a:pPr rtl="0"/>
          <a:r>
            <a:rPr lang="el-GR" sz="1600" b="1" dirty="0" smtClean="0">
              <a:solidFill>
                <a:schemeClr val="accent2">
                  <a:lumMod val="50000"/>
                </a:schemeClr>
              </a:solidFill>
            </a:rPr>
            <a:t>Ο αρχιτέκτονας</a:t>
          </a:r>
          <a:r>
            <a:rPr lang="el-GR" sz="1600" b="1" dirty="0" smtClean="0">
              <a:solidFill>
                <a:schemeClr val="accent2">
                  <a:lumMod val="50000"/>
                </a:schemeClr>
              </a:solidFill>
            </a:rPr>
            <a:t> </a:t>
          </a:r>
          <a:r>
            <a:rPr lang="en-GB" sz="1600" b="1" dirty="0" smtClean="0">
              <a:solidFill>
                <a:schemeClr val="accent2">
                  <a:lumMod val="50000"/>
                </a:schemeClr>
              </a:solidFill>
            </a:rPr>
            <a:t>Le Corbusier</a:t>
          </a:r>
          <a:r>
            <a:rPr lang="el-GR" sz="1600" b="1" dirty="0" smtClean="0">
              <a:solidFill>
                <a:schemeClr val="accent2">
                  <a:lumMod val="50000"/>
                </a:schemeClr>
              </a:solidFill>
            </a:rPr>
            <a:t> (1887-1965) κατασκεύασε μια κλίμακα αναλογιών που ονόμασε </a:t>
          </a:r>
          <a:r>
            <a:rPr lang="en-GB" sz="1600" b="1" dirty="0" smtClean="0">
              <a:solidFill>
                <a:schemeClr val="accent2">
                  <a:lumMod val="50000"/>
                </a:schemeClr>
              </a:solidFill>
            </a:rPr>
            <a:t>Le Modulor</a:t>
          </a:r>
          <a:r>
            <a:rPr lang="el-GR" sz="1600" b="1" dirty="0" smtClean="0">
              <a:solidFill>
                <a:schemeClr val="accent2">
                  <a:lumMod val="50000"/>
                </a:schemeClr>
              </a:solidFill>
            </a:rPr>
            <a:t>, η οποία βασίζεται στο ανθρώπινο σώμα. Σύμφωνα με αυτή, ο ομφαλός διαιρεί το ανθρώπινο σώμα σε λόγο χρυσής τομής. </a:t>
          </a:r>
          <a:endParaRPr lang="el-GR" sz="1600" b="1" dirty="0">
            <a:solidFill>
              <a:schemeClr val="accent2">
                <a:lumMod val="50000"/>
              </a:schemeClr>
            </a:solidFill>
          </a:endParaRPr>
        </a:p>
      </dgm:t>
    </dgm:pt>
    <dgm:pt modelId="{4DA6F722-2070-43C6-9524-7AA9E43C71D7}" type="parTrans" cxnId="{CD5B09C0-9DBE-4C46-9F69-37D966A49D91}">
      <dgm:prSet/>
      <dgm:spPr/>
      <dgm:t>
        <a:bodyPr/>
        <a:lstStyle/>
        <a:p>
          <a:endParaRPr lang="el-GR" sz="1600" b="1">
            <a:solidFill>
              <a:schemeClr val="bg1"/>
            </a:solidFill>
          </a:endParaRPr>
        </a:p>
      </dgm:t>
    </dgm:pt>
    <dgm:pt modelId="{6ABA0A01-8551-4A29-901C-AD8BDA64CFE9}" type="sibTrans" cxnId="{CD5B09C0-9DBE-4C46-9F69-37D966A49D91}">
      <dgm:prSet/>
      <dgm:spPr/>
      <dgm:t>
        <a:bodyPr/>
        <a:lstStyle/>
        <a:p>
          <a:endParaRPr lang="el-GR" sz="1600" b="1">
            <a:solidFill>
              <a:schemeClr val="bg1"/>
            </a:solidFill>
          </a:endParaRPr>
        </a:p>
      </dgm:t>
    </dgm:pt>
    <dgm:pt modelId="{BAD91304-4805-4EEF-A43D-AE1733B6DE81}" type="pres">
      <dgm:prSet presAssocID="{FE4F43E9-8F68-4351-87E5-8DBBD33FA145}" presName="Name0" presStyleCnt="0">
        <dgm:presLayoutVars>
          <dgm:chMax val="7"/>
          <dgm:dir/>
          <dgm:animLvl val="lvl"/>
          <dgm:resizeHandles val="exact"/>
        </dgm:presLayoutVars>
      </dgm:prSet>
      <dgm:spPr/>
      <dgm:t>
        <a:bodyPr/>
        <a:lstStyle/>
        <a:p>
          <a:endParaRPr lang="el-GR"/>
        </a:p>
      </dgm:t>
    </dgm:pt>
    <dgm:pt modelId="{53333EE7-4C90-4315-95A1-9FA1DFD08E87}" type="pres">
      <dgm:prSet presAssocID="{885A9C8D-6777-4FFE-9A93-1833963FA4C1}" presName="circle1" presStyleLbl="node1" presStyleIdx="0" presStyleCnt="2"/>
      <dgm:spPr/>
    </dgm:pt>
    <dgm:pt modelId="{E3B2C2F5-07FF-4E6E-93BF-F2261E082043}" type="pres">
      <dgm:prSet presAssocID="{885A9C8D-6777-4FFE-9A93-1833963FA4C1}" presName="space" presStyleCnt="0"/>
      <dgm:spPr/>
    </dgm:pt>
    <dgm:pt modelId="{90955263-B927-4E56-806C-9FF2C455621B}" type="pres">
      <dgm:prSet presAssocID="{885A9C8D-6777-4FFE-9A93-1833963FA4C1}" presName="rect1" presStyleLbl="alignAcc1" presStyleIdx="0" presStyleCnt="2"/>
      <dgm:spPr/>
      <dgm:t>
        <a:bodyPr/>
        <a:lstStyle/>
        <a:p>
          <a:endParaRPr lang="el-GR"/>
        </a:p>
      </dgm:t>
    </dgm:pt>
    <dgm:pt modelId="{91C8D7D7-DD7C-4140-B50A-5FE8B57BAF38}" type="pres">
      <dgm:prSet presAssocID="{B62069AB-DF4C-409B-9FE2-B4CF5C8D72AD}" presName="vertSpace2" presStyleLbl="node1" presStyleIdx="0" presStyleCnt="2"/>
      <dgm:spPr/>
    </dgm:pt>
    <dgm:pt modelId="{62A55634-1C9B-443E-91B2-09ADD41289C9}" type="pres">
      <dgm:prSet presAssocID="{B62069AB-DF4C-409B-9FE2-B4CF5C8D72AD}" presName="circle2" presStyleLbl="node1" presStyleIdx="1" presStyleCnt="2"/>
      <dgm:spPr/>
    </dgm:pt>
    <dgm:pt modelId="{429E0CE2-3E22-443F-990F-703254C7821B}" type="pres">
      <dgm:prSet presAssocID="{B62069AB-DF4C-409B-9FE2-B4CF5C8D72AD}" presName="rect2" presStyleLbl="alignAcc1" presStyleIdx="1" presStyleCnt="2"/>
      <dgm:spPr/>
      <dgm:t>
        <a:bodyPr/>
        <a:lstStyle/>
        <a:p>
          <a:endParaRPr lang="el-GR"/>
        </a:p>
      </dgm:t>
    </dgm:pt>
    <dgm:pt modelId="{830D7A31-A771-44D3-88A9-2E83E5ED3EFD}" type="pres">
      <dgm:prSet presAssocID="{885A9C8D-6777-4FFE-9A93-1833963FA4C1}" presName="rect1ParTxNoCh" presStyleLbl="alignAcc1" presStyleIdx="1" presStyleCnt="2">
        <dgm:presLayoutVars>
          <dgm:chMax val="1"/>
          <dgm:bulletEnabled val="1"/>
        </dgm:presLayoutVars>
      </dgm:prSet>
      <dgm:spPr/>
      <dgm:t>
        <a:bodyPr/>
        <a:lstStyle/>
        <a:p>
          <a:endParaRPr lang="el-GR"/>
        </a:p>
      </dgm:t>
    </dgm:pt>
    <dgm:pt modelId="{C16FD3A9-FB07-4230-9732-BBB033BC21F5}" type="pres">
      <dgm:prSet presAssocID="{B62069AB-DF4C-409B-9FE2-B4CF5C8D72AD}" presName="rect2ParTxNoCh" presStyleLbl="alignAcc1" presStyleIdx="1" presStyleCnt="2">
        <dgm:presLayoutVars>
          <dgm:chMax val="1"/>
          <dgm:bulletEnabled val="1"/>
        </dgm:presLayoutVars>
      </dgm:prSet>
      <dgm:spPr/>
      <dgm:t>
        <a:bodyPr/>
        <a:lstStyle/>
        <a:p>
          <a:endParaRPr lang="el-GR"/>
        </a:p>
      </dgm:t>
    </dgm:pt>
  </dgm:ptLst>
  <dgm:cxnLst>
    <dgm:cxn modelId="{C01D655F-84CE-4AE9-98EB-0B4BABE0FE1C}" type="presOf" srcId="{FE4F43E9-8F68-4351-87E5-8DBBD33FA145}" destId="{BAD91304-4805-4EEF-A43D-AE1733B6DE81}" srcOrd="0" destOrd="0" presId="urn:microsoft.com/office/officeart/2005/8/layout/target3"/>
    <dgm:cxn modelId="{E42CD838-2684-4AB2-AA0D-7EAB35D4D44D}" type="presOf" srcId="{885A9C8D-6777-4FFE-9A93-1833963FA4C1}" destId="{90955263-B927-4E56-806C-9FF2C455621B}" srcOrd="0" destOrd="0" presId="urn:microsoft.com/office/officeart/2005/8/layout/target3"/>
    <dgm:cxn modelId="{F82CD3AF-E25C-4585-82D2-64043709E6C6}" type="presOf" srcId="{B62069AB-DF4C-409B-9FE2-B4CF5C8D72AD}" destId="{429E0CE2-3E22-443F-990F-703254C7821B}" srcOrd="0" destOrd="0" presId="urn:microsoft.com/office/officeart/2005/8/layout/target3"/>
    <dgm:cxn modelId="{ACF640D0-9B7B-4CED-BDBD-0D817ED3BD33}" type="presOf" srcId="{885A9C8D-6777-4FFE-9A93-1833963FA4C1}" destId="{830D7A31-A771-44D3-88A9-2E83E5ED3EFD}" srcOrd="1" destOrd="0" presId="urn:microsoft.com/office/officeart/2005/8/layout/target3"/>
    <dgm:cxn modelId="{676947AA-05BA-425A-8F7D-C9DB5137C5CA}" type="presOf" srcId="{B62069AB-DF4C-409B-9FE2-B4CF5C8D72AD}" destId="{C16FD3A9-FB07-4230-9732-BBB033BC21F5}" srcOrd="1" destOrd="0" presId="urn:microsoft.com/office/officeart/2005/8/layout/target3"/>
    <dgm:cxn modelId="{B06C16B9-CE03-4061-A202-A3A60BC686C7}" srcId="{FE4F43E9-8F68-4351-87E5-8DBBD33FA145}" destId="{885A9C8D-6777-4FFE-9A93-1833963FA4C1}" srcOrd="0" destOrd="0" parTransId="{3FCC4AC7-BAA6-434A-85E4-59FBB00D2C54}" sibTransId="{F6423CE8-0DCA-4909-BFCF-146BDF260650}"/>
    <dgm:cxn modelId="{CD5B09C0-9DBE-4C46-9F69-37D966A49D91}" srcId="{FE4F43E9-8F68-4351-87E5-8DBBD33FA145}" destId="{B62069AB-DF4C-409B-9FE2-B4CF5C8D72AD}" srcOrd="1" destOrd="0" parTransId="{4DA6F722-2070-43C6-9524-7AA9E43C71D7}" sibTransId="{6ABA0A01-8551-4A29-901C-AD8BDA64CFE9}"/>
    <dgm:cxn modelId="{CCE728A5-B138-45BE-9AD9-6989EC0951E0}" type="presParOf" srcId="{BAD91304-4805-4EEF-A43D-AE1733B6DE81}" destId="{53333EE7-4C90-4315-95A1-9FA1DFD08E87}" srcOrd="0" destOrd="0" presId="urn:microsoft.com/office/officeart/2005/8/layout/target3"/>
    <dgm:cxn modelId="{EC942CA4-F83C-491E-8CDB-7FE2BB102FE3}" type="presParOf" srcId="{BAD91304-4805-4EEF-A43D-AE1733B6DE81}" destId="{E3B2C2F5-07FF-4E6E-93BF-F2261E082043}" srcOrd="1" destOrd="0" presId="urn:microsoft.com/office/officeart/2005/8/layout/target3"/>
    <dgm:cxn modelId="{01435821-8636-4472-8434-FF6A15118DB1}" type="presParOf" srcId="{BAD91304-4805-4EEF-A43D-AE1733B6DE81}" destId="{90955263-B927-4E56-806C-9FF2C455621B}" srcOrd="2" destOrd="0" presId="urn:microsoft.com/office/officeart/2005/8/layout/target3"/>
    <dgm:cxn modelId="{39F94A2B-0C26-473D-BD12-C0479F51D945}" type="presParOf" srcId="{BAD91304-4805-4EEF-A43D-AE1733B6DE81}" destId="{91C8D7D7-DD7C-4140-B50A-5FE8B57BAF38}" srcOrd="3" destOrd="0" presId="urn:microsoft.com/office/officeart/2005/8/layout/target3"/>
    <dgm:cxn modelId="{0D957BEE-0ACA-49B1-87CB-0D8943E50F5F}" type="presParOf" srcId="{BAD91304-4805-4EEF-A43D-AE1733B6DE81}" destId="{62A55634-1C9B-443E-91B2-09ADD41289C9}" srcOrd="4" destOrd="0" presId="urn:microsoft.com/office/officeart/2005/8/layout/target3"/>
    <dgm:cxn modelId="{3AFA8465-7502-4AE5-8D50-D96F7444E7B3}" type="presParOf" srcId="{BAD91304-4805-4EEF-A43D-AE1733B6DE81}" destId="{429E0CE2-3E22-443F-990F-703254C7821B}" srcOrd="5" destOrd="0" presId="urn:microsoft.com/office/officeart/2005/8/layout/target3"/>
    <dgm:cxn modelId="{6F373444-6478-48B1-83BD-DA31CD43C98D}" type="presParOf" srcId="{BAD91304-4805-4EEF-A43D-AE1733B6DE81}" destId="{830D7A31-A771-44D3-88A9-2E83E5ED3EFD}" srcOrd="6" destOrd="0" presId="urn:microsoft.com/office/officeart/2005/8/layout/target3"/>
    <dgm:cxn modelId="{237973FD-212B-4C9D-8C6A-667D9ECE1D7A}" type="presParOf" srcId="{BAD91304-4805-4EEF-A43D-AE1733B6DE81}" destId="{C16FD3A9-FB07-4230-9732-BBB033BC21F5}" srcOrd="7" destOrd="0" presId="urn:microsoft.com/office/officeart/2005/8/layout/target3"/>
  </dgm:cxnLst>
  <dgm:bg/>
  <dgm:whole/>
</dgm:dataModel>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6 - Ισοσκελές τρίγωνο"/>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540544" y="776288"/>
            <a:ext cx="8062912" cy="1470025"/>
          </a:xfrm>
        </p:spPr>
        <p:txBody>
          <a:bodyPr anchor="b">
            <a:normAutofit/>
          </a:bodyPr>
          <a:lstStyle>
            <a:lvl1pPr algn="r">
              <a:defRPr sz="440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1371600" y="6012656"/>
            <a:ext cx="5791200" cy="365125"/>
          </a:xfrm>
        </p:spPr>
        <p:txBody>
          <a:bodyPr tIns="0" bIns="0" anchor="t"/>
          <a:lstStyle>
            <a:lvl1pPr algn="r">
              <a:defRPr sz="1000"/>
            </a:lvl1pPr>
          </a:lstStyle>
          <a:p>
            <a:fld id="{9418B04F-D5C4-4457-85B2-2661D759FF96}" type="datetimeFigureOut">
              <a:rPr lang="el-GR" smtClean="0"/>
              <a:pPr/>
              <a:t>13/1/2017</a:t>
            </a:fld>
            <a:endParaRPr lang="el-GR"/>
          </a:p>
        </p:txBody>
      </p:sp>
      <p:sp>
        <p:nvSpPr>
          <p:cNvPr id="17" name="16 - Θέση υποσέλιδου"/>
          <p:cNvSpPr>
            <a:spLocks noGrp="1"/>
          </p:cNvSpPr>
          <p:nvPr>
            <p:ph type="ftr" sz="quarter" idx="11"/>
          </p:nvPr>
        </p:nvSpPr>
        <p:spPr>
          <a:xfrm>
            <a:off x="1371600" y="5650704"/>
            <a:ext cx="5791200" cy="365125"/>
          </a:xfrm>
        </p:spPr>
        <p:txBody>
          <a:bodyPr tIns="0" bIns="0" anchor="b"/>
          <a:lstStyle>
            <a:lvl1pPr algn="r">
              <a:defRPr sz="1100"/>
            </a:lvl1pPr>
          </a:lstStyle>
          <a:p>
            <a:endParaRPr lang="el-GR"/>
          </a:p>
        </p:txBody>
      </p:sp>
      <p:sp>
        <p:nvSpPr>
          <p:cNvPr id="29" name="28 - Θέση αριθμού διαφάνειας"/>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D6093546-C780-4765-8BA9-820ABCFDCA4B}"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418B04F-D5C4-4457-85B2-2661D759FF96}" type="datetimeFigureOut">
              <a:rPr lang="el-GR" smtClean="0"/>
              <a:pPr/>
              <a:t>13/1/2017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6093546-C780-4765-8BA9-820ABCFDCA4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381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81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418B04F-D5C4-4457-85B2-2661D759FF96}" type="datetimeFigureOut">
              <a:rPr lang="el-GR" smtClean="0"/>
              <a:pPr/>
              <a:t>13/1/2017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6093546-C780-4765-8BA9-820ABCFDCA4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399032"/>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457200" y="1882808"/>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791456" y="6480048"/>
            <a:ext cx="2133600" cy="301752"/>
          </a:xfrm>
        </p:spPr>
        <p:txBody>
          <a:bodyPr/>
          <a:lstStyle/>
          <a:p>
            <a:fld id="{9418B04F-D5C4-4457-85B2-2661D759FF96}" type="datetimeFigureOut">
              <a:rPr lang="el-GR" smtClean="0"/>
              <a:pPr/>
              <a:t>13/1/2017</a:t>
            </a:fld>
            <a:endParaRPr lang="el-GR"/>
          </a:p>
        </p:txBody>
      </p:sp>
      <p:sp>
        <p:nvSpPr>
          <p:cNvPr id="5" name="4 - Θέση υποσέλιδου"/>
          <p:cNvSpPr>
            <a:spLocks noGrp="1"/>
          </p:cNvSpPr>
          <p:nvPr>
            <p:ph type="ftr" sz="quarter" idx="11"/>
          </p:nvPr>
        </p:nvSpPr>
        <p:spPr>
          <a:xfrm>
            <a:off x="457200" y="6480969"/>
            <a:ext cx="4260056" cy="300831"/>
          </a:xfrm>
        </p:spPr>
        <p:txBody>
          <a:bodyPr/>
          <a:lstStyle/>
          <a:p>
            <a:endParaRPr lang="el-GR"/>
          </a:p>
        </p:txBody>
      </p:sp>
      <p:sp>
        <p:nvSpPr>
          <p:cNvPr id="6" name="5 - Θέση αριθμού διαφάνειας"/>
          <p:cNvSpPr>
            <a:spLocks noGrp="1"/>
          </p:cNvSpPr>
          <p:nvPr>
            <p:ph type="sldNum" sz="quarter" idx="12"/>
          </p:nvPr>
        </p:nvSpPr>
        <p:spPr/>
        <p:txBody>
          <a:bodyPr/>
          <a:lstStyle/>
          <a:p>
            <a:fld id="{D6093546-C780-4765-8BA9-820ABCFDCA4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9" name="8 - Ορθογώνιο τρίγωνο"/>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 Ισοσκελές τρίγωνο"/>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 Θέση ημερομηνίας"/>
          <p:cNvSpPr>
            <a:spLocks noGrp="1"/>
          </p:cNvSpPr>
          <p:nvPr>
            <p:ph type="dt" sz="half" idx="10"/>
          </p:nvPr>
        </p:nvSpPr>
        <p:spPr>
          <a:xfrm>
            <a:off x="6955632" y="6477000"/>
            <a:ext cx="2133600" cy="304800"/>
          </a:xfrm>
        </p:spPr>
        <p:txBody>
          <a:bodyPr/>
          <a:lstStyle/>
          <a:p>
            <a:fld id="{9418B04F-D5C4-4457-85B2-2661D759FF96}" type="datetimeFigureOut">
              <a:rPr lang="el-GR" smtClean="0"/>
              <a:pPr/>
              <a:t>13/1/2017</a:t>
            </a:fld>
            <a:endParaRPr lang="el-GR"/>
          </a:p>
        </p:txBody>
      </p:sp>
      <p:sp>
        <p:nvSpPr>
          <p:cNvPr id="5" name="4 - Θέση υποσέλιδου"/>
          <p:cNvSpPr>
            <a:spLocks noGrp="1"/>
          </p:cNvSpPr>
          <p:nvPr>
            <p:ph type="ftr" sz="quarter" idx="11"/>
          </p:nvPr>
        </p:nvSpPr>
        <p:spPr>
          <a:xfrm>
            <a:off x="2619376" y="6480969"/>
            <a:ext cx="4260056" cy="300831"/>
          </a:xfrm>
        </p:spPr>
        <p:txBody>
          <a:bodyPr/>
          <a:lstStyle/>
          <a:p>
            <a:endParaRPr lang="el-GR"/>
          </a:p>
        </p:txBody>
      </p:sp>
      <p:sp>
        <p:nvSpPr>
          <p:cNvPr id="6" name="5 - Θέση αριθμού διαφάνειας"/>
          <p:cNvSpPr>
            <a:spLocks noGrp="1"/>
          </p:cNvSpPr>
          <p:nvPr>
            <p:ph type="sldNum" sz="quarter" idx="12"/>
          </p:nvPr>
        </p:nvSpPr>
        <p:spPr>
          <a:xfrm>
            <a:off x="8451056" y="809624"/>
            <a:ext cx="502920" cy="300831"/>
          </a:xfrm>
        </p:spPr>
        <p:txBody>
          <a:bodyPr/>
          <a:lstStyle/>
          <a:p>
            <a:fld id="{D6093546-C780-4765-8BA9-820ABCFDCA4B}" type="slidenum">
              <a:rPr lang="el-GR" smtClean="0"/>
              <a:pPr/>
              <a:t>‹#›</a:t>
            </a:fld>
            <a:endParaRPr lang="el-GR"/>
          </a:p>
        </p:txBody>
      </p:sp>
      <p:cxnSp>
        <p:nvCxnSpPr>
          <p:cNvPr id="11" name="10 - Ευθεία γραμμή σύνδεσης"/>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 Ευθεία γραμμή σύνδεσης"/>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 Τίτλος"/>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marL="0"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4791456" y="6480969"/>
            <a:ext cx="2133600" cy="301752"/>
          </a:xfrm>
        </p:spPr>
        <p:txBody>
          <a:bodyPr/>
          <a:lstStyle/>
          <a:p>
            <a:fld id="{9418B04F-D5C4-4457-85B2-2661D759FF96}" type="datetimeFigureOut">
              <a:rPr lang="el-GR" smtClean="0"/>
              <a:pPr/>
              <a:t>13/1/2017</a:t>
            </a:fld>
            <a:endParaRPr lang="el-GR"/>
          </a:p>
        </p:txBody>
      </p:sp>
      <p:sp>
        <p:nvSpPr>
          <p:cNvPr id="6" name="5 - Θέση υποσέλιδου"/>
          <p:cNvSpPr>
            <a:spLocks noGrp="1"/>
          </p:cNvSpPr>
          <p:nvPr>
            <p:ph type="ftr" sz="quarter" idx="11"/>
          </p:nvPr>
        </p:nvSpPr>
        <p:spPr>
          <a:xfrm>
            <a:off x="457200" y="6480969"/>
            <a:ext cx="4260056" cy="301752"/>
          </a:xfrm>
        </p:spPr>
        <p:txBody>
          <a:bodyPr/>
          <a:lstStyle/>
          <a:p>
            <a:endParaRPr lang="el-GR"/>
          </a:p>
        </p:txBody>
      </p:sp>
      <p:sp>
        <p:nvSpPr>
          <p:cNvPr id="7" name="6 - Θέση αριθμού διαφάνειας"/>
          <p:cNvSpPr>
            <a:spLocks noGrp="1"/>
          </p:cNvSpPr>
          <p:nvPr>
            <p:ph type="sldNum" sz="quarter" idx="12"/>
          </p:nvPr>
        </p:nvSpPr>
        <p:spPr>
          <a:xfrm>
            <a:off x="7589520" y="6480969"/>
            <a:ext cx="502920" cy="301752"/>
          </a:xfrm>
        </p:spPr>
        <p:txBody>
          <a:bodyPr/>
          <a:lstStyle/>
          <a:p>
            <a:fld id="{D6093546-C780-4765-8BA9-820ABCFDCA4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a:xfrm>
            <a:off x="4791456" y="6480969"/>
            <a:ext cx="2130552" cy="301752"/>
          </a:xfrm>
        </p:spPr>
        <p:txBody>
          <a:bodyPr/>
          <a:lstStyle/>
          <a:p>
            <a:fld id="{9418B04F-D5C4-4457-85B2-2661D759FF96}" type="datetimeFigureOut">
              <a:rPr lang="el-GR" smtClean="0"/>
              <a:pPr/>
              <a:t>13/1/2017</a:t>
            </a:fld>
            <a:endParaRPr lang="el-GR"/>
          </a:p>
        </p:txBody>
      </p:sp>
      <p:sp>
        <p:nvSpPr>
          <p:cNvPr id="8" name="7 - Θέση υποσέλιδου"/>
          <p:cNvSpPr>
            <a:spLocks noGrp="1"/>
          </p:cNvSpPr>
          <p:nvPr>
            <p:ph type="ftr" sz="quarter" idx="11"/>
          </p:nvPr>
        </p:nvSpPr>
        <p:spPr>
          <a:xfrm>
            <a:off x="457200" y="6480969"/>
            <a:ext cx="4261104" cy="301752"/>
          </a:xfrm>
        </p:spPr>
        <p:txBody>
          <a:bodyPr/>
          <a:lstStyle/>
          <a:p>
            <a:endParaRPr lang="el-GR"/>
          </a:p>
        </p:txBody>
      </p:sp>
      <p:sp>
        <p:nvSpPr>
          <p:cNvPr id="9" name="8 - Θέση αριθμού διαφάνειας"/>
          <p:cNvSpPr>
            <a:spLocks noGrp="1"/>
          </p:cNvSpPr>
          <p:nvPr>
            <p:ph type="sldNum" sz="quarter" idx="12"/>
          </p:nvPr>
        </p:nvSpPr>
        <p:spPr>
          <a:xfrm>
            <a:off x="7589520" y="6483096"/>
            <a:ext cx="502920" cy="301752"/>
          </a:xfrm>
        </p:spPr>
        <p:txBody>
          <a:bodyPr/>
          <a:lstStyle>
            <a:lvl1pPr algn="ctr">
              <a:defRPr/>
            </a:lvl1pPr>
          </a:lstStyle>
          <a:p>
            <a:fld id="{D6093546-C780-4765-8BA9-820ABCFDCA4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b="0"/>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9418B04F-D5C4-4457-85B2-2661D759FF96}" type="datetimeFigureOut">
              <a:rPr lang="el-GR" smtClean="0"/>
              <a:pPr/>
              <a:t>13/1/2017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6093546-C780-4765-8BA9-820ABCFDCA4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a:xfrm>
            <a:off x="4791456" y="6480969"/>
            <a:ext cx="2133600" cy="301752"/>
          </a:xfrm>
        </p:spPr>
        <p:txBody>
          <a:bodyPr/>
          <a:lstStyle/>
          <a:p>
            <a:fld id="{9418B04F-D5C4-4457-85B2-2661D759FF96}" type="datetimeFigureOut">
              <a:rPr lang="el-GR" smtClean="0"/>
              <a:pPr/>
              <a:t>13/1/2017</a:t>
            </a:fld>
            <a:endParaRPr lang="el-GR"/>
          </a:p>
        </p:txBody>
      </p:sp>
      <p:sp>
        <p:nvSpPr>
          <p:cNvPr id="3" name="2 - Θέση υποσέλιδου"/>
          <p:cNvSpPr>
            <a:spLocks noGrp="1"/>
          </p:cNvSpPr>
          <p:nvPr>
            <p:ph type="ftr" sz="quarter" idx="11"/>
          </p:nvPr>
        </p:nvSpPr>
        <p:spPr>
          <a:xfrm>
            <a:off x="457200" y="6481890"/>
            <a:ext cx="4260056" cy="300831"/>
          </a:xfrm>
        </p:spPr>
        <p:txBody>
          <a:bodyPr/>
          <a:lstStyle/>
          <a:p>
            <a:endParaRPr lang="el-GR"/>
          </a:p>
        </p:txBody>
      </p:sp>
      <p:sp>
        <p:nvSpPr>
          <p:cNvPr id="4" name="3 - Θέση αριθμού διαφάνειας"/>
          <p:cNvSpPr>
            <a:spLocks noGrp="1"/>
          </p:cNvSpPr>
          <p:nvPr>
            <p:ph type="sldNum" sz="quarter" idx="12"/>
          </p:nvPr>
        </p:nvSpPr>
        <p:spPr>
          <a:xfrm>
            <a:off x="7589520" y="6480969"/>
            <a:ext cx="502920" cy="301752"/>
          </a:xfrm>
        </p:spPr>
        <p:txBody>
          <a:bodyPr/>
          <a:lstStyle/>
          <a:p>
            <a:fld id="{D6093546-C780-4765-8BA9-820ABCFDCA4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278976" y="6556248"/>
            <a:ext cx="2133600" cy="301752"/>
          </a:xfrm>
        </p:spPr>
        <p:txBody>
          <a:bodyPr/>
          <a:lstStyle>
            <a:lvl1pPr>
              <a:defRPr sz="900"/>
            </a:lvl1pPr>
          </a:lstStyle>
          <a:p>
            <a:fld id="{9418B04F-D5C4-4457-85B2-2661D759FF96}" type="datetimeFigureOut">
              <a:rPr lang="el-GR" smtClean="0"/>
              <a:pPr/>
              <a:t>13/1/2017</a:t>
            </a:fld>
            <a:endParaRPr lang="el-GR"/>
          </a:p>
        </p:txBody>
      </p:sp>
      <p:sp>
        <p:nvSpPr>
          <p:cNvPr id="6" name="5 - Θέση υποσέλιδου"/>
          <p:cNvSpPr>
            <a:spLocks noGrp="1"/>
          </p:cNvSpPr>
          <p:nvPr>
            <p:ph type="ftr" sz="quarter" idx="11"/>
          </p:nvPr>
        </p:nvSpPr>
        <p:spPr>
          <a:xfrm>
            <a:off x="1135856" y="6556248"/>
            <a:ext cx="5143120"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410576" y="6556248"/>
            <a:ext cx="502920" cy="301752"/>
          </a:xfrm>
        </p:spPr>
        <p:txBody>
          <a:bodyPr/>
          <a:lstStyle>
            <a:lvl1pPr>
              <a:defRPr sz="900"/>
            </a:lvl1pPr>
          </a:lstStyle>
          <a:p>
            <a:fld id="{D6093546-C780-4765-8BA9-820ABCFDCA4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6108192" y="6556248"/>
            <a:ext cx="2103120" cy="301752"/>
          </a:xfrm>
        </p:spPr>
        <p:txBody>
          <a:bodyPr/>
          <a:lstStyle>
            <a:lvl1pPr>
              <a:defRPr sz="900"/>
            </a:lvl1pPr>
          </a:lstStyle>
          <a:p>
            <a:fld id="{9418B04F-D5C4-4457-85B2-2661D759FF96}" type="datetimeFigureOut">
              <a:rPr lang="el-GR" smtClean="0"/>
              <a:pPr/>
              <a:t>13/1/2017</a:t>
            </a:fld>
            <a:endParaRPr lang="el-GR"/>
          </a:p>
        </p:txBody>
      </p:sp>
      <p:sp>
        <p:nvSpPr>
          <p:cNvPr id="6" name="5 - Θέση υποσέλιδου"/>
          <p:cNvSpPr>
            <a:spLocks noGrp="1"/>
          </p:cNvSpPr>
          <p:nvPr>
            <p:ph type="ftr" sz="quarter" idx="11"/>
          </p:nvPr>
        </p:nvSpPr>
        <p:spPr>
          <a:xfrm>
            <a:off x="1170432" y="6557169"/>
            <a:ext cx="4948072"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217192" y="6556248"/>
            <a:ext cx="365760" cy="301752"/>
          </a:xfrm>
        </p:spPr>
        <p:txBody>
          <a:bodyPr/>
          <a:lstStyle>
            <a:lvl1pPr algn="ctr">
              <a:defRPr sz="900"/>
            </a:lvl1pPr>
          </a:lstStyle>
          <a:p>
            <a:fld id="{D6093546-C780-4765-8BA9-820ABCFDCA4B}"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10 - Ορθογώνιο τρίγωνο"/>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 Ευθεία γραμμή σύνδεσης"/>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 Ευθεία γραμμή σύνδεσης"/>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 Θέση τίτλου"/>
          <p:cNvSpPr>
            <a:spLocks noGrp="1"/>
          </p:cNvSpPr>
          <p:nvPr>
            <p:ph type="title"/>
          </p:nvPr>
        </p:nvSpPr>
        <p:spPr>
          <a:xfrm>
            <a:off x="457200" y="267494"/>
            <a:ext cx="8229600" cy="1399032"/>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9418B04F-D5C4-4457-85B2-2661D759FF96}" type="datetimeFigureOut">
              <a:rPr lang="el-GR" smtClean="0"/>
              <a:pPr/>
              <a:t>13/1/2017</a:t>
            </a:fld>
            <a:endParaRPr lang="el-GR"/>
          </a:p>
        </p:txBody>
      </p:sp>
      <p:sp>
        <p:nvSpPr>
          <p:cNvPr id="3" name="2 - Θέση υποσέλιδου"/>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l-GR"/>
          </a:p>
        </p:txBody>
      </p:sp>
      <p:sp>
        <p:nvSpPr>
          <p:cNvPr id="23" name="22 - Θέση αριθμού διαφάνειας"/>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D6093546-C780-4765-8BA9-820ABCFDCA4B}"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el.wikipedia.org/wiki/%CE%9A%CF%8D%CE%B2%CE%BF%CF%82" TargetMode="External"/><Relationship Id="rId13" Type="http://schemas.openxmlformats.org/officeDocument/2006/relationships/hyperlink" Target="https://el.wikipedia.org/wiki/%CE%95%CF%85%CE%BA%CE%BB%CE%B5%CE%AF%CE%B4%CE%B7%CF%82" TargetMode="External"/><Relationship Id="rId18" Type="http://schemas.openxmlformats.org/officeDocument/2006/relationships/hyperlink" Target="https://el.wikipedia.org/wiki/%CE%91%CE%BA%CE%BF%CE%BB%CE%BF%CF%85%CE%B8%CE%AF%CE%B1_%CE%A6%CE%B9%CE%BC%CF%80%CE%BF%CE%BD%CE%AC%CF%84%CF%83%CE%B9" TargetMode="External"/><Relationship Id="rId3" Type="http://schemas.openxmlformats.org/officeDocument/2006/relationships/hyperlink" Target="https://el.wikipedia.org/wiki/%CE%A0%CE%B1%CF%81%CE%B8%CE%B5%CE%BD%CF%8E%CE%BD%CE%B1%CF%82" TargetMode="External"/><Relationship Id="rId21" Type="http://schemas.openxmlformats.org/officeDocument/2006/relationships/hyperlink" Target="https://el.wikipedia.org/wiki/%CE%93%CE%B9%CE%BF%CF%87%CE%AC%CE%BD%CE%B5%CF%82_%CE%9A%CE%AD%CF%80%CE%BB%CE%B5%CF%81" TargetMode="External"/><Relationship Id="rId7" Type="http://schemas.openxmlformats.org/officeDocument/2006/relationships/hyperlink" Target="https://el.wikipedia.org/wiki/%CE%A4%CE%B5%CF%84%CF%81%CE%AC%CE%B5%CE%B4%CF%81%CE%BF" TargetMode="External"/><Relationship Id="rId12" Type="http://schemas.openxmlformats.org/officeDocument/2006/relationships/hyperlink" Target="https://el.wikipedia.org/wiki/%CE%A7%CF%81%CF%85%CF%83%CE%AE_%CF%84%CE%BF%CE%BC%CE%AE" TargetMode="External"/><Relationship Id="rId17" Type="http://schemas.openxmlformats.org/officeDocument/2006/relationships/hyperlink" Target="https://el.wikipedia.org/wiki/Liber_Abaci" TargetMode="External"/><Relationship Id="rId2" Type="http://schemas.openxmlformats.org/officeDocument/2006/relationships/hyperlink" Target="https://el.wikipedia.org/wiki/%CE%A6%CE%B5%CE%B9%CE%B4%CE%AF%CE%B1%CF%82" TargetMode="External"/><Relationship Id="rId16" Type="http://schemas.openxmlformats.org/officeDocument/2006/relationships/hyperlink" Target="https://el.wikipedia.org/wiki/%CE%A3%CE%B5%CE%B9%CF%81%CE%AC" TargetMode="External"/><Relationship Id="rId20" Type="http://schemas.openxmlformats.org/officeDocument/2006/relationships/hyperlink" Target="https://el.wikipedia.org/w/index.php?title=%CE%9C%CE%AF%CF%87%CE%B1%CE%B5%CE%BB_%CE%9C%CE%B1%CE%AF%CF%83%CF%84%CE%BB%CE%B9%CE%BD&amp;action=edit&amp;redlink=1" TargetMode="External"/><Relationship Id="rId1" Type="http://schemas.openxmlformats.org/officeDocument/2006/relationships/slideLayout" Target="../slideLayouts/slideLayout2.xml"/><Relationship Id="rId6" Type="http://schemas.openxmlformats.org/officeDocument/2006/relationships/hyperlink" Target="https://el.wikipedia.org/wiki/%CE%A0%CE%BB%CE%B1%CF%84%CF%89%CE%BD%CE%B9%CE%BA%CF%8C_%CF%83%CF%84%CE%B5%CF%81%CE%B5%CF%8C" TargetMode="External"/><Relationship Id="rId11" Type="http://schemas.openxmlformats.org/officeDocument/2006/relationships/hyperlink" Target="https://el.wikipedia.org/wiki/%CE%95%CE%B9%CE%BA%CE%BF%CF%83%CE%AC%CE%B5%CE%B4%CF%81%CE%BF" TargetMode="External"/><Relationship Id="rId5" Type="http://schemas.openxmlformats.org/officeDocument/2006/relationships/hyperlink" Target="https://el.wikipedia.org/wiki/%CE%A4%CE%AF%CE%BC%CE%B1%CE%B9%CE%BF%CF%82_(%CE%B4%CE%B9%CE%AC%CE%BB%CE%BF%CE%B3%CE%BF%CF%82)" TargetMode="External"/><Relationship Id="rId15" Type="http://schemas.openxmlformats.org/officeDocument/2006/relationships/hyperlink" Target="https://el.wikipedia.org/wiki/%CE%9B%CE%B5%CE%BF%CE%BD%CE%AC%CF%81%CE%BD%CF%84%CE%BF_%CF%84%CE%B7%CF%82_%CE%A0%CE%AF%CE%B6%CE%B1%CF%82" TargetMode="External"/><Relationship Id="rId23" Type="http://schemas.openxmlformats.org/officeDocument/2006/relationships/hyperlink" Target="https://el.wikipedia.org/wiki/%CE%A4%CF%81%CE%AF%CE%B3%CF%89%CE%BD%CE%BF_%CF%84%CE%BF%CF%85_%CE%9A%CE%AD%CF%80%CE%BB%CE%B5%CF%81" TargetMode="External"/><Relationship Id="rId10" Type="http://schemas.openxmlformats.org/officeDocument/2006/relationships/hyperlink" Target="https://el.wikipedia.org/wiki/%CE%94%CF%89%CE%B4%CE%B5%CE%BA%CE%AC%CE%B5%CE%B4%CF%81%CE%BF" TargetMode="External"/><Relationship Id="rId19" Type="http://schemas.openxmlformats.org/officeDocument/2006/relationships/hyperlink" Target="https://el.wikipedia.org/wiki/%CE%9B%CE%BF%CF%8D%CE%BA%CE%B1_%CE%A0%CE%B1%CF%84%CF%83%CE%B9%CF%8C%CE%BB%CE%B9" TargetMode="External"/><Relationship Id="rId4" Type="http://schemas.openxmlformats.org/officeDocument/2006/relationships/hyperlink" Target="https://el.wikipedia.org/wiki/%CE%A0%CE%BB%CE%AC%CF%84%CF%89%CE%BD" TargetMode="External"/><Relationship Id="rId9" Type="http://schemas.openxmlformats.org/officeDocument/2006/relationships/hyperlink" Target="https://el.wikipedia.org/wiki/%CE%9F%CE%BA%CF%84%CE%AC%CE%B5%CE%B4%CF%81%CE%BF" TargetMode="External"/><Relationship Id="rId14" Type="http://schemas.openxmlformats.org/officeDocument/2006/relationships/hyperlink" Target="https://el.wikipedia.org/wiki/%CE%A3%CF%84%CE%BF%CE%B9%CF%87%CE%B5%CE%AF%CE%B1" TargetMode="External"/><Relationship Id="rId22" Type="http://schemas.openxmlformats.org/officeDocument/2006/relationships/hyperlink" Target="https://el.wikipedia.org/wiki/%CE%A0%CF%85%CE%B8%CE%B1%CE%B3%CF%8C%CF%81%CE%B5%CE%B9%CE%BF_%CE%98%CE%B5%CF%8E%CF%81%CE%B7%CE%BC%CE%B1"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commons.wikimedia.org/wiki/File:Whirling_squares.svg" TargetMode="External"/><Relationship Id="rId2" Type="http://schemas.openxmlformats.org/officeDocument/2006/relationships/hyperlink" Target="https://el.wikipedia.org/w/index.php?title=%CE%A1%CE%B7%CF%84%CF%8C%CF%82_%CE%B1%CF%81%CE%B9%CE%BC%CE%B8%CF%8C%CF%82&amp;action=edit&amp;redlink=1" TargetMode="Externa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hyperlink" Target="http://www.p-theodoropoulos.gr/ergasmath/math-gymntegeas-xrysitomi.pdf" TargetMode="External"/><Relationship Id="rId2" Type="http://schemas.openxmlformats.org/officeDocument/2006/relationships/hyperlink" Target="http://www.artofwise.gr/epistimes/72-o-xrysos-kanonas.html" TargetMode="External"/><Relationship Id="rId1" Type="http://schemas.openxmlformats.org/officeDocument/2006/relationships/slideLayout" Target="../slideLayouts/slideLayout2.xml"/><Relationship Id="rId6" Type="http://schemas.openxmlformats.org/officeDocument/2006/relationships/hyperlink" Target="https://www.youtube.com/watch?v=Z1zx_vBvRcg" TargetMode="External"/><Relationship Id="rId5" Type="http://schemas.openxmlformats.org/officeDocument/2006/relationships/hyperlink" Target="https://el.wikipedia.org/wiki/%CE%A7%CF%81%CF%85%CF%83%CE%AE_%CF%84%CE%BF%CE%BC%CE%AE" TargetMode="External"/><Relationship Id="rId4" Type="http://schemas.openxmlformats.org/officeDocument/2006/relationships/hyperlink" Target="http://revealedtheninthwave.blogspot.gr/2013/08/blog-post_3242.html"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hyperlink" Target="https://www.youtube.com/watch?v=Z1zx_vBvRcg" TargetMode="Externa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l.wikipedia.org/wiki/%CE%A4%CE%AD%CF%87%CE%BD%CE%B7" TargetMode="External"/><Relationship Id="rId2" Type="http://schemas.openxmlformats.org/officeDocument/2006/relationships/hyperlink" Target="https://el.wikipedia.org/wiki/%CE%9C%CE%B1%CE%B8%CE%B7%CE%BC%CE%B1%CF%84%CE%B9%CE%BA%CE%AC" TargetMode="Externa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hyperlink" Target="https://el.wikipedia.org/wiki/%CE%9B%CF%8C%CE%B3%CE%BF%CF%82" TargetMode="Externa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ΓΕ.Λ ΕΞΑΠΛΑΤΑΝΟΥ</a:t>
            </a:r>
            <a:br>
              <a:rPr lang="el-GR" dirty="0" smtClean="0"/>
            </a:br>
            <a:r>
              <a:rPr lang="el-GR" dirty="0" smtClean="0"/>
              <a:t>«ΜΕΝΕΛΑΟΣ ΛΟΥΝΤΕΜΗΣ»</a:t>
            </a:r>
            <a:endParaRPr lang="el-GR" dirty="0"/>
          </a:p>
        </p:txBody>
      </p:sp>
      <p:sp>
        <p:nvSpPr>
          <p:cNvPr id="3" name="2 - Υπότιτλος"/>
          <p:cNvSpPr>
            <a:spLocks noGrp="1"/>
          </p:cNvSpPr>
          <p:nvPr>
            <p:ph type="subTitle" idx="1"/>
          </p:nvPr>
        </p:nvSpPr>
        <p:spPr/>
        <p:txBody>
          <a:bodyPr>
            <a:normAutofit fontScale="85000" lnSpcReduction="20000"/>
          </a:bodyPr>
          <a:lstStyle/>
          <a:p>
            <a:r>
              <a:rPr lang="el-GR" dirty="0" smtClean="0"/>
              <a:t>Δημιουργική εργασία</a:t>
            </a:r>
          </a:p>
          <a:p>
            <a:r>
              <a:rPr lang="el-GR" dirty="0" smtClean="0"/>
              <a:t>΄΄Ο Χρυσός Λόγος ΄΄</a:t>
            </a:r>
          </a:p>
          <a:p>
            <a:r>
              <a:rPr lang="el-GR" dirty="0" smtClean="0"/>
              <a:t>Μαθήτρια: Σταυρούλα-Ολυμπία Μαυρίδου</a:t>
            </a:r>
          </a:p>
          <a:p>
            <a:r>
              <a:rPr lang="el-GR" dirty="0" smtClean="0"/>
              <a:t>Επιβλέπων: Ιορδάνης Κοσόγλου, καθηγητής μαθηματικών </a:t>
            </a:r>
          </a:p>
          <a:p>
            <a:endParaRPr lang="el-GR"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55"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3" dur="1000"/>
                                        <p:tgtEl>
                                          <p:spTgt spid="3">
                                            <p:txEl>
                                              <p:pRg st="0" end="0"/>
                                            </p:txEl>
                                          </p:spTgt>
                                        </p:tgtEl>
                                      </p:cBhvr>
                                    </p:animEffect>
                                  </p:childTnLst>
                                </p:cTn>
                              </p:par>
                              <p:par>
                                <p:cTn id="14" presetID="55" presetClass="entr" presetSubtype="0"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7"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8" dur="1000"/>
                                        <p:tgtEl>
                                          <p:spTgt spid="3">
                                            <p:txEl>
                                              <p:pRg st="1" end="1"/>
                                            </p:txEl>
                                          </p:spTgt>
                                        </p:tgtEl>
                                      </p:cBhvr>
                                    </p:animEffect>
                                  </p:childTnLst>
                                </p:cTn>
                              </p:par>
                              <p:par>
                                <p:cTn id="19" presetID="55" presetClass="entr" presetSubtype="0"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par>
                                <p:cTn id="24" presetID="55" presetClass="entr" presetSubtype="0" fill="hold" grpId="0"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p:cTn id="26"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7"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8"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4. ΑΝΘΡΩΠΟΣ</a:t>
            </a:r>
            <a:endParaRPr lang="el-GR" dirty="0"/>
          </a:p>
        </p:txBody>
      </p:sp>
      <p:sp>
        <p:nvSpPr>
          <p:cNvPr id="3" name="2 - Θέση περιεχομένου"/>
          <p:cNvSpPr>
            <a:spLocks noGrp="1"/>
          </p:cNvSpPr>
          <p:nvPr>
            <p:ph idx="1"/>
          </p:nvPr>
        </p:nvSpPr>
        <p:spPr>
          <a:xfrm>
            <a:off x="428596" y="1643050"/>
            <a:ext cx="8229600" cy="4572000"/>
          </a:xfrm>
        </p:spPr>
        <p:txBody>
          <a:bodyPr>
            <a:noAutofit/>
          </a:bodyPr>
          <a:lstStyle/>
          <a:p>
            <a:r>
              <a:rPr lang="el-GR" sz="2400" dirty="0" smtClean="0"/>
              <a:t>Ο </a:t>
            </a:r>
            <a:r>
              <a:rPr lang="el-GR" sz="2400" dirty="0"/>
              <a:t>«φ» έχει συσχετιστεί με τις αναλογίες του ανθρωπίνου σώματος, τους βιορυθμούς του, τον καρδιακό ρυθμό, την απόσταση των ζωτικών οργάνων μεταξύ τους. Πρώτος ο Leonardo Da Vinci διαπίστωσε ότι ο λόγος της απόστασης από τον ώμο μας μέχρι την άκρη των δακτύλων μας προς την απόσταση από τον αγκώνα μέχρι τις άκρες των δακτύλων μας είναι «φ». Το ίδιο ισχύει και για το λόγο του ύψους μας προς την απόσταση του αφαλού μας από τη Γη. Ακόμη και στο θέμα της γοητείας που ασκούν κάποια πρόσωπα κρύβεται ο «φ». Το ότι σε κάποιους από εμάς ταιριάζει το καπέλο ή το μούσι ή τα φουντωτά μαλλιά είναι θέμα «Χρυσής Τομής».</a:t>
            </a:r>
          </a:p>
          <a:p>
            <a:endParaRPr lang="el-GR" sz="2400" dirty="0"/>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3" presetClass="entr" presetSubtype="10" fill="hold" grpId="0" nodeType="after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blinds(horizontal)">
                                      <p:cBhvr>
                                        <p:cTn id="2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5. ΑΡΧΙΤΕΚΤΟΝΙΚΗ</a:t>
            </a:r>
            <a:endParaRPr lang="el-GR" dirty="0"/>
          </a:p>
        </p:txBody>
      </p:sp>
      <p:graphicFrame>
        <p:nvGraphicFramePr>
          <p:cNvPr id="5" name="4 - Θέση περιεχομένου"/>
          <p:cNvGraphicFramePr>
            <a:graphicFrameLocks noGrp="1"/>
          </p:cNvGraphicFramePr>
          <p:nvPr>
            <p:ph idx="1"/>
          </p:nvPr>
        </p:nvGraphicFramePr>
        <p:xfrm>
          <a:off x="0" y="1643026"/>
          <a:ext cx="8229600" cy="52149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3 - Εικόνα" descr="https://4.bp.blogspot.com/-iWXUz22d1U8/T-D0lRnwoXI/AAAAAAAAASo/vYo90QO49ak/s640/2012-06-19---23_12_211.jpg"/>
          <p:cNvPicPr/>
          <p:nvPr/>
        </p:nvPicPr>
        <p:blipFill>
          <a:blip r:embed="rId6"/>
          <a:srcRect/>
          <a:stretch>
            <a:fillRect/>
          </a:stretch>
        </p:blipFill>
        <p:spPr bwMode="auto">
          <a:xfrm>
            <a:off x="6929454" y="0"/>
            <a:ext cx="2214546" cy="1714488"/>
          </a:xfrm>
          <a:prstGeom prst="rect">
            <a:avLst/>
          </a:prstGeom>
          <a:noFill/>
          <a:ln w="9525">
            <a:noFill/>
            <a:miter lim="800000"/>
            <a:headEnd/>
            <a:tailEnd/>
          </a:ln>
        </p:spPr>
      </p:pic>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par>
                                <p:cTn id="9" presetID="30" presetClass="entr" presetSubtype="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800" decel="100000"/>
                                        <p:tgtEl>
                                          <p:spTgt spid="4"/>
                                        </p:tgtEl>
                                      </p:cBhvr>
                                    </p:animEffect>
                                    <p:anim calcmode="lin" valueType="num">
                                      <p:cBhvr>
                                        <p:cTn id="12" dur="800" decel="100000" fill="hold"/>
                                        <p:tgtEl>
                                          <p:spTgt spid="4"/>
                                        </p:tgtEl>
                                        <p:attrNameLst>
                                          <p:attrName>style.rotation</p:attrName>
                                        </p:attrNameLst>
                                      </p:cBhvr>
                                      <p:tavLst>
                                        <p:tav tm="0">
                                          <p:val>
                                            <p:fltVal val="-90"/>
                                          </p:val>
                                        </p:tav>
                                        <p:tav tm="100000">
                                          <p:val>
                                            <p:fltVal val="0"/>
                                          </p:val>
                                        </p:tav>
                                      </p:tavLst>
                                    </p:anim>
                                    <p:anim calcmode="lin" valueType="num">
                                      <p:cBhvr>
                                        <p:cTn id="13" dur="800" decel="100000" fill="hold"/>
                                        <p:tgtEl>
                                          <p:spTgt spid="4"/>
                                        </p:tgtEl>
                                        <p:attrNameLst>
                                          <p:attrName>ppt_x</p:attrName>
                                        </p:attrNameLst>
                                      </p:cBhvr>
                                      <p:tavLst>
                                        <p:tav tm="0">
                                          <p:val>
                                            <p:strVal val="#ppt_x+0.4"/>
                                          </p:val>
                                        </p:tav>
                                        <p:tav tm="100000">
                                          <p:val>
                                            <p:strVal val="#ppt_x-0.05"/>
                                          </p:val>
                                        </p:tav>
                                      </p:tavLst>
                                    </p:anim>
                                    <p:anim calcmode="lin" valueType="num">
                                      <p:cBhvr>
                                        <p:cTn id="14" dur="800" decel="100000" fill="hold"/>
                                        <p:tgtEl>
                                          <p:spTgt spid="4"/>
                                        </p:tgtEl>
                                        <p:attrNameLst>
                                          <p:attrName>ppt_y</p:attrName>
                                        </p:attrNameLst>
                                      </p:cBhvr>
                                      <p:tavLst>
                                        <p:tav tm="0">
                                          <p:val>
                                            <p:strVal val="#ppt_y-0.4"/>
                                          </p:val>
                                        </p:tav>
                                        <p:tav tm="100000">
                                          <p:val>
                                            <p:strVal val="#ppt_y+0.1"/>
                                          </p:val>
                                        </p:tav>
                                      </p:tavLst>
                                    </p:anim>
                                    <p:anim calcmode="lin" valueType="num">
                                      <p:cBhvr>
                                        <p:cTn id="15"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6"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par>
                                <p:cTn id="17" presetID="15"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1000" fill="hold"/>
                                        <p:tgtEl>
                                          <p:spTgt spid="5"/>
                                        </p:tgtEl>
                                        <p:attrNameLst>
                                          <p:attrName>ppt_w</p:attrName>
                                        </p:attrNameLst>
                                      </p:cBhvr>
                                      <p:tavLst>
                                        <p:tav tm="0">
                                          <p:val>
                                            <p:fltVal val="0"/>
                                          </p:val>
                                        </p:tav>
                                        <p:tav tm="100000">
                                          <p:val>
                                            <p:strVal val="#ppt_w"/>
                                          </p:val>
                                        </p:tav>
                                      </p:tavLst>
                                    </p:anim>
                                    <p:anim calcmode="lin" valueType="num">
                                      <p:cBhvr>
                                        <p:cTn id="20" dur="1000" fill="hold"/>
                                        <p:tgtEl>
                                          <p:spTgt spid="5"/>
                                        </p:tgtEl>
                                        <p:attrNameLst>
                                          <p:attrName>ppt_h</p:attrName>
                                        </p:attrNameLst>
                                      </p:cBhvr>
                                      <p:tavLst>
                                        <p:tav tm="0">
                                          <p:val>
                                            <p:fltVal val="0"/>
                                          </p:val>
                                        </p:tav>
                                        <p:tav tm="100000">
                                          <p:val>
                                            <p:strVal val="#ppt_h"/>
                                          </p:val>
                                        </p:tav>
                                      </p:tavLst>
                                    </p:anim>
                                    <p:anim calcmode="lin" valueType="num">
                                      <p:cBhvr>
                                        <p:cTn id="21"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4400" dirty="0" smtClean="0"/>
              <a:t>ΠΑΡΑΔΕΙΓΜΑΤΑ ΧΡΥΣΗΣ ΤΟΜΗΣ</a:t>
            </a:r>
            <a:endParaRPr lang="el-GR" sz="4400" dirty="0"/>
          </a:p>
        </p:txBody>
      </p:sp>
      <p:sp>
        <p:nvSpPr>
          <p:cNvPr id="3" name="2 - Θέση περιεχομένου"/>
          <p:cNvSpPr>
            <a:spLocks noGrp="1"/>
          </p:cNvSpPr>
          <p:nvPr>
            <p:ph idx="1"/>
          </p:nvPr>
        </p:nvSpPr>
        <p:spPr>
          <a:xfrm>
            <a:off x="500034" y="2000240"/>
            <a:ext cx="8229600" cy="4572000"/>
          </a:xfrm>
        </p:spPr>
        <p:txBody>
          <a:bodyPr>
            <a:normAutofit/>
          </a:bodyPr>
          <a:lstStyle/>
          <a:p>
            <a:r>
              <a:rPr lang="el-GR" sz="2400" dirty="0" smtClean="0"/>
              <a:t>Στον </a:t>
            </a:r>
            <a:r>
              <a:rPr lang="el-GR" sz="2400" dirty="0"/>
              <a:t>πίνακα του Σαλβαδόρ </a:t>
            </a:r>
            <a:endParaRPr lang="el-GR" sz="2400" dirty="0" smtClean="0"/>
          </a:p>
          <a:p>
            <a:pPr>
              <a:buNone/>
            </a:pPr>
            <a:r>
              <a:rPr lang="el-GR" sz="2400" dirty="0" smtClean="0"/>
              <a:t>     Νταλί </a:t>
            </a:r>
            <a:r>
              <a:rPr lang="el-GR" sz="2400" dirty="0"/>
              <a:t>του 1955 «θυσία </a:t>
            </a:r>
            <a:r>
              <a:rPr lang="el-GR" sz="2400" dirty="0" smtClean="0"/>
              <a:t>του</a:t>
            </a:r>
          </a:p>
          <a:p>
            <a:pPr>
              <a:buNone/>
            </a:pPr>
            <a:r>
              <a:rPr lang="el-GR" sz="2400" dirty="0" smtClean="0"/>
              <a:t>     </a:t>
            </a:r>
            <a:r>
              <a:rPr lang="el-GR" sz="2400" dirty="0"/>
              <a:t>μυστικού Δείπνου» οι </a:t>
            </a:r>
            <a:endParaRPr lang="el-GR" sz="2400" dirty="0" smtClean="0"/>
          </a:p>
          <a:p>
            <a:pPr>
              <a:buNone/>
            </a:pPr>
            <a:r>
              <a:rPr lang="el-GR" sz="2400" dirty="0" smtClean="0"/>
              <a:t>     διαστάσεις </a:t>
            </a:r>
            <a:r>
              <a:rPr lang="el-GR" sz="2400" dirty="0"/>
              <a:t>του πίνακα </a:t>
            </a:r>
            <a:endParaRPr lang="el-GR" sz="2400" dirty="0" smtClean="0"/>
          </a:p>
          <a:p>
            <a:pPr>
              <a:buNone/>
            </a:pPr>
            <a:r>
              <a:rPr lang="el-GR" sz="2400" dirty="0" smtClean="0"/>
              <a:t>     βρίσκονται </a:t>
            </a:r>
            <a:r>
              <a:rPr lang="el-GR" sz="2400" dirty="0"/>
              <a:t>σε χρυσό λόγο μεταξύ τους. </a:t>
            </a:r>
            <a:endParaRPr lang="el-GR" sz="2400" dirty="0" smtClean="0"/>
          </a:p>
          <a:p>
            <a:r>
              <a:rPr lang="el-GR" sz="2400" dirty="0" smtClean="0"/>
              <a:t>Γενικώς </a:t>
            </a:r>
            <a:r>
              <a:rPr lang="el-GR" sz="2400" dirty="0"/>
              <a:t>ο χρυσός λόγος έχει χρησιμοποιηθεί σε κάποια από αυτά τα έργα για να επιτευχθεί αυτό που θα μπορούσαμε να ορίσουμε ως «οπτική (ή ακουστική) αποτελεσματικότητα».</a:t>
            </a:r>
          </a:p>
          <a:p>
            <a:endParaRPr lang="el-GR" sz="2400" dirty="0"/>
          </a:p>
        </p:txBody>
      </p:sp>
      <p:pic>
        <p:nvPicPr>
          <p:cNvPr id="6" name="Picture 2" descr="C:\Users\user\Desktop\dali20last20supper.jpg"/>
          <p:cNvPicPr>
            <a:picLocks noChangeAspect="1" noChangeArrowheads="1"/>
          </p:cNvPicPr>
          <p:nvPr/>
        </p:nvPicPr>
        <p:blipFill>
          <a:blip r:embed="rId2" cstate="print"/>
          <a:srcRect/>
          <a:stretch>
            <a:fillRect/>
          </a:stretch>
        </p:blipFill>
        <p:spPr bwMode="auto">
          <a:xfrm>
            <a:off x="5353246" y="1285860"/>
            <a:ext cx="3611619" cy="2357454"/>
          </a:xfrm>
          <a:prstGeom prst="rect">
            <a:avLst/>
          </a:prstGeom>
          <a:noFill/>
        </p:spPr>
      </p:pic>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par>
                          <p:cTn id="11" fill="hold">
                            <p:stCondLst>
                              <p:cond delay="1000"/>
                            </p:stCondLst>
                            <p:childTnLst>
                              <p:par>
                                <p:cTn id="12" presetID="39" presetClass="entr" presetSubtype="0" accel="10000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3">
                                            <p:txEl>
                                              <p:pRg st="0" end="0"/>
                                            </p:txEl>
                                          </p:spTgt>
                                        </p:tgtEl>
                                        <p:attrNameLst>
                                          <p:attrName>ppt_y</p:attrName>
                                        </p:attrNameLst>
                                      </p:cBhvr>
                                      <p:tavLst>
                                        <p:tav tm="0">
                                          <p:val>
                                            <p:strVal val="#ppt_y"/>
                                          </p:val>
                                        </p:tav>
                                        <p:tav tm="100000">
                                          <p:val>
                                            <p:strVal val="#ppt_y"/>
                                          </p:val>
                                        </p:tav>
                                      </p:tavLst>
                                    </p:anim>
                                  </p:childTnLst>
                                </p:cTn>
                              </p:par>
                              <p:par>
                                <p:cTn id="18" presetID="39" presetClass="entr" presetSubtype="0" accel="100000" fill="hold" grpId="0"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1"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2"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3" dur="500" fill="hold"/>
                                        <p:tgtEl>
                                          <p:spTgt spid="3">
                                            <p:txEl>
                                              <p:pRg st="1" end="1"/>
                                            </p:txEl>
                                          </p:spTgt>
                                        </p:tgtEl>
                                        <p:attrNameLst>
                                          <p:attrName>ppt_y</p:attrName>
                                        </p:attrNameLst>
                                      </p:cBhvr>
                                      <p:tavLst>
                                        <p:tav tm="0">
                                          <p:val>
                                            <p:strVal val="#ppt_y"/>
                                          </p:val>
                                        </p:tav>
                                        <p:tav tm="100000">
                                          <p:val>
                                            <p:strVal val="#ppt_y"/>
                                          </p:val>
                                        </p:tav>
                                      </p:tavLst>
                                    </p:anim>
                                  </p:childTnLst>
                                </p:cTn>
                              </p:par>
                              <p:par>
                                <p:cTn id="24" presetID="39" presetClass="entr" presetSubtype="0" accel="100000"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7"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8"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9" dur="500" fill="hold"/>
                                        <p:tgtEl>
                                          <p:spTgt spid="3">
                                            <p:txEl>
                                              <p:pRg st="2" end="2"/>
                                            </p:txEl>
                                          </p:spTgt>
                                        </p:tgtEl>
                                        <p:attrNameLst>
                                          <p:attrName>ppt_y</p:attrName>
                                        </p:attrNameLst>
                                      </p:cBhvr>
                                      <p:tavLst>
                                        <p:tav tm="0">
                                          <p:val>
                                            <p:strVal val="#ppt_y"/>
                                          </p:val>
                                        </p:tav>
                                        <p:tav tm="100000">
                                          <p:val>
                                            <p:strVal val="#ppt_y"/>
                                          </p:val>
                                        </p:tav>
                                      </p:tavLst>
                                    </p:anim>
                                  </p:childTnLst>
                                </p:cTn>
                              </p:par>
                              <p:par>
                                <p:cTn id="30" presetID="39" presetClass="entr" presetSubtype="0" accel="100000" fill="hold" grpId="0" nodeType="with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p:cTn id="32" dur="500" fill="hold"/>
                                        <p:tgtEl>
                                          <p:spTgt spid="3">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3" dur="500" fill="hold"/>
                                        <p:tgtEl>
                                          <p:spTgt spid="3">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4" dur="500" fill="hold"/>
                                        <p:tgtEl>
                                          <p:spTgt spid="3">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35" dur="500" fill="hold"/>
                                        <p:tgtEl>
                                          <p:spTgt spid="3">
                                            <p:txEl>
                                              <p:pRg st="3" end="3"/>
                                            </p:txEl>
                                          </p:spTgt>
                                        </p:tgtEl>
                                        <p:attrNameLst>
                                          <p:attrName>ppt_y</p:attrName>
                                        </p:attrNameLst>
                                      </p:cBhvr>
                                      <p:tavLst>
                                        <p:tav tm="0">
                                          <p:val>
                                            <p:strVal val="#ppt_y"/>
                                          </p:val>
                                        </p:tav>
                                        <p:tav tm="100000">
                                          <p:val>
                                            <p:strVal val="#ppt_y"/>
                                          </p:val>
                                        </p:tav>
                                      </p:tavLst>
                                    </p:anim>
                                  </p:childTnLst>
                                </p:cTn>
                              </p:par>
                              <p:par>
                                <p:cTn id="36" presetID="39" presetClass="entr" presetSubtype="0" accel="100000" fill="hold" grpId="0" nodeType="with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p:cTn id="38" dur="500" fill="hold"/>
                                        <p:tgtEl>
                                          <p:spTgt spid="3">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9" dur="500" fill="hold"/>
                                        <p:tgtEl>
                                          <p:spTgt spid="3">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0" dur="500" fill="hold"/>
                                        <p:tgtEl>
                                          <p:spTgt spid="3">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41"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42" fill="hold">
                            <p:stCondLst>
                              <p:cond delay="1500"/>
                            </p:stCondLst>
                            <p:childTnLst>
                              <p:par>
                                <p:cTn id="43" presetID="39" presetClass="entr" presetSubtype="0" accel="100000" fill="hold" grpId="0" nodeType="after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 calcmode="lin" valueType="num">
                                      <p:cBhvr>
                                        <p:cTn id="45" dur="500" fill="hold"/>
                                        <p:tgtEl>
                                          <p:spTgt spid="3">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6" dur="500" fill="hold"/>
                                        <p:tgtEl>
                                          <p:spTgt spid="3">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7" dur="500" fill="hold"/>
                                        <p:tgtEl>
                                          <p:spTgt spid="3">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48" dur="500" fill="hold"/>
                                        <p:tgtEl>
                                          <p:spTgt spid="3">
                                            <p:txEl>
                                              <p:pRg st="5" end="5"/>
                                            </p:txEl>
                                          </p:spTgt>
                                        </p:tgtEl>
                                        <p:attrNameLst>
                                          <p:attrName>ppt_y</p:attrName>
                                        </p:attrNameLst>
                                      </p:cBhvr>
                                      <p:tavLst>
                                        <p:tav tm="0">
                                          <p:val>
                                            <p:strVal val="#ppt_y"/>
                                          </p:val>
                                        </p:tav>
                                        <p:tav tm="100000">
                                          <p:val>
                                            <p:strVal val="#ppt_y"/>
                                          </p:val>
                                        </p:tav>
                                      </p:tavLst>
                                    </p:anim>
                                  </p:childTnLst>
                                </p:cTn>
                              </p:par>
                              <p:par>
                                <p:cTn id="49" presetID="8" presetClass="emph" presetSubtype="0" fill="hold" nodeType="withEffect">
                                  <p:stCondLst>
                                    <p:cond delay="0"/>
                                  </p:stCondLst>
                                  <p:childTnLst>
                                    <p:animRot by="21600000">
                                      <p:cBhvr>
                                        <p:cTn id="50" dur="2000" fill="hold"/>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500042"/>
            <a:ext cx="8229600" cy="4572000"/>
          </a:xfrm>
        </p:spPr>
        <p:txBody>
          <a:bodyPr>
            <a:noAutofit/>
          </a:bodyPr>
          <a:lstStyle/>
          <a:p>
            <a:pPr lvl="0"/>
            <a:r>
              <a:rPr lang="el-GR" sz="1700" dirty="0" smtClean="0"/>
              <a:t>Ο</a:t>
            </a:r>
            <a:r>
              <a:rPr lang="el-GR" sz="1700" dirty="0"/>
              <a:t> </a:t>
            </a:r>
            <a:r>
              <a:rPr lang="el-GR" sz="1700" dirty="0">
                <a:hlinkClick r:id="rId2" tooltip="Φειδίας"/>
              </a:rPr>
              <a:t>Φειδίας</a:t>
            </a:r>
            <a:r>
              <a:rPr lang="el-GR" sz="1700" dirty="0"/>
              <a:t> (490–430 π.Χ.) έφτιαξε τα αγάλματα του </a:t>
            </a:r>
            <a:r>
              <a:rPr lang="el-GR" sz="1700" dirty="0">
                <a:hlinkClick r:id="rId3" tooltip="Παρθενώνας"/>
              </a:rPr>
              <a:t>Παρθενώνα</a:t>
            </a:r>
            <a:r>
              <a:rPr lang="el-GR" sz="1700" dirty="0"/>
              <a:t> τα οποία φαίνεται να ενσωματώνουν την χρυσή αναλογία.</a:t>
            </a:r>
          </a:p>
          <a:p>
            <a:pPr lvl="0"/>
            <a:r>
              <a:rPr lang="el-GR" sz="1700" dirty="0"/>
              <a:t>Ο </a:t>
            </a:r>
            <a:r>
              <a:rPr lang="el-GR" sz="1700" dirty="0">
                <a:hlinkClick r:id="rId4" tooltip="Πλάτων"/>
              </a:rPr>
              <a:t>Πλάτων</a:t>
            </a:r>
            <a:r>
              <a:rPr lang="el-GR" sz="1700" dirty="0"/>
              <a:t> (427–347 π.Χ.), στον </a:t>
            </a:r>
            <a:r>
              <a:rPr lang="el-GR" sz="1700" dirty="0">
                <a:hlinkClick r:id="rId5" tooltip="Τίμαιος (διάλογος)"/>
              </a:rPr>
              <a:t>Τίμαιο</a:t>
            </a:r>
            <a:r>
              <a:rPr lang="el-GR" sz="1700" dirty="0"/>
              <a:t>, περιγράφει τα πέντε </a:t>
            </a:r>
            <a:r>
              <a:rPr lang="el-GR" sz="1700" dirty="0">
                <a:hlinkClick r:id="rId6" tooltip="Πλατωνικό στερεό"/>
              </a:rPr>
              <a:t>Πλατωνικά στερεά</a:t>
            </a:r>
            <a:r>
              <a:rPr lang="el-GR" sz="1700" dirty="0"/>
              <a:t>: το </a:t>
            </a:r>
            <a:r>
              <a:rPr lang="el-GR" sz="1700" dirty="0">
                <a:hlinkClick r:id="rId7" tooltip="Τετράεδρο"/>
              </a:rPr>
              <a:t>τετράεδρο</a:t>
            </a:r>
            <a:r>
              <a:rPr lang="el-GR" sz="1700" dirty="0"/>
              <a:t>, τον </a:t>
            </a:r>
            <a:r>
              <a:rPr lang="el-GR" sz="1700" dirty="0">
                <a:hlinkClick r:id="rId8" tooltip="Κύβος"/>
              </a:rPr>
              <a:t>κύβο</a:t>
            </a:r>
            <a:r>
              <a:rPr lang="el-GR" sz="1700" dirty="0"/>
              <a:t>, το </a:t>
            </a:r>
            <a:r>
              <a:rPr lang="el-GR" sz="1700" dirty="0">
                <a:hlinkClick r:id="rId9" tooltip="Οκτάεδρο"/>
              </a:rPr>
              <a:t>οκτάεδρο</a:t>
            </a:r>
            <a:r>
              <a:rPr lang="el-GR" sz="1700" dirty="0"/>
              <a:t>, το </a:t>
            </a:r>
            <a:r>
              <a:rPr lang="el-GR" sz="1700" dirty="0">
                <a:hlinkClick r:id="rId10" tooltip="Δωδεκάεδρο"/>
              </a:rPr>
              <a:t>δωδεκάεδρο</a:t>
            </a:r>
            <a:r>
              <a:rPr lang="el-GR" sz="1700" dirty="0"/>
              <a:t>, και το </a:t>
            </a:r>
            <a:r>
              <a:rPr lang="el-GR" sz="1700" dirty="0">
                <a:hlinkClick r:id="rId11" tooltip="Εικοσάεδρο"/>
              </a:rPr>
              <a:t>εικοσάεδρο</a:t>
            </a:r>
            <a:r>
              <a:rPr lang="el-GR" sz="1700" dirty="0"/>
              <a:t>), κάποια από τα οποία σχετίζονται με την χρυσή τομή.</a:t>
            </a:r>
            <a:r>
              <a:rPr lang="el-GR" sz="1700" baseline="30000" dirty="0">
                <a:hlinkClick r:id="rId12"/>
              </a:rPr>
              <a:t>[2]</a:t>
            </a:r>
            <a:endParaRPr lang="el-GR" sz="1700" dirty="0"/>
          </a:p>
          <a:p>
            <a:pPr lvl="0"/>
            <a:r>
              <a:rPr lang="el-GR" sz="1700" dirty="0"/>
              <a:t>Ο </a:t>
            </a:r>
            <a:r>
              <a:rPr lang="el-GR" sz="1700" dirty="0">
                <a:hlinkClick r:id="rId13" tooltip="Ευκλείδης"/>
              </a:rPr>
              <a:t>Ευκλείδης</a:t>
            </a:r>
            <a:r>
              <a:rPr lang="el-GR" sz="1700" dirty="0"/>
              <a:t> (π. 325–π. 265 π.Χ.), στα </a:t>
            </a:r>
            <a:r>
              <a:rPr lang="el-GR" sz="1700" dirty="0">
                <a:hlinkClick r:id="rId14" tooltip="Στοιχεία"/>
              </a:rPr>
              <a:t>Στοιχεία</a:t>
            </a:r>
            <a:r>
              <a:rPr lang="el-GR" sz="1700" dirty="0"/>
              <a:t>, έδωσε τον πρώτο γραπτό ορισμό της χρυσής τομής, την οποία ονόμασε "ἄκρος καὶ μέσος λόγος"</a:t>
            </a:r>
          </a:p>
          <a:p>
            <a:pPr lvl="0"/>
            <a:r>
              <a:rPr lang="el-GR" sz="1700" dirty="0"/>
              <a:t>Ο </a:t>
            </a:r>
            <a:r>
              <a:rPr lang="el-GR" sz="1700" dirty="0">
                <a:hlinkClick r:id="rId15" tooltip="Λεονάρντο της Πίζας"/>
              </a:rPr>
              <a:t>Φιμπονάτσι</a:t>
            </a:r>
            <a:r>
              <a:rPr lang="el-GR" sz="1700" dirty="0"/>
              <a:t> (1170–1250) ανέφερε την </a:t>
            </a:r>
            <a:r>
              <a:rPr lang="el-GR" sz="1700" dirty="0">
                <a:hlinkClick r:id="rId16" tooltip="Σειρά"/>
              </a:rPr>
              <a:t>ακολουθία αριθμών</a:t>
            </a:r>
            <a:r>
              <a:rPr lang="el-GR" sz="1700" dirty="0"/>
              <a:t> που τώρα φέρει το όνομα του στο βιβλίο του </a:t>
            </a:r>
            <a:r>
              <a:rPr lang="el-GR" sz="1700" dirty="0">
                <a:hlinkClick r:id="rId17" tooltip="Liber Abaci"/>
              </a:rPr>
              <a:t>Liber Abaci</a:t>
            </a:r>
            <a:r>
              <a:rPr lang="el-GR" sz="1700" dirty="0"/>
              <a:t>; ο λόγος διαδοχικών στοιχείων της </a:t>
            </a:r>
            <a:r>
              <a:rPr lang="el-GR" sz="1700" dirty="0">
                <a:hlinkClick r:id="rId18" tooltip="Ακολουθία Φιμπονάτσι"/>
              </a:rPr>
              <a:t>ακολουθίας Φιμπονάτσι</a:t>
            </a:r>
            <a:r>
              <a:rPr lang="el-GR" sz="1700" dirty="0"/>
              <a:t> προσεγγίζει ασυμπτωτικά την χρυσή τομή.</a:t>
            </a:r>
          </a:p>
          <a:p>
            <a:pPr lvl="0"/>
            <a:r>
              <a:rPr lang="el-GR" sz="1700" dirty="0"/>
              <a:t>Ο </a:t>
            </a:r>
            <a:r>
              <a:rPr lang="el-GR" sz="1700" dirty="0">
                <a:hlinkClick r:id="rId19" tooltip="Λούκα Πατσιόλι"/>
              </a:rPr>
              <a:t>Λούκα Πατσιόλι</a:t>
            </a:r>
            <a:r>
              <a:rPr lang="el-GR" sz="1700" dirty="0"/>
              <a:t> (Luca Pacioli, 1445–1517) καθορίζει την χρυσή τομή ως "Θεϊκή αναλογία" στο ομώνυμο έργο του Divina Proportione.</a:t>
            </a:r>
          </a:p>
          <a:p>
            <a:pPr lvl="0"/>
            <a:r>
              <a:rPr lang="el-GR" sz="1700" dirty="0"/>
              <a:t>Ο </a:t>
            </a:r>
            <a:r>
              <a:rPr lang="el-GR" sz="1700" dirty="0">
                <a:hlinkClick r:id="rId20" tooltip="Μίχαελ Μαίστλιν (δεν έχει γραφτεί ακόμα)"/>
              </a:rPr>
              <a:t>Μίχαελ Μαίστλιν</a:t>
            </a:r>
            <a:r>
              <a:rPr lang="el-GR" sz="1700" dirty="0"/>
              <a:t> (Michael Maestlin, 1550–1631) δημοσιεύει την πρώτη γνωστή προσέγγιση του (αντίστροφου) χρυσού λόγου από δεκαδικό κλάσμα.</a:t>
            </a:r>
          </a:p>
          <a:p>
            <a:pPr lvl="0"/>
            <a:r>
              <a:rPr lang="el-GR" sz="1700" dirty="0"/>
              <a:t>Ο </a:t>
            </a:r>
            <a:r>
              <a:rPr lang="el-GR" sz="1700" dirty="0">
                <a:hlinkClick r:id="rId21" tooltip="Γιοχάνες Κέπλερ"/>
              </a:rPr>
              <a:t>Γιοχάνες Κέπλερ</a:t>
            </a:r>
            <a:r>
              <a:rPr lang="el-GR" sz="1700" dirty="0"/>
              <a:t> (1571–1630) αποδεικνύει ότι η χρυσή τομή είναι το όριο της ακολουθίας των λόγων διαδοχικών όρων της ακολουθίας </a:t>
            </a:r>
            <a:r>
              <a:rPr lang="el-GR" sz="1700" dirty="0" smtClean="0"/>
              <a:t>Φιμπονάτσι,και </a:t>
            </a:r>
            <a:r>
              <a:rPr lang="el-GR" sz="1700" dirty="0"/>
              <a:t>περιγράφει την χρυσή τομή ως "πολύτιμο κόσμημα": "Η Γεωμετρία έχει δύο θησαυρούς: ο ένας είναι το </a:t>
            </a:r>
            <a:r>
              <a:rPr lang="el-GR" sz="1700" dirty="0">
                <a:hlinkClick r:id="rId22" tooltip="Πυθαγόρειο Θεώρημα"/>
              </a:rPr>
              <a:t>Πυθαγόρειο Θεώρημα</a:t>
            </a:r>
            <a:r>
              <a:rPr lang="el-GR" sz="1700" dirty="0"/>
              <a:t>, και ο άλλος η τμήση μιας ευθείας σε άκρο και μέσο λόγο· τον πρώτο μπορούμε να τον συγκρίνουμε με χρυσό, τον δεύτερο με ένα πολύτιμο κόσμημα." οι δύο αυτοί θησαυροί συνδυάζονται στο </a:t>
            </a:r>
            <a:r>
              <a:rPr lang="el-GR" sz="1700" dirty="0">
                <a:hlinkClick r:id="rId23" tooltip="Τρίγωνο του Κέπλερ"/>
              </a:rPr>
              <a:t>Τρίγωνο του Κέπλερ</a:t>
            </a:r>
            <a:r>
              <a:rPr lang="el-GR" sz="1700" dirty="0"/>
              <a:t>.</a:t>
            </a:r>
          </a:p>
          <a:p>
            <a:endParaRPr lang="el-GR" sz="1700" dirty="0"/>
          </a:p>
        </p:txBody>
      </p:sp>
    </p:spTree>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 to="" calcmode="lin" valueType="num">
                                      <p:cBhvr>
                                        <p:cTn id="10" dur="1" fill="hold"/>
                                        <p:tgtEl>
                                          <p:spTgt spid="3">
                                            <p:txEl>
                                              <p:pRg st="1" end="1"/>
                                            </p:txEl>
                                          </p:spTgt>
                                        </p:tgtEl>
                                        <p:attrNameLst>
                                          <p:attrName/>
                                        </p:attrNameLst>
                                      </p:cBhvr>
                                    </p:anim>
                                  </p:childTnLst>
                                </p:cTn>
                              </p:par>
                              <p:par>
                                <p:cTn id="11" presetID="24"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to="" calcmode="lin" valueType="num">
                                      <p:cBhvr>
                                        <p:cTn id="13" dur="1" fill="hold"/>
                                        <p:tgtEl>
                                          <p:spTgt spid="3">
                                            <p:txEl>
                                              <p:pRg st="2" end="2"/>
                                            </p:txEl>
                                          </p:spTgt>
                                        </p:tgtEl>
                                        <p:attrNameLst>
                                          <p:attrName/>
                                        </p:attrNameLst>
                                      </p:cBhvr>
                                    </p:anim>
                                  </p:childTnLst>
                                </p:cTn>
                              </p:par>
                              <p:par>
                                <p:cTn id="14" presetID="24"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 to="" calcmode="lin" valueType="num">
                                      <p:cBhvr>
                                        <p:cTn id="16" dur="1" fill="hold"/>
                                        <p:tgtEl>
                                          <p:spTgt spid="3">
                                            <p:txEl>
                                              <p:pRg st="3" end="3"/>
                                            </p:txEl>
                                          </p:spTgt>
                                        </p:tgtEl>
                                        <p:attrNameLst>
                                          <p:attrName/>
                                        </p:attrNameLst>
                                      </p:cBhvr>
                                    </p:anim>
                                  </p:childTnLst>
                                </p:cTn>
                              </p:par>
                              <p:par>
                                <p:cTn id="17" presetID="24"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to="" calcmode="lin" valueType="num">
                                      <p:cBhvr>
                                        <p:cTn id="19" dur="1" fill="hold"/>
                                        <p:tgtEl>
                                          <p:spTgt spid="3">
                                            <p:txEl>
                                              <p:pRg st="4" end="4"/>
                                            </p:txEl>
                                          </p:spTgt>
                                        </p:tgtEl>
                                        <p:attrNameLst>
                                          <p:attrName/>
                                        </p:attrNameLst>
                                      </p:cBhvr>
                                    </p:anim>
                                  </p:childTnLst>
                                </p:cTn>
                              </p:par>
                              <p:par>
                                <p:cTn id="20" presetID="24"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 to="" calcmode="lin" valueType="num">
                                      <p:cBhvr>
                                        <p:cTn id="22" dur="1" fill="hold"/>
                                        <p:tgtEl>
                                          <p:spTgt spid="3">
                                            <p:txEl>
                                              <p:pRg st="5" end="5"/>
                                            </p:txEl>
                                          </p:spTgt>
                                        </p:tgtEl>
                                        <p:attrNameLst>
                                          <p:attrName/>
                                        </p:attrNameLst>
                                      </p:cBhvr>
                                    </p:anim>
                                  </p:childTnLst>
                                </p:cTn>
                              </p:par>
                              <p:par>
                                <p:cTn id="23" presetID="24"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to="" calcmode="lin" valueType="num">
                                      <p:cBhvr>
                                        <p:cTn id="25" dur="1" fill="hold"/>
                                        <p:tgtEl>
                                          <p:spTgt spid="3">
                                            <p:txEl>
                                              <p:pRg st="6" end="6"/>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8229600" cy="1399032"/>
          </a:xfrm>
        </p:spPr>
        <p:txBody>
          <a:bodyPr>
            <a:normAutofit/>
          </a:bodyPr>
          <a:lstStyle/>
          <a:p>
            <a:r>
              <a:rPr lang="el-GR" dirty="0" smtClean="0"/>
              <a:t>Ο φ ΩΣ ΑΡΡΗΤΟΣ ΑΡΙΘΜΟΣ</a:t>
            </a:r>
            <a:endParaRPr lang="el-GR" dirty="0"/>
          </a:p>
        </p:txBody>
      </p:sp>
      <p:sp>
        <p:nvSpPr>
          <p:cNvPr id="3" name="2 - Θέση περιεχομένου"/>
          <p:cNvSpPr>
            <a:spLocks noGrp="1"/>
          </p:cNvSpPr>
          <p:nvPr>
            <p:ph idx="1"/>
          </p:nvPr>
        </p:nvSpPr>
        <p:spPr>
          <a:xfrm>
            <a:off x="428596" y="1428736"/>
            <a:ext cx="8229600" cy="4572000"/>
          </a:xfrm>
        </p:spPr>
        <p:txBody>
          <a:bodyPr>
            <a:noAutofit/>
          </a:bodyPr>
          <a:lstStyle/>
          <a:p>
            <a:r>
              <a:rPr lang="el-GR" sz="1600" dirty="0"/>
              <a:t>Η ανακάλυψη ότι ο χρυσός λόγος είναι ένας άρρητος αριθμός </a:t>
            </a:r>
            <a:r>
              <a:rPr lang="el-GR" sz="1600" dirty="0" smtClean="0"/>
              <a:t>ήταν</a:t>
            </a:r>
          </a:p>
          <a:p>
            <a:pPr>
              <a:buNone/>
            </a:pPr>
            <a:r>
              <a:rPr lang="el-GR" sz="1600" dirty="0" smtClean="0"/>
              <a:t>       ταυτοχρόνως</a:t>
            </a:r>
            <a:r>
              <a:rPr lang="el-GR" sz="1600" dirty="0"/>
              <a:t>, μια ανακάλυψη ασυμμετρίας.</a:t>
            </a:r>
          </a:p>
          <a:p>
            <a:r>
              <a:rPr lang="el-GR" sz="1600" dirty="0"/>
              <a:t>Αν το φ ήταν </a:t>
            </a:r>
            <a:r>
              <a:rPr lang="el-GR" sz="1600" dirty="0">
                <a:hlinkClick r:id="rId2" tooltip="Ρητός αριμθός (δεν έχει γραφτεί ακόμα)"/>
              </a:rPr>
              <a:t>ρητός</a:t>
            </a:r>
            <a:r>
              <a:rPr lang="el-GR" sz="1600" dirty="0"/>
              <a:t>, τότε θα ήταν ο λόγος πλευρών ενός ορθογωνίου παραλληλογράμμου με πλευρές ακεραίους. Αλλά είναι επίσης ο λόγος των πλευρών, οι οποίες είναι επίσης ακέραιοι, του μικρότερου ορθογωνίου παραλληλογράμμου που θα προκύψει αν αφαιρέσουμε από το αρχικό σχήμα ένα τετράγωνο. Η φθίνουσα ακολουθία των ακεραίων που σχηματίζεται από την συνεχή αφαίρεση τετραγώνων, δεν μπορεί να συνεχίζεται επ άπειρον, και έτσι το φ δεν μπορεί να είναι ρητός.</a:t>
            </a:r>
          </a:p>
          <a:p>
            <a:r>
              <a:rPr lang="el-GR" sz="1600" dirty="0"/>
              <a:t>Ας θυμηθούμε </a:t>
            </a:r>
            <a:r>
              <a:rPr lang="el-GR" sz="1600" dirty="0" smtClean="0"/>
              <a:t>ότι: το </a:t>
            </a:r>
            <a:r>
              <a:rPr lang="el-GR" sz="1600" dirty="0"/>
              <a:t>όλο είναι το μεγαλύτερο τμήμα συν το </a:t>
            </a:r>
            <a:r>
              <a:rPr lang="el-GR" sz="1600" dirty="0" smtClean="0"/>
              <a:t>μικρότερο, το </a:t>
            </a:r>
            <a:r>
              <a:rPr lang="el-GR" sz="1600" dirty="0"/>
              <a:t>όλο είναι για το μεγαλύτερο τμήμα ότι το μεγαλύτερο για το μικρότερο</a:t>
            </a:r>
          </a:p>
          <a:p>
            <a:r>
              <a:rPr lang="el-GR" sz="1600" dirty="0"/>
              <a:t>Αν ονομάσουμε το όλο "n" και το μεγαλύτερο κομμάτι "m", τότε η δεύτερη πρόταση που ανακαλέσαμε </a:t>
            </a:r>
            <a:r>
              <a:rPr lang="el-GR" sz="1600" dirty="0" smtClean="0"/>
              <a:t>γίνεται το</a:t>
            </a:r>
            <a:r>
              <a:rPr lang="el-GR" sz="1600" dirty="0"/>
              <a:t> n είναι για το m ότι το m είναι για το n − </a:t>
            </a:r>
            <a:r>
              <a:rPr lang="el-GR" sz="1600" dirty="0" smtClean="0"/>
              <a:t>m, ή</a:t>
            </a:r>
            <a:r>
              <a:rPr lang="el-GR" sz="1600" dirty="0"/>
              <a:t>, αλγεβρικά εκφρασμένο</a:t>
            </a:r>
          </a:p>
          <a:p>
            <a:r>
              <a:rPr lang="el-GR" sz="1600" dirty="0" smtClean="0"/>
              <a:t>Το </a:t>
            </a:r>
            <a:r>
              <a:rPr lang="el-GR" sz="1600" dirty="0"/>
              <a:t>να είναι ο "φ" ρητός αριθμός σημαίνει ότι μπορεί να γραφεί ως κλάσμα n/m όπου τα μέλη του "n" και "m" είναι ακέραιοι. Μπορούμε χωρίς περιορισμό της γενικότητας να υποθέσουμε ότι το κλάσμα αυτό είναι ανάγωγο και ότι οι "n" και "m" είναι θετικοί. Αλλά αν συμβαίνει αυτό τότε, η παραπάνω ταυτότητα (*) λέει ότι το m/(n − m) έχει ακόμα μικρότερα μέλη από το </a:t>
            </a:r>
            <a:r>
              <a:rPr lang="el-GR" sz="1600" dirty="0" smtClean="0"/>
              <a:t>n/m πράγμα </a:t>
            </a:r>
            <a:r>
              <a:rPr lang="el-GR" sz="1600" dirty="0"/>
              <a:t>άτοπο αφού υποθέσαμε ότι το n/m είναι ανάγωγο. Το άτοπο αυτό προέκυψε επειδή υποθέσαμε ότι ο "φ" είναι </a:t>
            </a:r>
            <a:r>
              <a:rPr lang="el-GR" sz="1600" dirty="0" smtClean="0"/>
              <a:t>ρητός. </a:t>
            </a:r>
          </a:p>
          <a:p>
            <a:pPr>
              <a:buNone/>
            </a:pPr>
            <a:endParaRPr lang="el-GR" sz="1600" dirty="0"/>
          </a:p>
        </p:txBody>
      </p:sp>
      <p:pic>
        <p:nvPicPr>
          <p:cNvPr id="4" name="3 - Εικόνα" descr="https://upload.wikimedia.org/wikipedia/commons/thumb/2/22/Whirling_squares.svg/220px-Whirling_squares.svg.png">
            <a:hlinkClick r:id="rId3"/>
          </p:cNvPr>
          <p:cNvPicPr/>
          <p:nvPr/>
        </p:nvPicPr>
        <p:blipFill>
          <a:blip r:embed="rId4"/>
          <a:srcRect/>
          <a:stretch>
            <a:fillRect/>
          </a:stretch>
        </p:blipFill>
        <p:spPr bwMode="auto">
          <a:xfrm>
            <a:off x="7215206" y="928671"/>
            <a:ext cx="1928794" cy="1285884"/>
          </a:xfrm>
          <a:prstGeom prst="rect">
            <a:avLst/>
          </a:prstGeom>
          <a:noFill/>
          <a:ln w="9525">
            <a:noFill/>
            <a:miter lim="800000"/>
            <a:headEnd/>
            <a:tailEnd/>
          </a:ln>
        </p:spPr>
      </p:pic>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p:stCondLst>
                              <p:cond delay="500"/>
                            </p:stCondLst>
                            <p:childTnLst>
                              <p:par>
                                <p:cTn id="9" presetID="5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770" decel="100000"/>
                                        <p:tgtEl>
                                          <p:spTgt spid="3">
                                            <p:txEl>
                                              <p:pRg st="0" end="0"/>
                                            </p:txEl>
                                          </p:spTgt>
                                        </p:tgtEl>
                                      </p:cBhvr>
                                    </p:animEffect>
                                    <p:animScale>
                                      <p:cBhvr>
                                        <p:cTn id="12" dur="770" decel="100000"/>
                                        <p:tgtEl>
                                          <p:spTgt spid="3">
                                            <p:txEl>
                                              <p:pRg st="0" end="0"/>
                                            </p:txEl>
                                          </p:spTgt>
                                        </p:tgtEl>
                                      </p:cBhvr>
                                      <p:from x="10000" y="10000"/>
                                      <p:to x="200000" y="450000"/>
                                    </p:animScale>
                                    <p:animScale>
                                      <p:cBhvr>
                                        <p:cTn id="13" dur="1230" accel="100000" fill="hold">
                                          <p:stCondLst>
                                            <p:cond delay="770"/>
                                          </p:stCondLst>
                                        </p:cTn>
                                        <p:tgtEl>
                                          <p:spTgt spid="3">
                                            <p:txEl>
                                              <p:pRg st="0" end="0"/>
                                            </p:txEl>
                                          </p:spTgt>
                                        </p:tgtEl>
                                      </p:cBhvr>
                                      <p:from x="200000" y="450000"/>
                                      <p:to x="100000" y="100000"/>
                                    </p:animScale>
                                    <p:set>
                                      <p:cBhvr>
                                        <p:cTn id="14" dur="770" fill="hold"/>
                                        <p:tgtEl>
                                          <p:spTgt spid="3">
                                            <p:txEl>
                                              <p:pRg st="0" end="0"/>
                                            </p:txEl>
                                          </p:spTgt>
                                        </p:tgtEl>
                                        <p:attrNameLst>
                                          <p:attrName>ppt_x</p:attrName>
                                        </p:attrNameLst>
                                      </p:cBhvr>
                                      <p:to>
                                        <p:strVal val="(0.5)"/>
                                      </p:to>
                                    </p:set>
                                    <p:anim from="(0.5)" to="(#ppt_x)" calcmode="lin" valueType="num">
                                      <p:cBhvr>
                                        <p:cTn id="15" dur="1230" accel="100000" fill="hold">
                                          <p:stCondLst>
                                            <p:cond delay="770"/>
                                          </p:stCondLst>
                                        </p:cTn>
                                        <p:tgtEl>
                                          <p:spTgt spid="3">
                                            <p:txEl>
                                              <p:pRg st="0" end="0"/>
                                            </p:txEl>
                                          </p:spTgt>
                                        </p:tgtEl>
                                        <p:attrNameLst>
                                          <p:attrName>ppt_x</p:attrName>
                                        </p:attrNameLst>
                                      </p:cBhvr>
                                    </p:anim>
                                    <p:set>
                                      <p:cBhvr>
                                        <p:cTn id="16" dur="770" fill="hold"/>
                                        <p:tgtEl>
                                          <p:spTgt spid="3">
                                            <p:txEl>
                                              <p:pRg st="0" end="0"/>
                                            </p:txEl>
                                          </p:spTgt>
                                        </p:tgtEl>
                                        <p:attrNameLst>
                                          <p:attrName>ppt_y</p:attrName>
                                        </p:attrNameLst>
                                      </p:cBhvr>
                                      <p:to>
                                        <p:strVal val="(#ppt_y+0.4)"/>
                                      </p:to>
                                    </p:set>
                                    <p:anim from="(#ppt_y+0.4)" to="(#ppt_y)" calcmode="lin" valueType="num">
                                      <p:cBhvr>
                                        <p:cTn id="17" dur="1230" accel="100000" fill="hold">
                                          <p:stCondLst>
                                            <p:cond delay="770"/>
                                          </p:stCondLst>
                                        </p:cTn>
                                        <p:tgtEl>
                                          <p:spTgt spid="3">
                                            <p:txEl>
                                              <p:pRg st="0" end="0"/>
                                            </p:txEl>
                                          </p:spTgt>
                                        </p:tgtEl>
                                        <p:attrNameLst>
                                          <p:attrName>ppt_y</p:attrName>
                                        </p:attrNameLst>
                                      </p:cBhvr>
                                    </p:anim>
                                  </p:childTnLst>
                                </p:cTn>
                              </p:par>
                              <p:par>
                                <p:cTn id="18" presetID="51" presetClass="entr" presetSubtype="0" fill="hold" grpId="0"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770" decel="100000"/>
                                        <p:tgtEl>
                                          <p:spTgt spid="3">
                                            <p:txEl>
                                              <p:pRg st="1" end="1"/>
                                            </p:txEl>
                                          </p:spTgt>
                                        </p:tgtEl>
                                      </p:cBhvr>
                                    </p:animEffect>
                                    <p:animScale>
                                      <p:cBhvr>
                                        <p:cTn id="21" dur="770" decel="100000"/>
                                        <p:tgtEl>
                                          <p:spTgt spid="3">
                                            <p:txEl>
                                              <p:pRg st="1" end="1"/>
                                            </p:txEl>
                                          </p:spTgt>
                                        </p:tgtEl>
                                      </p:cBhvr>
                                      <p:from x="10000" y="10000"/>
                                      <p:to x="200000" y="450000"/>
                                    </p:animScale>
                                    <p:animScale>
                                      <p:cBhvr>
                                        <p:cTn id="22" dur="1230" accel="100000" fill="hold">
                                          <p:stCondLst>
                                            <p:cond delay="770"/>
                                          </p:stCondLst>
                                        </p:cTn>
                                        <p:tgtEl>
                                          <p:spTgt spid="3">
                                            <p:txEl>
                                              <p:pRg st="1" end="1"/>
                                            </p:txEl>
                                          </p:spTgt>
                                        </p:tgtEl>
                                      </p:cBhvr>
                                      <p:from x="200000" y="450000"/>
                                      <p:to x="100000" y="100000"/>
                                    </p:animScale>
                                    <p:set>
                                      <p:cBhvr>
                                        <p:cTn id="23" dur="770" fill="hold"/>
                                        <p:tgtEl>
                                          <p:spTgt spid="3">
                                            <p:txEl>
                                              <p:pRg st="1" end="1"/>
                                            </p:txEl>
                                          </p:spTgt>
                                        </p:tgtEl>
                                        <p:attrNameLst>
                                          <p:attrName>ppt_x</p:attrName>
                                        </p:attrNameLst>
                                      </p:cBhvr>
                                      <p:to>
                                        <p:strVal val="(0.5)"/>
                                      </p:to>
                                    </p:set>
                                    <p:anim from="(0.5)" to="(#ppt_x)" calcmode="lin" valueType="num">
                                      <p:cBhvr>
                                        <p:cTn id="24" dur="1230" accel="100000" fill="hold">
                                          <p:stCondLst>
                                            <p:cond delay="770"/>
                                          </p:stCondLst>
                                        </p:cTn>
                                        <p:tgtEl>
                                          <p:spTgt spid="3">
                                            <p:txEl>
                                              <p:pRg st="1" end="1"/>
                                            </p:txEl>
                                          </p:spTgt>
                                        </p:tgtEl>
                                        <p:attrNameLst>
                                          <p:attrName>ppt_x</p:attrName>
                                        </p:attrNameLst>
                                      </p:cBhvr>
                                    </p:anim>
                                    <p:set>
                                      <p:cBhvr>
                                        <p:cTn id="25" dur="770" fill="hold"/>
                                        <p:tgtEl>
                                          <p:spTgt spid="3">
                                            <p:txEl>
                                              <p:pRg st="1" end="1"/>
                                            </p:txEl>
                                          </p:spTgt>
                                        </p:tgtEl>
                                        <p:attrNameLst>
                                          <p:attrName>ppt_y</p:attrName>
                                        </p:attrNameLst>
                                      </p:cBhvr>
                                      <p:to>
                                        <p:strVal val="(#ppt_y+0.4)"/>
                                      </p:to>
                                    </p:set>
                                    <p:anim from="(#ppt_y+0.4)" to="(#ppt_y)" calcmode="lin" valueType="num">
                                      <p:cBhvr>
                                        <p:cTn id="26" dur="1230" accel="100000" fill="hold">
                                          <p:stCondLst>
                                            <p:cond delay="770"/>
                                          </p:stCondLst>
                                        </p:cTn>
                                        <p:tgtEl>
                                          <p:spTgt spid="3">
                                            <p:txEl>
                                              <p:pRg st="1" end="1"/>
                                            </p:txEl>
                                          </p:spTgt>
                                        </p:tgtEl>
                                        <p:attrNameLst>
                                          <p:attrName>ppt_y</p:attrName>
                                        </p:attrNameLst>
                                      </p:cBhvr>
                                    </p:anim>
                                  </p:childTnLst>
                                </p:cTn>
                              </p:par>
                              <p:par>
                                <p:cTn id="27" presetID="51" presetClass="entr" presetSubtype="0" fill="hold" grpId="0"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770" decel="100000"/>
                                        <p:tgtEl>
                                          <p:spTgt spid="3">
                                            <p:txEl>
                                              <p:pRg st="2" end="2"/>
                                            </p:txEl>
                                          </p:spTgt>
                                        </p:tgtEl>
                                      </p:cBhvr>
                                    </p:animEffect>
                                    <p:animScale>
                                      <p:cBhvr>
                                        <p:cTn id="30" dur="770" decel="100000"/>
                                        <p:tgtEl>
                                          <p:spTgt spid="3">
                                            <p:txEl>
                                              <p:pRg st="2" end="2"/>
                                            </p:txEl>
                                          </p:spTgt>
                                        </p:tgtEl>
                                      </p:cBhvr>
                                      <p:from x="10000" y="10000"/>
                                      <p:to x="200000" y="450000"/>
                                    </p:animScale>
                                    <p:animScale>
                                      <p:cBhvr>
                                        <p:cTn id="31" dur="1230" accel="100000" fill="hold">
                                          <p:stCondLst>
                                            <p:cond delay="770"/>
                                          </p:stCondLst>
                                        </p:cTn>
                                        <p:tgtEl>
                                          <p:spTgt spid="3">
                                            <p:txEl>
                                              <p:pRg st="2" end="2"/>
                                            </p:txEl>
                                          </p:spTgt>
                                        </p:tgtEl>
                                      </p:cBhvr>
                                      <p:from x="200000" y="450000"/>
                                      <p:to x="100000" y="100000"/>
                                    </p:animScale>
                                    <p:set>
                                      <p:cBhvr>
                                        <p:cTn id="32" dur="770" fill="hold"/>
                                        <p:tgtEl>
                                          <p:spTgt spid="3">
                                            <p:txEl>
                                              <p:pRg st="2" end="2"/>
                                            </p:txEl>
                                          </p:spTgt>
                                        </p:tgtEl>
                                        <p:attrNameLst>
                                          <p:attrName>ppt_x</p:attrName>
                                        </p:attrNameLst>
                                      </p:cBhvr>
                                      <p:to>
                                        <p:strVal val="(0.5)"/>
                                      </p:to>
                                    </p:set>
                                    <p:anim from="(0.5)" to="(#ppt_x)" calcmode="lin" valueType="num">
                                      <p:cBhvr>
                                        <p:cTn id="33" dur="1230" accel="100000" fill="hold">
                                          <p:stCondLst>
                                            <p:cond delay="770"/>
                                          </p:stCondLst>
                                        </p:cTn>
                                        <p:tgtEl>
                                          <p:spTgt spid="3">
                                            <p:txEl>
                                              <p:pRg st="2" end="2"/>
                                            </p:txEl>
                                          </p:spTgt>
                                        </p:tgtEl>
                                        <p:attrNameLst>
                                          <p:attrName>ppt_x</p:attrName>
                                        </p:attrNameLst>
                                      </p:cBhvr>
                                    </p:anim>
                                    <p:set>
                                      <p:cBhvr>
                                        <p:cTn id="34" dur="770" fill="hold"/>
                                        <p:tgtEl>
                                          <p:spTgt spid="3">
                                            <p:txEl>
                                              <p:pRg st="2" end="2"/>
                                            </p:txEl>
                                          </p:spTgt>
                                        </p:tgtEl>
                                        <p:attrNameLst>
                                          <p:attrName>ppt_y</p:attrName>
                                        </p:attrNameLst>
                                      </p:cBhvr>
                                      <p:to>
                                        <p:strVal val="(#ppt_y+0.4)"/>
                                      </p:to>
                                    </p:set>
                                    <p:anim from="(#ppt_y+0.4)" to="(#ppt_y)" calcmode="lin" valueType="num">
                                      <p:cBhvr>
                                        <p:cTn id="35" dur="1230" accel="100000" fill="hold">
                                          <p:stCondLst>
                                            <p:cond delay="770"/>
                                          </p:stCondLst>
                                        </p:cTn>
                                        <p:tgtEl>
                                          <p:spTgt spid="3">
                                            <p:txEl>
                                              <p:pRg st="2" end="2"/>
                                            </p:txEl>
                                          </p:spTgt>
                                        </p:tgtEl>
                                        <p:attrNameLst>
                                          <p:attrName>ppt_y</p:attrName>
                                        </p:attrNameLst>
                                      </p:cBhvr>
                                    </p:anim>
                                  </p:childTnLst>
                                </p:cTn>
                              </p:par>
                              <p:par>
                                <p:cTn id="36" presetID="51" presetClass="entr" presetSubtype="0" fill="hold" grpId="0" nodeType="with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Effect transition="in" filter="fade">
                                      <p:cBhvr>
                                        <p:cTn id="38" dur="770" decel="100000"/>
                                        <p:tgtEl>
                                          <p:spTgt spid="3">
                                            <p:txEl>
                                              <p:pRg st="3" end="3"/>
                                            </p:txEl>
                                          </p:spTgt>
                                        </p:tgtEl>
                                      </p:cBhvr>
                                    </p:animEffect>
                                    <p:animScale>
                                      <p:cBhvr>
                                        <p:cTn id="39" dur="770" decel="100000"/>
                                        <p:tgtEl>
                                          <p:spTgt spid="3">
                                            <p:txEl>
                                              <p:pRg st="3" end="3"/>
                                            </p:txEl>
                                          </p:spTgt>
                                        </p:tgtEl>
                                      </p:cBhvr>
                                      <p:from x="10000" y="10000"/>
                                      <p:to x="200000" y="450000"/>
                                    </p:animScale>
                                    <p:animScale>
                                      <p:cBhvr>
                                        <p:cTn id="40" dur="1230" accel="100000" fill="hold">
                                          <p:stCondLst>
                                            <p:cond delay="770"/>
                                          </p:stCondLst>
                                        </p:cTn>
                                        <p:tgtEl>
                                          <p:spTgt spid="3">
                                            <p:txEl>
                                              <p:pRg st="3" end="3"/>
                                            </p:txEl>
                                          </p:spTgt>
                                        </p:tgtEl>
                                      </p:cBhvr>
                                      <p:from x="200000" y="450000"/>
                                      <p:to x="100000" y="100000"/>
                                    </p:animScale>
                                    <p:set>
                                      <p:cBhvr>
                                        <p:cTn id="41" dur="770" fill="hold"/>
                                        <p:tgtEl>
                                          <p:spTgt spid="3">
                                            <p:txEl>
                                              <p:pRg st="3" end="3"/>
                                            </p:txEl>
                                          </p:spTgt>
                                        </p:tgtEl>
                                        <p:attrNameLst>
                                          <p:attrName>ppt_x</p:attrName>
                                        </p:attrNameLst>
                                      </p:cBhvr>
                                      <p:to>
                                        <p:strVal val="(0.5)"/>
                                      </p:to>
                                    </p:set>
                                    <p:anim from="(0.5)" to="(#ppt_x)" calcmode="lin" valueType="num">
                                      <p:cBhvr>
                                        <p:cTn id="42" dur="1230" accel="100000" fill="hold">
                                          <p:stCondLst>
                                            <p:cond delay="770"/>
                                          </p:stCondLst>
                                        </p:cTn>
                                        <p:tgtEl>
                                          <p:spTgt spid="3">
                                            <p:txEl>
                                              <p:pRg st="3" end="3"/>
                                            </p:txEl>
                                          </p:spTgt>
                                        </p:tgtEl>
                                        <p:attrNameLst>
                                          <p:attrName>ppt_x</p:attrName>
                                        </p:attrNameLst>
                                      </p:cBhvr>
                                    </p:anim>
                                    <p:set>
                                      <p:cBhvr>
                                        <p:cTn id="43" dur="770" fill="hold"/>
                                        <p:tgtEl>
                                          <p:spTgt spid="3">
                                            <p:txEl>
                                              <p:pRg st="3" end="3"/>
                                            </p:txEl>
                                          </p:spTgt>
                                        </p:tgtEl>
                                        <p:attrNameLst>
                                          <p:attrName>ppt_y</p:attrName>
                                        </p:attrNameLst>
                                      </p:cBhvr>
                                      <p:to>
                                        <p:strVal val="(#ppt_y+0.4)"/>
                                      </p:to>
                                    </p:set>
                                    <p:anim from="(#ppt_y+0.4)" to="(#ppt_y)" calcmode="lin" valueType="num">
                                      <p:cBhvr>
                                        <p:cTn id="44" dur="1230" accel="100000" fill="hold">
                                          <p:stCondLst>
                                            <p:cond delay="770"/>
                                          </p:stCondLst>
                                        </p:cTn>
                                        <p:tgtEl>
                                          <p:spTgt spid="3">
                                            <p:txEl>
                                              <p:pRg st="3" end="3"/>
                                            </p:txEl>
                                          </p:spTgt>
                                        </p:tgtEl>
                                        <p:attrNameLst>
                                          <p:attrName>ppt_y</p:attrName>
                                        </p:attrNameLst>
                                      </p:cBhvr>
                                    </p:anim>
                                  </p:childTnLst>
                                </p:cTn>
                              </p:par>
                              <p:par>
                                <p:cTn id="45" presetID="51" presetClass="entr" presetSubtype="0" fill="hold" grpId="0" nodeType="with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fade">
                                      <p:cBhvr>
                                        <p:cTn id="47" dur="770" decel="100000"/>
                                        <p:tgtEl>
                                          <p:spTgt spid="3">
                                            <p:txEl>
                                              <p:pRg st="4" end="4"/>
                                            </p:txEl>
                                          </p:spTgt>
                                        </p:tgtEl>
                                      </p:cBhvr>
                                    </p:animEffect>
                                    <p:animScale>
                                      <p:cBhvr>
                                        <p:cTn id="48" dur="770" decel="100000"/>
                                        <p:tgtEl>
                                          <p:spTgt spid="3">
                                            <p:txEl>
                                              <p:pRg st="4" end="4"/>
                                            </p:txEl>
                                          </p:spTgt>
                                        </p:tgtEl>
                                      </p:cBhvr>
                                      <p:from x="10000" y="10000"/>
                                      <p:to x="200000" y="450000"/>
                                    </p:animScale>
                                    <p:animScale>
                                      <p:cBhvr>
                                        <p:cTn id="49" dur="1230" accel="100000" fill="hold">
                                          <p:stCondLst>
                                            <p:cond delay="770"/>
                                          </p:stCondLst>
                                        </p:cTn>
                                        <p:tgtEl>
                                          <p:spTgt spid="3">
                                            <p:txEl>
                                              <p:pRg st="4" end="4"/>
                                            </p:txEl>
                                          </p:spTgt>
                                        </p:tgtEl>
                                      </p:cBhvr>
                                      <p:from x="200000" y="450000"/>
                                      <p:to x="100000" y="100000"/>
                                    </p:animScale>
                                    <p:set>
                                      <p:cBhvr>
                                        <p:cTn id="50" dur="770" fill="hold"/>
                                        <p:tgtEl>
                                          <p:spTgt spid="3">
                                            <p:txEl>
                                              <p:pRg st="4" end="4"/>
                                            </p:txEl>
                                          </p:spTgt>
                                        </p:tgtEl>
                                        <p:attrNameLst>
                                          <p:attrName>ppt_x</p:attrName>
                                        </p:attrNameLst>
                                      </p:cBhvr>
                                      <p:to>
                                        <p:strVal val="(0.5)"/>
                                      </p:to>
                                    </p:set>
                                    <p:anim from="(0.5)" to="(#ppt_x)" calcmode="lin" valueType="num">
                                      <p:cBhvr>
                                        <p:cTn id="51" dur="1230" accel="100000" fill="hold">
                                          <p:stCondLst>
                                            <p:cond delay="770"/>
                                          </p:stCondLst>
                                        </p:cTn>
                                        <p:tgtEl>
                                          <p:spTgt spid="3">
                                            <p:txEl>
                                              <p:pRg st="4" end="4"/>
                                            </p:txEl>
                                          </p:spTgt>
                                        </p:tgtEl>
                                        <p:attrNameLst>
                                          <p:attrName>ppt_x</p:attrName>
                                        </p:attrNameLst>
                                      </p:cBhvr>
                                    </p:anim>
                                    <p:set>
                                      <p:cBhvr>
                                        <p:cTn id="52" dur="770" fill="hold"/>
                                        <p:tgtEl>
                                          <p:spTgt spid="3">
                                            <p:txEl>
                                              <p:pRg st="4" end="4"/>
                                            </p:txEl>
                                          </p:spTgt>
                                        </p:tgtEl>
                                        <p:attrNameLst>
                                          <p:attrName>ppt_y</p:attrName>
                                        </p:attrNameLst>
                                      </p:cBhvr>
                                      <p:to>
                                        <p:strVal val="(#ppt_y+0.4)"/>
                                      </p:to>
                                    </p:set>
                                    <p:anim from="(#ppt_y+0.4)" to="(#ppt_y)" calcmode="lin" valueType="num">
                                      <p:cBhvr>
                                        <p:cTn id="53" dur="1230" accel="100000" fill="hold">
                                          <p:stCondLst>
                                            <p:cond delay="770"/>
                                          </p:stCondLst>
                                        </p:cTn>
                                        <p:tgtEl>
                                          <p:spTgt spid="3">
                                            <p:txEl>
                                              <p:pRg st="4" end="4"/>
                                            </p:txEl>
                                          </p:spTgt>
                                        </p:tgtEl>
                                        <p:attrNameLst>
                                          <p:attrName>ppt_y</p:attrName>
                                        </p:attrNameLst>
                                      </p:cBhvr>
                                    </p:anim>
                                  </p:childTnLst>
                                </p:cTn>
                              </p:par>
                              <p:par>
                                <p:cTn id="54" presetID="51" presetClass="entr" presetSubtype="0" fill="hold" grpId="0" nodeType="withEffect">
                                  <p:stCondLst>
                                    <p:cond delay="0"/>
                                  </p:stCondLst>
                                  <p:childTnLst>
                                    <p:set>
                                      <p:cBhvr>
                                        <p:cTn id="55" dur="1" fill="hold">
                                          <p:stCondLst>
                                            <p:cond delay="0"/>
                                          </p:stCondLst>
                                        </p:cTn>
                                        <p:tgtEl>
                                          <p:spTgt spid="3">
                                            <p:txEl>
                                              <p:pRg st="5" end="5"/>
                                            </p:txEl>
                                          </p:spTgt>
                                        </p:tgtEl>
                                        <p:attrNameLst>
                                          <p:attrName>style.visibility</p:attrName>
                                        </p:attrNameLst>
                                      </p:cBhvr>
                                      <p:to>
                                        <p:strVal val="visible"/>
                                      </p:to>
                                    </p:set>
                                    <p:animEffect transition="in" filter="fade">
                                      <p:cBhvr>
                                        <p:cTn id="56" dur="770" decel="100000"/>
                                        <p:tgtEl>
                                          <p:spTgt spid="3">
                                            <p:txEl>
                                              <p:pRg st="5" end="5"/>
                                            </p:txEl>
                                          </p:spTgt>
                                        </p:tgtEl>
                                      </p:cBhvr>
                                    </p:animEffect>
                                    <p:animScale>
                                      <p:cBhvr>
                                        <p:cTn id="57" dur="770" decel="100000"/>
                                        <p:tgtEl>
                                          <p:spTgt spid="3">
                                            <p:txEl>
                                              <p:pRg st="5" end="5"/>
                                            </p:txEl>
                                          </p:spTgt>
                                        </p:tgtEl>
                                      </p:cBhvr>
                                      <p:from x="10000" y="10000"/>
                                      <p:to x="200000" y="450000"/>
                                    </p:animScale>
                                    <p:animScale>
                                      <p:cBhvr>
                                        <p:cTn id="58" dur="1230" accel="100000" fill="hold">
                                          <p:stCondLst>
                                            <p:cond delay="770"/>
                                          </p:stCondLst>
                                        </p:cTn>
                                        <p:tgtEl>
                                          <p:spTgt spid="3">
                                            <p:txEl>
                                              <p:pRg st="5" end="5"/>
                                            </p:txEl>
                                          </p:spTgt>
                                        </p:tgtEl>
                                      </p:cBhvr>
                                      <p:from x="200000" y="450000"/>
                                      <p:to x="100000" y="100000"/>
                                    </p:animScale>
                                    <p:set>
                                      <p:cBhvr>
                                        <p:cTn id="59" dur="770" fill="hold"/>
                                        <p:tgtEl>
                                          <p:spTgt spid="3">
                                            <p:txEl>
                                              <p:pRg st="5" end="5"/>
                                            </p:txEl>
                                          </p:spTgt>
                                        </p:tgtEl>
                                        <p:attrNameLst>
                                          <p:attrName>ppt_x</p:attrName>
                                        </p:attrNameLst>
                                      </p:cBhvr>
                                      <p:to>
                                        <p:strVal val="(0.5)"/>
                                      </p:to>
                                    </p:set>
                                    <p:anim from="(0.5)" to="(#ppt_x)" calcmode="lin" valueType="num">
                                      <p:cBhvr>
                                        <p:cTn id="60" dur="1230" accel="100000" fill="hold">
                                          <p:stCondLst>
                                            <p:cond delay="770"/>
                                          </p:stCondLst>
                                        </p:cTn>
                                        <p:tgtEl>
                                          <p:spTgt spid="3">
                                            <p:txEl>
                                              <p:pRg st="5" end="5"/>
                                            </p:txEl>
                                          </p:spTgt>
                                        </p:tgtEl>
                                        <p:attrNameLst>
                                          <p:attrName>ppt_x</p:attrName>
                                        </p:attrNameLst>
                                      </p:cBhvr>
                                    </p:anim>
                                    <p:set>
                                      <p:cBhvr>
                                        <p:cTn id="61" dur="770" fill="hold"/>
                                        <p:tgtEl>
                                          <p:spTgt spid="3">
                                            <p:txEl>
                                              <p:pRg st="5" end="5"/>
                                            </p:txEl>
                                          </p:spTgt>
                                        </p:tgtEl>
                                        <p:attrNameLst>
                                          <p:attrName>ppt_y</p:attrName>
                                        </p:attrNameLst>
                                      </p:cBhvr>
                                      <p:to>
                                        <p:strVal val="(#ppt_y+0.4)"/>
                                      </p:to>
                                    </p:set>
                                    <p:anim from="(#ppt_y+0.4)" to="(#ppt_y)" calcmode="lin" valueType="num">
                                      <p:cBhvr>
                                        <p:cTn id="62" dur="1230" accel="100000" fill="hold">
                                          <p:stCondLst>
                                            <p:cond delay="770"/>
                                          </p:stCondLst>
                                        </p:cTn>
                                        <p:tgtEl>
                                          <p:spTgt spid="3">
                                            <p:txEl>
                                              <p:pRg st="5" end="5"/>
                                            </p:txEl>
                                          </p:spTgt>
                                        </p:tgtEl>
                                        <p:attrNameLst>
                                          <p:attrName>ppt_y</p:attrName>
                                        </p:attrNameLst>
                                      </p:cBhvr>
                                    </p:anim>
                                  </p:childTnLst>
                                </p:cTn>
                              </p:par>
                            </p:childTnLst>
                          </p:cTn>
                        </p:par>
                        <p:par>
                          <p:cTn id="63" fill="hold">
                            <p:stCondLst>
                              <p:cond delay="2500"/>
                            </p:stCondLst>
                            <p:childTnLst>
                              <p:par>
                                <p:cTn id="64" presetID="48" presetClass="entr" presetSubtype="0" accel="50000" fill="hold" nodeType="afterEffect">
                                  <p:stCondLst>
                                    <p:cond delay="0"/>
                                  </p:stCondLst>
                                  <p:childTnLst>
                                    <p:set>
                                      <p:cBhvr>
                                        <p:cTn id="65" dur="1" fill="hold">
                                          <p:stCondLst>
                                            <p:cond delay="0"/>
                                          </p:stCondLst>
                                        </p:cTn>
                                        <p:tgtEl>
                                          <p:spTgt spid="4"/>
                                        </p:tgtEl>
                                        <p:attrNameLst>
                                          <p:attrName>style.visibility</p:attrName>
                                        </p:attrNameLst>
                                      </p:cBhvr>
                                      <p:to>
                                        <p:strVal val="visible"/>
                                      </p:to>
                                    </p:set>
                                    <p:anim calcmode="lin" valueType="num">
                                      <p:cBhvr>
                                        <p:cTn id="66" dur="1000" fill="hold"/>
                                        <p:tgtEl>
                                          <p:spTgt spid="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67" dur="1000" fill="hold"/>
                                        <p:tgtEl>
                                          <p:spTgt spid="4"/>
                                        </p:tgtEl>
                                        <p:attrNameLst>
                                          <p:attrName>ppt_x</p:attrName>
                                        </p:attrNameLst>
                                      </p:cBhvr>
                                      <p:tavLst>
                                        <p:tav tm="0">
                                          <p:val>
                                            <p:fltVal val="-1"/>
                                          </p:val>
                                        </p:tav>
                                        <p:tav tm="50000">
                                          <p:val>
                                            <p:fltVal val="0.95"/>
                                          </p:val>
                                        </p:tav>
                                        <p:tav tm="100000">
                                          <p:val>
                                            <p:strVal val="#ppt_x"/>
                                          </p:val>
                                        </p:tav>
                                      </p:tavLst>
                                    </p:anim>
                                    <p:anim calcmode="lin" valueType="num">
                                      <p:cBhvr>
                                        <p:cTn id="68" dur="1000" fill="hold"/>
                                        <p:tgtEl>
                                          <p:spTgt spid="4"/>
                                        </p:tgtEl>
                                        <p:attrNameLst>
                                          <p:attrName>ppt_y</p:attrName>
                                        </p:attrNameLst>
                                      </p:cBhvr>
                                      <p:tavLst>
                                        <p:tav tm="0">
                                          <p:val>
                                            <p:strVal val="#ppt_y"/>
                                          </p:val>
                                        </p:tav>
                                        <p:tav tm="100000">
                                          <p:val>
                                            <p:strVal val="#ppt_y"/>
                                          </p:val>
                                        </p:tav>
                                      </p:tavLst>
                                    </p:anim>
                                    <p:animEffect transition="in" filter="fade">
                                      <p:cBhvr>
                                        <p:cTn id="6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Πηγές</a:t>
            </a:r>
            <a:br>
              <a:rPr lang="el-GR" dirty="0" smtClean="0"/>
            </a:br>
            <a:endParaRPr lang="el-GR" dirty="0"/>
          </a:p>
        </p:txBody>
      </p:sp>
      <p:sp>
        <p:nvSpPr>
          <p:cNvPr id="5" name="4 - Θέση περιεχομένου"/>
          <p:cNvSpPr>
            <a:spLocks noGrp="1"/>
          </p:cNvSpPr>
          <p:nvPr>
            <p:ph idx="1"/>
          </p:nvPr>
        </p:nvSpPr>
        <p:spPr>
          <a:xfrm>
            <a:off x="428596" y="1357298"/>
            <a:ext cx="8229600" cy="4572000"/>
          </a:xfrm>
        </p:spPr>
        <p:txBody>
          <a:bodyPr>
            <a:normAutofit fontScale="85000" lnSpcReduction="10000"/>
          </a:bodyPr>
          <a:lstStyle/>
          <a:p>
            <a:r>
              <a:rPr lang="el-GR" u="sng" dirty="0" smtClean="0">
                <a:hlinkClick r:id="rId2"/>
              </a:rPr>
              <a:t>http</a:t>
            </a:r>
            <a:r>
              <a:rPr lang="el-GR" u="sng" dirty="0">
                <a:hlinkClick r:id="rId2"/>
              </a:rPr>
              <a:t>://www.artofwise.gr/epistimes/72-o-xrysos-kanonas.html</a:t>
            </a:r>
            <a:endParaRPr lang="el-GR" dirty="0"/>
          </a:p>
          <a:p>
            <a:r>
              <a:rPr lang="el-GR" u="sng" dirty="0">
                <a:hlinkClick r:id="rId3"/>
              </a:rPr>
              <a:t>http://www.p-theodoropoulos.gr/ergasmath/math-gymntegeas-xrysitomi.pdf</a:t>
            </a:r>
            <a:endParaRPr lang="el-GR" dirty="0"/>
          </a:p>
          <a:p>
            <a:r>
              <a:rPr lang="el-GR" u="sng" dirty="0">
                <a:hlinkClick r:id="rId4"/>
              </a:rPr>
              <a:t>http://revealedtheninthwave.blogspot.gr/2013/08/blog-post_3242.html</a:t>
            </a:r>
            <a:endParaRPr lang="el-GR" dirty="0"/>
          </a:p>
          <a:p>
            <a:r>
              <a:rPr lang="el-GR" u="sng" dirty="0">
                <a:hlinkClick r:id="rId5"/>
              </a:rPr>
              <a:t>https://el.wikipedia.org/wiki/%CE%A7%CF%81%CF%85%CF%83%CE%AE_%CF%84%CE%BF%CE%BC%CE%AE</a:t>
            </a:r>
            <a:endParaRPr lang="el-GR" dirty="0"/>
          </a:p>
          <a:p>
            <a:r>
              <a:rPr lang="el-GR" u="sng" dirty="0">
                <a:hlinkClick r:id="rId6"/>
              </a:rPr>
              <a:t>https://</a:t>
            </a:r>
            <a:r>
              <a:rPr lang="el-GR" u="sng" dirty="0" smtClean="0">
                <a:hlinkClick r:id="rId6"/>
              </a:rPr>
              <a:t>www.youtube.com/watch?v=Z1zx_vBvRcg</a:t>
            </a:r>
            <a:endParaRPr lang="el-GR" u="sng" dirty="0" smtClean="0"/>
          </a:p>
          <a:p>
            <a:r>
              <a:rPr lang="el-GR" u="sng" dirty="0" smtClean="0"/>
              <a:t>Ο χρυσός λόγος του </a:t>
            </a:r>
            <a:r>
              <a:rPr lang="en-US" u="sng" dirty="0" smtClean="0"/>
              <a:t>Mario Livio </a:t>
            </a:r>
            <a:r>
              <a:rPr lang="el-GR" u="sng" dirty="0" smtClean="0"/>
              <a:t>εκδ. Εναλιος</a:t>
            </a:r>
            <a:endParaRPr lang="el-GR" dirty="0"/>
          </a:p>
        </p:txBody>
      </p:sp>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ΠΡΟΛΕΓΟΜΕΝΑ</a:t>
            </a:r>
            <a:endParaRPr lang="el-GR" dirty="0"/>
          </a:p>
        </p:txBody>
      </p:sp>
      <p:graphicFrame>
        <p:nvGraphicFramePr>
          <p:cNvPr id="5" name="4 - Θέση περιεχομένου"/>
          <p:cNvGraphicFramePr>
            <a:graphicFrameLocks noGrp="1"/>
          </p:cNvGraphicFramePr>
          <p:nvPr>
            <p:ph idx="1"/>
          </p:nvPr>
        </p:nvGraphicFramePr>
        <p:xfrm>
          <a:off x="500034" y="1500174"/>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5 - Ορθογώνιο"/>
          <p:cNvSpPr/>
          <p:nvPr/>
        </p:nvSpPr>
        <p:spPr>
          <a:xfrm>
            <a:off x="5286380" y="6286520"/>
            <a:ext cx="3857620" cy="646331"/>
          </a:xfrm>
          <a:prstGeom prst="rect">
            <a:avLst/>
          </a:prstGeom>
        </p:spPr>
        <p:txBody>
          <a:bodyPr wrap="square">
            <a:spAutoFit/>
          </a:bodyPr>
          <a:lstStyle/>
          <a:p>
            <a:r>
              <a:rPr lang="el-GR" u="sng" dirty="0" smtClean="0">
                <a:hlinkClick r:id="rId6"/>
              </a:rPr>
              <a:t>https://www.youtube.com/watch?v=Z1zx_vBvRcg</a:t>
            </a:r>
            <a:endParaRPr lang="el-GR" u="sng" dirty="0" smtClean="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1"/>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childTnLst>
                                </p:cTn>
                              </p:par>
                            </p:childTnLst>
                          </p:cTn>
                        </p:par>
                        <p:par>
                          <p:cTn id="10" fill="hold">
                            <p:stCondLst>
                              <p:cond delay="2000"/>
                            </p:stCondLst>
                            <p:childTnLst>
                              <p:par>
                                <p:cTn id="11" presetID="50" presetClass="entr" presetSubtype="0" decel="10000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strVal val="#ppt_w+.3"/>
                                          </p:val>
                                        </p:tav>
                                        <p:tav tm="100000">
                                          <p:val>
                                            <p:strVal val="#ppt_w"/>
                                          </p:val>
                                        </p:tav>
                                      </p:tavLst>
                                    </p:anim>
                                    <p:anim calcmode="lin" valueType="num">
                                      <p:cBhvr>
                                        <p:cTn id="14" dur="1000" fill="hold"/>
                                        <p:tgtEl>
                                          <p:spTgt spid="5"/>
                                        </p:tgtEl>
                                        <p:attrNameLst>
                                          <p:attrName>ppt_h</p:attrName>
                                        </p:attrNameLst>
                                      </p:cBhvr>
                                      <p:tavLst>
                                        <p:tav tm="0">
                                          <p:val>
                                            <p:strVal val="#ppt_h"/>
                                          </p:val>
                                        </p:tav>
                                        <p:tav tm="100000">
                                          <p:val>
                                            <p:strVal val="#ppt_h"/>
                                          </p:val>
                                        </p:tav>
                                      </p:tavLst>
                                    </p:anim>
                                    <p:animEffect transition="in" filter="fade">
                                      <p:cBhvr>
                                        <p:cTn id="1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ΠΥΘΑΓΟΡΑΣ - ΕΥΚΛΕΙΔΗΣ</a:t>
            </a:r>
            <a:endParaRPr lang="el-GR" dirty="0"/>
          </a:p>
        </p:txBody>
      </p:sp>
      <p:sp>
        <p:nvSpPr>
          <p:cNvPr id="3" name="2 - Θέση περιεχομένου"/>
          <p:cNvSpPr>
            <a:spLocks noGrp="1"/>
          </p:cNvSpPr>
          <p:nvPr>
            <p:ph idx="1"/>
          </p:nvPr>
        </p:nvSpPr>
        <p:spPr>
          <a:xfrm>
            <a:off x="500034" y="1571612"/>
            <a:ext cx="8229600" cy="4572000"/>
          </a:xfrm>
        </p:spPr>
        <p:txBody>
          <a:bodyPr>
            <a:normAutofit fontScale="70000" lnSpcReduction="20000"/>
          </a:bodyPr>
          <a:lstStyle/>
          <a:p>
            <a:r>
              <a:rPr lang="el-GR" dirty="0">
                <a:solidFill>
                  <a:schemeClr val="tx1">
                    <a:lumMod val="95000"/>
                    <a:lumOff val="5000"/>
                  </a:schemeClr>
                </a:solidFill>
              </a:rPr>
              <a:t>Οι Αρχαίοι Έλληνες μαθηματικοί πρώτοι μελέτησαν αυτό που τώρα ονομάζουμε χρυσή τομή γιατί εμφανιζόταν συχνά στη γεωμετρία. Η διαίρεση ενός τμήματος σε "άκρο και μέσο λόγο" (εξ ού και η χρυσή τομή) είναι σημαντική στη </a:t>
            </a:r>
            <a:r>
              <a:rPr lang="el-GR" dirty="0" smtClean="0">
                <a:solidFill>
                  <a:schemeClr val="tx1">
                    <a:lumMod val="95000"/>
                    <a:lumOff val="5000"/>
                  </a:schemeClr>
                </a:solidFill>
              </a:rPr>
              <a:t>γεωμετρία των</a:t>
            </a:r>
            <a:r>
              <a:rPr lang="el-GR" dirty="0">
                <a:solidFill>
                  <a:schemeClr val="tx1">
                    <a:lumMod val="95000"/>
                    <a:lumOff val="5000"/>
                  </a:schemeClr>
                </a:solidFill>
              </a:rPr>
              <a:t> πενταγράμμων και πενταγώνων. Η αντίληψη αυτή αποδίδεται συνήθως στον Πυθαγόρα και τους ακολούθους του.</a:t>
            </a:r>
          </a:p>
          <a:p>
            <a:r>
              <a:rPr lang="el-GR" dirty="0" smtClean="0">
                <a:solidFill>
                  <a:schemeClr val="tx1">
                    <a:lumMod val="95000"/>
                    <a:lumOff val="5000"/>
                  </a:schemeClr>
                </a:solidFill>
              </a:rPr>
              <a:t>Τα</a:t>
            </a:r>
            <a:r>
              <a:rPr lang="el-GR" dirty="0">
                <a:solidFill>
                  <a:schemeClr val="tx1">
                    <a:lumMod val="95000"/>
                    <a:lumOff val="5000"/>
                  </a:schemeClr>
                </a:solidFill>
              </a:rPr>
              <a:t> </a:t>
            </a:r>
            <a:r>
              <a:rPr lang="el-GR" u="sng" dirty="0">
                <a:solidFill>
                  <a:schemeClr val="tx1">
                    <a:lumMod val="95000"/>
                    <a:lumOff val="5000"/>
                  </a:schemeClr>
                </a:solidFill>
              </a:rPr>
              <a:t>Στοιχεία</a:t>
            </a:r>
            <a:r>
              <a:rPr lang="el-GR" dirty="0">
                <a:solidFill>
                  <a:schemeClr val="tx1">
                    <a:lumMod val="95000"/>
                    <a:lumOff val="5000"/>
                  </a:schemeClr>
                </a:solidFill>
              </a:rPr>
              <a:t> του Ευκλείδη παρέχουν τον πρώτο γραπτό ορισμό αυτού που σήμερα ονομάζουμε χρυσή τομή: </a:t>
            </a:r>
            <a:r>
              <a:rPr lang="el-GR" b="1" dirty="0">
                <a:solidFill>
                  <a:srgbClr val="C00000"/>
                </a:solidFill>
                <a:latin typeface="Arial" pitchFamily="34" charset="0"/>
                <a:cs typeface="Arial" pitchFamily="34" charset="0"/>
              </a:rPr>
              <a:t>"Μια ευθεία γραμμή λέγεται ότι έχει κοπεί σε άκρο και μέσο λόγο, όταν όλη η ευθεία είναι για το μεγαλύτερο κομμάτι ότι είναι το μεγαλύτερο κομμάτι για το μικρότερο"</a:t>
            </a:r>
            <a:r>
              <a:rPr lang="el-GR" dirty="0">
                <a:solidFill>
                  <a:schemeClr val="tx1">
                    <a:lumMod val="95000"/>
                    <a:lumOff val="5000"/>
                  </a:schemeClr>
                </a:solidFill>
              </a:rPr>
              <a:t>. Ο Ευκλείδης παραθέτει μια για το χώρισμα της γραμμής σε "άκρο και μέσο λόγο". Σε όλα τα Στοιχεία αρκετές προτάσεις και οι αποδείξεις τους εμπεριέχουν τον χρυσό λόγο</a:t>
            </a:r>
            <a:r>
              <a:rPr lang="el-GR" dirty="0" smtClean="0">
                <a:solidFill>
                  <a:schemeClr val="tx1">
                    <a:lumMod val="95000"/>
                    <a:lumOff val="5000"/>
                  </a:schemeClr>
                </a:solidFill>
              </a:rPr>
              <a:t>.</a:t>
            </a:r>
            <a:endParaRPr lang="el-GR" dirty="0">
              <a:solidFill>
                <a:schemeClr val="tx1">
                  <a:lumMod val="95000"/>
                  <a:lumOff val="5000"/>
                </a:schemeClr>
              </a:solidFill>
            </a:endParaRPr>
          </a:p>
        </p:txBody>
      </p:sp>
      <p:pic>
        <p:nvPicPr>
          <p:cNvPr id="4" name="3 - Εικόνα" descr="https://upload.wikimedia.org/wikipedia/commons/thumb/4/44/Golden_ratio_line.svg/220px-Golden_ratio_line.svg.png"/>
          <p:cNvPicPr/>
          <p:nvPr/>
        </p:nvPicPr>
        <p:blipFill>
          <a:blip r:embed="rId2"/>
          <a:srcRect/>
          <a:stretch>
            <a:fillRect/>
          </a:stretch>
        </p:blipFill>
        <p:spPr bwMode="auto">
          <a:xfrm>
            <a:off x="5000628" y="5357826"/>
            <a:ext cx="3500462" cy="1500174"/>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360"/>
                                          </p:val>
                                        </p:tav>
                                        <p:tav tm="100000">
                                          <p:val>
                                            <p:fltVal val="0"/>
                                          </p:val>
                                        </p:tav>
                                      </p:tavLst>
                                    </p:anim>
                                    <p:animEffect transition="in" filter="fade">
                                      <p:cBhvr>
                                        <p:cTn id="10" dur="1000"/>
                                        <p:tgtEl>
                                          <p:spTgt spid="2"/>
                                        </p:tgtEl>
                                      </p:cBhvr>
                                    </p:animEffect>
                                  </p:childTnLst>
                                </p:cTn>
                              </p:par>
                            </p:childTnLst>
                          </p:cTn>
                        </p:par>
                        <p:par>
                          <p:cTn id="11" fill="hold">
                            <p:stCondLst>
                              <p:cond delay="1000"/>
                            </p:stCondLst>
                            <p:childTnLst>
                              <p:par>
                                <p:cTn id="12" presetID="29"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0" end="0"/>
                                            </p:txEl>
                                          </p:spTgt>
                                        </p:tgtEl>
                                      </p:cBhvr>
                                    </p:animEffect>
                                  </p:childTnLst>
                                </p:cTn>
                              </p:par>
                            </p:childTnLst>
                          </p:cTn>
                        </p:par>
                        <p:par>
                          <p:cTn id="17" fill="hold">
                            <p:stCondLst>
                              <p:cond delay="2000"/>
                            </p:stCondLst>
                            <p:childTnLst>
                              <p:par>
                                <p:cTn id="18" presetID="29" presetClass="entr" presetSubtype="0"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2" dur="1000"/>
                                        <p:tgtEl>
                                          <p:spTgt spid="3">
                                            <p:txEl>
                                              <p:pRg st="1" end="1"/>
                                            </p:txEl>
                                          </p:spTgt>
                                        </p:tgtEl>
                                      </p:cBhvr>
                                    </p:animEffect>
                                  </p:childTnLst>
                                </p:cTn>
                              </p:par>
                            </p:childTnLst>
                          </p:cTn>
                        </p:par>
                        <p:par>
                          <p:cTn id="23" fill="hold">
                            <p:stCondLst>
                              <p:cond delay="3000"/>
                            </p:stCondLst>
                            <p:childTnLst>
                              <p:par>
                                <p:cTn id="24" presetID="3" presetClass="entr" presetSubtype="10" fill="hold" nodeType="after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blinds(horizontal)">
                                      <p:cBhvr>
                                        <p:cTn id="2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φ=1,6180339887...</a:t>
            </a:r>
            <a:endParaRPr lang="el-GR" dirty="0"/>
          </a:p>
        </p:txBody>
      </p:sp>
      <p:sp>
        <p:nvSpPr>
          <p:cNvPr id="3" name="2 - Θέση περιεχομένου"/>
          <p:cNvSpPr>
            <a:spLocks noGrp="1"/>
          </p:cNvSpPr>
          <p:nvPr>
            <p:ph idx="1"/>
          </p:nvPr>
        </p:nvSpPr>
        <p:spPr>
          <a:xfrm>
            <a:off x="428596" y="1571612"/>
            <a:ext cx="8229600" cy="4572000"/>
          </a:xfrm>
        </p:spPr>
        <p:txBody>
          <a:bodyPr>
            <a:noAutofit/>
          </a:bodyPr>
          <a:lstStyle/>
          <a:p>
            <a:r>
              <a:rPr lang="el-GR" sz="2000" dirty="0" smtClean="0"/>
              <a:t>Ο Χρυσός Κανόνας, που αναπαριστάται με το ελληνικό γράμμα [φ], προς τιμή του γλύπτη Φειδία- ο οποίος λέγεται ότι ήταν από τους πρώτους που τον χρησιμοποίησε στα έργα του και πιο σπάνια από το [τ]το αρχικό γράμμα της λέξης τομή- είναι ένας αριθμός ο οποίος φαίνεται ότι πηγάζει από και σχετίζεται με τη βασική δομή του κόσμου μας. Ο χρυσός κανόνας εμφανίζεται πολύ συχνά σε καταστάσεις, αντικείμενα και διαδικασίες των οποίων η λειτουργία εξελίσσεται σε βήματα, αλλά όχι πάντα και απαραίτητα. Ο εν λόγω αριθμός έχει να κάνει και με την αρμονία, γι' αυτό και συχνά συναντάται στην τέχνη ή στη γεωμετρία.</a:t>
            </a:r>
          </a:p>
          <a:p>
            <a:r>
              <a:rPr lang="el-GR" sz="2000" dirty="0" smtClean="0"/>
              <a:t>Η ακριβής τιμή του  Χρυσού Λόγου είναι ο συνεχής, μη επαναλαμβανόμενος αριθμός 1,6180339887... και γράφτηκε το 1597 από τον Michael Maestlin του Πανεπιστήμιο του Τύμπιγκεν σε ένα γράμμα του προς τον πρώην φοιτητή του Γιοχάνες Κέπλερ.</a:t>
            </a:r>
          </a:p>
          <a:p>
            <a:r>
              <a:rPr lang="el-GR" sz="2000" dirty="0" smtClean="0"/>
              <a:t>Η χρυσή τομή συνεπαίρνει Δυτικούς διανοούμενους ποικίλων ενδιαφερόντων για τουλάχιστον 2.400 χρόνια.</a:t>
            </a:r>
          </a:p>
          <a:p>
            <a:endParaRPr lang="el-GR" sz="2000" dirty="0" smtClean="0"/>
          </a:p>
          <a:p>
            <a:endParaRPr lang="el-GR" sz="2000"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mph" presetSubtype="2" fill="hold" grpId="0" nodeType="withEffect">
                                  <p:stCondLst>
                                    <p:cond delay="0"/>
                                  </p:stCondLst>
                                  <p:childTnLst>
                                    <p:anim to="1.5" calcmode="lin" valueType="num">
                                      <p:cBhvr override="childStyle">
                                        <p:cTn id="6" dur="2000" fill="hold"/>
                                        <p:tgtEl>
                                          <p:spTgt spid="2"/>
                                        </p:tgtEl>
                                        <p:attrNameLst>
                                          <p:attrName>style.fontSize</p:attrName>
                                        </p:attrNameLst>
                                      </p:cBhvr>
                                    </p:anim>
                                  </p:childTnLst>
                                </p:cTn>
                              </p:par>
                            </p:childTnLst>
                          </p:cTn>
                        </p:par>
                        <p:par>
                          <p:cTn id="7" fill="hold">
                            <p:stCondLst>
                              <p:cond delay="2000"/>
                            </p:stCondLst>
                            <p:childTnLst>
                              <p:par>
                                <p:cTn id="8" presetID="30" presetClass="entr" presetSubtype="0" fill="hold" grpId="0" nodeType="after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800" decel="100000"/>
                                        <p:tgtEl>
                                          <p:spTgt spid="3">
                                            <p:txEl>
                                              <p:pRg st="0" end="0"/>
                                            </p:txEl>
                                          </p:spTgt>
                                        </p:tgtEl>
                                      </p:cBhvr>
                                    </p:animEffect>
                                    <p:anim calcmode="lin" valueType="num">
                                      <p:cBhvr>
                                        <p:cTn id="11"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12"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3"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4"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5"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par>
                          <p:cTn id="16" fill="hold">
                            <p:stCondLst>
                              <p:cond delay="3000"/>
                            </p:stCondLst>
                            <p:childTnLst>
                              <p:par>
                                <p:cTn id="17" presetID="30"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800" decel="100000"/>
                                        <p:tgtEl>
                                          <p:spTgt spid="3">
                                            <p:txEl>
                                              <p:pRg st="1" end="1"/>
                                            </p:txEl>
                                          </p:spTgt>
                                        </p:tgtEl>
                                      </p:cBhvr>
                                    </p:animEffect>
                                    <p:anim calcmode="lin" valueType="num">
                                      <p:cBhvr>
                                        <p:cTn id="20"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21"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22"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23"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24"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par>
                          <p:cTn id="25" fill="hold">
                            <p:stCondLst>
                              <p:cond delay="4000"/>
                            </p:stCondLst>
                            <p:childTnLst>
                              <p:par>
                                <p:cTn id="26" presetID="30" presetClass="entr" presetSubtype="0" fill="hold" grpId="0" nodeType="after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800" decel="100000"/>
                                        <p:tgtEl>
                                          <p:spTgt spid="3">
                                            <p:txEl>
                                              <p:pRg st="2" end="2"/>
                                            </p:txEl>
                                          </p:spTgt>
                                        </p:tgtEl>
                                      </p:cBhvr>
                                    </p:animEffect>
                                    <p:anim calcmode="lin" valueType="num">
                                      <p:cBhvr>
                                        <p:cTn id="29"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30"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31"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32"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33"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ΧΡΗΣΗ ΤΟΥ φ</a:t>
            </a:r>
            <a:endParaRPr lang="el-GR" dirty="0"/>
          </a:p>
        </p:txBody>
      </p:sp>
      <p:sp>
        <p:nvSpPr>
          <p:cNvPr id="3" name="2 - Θέση περιεχομένου"/>
          <p:cNvSpPr>
            <a:spLocks noGrp="1"/>
          </p:cNvSpPr>
          <p:nvPr>
            <p:ph idx="1"/>
          </p:nvPr>
        </p:nvSpPr>
        <p:spPr>
          <a:xfrm>
            <a:off x="428596" y="1643050"/>
            <a:ext cx="8229600" cy="4572000"/>
          </a:xfrm>
        </p:spPr>
        <p:txBody>
          <a:bodyPr>
            <a:normAutofit/>
          </a:bodyPr>
          <a:lstStyle/>
          <a:p>
            <a:r>
              <a:rPr lang="el-GR" sz="2400" dirty="0"/>
              <a:t>Στα </a:t>
            </a:r>
            <a:r>
              <a:rPr lang="el-GR" sz="2400" dirty="0">
                <a:hlinkClick r:id="rId2" tooltip="Μαθηματικά"/>
              </a:rPr>
              <a:t>Μαθηματικά</a:t>
            </a:r>
            <a:r>
              <a:rPr lang="el-GR" sz="2400" dirty="0"/>
              <a:t> και την </a:t>
            </a:r>
            <a:r>
              <a:rPr lang="el-GR" sz="2400" dirty="0">
                <a:hlinkClick r:id="rId3" tooltip="Τέχνη"/>
              </a:rPr>
              <a:t>τέχνη</a:t>
            </a:r>
            <a:r>
              <a:rPr lang="el-GR" sz="2400" dirty="0"/>
              <a:t>, δύο ποσότητες έχουν αναλογία χρυσής τομής αν ο </a:t>
            </a:r>
            <a:r>
              <a:rPr lang="el-GR" sz="2400" dirty="0">
                <a:hlinkClick r:id="rId4" tooltip="Λόγος"/>
              </a:rPr>
              <a:t>λόγος</a:t>
            </a:r>
            <a:r>
              <a:rPr lang="el-GR" sz="2400" dirty="0"/>
              <a:t> του αθροίσματος τους προς τη μεγαλύτερη ποσότητα είναι ίσος με το λόγο της μεγαλύτερης ποσότητας προς τη μικρότερη. Η εικόνα στα δεξιά αναπαριστά τη γεωμετρική ερμηνεία των παραπάνω. Εκφρασμένο αλγεβρικά</a:t>
            </a:r>
            <a:r>
              <a:rPr lang="el-GR" sz="2400" dirty="0" smtClean="0"/>
              <a:t>:</a:t>
            </a:r>
          </a:p>
          <a:p>
            <a:r>
              <a:rPr lang="el-GR" sz="2400" dirty="0" smtClean="0"/>
              <a:t>όπου </a:t>
            </a:r>
            <a:r>
              <a:rPr lang="el-GR" sz="2400" dirty="0"/>
              <a:t>το </a:t>
            </a:r>
            <a:r>
              <a:rPr lang="el-GR" sz="2400" dirty="0" smtClean="0"/>
              <a:t>γράμμα φ αντιπροσωπεύει </a:t>
            </a:r>
            <a:r>
              <a:rPr lang="el-GR" sz="2400" dirty="0"/>
              <a:t>την </a:t>
            </a:r>
            <a:endParaRPr lang="en-US" sz="2400" dirty="0" smtClean="0"/>
          </a:p>
          <a:p>
            <a:pPr>
              <a:buNone/>
            </a:pPr>
            <a:r>
              <a:rPr lang="en-US" sz="2400" dirty="0" smtClean="0"/>
              <a:t>     </a:t>
            </a:r>
            <a:r>
              <a:rPr lang="el-GR" sz="2400" dirty="0" smtClean="0"/>
              <a:t>χρυσή </a:t>
            </a:r>
            <a:r>
              <a:rPr lang="el-GR" sz="2400" dirty="0"/>
              <a:t>τομή. Η τιμή του </a:t>
            </a:r>
            <a:r>
              <a:rPr lang="el-GR" sz="2400" dirty="0" smtClean="0"/>
              <a:t>είναι</a:t>
            </a:r>
            <a:endParaRPr lang="el-GR" sz="2400" dirty="0"/>
          </a:p>
          <a:p>
            <a:endParaRPr lang="el-GR" sz="2400" dirty="0"/>
          </a:p>
          <a:p>
            <a:endParaRPr lang="el-GR" sz="2400" dirty="0"/>
          </a:p>
        </p:txBody>
      </p:sp>
      <p:pic>
        <p:nvPicPr>
          <p:cNvPr id="4" name="3 - Εικόνα" descr="http://3.bp.blogspot.com/-rczgS6aNgzs/Ujdb8Dvs0VI/AAAAAAAAOho/4qHU-nHcraY/s1600/pic_01.jpg"/>
          <p:cNvPicPr/>
          <p:nvPr/>
        </p:nvPicPr>
        <p:blipFill>
          <a:blip r:embed="rId5"/>
          <a:srcRect/>
          <a:stretch>
            <a:fillRect/>
          </a:stretch>
        </p:blipFill>
        <p:spPr bwMode="auto">
          <a:xfrm>
            <a:off x="6572264" y="3500438"/>
            <a:ext cx="2037719" cy="1143008"/>
          </a:xfrm>
          <a:prstGeom prst="rect">
            <a:avLst/>
          </a:prstGeom>
          <a:noFill/>
          <a:ln w="9525">
            <a:noFill/>
            <a:miter lim="800000"/>
            <a:headEnd/>
            <a:tailEnd/>
          </a:ln>
        </p:spPr>
      </p:pic>
      <p:pic>
        <p:nvPicPr>
          <p:cNvPr id="5" name="4 - Εικόνα" descr="http://www.artofwise.gr/images/stories/epistimes/GoldenMean1.jpg"/>
          <p:cNvPicPr/>
          <p:nvPr/>
        </p:nvPicPr>
        <p:blipFill>
          <a:blip r:embed="rId6"/>
          <a:srcRect/>
          <a:stretch>
            <a:fillRect/>
          </a:stretch>
        </p:blipFill>
        <p:spPr bwMode="auto">
          <a:xfrm>
            <a:off x="1357290" y="5072074"/>
            <a:ext cx="3357586" cy="1357322"/>
          </a:xfrm>
          <a:prstGeom prst="rect">
            <a:avLst/>
          </a:prstGeom>
          <a:noFill/>
          <a:ln w="9525">
            <a:noFill/>
            <a:miter lim="800000"/>
            <a:headEnd/>
            <a:tailEnd/>
          </a:ln>
        </p:spPr>
      </p:pic>
      <p:sp>
        <p:nvSpPr>
          <p:cNvPr id="6" name="5 - Καμπύλο αριστερό βέλος"/>
          <p:cNvSpPr/>
          <p:nvPr/>
        </p:nvSpPr>
        <p:spPr>
          <a:xfrm>
            <a:off x="4929190" y="4643446"/>
            <a:ext cx="642942" cy="121444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8" presetClass="entr" presetSubtype="0" ac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2.5"/>
                                          </p:val>
                                        </p:tav>
                                        <p:tav tm="100000">
                                          <p:val>
                                            <p:strVal val="#ppt_w"/>
                                          </p:val>
                                        </p:tav>
                                      </p:tavLst>
                                    </p:anim>
                                    <p:anim calcmode="lin" valueType="num">
                                      <p:cBhvr>
                                        <p:cTn id="8" dur="1000" fill="hold"/>
                                        <p:tgtEl>
                                          <p:spTgt spid="2"/>
                                        </p:tgtEl>
                                        <p:attrNameLst>
                                          <p:attrName>ppt_h</p:attrName>
                                        </p:attrNameLst>
                                      </p:cBhvr>
                                      <p:tavLst>
                                        <p:tav tm="0">
                                          <p:val>
                                            <p:strVal val="#ppt_h*0.01"/>
                                          </p:val>
                                        </p:tav>
                                        <p:tav tm="100000">
                                          <p:val>
                                            <p:strVal val="#ppt_h"/>
                                          </p:val>
                                        </p:tav>
                                      </p:tavLst>
                                    </p:anim>
                                    <p:anim calcmode="lin" valueType="num">
                                      <p:cBhvr>
                                        <p:cTn id="9" dur="1000" fill="hold"/>
                                        <p:tgtEl>
                                          <p:spTgt spid="2"/>
                                        </p:tgtEl>
                                        <p:attrNameLst>
                                          <p:attrName>ppt_x</p:attrName>
                                        </p:attrNameLst>
                                      </p:cBhvr>
                                      <p:tavLst>
                                        <p:tav tm="0">
                                          <p:val>
                                            <p:strVal val="#ppt_x"/>
                                          </p:val>
                                        </p:tav>
                                        <p:tav tm="100000">
                                          <p:val>
                                            <p:strVal val="#ppt_x"/>
                                          </p:val>
                                        </p:tav>
                                      </p:tavLst>
                                    </p:anim>
                                    <p:anim calcmode="lin" valueType="num">
                                      <p:cBhvr>
                                        <p:cTn id="10" dur="1000" fill="hold"/>
                                        <p:tgtEl>
                                          <p:spTgt spid="2"/>
                                        </p:tgtEl>
                                        <p:attrNameLst>
                                          <p:attrName>ppt_y</p:attrName>
                                        </p:attrNameLst>
                                      </p:cBhvr>
                                      <p:tavLst>
                                        <p:tav tm="0">
                                          <p:val>
                                            <p:strVal val="#ppt_h+1"/>
                                          </p:val>
                                        </p:tav>
                                        <p:tav tm="100000">
                                          <p:val>
                                            <p:strVal val="#ppt_y"/>
                                          </p:val>
                                        </p:tav>
                                      </p:tavLst>
                                    </p:anim>
                                    <p:animEffect transition="in" filter="fade">
                                      <p:cBhvr>
                                        <p:cTn id="11" dur="1000"/>
                                        <p:tgtEl>
                                          <p:spTgt spid="2"/>
                                        </p:tgtEl>
                                      </p:cBhvr>
                                    </p:animEffect>
                                  </p:childTnLst>
                                </p:cTn>
                              </p:par>
                            </p:childTnLst>
                          </p:cTn>
                        </p:par>
                        <p:par>
                          <p:cTn id="12" fill="hold">
                            <p:stCondLst>
                              <p:cond delay="1000"/>
                            </p:stCondLst>
                            <p:childTnLst>
                              <p:par>
                                <p:cTn id="13" presetID="6"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circle(in)">
                                      <p:cBhvr>
                                        <p:cTn id="15" dur="2000"/>
                                        <p:tgtEl>
                                          <p:spTgt spid="3">
                                            <p:txEl>
                                              <p:pRg st="0" end="0"/>
                                            </p:txEl>
                                          </p:spTgt>
                                        </p:tgtEl>
                                      </p:cBhvr>
                                    </p:animEffect>
                                  </p:childTnLst>
                                </p:cTn>
                              </p:par>
                            </p:childTnLst>
                          </p:cTn>
                        </p:par>
                        <p:par>
                          <p:cTn id="16" fill="hold">
                            <p:stCondLst>
                              <p:cond delay="3000"/>
                            </p:stCondLst>
                            <p:childTnLst>
                              <p:par>
                                <p:cTn id="17" presetID="6" presetClass="entr" presetSubtype="16"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circle(in)">
                                      <p:cBhvr>
                                        <p:cTn id="19" dur="2000"/>
                                        <p:tgtEl>
                                          <p:spTgt spid="3">
                                            <p:txEl>
                                              <p:pRg st="1" end="1"/>
                                            </p:txEl>
                                          </p:spTgt>
                                        </p:tgtEl>
                                      </p:cBhvr>
                                    </p:animEffect>
                                  </p:childTnLst>
                                </p:cTn>
                              </p:par>
                              <p:par>
                                <p:cTn id="20" presetID="5" presetClass="entr" presetSubtype="10" fill="hold"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heckerboard(across)">
                                      <p:cBhvr>
                                        <p:cTn id="22" dur="500"/>
                                        <p:tgtEl>
                                          <p:spTgt spid="4"/>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circle(in)">
                                      <p:cBhvr>
                                        <p:cTn id="25" dur="2000"/>
                                        <p:tgtEl>
                                          <p:spTgt spid="3">
                                            <p:txEl>
                                              <p:pRg st="2" end="2"/>
                                            </p:txEl>
                                          </p:spTgt>
                                        </p:tgtEl>
                                      </p:cBhvr>
                                    </p:animEffect>
                                  </p:childTnLst>
                                </p:cTn>
                              </p:par>
                            </p:childTnLst>
                          </p:cTn>
                        </p:par>
                        <p:par>
                          <p:cTn id="26" fill="hold">
                            <p:stCondLst>
                              <p:cond delay="5000"/>
                            </p:stCondLst>
                            <p:childTnLst>
                              <p:par>
                                <p:cTn id="27" presetID="43" presetClass="entr" presetSubtype="0"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100"/>
                                        <p:tgtEl>
                                          <p:spTgt spid="6"/>
                                        </p:tgtEl>
                                      </p:cBhvr>
                                    </p:animEffect>
                                    <p:anim calcmode="lin" valueType="num">
                                      <p:cBhvr>
                                        <p:cTn id="30" dur="400" fill="hold"/>
                                        <p:tgtEl>
                                          <p:spTgt spid="6"/>
                                        </p:tgtEl>
                                        <p:attrNameLst>
                                          <p:attrName>ppt_x</p:attrName>
                                        </p:attrNameLst>
                                      </p:cBhvr>
                                      <p:tavLst>
                                        <p:tav tm="0">
                                          <p:val>
                                            <p:strVal val="#ppt_x"/>
                                          </p:val>
                                        </p:tav>
                                        <p:tav tm="100000">
                                          <p:val>
                                            <p:strVal val="#ppt_x"/>
                                          </p:val>
                                        </p:tav>
                                      </p:tavLst>
                                    </p:anim>
                                    <p:anim calcmode="lin" valueType="num">
                                      <p:cBhvr>
                                        <p:cTn id="31" dur="400" fill="hold"/>
                                        <p:tgtEl>
                                          <p:spTgt spid="6"/>
                                        </p:tgtEl>
                                        <p:attrNameLst>
                                          <p:attrName>ppt_y</p:attrName>
                                        </p:attrNameLst>
                                      </p:cBhvr>
                                      <p:tavLst>
                                        <p:tav tm="0">
                                          <p:val>
                                            <p:strVal val="#ppt_y+0.31"/>
                                          </p:val>
                                        </p:tav>
                                        <p:tav tm="100000">
                                          <p:val>
                                            <p:strVal val="#ppt_y+0.31"/>
                                          </p:val>
                                        </p:tav>
                                      </p:tavLst>
                                    </p:anim>
                                    <p:anim calcmode="lin" valueType="num">
                                      <p:cBhvr>
                                        <p:cTn id="32" dur="600" decel="50000" fill="hold">
                                          <p:stCondLst>
                                            <p:cond delay="400"/>
                                          </p:stCondLst>
                                        </p:cTn>
                                        <p:tgtEl>
                                          <p:spTgt spid="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3" dur="600" decel="50000" fill="hold">
                                          <p:stCondLst>
                                            <p:cond delay="400"/>
                                          </p:stCondLst>
                                        </p:cTn>
                                        <p:tgtEl>
                                          <p:spTgt spid="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34" fill="hold">
                            <p:stCondLst>
                              <p:cond delay="6000"/>
                            </p:stCondLst>
                            <p:childTnLst>
                              <p:par>
                                <p:cTn id="35" presetID="8" presetClass="entr" presetSubtype="16" fill="hold" nodeType="after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diamond(in)">
                                      <p:cBhvr>
                                        <p:cTn id="3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
            </a:r>
            <a:br>
              <a:rPr lang="el-GR" dirty="0" smtClean="0"/>
            </a:br>
            <a:r>
              <a:rPr lang="el-GR" dirty="0" smtClean="0"/>
              <a:t>1. ΑΛΓΕΒΡΑ</a:t>
            </a:r>
            <a:endParaRPr lang="el-GR" dirty="0"/>
          </a:p>
        </p:txBody>
      </p:sp>
      <p:graphicFrame>
        <p:nvGraphicFramePr>
          <p:cNvPr id="4" name="3 - Θέση περιεχομένου"/>
          <p:cNvGraphicFramePr>
            <a:graphicFrameLocks noGrp="1"/>
          </p:cNvGraphicFramePr>
          <p:nvPr>
            <p:ph idx="1"/>
          </p:nvPr>
        </p:nvGraphicFramePr>
        <p:xfrm>
          <a:off x="457200" y="1882808"/>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50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500"/>
                                        <p:tgtEl>
                                          <p:spTgt spid="2"/>
                                        </p:tgtEl>
                                        <p:attrNameLst>
                                          <p:attrName>fillcolor</p:attrName>
                                        </p:attrNameLst>
                                      </p:cBhvr>
                                      <p:tavLst>
                                        <p:tav tm="0">
                                          <p:val>
                                            <p:clrVal>
                                              <a:schemeClr val="accent2"/>
                                            </p:clrVal>
                                          </p:val>
                                        </p:tav>
                                        <p:tav tm="50000">
                                          <p:val>
                                            <p:clrVal>
                                              <a:schemeClr val="hlink"/>
                                            </p:clrVal>
                                          </p:val>
                                        </p:tav>
                                      </p:tavLst>
                                    </p:anim>
                                    <p:set>
                                      <p:cBhvr>
                                        <p:cTn id="9" dur="500"/>
                                        <p:tgtEl>
                                          <p:spTgt spid="2"/>
                                        </p:tgtEl>
                                        <p:attrNameLst>
                                          <p:attrName>fill.type</p:attrName>
                                        </p:attrNameLst>
                                      </p:cBhvr>
                                      <p:to>
                                        <p:strVal val="solid"/>
                                      </p:to>
                                    </p:set>
                                  </p:childTnLst>
                                </p:cTn>
                              </p:par>
                            </p:childTnLst>
                          </p:cTn>
                        </p:par>
                        <p:par>
                          <p:cTn id="10" fill="hold">
                            <p:stCondLst>
                              <p:cond delay="2500"/>
                            </p:stCondLst>
                            <p:childTnLst>
                              <p:par>
                                <p:cTn id="11" presetID="14" presetClass="entr" presetSubtype="1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randombar(horizont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2. ΓΕΩΜΕΤΡΙΑ</a:t>
            </a:r>
            <a:endParaRPr lang="el-GR" dirty="0"/>
          </a:p>
        </p:txBody>
      </p:sp>
      <p:sp>
        <p:nvSpPr>
          <p:cNvPr id="3" name="2 - Θέση περιεχομένου"/>
          <p:cNvSpPr>
            <a:spLocks noGrp="1"/>
          </p:cNvSpPr>
          <p:nvPr>
            <p:ph idx="1"/>
          </p:nvPr>
        </p:nvSpPr>
        <p:spPr/>
        <p:txBody>
          <a:bodyPr>
            <a:normAutofit fontScale="77500" lnSpcReduction="20000"/>
          </a:bodyPr>
          <a:lstStyle/>
          <a:p>
            <a:pPr lvl="0"/>
            <a:r>
              <a:rPr lang="el-GR" b="1" u="sng" dirty="0" smtClean="0"/>
              <a:t>Χρυσό </a:t>
            </a:r>
            <a:r>
              <a:rPr lang="el-GR" b="1" u="sng" dirty="0"/>
              <a:t>Τρίγωνο </a:t>
            </a:r>
            <a:r>
              <a:rPr lang="el-GR" dirty="0"/>
              <a:t>λέγεται κάθε ισοσκελές τρίγωνο στο οποίο ο λόγος της μεγάλης πλευράς προς τη μικρή είναι ίσος με «φ». Κάθε ισοσκελές τρίγωνο με γωνία κορυφής 36</a:t>
            </a:r>
            <a:r>
              <a:rPr lang="el-GR" baseline="30000" dirty="0"/>
              <a:t>ο</a:t>
            </a:r>
            <a:r>
              <a:rPr lang="el-GR" dirty="0"/>
              <a:t> είναι χρυσό.</a:t>
            </a:r>
          </a:p>
          <a:p>
            <a:r>
              <a:rPr lang="el-GR" b="1" u="sng" dirty="0" smtClean="0"/>
              <a:t>Το </a:t>
            </a:r>
            <a:r>
              <a:rPr lang="el-GR" b="1" u="sng" dirty="0"/>
              <a:t>αστέρι των Πυθαγορείων. </a:t>
            </a:r>
            <a:r>
              <a:rPr lang="el-GR" dirty="0"/>
              <a:t>Το σύμβολο της αδελφότητας των Πυθαγορείων ήταν το «Πεντάγραμμο», δηλαδή το αστέρι που σχηματίζεται από τις πέντε διαγωνίους του κανονικού πενταγώνου. Αποδεικνύεται ότι κάθε πλευρά του πενταγράμμου διαιρεί τις άλλες δύο σε «Χρυσή Τομή». </a:t>
            </a:r>
          </a:p>
          <a:p>
            <a:r>
              <a:rPr lang="el-GR" dirty="0" smtClean="0"/>
              <a:t>Το </a:t>
            </a:r>
            <a:r>
              <a:rPr lang="el-GR" b="1" u="sng" dirty="0"/>
              <a:t>Χρυσό Ορθογώνιο </a:t>
            </a:r>
            <a:r>
              <a:rPr lang="el-GR" dirty="0"/>
              <a:t>έχει λόγο πλευρών ίσο με «φ». Το σχήμα των πιστωτικών καρτών είναι χρυσό ορθογώνιο.</a:t>
            </a:r>
          </a:p>
          <a:p>
            <a:endParaRPr lang="el-GR" dirty="0"/>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mph" presetSubtype="0" fill="hold" grpId="0" nodeType="withEffect">
                                  <p:stCondLst>
                                    <p:cond delay="0"/>
                                  </p:stCondLst>
                                  <p:childTnLst>
                                    <p:animClr clrSpc="hsl">
                                      <p:cBhvr override="childStyle">
                                        <p:cTn id="6" dur="500" fill="hold"/>
                                        <p:tgtEl>
                                          <p:spTgt spid="2"/>
                                        </p:tgtEl>
                                        <p:attrNameLst>
                                          <p:attrName>style.color</p:attrName>
                                        </p:attrNameLst>
                                      </p:cBhvr>
                                      <p:by>
                                        <p:hsl h="0" s="12549" l="25098"/>
                                      </p:by>
                                    </p:animClr>
                                    <p:animClr clrSpc="hsl">
                                      <p:cBhvr>
                                        <p:cTn id="7" dur="500" fill="hold"/>
                                        <p:tgtEl>
                                          <p:spTgt spid="2"/>
                                        </p:tgtEl>
                                        <p:attrNameLst>
                                          <p:attrName>fillcolor</p:attrName>
                                        </p:attrNameLst>
                                      </p:cBhvr>
                                      <p:by>
                                        <p:hsl h="0" s="12549" l="25098"/>
                                      </p:by>
                                    </p:animClr>
                                    <p:animClr clrSpc="hsl">
                                      <p:cBhvr>
                                        <p:cTn id="8" dur="500" fill="hold"/>
                                        <p:tgtEl>
                                          <p:spTgt spid="2"/>
                                        </p:tgtEl>
                                        <p:attrNameLst>
                                          <p:attrName>stroke.color</p:attrName>
                                        </p:attrNameLst>
                                      </p:cBhvr>
                                      <p:by>
                                        <p:hsl h="0" s="12549" l="25098"/>
                                      </p:by>
                                    </p:animClr>
                                    <p:set>
                                      <p:cBhvr>
                                        <p:cTn id="9" dur="500" fill="hold"/>
                                        <p:tgtEl>
                                          <p:spTgt spid="2"/>
                                        </p:tgtEl>
                                        <p:attrNameLst>
                                          <p:attrName>fill.type</p:attrName>
                                        </p:attrNameLst>
                                      </p:cBhvr>
                                      <p:to>
                                        <p:strVal val="solid"/>
                                      </p:to>
                                    </p:set>
                                  </p:childTnLst>
                                </p:cTn>
                              </p:par>
                            </p:childTnLst>
                          </p:cTn>
                        </p:par>
                        <p:par>
                          <p:cTn id="10" fill="hold">
                            <p:stCondLst>
                              <p:cond delay="500"/>
                            </p:stCondLst>
                            <p:childTnLst>
                              <p:par>
                                <p:cTn id="11" presetID="25"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14"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15"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6"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7"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8"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9"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20" dur="1000" decel="50000">
                                          <p:stCondLst>
                                            <p:cond delay="0"/>
                                          </p:stCondLst>
                                        </p:cTn>
                                        <p:tgtEl>
                                          <p:spTgt spid="3">
                                            <p:txEl>
                                              <p:pRg st="0" end="0"/>
                                            </p:txEl>
                                          </p:spTgt>
                                        </p:tgtEl>
                                      </p:cBhvr>
                                    </p:animEffect>
                                  </p:childTnLst>
                                </p:cTn>
                              </p:par>
                            </p:childTnLst>
                          </p:cTn>
                        </p:par>
                        <p:par>
                          <p:cTn id="21" fill="hold">
                            <p:stCondLst>
                              <p:cond delay="1500"/>
                            </p:stCondLst>
                            <p:childTnLst>
                              <p:par>
                                <p:cTn id="22" presetID="25" presetClass="entr" presetSubtype="0" fill="hold" grpId="0" nodeType="after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p:cTn id="24"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5"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6"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7"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8"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9"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30"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31" dur="1000" decel="50000">
                                          <p:stCondLst>
                                            <p:cond delay="0"/>
                                          </p:stCondLst>
                                        </p:cTn>
                                        <p:tgtEl>
                                          <p:spTgt spid="3">
                                            <p:txEl>
                                              <p:pRg st="1" end="1"/>
                                            </p:txEl>
                                          </p:spTgt>
                                        </p:tgtEl>
                                      </p:cBhvr>
                                    </p:animEffect>
                                  </p:childTnLst>
                                </p:cTn>
                              </p:par>
                            </p:childTnLst>
                          </p:cTn>
                        </p:par>
                        <p:par>
                          <p:cTn id="32" fill="hold">
                            <p:stCondLst>
                              <p:cond delay="2500"/>
                            </p:stCondLst>
                            <p:childTnLst>
                              <p:par>
                                <p:cTn id="33" presetID="25" presetClass="entr" presetSubtype="0" fill="hold" grpId="0" nodeType="after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 calcmode="lin" valueType="num">
                                      <p:cBhvr>
                                        <p:cTn id="35"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6"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7"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8"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9"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40"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41"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42" dur="1000" decel="50000">
                                          <p:stCondLst>
                                            <p:cond delay="0"/>
                                          </p:stCondLst>
                                        </p:cTn>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71472" y="928670"/>
            <a:ext cx="8229600" cy="4572000"/>
          </a:xfrm>
        </p:spPr>
        <p:txBody>
          <a:bodyPr>
            <a:normAutofit/>
          </a:bodyPr>
          <a:lstStyle/>
          <a:p>
            <a:r>
              <a:rPr lang="el-GR" sz="2400" dirty="0"/>
              <a:t>Ένα ορθογώνιο παραλληλόγραμμο με αναλογίες χρυσής τομής, με μεγαλύτερη την πλευρά a και μικρότερη την πλευρά b, όταν τοποθετείται δίπλα σε ένα τετράγωνο με πλευρές μήκους a, θα παραχθεί ένα όμοιο ορθογώνιο παραλληλόγραμμο με αναλογίες χρυσής τομής με μεγαλύτερη πλευρά την a + b και μικρότερη την a. </a:t>
            </a:r>
          </a:p>
          <a:p>
            <a:endParaRPr lang="el-GR" sz="2400" dirty="0"/>
          </a:p>
        </p:txBody>
      </p:sp>
      <p:pic>
        <p:nvPicPr>
          <p:cNvPr id="4" name="3 - Εικόνα" descr="https://upload.wikimedia.org/wikipedia/commons/thumb/8/8e/SimilarGoldenRectangles.svg/220px-SimilarGoldenRectangles.svg.png"/>
          <p:cNvPicPr/>
          <p:nvPr/>
        </p:nvPicPr>
        <p:blipFill>
          <a:blip r:embed="rId2"/>
          <a:srcRect/>
          <a:stretch>
            <a:fillRect/>
          </a:stretch>
        </p:blipFill>
        <p:spPr bwMode="auto">
          <a:xfrm>
            <a:off x="4214810" y="3714752"/>
            <a:ext cx="3214710" cy="2857520"/>
          </a:xfrm>
          <a:prstGeom prst="rect">
            <a:avLst/>
          </a:prstGeom>
          <a:noFill/>
          <a:ln w="9525">
            <a:noFill/>
            <a:miter lim="800000"/>
            <a:headEnd/>
            <a:tailEnd/>
          </a:ln>
        </p:spPr>
      </p:pic>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par>
                          <p:cTn id="15" fill="hold">
                            <p:stCondLst>
                              <p:cond delay="1000"/>
                            </p:stCondLst>
                            <p:childTnLst>
                              <p:par>
                                <p:cTn id="16" presetID="47" presetClass="entr" presetSubtype="0"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1000"/>
                                        <p:tgtEl>
                                          <p:spTgt spid="4"/>
                                        </p:tgtEl>
                                      </p:cBhvr>
                                    </p:animEffect>
                                    <p:anim calcmode="lin" valueType="num">
                                      <p:cBhvr>
                                        <p:cTn id="19" dur="1000" fill="hold"/>
                                        <p:tgtEl>
                                          <p:spTgt spid="4"/>
                                        </p:tgtEl>
                                        <p:attrNameLst>
                                          <p:attrName>ppt_x</p:attrName>
                                        </p:attrNameLst>
                                      </p:cBhvr>
                                      <p:tavLst>
                                        <p:tav tm="0">
                                          <p:val>
                                            <p:strVal val="#ppt_x"/>
                                          </p:val>
                                        </p:tav>
                                        <p:tav tm="100000">
                                          <p:val>
                                            <p:strVal val="#ppt_x"/>
                                          </p:val>
                                        </p:tav>
                                      </p:tavLst>
                                    </p:anim>
                                    <p:anim calcmode="lin" valueType="num">
                                      <p:cBhvr>
                                        <p:cTn id="2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3. ΦΥΣΗ</a:t>
            </a:r>
            <a:endParaRPr lang="el-GR" dirty="0"/>
          </a:p>
        </p:txBody>
      </p:sp>
      <p:sp>
        <p:nvSpPr>
          <p:cNvPr id="3" name="2 - Θέση περιεχομένου"/>
          <p:cNvSpPr>
            <a:spLocks noGrp="1"/>
          </p:cNvSpPr>
          <p:nvPr>
            <p:ph idx="1"/>
          </p:nvPr>
        </p:nvSpPr>
        <p:spPr>
          <a:xfrm>
            <a:off x="500034" y="1785926"/>
            <a:ext cx="8229600" cy="4572000"/>
          </a:xfrm>
        </p:spPr>
        <p:txBody>
          <a:bodyPr>
            <a:normAutofit/>
          </a:bodyPr>
          <a:lstStyle/>
          <a:p>
            <a:r>
              <a:rPr lang="el-GR" sz="2400" dirty="0" smtClean="0"/>
              <a:t>Οι </a:t>
            </a:r>
            <a:r>
              <a:rPr lang="el-GR" sz="2400" dirty="0"/>
              <a:t>αρχαίοι Έλληνες </a:t>
            </a:r>
            <a:r>
              <a:rPr lang="el-GR" sz="2400" dirty="0" smtClean="0"/>
              <a:t>και </a:t>
            </a:r>
            <a:r>
              <a:rPr lang="el-GR" sz="2400" dirty="0"/>
              <a:t>πρώτος ο Πυθαγόρας, βρήκαν ότι τα σχέδια των λουλουδιών, η διάταξη των φύλλων γύρω από το μίσχο, η διάταξη των πετάλων στις μαργαρίτες και στα ηλιοτρόπια δεν γίνονται τυχαία αλλά σύμφωνα με τη Χρυσή Τομή. Τα λεγόμενα χρυσά σπειροειδή που βασίζονται στον «φ» απαντώνται στις σπείρες των οστρακοειδών, αρκετών σπειροειδών Γαλαξιών, ακόμη και στις σπείρες του DNA ή στα δακτυλικά μας αποτυπώματα. Αν μετρήσει κανείς τις μέλισσες σε μια κυψέλη οπουδήποτε στον κόσμο θα παρατηρήσει ότι ο λόγος των θηλυκών μελισσών προς τις αρσενικές καταλήγει πάντα στον «φ».</a:t>
            </a:r>
          </a:p>
          <a:p>
            <a:endParaRPr lang="el-GR" sz="2400" dirty="0"/>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48" presetClass="entr" presetSubtype="0" accel="5000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127</TotalTime>
  <Words>721</Words>
  <Application>Microsoft Office PowerPoint</Application>
  <PresentationFormat>Προβολή στην οθόνη (4:3)</PresentationFormat>
  <Paragraphs>64</Paragraphs>
  <Slides>15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Ζωντάνια</vt:lpstr>
      <vt:lpstr>ΓΕ.Λ ΕΞΑΠΛΑΤΑΝΟΥ «ΜΕΝΕΛΑΟΣ ΛΟΥΝΤΕΜΗΣ»</vt:lpstr>
      <vt:lpstr>ΠΡΟΛΕΓΟΜΕΝΑ</vt:lpstr>
      <vt:lpstr>ΠΥΘΑΓΟΡΑΣ - ΕΥΚΛΕΙΔΗΣ</vt:lpstr>
      <vt:lpstr>φ=1,6180339887...</vt:lpstr>
      <vt:lpstr>Η ΧΡΗΣΗ ΤΟΥ φ</vt:lpstr>
      <vt:lpstr> 1. ΑΛΓΕΒΡΑ</vt:lpstr>
      <vt:lpstr>2. ΓΕΩΜΕΤΡΙΑ</vt:lpstr>
      <vt:lpstr>Διαφάνεια 8</vt:lpstr>
      <vt:lpstr>3. ΦΥΣΗ</vt:lpstr>
      <vt:lpstr>4. ΑΝΘΡΩΠΟΣ</vt:lpstr>
      <vt:lpstr>5. ΑΡΧΙΤΕΚΤΟΝΙΚΗ</vt:lpstr>
      <vt:lpstr>ΠΑΡΑΔΕΙΓΜΑΤΑ ΧΡΥΣΗΣ ΤΟΜΗΣ</vt:lpstr>
      <vt:lpstr>Διαφάνεια 13</vt:lpstr>
      <vt:lpstr>Ο φ ΩΣ ΑΡΡΗΤΟΣ ΑΡΙΘΜΟΣ</vt:lpstr>
      <vt:lpstr>Πηγές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ΓΕ.Λ ΕΞΑΠΛΑΤΑΝΟΥ «ΜΕΝΕΛΑΟΣ ΛΟΥΝΤΕΜΗΣ»</dc:title>
  <dc:creator>user</dc:creator>
  <cp:lastModifiedBy>user</cp:lastModifiedBy>
  <cp:revision>25</cp:revision>
  <dcterms:created xsi:type="dcterms:W3CDTF">2016-12-29T14:25:05Z</dcterms:created>
  <dcterms:modified xsi:type="dcterms:W3CDTF">2017-01-13T15:59:45Z</dcterms:modified>
</cp:coreProperties>
</file>