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3" r:id="rId4"/>
    <p:sldId id="258" r:id="rId5"/>
    <p:sldId id="265" r:id="rId6"/>
    <p:sldId id="259" r:id="rId7"/>
    <p:sldId id="260" r:id="rId8"/>
    <p:sldId id="268" r:id="rId9"/>
    <p:sldId id="261" r:id="rId10"/>
    <p:sldId id="262" r:id="rId11"/>
    <p:sldId id="263" r:id="rId12"/>
    <p:sldId id="271" r:id="rId13"/>
    <p:sldId id="269" r:id="rId14"/>
    <p:sldId id="270" r:id="rId15"/>
    <p:sldId id="272"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3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C31ABC-BB1F-4C1E-A864-3B8D66362C3C}"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l-GR"/>
        </a:p>
      </dgm:t>
    </dgm:pt>
    <dgm:pt modelId="{C1E81CE0-E718-467C-B3D6-20ADE3EA3952}">
      <dgm:prSet/>
      <dgm:spPr/>
      <dgm:t>
        <a:bodyPr/>
        <a:lstStyle/>
        <a:p>
          <a:pPr rtl="0"/>
          <a:r>
            <a:rPr lang="el-GR" b="1" dirty="0" smtClean="0"/>
            <a:t>Ο χρυσός αριθμός φ, ανιχνεύθηκε για πρώτη φορά από τους αρχαίους Έλληνες οι οποίοι παρατήρησαν ότι όλα πάνω στη γη, από τα φυτά μέχρι το ίδιο το ανθρώπινο σώμα, αναπτύσσονται βάσει μίας αναλογίας.</a:t>
          </a:r>
          <a:endParaRPr lang="el-GR" b="1" dirty="0"/>
        </a:p>
      </dgm:t>
    </dgm:pt>
    <dgm:pt modelId="{EBFDDB50-3E30-4972-A87F-D7F713C332B4}" type="parTrans" cxnId="{1F42CD24-044A-4474-9CC2-F6ACA3651F85}">
      <dgm:prSet/>
      <dgm:spPr/>
      <dgm:t>
        <a:bodyPr/>
        <a:lstStyle/>
        <a:p>
          <a:endParaRPr lang="el-GR"/>
        </a:p>
      </dgm:t>
    </dgm:pt>
    <dgm:pt modelId="{FBFEB059-4316-45AF-818C-98B1BE450F96}" type="sibTrans" cxnId="{1F42CD24-044A-4474-9CC2-F6ACA3651F85}">
      <dgm:prSet/>
      <dgm:spPr/>
      <dgm:t>
        <a:bodyPr/>
        <a:lstStyle/>
        <a:p>
          <a:endParaRPr lang="el-GR"/>
        </a:p>
      </dgm:t>
    </dgm:pt>
    <dgm:pt modelId="{F52AE40F-4CB0-469D-8DF3-361421B5CC3D}">
      <dgm:prSet custT="1"/>
      <dgm:spPr/>
      <dgm:t>
        <a:bodyPr/>
        <a:lstStyle/>
        <a:p>
          <a:pPr rtl="0"/>
          <a:r>
            <a:rPr lang="el-GR" sz="1600" b="1" dirty="0" smtClean="0"/>
            <a:t>Η χρυσή τομή αναφέρεται επίσης και ως χρυσός λόγος ή χρυσός κανόνας. Άλλα ονόματα είναι ’’χρυσή μετριότητα’’ και ’’Θεϊκή αναλογία’’ ενώ στον </a:t>
          </a:r>
          <a:r>
            <a:rPr lang="el-GR" sz="1600" b="1" dirty="0" smtClean="0">
              <a:solidFill>
                <a:schemeClr val="bg1"/>
              </a:solidFill>
            </a:rPr>
            <a:t>Ευκλείδη</a:t>
          </a:r>
          <a:r>
            <a:rPr lang="el-GR" sz="1600" b="1" dirty="0" smtClean="0"/>
            <a:t> ο όρος ήταν "άκρος και μέσος λόγος".</a:t>
          </a:r>
          <a:endParaRPr lang="el-GR" sz="1600" b="1" dirty="0"/>
        </a:p>
      </dgm:t>
    </dgm:pt>
    <dgm:pt modelId="{F3E3FFFD-6BD7-48C9-A9A7-4D6DD8704B2C}" type="parTrans" cxnId="{CEE58215-D2A1-4AB4-B98A-60E57864BFE3}">
      <dgm:prSet/>
      <dgm:spPr/>
      <dgm:t>
        <a:bodyPr/>
        <a:lstStyle/>
        <a:p>
          <a:endParaRPr lang="el-GR"/>
        </a:p>
      </dgm:t>
    </dgm:pt>
    <dgm:pt modelId="{86559861-5C90-46A2-968B-57161D12CFBF}" type="sibTrans" cxnId="{CEE58215-D2A1-4AB4-B98A-60E57864BFE3}">
      <dgm:prSet/>
      <dgm:spPr/>
      <dgm:t>
        <a:bodyPr/>
        <a:lstStyle/>
        <a:p>
          <a:endParaRPr lang="el-GR"/>
        </a:p>
      </dgm:t>
    </dgm:pt>
    <dgm:pt modelId="{4AFF7E58-08E5-412A-A974-034AB2EFCCEB}" type="pres">
      <dgm:prSet presAssocID="{B3C31ABC-BB1F-4C1E-A864-3B8D66362C3C}" presName="Name0" presStyleCnt="0">
        <dgm:presLayoutVars>
          <dgm:dir/>
          <dgm:animLvl val="lvl"/>
          <dgm:resizeHandles val="exact"/>
        </dgm:presLayoutVars>
      </dgm:prSet>
      <dgm:spPr/>
      <dgm:t>
        <a:bodyPr/>
        <a:lstStyle/>
        <a:p>
          <a:endParaRPr lang="el-GR"/>
        </a:p>
      </dgm:t>
    </dgm:pt>
    <dgm:pt modelId="{69C144D6-A999-44AE-B4A1-9D6924AF7EE2}" type="pres">
      <dgm:prSet presAssocID="{B3C31ABC-BB1F-4C1E-A864-3B8D66362C3C}" presName="tSp" presStyleCnt="0"/>
      <dgm:spPr/>
    </dgm:pt>
    <dgm:pt modelId="{F6CB04AE-195D-41B5-96ED-826D86DBA0FD}" type="pres">
      <dgm:prSet presAssocID="{B3C31ABC-BB1F-4C1E-A864-3B8D66362C3C}" presName="bSp" presStyleCnt="0"/>
      <dgm:spPr/>
    </dgm:pt>
    <dgm:pt modelId="{896C58E9-48E8-4B7F-A292-EFBEE974CA79}" type="pres">
      <dgm:prSet presAssocID="{B3C31ABC-BB1F-4C1E-A864-3B8D66362C3C}" presName="process" presStyleCnt="0"/>
      <dgm:spPr/>
    </dgm:pt>
    <dgm:pt modelId="{D9BA6129-05B2-4FDF-9B51-579F4778D63E}" type="pres">
      <dgm:prSet presAssocID="{C1E81CE0-E718-467C-B3D6-20ADE3EA3952}" presName="composite1" presStyleCnt="0"/>
      <dgm:spPr/>
    </dgm:pt>
    <dgm:pt modelId="{FEC35E23-03A8-4C6C-B968-FDE668674820}" type="pres">
      <dgm:prSet presAssocID="{C1E81CE0-E718-467C-B3D6-20ADE3EA3952}" presName="dummyNode1" presStyleLbl="node1" presStyleIdx="0" presStyleCnt="2"/>
      <dgm:spPr/>
    </dgm:pt>
    <dgm:pt modelId="{5D524AF7-D25A-41D0-856A-65B16765F63B}" type="pres">
      <dgm:prSet presAssocID="{C1E81CE0-E718-467C-B3D6-20ADE3EA3952}" presName="childNode1" presStyleLbl="bgAcc1" presStyleIdx="0" presStyleCnt="2">
        <dgm:presLayoutVars>
          <dgm:bulletEnabled val="1"/>
        </dgm:presLayoutVars>
      </dgm:prSet>
      <dgm:spPr/>
    </dgm:pt>
    <dgm:pt modelId="{57E243B6-D1DE-471E-81FF-09408BDFBF0D}" type="pres">
      <dgm:prSet presAssocID="{C1E81CE0-E718-467C-B3D6-20ADE3EA3952}" presName="childNode1tx" presStyleLbl="bgAcc1" presStyleIdx="0" presStyleCnt="2">
        <dgm:presLayoutVars>
          <dgm:bulletEnabled val="1"/>
        </dgm:presLayoutVars>
      </dgm:prSet>
      <dgm:spPr/>
    </dgm:pt>
    <dgm:pt modelId="{3CD3A285-6A47-425D-9388-B5B488F86734}" type="pres">
      <dgm:prSet presAssocID="{C1E81CE0-E718-467C-B3D6-20ADE3EA3952}" presName="parentNode1" presStyleLbl="node1" presStyleIdx="0" presStyleCnt="2" custScaleX="112603" custScaleY="262955">
        <dgm:presLayoutVars>
          <dgm:chMax val="1"/>
          <dgm:bulletEnabled val="1"/>
        </dgm:presLayoutVars>
      </dgm:prSet>
      <dgm:spPr/>
      <dgm:t>
        <a:bodyPr/>
        <a:lstStyle/>
        <a:p>
          <a:endParaRPr lang="el-GR"/>
        </a:p>
      </dgm:t>
    </dgm:pt>
    <dgm:pt modelId="{F142BBB3-619E-4EA9-8DF6-51D5E4439489}" type="pres">
      <dgm:prSet presAssocID="{C1E81CE0-E718-467C-B3D6-20ADE3EA3952}" presName="connSite1" presStyleCnt="0"/>
      <dgm:spPr/>
    </dgm:pt>
    <dgm:pt modelId="{1D277AD4-DB55-4A01-B95E-64DF78720698}" type="pres">
      <dgm:prSet presAssocID="{FBFEB059-4316-45AF-818C-98B1BE450F96}" presName="Name9" presStyleLbl="sibTrans2D1" presStyleIdx="0" presStyleCnt="1"/>
      <dgm:spPr/>
      <dgm:t>
        <a:bodyPr/>
        <a:lstStyle/>
        <a:p>
          <a:endParaRPr lang="el-GR"/>
        </a:p>
      </dgm:t>
    </dgm:pt>
    <dgm:pt modelId="{B9355816-71AE-4EDE-95BA-C13A97D0B1FA}" type="pres">
      <dgm:prSet presAssocID="{F52AE40F-4CB0-469D-8DF3-361421B5CC3D}" presName="composite2" presStyleCnt="0"/>
      <dgm:spPr/>
    </dgm:pt>
    <dgm:pt modelId="{C21E70C6-3941-4953-BB14-8284595C60F5}" type="pres">
      <dgm:prSet presAssocID="{F52AE40F-4CB0-469D-8DF3-361421B5CC3D}" presName="dummyNode2" presStyleLbl="node1" presStyleIdx="0" presStyleCnt="2"/>
      <dgm:spPr/>
    </dgm:pt>
    <dgm:pt modelId="{6645AD0C-EA24-4B34-B02E-20A12EBE3089}" type="pres">
      <dgm:prSet presAssocID="{F52AE40F-4CB0-469D-8DF3-361421B5CC3D}" presName="childNode2" presStyleLbl="bgAcc1" presStyleIdx="1" presStyleCnt="2">
        <dgm:presLayoutVars>
          <dgm:bulletEnabled val="1"/>
        </dgm:presLayoutVars>
      </dgm:prSet>
      <dgm:spPr/>
    </dgm:pt>
    <dgm:pt modelId="{38E8769D-C330-4307-9EFB-2E921F77E49F}" type="pres">
      <dgm:prSet presAssocID="{F52AE40F-4CB0-469D-8DF3-361421B5CC3D}" presName="childNode2tx" presStyleLbl="bgAcc1" presStyleIdx="1" presStyleCnt="2">
        <dgm:presLayoutVars>
          <dgm:bulletEnabled val="1"/>
        </dgm:presLayoutVars>
      </dgm:prSet>
      <dgm:spPr/>
    </dgm:pt>
    <dgm:pt modelId="{6E6A9A4E-0149-45C4-8FFC-786E5EC73EDC}" type="pres">
      <dgm:prSet presAssocID="{F52AE40F-4CB0-469D-8DF3-361421B5CC3D}" presName="parentNode2" presStyleLbl="node1" presStyleIdx="1" presStyleCnt="2" custScaleX="108236" custScaleY="268129">
        <dgm:presLayoutVars>
          <dgm:chMax val="0"/>
          <dgm:bulletEnabled val="1"/>
        </dgm:presLayoutVars>
      </dgm:prSet>
      <dgm:spPr/>
      <dgm:t>
        <a:bodyPr/>
        <a:lstStyle/>
        <a:p>
          <a:endParaRPr lang="el-GR"/>
        </a:p>
      </dgm:t>
    </dgm:pt>
    <dgm:pt modelId="{E73CD541-E67E-499F-808B-C3BED6F4CF82}" type="pres">
      <dgm:prSet presAssocID="{F52AE40F-4CB0-469D-8DF3-361421B5CC3D}" presName="connSite2" presStyleCnt="0"/>
      <dgm:spPr/>
    </dgm:pt>
  </dgm:ptLst>
  <dgm:cxnLst>
    <dgm:cxn modelId="{D1BE4B68-DF81-4675-9BA6-9A2146F59F47}" type="presOf" srcId="{C1E81CE0-E718-467C-B3D6-20ADE3EA3952}" destId="{3CD3A285-6A47-425D-9388-B5B488F86734}" srcOrd="0" destOrd="0" presId="urn:microsoft.com/office/officeart/2005/8/layout/hProcess4"/>
    <dgm:cxn modelId="{CEE58215-D2A1-4AB4-B98A-60E57864BFE3}" srcId="{B3C31ABC-BB1F-4C1E-A864-3B8D66362C3C}" destId="{F52AE40F-4CB0-469D-8DF3-361421B5CC3D}" srcOrd="1" destOrd="0" parTransId="{F3E3FFFD-6BD7-48C9-A9A7-4D6DD8704B2C}" sibTransId="{86559861-5C90-46A2-968B-57161D12CFBF}"/>
    <dgm:cxn modelId="{DA722A93-3D65-450A-BFEC-3EFF2DBFDC46}" type="presOf" srcId="{F52AE40F-4CB0-469D-8DF3-361421B5CC3D}" destId="{6E6A9A4E-0149-45C4-8FFC-786E5EC73EDC}" srcOrd="0" destOrd="0" presId="urn:microsoft.com/office/officeart/2005/8/layout/hProcess4"/>
    <dgm:cxn modelId="{1F42CD24-044A-4474-9CC2-F6ACA3651F85}" srcId="{B3C31ABC-BB1F-4C1E-A864-3B8D66362C3C}" destId="{C1E81CE0-E718-467C-B3D6-20ADE3EA3952}" srcOrd="0" destOrd="0" parTransId="{EBFDDB50-3E30-4972-A87F-D7F713C332B4}" sibTransId="{FBFEB059-4316-45AF-818C-98B1BE450F96}"/>
    <dgm:cxn modelId="{C9864B96-A510-47EE-85BD-3E60C7A4C7E6}" type="presOf" srcId="{B3C31ABC-BB1F-4C1E-A864-3B8D66362C3C}" destId="{4AFF7E58-08E5-412A-A974-034AB2EFCCEB}" srcOrd="0" destOrd="0" presId="urn:microsoft.com/office/officeart/2005/8/layout/hProcess4"/>
    <dgm:cxn modelId="{EB50651F-ADA4-4312-A5EB-6C825E124616}" type="presOf" srcId="{FBFEB059-4316-45AF-818C-98B1BE450F96}" destId="{1D277AD4-DB55-4A01-B95E-64DF78720698}" srcOrd="0" destOrd="0" presId="urn:microsoft.com/office/officeart/2005/8/layout/hProcess4"/>
    <dgm:cxn modelId="{FCDE4E29-EBCC-42D8-A7BE-7EB6B8D2D527}" type="presParOf" srcId="{4AFF7E58-08E5-412A-A974-034AB2EFCCEB}" destId="{69C144D6-A999-44AE-B4A1-9D6924AF7EE2}" srcOrd="0" destOrd="0" presId="urn:microsoft.com/office/officeart/2005/8/layout/hProcess4"/>
    <dgm:cxn modelId="{258C3478-F62E-4CCC-B9AD-EEF04DE4527A}" type="presParOf" srcId="{4AFF7E58-08E5-412A-A974-034AB2EFCCEB}" destId="{F6CB04AE-195D-41B5-96ED-826D86DBA0FD}" srcOrd="1" destOrd="0" presId="urn:microsoft.com/office/officeart/2005/8/layout/hProcess4"/>
    <dgm:cxn modelId="{49C85D1F-BF36-40D3-BECC-9834C9CF276C}" type="presParOf" srcId="{4AFF7E58-08E5-412A-A974-034AB2EFCCEB}" destId="{896C58E9-48E8-4B7F-A292-EFBEE974CA79}" srcOrd="2" destOrd="0" presId="urn:microsoft.com/office/officeart/2005/8/layout/hProcess4"/>
    <dgm:cxn modelId="{C7C52686-3AE2-456B-852E-B619901BE95D}" type="presParOf" srcId="{896C58E9-48E8-4B7F-A292-EFBEE974CA79}" destId="{D9BA6129-05B2-4FDF-9B51-579F4778D63E}" srcOrd="0" destOrd="0" presId="urn:microsoft.com/office/officeart/2005/8/layout/hProcess4"/>
    <dgm:cxn modelId="{DEC12148-35AC-46A0-800F-4C71907131BB}" type="presParOf" srcId="{D9BA6129-05B2-4FDF-9B51-579F4778D63E}" destId="{FEC35E23-03A8-4C6C-B968-FDE668674820}" srcOrd="0" destOrd="0" presId="urn:microsoft.com/office/officeart/2005/8/layout/hProcess4"/>
    <dgm:cxn modelId="{0B42216B-DFD2-4CB7-8F9B-F36D9AF3E847}" type="presParOf" srcId="{D9BA6129-05B2-4FDF-9B51-579F4778D63E}" destId="{5D524AF7-D25A-41D0-856A-65B16765F63B}" srcOrd="1" destOrd="0" presId="urn:microsoft.com/office/officeart/2005/8/layout/hProcess4"/>
    <dgm:cxn modelId="{EB9DC3A0-DE13-4BDF-B28A-0B9D65DBBE74}" type="presParOf" srcId="{D9BA6129-05B2-4FDF-9B51-579F4778D63E}" destId="{57E243B6-D1DE-471E-81FF-09408BDFBF0D}" srcOrd="2" destOrd="0" presId="urn:microsoft.com/office/officeart/2005/8/layout/hProcess4"/>
    <dgm:cxn modelId="{18BFB75D-68D1-4AAE-B680-E4665DDED856}" type="presParOf" srcId="{D9BA6129-05B2-4FDF-9B51-579F4778D63E}" destId="{3CD3A285-6A47-425D-9388-B5B488F86734}" srcOrd="3" destOrd="0" presId="urn:microsoft.com/office/officeart/2005/8/layout/hProcess4"/>
    <dgm:cxn modelId="{CD2C13E3-7D5B-48B6-B8BD-C267F7A0679A}" type="presParOf" srcId="{D9BA6129-05B2-4FDF-9B51-579F4778D63E}" destId="{F142BBB3-619E-4EA9-8DF6-51D5E4439489}" srcOrd="4" destOrd="0" presId="urn:microsoft.com/office/officeart/2005/8/layout/hProcess4"/>
    <dgm:cxn modelId="{AF6F205B-F361-4015-8674-0B51DCC48A45}" type="presParOf" srcId="{896C58E9-48E8-4B7F-A292-EFBEE974CA79}" destId="{1D277AD4-DB55-4A01-B95E-64DF78720698}" srcOrd="1" destOrd="0" presId="urn:microsoft.com/office/officeart/2005/8/layout/hProcess4"/>
    <dgm:cxn modelId="{6049A678-7673-4A83-B7EE-808A2C13600A}" type="presParOf" srcId="{896C58E9-48E8-4B7F-A292-EFBEE974CA79}" destId="{B9355816-71AE-4EDE-95BA-C13A97D0B1FA}" srcOrd="2" destOrd="0" presId="urn:microsoft.com/office/officeart/2005/8/layout/hProcess4"/>
    <dgm:cxn modelId="{FB8F33B0-69C2-419F-8A00-654B7F66100A}" type="presParOf" srcId="{B9355816-71AE-4EDE-95BA-C13A97D0B1FA}" destId="{C21E70C6-3941-4953-BB14-8284595C60F5}" srcOrd="0" destOrd="0" presId="urn:microsoft.com/office/officeart/2005/8/layout/hProcess4"/>
    <dgm:cxn modelId="{4A11F23D-4848-4194-BE67-DB664BEFDD7D}" type="presParOf" srcId="{B9355816-71AE-4EDE-95BA-C13A97D0B1FA}" destId="{6645AD0C-EA24-4B34-B02E-20A12EBE3089}" srcOrd="1" destOrd="0" presId="urn:microsoft.com/office/officeart/2005/8/layout/hProcess4"/>
    <dgm:cxn modelId="{F05C1971-31B6-4166-851C-8318A5E1F468}" type="presParOf" srcId="{B9355816-71AE-4EDE-95BA-C13A97D0B1FA}" destId="{38E8769D-C330-4307-9EFB-2E921F77E49F}" srcOrd="2" destOrd="0" presId="urn:microsoft.com/office/officeart/2005/8/layout/hProcess4"/>
    <dgm:cxn modelId="{E0209BD5-765F-4E3A-85FE-F29EBBC16128}" type="presParOf" srcId="{B9355816-71AE-4EDE-95BA-C13A97D0B1FA}" destId="{6E6A9A4E-0149-45C4-8FFC-786E5EC73EDC}" srcOrd="3" destOrd="0" presId="urn:microsoft.com/office/officeart/2005/8/layout/hProcess4"/>
    <dgm:cxn modelId="{DC2B4D80-AFE4-4CB0-9A87-16D5D2387632}" type="presParOf" srcId="{B9355816-71AE-4EDE-95BA-C13A97D0B1FA}" destId="{E73CD541-E67E-499F-808B-C3BED6F4CF82}" srcOrd="4" destOrd="0" presId="urn:microsoft.com/office/officeart/2005/8/layout/hProcess4"/>
  </dgm:cxnLst>
  <dgm:bg/>
  <dgm:whole/>
</dgm:dataModel>
</file>

<file path=ppt/diagrams/data2.xml><?xml version="1.0" encoding="utf-8"?>
<dgm:dataModel xmlns:dgm="http://schemas.openxmlformats.org/drawingml/2006/diagram" xmlns:a="http://schemas.openxmlformats.org/drawingml/2006/main">
  <dgm:ptLst>
    <dgm:pt modelId="{D9185689-F15B-4143-A5A0-709C4D68F41F}"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l-GR"/>
        </a:p>
      </dgm:t>
    </dgm:pt>
    <dgm:pt modelId="{8D3DC893-4A9F-4C53-A368-F344AFD649C4}">
      <dgm:prSet/>
      <dgm:spPr/>
      <dgm:t>
        <a:bodyPr/>
        <a:lstStyle/>
        <a:p>
          <a:pPr rtl="0"/>
          <a:r>
            <a:rPr lang="el-GR" b="1" dirty="0" smtClean="0">
              <a:solidFill>
                <a:schemeClr val="bg1"/>
              </a:solidFill>
            </a:rPr>
            <a:t>Ο «φ» είναι η θετική ρίζα της εξίσωσης </a:t>
          </a:r>
        </a:p>
        <a:p>
          <a:pPr rtl="0"/>
          <a:r>
            <a:rPr lang="el-GR" b="1" dirty="0" smtClean="0">
              <a:solidFill>
                <a:schemeClr val="bg1"/>
              </a:solidFill>
            </a:rPr>
            <a:t>φ </a:t>
          </a:r>
          <a:r>
            <a:rPr lang="el-GR" b="1" baseline="30000" dirty="0" smtClean="0">
              <a:solidFill>
                <a:schemeClr val="bg1"/>
              </a:solidFill>
            </a:rPr>
            <a:t>2</a:t>
          </a:r>
          <a:r>
            <a:rPr lang="el-GR" b="1" dirty="0" smtClean="0">
              <a:solidFill>
                <a:schemeClr val="bg1"/>
              </a:solidFill>
            </a:rPr>
            <a:t> -φ-1=0 </a:t>
          </a:r>
          <a:endParaRPr lang="el-GR" b="1" dirty="0">
            <a:solidFill>
              <a:schemeClr val="bg1"/>
            </a:solidFill>
          </a:endParaRPr>
        </a:p>
      </dgm:t>
    </dgm:pt>
    <dgm:pt modelId="{22FB640E-4649-4472-BE54-17525FEE9B5E}" type="parTrans" cxnId="{2A87EEDE-D646-4FAC-81F4-B4536385ED4D}">
      <dgm:prSet/>
      <dgm:spPr/>
      <dgm:t>
        <a:bodyPr/>
        <a:lstStyle/>
        <a:p>
          <a:endParaRPr lang="el-GR"/>
        </a:p>
      </dgm:t>
    </dgm:pt>
    <dgm:pt modelId="{757B9FE2-75CC-4217-992F-1B8D8160AE0D}" type="sibTrans" cxnId="{2A87EEDE-D646-4FAC-81F4-B4536385ED4D}">
      <dgm:prSet/>
      <dgm:spPr/>
      <dgm:t>
        <a:bodyPr/>
        <a:lstStyle/>
        <a:p>
          <a:endParaRPr lang="el-GR"/>
        </a:p>
      </dgm:t>
    </dgm:pt>
    <dgm:pt modelId="{D43CE53B-5C94-4B26-B953-1678E1B094D1}">
      <dgm:prSet/>
      <dgm:spPr/>
      <dgm:t>
        <a:bodyPr/>
        <a:lstStyle/>
        <a:p>
          <a:pPr rtl="0"/>
          <a:r>
            <a:rPr lang="el-GR" b="1" dirty="0" smtClean="0">
              <a:solidFill>
                <a:schemeClr val="bg1"/>
              </a:solidFill>
            </a:rPr>
            <a:t>Αν φτιάξουμε μια ακολουθία με όρους τους λόγους των διαδοχικών όρων της ακολουθίας Fibonacci: 1, 1, 2, 3, 5, 8, 13, 21, …. θα έχουμε: 1, 2, 2/ 3 , 3 /5 , 5/ 8 , 8/13 , 13/ 21 , …. Εύκολα παρατηρούμε ότι οι λόγοι αυτοί τείνουν να προσεγγίσουν τον «φ».</a:t>
          </a:r>
          <a:endParaRPr lang="el-GR" b="1" dirty="0">
            <a:solidFill>
              <a:schemeClr val="bg1"/>
            </a:solidFill>
          </a:endParaRPr>
        </a:p>
      </dgm:t>
    </dgm:pt>
    <dgm:pt modelId="{99681CB7-56F6-4008-9F5B-4FF64297CA98}" type="parTrans" cxnId="{DED53C0D-3CD0-43AF-A975-AC4481D3D1E2}">
      <dgm:prSet/>
      <dgm:spPr/>
      <dgm:t>
        <a:bodyPr/>
        <a:lstStyle/>
        <a:p>
          <a:endParaRPr lang="el-GR"/>
        </a:p>
      </dgm:t>
    </dgm:pt>
    <dgm:pt modelId="{6627DD6C-5DC1-4DDC-822F-3822B1A67AC7}" type="sibTrans" cxnId="{DED53C0D-3CD0-43AF-A975-AC4481D3D1E2}">
      <dgm:prSet/>
      <dgm:spPr/>
      <dgm:t>
        <a:bodyPr/>
        <a:lstStyle/>
        <a:p>
          <a:endParaRPr lang="el-GR"/>
        </a:p>
      </dgm:t>
    </dgm:pt>
    <dgm:pt modelId="{BAD4F07D-8CB5-40B7-B60E-064F54465A85}" type="pres">
      <dgm:prSet presAssocID="{D9185689-F15B-4143-A5A0-709C4D68F41F}" presName="compositeShape" presStyleCnt="0">
        <dgm:presLayoutVars>
          <dgm:chMax val="7"/>
          <dgm:dir/>
          <dgm:resizeHandles val="exact"/>
        </dgm:presLayoutVars>
      </dgm:prSet>
      <dgm:spPr/>
      <dgm:t>
        <a:bodyPr/>
        <a:lstStyle/>
        <a:p>
          <a:endParaRPr lang="el-GR"/>
        </a:p>
      </dgm:t>
    </dgm:pt>
    <dgm:pt modelId="{CA9DD166-E9C0-4AC0-808C-BABDCA098569}" type="pres">
      <dgm:prSet presAssocID="{8D3DC893-4A9F-4C53-A368-F344AFD649C4}" presName="circ1" presStyleLbl="vennNode1" presStyleIdx="0" presStyleCnt="2"/>
      <dgm:spPr/>
      <dgm:t>
        <a:bodyPr/>
        <a:lstStyle/>
        <a:p>
          <a:endParaRPr lang="el-GR"/>
        </a:p>
      </dgm:t>
    </dgm:pt>
    <dgm:pt modelId="{E7B453BA-7BBE-4B9E-913E-A08B3201A64D}" type="pres">
      <dgm:prSet presAssocID="{8D3DC893-4A9F-4C53-A368-F344AFD649C4}" presName="circ1Tx" presStyleLbl="revTx" presStyleIdx="0" presStyleCnt="0">
        <dgm:presLayoutVars>
          <dgm:chMax val="0"/>
          <dgm:chPref val="0"/>
          <dgm:bulletEnabled val="1"/>
        </dgm:presLayoutVars>
      </dgm:prSet>
      <dgm:spPr/>
      <dgm:t>
        <a:bodyPr/>
        <a:lstStyle/>
        <a:p>
          <a:endParaRPr lang="el-GR"/>
        </a:p>
      </dgm:t>
    </dgm:pt>
    <dgm:pt modelId="{787BD3BE-0FF8-4B59-AB09-FB7C6B283446}" type="pres">
      <dgm:prSet presAssocID="{D43CE53B-5C94-4B26-B953-1678E1B094D1}" presName="circ2" presStyleLbl="vennNode1" presStyleIdx="1" presStyleCnt="2" custScaleX="99478"/>
      <dgm:spPr/>
      <dgm:t>
        <a:bodyPr/>
        <a:lstStyle/>
        <a:p>
          <a:endParaRPr lang="el-GR"/>
        </a:p>
      </dgm:t>
    </dgm:pt>
    <dgm:pt modelId="{968F7C90-DC6A-4C90-B510-B2DDFA942FE4}" type="pres">
      <dgm:prSet presAssocID="{D43CE53B-5C94-4B26-B953-1678E1B094D1}" presName="circ2Tx" presStyleLbl="revTx" presStyleIdx="0" presStyleCnt="0">
        <dgm:presLayoutVars>
          <dgm:chMax val="0"/>
          <dgm:chPref val="0"/>
          <dgm:bulletEnabled val="1"/>
        </dgm:presLayoutVars>
      </dgm:prSet>
      <dgm:spPr/>
      <dgm:t>
        <a:bodyPr/>
        <a:lstStyle/>
        <a:p>
          <a:endParaRPr lang="el-GR"/>
        </a:p>
      </dgm:t>
    </dgm:pt>
  </dgm:ptLst>
  <dgm:cxnLst>
    <dgm:cxn modelId="{DED53C0D-3CD0-43AF-A975-AC4481D3D1E2}" srcId="{D9185689-F15B-4143-A5A0-709C4D68F41F}" destId="{D43CE53B-5C94-4B26-B953-1678E1B094D1}" srcOrd="1" destOrd="0" parTransId="{99681CB7-56F6-4008-9F5B-4FF64297CA98}" sibTransId="{6627DD6C-5DC1-4DDC-822F-3822B1A67AC7}"/>
    <dgm:cxn modelId="{E9807104-590A-4480-9E8B-904BE1723108}" type="presOf" srcId="{8D3DC893-4A9F-4C53-A368-F344AFD649C4}" destId="{CA9DD166-E9C0-4AC0-808C-BABDCA098569}" srcOrd="0" destOrd="0" presId="urn:microsoft.com/office/officeart/2005/8/layout/venn1"/>
    <dgm:cxn modelId="{3629CA71-3407-4FDE-9520-F95582DD8986}" type="presOf" srcId="{D43CE53B-5C94-4B26-B953-1678E1B094D1}" destId="{787BD3BE-0FF8-4B59-AB09-FB7C6B283446}" srcOrd="0" destOrd="0" presId="urn:microsoft.com/office/officeart/2005/8/layout/venn1"/>
    <dgm:cxn modelId="{1BB96455-0D22-4FD9-AFC1-3B15D0A56D51}" type="presOf" srcId="{D9185689-F15B-4143-A5A0-709C4D68F41F}" destId="{BAD4F07D-8CB5-40B7-B60E-064F54465A85}" srcOrd="0" destOrd="0" presId="urn:microsoft.com/office/officeart/2005/8/layout/venn1"/>
    <dgm:cxn modelId="{6BFB3786-E9C4-4A10-92F0-46EA258A5A9C}" type="presOf" srcId="{8D3DC893-4A9F-4C53-A368-F344AFD649C4}" destId="{E7B453BA-7BBE-4B9E-913E-A08B3201A64D}" srcOrd="1" destOrd="0" presId="urn:microsoft.com/office/officeart/2005/8/layout/venn1"/>
    <dgm:cxn modelId="{2A87EEDE-D646-4FAC-81F4-B4536385ED4D}" srcId="{D9185689-F15B-4143-A5A0-709C4D68F41F}" destId="{8D3DC893-4A9F-4C53-A368-F344AFD649C4}" srcOrd="0" destOrd="0" parTransId="{22FB640E-4649-4472-BE54-17525FEE9B5E}" sibTransId="{757B9FE2-75CC-4217-992F-1B8D8160AE0D}"/>
    <dgm:cxn modelId="{7F92F2D3-78C7-493E-BBF3-C333C66246DC}" type="presOf" srcId="{D43CE53B-5C94-4B26-B953-1678E1B094D1}" destId="{968F7C90-DC6A-4C90-B510-B2DDFA942FE4}" srcOrd="1" destOrd="0" presId="urn:microsoft.com/office/officeart/2005/8/layout/venn1"/>
    <dgm:cxn modelId="{E8B44845-95BA-49BD-95F9-355C56A6BF3A}" type="presParOf" srcId="{BAD4F07D-8CB5-40B7-B60E-064F54465A85}" destId="{CA9DD166-E9C0-4AC0-808C-BABDCA098569}" srcOrd="0" destOrd="0" presId="urn:microsoft.com/office/officeart/2005/8/layout/venn1"/>
    <dgm:cxn modelId="{A268BB94-7A7F-4E40-AC04-811B5109235F}" type="presParOf" srcId="{BAD4F07D-8CB5-40B7-B60E-064F54465A85}" destId="{E7B453BA-7BBE-4B9E-913E-A08B3201A64D}" srcOrd="1" destOrd="0" presId="urn:microsoft.com/office/officeart/2005/8/layout/venn1"/>
    <dgm:cxn modelId="{50FB86F9-5533-432A-930E-AE62AF77E061}" type="presParOf" srcId="{BAD4F07D-8CB5-40B7-B60E-064F54465A85}" destId="{787BD3BE-0FF8-4B59-AB09-FB7C6B283446}" srcOrd="2" destOrd="0" presId="urn:microsoft.com/office/officeart/2005/8/layout/venn1"/>
    <dgm:cxn modelId="{BC49F323-9A42-4168-8B45-99138CF87D35}" type="presParOf" srcId="{BAD4F07D-8CB5-40B7-B60E-064F54465A85}" destId="{968F7C90-DC6A-4C90-B510-B2DDFA942FE4}" srcOrd="3" destOrd="0" presId="urn:microsoft.com/office/officeart/2005/8/layout/venn1"/>
  </dgm:cxnLst>
  <dgm:bg/>
  <dgm:whole/>
</dgm:dataModel>
</file>

<file path=ppt/diagrams/data3.xml><?xml version="1.0" encoding="utf-8"?>
<dgm:dataModel xmlns:dgm="http://schemas.openxmlformats.org/drawingml/2006/diagram" xmlns:a="http://schemas.openxmlformats.org/drawingml/2006/main">
  <dgm:ptLst>
    <dgm:pt modelId="{FE4F43E9-8F68-4351-87E5-8DBBD33FA145}"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l-GR"/>
        </a:p>
      </dgm:t>
    </dgm:pt>
    <dgm:pt modelId="{885A9C8D-6777-4FFE-9A93-1833963FA4C1}">
      <dgm:prSet custT="1"/>
      <dgm:spPr/>
      <dgm:t>
        <a:bodyPr/>
        <a:lstStyle/>
        <a:p>
          <a:pPr rtl="0"/>
          <a:r>
            <a:rPr lang="el-GR" sz="1600" b="1" dirty="0" smtClean="0">
              <a:solidFill>
                <a:schemeClr val="accent2">
                  <a:lumMod val="50000"/>
                </a:schemeClr>
              </a:solidFill>
            </a:rPr>
            <a:t>Οι αρχαίοι Αιγύπτιοι ήταν οι πρώτοι που χρησιμοποίησαν την αναλογία της Χρυσής Τομής στο κτίσιμο των πυραμίδων. Οι αρχαίοι Έλληνες πέτυχαν με τον «φ» να χωρίσουν τα σκαλιά του θεάτρου της Επιδαύρου σε δύο άνισα μέρη με τέτοιο τρόπο, ώστε το αισθητικό αποτέλεσμα να είναι άριστο. Τέλος, χαρακτηριστικό παράδειγμα της χρυσής αναλογίας αποτελεί ο Παρθενώνας, του οποίου οι διαστάσεις έχουν λόγο «φ». </a:t>
          </a:r>
          <a:endParaRPr lang="el-GR" sz="1600" b="1" dirty="0">
            <a:solidFill>
              <a:schemeClr val="accent2">
                <a:lumMod val="50000"/>
              </a:schemeClr>
            </a:solidFill>
          </a:endParaRPr>
        </a:p>
      </dgm:t>
    </dgm:pt>
    <dgm:pt modelId="{3FCC4AC7-BAA6-434A-85E4-59FBB00D2C54}" type="parTrans" cxnId="{B06C16B9-CE03-4061-A202-A3A60BC686C7}">
      <dgm:prSet/>
      <dgm:spPr/>
      <dgm:t>
        <a:bodyPr/>
        <a:lstStyle/>
        <a:p>
          <a:endParaRPr lang="el-GR" sz="1600" b="1">
            <a:solidFill>
              <a:schemeClr val="bg1"/>
            </a:solidFill>
          </a:endParaRPr>
        </a:p>
      </dgm:t>
    </dgm:pt>
    <dgm:pt modelId="{F6423CE8-0DCA-4909-BFCF-146BDF260650}" type="sibTrans" cxnId="{B06C16B9-CE03-4061-A202-A3A60BC686C7}">
      <dgm:prSet/>
      <dgm:spPr/>
      <dgm:t>
        <a:bodyPr/>
        <a:lstStyle/>
        <a:p>
          <a:endParaRPr lang="el-GR" sz="1600" b="1">
            <a:solidFill>
              <a:schemeClr val="bg1"/>
            </a:solidFill>
          </a:endParaRPr>
        </a:p>
      </dgm:t>
    </dgm:pt>
    <dgm:pt modelId="{B62069AB-DF4C-409B-9FE2-B4CF5C8D72AD}">
      <dgm:prSet custT="1"/>
      <dgm:spPr/>
      <dgm:t>
        <a:bodyPr/>
        <a:lstStyle/>
        <a:p>
          <a:pPr rtl="0"/>
          <a:r>
            <a:rPr lang="el-GR" sz="1600" b="1" dirty="0" smtClean="0">
              <a:solidFill>
                <a:schemeClr val="accent2">
                  <a:lumMod val="50000"/>
                </a:schemeClr>
              </a:solidFill>
            </a:rPr>
            <a:t>Ο αρχιτέκτονας</a:t>
          </a:r>
          <a:r>
            <a:rPr lang="el-GR" sz="1600" b="1" dirty="0" smtClean="0">
              <a:solidFill>
                <a:schemeClr val="accent2">
                  <a:lumMod val="50000"/>
                </a:schemeClr>
              </a:solidFill>
            </a:rPr>
            <a:t> </a:t>
          </a:r>
          <a:r>
            <a:rPr lang="en-GB" sz="1600" b="1" dirty="0" smtClean="0">
              <a:solidFill>
                <a:schemeClr val="accent2">
                  <a:lumMod val="50000"/>
                </a:schemeClr>
              </a:solidFill>
            </a:rPr>
            <a:t>Le Corbusier</a:t>
          </a:r>
          <a:r>
            <a:rPr lang="el-GR" sz="1600" b="1" dirty="0" smtClean="0">
              <a:solidFill>
                <a:schemeClr val="accent2">
                  <a:lumMod val="50000"/>
                </a:schemeClr>
              </a:solidFill>
            </a:rPr>
            <a:t> (1887-1965) κατασκεύασε μια κλίμακα αναλογιών που ονόμασε </a:t>
          </a:r>
          <a:r>
            <a:rPr lang="en-GB" sz="1600" b="1" dirty="0" smtClean="0">
              <a:solidFill>
                <a:schemeClr val="accent2">
                  <a:lumMod val="50000"/>
                </a:schemeClr>
              </a:solidFill>
            </a:rPr>
            <a:t>Le Modulor</a:t>
          </a:r>
          <a:r>
            <a:rPr lang="el-GR" sz="1600" b="1" dirty="0" smtClean="0">
              <a:solidFill>
                <a:schemeClr val="accent2">
                  <a:lumMod val="50000"/>
                </a:schemeClr>
              </a:solidFill>
            </a:rPr>
            <a:t>, η οποία βασίζεται στο ανθρώπινο σώμα. Σύμφωνα με αυτή, ο ομφαλός διαιρεί το ανθρώπινο σώμα σε λόγο χρυσής τομής. </a:t>
          </a:r>
          <a:endParaRPr lang="el-GR" sz="1600" b="1" dirty="0">
            <a:solidFill>
              <a:schemeClr val="accent2">
                <a:lumMod val="50000"/>
              </a:schemeClr>
            </a:solidFill>
          </a:endParaRPr>
        </a:p>
      </dgm:t>
    </dgm:pt>
    <dgm:pt modelId="{4DA6F722-2070-43C6-9524-7AA9E43C71D7}" type="parTrans" cxnId="{CD5B09C0-9DBE-4C46-9F69-37D966A49D91}">
      <dgm:prSet/>
      <dgm:spPr/>
      <dgm:t>
        <a:bodyPr/>
        <a:lstStyle/>
        <a:p>
          <a:endParaRPr lang="el-GR" sz="1600" b="1">
            <a:solidFill>
              <a:schemeClr val="bg1"/>
            </a:solidFill>
          </a:endParaRPr>
        </a:p>
      </dgm:t>
    </dgm:pt>
    <dgm:pt modelId="{6ABA0A01-8551-4A29-901C-AD8BDA64CFE9}" type="sibTrans" cxnId="{CD5B09C0-9DBE-4C46-9F69-37D966A49D91}">
      <dgm:prSet/>
      <dgm:spPr/>
      <dgm:t>
        <a:bodyPr/>
        <a:lstStyle/>
        <a:p>
          <a:endParaRPr lang="el-GR" sz="1600" b="1">
            <a:solidFill>
              <a:schemeClr val="bg1"/>
            </a:solidFill>
          </a:endParaRPr>
        </a:p>
      </dgm:t>
    </dgm:pt>
    <dgm:pt modelId="{BAD91304-4805-4EEF-A43D-AE1733B6DE81}" type="pres">
      <dgm:prSet presAssocID="{FE4F43E9-8F68-4351-87E5-8DBBD33FA145}" presName="Name0" presStyleCnt="0">
        <dgm:presLayoutVars>
          <dgm:chMax val="7"/>
          <dgm:dir/>
          <dgm:animLvl val="lvl"/>
          <dgm:resizeHandles val="exact"/>
        </dgm:presLayoutVars>
      </dgm:prSet>
      <dgm:spPr/>
      <dgm:t>
        <a:bodyPr/>
        <a:lstStyle/>
        <a:p>
          <a:endParaRPr lang="el-GR"/>
        </a:p>
      </dgm:t>
    </dgm:pt>
    <dgm:pt modelId="{53333EE7-4C90-4315-95A1-9FA1DFD08E87}" type="pres">
      <dgm:prSet presAssocID="{885A9C8D-6777-4FFE-9A93-1833963FA4C1}" presName="circle1" presStyleLbl="node1" presStyleIdx="0" presStyleCnt="2"/>
      <dgm:spPr/>
    </dgm:pt>
    <dgm:pt modelId="{E3B2C2F5-07FF-4E6E-93BF-F2261E082043}" type="pres">
      <dgm:prSet presAssocID="{885A9C8D-6777-4FFE-9A93-1833963FA4C1}" presName="space" presStyleCnt="0"/>
      <dgm:spPr/>
    </dgm:pt>
    <dgm:pt modelId="{90955263-B927-4E56-806C-9FF2C455621B}" type="pres">
      <dgm:prSet presAssocID="{885A9C8D-6777-4FFE-9A93-1833963FA4C1}" presName="rect1" presStyleLbl="alignAcc1" presStyleIdx="0" presStyleCnt="2"/>
      <dgm:spPr/>
      <dgm:t>
        <a:bodyPr/>
        <a:lstStyle/>
        <a:p>
          <a:endParaRPr lang="el-GR"/>
        </a:p>
      </dgm:t>
    </dgm:pt>
    <dgm:pt modelId="{91C8D7D7-DD7C-4140-B50A-5FE8B57BAF38}" type="pres">
      <dgm:prSet presAssocID="{B62069AB-DF4C-409B-9FE2-B4CF5C8D72AD}" presName="vertSpace2" presStyleLbl="node1" presStyleIdx="0" presStyleCnt="2"/>
      <dgm:spPr/>
    </dgm:pt>
    <dgm:pt modelId="{62A55634-1C9B-443E-91B2-09ADD41289C9}" type="pres">
      <dgm:prSet presAssocID="{B62069AB-DF4C-409B-9FE2-B4CF5C8D72AD}" presName="circle2" presStyleLbl="node1" presStyleIdx="1" presStyleCnt="2"/>
      <dgm:spPr/>
    </dgm:pt>
    <dgm:pt modelId="{429E0CE2-3E22-443F-990F-703254C7821B}" type="pres">
      <dgm:prSet presAssocID="{B62069AB-DF4C-409B-9FE2-B4CF5C8D72AD}" presName="rect2" presStyleLbl="alignAcc1" presStyleIdx="1" presStyleCnt="2"/>
      <dgm:spPr/>
      <dgm:t>
        <a:bodyPr/>
        <a:lstStyle/>
        <a:p>
          <a:endParaRPr lang="el-GR"/>
        </a:p>
      </dgm:t>
    </dgm:pt>
    <dgm:pt modelId="{830D7A31-A771-44D3-88A9-2E83E5ED3EFD}" type="pres">
      <dgm:prSet presAssocID="{885A9C8D-6777-4FFE-9A93-1833963FA4C1}" presName="rect1ParTxNoCh" presStyleLbl="alignAcc1" presStyleIdx="1" presStyleCnt="2">
        <dgm:presLayoutVars>
          <dgm:chMax val="1"/>
          <dgm:bulletEnabled val="1"/>
        </dgm:presLayoutVars>
      </dgm:prSet>
      <dgm:spPr/>
      <dgm:t>
        <a:bodyPr/>
        <a:lstStyle/>
        <a:p>
          <a:endParaRPr lang="el-GR"/>
        </a:p>
      </dgm:t>
    </dgm:pt>
    <dgm:pt modelId="{C16FD3A9-FB07-4230-9732-BBB033BC21F5}" type="pres">
      <dgm:prSet presAssocID="{B62069AB-DF4C-409B-9FE2-B4CF5C8D72AD}" presName="rect2ParTxNoCh" presStyleLbl="alignAcc1" presStyleIdx="1" presStyleCnt="2">
        <dgm:presLayoutVars>
          <dgm:chMax val="1"/>
          <dgm:bulletEnabled val="1"/>
        </dgm:presLayoutVars>
      </dgm:prSet>
      <dgm:spPr/>
      <dgm:t>
        <a:bodyPr/>
        <a:lstStyle/>
        <a:p>
          <a:endParaRPr lang="el-GR"/>
        </a:p>
      </dgm:t>
    </dgm:pt>
  </dgm:ptLst>
  <dgm:cxnLst>
    <dgm:cxn modelId="{C01D655F-84CE-4AE9-98EB-0B4BABE0FE1C}" type="presOf" srcId="{FE4F43E9-8F68-4351-87E5-8DBBD33FA145}" destId="{BAD91304-4805-4EEF-A43D-AE1733B6DE81}" srcOrd="0" destOrd="0" presId="urn:microsoft.com/office/officeart/2005/8/layout/target3"/>
    <dgm:cxn modelId="{E42CD838-2684-4AB2-AA0D-7EAB35D4D44D}" type="presOf" srcId="{885A9C8D-6777-4FFE-9A93-1833963FA4C1}" destId="{90955263-B927-4E56-806C-9FF2C455621B}" srcOrd="0" destOrd="0" presId="urn:microsoft.com/office/officeart/2005/8/layout/target3"/>
    <dgm:cxn modelId="{F82CD3AF-E25C-4585-82D2-64043709E6C6}" type="presOf" srcId="{B62069AB-DF4C-409B-9FE2-B4CF5C8D72AD}" destId="{429E0CE2-3E22-443F-990F-703254C7821B}" srcOrd="0" destOrd="0" presId="urn:microsoft.com/office/officeart/2005/8/layout/target3"/>
    <dgm:cxn modelId="{ACF640D0-9B7B-4CED-BDBD-0D817ED3BD33}" type="presOf" srcId="{885A9C8D-6777-4FFE-9A93-1833963FA4C1}" destId="{830D7A31-A771-44D3-88A9-2E83E5ED3EFD}" srcOrd="1" destOrd="0" presId="urn:microsoft.com/office/officeart/2005/8/layout/target3"/>
    <dgm:cxn modelId="{676947AA-05BA-425A-8F7D-C9DB5137C5CA}" type="presOf" srcId="{B62069AB-DF4C-409B-9FE2-B4CF5C8D72AD}" destId="{C16FD3A9-FB07-4230-9732-BBB033BC21F5}" srcOrd="1" destOrd="0" presId="urn:microsoft.com/office/officeart/2005/8/layout/target3"/>
    <dgm:cxn modelId="{B06C16B9-CE03-4061-A202-A3A60BC686C7}" srcId="{FE4F43E9-8F68-4351-87E5-8DBBD33FA145}" destId="{885A9C8D-6777-4FFE-9A93-1833963FA4C1}" srcOrd="0" destOrd="0" parTransId="{3FCC4AC7-BAA6-434A-85E4-59FBB00D2C54}" sibTransId="{F6423CE8-0DCA-4909-BFCF-146BDF260650}"/>
    <dgm:cxn modelId="{CD5B09C0-9DBE-4C46-9F69-37D966A49D91}" srcId="{FE4F43E9-8F68-4351-87E5-8DBBD33FA145}" destId="{B62069AB-DF4C-409B-9FE2-B4CF5C8D72AD}" srcOrd="1" destOrd="0" parTransId="{4DA6F722-2070-43C6-9524-7AA9E43C71D7}" sibTransId="{6ABA0A01-8551-4A29-901C-AD8BDA64CFE9}"/>
    <dgm:cxn modelId="{CCE728A5-B138-45BE-9AD9-6989EC0951E0}" type="presParOf" srcId="{BAD91304-4805-4EEF-A43D-AE1733B6DE81}" destId="{53333EE7-4C90-4315-95A1-9FA1DFD08E87}" srcOrd="0" destOrd="0" presId="urn:microsoft.com/office/officeart/2005/8/layout/target3"/>
    <dgm:cxn modelId="{EC942CA4-F83C-491E-8CDB-7FE2BB102FE3}" type="presParOf" srcId="{BAD91304-4805-4EEF-A43D-AE1733B6DE81}" destId="{E3B2C2F5-07FF-4E6E-93BF-F2261E082043}" srcOrd="1" destOrd="0" presId="urn:microsoft.com/office/officeart/2005/8/layout/target3"/>
    <dgm:cxn modelId="{01435821-8636-4472-8434-FF6A15118DB1}" type="presParOf" srcId="{BAD91304-4805-4EEF-A43D-AE1733B6DE81}" destId="{90955263-B927-4E56-806C-9FF2C455621B}" srcOrd="2" destOrd="0" presId="urn:microsoft.com/office/officeart/2005/8/layout/target3"/>
    <dgm:cxn modelId="{39F94A2B-0C26-473D-BD12-C0479F51D945}" type="presParOf" srcId="{BAD91304-4805-4EEF-A43D-AE1733B6DE81}" destId="{91C8D7D7-DD7C-4140-B50A-5FE8B57BAF38}" srcOrd="3" destOrd="0" presId="urn:microsoft.com/office/officeart/2005/8/layout/target3"/>
    <dgm:cxn modelId="{0D957BEE-0ACA-49B1-87CB-0D8943E50F5F}" type="presParOf" srcId="{BAD91304-4805-4EEF-A43D-AE1733B6DE81}" destId="{62A55634-1C9B-443E-91B2-09ADD41289C9}" srcOrd="4" destOrd="0" presId="urn:microsoft.com/office/officeart/2005/8/layout/target3"/>
    <dgm:cxn modelId="{3AFA8465-7502-4AE5-8D50-D96F7444E7B3}" type="presParOf" srcId="{BAD91304-4805-4EEF-A43D-AE1733B6DE81}" destId="{429E0CE2-3E22-443F-990F-703254C7821B}" srcOrd="5" destOrd="0" presId="urn:microsoft.com/office/officeart/2005/8/layout/target3"/>
    <dgm:cxn modelId="{6F373444-6478-48B1-83BD-DA31CD43C98D}" type="presParOf" srcId="{BAD91304-4805-4EEF-A43D-AE1733B6DE81}" destId="{830D7A31-A771-44D3-88A9-2E83E5ED3EFD}" srcOrd="6" destOrd="0" presId="urn:microsoft.com/office/officeart/2005/8/layout/target3"/>
    <dgm:cxn modelId="{237973FD-212B-4C9D-8C6A-667D9ECE1D7A}" type="presParOf" srcId="{BAD91304-4805-4EEF-A43D-AE1733B6DE81}" destId="{C16FD3A9-FB07-4230-9732-BBB033BC21F5}" srcOrd="7"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9418B04F-D5C4-4457-85B2-2661D759FF96}" type="datetimeFigureOut">
              <a:rPr lang="el-GR" smtClean="0"/>
              <a:pPr/>
              <a:t>13/1/2017</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6093546-C780-4765-8BA9-820ABCFDCA4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418B04F-D5C4-4457-85B2-2661D759FF96}" type="datetimeFigureOut">
              <a:rPr lang="el-GR" smtClean="0"/>
              <a:pPr/>
              <a:t>13/1/2017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093546-C780-4765-8BA9-820ABCFDCA4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418B04F-D5C4-4457-85B2-2661D759FF96}" type="datetimeFigureOut">
              <a:rPr lang="el-GR" smtClean="0"/>
              <a:pPr/>
              <a:t>13/1/2017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093546-C780-4765-8BA9-820ABCFDCA4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9418B04F-D5C4-4457-85B2-2661D759FF96}" type="datetimeFigureOut">
              <a:rPr lang="el-GR" smtClean="0"/>
              <a:pPr/>
              <a:t>13/1/2017</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D6093546-C780-4765-8BA9-820ABCFDCA4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9418B04F-D5C4-4457-85B2-2661D759FF96}" type="datetimeFigureOut">
              <a:rPr lang="el-GR" smtClean="0"/>
              <a:pPr/>
              <a:t>13/1/2017</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6093546-C780-4765-8BA9-820ABCFDCA4B}"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9418B04F-D5C4-4457-85B2-2661D759FF96}" type="datetimeFigureOut">
              <a:rPr lang="el-GR" smtClean="0"/>
              <a:pPr/>
              <a:t>13/1/2017</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6093546-C780-4765-8BA9-820ABCFDCA4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9418B04F-D5C4-4457-85B2-2661D759FF96}" type="datetimeFigureOut">
              <a:rPr lang="el-GR" smtClean="0"/>
              <a:pPr/>
              <a:t>13/1/2017</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6093546-C780-4765-8BA9-820ABCFDCA4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418B04F-D5C4-4457-85B2-2661D759FF96}" type="datetimeFigureOut">
              <a:rPr lang="el-GR" smtClean="0"/>
              <a:pPr/>
              <a:t>13/1/2017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6093546-C780-4765-8BA9-820ABCFDCA4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9418B04F-D5C4-4457-85B2-2661D759FF96}" type="datetimeFigureOut">
              <a:rPr lang="el-GR" smtClean="0"/>
              <a:pPr/>
              <a:t>13/1/2017</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6093546-C780-4765-8BA9-820ABCFDCA4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9418B04F-D5C4-4457-85B2-2661D759FF96}" type="datetimeFigureOut">
              <a:rPr lang="el-GR" smtClean="0"/>
              <a:pPr/>
              <a:t>13/1/2017</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6093546-C780-4765-8BA9-820ABCFDCA4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9418B04F-D5C4-4457-85B2-2661D759FF96}" type="datetimeFigureOut">
              <a:rPr lang="el-GR" smtClean="0"/>
              <a:pPr/>
              <a:t>13/1/2017</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6093546-C780-4765-8BA9-820ABCFDCA4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418B04F-D5C4-4457-85B2-2661D759FF96}" type="datetimeFigureOut">
              <a:rPr lang="el-GR" smtClean="0"/>
              <a:pPr/>
              <a:t>13/1/2017</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6093546-C780-4765-8BA9-820ABCFDCA4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el.wikipedia.org/wiki/%CE%9A%CF%8D%CE%B2%CE%BF%CF%82" TargetMode="External"/><Relationship Id="rId13" Type="http://schemas.openxmlformats.org/officeDocument/2006/relationships/hyperlink" Target="https://el.wikipedia.org/wiki/%CE%95%CF%85%CE%BA%CE%BB%CE%B5%CE%AF%CE%B4%CE%B7%CF%82" TargetMode="External"/><Relationship Id="rId18" Type="http://schemas.openxmlformats.org/officeDocument/2006/relationships/hyperlink" Target="https://el.wikipedia.org/wiki/%CE%91%CE%BA%CE%BF%CE%BB%CE%BF%CF%85%CE%B8%CE%AF%CE%B1_%CE%A6%CE%B9%CE%BC%CF%80%CE%BF%CE%BD%CE%AC%CF%84%CF%83%CE%B9" TargetMode="External"/><Relationship Id="rId3" Type="http://schemas.openxmlformats.org/officeDocument/2006/relationships/hyperlink" Target="https://el.wikipedia.org/wiki/%CE%A0%CE%B1%CF%81%CE%B8%CE%B5%CE%BD%CF%8E%CE%BD%CE%B1%CF%82" TargetMode="External"/><Relationship Id="rId21" Type="http://schemas.openxmlformats.org/officeDocument/2006/relationships/hyperlink" Target="https://el.wikipedia.org/wiki/%CE%93%CE%B9%CE%BF%CF%87%CE%AC%CE%BD%CE%B5%CF%82_%CE%9A%CE%AD%CF%80%CE%BB%CE%B5%CF%81" TargetMode="External"/><Relationship Id="rId7" Type="http://schemas.openxmlformats.org/officeDocument/2006/relationships/hyperlink" Target="https://el.wikipedia.org/wiki/%CE%A4%CE%B5%CF%84%CF%81%CE%AC%CE%B5%CE%B4%CF%81%CE%BF" TargetMode="External"/><Relationship Id="rId12" Type="http://schemas.openxmlformats.org/officeDocument/2006/relationships/hyperlink" Target="https://el.wikipedia.org/wiki/%CE%A7%CF%81%CF%85%CF%83%CE%AE_%CF%84%CE%BF%CE%BC%CE%AE" TargetMode="External"/><Relationship Id="rId17" Type="http://schemas.openxmlformats.org/officeDocument/2006/relationships/hyperlink" Target="https://el.wikipedia.org/wiki/Liber_Abaci" TargetMode="External"/><Relationship Id="rId2" Type="http://schemas.openxmlformats.org/officeDocument/2006/relationships/hyperlink" Target="https://el.wikipedia.org/wiki/%CE%A6%CE%B5%CE%B9%CE%B4%CE%AF%CE%B1%CF%82" TargetMode="External"/><Relationship Id="rId16" Type="http://schemas.openxmlformats.org/officeDocument/2006/relationships/hyperlink" Target="https://el.wikipedia.org/wiki/%CE%A3%CE%B5%CE%B9%CF%81%CE%AC" TargetMode="External"/><Relationship Id="rId20" Type="http://schemas.openxmlformats.org/officeDocument/2006/relationships/hyperlink" Target="https://el.wikipedia.org/w/index.php?title=%CE%9C%CE%AF%CF%87%CE%B1%CE%B5%CE%BB_%CE%9C%CE%B1%CE%AF%CF%83%CF%84%CE%BB%CE%B9%CE%BD&amp;action=edit&amp;redlink=1" TargetMode="External"/><Relationship Id="rId1" Type="http://schemas.openxmlformats.org/officeDocument/2006/relationships/slideLayout" Target="../slideLayouts/slideLayout2.xml"/><Relationship Id="rId6" Type="http://schemas.openxmlformats.org/officeDocument/2006/relationships/hyperlink" Target="https://el.wikipedia.org/wiki/%CE%A0%CE%BB%CE%B1%CF%84%CF%89%CE%BD%CE%B9%CE%BA%CF%8C_%CF%83%CF%84%CE%B5%CF%81%CE%B5%CF%8C" TargetMode="External"/><Relationship Id="rId11" Type="http://schemas.openxmlformats.org/officeDocument/2006/relationships/hyperlink" Target="https://el.wikipedia.org/wiki/%CE%95%CE%B9%CE%BA%CE%BF%CF%83%CE%AC%CE%B5%CE%B4%CF%81%CE%BF" TargetMode="External"/><Relationship Id="rId5" Type="http://schemas.openxmlformats.org/officeDocument/2006/relationships/hyperlink" Target="https://el.wikipedia.org/wiki/%CE%A4%CE%AF%CE%BC%CE%B1%CE%B9%CE%BF%CF%82_(%CE%B4%CE%B9%CE%AC%CE%BB%CE%BF%CE%B3%CE%BF%CF%82)" TargetMode="External"/><Relationship Id="rId15" Type="http://schemas.openxmlformats.org/officeDocument/2006/relationships/hyperlink" Target="https://el.wikipedia.org/wiki/%CE%9B%CE%B5%CE%BF%CE%BD%CE%AC%CF%81%CE%BD%CF%84%CE%BF_%CF%84%CE%B7%CF%82_%CE%A0%CE%AF%CE%B6%CE%B1%CF%82" TargetMode="External"/><Relationship Id="rId23" Type="http://schemas.openxmlformats.org/officeDocument/2006/relationships/hyperlink" Target="https://el.wikipedia.org/wiki/%CE%A4%CF%81%CE%AF%CE%B3%CF%89%CE%BD%CE%BF_%CF%84%CE%BF%CF%85_%CE%9A%CE%AD%CF%80%CE%BB%CE%B5%CF%81" TargetMode="External"/><Relationship Id="rId10" Type="http://schemas.openxmlformats.org/officeDocument/2006/relationships/hyperlink" Target="https://el.wikipedia.org/wiki/%CE%94%CF%89%CE%B4%CE%B5%CE%BA%CE%AC%CE%B5%CE%B4%CF%81%CE%BF" TargetMode="External"/><Relationship Id="rId19" Type="http://schemas.openxmlformats.org/officeDocument/2006/relationships/hyperlink" Target="https://el.wikipedia.org/wiki/%CE%9B%CE%BF%CF%8D%CE%BA%CE%B1_%CE%A0%CE%B1%CF%84%CF%83%CE%B9%CF%8C%CE%BB%CE%B9" TargetMode="External"/><Relationship Id="rId4" Type="http://schemas.openxmlformats.org/officeDocument/2006/relationships/hyperlink" Target="https://el.wikipedia.org/wiki/%CE%A0%CE%BB%CE%AC%CF%84%CF%89%CE%BD" TargetMode="External"/><Relationship Id="rId9" Type="http://schemas.openxmlformats.org/officeDocument/2006/relationships/hyperlink" Target="https://el.wikipedia.org/wiki/%CE%9F%CE%BA%CF%84%CE%AC%CE%B5%CE%B4%CF%81%CE%BF" TargetMode="External"/><Relationship Id="rId14" Type="http://schemas.openxmlformats.org/officeDocument/2006/relationships/hyperlink" Target="https://el.wikipedia.org/wiki/%CE%A3%CF%84%CE%BF%CE%B9%CF%87%CE%B5%CE%AF%CE%B1" TargetMode="External"/><Relationship Id="rId22" Type="http://schemas.openxmlformats.org/officeDocument/2006/relationships/hyperlink" Target="https://el.wikipedia.org/wiki/%CE%A0%CF%85%CE%B8%CE%B1%CE%B3%CF%8C%CF%81%CE%B5%CE%B9%CE%BF_%CE%98%CE%B5%CF%8E%CF%81%CE%B7%CE%BC%CE%B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ommons.wikimedia.org/wiki/File:Whirling_squares.svg" TargetMode="External"/><Relationship Id="rId2" Type="http://schemas.openxmlformats.org/officeDocument/2006/relationships/hyperlink" Target="https://el.wikipedia.org/w/index.php?title=%CE%A1%CE%B7%CF%84%CF%8C%CF%82_%CE%B1%CF%81%CE%B9%CE%BC%CE%B8%CF%8C%CF%82&amp;action=edit&amp;redlink=1"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hyperlink" Target="http://www.p-theodoropoulos.gr/ergasmath/math-gymntegeas-xrysitomi.pdf" TargetMode="External"/><Relationship Id="rId2" Type="http://schemas.openxmlformats.org/officeDocument/2006/relationships/hyperlink" Target="http://www.artofwise.gr/epistimes/72-o-xrysos-kanonas.html" TargetMode="External"/><Relationship Id="rId1" Type="http://schemas.openxmlformats.org/officeDocument/2006/relationships/slideLayout" Target="../slideLayouts/slideLayout2.xml"/><Relationship Id="rId6" Type="http://schemas.openxmlformats.org/officeDocument/2006/relationships/hyperlink" Target="https://www.youtube.com/watch?v=Z1zx_vBvRcg" TargetMode="External"/><Relationship Id="rId5" Type="http://schemas.openxmlformats.org/officeDocument/2006/relationships/hyperlink" Target="https://el.wikipedia.org/wiki/%CE%A7%CF%81%CF%85%CF%83%CE%AE_%CF%84%CE%BF%CE%BC%CE%AE" TargetMode="External"/><Relationship Id="rId4" Type="http://schemas.openxmlformats.org/officeDocument/2006/relationships/hyperlink" Target="http://revealedtheninthwave.blogspot.gr/2013/08/blog-post_3242.html"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hyperlink" Target="https://www.youtube.com/watch?v=Z1zx_vBvRcg" TargetMode="Externa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l.wikipedia.org/wiki/%CE%A4%CE%AD%CF%87%CE%BD%CE%B7" TargetMode="External"/><Relationship Id="rId2" Type="http://schemas.openxmlformats.org/officeDocument/2006/relationships/hyperlink" Target="https://el.wikipedia.org/wiki/%CE%9C%CE%B1%CE%B8%CE%B7%CE%BC%CE%B1%CF%84%CE%B9%CE%BA%CE%AC"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s://el.wikipedia.org/wiki/%CE%9B%CF%8C%CE%B3%CE%BF%CF%82"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ΓΕ.Λ ΕΞΑΠΛΑΤΑΝΟΥ</a:t>
            </a:r>
            <a:br>
              <a:rPr lang="el-GR" dirty="0" smtClean="0"/>
            </a:br>
            <a:r>
              <a:rPr lang="el-GR" dirty="0" smtClean="0"/>
              <a:t>«ΜΕΝΕΛΑΟΣ ΛΟΥΝΤΕΜΗΣ»</a:t>
            </a:r>
            <a:endParaRPr lang="el-GR" dirty="0"/>
          </a:p>
        </p:txBody>
      </p:sp>
      <p:sp>
        <p:nvSpPr>
          <p:cNvPr id="3" name="2 - Υπότιτλος"/>
          <p:cNvSpPr>
            <a:spLocks noGrp="1"/>
          </p:cNvSpPr>
          <p:nvPr>
            <p:ph type="subTitle" idx="1"/>
          </p:nvPr>
        </p:nvSpPr>
        <p:spPr/>
        <p:txBody>
          <a:bodyPr>
            <a:normAutofit fontScale="85000" lnSpcReduction="20000"/>
          </a:bodyPr>
          <a:lstStyle/>
          <a:p>
            <a:r>
              <a:rPr lang="el-GR" dirty="0" smtClean="0"/>
              <a:t>Δημιουργική εργασία</a:t>
            </a:r>
          </a:p>
          <a:p>
            <a:r>
              <a:rPr lang="el-GR" dirty="0" smtClean="0"/>
              <a:t>΄΄Ο Χρυσός Λόγος ΄΄</a:t>
            </a:r>
          </a:p>
          <a:p>
            <a:r>
              <a:rPr lang="el-GR" dirty="0" smtClean="0"/>
              <a:t>Μαθήτρια: Σταυρούλα-Ολυμπία Μαυρίδου</a:t>
            </a:r>
          </a:p>
          <a:p>
            <a:r>
              <a:rPr lang="el-GR" dirty="0" smtClean="0"/>
              <a:t>Επιβλέπων: Ιορδάνης Κοσόγλου, καθηγητής μαθηματικών </a:t>
            </a:r>
          </a:p>
          <a:p>
            <a:endParaRPr lang="el-GR"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1" end="1"/>
                                            </p:txEl>
                                          </p:spTgt>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4. ΑΝΘΡΩΠΟΣ</a:t>
            </a:r>
            <a:endParaRPr lang="el-GR" dirty="0"/>
          </a:p>
        </p:txBody>
      </p:sp>
      <p:sp>
        <p:nvSpPr>
          <p:cNvPr id="3" name="2 - Θέση περιεχομένου"/>
          <p:cNvSpPr>
            <a:spLocks noGrp="1"/>
          </p:cNvSpPr>
          <p:nvPr>
            <p:ph idx="1"/>
          </p:nvPr>
        </p:nvSpPr>
        <p:spPr>
          <a:xfrm>
            <a:off x="428596" y="1643050"/>
            <a:ext cx="8229600" cy="4572000"/>
          </a:xfrm>
        </p:spPr>
        <p:txBody>
          <a:bodyPr>
            <a:noAutofit/>
          </a:bodyPr>
          <a:lstStyle/>
          <a:p>
            <a:r>
              <a:rPr lang="el-GR" sz="2400" dirty="0" smtClean="0"/>
              <a:t>Ο </a:t>
            </a:r>
            <a:r>
              <a:rPr lang="el-GR" sz="2400" dirty="0"/>
              <a:t>«φ» έχει συσχετιστεί με τις αναλογίες του ανθρωπίνου σώματος, τους βιορυθμούς του, τον καρδιακό ρυθμό, την απόσταση των ζωτικών οργάνων μεταξύ τους. Πρώτος ο Leonardo Da Vinci διαπίστωσε ότι ο λόγος της απόστασης από τον ώμο μας μέχρι την άκρη των δακτύλων μας προς την απόσταση από τον αγκώνα μέχρι τις άκρες των δακτύλων μας είναι «φ». Το ίδιο ισχύει και για το λόγο του ύψους μας προς την απόσταση του αφαλού μας από τη Γη. Ακόμη και στο θέμα της γοητείας που ασκούν κάποια πρόσωπα κρύβεται ο «φ». Το ότι σε κάποιους από εμάς ταιριάζει το καπέλο ή το μούσι ή τα φουντωτά μαλλιά είναι θέμα «Χρυσής Τομής».</a:t>
            </a:r>
          </a:p>
          <a:p>
            <a:endParaRPr lang="el-GR" sz="2400"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3" presetClass="entr" presetSubtype="1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blinds(horizontal)">
                                      <p:cBhvr>
                                        <p:cTn id="2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5. ΑΡΧΙΤΕΚΤΟΝΙΚΗ</a:t>
            </a:r>
            <a:endParaRPr lang="el-GR" dirty="0"/>
          </a:p>
        </p:txBody>
      </p:sp>
      <p:graphicFrame>
        <p:nvGraphicFramePr>
          <p:cNvPr id="5" name="4 - Θέση περιεχομένου"/>
          <p:cNvGraphicFramePr>
            <a:graphicFrameLocks noGrp="1"/>
          </p:cNvGraphicFramePr>
          <p:nvPr>
            <p:ph idx="1"/>
          </p:nvPr>
        </p:nvGraphicFramePr>
        <p:xfrm>
          <a:off x="0" y="1643026"/>
          <a:ext cx="8229600"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3 - Εικόνα" descr="https://4.bp.blogspot.com/-iWXUz22d1U8/T-D0lRnwoXI/AAAAAAAAASo/vYo90QO49ak/s640/2012-06-19---23_12_211.jpg"/>
          <p:cNvPicPr/>
          <p:nvPr/>
        </p:nvPicPr>
        <p:blipFill>
          <a:blip r:embed="rId6"/>
          <a:srcRect/>
          <a:stretch>
            <a:fillRect/>
          </a:stretch>
        </p:blipFill>
        <p:spPr bwMode="auto">
          <a:xfrm>
            <a:off x="6929454" y="0"/>
            <a:ext cx="2214546" cy="1714488"/>
          </a:xfrm>
          <a:prstGeom prst="rect">
            <a:avLst/>
          </a:prstGeom>
          <a:noFill/>
          <a:ln w="9525">
            <a:noFill/>
            <a:miter lim="800000"/>
            <a:headEnd/>
            <a:tailEnd/>
          </a:ln>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30"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800" decel="100000"/>
                                        <p:tgtEl>
                                          <p:spTgt spid="4"/>
                                        </p:tgtEl>
                                      </p:cBhvr>
                                    </p:animEffect>
                                    <p:anim calcmode="lin" valueType="num">
                                      <p:cBhvr>
                                        <p:cTn id="12" dur="800" decel="100000" fill="hold"/>
                                        <p:tgtEl>
                                          <p:spTgt spid="4"/>
                                        </p:tgtEl>
                                        <p:attrNameLst>
                                          <p:attrName>style.rotation</p:attrName>
                                        </p:attrNameLst>
                                      </p:cBhvr>
                                      <p:tavLst>
                                        <p:tav tm="0">
                                          <p:val>
                                            <p:fltVal val="-90"/>
                                          </p:val>
                                        </p:tav>
                                        <p:tav tm="100000">
                                          <p:val>
                                            <p:fltVal val="0"/>
                                          </p:val>
                                        </p:tav>
                                      </p:tavLst>
                                    </p:anim>
                                    <p:anim calcmode="lin" valueType="num">
                                      <p:cBhvr>
                                        <p:cTn id="13" dur="800" decel="100000" fill="hold"/>
                                        <p:tgtEl>
                                          <p:spTgt spid="4"/>
                                        </p:tgtEl>
                                        <p:attrNameLst>
                                          <p:attrName>ppt_x</p:attrName>
                                        </p:attrNameLst>
                                      </p:cBhvr>
                                      <p:tavLst>
                                        <p:tav tm="0">
                                          <p:val>
                                            <p:strVal val="#ppt_x+0.4"/>
                                          </p:val>
                                        </p:tav>
                                        <p:tav tm="100000">
                                          <p:val>
                                            <p:strVal val="#ppt_x-0.05"/>
                                          </p:val>
                                        </p:tav>
                                      </p:tavLst>
                                    </p:anim>
                                    <p:anim calcmode="lin" valueType="num">
                                      <p:cBhvr>
                                        <p:cTn id="14" dur="800" decel="100000" fill="hold"/>
                                        <p:tgtEl>
                                          <p:spTgt spid="4"/>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400" dirty="0" smtClean="0"/>
              <a:t>ΠΑΡΑΔΕΙΓΜΑΤΑ ΧΡΥΣΗΣ ΤΟΜΗΣ</a:t>
            </a:r>
            <a:endParaRPr lang="el-GR" sz="4400" dirty="0"/>
          </a:p>
        </p:txBody>
      </p:sp>
      <p:sp>
        <p:nvSpPr>
          <p:cNvPr id="3" name="2 - Θέση περιεχομένου"/>
          <p:cNvSpPr>
            <a:spLocks noGrp="1"/>
          </p:cNvSpPr>
          <p:nvPr>
            <p:ph idx="1"/>
          </p:nvPr>
        </p:nvSpPr>
        <p:spPr>
          <a:xfrm>
            <a:off x="500034" y="2000240"/>
            <a:ext cx="8229600" cy="4572000"/>
          </a:xfrm>
        </p:spPr>
        <p:txBody>
          <a:bodyPr>
            <a:normAutofit/>
          </a:bodyPr>
          <a:lstStyle/>
          <a:p>
            <a:r>
              <a:rPr lang="el-GR" sz="2400" dirty="0" smtClean="0"/>
              <a:t>Στον </a:t>
            </a:r>
            <a:r>
              <a:rPr lang="el-GR" sz="2400" dirty="0"/>
              <a:t>πίνακα του Σαλβαδόρ </a:t>
            </a:r>
            <a:endParaRPr lang="el-GR" sz="2400" dirty="0" smtClean="0"/>
          </a:p>
          <a:p>
            <a:pPr>
              <a:buNone/>
            </a:pPr>
            <a:r>
              <a:rPr lang="el-GR" sz="2400" dirty="0" smtClean="0"/>
              <a:t>     Νταλί </a:t>
            </a:r>
            <a:r>
              <a:rPr lang="el-GR" sz="2400" dirty="0"/>
              <a:t>του 1955 «θυσία </a:t>
            </a:r>
            <a:r>
              <a:rPr lang="el-GR" sz="2400" dirty="0" smtClean="0"/>
              <a:t>του</a:t>
            </a:r>
          </a:p>
          <a:p>
            <a:pPr>
              <a:buNone/>
            </a:pPr>
            <a:r>
              <a:rPr lang="el-GR" sz="2400" dirty="0" smtClean="0"/>
              <a:t>     </a:t>
            </a:r>
            <a:r>
              <a:rPr lang="el-GR" sz="2400" dirty="0"/>
              <a:t>μυστικού Δείπνου» οι </a:t>
            </a:r>
            <a:endParaRPr lang="el-GR" sz="2400" dirty="0" smtClean="0"/>
          </a:p>
          <a:p>
            <a:pPr>
              <a:buNone/>
            </a:pPr>
            <a:r>
              <a:rPr lang="el-GR" sz="2400" dirty="0" smtClean="0"/>
              <a:t>     διαστάσεις </a:t>
            </a:r>
            <a:r>
              <a:rPr lang="el-GR" sz="2400" dirty="0"/>
              <a:t>του πίνακα </a:t>
            </a:r>
            <a:endParaRPr lang="el-GR" sz="2400" dirty="0" smtClean="0"/>
          </a:p>
          <a:p>
            <a:pPr>
              <a:buNone/>
            </a:pPr>
            <a:r>
              <a:rPr lang="el-GR" sz="2400" dirty="0" smtClean="0"/>
              <a:t>     βρίσκονται </a:t>
            </a:r>
            <a:r>
              <a:rPr lang="el-GR" sz="2400" dirty="0"/>
              <a:t>σε χρυσό λόγο μεταξύ τους. </a:t>
            </a:r>
            <a:endParaRPr lang="el-GR" sz="2400" dirty="0" smtClean="0"/>
          </a:p>
          <a:p>
            <a:r>
              <a:rPr lang="el-GR" sz="2400" dirty="0" smtClean="0"/>
              <a:t>Γενικώς </a:t>
            </a:r>
            <a:r>
              <a:rPr lang="el-GR" sz="2400" dirty="0"/>
              <a:t>ο χρυσός λόγος έχει χρησιμοποιηθεί σε κάποια από αυτά τα έργα για να επιτευχθεί αυτό που θα μπορούσαμε να ορίσουμε ως «οπτική (ή ακουστική) αποτελεσματικότητα».</a:t>
            </a:r>
          </a:p>
          <a:p>
            <a:endParaRPr lang="el-GR" sz="2400" dirty="0"/>
          </a:p>
        </p:txBody>
      </p:sp>
      <p:pic>
        <p:nvPicPr>
          <p:cNvPr id="6" name="Picture 2" descr="C:\Users\user\Desktop\dali20last20supper.jpg"/>
          <p:cNvPicPr>
            <a:picLocks noChangeAspect="1" noChangeArrowheads="1"/>
          </p:cNvPicPr>
          <p:nvPr/>
        </p:nvPicPr>
        <p:blipFill>
          <a:blip r:embed="rId2" cstate="print"/>
          <a:srcRect/>
          <a:stretch>
            <a:fillRect/>
          </a:stretch>
        </p:blipFill>
        <p:spPr bwMode="auto">
          <a:xfrm>
            <a:off x="5353246" y="1285860"/>
            <a:ext cx="3611619" cy="2357454"/>
          </a:xfrm>
          <a:prstGeom prst="rect">
            <a:avLst/>
          </a:prstGeom>
          <a:noFill/>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par>
                          <p:cTn id="11" fill="hold">
                            <p:stCondLst>
                              <p:cond delay="1000"/>
                            </p:stCondLst>
                            <p:childTnLst>
                              <p:par>
                                <p:cTn id="12" presetID="39" presetClass="entr" presetSubtype="0" ac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par>
                                <p:cTn id="18" presetID="39" presetClass="entr" presetSubtype="0" accel="10000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childTnLst>
                                </p:cTn>
                              </p:par>
                              <p:par>
                                <p:cTn id="24" presetID="39" presetClass="entr" presetSubtype="0" accel="10000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3">
                                            <p:txEl>
                                              <p:pRg st="2" end="2"/>
                                            </p:txEl>
                                          </p:spTgt>
                                        </p:tgtEl>
                                        <p:attrNameLst>
                                          <p:attrName>ppt_y</p:attrName>
                                        </p:attrNameLst>
                                      </p:cBhvr>
                                      <p:tavLst>
                                        <p:tav tm="0">
                                          <p:val>
                                            <p:strVal val="#ppt_y"/>
                                          </p:val>
                                        </p:tav>
                                        <p:tav tm="100000">
                                          <p:val>
                                            <p:strVal val="#ppt_y"/>
                                          </p:val>
                                        </p:tav>
                                      </p:tavLst>
                                    </p:anim>
                                  </p:childTnLst>
                                </p:cTn>
                              </p:par>
                              <p:par>
                                <p:cTn id="30" presetID="39" presetClass="entr" presetSubtype="0" accel="100000" fill="hold" grpId="0"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childTnLst>
                                </p:cTn>
                              </p:par>
                              <p:par>
                                <p:cTn id="36" presetID="39" presetClass="entr" presetSubtype="0" accel="10000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42" fill="hold">
                            <p:stCondLst>
                              <p:cond delay="1500"/>
                            </p:stCondLst>
                            <p:childTnLst>
                              <p:par>
                                <p:cTn id="43" presetID="39" presetClass="entr" presetSubtype="0" accel="100000" fill="hold" grpId="0" nodeType="after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6"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7"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8" dur="500" fill="hold"/>
                                        <p:tgtEl>
                                          <p:spTgt spid="3">
                                            <p:txEl>
                                              <p:pRg st="5" end="5"/>
                                            </p:txEl>
                                          </p:spTgt>
                                        </p:tgtEl>
                                        <p:attrNameLst>
                                          <p:attrName>ppt_y</p:attrName>
                                        </p:attrNameLst>
                                      </p:cBhvr>
                                      <p:tavLst>
                                        <p:tav tm="0">
                                          <p:val>
                                            <p:strVal val="#ppt_y"/>
                                          </p:val>
                                        </p:tav>
                                        <p:tav tm="100000">
                                          <p:val>
                                            <p:strVal val="#ppt_y"/>
                                          </p:val>
                                        </p:tav>
                                      </p:tavLst>
                                    </p:anim>
                                  </p:childTnLst>
                                </p:cTn>
                              </p:par>
                              <p:par>
                                <p:cTn id="49" presetID="8" presetClass="emph" presetSubtype="0" fill="hold" nodeType="withEffect">
                                  <p:stCondLst>
                                    <p:cond delay="0"/>
                                  </p:stCondLst>
                                  <p:childTnLst>
                                    <p:animRot by="21600000">
                                      <p:cBhvr>
                                        <p:cTn id="50"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500042"/>
            <a:ext cx="8229600" cy="4572000"/>
          </a:xfrm>
        </p:spPr>
        <p:txBody>
          <a:bodyPr>
            <a:noAutofit/>
          </a:bodyPr>
          <a:lstStyle/>
          <a:p>
            <a:pPr lvl="0"/>
            <a:r>
              <a:rPr lang="el-GR" sz="1700" dirty="0" smtClean="0"/>
              <a:t>Ο</a:t>
            </a:r>
            <a:r>
              <a:rPr lang="el-GR" sz="1700" dirty="0"/>
              <a:t> </a:t>
            </a:r>
            <a:r>
              <a:rPr lang="el-GR" sz="1700" dirty="0">
                <a:hlinkClick r:id="rId2" tooltip="Φειδίας"/>
              </a:rPr>
              <a:t>Φειδίας</a:t>
            </a:r>
            <a:r>
              <a:rPr lang="el-GR" sz="1700" dirty="0"/>
              <a:t> (490–430 π.Χ.) έφτιαξε τα αγάλματα του </a:t>
            </a:r>
            <a:r>
              <a:rPr lang="el-GR" sz="1700" dirty="0">
                <a:hlinkClick r:id="rId3" tooltip="Παρθενώνας"/>
              </a:rPr>
              <a:t>Παρθενώνα</a:t>
            </a:r>
            <a:r>
              <a:rPr lang="el-GR" sz="1700" dirty="0"/>
              <a:t> τα οποία φαίνεται να ενσωματώνουν την χρυσή αναλογία.</a:t>
            </a:r>
          </a:p>
          <a:p>
            <a:pPr lvl="0"/>
            <a:r>
              <a:rPr lang="el-GR" sz="1700" dirty="0"/>
              <a:t>Ο </a:t>
            </a:r>
            <a:r>
              <a:rPr lang="el-GR" sz="1700" dirty="0">
                <a:hlinkClick r:id="rId4" tooltip="Πλάτων"/>
              </a:rPr>
              <a:t>Πλάτων</a:t>
            </a:r>
            <a:r>
              <a:rPr lang="el-GR" sz="1700" dirty="0"/>
              <a:t> (427–347 π.Χ.), στον </a:t>
            </a:r>
            <a:r>
              <a:rPr lang="el-GR" sz="1700" dirty="0">
                <a:hlinkClick r:id="rId5" tooltip="Τίμαιος (διάλογος)"/>
              </a:rPr>
              <a:t>Τίμαιο</a:t>
            </a:r>
            <a:r>
              <a:rPr lang="el-GR" sz="1700" dirty="0"/>
              <a:t>, περιγράφει τα πέντε </a:t>
            </a:r>
            <a:r>
              <a:rPr lang="el-GR" sz="1700" dirty="0">
                <a:hlinkClick r:id="rId6" tooltip="Πλατωνικό στερεό"/>
              </a:rPr>
              <a:t>Πλατωνικά στερεά</a:t>
            </a:r>
            <a:r>
              <a:rPr lang="el-GR" sz="1700" dirty="0"/>
              <a:t>: το </a:t>
            </a:r>
            <a:r>
              <a:rPr lang="el-GR" sz="1700" dirty="0">
                <a:hlinkClick r:id="rId7" tooltip="Τετράεδρο"/>
              </a:rPr>
              <a:t>τετράεδρο</a:t>
            </a:r>
            <a:r>
              <a:rPr lang="el-GR" sz="1700" dirty="0"/>
              <a:t>, τον </a:t>
            </a:r>
            <a:r>
              <a:rPr lang="el-GR" sz="1700" dirty="0">
                <a:hlinkClick r:id="rId8" tooltip="Κύβος"/>
              </a:rPr>
              <a:t>κύβο</a:t>
            </a:r>
            <a:r>
              <a:rPr lang="el-GR" sz="1700" dirty="0"/>
              <a:t>, το </a:t>
            </a:r>
            <a:r>
              <a:rPr lang="el-GR" sz="1700" dirty="0">
                <a:hlinkClick r:id="rId9" tooltip="Οκτάεδρο"/>
              </a:rPr>
              <a:t>οκτάεδρο</a:t>
            </a:r>
            <a:r>
              <a:rPr lang="el-GR" sz="1700" dirty="0"/>
              <a:t>, το </a:t>
            </a:r>
            <a:r>
              <a:rPr lang="el-GR" sz="1700" dirty="0">
                <a:hlinkClick r:id="rId10" tooltip="Δωδεκάεδρο"/>
              </a:rPr>
              <a:t>δωδεκάεδρο</a:t>
            </a:r>
            <a:r>
              <a:rPr lang="el-GR" sz="1700" dirty="0"/>
              <a:t>, και το </a:t>
            </a:r>
            <a:r>
              <a:rPr lang="el-GR" sz="1700" dirty="0">
                <a:hlinkClick r:id="rId11" tooltip="Εικοσάεδρο"/>
              </a:rPr>
              <a:t>εικοσάεδρο</a:t>
            </a:r>
            <a:r>
              <a:rPr lang="el-GR" sz="1700" dirty="0"/>
              <a:t>), κάποια από τα οποία σχετίζονται με την χρυσή τομή.</a:t>
            </a:r>
            <a:r>
              <a:rPr lang="el-GR" sz="1700" baseline="30000" dirty="0">
                <a:hlinkClick r:id="rId12"/>
              </a:rPr>
              <a:t>[2]</a:t>
            </a:r>
            <a:endParaRPr lang="el-GR" sz="1700" dirty="0"/>
          </a:p>
          <a:p>
            <a:pPr lvl="0"/>
            <a:r>
              <a:rPr lang="el-GR" sz="1700" dirty="0"/>
              <a:t>Ο </a:t>
            </a:r>
            <a:r>
              <a:rPr lang="el-GR" sz="1700" dirty="0">
                <a:hlinkClick r:id="rId13" tooltip="Ευκλείδης"/>
              </a:rPr>
              <a:t>Ευκλείδης</a:t>
            </a:r>
            <a:r>
              <a:rPr lang="el-GR" sz="1700" dirty="0"/>
              <a:t> (π. 325–π. 265 π.Χ.), στα </a:t>
            </a:r>
            <a:r>
              <a:rPr lang="el-GR" sz="1700" dirty="0">
                <a:hlinkClick r:id="rId14" tooltip="Στοιχεία"/>
              </a:rPr>
              <a:t>Στοιχεία</a:t>
            </a:r>
            <a:r>
              <a:rPr lang="el-GR" sz="1700" dirty="0"/>
              <a:t>, έδωσε τον πρώτο γραπτό ορισμό της χρυσής τομής, την οποία ονόμασε "ἄκρος καὶ μέσος λόγος"</a:t>
            </a:r>
          </a:p>
          <a:p>
            <a:pPr lvl="0"/>
            <a:r>
              <a:rPr lang="el-GR" sz="1700" dirty="0"/>
              <a:t>Ο </a:t>
            </a:r>
            <a:r>
              <a:rPr lang="el-GR" sz="1700" dirty="0">
                <a:hlinkClick r:id="rId15" tooltip="Λεονάρντο της Πίζας"/>
              </a:rPr>
              <a:t>Φιμπονάτσι</a:t>
            </a:r>
            <a:r>
              <a:rPr lang="el-GR" sz="1700" dirty="0"/>
              <a:t> (1170–1250) ανέφερε την </a:t>
            </a:r>
            <a:r>
              <a:rPr lang="el-GR" sz="1700" dirty="0">
                <a:hlinkClick r:id="rId16" tooltip="Σειρά"/>
              </a:rPr>
              <a:t>ακολουθία αριθμών</a:t>
            </a:r>
            <a:r>
              <a:rPr lang="el-GR" sz="1700" dirty="0"/>
              <a:t> που τώρα φέρει το όνομα του στο βιβλίο του </a:t>
            </a:r>
            <a:r>
              <a:rPr lang="el-GR" sz="1700" dirty="0">
                <a:hlinkClick r:id="rId17" tooltip="Liber Abaci"/>
              </a:rPr>
              <a:t>Liber Abaci</a:t>
            </a:r>
            <a:r>
              <a:rPr lang="el-GR" sz="1700" dirty="0"/>
              <a:t>; ο λόγος διαδοχικών στοιχείων της </a:t>
            </a:r>
            <a:r>
              <a:rPr lang="el-GR" sz="1700" dirty="0">
                <a:hlinkClick r:id="rId18" tooltip="Ακολουθία Φιμπονάτσι"/>
              </a:rPr>
              <a:t>ακολουθίας Φιμπονάτσι</a:t>
            </a:r>
            <a:r>
              <a:rPr lang="el-GR" sz="1700" dirty="0"/>
              <a:t> προσεγγίζει ασυμπτωτικά την χρυσή τομή.</a:t>
            </a:r>
          </a:p>
          <a:p>
            <a:pPr lvl="0"/>
            <a:r>
              <a:rPr lang="el-GR" sz="1700" dirty="0"/>
              <a:t>Ο </a:t>
            </a:r>
            <a:r>
              <a:rPr lang="el-GR" sz="1700" dirty="0">
                <a:hlinkClick r:id="rId19" tooltip="Λούκα Πατσιόλι"/>
              </a:rPr>
              <a:t>Λούκα Πατσιόλι</a:t>
            </a:r>
            <a:r>
              <a:rPr lang="el-GR" sz="1700" dirty="0"/>
              <a:t> (Luca Pacioli, 1445–1517) καθορίζει την χρυσή τομή ως "Θεϊκή αναλογία" στο ομώνυμο έργο του Divina Proportione.</a:t>
            </a:r>
          </a:p>
          <a:p>
            <a:pPr lvl="0"/>
            <a:r>
              <a:rPr lang="el-GR" sz="1700" dirty="0"/>
              <a:t>Ο </a:t>
            </a:r>
            <a:r>
              <a:rPr lang="el-GR" sz="1700" dirty="0">
                <a:hlinkClick r:id="rId20" tooltip="Μίχαελ Μαίστλιν (δεν έχει γραφτεί ακόμα)"/>
              </a:rPr>
              <a:t>Μίχαελ Μαίστλιν</a:t>
            </a:r>
            <a:r>
              <a:rPr lang="el-GR" sz="1700" dirty="0"/>
              <a:t> (Michael Maestlin, 1550–1631) δημοσιεύει την πρώτη γνωστή προσέγγιση του (αντίστροφου) χρυσού λόγου από δεκαδικό κλάσμα.</a:t>
            </a:r>
          </a:p>
          <a:p>
            <a:pPr lvl="0"/>
            <a:r>
              <a:rPr lang="el-GR" sz="1700" dirty="0"/>
              <a:t>Ο </a:t>
            </a:r>
            <a:r>
              <a:rPr lang="el-GR" sz="1700" dirty="0">
                <a:hlinkClick r:id="rId21" tooltip="Γιοχάνες Κέπλερ"/>
              </a:rPr>
              <a:t>Γιοχάνες Κέπλερ</a:t>
            </a:r>
            <a:r>
              <a:rPr lang="el-GR" sz="1700" dirty="0"/>
              <a:t> (1571–1630) αποδεικνύει ότι η χρυσή τομή είναι το όριο της ακολουθίας των λόγων διαδοχικών όρων της ακολουθίας </a:t>
            </a:r>
            <a:r>
              <a:rPr lang="el-GR" sz="1700" dirty="0" smtClean="0"/>
              <a:t>Φιμπονάτσι,και </a:t>
            </a:r>
            <a:r>
              <a:rPr lang="el-GR" sz="1700" dirty="0"/>
              <a:t>περιγράφει την χρυσή τομή ως "πολύτιμο κόσμημα": "Η Γεωμετρία έχει δύο θησαυρούς: ο ένας είναι το </a:t>
            </a:r>
            <a:r>
              <a:rPr lang="el-GR" sz="1700" dirty="0">
                <a:hlinkClick r:id="rId22" tooltip="Πυθαγόρειο Θεώρημα"/>
              </a:rPr>
              <a:t>Πυθαγόρειο Θεώρημα</a:t>
            </a:r>
            <a:r>
              <a:rPr lang="el-GR" sz="1700" dirty="0"/>
              <a:t>, και ο άλλος η τμήση μιας ευθείας σε άκρο και μέσο λόγο· τον πρώτο μπορούμε να τον συγκρίνουμε με χρυσό, τον δεύτερο με ένα πολύτιμο κόσμημα." οι δύο αυτοί θησαυροί συνδυάζονται στο </a:t>
            </a:r>
            <a:r>
              <a:rPr lang="el-GR" sz="1700" dirty="0">
                <a:hlinkClick r:id="rId23" tooltip="Τρίγωνο του Κέπλερ"/>
              </a:rPr>
              <a:t>Τρίγωνο του Κέπλερ</a:t>
            </a:r>
            <a:r>
              <a:rPr lang="el-GR" sz="1700" dirty="0"/>
              <a:t>.</a:t>
            </a:r>
          </a:p>
          <a:p>
            <a:endParaRPr lang="el-GR" sz="1700"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par>
                                <p:cTn id="20" presetID="24"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par>
                                <p:cTn id="23" presetID="24"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to="" calcmode="lin" valueType="num">
                                      <p:cBhvr>
                                        <p:cTn id="25"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8229600" cy="1399032"/>
          </a:xfrm>
        </p:spPr>
        <p:txBody>
          <a:bodyPr>
            <a:normAutofit/>
          </a:bodyPr>
          <a:lstStyle/>
          <a:p>
            <a:r>
              <a:rPr lang="el-GR" dirty="0" smtClean="0"/>
              <a:t>Ο φ ΩΣ ΑΡΡΗΤΟΣ ΑΡΙΘΜΟΣ</a:t>
            </a:r>
            <a:endParaRPr lang="el-GR" dirty="0"/>
          </a:p>
        </p:txBody>
      </p:sp>
      <p:sp>
        <p:nvSpPr>
          <p:cNvPr id="3" name="2 - Θέση περιεχομένου"/>
          <p:cNvSpPr>
            <a:spLocks noGrp="1"/>
          </p:cNvSpPr>
          <p:nvPr>
            <p:ph idx="1"/>
          </p:nvPr>
        </p:nvSpPr>
        <p:spPr>
          <a:xfrm>
            <a:off x="428596" y="1428736"/>
            <a:ext cx="8229600" cy="4572000"/>
          </a:xfrm>
        </p:spPr>
        <p:txBody>
          <a:bodyPr>
            <a:noAutofit/>
          </a:bodyPr>
          <a:lstStyle/>
          <a:p>
            <a:r>
              <a:rPr lang="el-GR" sz="1600" dirty="0"/>
              <a:t>Η ανακάλυψη ότι ο χρυσός λόγος είναι ένας άρρητος αριθμός </a:t>
            </a:r>
            <a:r>
              <a:rPr lang="el-GR" sz="1600" dirty="0" smtClean="0"/>
              <a:t>ήταν</a:t>
            </a:r>
          </a:p>
          <a:p>
            <a:pPr>
              <a:buNone/>
            </a:pPr>
            <a:r>
              <a:rPr lang="el-GR" sz="1600" dirty="0" smtClean="0"/>
              <a:t>       ταυτοχρόνως</a:t>
            </a:r>
            <a:r>
              <a:rPr lang="el-GR" sz="1600" dirty="0"/>
              <a:t>, μια ανακάλυψη ασυμμετρίας.</a:t>
            </a:r>
          </a:p>
          <a:p>
            <a:r>
              <a:rPr lang="el-GR" sz="1600" dirty="0"/>
              <a:t>Αν το φ ήταν </a:t>
            </a:r>
            <a:r>
              <a:rPr lang="el-GR" sz="1600" dirty="0">
                <a:hlinkClick r:id="rId2" tooltip="Ρητός αριμθός (δεν έχει γραφτεί ακόμα)"/>
              </a:rPr>
              <a:t>ρητός</a:t>
            </a:r>
            <a:r>
              <a:rPr lang="el-GR" sz="1600" dirty="0"/>
              <a:t>, τότε θα ήταν ο λόγος πλευρών ενός ορθογωνίου παραλληλογράμμου με πλευρές ακεραίους. Αλλά είναι επίσης ο λόγος των πλευρών, οι οποίες είναι επίσης ακέραιοι, του μικρότερου ορθογωνίου παραλληλογράμμου που θα προκύψει αν αφαιρέσουμε από το αρχικό σχήμα ένα τετράγωνο. Η φθίνουσα ακολουθία των ακεραίων που σχηματίζεται από την συνεχή αφαίρεση τετραγώνων, δεν μπορεί να συνεχίζεται επ άπειρον, και έτσι το φ δεν μπορεί να είναι ρητός.</a:t>
            </a:r>
          </a:p>
          <a:p>
            <a:r>
              <a:rPr lang="el-GR" sz="1600" dirty="0"/>
              <a:t>Ας θυμηθούμε </a:t>
            </a:r>
            <a:r>
              <a:rPr lang="el-GR" sz="1600" dirty="0" smtClean="0"/>
              <a:t>ότι: το </a:t>
            </a:r>
            <a:r>
              <a:rPr lang="el-GR" sz="1600" dirty="0"/>
              <a:t>όλο είναι το μεγαλύτερο τμήμα συν το </a:t>
            </a:r>
            <a:r>
              <a:rPr lang="el-GR" sz="1600" dirty="0" smtClean="0"/>
              <a:t>μικρότερο, το </a:t>
            </a:r>
            <a:r>
              <a:rPr lang="el-GR" sz="1600" dirty="0"/>
              <a:t>όλο είναι για το μεγαλύτερο τμήμα ότι το μεγαλύτερο για το μικρότερο</a:t>
            </a:r>
          </a:p>
          <a:p>
            <a:r>
              <a:rPr lang="el-GR" sz="1600" dirty="0"/>
              <a:t>Αν ονομάσουμε το όλο "n" και το μεγαλύτερο κομμάτι "m", τότε η δεύτερη πρόταση που ανακαλέσαμε </a:t>
            </a:r>
            <a:r>
              <a:rPr lang="el-GR" sz="1600" dirty="0" smtClean="0"/>
              <a:t>γίνεται το</a:t>
            </a:r>
            <a:r>
              <a:rPr lang="el-GR" sz="1600" dirty="0"/>
              <a:t> n είναι για το m ότι το m είναι για το n − </a:t>
            </a:r>
            <a:r>
              <a:rPr lang="el-GR" sz="1600" dirty="0" smtClean="0"/>
              <a:t>m, ή</a:t>
            </a:r>
            <a:r>
              <a:rPr lang="el-GR" sz="1600" dirty="0"/>
              <a:t>, αλγεβρικά εκφρασμένο</a:t>
            </a:r>
          </a:p>
          <a:p>
            <a:r>
              <a:rPr lang="el-GR" sz="1600" dirty="0" smtClean="0"/>
              <a:t>Το </a:t>
            </a:r>
            <a:r>
              <a:rPr lang="el-GR" sz="1600" dirty="0"/>
              <a:t>να είναι ο "φ" ρητός αριθμός σημαίνει ότι μπορεί να γραφεί ως κλάσμα n/m όπου τα μέλη του "n" και "m" είναι ακέραιοι. Μπορούμε χωρίς περιορισμό της γενικότητας να υποθέσουμε ότι το κλάσμα αυτό είναι ανάγωγο και ότι οι "n" και "m" είναι θετικοί. Αλλά αν συμβαίνει αυτό τότε, η παραπάνω ταυτότητα (*) λέει ότι το m/(n − m) έχει ακόμα μικρότερα μέλη από το </a:t>
            </a:r>
            <a:r>
              <a:rPr lang="el-GR" sz="1600" dirty="0" smtClean="0"/>
              <a:t>n/m πράγμα </a:t>
            </a:r>
            <a:r>
              <a:rPr lang="el-GR" sz="1600" dirty="0"/>
              <a:t>άτοπο αφού υποθέσαμε ότι το n/m είναι ανάγωγο. Το άτοπο αυτό προέκυψε επειδή υποθέσαμε ότι ο "φ" είναι </a:t>
            </a:r>
            <a:r>
              <a:rPr lang="el-GR" sz="1600" dirty="0" smtClean="0"/>
              <a:t>ρητός. </a:t>
            </a:r>
          </a:p>
          <a:p>
            <a:pPr>
              <a:buNone/>
            </a:pPr>
            <a:endParaRPr lang="el-GR" sz="1600" dirty="0"/>
          </a:p>
        </p:txBody>
      </p:sp>
      <p:pic>
        <p:nvPicPr>
          <p:cNvPr id="4" name="3 - Εικόνα" descr="https://upload.wikimedia.org/wikipedia/commons/thumb/2/22/Whirling_squares.svg/220px-Whirling_squares.svg.png">
            <a:hlinkClick r:id="rId3"/>
          </p:cNvPr>
          <p:cNvPicPr/>
          <p:nvPr/>
        </p:nvPicPr>
        <p:blipFill>
          <a:blip r:embed="rId4"/>
          <a:srcRect/>
          <a:stretch>
            <a:fillRect/>
          </a:stretch>
        </p:blipFill>
        <p:spPr bwMode="auto">
          <a:xfrm>
            <a:off x="7215206" y="928671"/>
            <a:ext cx="1928794" cy="1285884"/>
          </a:xfrm>
          <a:prstGeom prst="rect">
            <a:avLst/>
          </a:prstGeom>
          <a:noFill/>
          <a:ln w="9525">
            <a:noFill/>
            <a:miter lim="800000"/>
            <a:headEnd/>
            <a:tailEnd/>
          </a:ln>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5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70" decel="100000"/>
                                        <p:tgtEl>
                                          <p:spTgt spid="3">
                                            <p:txEl>
                                              <p:pRg st="0" end="0"/>
                                            </p:txEl>
                                          </p:spTgt>
                                        </p:tgtEl>
                                      </p:cBhvr>
                                    </p:animEffect>
                                    <p:animScale>
                                      <p:cBhvr>
                                        <p:cTn id="12" dur="770" decel="100000"/>
                                        <p:tgtEl>
                                          <p:spTgt spid="3">
                                            <p:txEl>
                                              <p:pRg st="0" end="0"/>
                                            </p:txEl>
                                          </p:spTgt>
                                        </p:tgtEl>
                                      </p:cBhvr>
                                      <p:from x="10000" y="10000"/>
                                      <p:to x="200000" y="450000"/>
                                    </p:animScale>
                                    <p:animScale>
                                      <p:cBhvr>
                                        <p:cTn id="13" dur="1230" accel="100000" fill="hold">
                                          <p:stCondLst>
                                            <p:cond delay="770"/>
                                          </p:stCondLst>
                                        </p:cTn>
                                        <p:tgtEl>
                                          <p:spTgt spid="3">
                                            <p:txEl>
                                              <p:pRg st="0" end="0"/>
                                            </p:txEl>
                                          </p:spTgt>
                                        </p:tgtEl>
                                      </p:cBhvr>
                                      <p:from x="200000" y="450000"/>
                                      <p:to x="100000" y="100000"/>
                                    </p:animScale>
                                    <p:set>
                                      <p:cBhvr>
                                        <p:cTn id="14" dur="770" fill="hold"/>
                                        <p:tgtEl>
                                          <p:spTgt spid="3">
                                            <p:txEl>
                                              <p:pRg st="0" end="0"/>
                                            </p:txEl>
                                          </p:spTgt>
                                        </p:tgtEl>
                                        <p:attrNameLst>
                                          <p:attrName>ppt_x</p:attrName>
                                        </p:attrNameLst>
                                      </p:cBhvr>
                                      <p:to>
                                        <p:strVal val="(0.5)"/>
                                      </p:to>
                                    </p:set>
                                    <p:anim from="(0.5)" to="(#ppt_x)" calcmode="lin" valueType="num">
                                      <p:cBhvr>
                                        <p:cTn id="15" dur="1230" accel="100000" fill="hold">
                                          <p:stCondLst>
                                            <p:cond delay="770"/>
                                          </p:stCondLst>
                                        </p:cTn>
                                        <p:tgtEl>
                                          <p:spTgt spid="3">
                                            <p:txEl>
                                              <p:pRg st="0" end="0"/>
                                            </p:txEl>
                                          </p:spTgt>
                                        </p:tgtEl>
                                        <p:attrNameLst>
                                          <p:attrName>ppt_x</p:attrName>
                                        </p:attrNameLst>
                                      </p:cBhvr>
                                    </p:anim>
                                    <p:set>
                                      <p:cBhvr>
                                        <p:cTn id="16" dur="770" fill="hold"/>
                                        <p:tgtEl>
                                          <p:spTgt spid="3">
                                            <p:txEl>
                                              <p:pRg st="0" end="0"/>
                                            </p:txEl>
                                          </p:spTgt>
                                        </p:tgtEl>
                                        <p:attrNameLst>
                                          <p:attrName>ppt_y</p:attrName>
                                        </p:attrNameLst>
                                      </p:cBhvr>
                                      <p:to>
                                        <p:strVal val="(#ppt_y+0.4)"/>
                                      </p:to>
                                    </p:set>
                                    <p:anim from="(#ppt_y+0.4)" to="(#ppt_y)" calcmode="lin" valueType="num">
                                      <p:cBhvr>
                                        <p:cTn id="17" dur="1230" accel="100000" fill="hold">
                                          <p:stCondLst>
                                            <p:cond delay="770"/>
                                          </p:stCondLst>
                                        </p:cTn>
                                        <p:tgtEl>
                                          <p:spTgt spid="3">
                                            <p:txEl>
                                              <p:pRg st="0" end="0"/>
                                            </p:txEl>
                                          </p:spTgt>
                                        </p:tgtEl>
                                        <p:attrNameLst>
                                          <p:attrName>ppt_y</p:attrName>
                                        </p:attrNameLst>
                                      </p:cBhvr>
                                    </p:anim>
                                  </p:childTnLst>
                                </p:cTn>
                              </p:par>
                              <p:par>
                                <p:cTn id="18" presetID="51"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770" decel="100000"/>
                                        <p:tgtEl>
                                          <p:spTgt spid="3">
                                            <p:txEl>
                                              <p:pRg st="1" end="1"/>
                                            </p:txEl>
                                          </p:spTgt>
                                        </p:tgtEl>
                                      </p:cBhvr>
                                    </p:animEffect>
                                    <p:animScale>
                                      <p:cBhvr>
                                        <p:cTn id="21" dur="770" decel="100000"/>
                                        <p:tgtEl>
                                          <p:spTgt spid="3">
                                            <p:txEl>
                                              <p:pRg st="1" end="1"/>
                                            </p:txEl>
                                          </p:spTgt>
                                        </p:tgtEl>
                                      </p:cBhvr>
                                      <p:from x="10000" y="10000"/>
                                      <p:to x="200000" y="450000"/>
                                    </p:animScale>
                                    <p:animScale>
                                      <p:cBhvr>
                                        <p:cTn id="22" dur="1230" accel="100000" fill="hold">
                                          <p:stCondLst>
                                            <p:cond delay="770"/>
                                          </p:stCondLst>
                                        </p:cTn>
                                        <p:tgtEl>
                                          <p:spTgt spid="3">
                                            <p:txEl>
                                              <p:pRg st="1" end="1"/>
                                            </p:txEl>
                                          </p:spTgt>
                                        </p:tgtEl>
                                      </p:cBhvr>
                                      <p:from x="200000" y="450000"/>
                                      <p:to x="100000" y="100000"/>
                                    </p:animScale>
                                    <p:set>
                                      <p:cBhvr>
                                        <p:cTn id="23" dur="770" fill="hold"/>
                                        <p:tgtEl>
                                          <p:spTgt spid="3">
                                            <p:txEl>
                                              <p:pRg st="1" end="1"/>
                                            </p:txEl>
                                          </p:spTgt>
                                        </p:tgtEl>
                                        <p:attrNameLst>
                                          <p:attrName>ppt_x</p:attrName>
                                        </p:attrNameLst>
                                      </p:cBhvr>
                                      <p:to>
                                        <p:strVal val="(0.5)"/>
                                      </p:to>
                                    </p:set>
                                    <p:anim from="(0.5)" to="(#ppt_x)" calcmode="lin" valueType="num">
                                      <p:cBhvr>
                                        <p:cTn id="24" dur="1230" accel="100000" fill="hold">
                                          <p:stCondLst>
                                            <p:cond delay="770"/>
                                          </p:stCondLst>
                                        </p:cTn>
                                        <p:tgtEl>
                                          <p:spTgt spid="3">
                                            <p:txEl>
                                              <p:pRg st="1" end="1"/>
                                            </p:txEl>
                                          </p:spTgt>
                                        </p:tgtEl>
                                        <p:attrNameLst>
                                          <p:attrName>ppt_x</p:attrName>
                                        </p:attrNameLst>
                                      </p:cBhvr>
                                    </p:anim>
                                    <p:set>
                                      <p:cBhvr>
                                        <p:cTn id="25" dur="770" fill="hold"/>
                                        <p:tgtEl>
                                          <p:spTgt spid="3">
                                            <p:txEl>
                                              <p:pRg st="1" end="1"/>
                                            </p:txEl>
                                          </p:spTgt>
                                        </p:tgtEl>
                                        <p:attrNameLst>
                                          <p:attrName>ppt_y</p:attrName>
                                        </p:attrNameLst>
                                      </p:cBhvr>
                                      <p:to>
                                        <p:strVal val="(#ppt_y+0.4)"/>
                                      </p:to>
                                    </p:set>
                                    <p:anim from="(#ppt_y+0.4)" to="(#ppt_y)" calcmode="lin" valueType="num">
                                      <p:cBhvr>
                                        <p:cTn id="26" dur="1230" accel="100000" fill="hold">
                                          <p:stCondLst>
                                            <p:cond delay="770"/>
                                          </p:stCondLst>
                                        </p:cTn>
                                        <p:tgtEl>
                                          <p:spTgt spid="3">
                                            <p:txEl>
                                              <p:pRg st="1" end="1"/>
                                            </p:txEl>
                                          </p:spTgt>
                                        </p:tgtEl>
                                        <p:attrNameLst>
                                          <p:attrName>ppt_y</p:attrName>
                                        </p:attrNameLst>
                                      </p:cBhvr>
                                    </p:anim>
                                  </p:childTnLst>
                                </p:cTn>
                              </p:par>
                              <p:par>
                                <p:cTn id="27" presetID="51" presetClass="entr" presetSubtype="0"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770" decel="100000"/>
                                        <p:tgtEl>
                                          <p:spTgt spid="3">
                                            <p:txEl>
                                              <p:pRg st="2" end="2"/>
                                            </p:txEl>
                                          </p:spTgt>
                                        </p:tgtEl>
                                      </p:cBhvr>
                                    </p:animEffect>
                                    <p:animScale>
                                      <p:cBhvr>
                                        <p:cTn id="30" dur="770" decel="100000"/>
                                        <p:tgtEl>
                                          <p:spTgt spid="3">
                                            <p:txEl>
                                              <p:pRg st="2" end="2"/>
                                            </p:txEl>
                                          </p:spTgt>
                                        </p:tgtEl>
                                      </p:cBhvr>
                                      <p:from x="10000" y="10000"/>
                                      <p:to x="200000" y="450000"/>
                                    </p:animScale>
                                    <p:animScale>
                                      <p:cBhvr>
                                        <p:cTn id="31" dur="1230" accel="100000" fill="hold">
                                          <p:stCondLst>
                                            <p:cond delay="770"/>
                                          </p:stCondLst>
                                        </p:cTn>
                                        <p:tgtEl>
                                          <p:spTgt spid="3">
                                            <p:txEl>
                                              <p:pRg st="2" end="2"/>
                                            </p:txEl>
                                          </p:spTgt>
                                        </p:tgtEl>
                                      </p:cBhvr>
                                      <p:from x="200000" y="450000"/>
                                      <p:to x="100000" y="100000"/>
                                    </p:animScale>
                                    <p:set>
                                      <p:cBhvr>
                                        <p:cTn id="32" dur="770" fill="hold"/>
                                        <p:tgtEl>
                                          <p:spTgt spid="3">
                                            <p:txEl>
                                              <p:pRg st="2" end="2"/>
                                            </p:txEl>
                                          </p:spTgt>
                                        </p:tgtEl>
                                        <p:attrNameLst>
                                          <p:attrName>ppt_x</p:attrName>
                                        </p:attrNameLst>
                                      </p:cBhvr>
                                      <p:to>
                                        <p:strVal val="(0.5)"/>
                                      </p:to>
                                    </p:set>
                                    <p:anim from="(0.5)" to="(#ppt_x)" calcmode="lin" valueType="num">
                                      <p:cBhvr>
                                        <p:cTn id="33" dur="1230" accel="100000" fill="hold">
                                          <p:stCondLst>
                                            <p:cond delay="770"/>
                                          </p:stCondLst>
                                        </p:cTn>
                                        <p:tgtEl>
                                          <p:spTgt spid="3">
                                            <p:txEl>
                                              <p:pRg st="2" end="2"/>
                                            </p:txEl>
                                          </p:spTgt>
                                        </p:tgtEl>
                                        <p:attrNameLst>
                                          <p:attrName>ppt_x</p:attrName>
                                        </p:attrNameLst>
                                      </p:cBhvr>
                                    </p:anim>
                                    <p:set>
                                      <p:cBhvr>
                                        <p:cTn id="34" dur="770" fill="hold"/>
                                        <p:tgtEl>
                                          <p:spTgt spid="3">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2" end="2"/>
                                            </p:txEl>
                                          </p:spTgt>
                                        </p:tgtEl>
                                        <p:attrNameLst>
                                          <p:attrName>ppt_y</p:attrName>
                                        </p:attrNameLst>
                                      </p:cBhvr>
                                    </p:anim>
                                  </p:childTnLst>
                                </p:cTn>
                              </p:par>
                              <p:par>
                                <p:cTn id="36" presetID="51" presetClass="entr" presetSubtype="0" fill="hold" grpId="0"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770" decel="100000"/>
                                        <p:tgtEl>
                                          <p:spTgt spid="3">
                                            <p:txEl>
                                              <p:pRg st="3" end="3"/>
                                            </p:txEl>
                                          </p:spTgt>
                                        </p:tgtEl>
                                      </p:cBhvr>
                                    </p:animEffect>
                                    <p:animScale>
                                      <p:cBhvr>
                                        <p:cTn id="39" dur="770" decel="100000"/>
                                        <p:tgtEl>
                                          <p:spTgt spid="3">
                                            <p:txEl>
                                              <p:pRg st="3" end="3"/>
                                            </p:txEl>
                                          </p:spTgt>
                                        </p:tgtEl>
                                      </p:cBhvr>
                                      <p:from x="10000" y="10000"/>
                                      <p:to x="200000" y="450000"/>
                                    </p:animScale>
                                    <p:animScale>
                                      <p:cBhvr>
                                        <p:cTn id="40" dur="1230" accel="100000" fill="hold">
                                          <p:stCondLst>
                                            <p:cond delay="770"/>
                                          </p:stCondLst>
                                        </p:cTn>
                                        <p:tgtEl>
                                          <p:spTgt spid="3">
                                            <p:txEl>
                                              <p:pRg st="3" end="3"/>
                                            </p:txEl>
                                          </p:spTgt>
                                        </p:tgtEl>
                                      </p:cBhvr>
                                      <p:from x="200000" y="450000"/>
                                      <p:to x="100000" y="100000"/>
                                    </p:animScale>
                                    <p:set>
                                      <p:cBhvr>
                                        <p:cTn id="41" dur="770" fill="hold"/>
                                        <p:tgtEl>
                                          <p:spTgt spid="3">
                                            <p:txEl>
                                              <p:pRg st="3" end="3"/>
                                            </p:txEl>
                                          </p:spTgt>
                                        </p:tgtEl>
                                        <p:attrNameLst>
                                          <p:attrName>ppt_x</p:attrName>
                                        </p:attrNameLst>
                                      </p:cBhvr>
                                      <p:to>
                                        <p:strVal val="(0.5)"/>
                                      </p:to>
                                    </p:set>
                                    <p:anim from="(0.5)" to="(#ppt_x)" calcmode="lin" valueType="num">
                                      <p:cBhvr>
                                        <p:cTn id="42" dur="1230" accel="100000" fill="hold">
                                          <p:stCondLst>
                                            <p:cond delay="770"/>
                                          </p:stCondLst>
                                        </p:cTn>
                                        <p:tgtEl>
                                          <p:spTgt spid="3">
                                            <p:txEl>
                                              <p:pRg st="3" end="3"/>
                                            </p:txEl>
                                          </p:spTgt>
                                        </p:tgtEl>
                                        <p:attrNameLst>
                                          <p:attrName>ppt_x</p:attrName>
                                        </p:attrNameLst>
                                      </p:cBhvr>
                                    </p:anim>
                                    <p:set>
                                      <p:cBhvr>
                                        <p:cTn id="43" dur="770" fill="hold"/>
                                        <p:tgtEl>
                                          <p:spTgt spid="3">
                                            <p:txEl>
                                              <p:pRg st="3" end="3"/>
                                            </p:txEl>
                                          </p:spTgt>
                                        </p:tgtEl>
                                        <p:attrNameLst>
                                          <p:attrName>ppt_y</p:attrName>
                                        </p:attrNameLst>
                                      </p:cBhvr>
                                      <p:to>
                                        <p:strVal val="(#ppt_y+0.4)"/>
                                      </p:to>
                                    </p:set>
                                    <p:anim from="(#ppt_y+0.4)" to="(#ppt_y)" calcmode="lin" valueType="num">
                                      <p:cBhvr>
                                        <p:cTn id="44" dur="1230" accel="100000" fill="hold">
                                          <p:stCondLst>
                                            <p:cond delay="770"/>
                                          </p:stCondLst>
                                        </p:cTn>
                                        <p:tgtEl>
                                          <p:spTgt spid="3">
                                            <p:txEl>
                                              <p:pRg st="3" end="3"/>
                                            </p:txEl>
                                          </p:spTgt>
                                        </p:tgtEl>
                                        <p:attrNameLst>
                                          <p:attrName>ppt_y</p:attrName>
                                        </p:attrNameLst>
                                      </p:cBhvr>
                                    </p:anim>
                                  </p:childTnLst>
                                </p:cTn>
                              </p:par>
                              <p:par>
                                <p:cTn id="45" presetID="51" presetClass="entr" presetSubtype="0" fill="hold" grpId="0" nodeType="with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770" decel="100000"/>
                                        <p:tgtEl>
                                          <p:spTgt spid="3">
                                            <p:txEl>
                                              <p:pRg st="4" end="4"/>
                                            </p:txEl>
                                          </p:spTgt>
                                        </p:tgtEl>
                                      </p:cBhvr>
                                    </p:animEffect>
                                    <p:animScale>
                                      <p:cBhvr>
                                        <p:cTn id="48" dur="770" decel="100000"/>
                                        <p:tgtEl>
                                          <p:spTgt spid="3">
                                            <p:txEl>
                                              <p:pRg st="4" end="4"/>
                                            </p:txEl>
                                          </p:spTgt>
                                        </p:tgtEl>
                                      </p:cBhvr>
                                      <p:from x="10000" y="10000"/>
                                      <p:to x="200000" y="450000"/>
                                    </p:animScale>
                                    <p:animScale>
                                      <p:cBhvr>
                                        <p:cTn id="49" dur="1230" accel="100000" fill="hold">
                                          <p:stCondLst>
                                            <p:cond delay="770"/>
                                          </p:stCondLst>
                                        </p:cTn>
                                        <p:tgtEl>
                                          <p:spTgt spid="3">
                                            <p:txEl>
                                              <p:pRg st="4" end="4"/>
                                            </p:txEl>
                                          </p:spTgt>
                                        </p:tgtEl>
                                      </p:cBhvr>
                                      <p:from x="200000" y="450000"/>
                                      <p:to x="100000" y="100000"/>
                                    </p:animScale>
                                    <p:set>
                                      <p:cBhvr>
                                        <p:cTn id="50" dur="770" fill="hold"/>
                                        <p:tgtEl>
                                          <p:spTgt spid="3">
                                            <p:txEl>
                                              <p:pRg st="4" end="4"/>
                                            </p:txEl>
                                          </p:spTgt>
                                        </p:tgtEl>
                                        <p:attrNameLst>
                                          <p:attrName>ppt_x</p:attrName>
                                        </p:attrNameLst>
                                      </p:cBhvr>
                                      <p:to>
                                        <p:strVal val="(0.5)"/>
                                      </p:to>
                                    </p:set>
                                    <p:anim from="(0.5)" to="(#ppt_x)" calcmode="lin" valueType="num">
                                      <p:cBhvr>
                                        <p:cTn id="51" dur="1230" accel="100000" fill="hold">
                                          <p:stCondLst>
                                            <p:cond delay="770"/>
                                          </p:stCondLst>
                                        </p:cTn>
                                        <p:tgtEl>
                                          <p:spTgt spid="3">
                                            <p:txEl>
                                              <p:pRg st="4" end="4"/>
                                            </p:txEl>
                                          </p:spTgt>
                                        </p:tgtEl>
                                        <p:attrNameLst>
                                          <p:attrName>ppt_x</p:attrName>
                                        </p:attrNameLst>
                                      </p:cBhvr>
                                    </p:anim>
                                    <p:set>
                                      <p:cBhvr>
                                        <p:cTn id="52" dur="770" fill="hold"/>
                                        <p:tgtEl>
                                          <p:spTgt spid="3">
                                            <p:txEl>
                                              <p:pRg st="4" end="4"/>
                                            </p:txEl>
                                          </p:spTgt>
                                        </p:tgtEl>
                                        <p:attrNameLst>
                                          <p:attrName>ppt_y</p:attrName>
                                        </p:attrNameLst>
                                      </p:cBhvr>
                                      <p:to>
                                        <p:strVal val="(#ppt_y+0.4)"/>
                                      </p:to>
                                    </p:set>
                                    <p:anim from="(#ppt_y+0.4)" to="(#ppt_y)" calcmode="lin" valueType="num">
                                      <p:cBhvr>
                                        <p:cTn id="53" dur="1230" accel="100000" fill="hold">
                                          <p:stCondLst>
                                            <p:cond delay="770"/>
                                          </p:stCondLst>
                                        </p:cTn>
                                        <p:tgtEl>
                                          <p:spTgt spid="3">
                                            <p:txEl>
                                              <p:pRg st="4" end="4"/>
                                            </p:txEl>
                                          </p:spTgt>
                                        </p:tgtEl>
                                        <p:attrNameLst>
                                          <p:attrName>ppt_y</p:attrName>
                                        </p:attrNameLst>
                                      </p:cBhvr>
                                    </p:anim>
                                  </p:childTnLst>
                                </p:cTn>
                              </p:par>
                              <p:par>
                                <p:cTn id="54" presetID="51" presetClass="entr" presetSubtype="0" fill="hold" grpId="0" nodeType="with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770" decel="100000"/>
                                        <p:tgtEl>
                                          <p:spTgt spid="3">
                                            <p:txEl>
                                              <p:pRg st="5" end="5"/>
                                            </p:txEl>
                                          </p:spTgt>
                                        </p:tgtEl>
                                      </p:cBhvr>
                                    </p:animEffect>
                                    <p:animScale>
                                      <p:cBhvr>
                                        <p:cTn id="57" dur="770" decel="100000"/>
                                        <p:tgtEl>
                                          <p:spTgt spid="3">
                                            <p:txEl>
                                              <p:pRg st="5" end="5"/>
                                            </p:txEl>
                                          </p:spTgt>
                                        </p:tgtEl>
                                      </p:cBhvr>
                                      <p:from x="10000" y="10000"/>
                                      <p:to x="200000" y="450000"/>
                                    </p:animScale>
                                    <p:animScale>
                                      <p:cBhvr>
                                        <p:cTn id="58" dur="1230" accel="100000" fill="hold">
                                          <p:stCondLst>
                                            <p:cond delay="770"/>
                                          </p:stCondLst>
                                        </p:cTn>
                                        <p:tgtEl>
                                          <p:spTgt spid="3">
                                            <p:txEl>
                                              <p:pRg st="5" end="5"/>
                                            </p:txEl>
                                          </p:spTgt>
                                        </p:tgtEl>
                                      </p:cBhvr>
                                      <p:from x="200000" y="450000"/>
                                      <p:to x="100000" y="100000"/>
                                    </p:animScale>
                                    <p:set>
                                      <p:cBhvr>
                                        <p:cTn id="59" dur="770" fill="hold"/>
                                        <p:tgtEl>
                                          <p:spTgt spid="3">
                                            <p:txEl>
                                              <p:pRg st="5" end="5"/>
                                            </p:txEl>
                                          </p:spTgt>
                                        </p:tgtEl>
                                        <p:attrNameLst>
                                          <p:attrName>ppt_x</p:attrName>
                                        </p:attrNameLst>
                                      </p:cBhvr>
                                      <p:to>
                                        <p:strVal val="(0.5)"/>
                                      </p:to>
                                    </p:set>
                                    <p:anim from="(0.5)" to="(#ppt_x)" calcmode="lin" valueType="num">
                                      <p:cBhvr>
                                        <p:cTn id="60" dur="1230" accel="100000" fill="hold">
                                          <p:stCondLst>
                                            <p:cond delay="770"/>
                                          </p:stCondLst>
                                        </p:cTn>
                                        <p:tgtEl>
                                          <p:spTgt spid="3">
                                            <p:txEl>
                                              <p:pRg st="5" end="5"/>
                                            </p:txEl>
                                          </p:spTgt>
                                        </p:tgtEl>
                                        <p:attrNameLst>
                                          <p:attrName>ppt_x</p:attrName>
                                        </p:attrNameLst>
                                      </p:cBhvr>
                                    </p:anim>
                                    <p:set>
                                      <p:cBhvr>
                                        <p:cTn id="61" dur="770" fill="hold"/>
                                        <p:tgtEl>
                                          <p:spTgt spid="3">
                                            <p:txEl>
                                              <p:pRg st="5" end="5"/>
                                            </p:txEl>
                                          </p:spTgt>
                                        </p:tgtEl>
                                        <p:attrNameLst>
                                          <p:attrName>ppt_y</p:attrName>
                                        </p:attrNameLst>
                                      </p:cBhvr>
                                      <p:to>
                                        <p:strVal val="(#ppt_y+0.4)"/>
                                      </p:to>
                                    </p:set>
                                    <p:anim from="(#ppt_y+0.4)" to="(#ppt_y)" calcmode="lin" valueType="num">
                                      <p:cBhvr>
                                        <p:cTn id="62" dur="1230" accel="100000" fill="hold">
                                          <p:stCondLst>
                                            <p:cond delay="770"/>
                                          </p:stCondLst>
                                        </p:cTn>
                                        <p:tgtEl>
                                          <p:spTgt spid="3">
                                            <p:txEl>
                                              <p:pRg st="5" end="5"/>
                                            </p:txEl>
                                          </p:spTgt>
                                        </p:tgtEl>
                                        <p:attrNameLst>
                                          <p:attrName>ppt_y</p:attrName>
                                        </p:attrNameLst>
                                      </p:cBhvr>
                                    </p:anim>
                                  </p:childTnLst>
                                </p:cTn>
                              </p:par>
                            </p:childTnLst>
                          </p:cTn>
                        </p:par>
                        <p:par>
                          <p:cTn id="63" fill="hold">
                            <p:stCondLst>
                              <p:cond delay="2500"/>
                            </p:stCondLst>
                            <p:childTnLst>
                              <p:par>
                                <p:cTn id="64" presetID="48" presetClass="entr" presetSubtype="0" accel="5000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7"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68" dur="1000" fill="hold"/>
                                        <p:tgtEl>
                                          <p:spTgt spid="4"/>
                                        </p:tgtEl>
                                        <p:attrNameLst>
                                          <p:attrName>ppt_y</p:attrName>
                                        </p:attrNameLst>
                                      </p:cBhvr>
                                      <p:tavLst>
                                        <p:tav tm="0">
                                          <p:val>
                                            <p:strVal val="#ppt_y"/>
                                          </p:val>
                                        </p:tav>
                                        <p:tav tm="100000">
                                          <p:val>
                                            <p:strVal val="#ppt_y"/>
                                          </p:val>
                                        </p:tav>
                                      </p:tavLst>
                                    </p:anim>
                                    <p:animEffect transition="in" filter="fade">
                                      <p:cBhvr>
                                        <p:cTn id="6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Πηγές</a:t>
            </a:r>
            <a:br>
              <a:rPr lang="el-GR" dirty="0" smtClean="0"/>
            </a:br>
            <a:endParaRPr lang="el-GR" dirty="0"/>
          </a:p>
        </p:txBody>
      </p:sp>
      <p:sp>
        <p:nvSpPr>
          <p:cNvPr id="5" name="4 - Θέση περιεχομένου"/>
          <p:cNvSpPr>
            <a:spLocks noGrp="1"/>
          </p:cNvSpPr>
          <p:nvPr>
            <p:ph idx="1"/>
          </p:nvPr>
        </p:nvSpPr>
        <p:spPr>
          <a:xfrm>
            <a:off x="428596" y="1357298"/>
            <a:ext cx="8229600" cy="4572000"/>
          </a:xfrm>
        </p:spPr>
        <p:txBody>
          <a:bodyPr>
            <a:normAutofit fontScale="85000" lnSpcReduction="10000"/>
          </a:bodyPr>
          <a:lstStyle/>
          <a:p>
            <a:r>
              <a:rPr lang="el-GR" u="sng" dirty="0" smtClean="0">
                <a:hlinkClick r:id="rId2"/>
              </a:rPr>
              <a:t>http</a:t>
            </a:r>
            <a:r>
              <a:rPr lang="el-GR" u="sng" dirty="0">
                <a:hlinkClick r:id="rId2"/>
              </a:rPr>
              <a:t>://www.artofwise.gr/epistimes/72-o-xrysos-kanonas.html</a:t>
            </a:r>
            <a:endParaRPr lang="el-GR" dirty="0"/>
          </a:p>
          <a:p>
            <a:r>
              <a:rPr lang="el-GR" u="sng" dirty="0">
                <a:hlinkClick r:id="rId3"/>
              </a:rPr>
              <a:t>http://www.p-theodoropoulos.gr/ergasmath/math-gymntegeas-xrysitomi.pdf</a:t>
            </a:r>
            <a:endParaRPr lang="el-GR" dirty="0"/>
          </a:p>
          <a:p>
            <a:r>
              <a:rPr lang="el-GR" u="sng" dirty="0">
                <a:hlinkClick r:id="rId4"/>
              </a:rPr>
              <a:t>http://revealedtheninthwave.blogspot.gr/2013/08/blog-post_3242.html</a:t>
            </a:r>
            <a:endParaRPr lang="el-GR" dirty="0"/>
          </a:p>
          <a:p>
            <a:r>
              <a:rPr lang="el-GR" u="sng" dirty="0">
                <a:hlinkClick r:id="rId5"/>
              </a:rPr>
              <a:t>https://el.wikipedia.org/wiki/%CE%A7%CF%81%CF%85%CF%83%CE%AE_%CF%84%CE%BF%CE%BC%CE%AE</a:t>
            </a:r>
            <a:endParaRPr lang="el-GR" dirty="0"/>
          </a:p>
          <a:p>
            <a:r>
              <a:rPr lang="el-GR" u="sng" dirty="0">
                <a:hlinkClick r:id="rId6"/>
              </a:rPr>
              <a:t>https://</a:t>
            </a:r>
            <a:r>
              <a:rPr lang="el-GR" u="sng" dirty="0" smtClean="0">
                <a:hlinkClick r:id="rId6"/>
              </a:rPr>
              <a:t>www.youtube.com/watch?v=Z1zx_vBvRcg</a:t>
            </a:r>
            <a:endParaRPr lang="el-GR" u="sng" dirty="0" smtClean="0"/>
          </a:p>
          <a:p>
            <a:r>
              <a:rPr lang="el-GR" u="sng" dirty="0" smtClean="0"/>
              <a:t>Ο χρυσός λόγος του </a:t>
            </a:r>
            <a:r>
              <a:rPr lang="en-US" u="sng" dirty="0" smtClean="0"/>
              <a:t>Mario Livio </a:t>
            </a:r>
            <a:r>
              <a:rPr lang="el-GR" u="sng" dirty="0" smtClean="0"/>
              <a:t>εκδ. Εναλιος</a:t>
            </a:r>
            <a:endParaRPr lang="el-GR"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ΠΡΟΛΕΓΟΜΕΝΑ</a:t>
            </a:r>
            <a:endParaRPr lang="el-GR" dirty="0"/>
          </a:p>
        </p:txBody>
      </p:sp>
      <p:graphicFrame>
        <p:nvGraphicFramePr>
          <p:cNvPr id="5" name="4 - Θέση περιεχομένου"/>
          <p:cNvGraphicFramePr>
            <a:graphicFrameLocks noGrp="1"/>
          </p:cNvGraphicFramePr>
          <p:nvPr>
            <p:ph idx="1"/>
          </p:nvPr>
        </p:nvGraphicFramePr>
        <p:xfrm>
          <a:off x="500034" y="1500174"/>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 Ορθογώνιο"/>
          <p:cNvSpPr/>
          <p:nvPr/>
        </p:nvSpPr>
        <p:spPr>
          <a:xfrm>
            <a:off x="5286380" y="6286520"/>
            <a:ext cx="3857620" cy="646331"/>
          </a:xfrm>
          <a:prstGeom prst="rect">
            <a:avLst/>
          </a:prstGeom>
        </p:spPr>
        <p:txBody>
          <a:bodyPr wrap="square">
            <a:spAutoFit/>
          </a:bodyPr>
          <a:lstStyle/>
          <a:p>
            <a:r>
              <a:rPr lang="el-GR" u="sng" dirty="0" smtClean="0">
                <a:hlinkClick r:id="rId6"/>
              </a:rPr>
              <a:t>https://www.youtube.com/watch?v=Z1zx_vBvRcg</a:t>
            </a:r>
            <a:endParaRPr lang="el-GR" u="sng"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par>
                          <p:cTn id="10" fill="hold">
                            <p:stCondLst>
                              <p:cond delay="2000"/>
                            </p:stCondLst>
                            <p:childTnLst>
                              <p:par>
                                <p:cTn id="11" presetID="50" presetClass="entr" presetSubtype="0" decel="10000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ppt_w+.3"/>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ΠΥΘΑΓΟΡΑΣ - ΕΥΚΛΕΙΔΗΣ</a:t>
            </a:r>
            <a:endParaRPr lang="el-GR" dirty="0"/>
          </a:p>
        </p:txBody>
      </p:sp>
      <p:sp>
        <p:nvSpPr>
          <p:cNvPr id="3" name="2 - Θέση περιεχομένου"/>
          <p:cNvSpPr>
            <a:spLocks noGrp="1"/>
          </p:cNvSpPr>
          <p:nvPr>
            <p:ph idx="1"/>
          </p:nvPr>
        </p:nvSpPr>
        <p:spPr>
          <a:xfrm>
            <a:off x="500034" y="1571612"/>
            <a:ext cx="8229600" cy="4572000"/>
          </a:xfrm>
        </p:spPr>
        <p:txBody>
          <a:bodyPr>
            <a:normAutofit fontScale="70000" lnSpcReduction="20000"/>
          </a:bodyPr>
          <a:lstStyle/>
          <a:p>
            <a:r>
              <a:rPr lang="el-GR" dirty="0">
                <a:solidFill>
                  <a:schemeClr val="tx1">
                    <a:lumMod val="95000"/>
                    <a:lumOff val="5000"/>
                  </a:schemeClr>
                </a:solidFill>
              </a:rPr>
              <a:t>Οι Αρχαίοι Έλληνες μαθηματικοί πρώτοι μελέτησαν αυτό που τώρα ονομάζουμε χρυσή τομή γιατί εμφανιζόταν συχνά στη γεωμετρία. Η διαίρεση ενός τμήματος σε "άκρο και μέσο λόγο" (εξ ού και η χρυσή τομή) είναι σημαντική στη </a:t>
            </a:r>
            <a:r>
              <a:rPr lang="el-GR" dirty="0" smtClean="0">
                <a:solidFill>
                  <a:schemeClr val="tx1">
                    <a:lumMod val="95000"/>
                    <a:lumOff val="5000"/>
                  </a:schemeClr>
                </a:solidFill>
              </a:rPr>
              <a:t>γεωμετρία των</a:t>
            </a:r>
            <a:r>
              <a:rPr lang="el-GR" dirty="0">
                <a:solidFill>
                  <a:schemeClr val="tx1">
                    <a:lumMod val="95000"/>
                    <a:lumOff val="5000"/>
                  </a:schemeClr>
                </a:solidFill>
              </a:rPr>
              <a:t> πενταγράμμων και πενταγώνων. Η αντίληψη αυτή αποδίδεται συνήθως στον Πυθαγόρα και τους ακολούθους του.</a:t>
            </a:r>
          </a:p>
          <a:p>
            <a:r>
              <a:rPr lang="el-GR" dirty="0" smtClean="0">
                <a:solidFill>
                  <a:schemeClr val="tx1">
                    <a:lumMod val="95000"/>
                    <a:lumOff val="5000"/>
                  </a:schemeClr>
                </a:solidFill>
              </a:rPr>
              <a:t>Τα</a:t>
            </a:r>
            <a:r>
              <a:rPr lang="el-GR" dirty="0">
                <a:solidFill>
                  <a:schemeClr val="tx1">
                    <a:lumMod val="95000"/>
                    <a:lumOff val="5000"/>
                  </a:schemeClr>
                </a:solidFill>
              </a:rPr>
              <a:t> </a:t>
            </a:r>
            <a:r>
              <a:rPr lang="el-GR" u="sng" dirty="0">
                <a:solidFill>
                  <a:schemeClr val="tx1">
                    <a:lumMod val="95000"/>
                    <a:lumOff val="5000"/>
                  </a:schemeClr>
                </a:solidFill>
              </a:rPr>
              <a:t>Στοιχεία</a:t>
            </a:r>
            <a:r>
              <a:rPr lang="el-GR" dirty="0">
                <a:solidFill>
                  <a:schemeClr val="tx1">
                    <a:lumMod val="95000"/>
                    <a:lumOff val="5000"/>
                  </a:schemeClr>
                </a:solidFill>
              </a:rPr>
              <a:t> του Ευκλείδη παρέχουν τον πρώτο γραπτό ορισμό αυτού που σήμερα ονομάζουμε χρυσή τομή: </a:t>
            </a:r>
            <a:r>
              <a:rPr lang="el-GR" b="1" dirty="0">
                <a:solidFill>
                  <a:srgbClr val="C00000"/>
                </a:solidFill>
                <a:latin typeface="Arial" pitchFamily="34" charset="0"/>
                <a:cs typeface="Arial" pitchFamily="34" charset="0"/>
              </a:rPr>
              <a:t>"Μια ευθεία γραμμή λέγεται ότι έχει κοπεί σε άκρο και μέσο λόγο, όταν όλη η ευθεία είναι για το μεγαλύτερο κομμάτι ότι είναι το μεγαλύτερο κομμάτι για το μικρότερο"</a:t>
            </a:r>
            <a:r>
              <a:rPr lang="el-GR" dirty="0">
                <a:solidFill>
                  <a:schemeClr val="tx1">
                    <a:lumMod val="95000"/>
                    <a:lumOff val="5000"/>
                  </a:schemeClr>
                </a:solidFill>
              </a:rPr>
              <a:t>. Ο Ευκλείδης παραθέτει μια για το χώρισμα της γραμμής σε "άκρο και μέσο λόγο". Σε όλα τα Στοιχεία αρκετές προτάσεις και οι αποδείξεις τους εμπεριέχουν τον χρυσό λόγο</a:t>
            </a:r>
            <a:r>
              <a:rPr lang="el-GR" dirty="0" smtClean="0">
                <a:solidFill>
                  <a:schemeClr val="tx1">
                    <a:lumMod val="95000"/>
                    <a:lumOff val="5000"/>
                  </a:schemeClr>
                </a:solidFill>
              </a:rPr>
              <a:t>.</a:t>
            </a:r>
            <a:endParaRPr lang="el-GR" dirty="0">
              <a:solidFill>
                <a:schemeClr val="tx1">
                  <a:lumMod val="95000"/>
                  <a:lumOff val="5000"/>
                </a:schemeClr>
              </a:solidFill>
            </a:endParaRPr>
          </a:p>
        </p:txBody>
      </p:sp>
      <p:pic>
        <p:nvPicPr>
          <p:cNvPr id="4" name="3 - Εικόνα" descr="https://upload.wikimedia.org/wikipedia/commons/thumb/4/44/Golden_ratio_line.svg/220px-Golden_ratio_line.svg.png"/>
          <p:cNvPicPr/>
          <p:nvPr/>
        </p:nvPicPr>
        <p:blipFill>
          <a:blip r:embed="rId2"/>
          <a:srcRect/>
          <a:stretch>
            <a:fillRect/>
          </a:stretch>
        </p:blipFill>
        <p:spPr bwMode="auto">
          <a:xfrm>
            <a:off x="5000628" y="5357826"/>
            <a:ext cx="3500462" cy="1500174"/>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9"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par>
                          <p:cTn id="17" fill="hold">
                            <p:stCondLst>
                              <p:cond delay="2000"/>
                            </p:stCondLst>
                            <p:childTnLst>
                              <p:par>
                                <p:cTn id="18" presetID="29" presetClass="entr" presetSubtype="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1" end="1"/>
                                            </p:txEl>
                                          </p:spTgt>
                                        </p:tgtEl>
                                      </p:cBhvr>
                                    </p:animEffect>
                                  </p:childTnLst>
                                </p:cTn>
                              </p:par>
                            </p:childTnLst>
                          </p:cTn>
                        </p:par>
                        <p:par>
                          <p:cTn id="23" fill="hold">
                            <p:stCondLst>
                              <p:cond delay="3000"/>
                            </p:stCondLst>
                            <p:childTnLst>
                              <p:par>
                                <p:cTn id="24" presetID="3" presetClass="entr" presetSubtype="1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linds(horizontal)">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φ=1,6180339887...</a:t>
            </a:r>
            <a:endParaRPr lang="el-GR" dirty="0"/>
          </a:p>
        </p:txBody>
      </p:sp>
      <p:sp>
        <p:nvSpPr>
          <p:cNvPr id="3" name="2 - Θέση περιεχομένου"/>
          <p:cNvSpPr>
            <a:spLocks noGrp="1"/>
          </p:cNvSpPr>
          <p:nvPr>
            <p:ph idx="1"/>
          </p:nvPr>
        </p:nvSpPr>
        <p:spPr>
          <a:xfrm>
            <a:off x="428596" y="1571612"/>
            <a:ext cx="8229600" cy="4572000"/>
          </a:xfrm>
        </p:spPr>
        <p:txBody>
          <a:bodyPr>
            <a:noAutofit/>
          </a:bodyPr>
          <a:lstStyle/>
          <a:p>
            <a:r>
              <a:rPr lang="el-GR" sz="2000" dirty="0" smtClean="0"/>
              <a:t>Ο Χρυσός Κανόνας, που αναπαριστάται με το ελληνικό γράμμα [φ], προς τιμή του γλύπτη Φειδία- ο οποίος λέγεται ότι ήταν από τους πρώτους που τον χρησιμοποίησε στα έργα του και πιο σπάνια από το [τ]το αρχικό γράμμα της λέξης τομή- είναι ένας αριθμός ο οποίος φαίνεται ότι πηγάζει από και σχετίζεται με τη βασική δομή του κόσμου μας. Ο χρυσός κανόνας εμφανίζεται πολύ συχνά σε καταστάσεις, αντικείμενα και διαδικασίες των οποίων η λειτουργία εξελίσσεται σε βήματα, αλλά όχι πάντα και απαραίτητα. Ο εν λόγω αριθμός έχει να κάνει και με την αρμονία, γι' αυτό και συχνά συναντάται στην τέχνη ή στη γεωμετρία.</a:t>
            </a:r>
          </a:p>
          <a:p>
            <a:r>
              <a:rPr lang="el-GR" sz="2000" dirty="0" smtClean="0"/>
              <a:t>Η ακριβής τιμή του  Χρυσού Λόγου είναι ο συνεχής, μη επαναλαμβανόμενος αριθμός 1,6180339887... και γράφτηκε το 1597 από τον Michael Maestlin του Πανεπιστήμιο του Τύμπιγκεν σε ένα γράμμα του προς τον πρώην φοιτητή του Γιοχάνες Κέπλερ.</a:t>
            </a:r>
          </a:p>
          <a:p>
            <a:r>
              <a:rPr lang="el-GR" sz="2000" dirty="0" smtClean="0"/>
              <a:t>Η χρυσή τομή συνεπαίρνει Δυτικούς διανοούμενους ποικίλων ενδιαφερόντων για τουλάχιστον 2.400 χρόνια.</a:t>
            </a:r>
          </a:p>
          <a:p>
            <a:endParaRPr lang="el-GR" sz="2000" dirty="0" smtClean="0"/>
          </a:p>
          <a:p>
            <a:endParaRPr lang="el-GR" sz="2000"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fill="hold" grpId="0" nodeType="withEffect">
                                  <p:stCondLst>
                                    <p:cond delay="0"/>
                                  </p:stCondLst>
                                  <p:childTnLst>
                                    <p:anim to="1.5" calcmode="lin" valueType="num">
                                      <p:cBhvr override="childStyle">
                                        <p:cTn id="6" dur="2000" fill="hold"/>
                                        <p:tgtEl>
                                          <p:spTgt spid="2"/>
                                        </p:tgtEl>
                                        <p:attrNameLst>
                                          <p:attrName>style.fontSize</p:attrName>
                                        </p:attrNameLst>
                                      </p:cBhvr>
                                    </p:anim>
                                  </p:childTnLst>
                                </p:cTn>
                              </p:par>
                            </p:childTnLst>
                          </p:cTn>
                        </p:par>
                        <p:par>
                          <p:cTn id="7" fill="hold">
                            <p:stCondLst>
                              <p:cond delay="2000"/>
                            </p:stCondLst>
                            <p:childTnLst>
                              <p:par>
                                <p:cTn id="8" presetID="30"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800" decel="100000"/>
                                        <p:tgtEl>
                                          <p:spTgt spid="3">
                                            <p:txEl>
                                              <p:pRg st="0" end="0"/>
                                            </p:txEl>
                                          </p:spTgt>
                                        </p:tgtEl>
                                      </p:cBhvr>
                                    </p:animEffect>
                                    <p:anim calcmode="lin" valueType="num">
                                      <p:cBhvr>
                                        <p:cTn id="11"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2"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3"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4"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5"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16" fill="hold">
                            <p:stCondLst>
                              <p:cond delay="3000"/>
                            </p:stCondLst>
                            <p:childTnLst>
                              <p:par>
                                <p:cTn id="17" presetID="3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800" decel="100000"/>
                                        <p:tgtEl>
                                          <p:spTgt spid="3">
                                            <p:txEl>
                                              <p:pRg st="1" end="1"/>
                                            </p:txEl>
                                          </p:spTgt>
                                        </p:tgtEl>
                                      </p:cBhvr>
                                    </p:animEffect>
                                    <p:anim calcmode="lin" valueType="num">
                                      <p:cBhvr>
                                        <p:cTn id="20"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1"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2"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25" fill="hold">
                            <p:stCondLst>
                              <p:cond delay="4000"/>
                            </p:stCondLst>
                            <p:childTnLst>
                              <p:par>
                                <p:cTn id="26" presetID="30"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800" decel="100000"/>
                                        <p:tgtEl>
                                          <p:spTgt spid="3">
                                            <p:txEl>
                                              <p:pRg st="2" end="2"/>
                                            </p:txEl>
                                          </p:spTgt>
                                        </p:tgtEl>
                                      </p:cBhvr>
                                    </p:animEffect>
                                    <p:anim calcmode="lin" valueType="num">
                                      <p:cBhvr>
                                        <p:cTn id="29"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0"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1"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ΧΡΗΣΗ ΤΟΥ φ</a:t>
            </a:r>
            <a:endParaRPr lang="el-GR" dirty="0"/>
          </a:p>
        </p:txBody>
      </p:sp>
      <p:sp>
        <p:nvSpPr>
          <p:cNvPr id="3" name="2 - Θέση περιεχομένου"/>
          <p:cNvSpPr>
            <a:spLocks noGrp="1"/>
          </p:cNvSpPr>
          <p:nvPr>
            <p:ph idx="1"/>
          </p:nvPr>
        </p:nvSpPr>
        <p:spPr>
          <a:xfrm>
            <a:off x="428596" y="1643050"/>
            <a:ext cx="8229600" cy="4572000"/>
          </a:xfrm>
        </p:spPr>
        <p:txBody>
          <a:bodyPr>
            <a:normAutofit/>
          </a:bodyPr>
          <a:lstStyle/>
          <a:p>
            <a:r>
              <a:rPr lang="el-GR" sz="2400" dirty="0"/>
              <a:t>Στα </a:t>
            </a:r>
            <a:r>
              <a:rPr lang="el-GR" sz="2400" dirty="0">
                <a:hlinkClick r:id="rId2" tooltip="Μαθηματικά"/>
              </a:rPr>
              <a:t>Μαθηματικά</a:t>
            </a:r>
            <a:r>
              <a:rPr lang="el-GR" sz="2400" dirty="0"/>
              <a:t> και την </a:t>
            </a:r>
            <a:r>
              <a:rPr lang="el-GR" sz="2400" dirty="0">
                <a:hlinkClick r:id="rId3" tooltip="Τέχνη"/>
              </a:rPr>
              <a:t>τέχνη</a:t>
            </a:r>
            <a:r>
              <a:rPr lang="el-GR" sz="2400" dirty="0"/>
              <a:t>, δύο ποσότητες έχουν αναλογία χρυσής τομής αν ο </a:t>
            </a:r>
            <a:r>
              <a:rPr lang="el-GR" sz="2400" dirty="0">
                <a:hlinkClick r:id="rId4" tooltip="Λόγος"/>
              </a:rPr>
              <a:t>λόγος</a:t>
            </a:r>
            <a:r>
              <a:rPr lang="el-GR" sz="2400" dirty="0"/>
              <a:t> του αθροίσματος τους προς τη μεγαλύτερη ποσότητα είναι ίσος με το λόγο της μεγαλύτερης ποσότητας προς τη μικρότερη. Η εικόνα στα δεξιά αναπαριστά τη γεωμετρική ερμηνεία των παραπάνω. Εκφρασμένο αλγεβρικά</a:t>
            </a:r>
            <a:r>
              <a:rPr lang="el-GR" sz="2400" dirty="0" smtClean="0"/>
              <a:t>:</a:t>
            </a:r>
          </a:p>
          <a:p>
            <a:r>
              <a:rPr lang="el-GR" sz="2400" dirty="0" smtClean="0"/>
              <a:t>όπου </a:t>
            </a:r>
            <a:r>
              <a:rPr lang="el-GR" sz="2400" dirty="0"/>
              <a:t>το </a:t>
            </a:r>
            <a:r>
              <a:rPr lang="el-GR" sz="2400" dirty="0" smtClean="0"/>
              <a:t>γράμμα φ αντιπροσωπεύει </a:t>
            </a:r>
            <a:r>
              <a:rPr lang="el-GR" sz="2400" dirty="0"/>
              <a:t>την </a:t>
            </a:r>
            <a:endParaRPr lang="en-US" sz="2400" dirty="0" smtClean="0"/>
          </a:p>
          <a:p>
            <a:pPr>
              <a:buNone/>
            </a:pPr>
            <a:r>
              <a:rPr lang="en-US" sz="2400" dirty="0" smtClean="0"/>
              <a:t>     </a:t>
            </a:r>
            <a:r>
              <a:rPr lang="el-GR" sz="2400" dirty="0" smtClean="0"/>
              <a:t>χρυσή </a:t>
            </a:r>
            <a:r>
              <a:rPr lang="el-GR" sz="2400" dirty="0"/>
              <a:t>τομή. Η τιμή του </a:t>
            </a:r>
            <a:r>
              <a:rPr lang="el-GR" sz="2400" dirty="0" smtClean="0"/>
              <a:t>είναι</a:t>
            </a:r>
            <a:endParaRPr lang="el-GR" sz="2400" dirty="0"/>
          </a:p>
          <a:p>
            <a:endParaRPr lang="el-GR" sz="2400" dirty="0"/>
          </a:p>
          <a:p>
            <a:endParaRPr lang="el-GR" sz="2400" dirty="0"/>
          </a:p>
        </p:txBody>
      </p:sp>
      <p:pic>
        <p:nvPicPr>
          <p:cNvPr id="4" name="3 - Εικόνα" descr="http://3.bp.blogspot.com/-rczgS6aNgzs/Ujdb8Dvs0VI/AAAAAAAAOho/4qHU-nHcraY/s1600/pic_01.jpg"/>
          <p:cNvPicPr/>
          <p:nvPr/>
        </p:nvPicPr>
        <p:blipFill>
          <a:blip r:embed="rId5"/>
          <a:srcRect/>
          <a:stretch>
            <a:fillRect/>
          </a:stretch>
        </p:blipFill>
        <p:spPr bwMode="auto">
          <a:xfrm>
            <a:off x="6572264" y="3500438"/>
            <a:ext cx="2037719" cy="1143008"/>
          </a:xfrm>
          <a:prstGeom prst="rect">
            <a:avLst/>
          </a:prstGeom>
          <a:noFill/>
          <a:ln w="9525">
            <a:noFill/>
            <a:miter lim="800000"/>
            <a:headEnd/>
            <a:tailEnd/>
          </a:ln>
        </p:spPr>
      </p:pic>
      <p:pic>
        <p:nvPicPr>
          <p:cNvPr id="5" name="4 - Εικόνα" descr="http://www.artofwise.gr/images/stories/epistimes/GoldenMean1.jpg"/>
          <p:cNvPicPr/>
          <p:nvPr/>
        </p:nvPicPr>
        <p:blipFill>
          <a:blip r:embed="rId6"/>
          <a:srcRect/>
          <a:stretch>
            <a:fillRect/>
          </a:stretch>
        </p:blipFill>
        <p:spPr bwMode="auto">
          <a:xfrm>
            <a:off x="1357290" y="5072074"/>
            <a:ext cx="3357586" cy="1357322"/>
          </a:xfrm>
          <a:prstGeom prst="rect">
            <a:avLst/>
          </a:prstGeom>
          <a:noFill/>
          <a:ln w="9525">
            <a:noFill/>
            <a:miter lim="800000"/>
            <a:headEnd/>
            <a:tailEnd/>
          </a:ln>
        </p:spPr>
      </p:pic>
      <p:sp>
        <p:nvSpPr>
          <p:cNvPr id="6" name="5 - Καμπύλο αριστερό βέλος"/>
          <p:cNvSpPr/>
          <p:nvPr/>
        </p:nvSpPr>
        <p:spPr>
          <a:xfrm>
            <a:off x="4929190" y="4643446"/>
            <a:ext cx="642942" cy="121444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2.5"/>
                                          </p:val>
                                        </p:tav>
                                        <p:tav tm="100000">
                                          <p:val>
                                            <p:strVal val="#ppt_w"/>
                                          </p:val>
                                        </p:tav>
                                      </p:tavLst>
                                    </p:anim>
                                    <p:anim calcmode="lin" valueType="num">
                                      <p:cBhvr>
                                        <p:cTn id="8" dur="1000" fill="hold"/>
                                        <p:tgtEl>
                                          <p:spTgt spid="2"/>
                                        </p:tgtEl>
                                        <p:attrNameLst>
                                          <p:attrName>ppt_h</p:attrName>
                                        </p:attrNameLst>
                                      </p:cBhvr>
                                      <p:tavLst>
                                        <p:tav tm="0">
                                          <p:val>
                                            <p:strVal val="#ppt_h*0.01"/>
                                          </p:val>
                                        </p:tav>
                                        <p:tav tm="100000">
                                          <p:val>
                                            <p:strVal val="#ppt_h"/>
                                          </p:val>
                                        </p:tav>
                                      </p:tavLst>
                                    </p:anim>
                                    <p:anim calcmode="lin" valueType="num">
                                      <p:cBhvr>
                                        <p:cTn id="9" dur="1000" fill="hold"/>
                                        <p:tgtEl>
                                          <p:spTgt spid="2"/>
                                        </p:tgtEl>
                                        <p:attrNameLst>
                                          <p:attrName>ppt_x</p:attrName>
                                        </p:attrNameLst>
                                      </p:cBhvr>
                                      <p:tavLst>
                                        <p:tav tm="0">
                                          <p:val>
                                            <p:strVal val="#ppt_x"/>
                                          </p:val>
                                        </p:tav>
                                        <p:tav tm="100000">
                                          <p:val>
                                            <p:strVal val="#ppt_x"/>
                                          </p:val>
                                        </p:tav>
                                      </p:tavLst>
                                    </p:anim>
                                    <p:anim calcmode="lin" valueType="num">
                                      <p:cBhvr>
                                        <p:cTn id="10" dur="1000" fill="hold"/>
                                        <p:tgtEl>
                                          <p:spTgt spid="2"/>
                                        </p:tgtEl>
                                        <p:attrNameLst>
                                          <p:attrName>ppt_y</p:attrName>
                                        </p:attrNameLst>
                                      </p:cBhvr>
                                      <p:tavLst>
                                        <p:tav tm="0">
                                          <p:val>
                                            <p:strVal val="#ppt_h+1"/>
                                          </p:val>
                                        </p:tav>
                                        <p:tav tm="100000">
                                          <p:val>
                                            <p:strVal val="#ppt_y"/>
                                          </p:val>
                                        </p:tav>
                                      </p:tavLst>
                                    </p:anim>
                                    <p:animEffect transition="in" filter="fade">
                                      <p:cBhvr>
                                        <p:cTn id="11" dur="1000"/>
                                        <p:tgtEl>
                                          <p:spTgt spid="2"/>
                                        </p:tgtEl>
                                      </p:cBhvr>
                                    </p:animEffect>
                                  </p:childTnLst>
                                </p:cTn>
                              </p:par>
                            </p:childTnLst>
                          </p:cTn>
                        </p:par>
                        <p:par>
                          <p:cTn id="12" fill="hold">
                            <p:stCondLst>
                              <p:cond delay="1000"/>
                            </p:stCondLst>
                            <p:childTnLst>
                              <p:par>
                                <p:cTn id="13" presetID="6"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2000"/>
                                        <p:tgtEl>
                                          <p:spTgt spid="3">
                                            <p:txEl>
                                              <p:pRg st="0" end="0"/>
                                            </p:txEl>
                                          </p:spTgt>
                                        </p:tgtEl>
                                      </p:cBhvr>
                                    </p:animEffect>
                                  </p:childTnLst>
                                </p:cTn>
                              </p:par>
                            </p:childTnLst>
                          </p:cTn>
                        </p:par>
                        <p:par>
                          <p:cTn id="16" fill="hold">
                            <p:stCondLst>
                              <p:cond delay="3000"/>
                            </p:stCondLst>
                            <p:childTnLst>
                              <p:par>
                                <p:cTn id="17" presetID="6"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ircle(in)">
                                      <p:cBhvr>
                                        <p:cTn id="25" dur="2000"/>
                                        <p:tgtEl>
                                          <p:spTgt spid="3">
                                            <p:txEl>
                                              <p:pRg st="2" end="2"/>
                                            </p:txEl>
                                          </p:spTgt>
                                        </p:tgtEl>
                                      </p:cBhvr>
                                    </p:animEffect>
                                  </p:childTnLst>
                                </p:cTn>
                              </p:par>
                            </p:childTnLst>
                          </p:cTn>
                        </p:par>
                        <p:par>
                          <p:cTn id="26" fill="hold">
                            <p:stCondLst>
                              <p:cond delay="5000"/>
                            </p:stCondLst>
                            <p:childTnLst>
                              <p:par>
                                <p:cTn id="27" presetID="43"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
                                        <p:tgtEl>
                                          <p:spTgt spid="6"/>
                                        </p:tgtEl>
                                      </p:cBhvr>
                                    </p:animEffect>
                                    <p:anim calcmode="lin" valueType="num">
                                      <p:cBhvr>
                                        <p:cTn id="30" dur="400" fill="hold"/>
                                        <p:tgtEl>
                                          <p:spTgt spid="6"/>
                                        </p:tgtEl>
                                        <p:attrNameLst>
                                          <p:attrName>ppt_x</p:attrName>
                                        </p:attrNameLst>
                                      </p:cBhvr>
                                      <p:tavLst>
                                        <p:tav tm="0">
                                          <p:val>
                                            <p:strVal val="#ppt_x"/>
                                          </p:val>
                                        </p:tav>
                                        <p:tav tm="100000">
                                          <p:val>
                                            <p:strVal val="#ppt_x"/>
                                          </p:val>
                                        </p:tav>
                                      </p:tavLst>
                                    </p:anim>
                                    <p:anim calcmode="lin" valueType="num">
                                      <p:cBhvr>
                                        <p:cTn id="31" dur="400" fill="hold"/>
                                        <p:tgtEl>
                                          <p:spTgt spid="6"/>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4" fill="hold">
                            <p:stCondLst>
                              <p:cond delay="6000"/>
                            </p:stCondLst>
                            <p:childTnLst>
                              <p:par>
                                <p:cTn id="35" presetID="8" presetClass="entr" presetSubtype="16" fill="hold"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diamond(in)">
                                      <p:cBhvr>
                                        <p:cTn id="3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
            </a:r>
            <a:br>
              <a:rPr lang="el-GR" dirty="0" smtClean="0"/>
            </a:br>
            <a:r>
              <a:rPr lang="el-GR" dirty="0" smtClean="0"/>
              <a:t>1. ΑΛΓΕΒΡΑ</a:t>
            </a:r>
            <a:endParaRPr lang="el-GR" dirty="0"/>
          </a:p>
        </p:txBody>
      </p:sp>
      <p:graphicFrame>
        <p:nvGraphicFramePr>
          <p:cNvPr id="4" name="3 - Θέση περιεχομένου"/>
          <p:cNvGraphicFramePr>
            <a:graphicFrameLocks noGrp="1"/>
          </p:cNvGraphicFramePr>
          <p:nvPr>
            <p:ph idx="1"/>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5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
                                        </p:tgtEl>
                                        <p:attrNameLst>
                                          <p:attrName>fillcolor</p:attrName>
                                        </p:attrNameLst>
                                      </p:cBhvr>
                                      <p:tavLst>
                                        <p:tav tm="0">
                                          <p:val>
                                            <p:clrVal>
                                              <a:schemeClr val="accent2"/>
                                            </p:clrVal>
                                          </p:val>
                                        </p:tav>
                                        <p:tav tm="50000">
                                          <p:val>
                                            <p:clrVal>
                                              <a:schemeClr val="hlink"/>
                                            </p:clrVal>
                                          </p:val>
                                        </p:tav>
                                      </p:tavLst>
                                    </p:anim>
                                    <p:set>
                                      <p:cBhvr>
                                        <p:cTn id="9" dur="500"/>
                                        <p:tgtEl>
                                          <p:spTgt spid="2"/>
                                        </p:tgtEl>
                                        <p:attrNameLst>
                                          <p:attrName>fill.type</p:attrName>
                                        </p:attrNameLst>
                                      </p:cBhvr>
                                      <p:to>
                                        <p:strVal val="solid"/>
                                      </p:to>
                                    </p:set>
                                  </p:childTnLst>
                                </p:cTn>
                              </p:par>
                            </p:childTnLst>
                          </p:cTn>
                        </p:par>
                        <p:par>
                          <p:cTn id="10" fill="hold">
                            <p:stCondLst>
                              <p:cond delay="2500"/>
                            </p:stCondLst>
                            <p:childTnLst>
                              <p:par>
                                <p:cTn id="11" presetID="14" presetClass="entr" presetSubtype="1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2. ΓΕΩΜΕΤΡΙΑ</a:t>
            </a:r>
            <a:endParaRPr lang="el-GR" dirty="0"/>
          </a:p>
        </p:txBody>
      </p:sp>
      <p:sp>
        <p:nvSpPr>
          <p:cNvPr id="3" name="2 - Θέση περιεχομένου"/>
          <p:cNvSpPr>
            <a:spLocks noGrp="1"/>
          </p:cNvSpPr>
          <p:nvPr>
            <p:ph idx="1"/>
          </p:nvPr>
        </p:nvSpPr>
        <p:spPr/>
        <p:txBody>
          <a:bodyPr>
            <a:normAutofit fontScale="77500" lnSpcReduction="20000"/>
          </a:bodyPr>
          <a:lstStyle/>
          <a:p>
            <a:pPr lvl="0"/>
            <a:r>
              <a:rPr lang="el-GR" b="1" u="sng" dirty="0" smtClean="0"/>
              <a:t>Χρυσό </a:t>
            </a:r>
            <a:r>
              <a:rPr lang="el-GR" b="1" u="sng" dirty="0"/>
              <a:t>Τρίγωνο </a:t>
            </a:r>
            <a:r>
              <a:rPr lang="el-GR" dirty="0"/>
              <a:t>λέγεται κάθε ισοσκελές τρίγωνο στο οποίο ο λόγος της μεγάλης πλευράς προς τη μικρή είναι ίσος με «φ». Κάθε ισοσκελές τρίγωνο με γωνία κορυφής 36</a:t>
            </a:r>
            <a:r>
              <a:rPr lang="el-GR" baseline="30000" dirty="0"/>
              <a:t>ο</a:t>
            </a:r>
            <a:r>
              <a:rPr lang="el-GR" dirty="0"/>
              <a:t> είναι χρυσό.</a:t>
            </a:r>
          </a:p>
          <a:p>
            <a:r>
              <a:rPr lang="el-GR" b="1" u="sng" dirty="0" smtClean="0"/>
              <a:t>Το </a:t>
            </a:r>
            <a:r>
              <a:rPr lang="el-GR" b="1" u="sng" dirty="0"/>
              <a:t>αστέρι των Πυθαγορείων. </a:t>
            </a:r>
            <a:r>
              <a:rPr lang="el-GR" dirty="0"/>
              <a:t>Το σύμβολο της αδελφότητας των Πυθαγορείων ήταν το «Πεντάγραμμο», δηλαδή το αστέρι που σχηματίζεται από τις πέντε διαγωνίους του κανονικού πενταγώνου. Αποδεικνύεται ότι κάθε πλευρά του πενταγράμμου διαιρεί τις άλλες δύο σε «Χρυσή Τομή». </a:t>
            </a:r>
          </a:p>
          <a:p>
            <a:r>
              <a:rPr lang="el-GR" dirty="0" smtClean="0"/>
              <a:t>Το </a:t>
            </a:r>
            <a:r>
              <a:rPr lang="el-GR" b="1" u="sng" dirty="0"/>
              <a:t>Χρυσό Ορθογώνιο </a:t>
            </a:r>
            <a:r>
              <a:rPr lang="el-GR" dirty="0"/>
              <a:t>έχει λόγο πλευρών ίσο με «φ». Το σχήμα των πιστωτικών καρτών είναι χρυσό ορθογώνιο.</a:t>
            </a:r>
          </a:p>
          <a:p>
            <a:endParaRPr lang="el-GR"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mph" presetSubtype="0" fill="hold" grpId="0" nodeType="withEffect">
                                  <p:stCondLst>
                                    <p:cond delay="0"/>
                                  </p:stCondLst>
                                  <p:childTnLst>
                                    <p:animClr clrSpc="hsl">
                                      <p:cBhvr override="childStyle">
                                        <p:cTn id="6" dur="500" fill="hold"/>
                                        <p:tgtEl>
                                          <p:spTgt spid="2"/>
                                        </p:tgtEl>
                                        <p:attrNameLst>
                                          <p:attrName>style.color</p:attrName>
                                        </p:attrNameLst>
                                      </p:cBhvr>
                                      <p:by>
                                        <p:hsl h="0" s="12549" l="25098"/>
                                      </p:by>
                                    </p:animClr>
                                    <p:animClr clrSpc="hsl">
                                      <p:cBhvr>
                                        <p:cTn id="7" dur="500" fill="hold"/>
                                        <p:tgtEl>
                                          <p:spTgt spid="2"/>
                                        </p:tgtEl>
                                        <p:attrNameLst>
                                          <p:attrName>fillcolor</p:attrName>
                                        </p:attrNameLst>
                                      </p:cBhvr>
                                      <p:by>
                                        <p:hsl h="0" s="12549" l="25098"/>
                                      </p:by>
                                    </p:animClr>
                                    <p:animClr clrSpc="hsl">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par>
                          <p:cTn id="10" fill="hold">
                            <p:stCondLst>
                              <p:cond delay="500"/>
                            </p:stCondLst>
                            <p:childTnLst>
                              <p:par>
                                <p:cTn id="11" presetID="2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3">
                                            <p:txEl>
                                              <p:pRg st="0" end="0"/>
                                            </p:txEl>
                                          </p:spTgt>
                                        </p:tgtEl>
                                      </p:cBhvr>
                                    </p:animEffect>
                                  </p:childTnLst>
                                </p:cTn>
                              </p:par>
                            </p:childTnLst>
                          </p:cTn>
                        </p:par>
                        <p:par>
                          <p:cTn id="21" fill="hold">
                            <p:stCondLst>
                              <p:cond delay="1500"/>
                            </p:stCondLst>
                            <p:childTnLst>
                              <p:par>
                                <p:cTn id="22" presetID="25"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7"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3">
                                            <p:txEl>
                                              <p:pRg st="1" end="1"/>
                                            </p:txEl>
                                          </p:spTgt>
                                        </p:tgtEl>
                                      </p:cBhvr>
                                    </p:animEffect>
                                  </p:childTnLst>
                                </p:cTn>
                              </p:par>
                            </p:childTnLst>
                          </p:cTn>
                        </p:par>
                        <p:par>
                          <p:cTn id="32" fill="hold">
                            <p:stCondLst>
                              <p:cond delay="2500"/>
                            </p:stCondLst>
                            <p:childTnLst>
                              <p:par>
                                <p:cTn id="33" presetID="25" presetClass="entr" presetSubtype="0" fill="hold" grpId="0" nodeType="after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8"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928670"/>
            <a:ext cx="8229600" cy="4572000"/>
          </a:xfrm>
        </p:spPr>
        <p:txBody>
          <a:bodyPr>
            <a:normAutofit/>
          </a:bodyPr>
          <a:lstStyle/>
          <a:p>
            <a:r>
              <a:rPr lang="el-GR" sz="2400" dirty="0"/>
              <a:t>Ένα ορθογώνιο παραλληλόγραμμο με αναλογίες χρυσής τομής, με μεγαλύτερη την πλευρά a και μικρότερη την πλευρά b, όταν τοποθετείται δίπλα σε ένα τετράγωνο με πλευρές μήκους a, θα παραχθεί ένα όμοιο ορθογώνιο παραλληλόγραμμο με αναλογίες χρυσής τομής με μεγαλύτερη πλευρά την a + b και μικρότερη την a. </a:t>
            </a:r>
          </a:p>
          <a:p>
            <a:endParaRPr lang="el-GR" sz="2400" dirty="0"/>
          </a:p>
        </p:txBody>
      </p:sp>
      <p:pic>
        <p:nvPicPr>
          <p:cNvPr id="4" name="3 - Εικόνα" descr="https://upload.wikimedia.org/wikipedia/commons/thumb/8/8e/SimilarGoldenRectangles.svg/220px-SimilarGoldenRectangles.svg.png"/>
          <p:cNvPicPr/>
          <p:nvPr/>
        </p:nvPicPr>
        <p:blipFill>
          <a:blip r:embed="rId2"/>
          <a:srcRect/>
          <a:stretch>
            <a:fillRect/>
          </a:stretch>
        </p:blipFill>
        <p:spPr bwMode="auto">
          <a:xfrm>
            <a:off x="4214810" y="3714752"/>
            <a:ext cx="3214710" cy="2857520"/>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par>
                          <p:cTn id="15" fill="hold">
                            <p:stCondLst>
                              <p:cond delay="1000"/>
                            </p:stCondLst>
                            <p:childTnLst>
                              <p:par>
                                <p:cTn id="16" presetID="47" presetClass="entr" presetSubtype="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3. ΦΥΣΗ</a:t>
            </a:r>
            <a:endParaRPr lang="el-GR" dirty="0"/>
          </a:p>
        </p:txBody>
      </p:sp>
      <p:sp>
        <p:nvSpPr>
          <p:cNvPr id="3" name="2 - Θέση περιεχομένου"/>
          <p:cNvSpPr>
            <a:spLocks noGrp="1"/>
          </p:cNvSpPr>
          <p:nvPr>
            <p:ph idx="1"/>
          </p:nvPr>
        </p:nvSpPr>
        <p:spPr>
          <a:xfrm>
            <a:off x="500034" y="1785926"/>
            <a:ext cx="8229600" cy="4572000"/>
          </a:xfrm>
        </p:spPr>
        <p:txBody>
          <a:bodyPr>
            <a:normAutofit/>
          </a:bodyPr>
          <a:lstStyle/>
          <a:p>
            <a:r>
              <a:rPr lang="el-GR" sz="2400" dirty="0" smtClean="0"/>
              <a:t>Οι </a:t>
            </a:r>
            <a:r>
              <a:rPr lang="el-GR" sz="2400" dirty="0"/>
              <a:t>αρχαίοι Έλληνες </a:t>
            </a:r>
            <a:r>
              <a:rPr lang="el-GR" sz="2400" dirty="0" smtClean="0"/>
              <a:t>και </a:t>
            </a:r>
            <a:r>
              <a:rPr lang="el-GR" sz="2400" dirty="0"/>
              <a:t>πρώτος ο Πυθαγόρας, βρήκαν ότι τα σχέδια των λουλουδιών, η διάταξη των φύλλων γύρω από το μίσχο, η διάταξη των πετάλων στις μαργαρίτες και στα ηλιοτρόπια δεν γίνονται τυχαία αλλά σύμφωνα με τη Χρυσή Τομή. Τα λεγόμενα χρυσά σπειροειδή που βασίζονται στον «φ» απαντώνται στις σπείρες των οστρακοειδών, αρκετών σπειροειδών Γαλαξιών, ακόμη και στις σπείρες του DNA ή στα δακτυλικά μας αποτυπώματα. Αν μετρήσει κανείς τις μέλισσες σε μια κυψέλη οπουδήποτε στον κόσμο θα παρατηρήσει ότι ο λόγος των θηλυκών μελισσών προς τις αρσενικές καταλήγει πάντα στον «φ».</a:t>
            </a:r>
          </a:p>
          <a:p>
            <a:endParaRPr lang="el-GR" sz="24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8" presetClass="entr" presetSubtype="0" accel="5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127</TotalTime>
  <Words>721</Words>
  <Application>Microsoft Office PowerPoint</Application>
  <PresentationFormat>Προβολή στην οθόνη (4:3)</PresentationFormat>
  <Paragraphs>64</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Ζωντάνια</vt:lpstr>
      <vt:lpstr>ΓΕ.Λ ΕΞΑΠΛΑΤΑΝΟΥ «ΜΕΝΕΛΑΟΣ ΛΟΥΝΤΕΜΗΣ»</vt:lpstr>
      <vt:lpstr>ΠΡΟΛΕΓΟΜΕΝΑ</vt:lpstr>
      <vt:lpstr>ΠΥΘΑΓΟΡΑΣ - ΕΥΚΛΕΙΔΗΣ</vt:lpstr>
      <vt:lpstr>φ=1,6180339887...</vt:lpstr>
      <vt:lpstr>Η ΧΡΗΣΗ ΤΟΥ φ</vt:lpstr>
      <vt:lpstr> 1. ΑΛΓΕΒΡΑ</vt:lpstr>
      <vt:lpstr>2. ΓΕΩΜΕΤΡΙΑ</vt:lpstr>
      <vt:lpstr>Διαφάνεια 8</vt:lpstr>
      <vt:lpstr>3. ΦΥΣΗ</vt:lpstr>
      <vt:lpstr>4. ΑΝΘΡΩΠΟΣ</vt:lpstr>
      <vt:lpstr>5. ΑΡΧΙΤΕΚΤΟΝΙΚΗ</vt:lpstr>
      <vt:lpstr>ΠΑΡΑΔΕΙΓΜΑΤΑ ΧΡΥΣΗΣ ΤΟΜΗΣ</vt:lpstr>
      <vt:lpstr>Διαφάνεια 13</vt:lpstr>
      <vt:lpstr>Ο φ ΩΣ ΑΡΡΗΤΟΣ ΑΡΙΘΜΟΣ</vt:lpstr>
      <vt:lpstr>Πηγές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ΓΕ.Λ ΕΞΑΠΛΑΤΑΝΟΥ «ΜΕΝΕΛΑΟΣ ΛΟΥΝΤΕΜΗΣ»</dc:title>
  <dc:creator>user</dc:creator>
  <cp:lastModifiedBy>user</cp:lastModifiedBy>
  <cp:revision>25</cp:revision>
  <dcterms:created xsi:type="dcterms:W3CDTF">2016-12-29T14:25:05Z</dcterms:created>
  <dcterms:modified xsi:type="dcterms:W3CDTF">2017-01-13T15:59:45Z</dcterms:modified>
</cp:coreProperties>
</file>