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58" r:id="rId7"/>
    <p:sldId id="262" r:id="rId8"/>
    <p:sldId id="266" r:id="rId9"/>
    <p:sldId id="263" r:id="rId10"/>
    <p:sldId id="264" r:id="rId11"/>
    <p:sldId id="265"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FA4A593-4E9B-40B2-83D3-02A75D55B1AC}" type="datetimeFigureOut">
              <a:rPr lang="el-GR" smtClean="0"/>
              <a:pPr/>
              <a:t>6/10/2016</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B7BD107-0955-4541-927C-521DF89FD82A}"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6FA4A593-4E9B-40B2-83D3-02A75D55B1AC}" type="datetimeFigureOut">
              <a:rPr lang="el-GR" smtClean="0"/>
              <a:pPr/>
              <a:t>6/10/2016</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B7BD107-0955-4541-927C-521DF89FD82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FA4A593-4E9B-40B2-83D3-02A75D55B1AC}" type="datetimeFigureOut">
              <a:rPr lang="el-GR" smtClean="0"/>
              <a:pPr/>
              <a:t>6/10/2016</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2B7BD107-0955-4541-927C-521DF89FD82A}"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6FA4A593-4E9B-40B2-83D3-02A75D55B1AC}" type="datetimeFigureOut">
              <a:rPr lang="el-GR" smtClean="0"/>
              <a:pPr/>
              <a:t>6/10/2016</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6FA4A593-4E9B-40B2-83D3-02A75D55B1AC}" type="datetimeFigureOut">
              <a:rPr lang="el-GR" smtClean="0"/>
              <a:pPr/>
              <a:t>6/10/2016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B7BD107-0955-4541-927C-521DF89FD82A}" type="slidenum">
              <a:rPr lang="el-GR" smtClean="0"/>
              <a:pPr/>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FA4A593-4E9B-40B2-83D3-02A75D55B1AC}" type="datetimeFigureOut">
              <a:rPr lang="el-GR" smtClean="0"/>
              <a:pPr/>
              <a:t>6/10/2016</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B7BD107-0955-4541-927C-521DF89FD82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843808" y="1340768"/>
            <a:ext cx="6048672" cy="5112568"/>
          </a:xfrm>
        </p:spPr>
        <p:txBody>
          <a:bodyPr>
            <a:normAutofit/>
          </a:bodyPr>
          <a:lstStyle/>
          <a:p>
            <a:pPr algn="ctr"/>
            <a:r>
              <a:rPr lang="en-GB" sz="1800" b="1" dirty="0" smtClean="0"/>
              <a:t/>
            </a:r>
            <a:br>
              <a:rPr lang="en-GB" sz="1800" b="1" dirty="0" smtClean="0"/>
            </a:br>
            <a:endParaRPr lang="en-US" sz="1800" dirty="0" smtClean="0">
              <a:latin typeface="Times New Roman" pitchFamily="18" charset="0"/>
              <a:cs typeface="Times New Roman" pitchFamily="18" charset="0"/>
            </a:endParaRPr>
          </a:p>
          <a:p>
            <a:pPr algn="ctr"/>
            <a:endParaRPr lang="el-GR" sz="2400" b="1" i="1" dirty="0" smtClean="0">
              <a:latin typeface="Times New Roman" panose="02020603050405020304" pitchFamily="18" charset="0"/>
              <a:cs typeface="Times New Roman" pitchFamily="18" charset="0"/>
            </a:endParaRPr>
          </a:p>
          <a:p>
            <a:pPr algn="ctr"/>
            <a:r>
              <a:rPr lang="el-GR" sz="2800" b="1" i="1" dirty="0" smtClean="0">
                <a:latin typeface="Times New Roman" panose="02020603050405020304" pitchFamily="18" charset="0"/>
                <a:cs typeface="Times New Roman" pitchFamily="18" charset="0"/>
              </a:rPr>
              <a:t>Αλγεβρικές </a:t>
            </a:r>
            <a:r>
              <a:rPr lang="el-GR" sz="2800" b="1" i="1" dirty="0" smtClean="0">
                <a:latin typeface="Times New Roman" pitchFamily="18" charset="0"/>
                <a:cs typeface="Times New Roman" pitchFamily="18" charset="0"/>
              </a:rPr>
              <a:t>Δομές</a:t>
            </a:r>
          </a:p>
          <a:p>
            <a:pPr algn="ctr"/>
            <a:endParaRPr lang="el-GR" sz="2400" b="1" i="1" dirty="0" smtClean="0">
              <a:latin typeface="Times New Roman" panose="02020603050405020304" pitchFamily="18" charset="0"/>
              <a:cs typeface="Times New Roman" panose="02020603050405020304" pitchFamily="18" charset="0"/>
            </a:endParaRPr>
          </a:p>
          <a:p>
            <a:pPr algn="ctr"/>
            <a:r>
              <a:rPr lang="el-GR" sz="2400" b="1" i="1" dirty="0" smtClean="0">
                <a:latin typeface="Times New Roman" panose="02020603050405020304" pitchFamily="18" charset="0"/>
                <a:cs typeface="Times New Roman" panose="02020603050405020304" pitchFamily="18" charset="0"/>
              </a:rPr>
              <a:t>Ομάδες-Υποομάδες-Δακτύλιοι-Σώματα</a:t>
            </a:r>
          </a:p>
          <a:p>
            <a:pPr algn="ctr"/>
            <a:r>
              <a:rPr lang="el-GR" sz="2400" b="1" i="1" dirty="0" smtClean="0">
                <a:latin typeface="Times New Roman" panose="02020603050405020304" pitchFamily="18" charset="0"/>
                <a:cs typeface="Times New Roman" panose="02020603050405020304" pitchFamily="18" charset="0"/>
              </a:rPr>
              <a:t>Σχέσεις</a:t>
            </a:r>
            <a:endParaRPr lang="el-GR" sz="1400" b="1" dirty="0" smtClean="0">
              <a:latin typeface="Times New Roman" pitchFamily="18" charset="0"/>
              <a:cs typeface="Times New Roman" pitchFamily="18" charset="0"/>
            </a:endParaRPr>
          </a:p>
          <a:p>
            <a:pPr algn="ctr"/>
            <a:endParaRPr lang="el-GR" sz="1400" b="1" dirty="0">
              <a:latin typeface="Times New Roman" pitchFamily="18" charset="0"/>
              <a:cs typeface="Times New Roman" pitchFamily="18" charset="0"/>
            </a:endParaRPr>
          </a:p>
          <a:p>
            <a:pPr algn="ctr"/>
            <a:endParaRPr lang="el-GR" sz="1400" b="1" dirty="0" smtClean="0">
              <a:latin typeface="Times New Roman" pitchFamily="18" charset="0"/>
              <a:cs typeface="Times New Roman" pitchFamily="18" charset="0"/>
            </a:endParaRPr>
          </a:p>
          <a:p>
            <a:pPr algn="ctr"/>
            <a:r>
              <a:rPr lang="el-GR" sz="1800" b="1" dirty="0" smtClean="0">
                <a:latin typeface="Times New Roman" pitchFamily="18" charset="0"/>
                <a:cs typeface="Times New Roman" pitchFamily="18" charset="0"/>
              </a:rPr>
              <a:t>Μια παρουσίαση του </a:t>
            </a:r>
            <a:r>
              <a:rPr lang="en-US" sz="1800" b="1" dirty="0" smtClean="0">
                <a:latin typeface="Times New Roman" pitchFamily="18" charset="0"/>
                <a:cs typeface="Times New Roman" pitchFamily="18" charset="0"/>
              </a:rPr>
              <a:t>Msc</a:t>
            </a:r>
            <a:r>
              <a:rPr lang="el-GR"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μαθηματικού</a:t>
            </a:r>
          </a:p>
          <a:p>
            <a:pPr algn="ctr"/>
            <a:r>
              <a:rPr lang="el-GR" sz="1800" b="1" dirty="0" smtClean="0">
                <a:latin typeface="Times New Roman" pitchFamily="18" charset="0"/>
                <a:cs typeface="Times New Roman" pitchFamily="18" charset="0"/>
              </a:rPr>
              <a:t>Κοσόγλου Ιορδάνη  - Μάρτιος  </a:t>
            </a:r>
            <a:r>
              <a:rPr lang="el-GR" sz="1800" b="1" dirty="0" smtClean="0">
                <a:latin typeface="Times New Roman" pitchFamily="18" charset="0"/>
                <a:cs typeface="Times New Roman" pitchFamily="18" charset="0"/>
              </a:rPr>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Απελευθέρωση της Άλγεβρας</a:t>
            </a:r>
            <a:endParaRPr lang="el-GR" sz="3200" i="1" cap="none"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000100" y="4643446"/>
            <a:ext cx="4857784" cy="2088694"/>
          </a:xfrm>
          <a:prstGeom prst="rect">
            <a:avLst/>
          </a:prstGeom>
          <a:noFill/>
          <a:ln w="9525">
            <a:noFill/>
            <a:miter lim="800000"/>
            <a:headEnd/>
            <a:tailEnd/>
          </a:ln>
          <a:effectLst/>
        </p:spPr>
      </p:pic>
      <p:sp>
        <p:nvSpPr>
          <p:cNvPr id="5" name="4 - TextBox"/>
          <p:cNvSpPr txBox="1"/>
          <p:nvPr/>
        </p:nvSpPr>
        <p:spPr>
          <a:xfrm>
            <a:off x="642910" y="928670"/>
            <a:ext cx="7215238" cy="4139595"/>
          </a:xfrm>
          <a:prstGeom prst="rect">
            <a:avLst/>
          </a:prstGeom>
          <a:noFill/>
        </p:spPr>
        <p:txBody>
          <a:bodyPr wrap="square" rtlCol="0">
            <a:spAutoFit/>
          </a:bodyPr>
          <a:lstStyle/>
          <a:p>
            <a:pPr>
              <a:buClr>
                <a:srgbClr val="FF0000"/>
              </a:buClr>
              <a:buSzPct val="100000"/>
              <a:buFont typeface="Arial" pitchFamily="34" charset="0"/>
              <a:buChar char="•"/>
            </a:pPr>
            <a:r>
              <a:rPr lang="el-GR" sz="2000" dirty="0" smtClean="0">
                <a:latin typeface="Times New Roman" pitchFamily="18" charset="0"/>
                <a:cs typeface="Times New Roman" pitchFamily="18" charset="0"/>
              </a:rPr>
              <a:t>Το 1844 ο </a:t>
            </a:r>
            <a:r>
              <a:rPr lang="en-US" sz="2000" b="1" dirty="0" smtClean="0">
                <a:latin typeface="Times New Roman" pitchFamily="18" charset="0"/>
                <a:cs typeface="Times New Roman" pitchFamily="18" charset="0"/>
              </a:rPr>
              <a:t>H.</a:t>
            </a:r>
            <a:r>
              <a:rPr lang="el-G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Grassman </a:t>
            </a:r>
            <a:r>
              <a:rPr lang="el-GR" sz="2000" dirty="0" smtClean="0">
                <a:latin typeface="Times New Roman" pitchFamily="18" charset="0"/>
                <a:cs typeface="Times New Roman" pitchFamily="18" charset="0"/>
              </a:rPr>
              <a:t>ανέπτυξε αλγεβρικές κλάσεις γενικότερες της Άλγεβρας του </a:t>
            </a:r>
            <a:r>
              <a:rPr lang="en-US" sz="2000" dirty="0" smtClean="0">
                <a:latin typeface="Times New Roman" pitchFamily="18" charset="0"/>
                <a:cs typeface="Times New Roman" pitchFamily="18" charset="0"/>
              </a:rPr>
              <a:t>Hamilton</a:t>
            </a:r>
            <a:r>
              <a:rPr lang="el-GR" sz="2000" dirty="0" smtClean="0">
                <a:latin typeface="Times New Roman" pitchFamily="18" charset="0"/>
                <a:cs typeface="Times New Roman" pitchFamily="18" charset="0"/>
              </a:rPr>
              <a:t>. Θεώρησε διατεταγμένα σύνολα από </a:t>
            </a:r>
            <a:r>
              <a:rPr lang="en-US" sz="2000" i="1" dirty="0" smtClean="0">
                <a:latin typeface="Times New Roman" pitchFamily="18" charset="0"/>
                <a:cs typeface="Times New Roman" pitchFamily="18" charset="0"/>
              </a:rPr>
              <a:t>n</a:t>
            </a:r>
            <a:r>
              <a:rPr lang="el-GR" sz="2000" i="1" dirty="0" smtClean="0">
                <a:latin typeface="Times New Roman" pitchFamily="18" charset="0"/>
                <a:cs typeface="Times New Roman" pitchFamily="18" charset="0"/>
              </a:rPr>
              <a:t> πραγματικούς αριθμούς.</a:t>
            </a:r>
          </a:p>
          <a:p>
            <a:pPr>
              <a:buClr>
                <a:srgbClr val="FF0000"/>
              </a:buClr>
              <a:buSzPct val="100000"/>
              <a:buFont typeface="Arial" pitchFamily="34" charset="0"/>
              <a:buChar char="•"/>
            </a:pPr>
            <a:r>
              <a:rPr lang="el-GR" sz="2000" dirty="0" smtClean="0">
                <a:latin typeface="Times New Roman" pitchFamily="18" charset="0"/>
                <a:cs typeface="Times New Roman" pitchFamily="18" charset="0"/>
              </a:rPr>
              <a:t>Φτιάχνοντας διαφορετικούς πίνακες πολλαπλασιασμού ανάλογα με ποιους νόμους της κοινής άλγεβρας θέλουμε να διατηρήσουμε,  δημιουργούνται διαφορετικές άλγεβρες. </a:t>
            </a:r>
            <a:r>
              <a:rPr lang="el-GR" sz="2000" u="sng" dirty="0" smtClean="0">
                <a:latin typeface="Times New Roman" pitchFamily="18" charset="0"/>
                <a:cs typeface="Times New Roman" pitchFamily="18" charset="0"/>
              </a:rPr>
              <a:t>Μερικά παραδείγματα </a:t>
            </a:r>
            <a:r>
              <a:rPr lang="el-GR" sz="2000" dirty="0" smtClean="0">
                <a:latin typeface="Times New Roman" pitchFamily="18" charset="0"/>
                <a:cs typeface="Times New Roman" pitchFamily="18" charset="0"/>
              </a:rPr>
              <a:t>: </a:t>
            </a:r>
          </a:p>
          <a:p>
            <a:pPr lvl="1">
              <a:buClr>
                <a:srgbClr val="FF0000"/>
              </a:buClr>
              <a:buSzPct val="100000"/>
              <a:buFont typeface="Arial" pitchFamily="34" charset="0"/>
              <a:buChar char="•"/>
            </a:pPr>
            <a:r>
              <a:rPr lang="el-GR" sz="1700" dirty="0" smtClean="0">
                <a:latin typeface="Times New Roman" pitchFamily="18" charset="0"/>
                <a:cs typeface="Times New Roman" pitchFamily="18" charset="0"/>
              </a:rPr>
              <a:t>Αν διαγράψουμε το Ρ2 του Σώματος προκύπτει ο </a:t>
            </a:r>
            <a:r>
              <a:rPr lang="el-GR" sz="1700" i="1" dirty="0" smtClean="0">
                <a:solidFill>
                  <a:srgbClr val="FF0000"/>
                </a:solidFill>
                <a:latin typeface="Times New Roman" pitchFamily="18" charset="0"/>
                <a:cs typeface="Times New Roman" pitchFamily="18" charset="0"/>
              </a:rPr>
              <a:t>δακτύλιος διαίρεσης</a:t>
            </a:r>
            <a:r>
              <a:rPr lang="el-GR" sz="1700" dirty="0" smtClean="0">
                <a:latin typeface="Times New Roman" pitchFamily="18" charset="0"/>
                <a:cs typeface="Times New Roman" pitchFamily="18" charset="0"/>
              </a:rPr>
              <a:t>.</a:t>
            </a:r>
          </a:p>
          <a:p>
            <a:pPr lvl="1">
              <a:buClr>
                <a:srgbClr val="FF0000"/>
              </a:buClr>
              <a:buSzPct val="100000"/>
              <a:buFont typeface="Arial" pitchFamily="34" charset="0"/>
              <a:buChar char="•"/>
            </a:pPr>
            <a:r>
              <a:rPr lang="el-GR" sz="1700" dirty="0" smtClean="0">
                <a:latin typeface="Times New Roman" pitchFamily="18" charset="0"/>
                <a:cs typeface="Times New Roman" pitchFamily="18" charset="0"/>
              </a:rPr>
              <a:t>Αν αφαιρέσουμε τα Ρ2,Ρ7,Ρ10 , οδηγεί στην </a:t>
            </a:r>
            <a:r>
              <a:rPr lang="el-GR" sz="1700" i="1" dirty="0" smtClean="0">
                <a:solidFill>
                  <a:srgbClr val="FF0000"/>
                </a:solidFill>
                <a:latin typeface="Times New Roman" pitchFamily="18" charset="0"/>
                <a:cs typeface="Times New Roman" pitchFamily="18" charset="0"/>
              </a:rPr>
              <a:t>Ακεραία περιοχή</a:t>
            </a:r>
            <a:r>
              <a:rPr lang="el-GR" sz="1700" dirty="0" smtClean="0">
                <a:latin typeface="Times New Roman" pitchFamily="18" charset="0"/>
                <a:cs typeface="Times New Roman" pitchFamily="18" charset="0"/>
              </a:rPr>
              <a:t>.</a:t>
            </a:r>
          </a:p>
          <a:p>
            <a:pPr lvl="1">
              <a:buClr>
                <a:srgbClr val="FF0000"/>
              </a:buClr>
              <a:buSzPct val="100000"/>
              <a:buFont typeface="Arial" pitchFamily="34" charset="0"/>
              <a:buChar char="•"/>
            </a:pPr>
            <a:r>
              <a:rPr lang="el-GR" sz="1700" dirty="0" smtClean="0">
                <a:latin typeface="Times New Roman" pitchFamily="18" charset="0"/>
                <a:cs typeface="Times New Roman" pitchFamily="18" charset="0"/>
              </a:rPr>
              <a:t>Η αφαίρεση των Ρ2,Ρ9,Ρ10 , οδηγεί στον </a:t>
            </a:r>
            <a:r>
              <a:rPr lang="el-GR" sz="1700" i="1" dirty="0" smtClean="0">
                <a:solidFill>
                  <a:srgbClr val="FF0000"/>
                </a:solidFill>
                <a:latin typeface="Times New Roman" pitchFamily="18" charset="0"/>
                <a:cs typeface="Times New Roman" pitchFamily="18" charset="0"/>
              </a:rPr>
              <a:t>δακτύλιο με ταυτοτικό στοιχείο</a:t>
            </a:r>
            <a:r>
              <a:rPr lang="el-GR" sz="1700" dirty="0" smtClean="0">
                <a:latin typeface="Times New Roman" pitchFamily="18" charset="0"/>
                <a:cs typeface="Times New Roman" pitchFamily="18" charset="0"/>
              </a:rPr>
              <a:t>.</a:t>
            </a:r>
          </a:p>
          <a:p>
            <a:pPr lvl="1">
              <a:buClr>
                <a:srgbClr val="FF0000"/>
              </a:buClr>
              <a:buSzPct val="100000"/>
              <a:buFont typeface="Arial" pitchFamily="34" charset="0"/>
              <a:buChar char="•"/>
            </a:pPr>
            <a:r>
              <a:rPr lang="el-GR" sz="1700" dirty="0" smtClean="0">
                <a:latin typeface="Times New Roman" pitchFamily="18" charset="0"/>
                <a:cs typeface="Times New Roman" pitchFamily="18" charset="0"/>
              </a:rPr>
              <a:t>Η διαγραφή των Ρ7,Ρ9,Ρ10 , οδηγεί στον </a:t>
            </a:r>
            <a:r>
              <a:rPr lang="el-GR" sz="1700" i="1" dirty="0" smtClean="0">
                <a:solidFill>
                  <a:srgbClr val="FF0000"/>
                </a:solidFill>
                <a:latin typeface="Times New Roman" pitchFamily="18" charset="0"/>
                <a:cs typeface="Times New Roman" pitchFamily="18" charset="0"/>
              </a:rPr>
              <a:t>αντιμεταθετικό δακτύλιο</a:t>
            </a:r>
          </a:p>
          <a:p>
            <a:pPr lvl="1">
              <a:buClr>
                <a:srgbClr val="FF0000"/>
              </a:buClr>
              <a:buSzPct val="100000"/>
              <a:buFont typeface="Arial" pitchFamily="34" charset="0"/>
              <a:buChar char="•"/>
            </a:pPr>
            <a:r>
              <a:rPr lang="el-GR" sz="1700" dirty="0" smtClean="0">
                <a:latin typeface="Times New Roman" pitchFamily="18" charset="0"/>
                <a:cs typeface="Times New Roman" pitchFamily="18" charset="0"/>
              </a:rPr>
              <a:t>Η διαγραφή των Ρ2,Ρ7,Ρ9,Ρ10 , οδηγεί στον </a:t>
            </a:r>
            <a:r>
              <a:rPr lang="el-GR" sz="1700" i="1" dirty="0" smtClean="0">
                <a:solidFill>
                  <a:srgbClr val="FF0000"/>
                </a:solidFill>
                <a:latin typeface="Times New Roman" pitchFamily="18" charset="0"/>
                <a:cs typeface="Times New Roman" pitchFamily="18" charset="0"/>
              </a:rPr>
              <a:t>δακτύλιο</a:t>
            </a:r>
            <a:r>
              <a:rPr lang="el-GR" sz="1700" dirty="0" smtClean="0">
                <a:latin typeface="Times New Roman" pitchFamily="18" charset="0"/>
                <a:cs typeface="Times New Roman" pitchFamily="18" charset="0"/>
              </a:rPr>
              <a:t>.</a:t>
            </a:r>
          </a:p>
          <a:p>
            <a:pPr>
              <a:buClr>
                <a:srgbClr val="FF0000"/>
              </a:buClr>
              <a:buSzPct val="100000"/>
              <a:buFont typeface="Arial" pitchFamily="34" charset="0"/>
              <a:buChar char="•"/>
            </a:pPr>
            <a:r>
              <a:rPr lang="el-GR" sz="2000" dirty="0" smtClean="0">
                <a:latin typeface="Times New Roman" pitchFamily="18" charset="0"/>
                <a:cs typeface="Times New Roman" pitchFamily="18" charset="0"/>
              </a:rPr>
              <a:t>Ο </a:t>
            </a:r>
            <a:r>
              <a:rPr lang="el-GR" sz="2000" b="1" dirty="0" smtClean="0">
                <a:latin typeface="Times New Roman" pitchFamily="18" charset="0"/>
                <a:cs typeface="Times New Roman" pitchFamily="18" charset="0"/>
              </a:rPr>
              <a:t>Α. </a:t>
            </a:r>
            <a:r>
              <a:rPr lang="en-US" sz="2000" b="1" dirty="0" smtClean="0">
                <a:latin typeface="Times New Roman" pitchFamily="18" charset="0"/>
                <a:cs typeface="Times New Roman" pitchFamily="18" charset="0"/>
              </a:rPr>
              <a:t>Cayley </a:t>
            </a:r>
            <a:r>
              <a:rPr lang="el-GR" sz="2000" dirty="0" smtClean="0">
                <a:latin typeface="Times New Roman" pitchFamily="18" charset="0"/>
                <a:cs typeface="Times New Roman" pitchFamily="18" charset="0"/>
              </a:rPr>
              <a:t>το 1857 , δημιούργησε την άλγεβρα πινάκων από τους γραμμικούς μετασχηματισμούς.</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537192"/>
          </a:xfrm>
        </p:spPr>
        <p:txBody>
          <a:bodyPr>
            <a:normAutofit/>
          </a:bodyPr>
          <a:lstStyle/>
          <a:p>
            <a:pPr algn="ctr"/>
            <a:r>
              <a:rPr lang="el-GR" sz="3200" i="1" cap="none" dirty="0" smtClean="0">
                <a:latin typeface="Times New Roman" pitchFamily="18" charset="0"/>
                <a:cs typeface="Times New Roman" pitchFamily="18" charset="0"/>
              </a:rPr>
              <a:t>Απελευθέρωση της Άλγεβρας</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928670"/>
            <a:ext cx="7239000" cy="5527066"/>
          </a:xfrm>
        </p:spPr>
        <p:txBody>
          <a:bodyPr>
            <a:normAutofit/>
          </a:bodyPr>
          <a:lstStyle/>
          <a:p>
            <a:pPr>
              <a:lnSpc>
                <a:spcPct val="130000"/>
              </a:lnSpc>
              <a:buNone/>
            </a:pPr>
            <a:r>
              <a:rPr lang="el-GR" sz="2000" dirty="0" smtClean="0">
                <a:latin typeface="Times New Roman" pitchFamily="18" charset="0"/>
                <a:cs typeface="Times New Roman" pitchFamily="18" charset="0"/>
              </a:rPr>
              <a:t>Επίσης στα μέσα του 19</a:t>
            </a:r>
            <a:r>
              <a:rPr lang="el-GR" sz="2000" baseline="30000" dirty="0" smtClean="0">
                <a:latin typeface="Times New Roman" pitchFamily="18" charset="0"/>
                <a:cs typeface="Times New Roman" pitchFamily="18" charset="0"/>
              </a:rPr>
              <a:t>ου</a:t>
            </a:r>
            <a:r>
              <a:rPr lang="el-GR" sz="2000" dirty="0" smtClean="0">
                <a:latin typeface="Times New Roman" pitchFamily="18" charset="0"/>
                <a:cs typeface="Times New Roman" pitchFamily="18" charset="0"/>
              </a:rPr>
              <a:t> αιώνα επινοήθηκαν  Άλγεβρες στις οποίες</a:t>
            </a:r>
          </a:p>
          <a:p>
            <a:pPr>
              <a:lnSpc>
                <a:spcPct val="130000"/>
              </a:lnSpc>
              <a:buNone/>
            </a:pPr>
            <a:r>
              <a:rPr lang="el-GR" sz="2000" dirty="0" smtClean="0">
                <a:latin typeface="Times New Roman" pitchFamily="18" charset="0"/>
                <a:cs typeface="Times New Roman" pitchFamily="18" charset="0"/>
              </a:rPr>
              <a:t>δεν ισχύει η </a:t>
            </a:r>
            <a:r>
              <a:rPr lang="el-GR" sz="2000" i="1" dirty="0" smtClean="0">
                <a:latin typeface="Times New Roman" pitchFamily="18" charset="0"/>
                <a:cs typeface="Times New Roman" pitchFamily="18" charset="0"/>
              </a:rPr>
              <a:t>προσεταιριστική ιδιότητα</a:t>
            </a:r>
            <a:r>
              <a:rPr lang="el-GR" sz="2000" dirty="0" smtClean="0">
                <a:latin typeface="Times New Roman" pitchFamily="18" charset="0"/>
                <a:cs typeface="Times New Roman" pitchFamily="18" charset="0"/>
              </a:rPr>
              <a:t>.</a:t>
            </a:r>
          </a:p>
          <a:p>
            <a:pPr>
              <a:lnSpc>
                <a:spcPct val="130000"/>
              </a:lnSpc>
              <a:buNone/>
            </a:pPr>
            <a:r>
              <a:rPr lang="el-GR" sz="2000" dirty="0" smtClean="0">
                <a:latin typeface="Times New Roman" pitchFamily="18" charset="0"/>
                <a:cs typeface="Times New Roman" pitchFamily="18" charset="0"/>
              </a:rPr>
              <a:t>Κάποια  παραδείγματα που μπορούμε να φέρουμε είναι : </a:t>
            </a:r>
          </a:p>
          <a:p>
            <a:pPr>
              <a:lnSpc>
                <a:spcPct val="130000"/>
              </a:lnSpc>
              <a:buNone/>
            </a:pPr>
            <a:endParaRPr lang="el-GR" sz="2000" dirty="0" smtClean="0">
              <a:latin typeface="Times New Roman" pitchFamily="18" charset="0"/>
              <a:cs typeface="Times New Roman" pitchFamily="18" charset="0"/>
            </a:endParaRPr>
          </a:p>
          <a:p>
            <a:pPr>
              <a:lnSpc>
                <a:spcPct val="130000"/>
              </a:lnSpc>
              <a:buClr>
                <a:srgbClr val="FF0000"/>
              </a:buClr>
              <a:buSzPct val="100000"/>
              <a:buFont typeface="Wingdings" pitchFamily="2" charset="2"/>
              <a:buChar char="v"/>
            </a:pPr>
            <a:r>
              <a:rPr lang="el-GR" sz="2000" dirty="0" smtClean="0">
                <a:latin typeface="Times New Roman" pitchFamily="18" charset="0"/>
                <a:cs typeface="Times New Roman" pitchFamily="18" charset="0"/>
              </a:rPr>
              <a:t>   η </a:t>
            </a:r>
            <a:r>
              <a:rPr lang="el-GR" sz="2000" b="1" i="1" dirty="0" smtClean="0">
                <a:solidFill>
                  <a:srgbClr val="0070C0"/>
                </a:solidFill>
                <a:latin typeface="Times New Roman" pitchFamily="18" charset="0"/>
                <a:cs typeface="Times New Roman" pitchFamily="18" charset="0"/>
              </a:rPr>
              <a:t>Άλγεβρα του </a:t>
            </a:r>
            <a:r>
              <a:rPr lang="en-US" sz="2000" b="1" i="1" dirty="0" smtClean="0">
                <a:solidFill>
                  <a:srgbClr val="0070C0"/>
                </a:solidFill>
                <a:latin typeface="Times New Roman" pitchFamily="18" charset="0"/>
                <a:cs typeface="Times New Roman" pitchFamily="18" charset="0"/>
              </a:rPr>
              <a:t>Jordan</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στην οποία απουσιάζει η προσεταιριστική ιδιότητα του πολλαπλασιασμού.</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Το γινόμενο δυο πινάκων Α, Β ορίζεται ως : (ΑΒ+ΒΑ)/2 , όπου ΑΒ το γινόμενο πινάκων της άλγεβρας </a:t>
            </a:r>
            <a:r>
              <a:rPr lang="en-US" sz="2000" dirty="0" smtClean="0">
                <a:latin typeface="Times New Roman" pitchFamily="18" charset="0"/>
                <a:cs typeface="Times New Roman" pitchFamily="18" charset="0"/>
              </a:rPr>
              <a:t>Cayley.</a:t>
            </a:r>
            <a:endParaRPr lang="el-GR" sz="2000" dirty="0" smtClean="0">
              <a:latin typeface="Times New Roman" pitchFamily="18" charset="0"/>
              <a:cs typeface="Times New Roman" pitchFamily="18" charset="0"/>
            </a:endParaRPr>
          </a:p>
          <a:p>
            <a:pPr>
              <a:lnSpc>
                <a:spcPct val="130000"/>
              </a:lnSpc>
              <a:buClr>
                <a:srgbClr val="FF0000"/>
              </a:buClr>
              <a:buSzPct val="100000"/>
              <a:buFont typeface="Wingdings" pitchFamily="2" charset="2"/>
              <a:buChar char="v"/>
            </a:pPr>
            <a:r>
              <a:rPr lang="el-GR" sz="2000" dirty="0" smtClean="0">
                <a:latin typeface="Times New Roman" pitchFamily="18" charset="0"/>
                <a:cs typeface="Times New Roman" pitchFamily="18" charset="0"/>
              </a:rPr>
              <a:t>   η </a:t>
            </a:r>
            <a:r>
              <a:rPr lang="el-GR" sz="2000" b="1" i="1" dirty="0" smtClean="0">
                <a:solidFill>
                  <a:srgbClr val="0070C0"/>
                </a:solidFill>
                <a:latin typeface="Times New Roman" pitchFamily="18" charset="0"/>
                <a:cs typeface="Times New Roman" pitchFamily="18" charset="0"/>
              </a:rPr>
              <a:t>Άλγεβρα του </a:t>
            </a:r>
            <a:r>
              <a:rPr lang="en-US" sz="2000" b="1" i="1" dirty="0" smtClean="0">
                <a:solidFill>
                  <a:srgbClr val="0070C0"/>
                </a:solidFill>
                <a:latin typeface="Times New Roman" pitchFamily="18" charset="0"/>
                <a:cs typeface="Times New Roman" pitchFamily="18" charset="0"/>
              </a:rPr>
              <a:t>Lie</a:t>
            </a:r>
            <a:r>
              <a:rPr lang="el-GR" sz="2000" b="1" i="1" dirty="0" smtClean="0">
                <a:solidFill>
                  <a:srgbClr val="0070C0"/>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στην οποία απουσιάζει η προσεταιριστική αλλά </a:t>
            </a:r>
            <a:r>
              <a:rPr lang="el-GR" sz="2000" b="1" dirty="0" smtClean="0">
                <a:latin typeface="Times New Roman" pitchFamily="18" charset="0"/>
                <a:cs typeface="Times New Roman" pitchFamily="18" charset="0"/>
              </a:rPr>
              <a:t>και</a:t>
            </a:r>
            <a:r>
              <a:rPr lang="el-GR" sz="2000" dirty="0" smtClean="0">
                <a:latin typeface="Times New Roman" pitchFamily="18" charset="0"/>
                <a:cs typeface="Times New Roman" pitchFamily="18" charset="0"/>
              </a:rPr>
              <a:t> η αντιμεταθετική ιδιότητα του πολλαπλασιασμού. Εδώ το γινόμενο πινάκων ορίζεται ως : ΑΒ – ΒΑ, όπου ΑΒ το γινόμενο πινάκων της άλγεβρας </a:t>
            </a:r>
            <a:r>
              <a:rPr lang="en-US" sz="2000" dirty="0" smtClean="0">
                <a:latin typeface="Times New Roman" pitchFamily="18" charset="0"/>
                <a:cs typeface="Times New Roman" pitchFamily="18" charset="0"/>
              </a:rPr>
              <a:t>Cayley.</a:t>
            </a:r>
            <a:endParaRPr lang="el-GR" sz="2000"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Ομάδες (</a:t>
            </a:r>
            <a:r>
              <a:rPr lang="en-US" sz="3200" i="1" cap="none" dirty="0" smtClean="0">
                <a:latin typeface="Times New Roman" pitchFamily="18" charset="0"/>
                <a:cs typeface="Times New Roman" pitchFamily="18" charset="0"/>
              </a:rPr>
              <a:t>Groups)</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543824" cy="5455628"/>
          </a:xfrm>
        </p:spPr>
        <p:txBody>
          <a:bodyPr>
            <a:normAutofit fontScale="92500" lnSpcReduction="10000"/>
          </a:bodyPr>
          <a:lstStyle/>
          <a:p>
            <a:pPr>
              <a:buNone/>
            </a:pPr>
            <a:r>
              <a:rPr lang="el-GR" sz="2000" dirty="0" smtClean="0">
                <a:latin typeface="Times New Roman" pitchFamily="18" charset="0"/>
                <a:cs typeface="Times New Roman" pitchFamily="18" charset="0"/>
              </a:rPr>
              <a:t>Ένα σύνολο </a:t>
            </a:r>
            <a:r>
              <a:rPr lang="en-US" sz="2000" dirty="0" smtClean="0">
                <a:latin typeface="Times New Roman" pitchFamily="18" charset="0"/>
                <a:cs typeface="Times New Roman" pitchFamily="18" charset="0"/>
              </a:rPr>
              <a:t>G </a:t>
            </a:r>
            <a:r>
              <a:rPr lang="el-GR" sz="2000" dirty="0" smtClean="0">
                <a:latin typeface="Times New Roman" pitchFamily="18" charset="0"/>
                <a:cs typeface="Times New Roman" pitchFamily="18" charset="0"/>
              </a:rPr>
              <a:t> εφοδιασμένο με μια πράξη καλείται </a:t>
            </a:r>
            <a:r>
              <a:rPr lang="el-GR" sz="2000" b="1" dirty="0" smtClean="0">
                <a:latin typeface="Times New Roman" pitchFamily="18" charset="0"/>
                <a:cs typeface="Times New Roman" pitchFamily="18" charset="0"/>
              </a:rPr>
              <a:t>Ομάδα.</a:t>
            </a:r>
            <a:r>
              <a:rPr lang="el-GR" sz="2000" dirty="0" smtClean="0">
                <a:latin typeface="Times New Roman" pitchFamily="18" charset="0"/>
                <a:cs typeface="Times New Roman" pitchFamily="18" charset="0"/>
              </a:rPr>
              <a:t> Είναι η</a:t>
            </a:r>
          </a:p>
          <a:p>
            <a:pPr>
              <a:buNone/>
            </a:pPr>
            <a:r>
              <a:rPr lang="el-GR" sz="2000" dirty="0" smtClean="0">
                <a:latin typeface="Times New Roman" pitchFamily="18" charset="0"/>
                <a:cs typeface="Times New Roman" pitchFamily="18" charset="0"/>
              </a:rPr>
              <a:t>απλούστερη αλγεβρική δομή. </a:t>
            </a:r>
            <a:r>
              <a:rPr lang="el-GR" sz="2000" i="1" dirty="0" smtClean="0">
                <a:latin typeface="Times New Roman" pitchFamily="18" charset="0"/>
                <a:cs typeface="Times New Roman" pitchFamily="18" charset="0"/>
              </a:rPr>
              <a:t>Συμβολισμός</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Κάθε ομάδα</a:t>
            </a:r>
          </a:p>
          <a:p>
            <a:pPr>
              <a:buNone/>
            </a:pPr>
            <a:r>
              <a:rPr lang="el-GR" sz="2000" dirty="0" smtClean="0">
                <a:latin typeface="Times New Roman" pitchFamily="18" charset="0"/>
                <a:cs typeface="Times New Roman" pitchFamily="18" charset="0"/>
              </a:rPr>
              <a:t>ικανοποιεί τα παρακάτω </a:t>
            </a:r>
            <a:r>
              <a:rPr lang="el-GR" sz="2000" u="sng" dirty="0" smtClean="0">
                <a:latin typeface="Times New Roman" pitchFamily="18" charset="0"/>
                <a:cs typeface="Times New Roman" pitchFamily="18" charset="0"/>
              </a:rPr>
              <a:t>τρία αιτήματα</a:t>
            </a:r>
            <a:r>
              <a:rPr lang="el-GR" sz="2000" dirty="0" smtClean="0">
                <a:latin typeface="Times New Roman" pitchFamily="18" charset="0"/>
                <a:cs typeface="Times New Roman" pitchFamily="18" charset="0"/>
              </a:rPr>
              <a:t>.</a:t>
            </a:r>
          </a:p>
          <a:p>
            <a:pPr>
              <a:buClr>
                <a:srgbClr val="FF0000"/>
              </a:buClr>
              <a:buSzPct val="100000"/>
              <a:buFont typeface="Courier New" pitchFamily="49" charset="0"/>
              <a:buChar char="o"/>
            </a:pP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1 : Για όλα τα α,β,γ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ισχύει  (α*β)*γ = α*(β*γ)</a:t>
            </a:r>
          </a:p>
          <a:p>
            <a:pPr>
              <a:buClr>
                <a:srgbClr val="FF0000"/>
              </a:buClr>
              <a:buSzPct val="100000"/>
              <a:buFont typeface="Courier New" pitchFamily="49" charset="0"/>
              <a:buChar char="o"/>
            </a:pP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2 : Υπάρχει στοιχείο ε του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ώστε για όλα τα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να ισχύει, α*ε=α. </a:t>
            </a:r>
            <a:r>
              <a:rPr lang="el-GR" sz="2000" i="1" dirty="0" smtClean="0">
                <a:solidFill>
                  <a:srgbClr val="FF0000"/>
                </a:solidFill>
                <a:latin typeface="Times New Roman" pitchFamily="18" charset="0"/>
                <a:cs typeface="Times New Roman" pitchFamily="18" charset="0"/>
              </a:rPr>
              <a:t>(Ουδέτερο στοιχείο)</a:t>
            </a:r>
          </a:p>
          <a:p>
            <a:pPr>
              <a:buClr>
                <a:srgbClr val="FF0000"/>
              </a:buClr>
              <a:buSzPct val="100000"/>
              <a:buFont typeface="Courier New" pitchFamily="49" charset="0"/>
              <a:buChar char="o"/>
            </a:pP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3 : Για κάθε στοιχείο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υπάρχει στοιχείο α΄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τέτοιο ώστε να ισχύει  α*α΄ = ε . </a:t>
            </a:r>
            <a:r>
              <a:rPr lang="el-GR" sz="2000" i="1" dirty="0" smtClean="0">
                <a:solidFill>
                  <a:srgbClr val="FF0000"/>
                </a:solidFill>
                <a:latin typeface="Times New Roman" pitchFamily="18" charset="0"/>
                <a:cs typeface="Times New Roman" pitchFamily="18" charset="0"/>
              </a:rPr>
              <a:t>(αντίστροφο στοιχείο)</a:t>
            </a:r>
          </a:p>
          <a:p>
            <a:pPr>
              <a:buClr>
                <a:srgbClr val="FF0000"/>
              </a:buClr>
              <a:buSzPct val="100000"/>
              <a:buNone/>
            </a:pPr>
            <a:r>
              <a:rPr lang="el-GR" sz="2000" dirty="0" smtClean="0">
                <a:latin typeface="Times New Roman" pitchFamily="18" charset="0"/>
                <a:cs typeface="Times New Roman" pitchFamily="18" charset="0"/>
              </a:rPr>
              <a:t>Αν ικανοποιείται και το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4 , τότε η ομάδα καλείται </a:t>
            </a:r>
            <a:r>
              <a:rPr lang="el-GR" sz="2000" b="1" i="1" dirty="0" smtClean="0">
                <a:solidFill>
                  <a:srgbClr val="0070C0"/>
                </a:solidFill>
                <a:latin typeface="Times New Roman" pitchFamily="18" charset="0"/>
                <a:cs typeface="Times New Roman" pitchFamily="18" charset="0"/>
              </a:rPr>
              <a:t>Αβελιανή</a:t>
            </a:r>
          </a:p>
          <a:p>
            <a:pPr>
              <a:buClr>
                <a:srgbClr val="FF0000"/>
              </a:buClr>
              <a:buSzPct val="100000"/>
              <a:buFont typeface="Courier New" pitchFamily="49" charset="0"/>
              <a:buChar char="o"/>
            </a:pP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4 : Για κάθε α,β</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ισχύει α*β=β*α.</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To G</a:t>
            </a:r>
            <a:r>
              <a:rPr lang="el-GR" sz="2000" i="1" dirty="0" smtClean="0">
                <a:latin typeface="Times New Roman" pitchFamily="18" charset="0"/>
                <a:cs typeface="Times New Roman" pitchFamily="18" charset="0"/>
              </a:rPr>
              <a:t>4 είναι ανεξάρτητο των </a:t>
            </a:r>
            <a:r>
              <a:rPr lang="en-US" sz="2000" i="1" dirty="0" smtClean="0">
                <a:latin typeface="Times New Roman" pitchFamily="18" charset="0"/>
                <a:cs typeface="Times New Roman" pitchFamily="18" charset="0"/>
              </a:rPr>
              <a:t>G</a:t>
            </a:r>
            <a:r>
              <a:rPr lang="el-GR" sz="2000" i="1"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 G</a:t>
            </a:r>
            <a:r>
              <a:rPr lang="el-GR" sz="2000" i="1" dirty="0" smtClean="0">
                <a:latin typeface="Times New Roman" pitchFamily="18" charset="0"/>
                <a:cs typeface="Times New Roman" pitchFamily="18" charset="0"/>
              </a:rPr>
              <a:t>2</a:t>
            </a:r>
            <a:r>
              <a:rPr lang="en-US" sz="2000" i="1" dirty="0" smtClean="0">
                <a:latin typeface="Times New Roman" pitchFamily="18" charset="0"/>
                <a:cs typeface="Times New Roman" pitchFamily="18" charset="0"/>
              </a:rPr>
              <a:t> </a:t>
            </a:r>
            <a:r>
              <a:rPr lang="el-GR"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G</a:t>
            </a:r>
            <a:r>
              <a:rPr lang="el-GR" sz="2000" i="1" dirty="0" smtClean="0">
                <a:latin typeface="Times New Roman" pitchFamily="18" charset="0"/>
                <a:cs typeface="Times New Roman" pitchFamily="18" charset="0"/>
              </a:rPr>
              <a:t>3.</a:t>
            </a:r>
            <a:endParaRPr lang="el-GR" sz="2000" i="1" u="sng" dirty="0" smtClean="0">
              <a:latin typeface="Times New Roman" pitchFamily="18" charset="0"/>
              <a:cs typeface="Times New Roman" pitchFamily="18" charset="0"/>
            </a:endParaRPr>
          </a:p>
          <a:p>
            <a:pPr algn="ctr">
              <a:buClr>
                <a:srgbClr val="FF0000"/>
              </a:buClr>
              <a:buSzPct val="100000"/>
              <a:buNone/>
            </a:pPr>
            <a:r>
              <a:rPr lang="el-GR" sz="2000" i="1" u="sng" dirty="0" smtClean="0">
                <a:latin typeface="Times New Roman" pitchFamily="18" charset="0"/>
                <a:cs typeface="Times New Roman" pitchFamily="18" charset="0"/>
              </a:rPr>
              <a:t>Παρατηρήσεις</a:t>
            </a:r>
          </a:p>
          <a:p>
            <a:pPr>
              <a:buClr>
                <a:srgbClr val="FF0000"/>
              </a:buClr>
              <a:buSzPct val="100000"/>
              <a:buFont typeface="Wingdings" pitchFamily="2" charset="2"/>
              <a:buChar char="ü"/>
            </a:pPr>
            <a:r>
              <a:rPr lang="el-GR" sz="2000" dirty="0" smtClean="0">
                <a:latin typeface="Times New Roman" pitchFamily="18" charset="0"/>
                <a:cs typeface="Times New Roman" pitchFamily="18" charset="0"/>
              </a:rPr>
              <a:t>Αν ισχύουν μόνο τα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G</a:t>
            </a:r>
            <a:r>
              <a:rPr lang="el-GR" sz="2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G</a:t>
            </a:r>
            <a:r>
              <a:rPr lang="el-GR" sz="2000" dirty="0" smtClean="0">
                <a:latin typeface="Times New Roman" pitchFamily="18" charset="0"/>
                <a:cs typeface="Times New Roman" pitchFamily="18" charset="0"/>
              </a:rPr>
              <a:t>3 η ομάδα λέγεται </a:t>
            </a:r>
            <a:r>
              <a:rPr lang="el-GR" sz="2000" b="1" i="1" dirty="0" smtClean="0">
                <a:solidFill>
                  <a:srgbClr val="0070C0"/>
                </a:solidFill>
                <a:latin typeface="Times New Roman" pitchFamily="18" charset="0"/>
                <a:cs typeface="Times New Roman" pitchFamily="18" charset="0"/>
              </a:rPr>
              <a:t>μη –Αβελιανή</a:t>
            </a:r>
            <a:r>
              <a:rPr lang="el-GR" sz="2000" dirty="0" smtClean="0">
                <a:latin typeface="Times New Roman" pitchFamily="18" charset="0"/>
                <a:cs typeface="Times New Roman" pitchFamily="18" charset="0"/>
              </a:rPr>
              <a:t>.</a:t>
            </a:r>
          </a:p>
          <a:p>
            <a:pPr>
              <a:buClr>
                <a:srgbClr val="FF0000"/>
              </a:buClr>
              <a:buSzPct val="100000"/>
              <a:buFont typeface="Wingdings" pitchFamily="2" charset="2"/>
              <a:buChar char="ü"/>
            </a:pPr>
            <a:r>
              <a:rPr lang="el-GR" sz="2000" dirty="0" smtClean="0">
                <a:latin typeface="Times New Roman" pitchFamily="18" charset="0"/>
                <a:cs typeface="Times New Roman" pitchFamily="18" charset="0"/>
              </a:rPr>
              <a:t>Αν ισχύει μόνο το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1 έχουμε μια </a:t>
            </a:r>
            <a:r>
              <a:rPr lang="el-GR" sz="2000" b="1" i="1" dirty="0" smtClean="0">
                <a:solidFill>
                  <a:srgbClr val="0070C0"/>
                </a:solidFill>
                <a:latin typeface="Times New Roman" pitchFamily="18" charset="0"/>
                <a:cs typeface="Times New Roman" pitchFamily="18" charset="0"/>
              </a:rPr>
              <a:t>ημιομάδα</a:t>
            </a:r>
            <a:r>
              <a:rPr lang="en-US" sz="2000" b="1" i="1" dirty="0" smtClean="0">
                <a:solidFill>
                  <a:srgbClr val="0070C0"/>
                </a:solidFill>
                <a:latin typeface="Times New Roman" pitchFamily="18" charset="0"/>
                <a:cs typeface="Times New Roman" pitchFamily="18" charset="0"/>
              </a:rPr>
              <a:t> (semigroup)</a:t>
            </a:r>
            <a:r>
              <a:rPr lang="el-GR" sz="2000" dirty="0" smtClean="0">
                <a:latin typeface="Times New Roman" pitchFamily="18" charset="0"/>
                <a:cs typeface="Times New Roman" pitchFamily="18" charset="0"/>
              </a:rPr>
              <a:t>.</a:t>
            </a:r>
          </a:p>
          <a:p>
            <a:pPr>
              <a:buClr>
                <a:srgbClr val="FF0000"/>
              </a:buClr>
              <a:buSzPct val="100000"/>
              <a:buFont typeface="Wingdings" pitchFamily="2" charset="2"/>
              <a:buChar char="ü"/>
            </a:pPr>
            <a:r>
              <a:rPr lang="el-GR" sz="2000" dirty="0" smtClean="0">
                <a:latin typeface="Times New Roman" pitchFamily="18" charset="0"/>
                <a:cs typeface="Times New Roman" pitchFamily="18" charset="0"/>
              </a:rPr>
              <a:t>Αν το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περιέχει πεπερασμένο πλήθος στοιχείων , τότε η ομάδα καλείται </a:t>
            </a:r>
            <a:r>
              <a:rPr lang="el-GR" sz="2000" b="1" i="1" dirty="0" smtClean="0">
                <a:solidFill>
                  <a:srgbClr val="0070C0"/>
                </a:solidFill>
                <a:latin typeface="Times New Roman" pitchFamily="18" charset="0"/>
                <a:cs typeface="Times New Roman" pitchFamily="18" charset="0"/>
              </a:rPr>
              <a:t>πεπερασμένη</a:t>
            </a:r>
            <a:r>
              <a:rPr lang="el-GR" sz="2000" dirty="0" smtClean="0">
                <a:latin typeface="Times New Roman" pitchFamily="18" charset="0"/>
                <a:cs typeface="Times New Roman" pitchFamily="18" charset="0"/>
              </a:rPr>
              <a:t>.</a:t>
            </a:r>
            <a:endParaRPr lang="el-GR" sz="2000"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Παραδείγματα Ομάδων</a:t>
            </a:r>
            <a:endParaRPr lang="el-GR" sz="3200" i="1" cap="none" dirty="0">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2214546" y="2214554"/>
            <a:ext cx="3673913" cy="1713150"/>
          </a:xfrm>
          <a:prstGeom prst="rect">
            <a:avLst/>
          </a:prstGeom>
          <a:noFill/>
          <a:ln w="9525">
            <a:noFill/>
            <a:miter lim="800000"/>
            <a:headEnd/>
            <a:tailEnd/>
          </a:ln>
          <a:effectLst/>
        </p:spPr>
      </p:pic>
      <p:sp>
        <p:nvSpPr>
          <p:cNvPr id="5" name="4 - TextBox"/>
          <p:cNvSpPr txBox="1"/>
          <p:nvPr/>
        </p:nvSpPr>
        <p:spPr>
          <a:xfrm>
            <a:off x="571472" y="1071546"/>
            <a:ext cx="7215238" cy="1477328"/>
          </a:xfrm>
          <a:prstGeom prst="rect">
            <a:avLst/>
          </a:prstGeom>
          <a:noFill/>
        </p:spPr>
        <p:txBody>
          <a:bodyPr wrap="square" rtlCol="0">
            <a:spAutoFit/>
          </a:bodyPr>
          <a:lstStyle/>
          <a:p>
            <a:pPr>
              <a:buClr>
                <a:srgbClr val="FF0000"/>
              </a:buClr>
              <a:buSzPct val="100000"/>
              <a:buFont typeface="Wingdings" pitchFamily="2" charset="2"/>
              <a:buChar char="Ø"/>
            </a:pPr>
            <a:r>
              <a:rPr lang="en-US"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 = Ζ  </a:t>
            </a:r>
            <a:r>
              <a:rPr lang="el-GR" b="1" dirty="0" smtClean="0">
                <a:latin typeface="Times New Roman" pitchFamily="18" charset="0"/>
                <a:cs typeface="Times New Roman" pitchFamily="18" charset="0"/>
              </a:rPr>
              <a:t>και</a:t>
            </a:r>
            <a:r>
              <a:rPr lang="el-GR" dirty="0" smtClean="0">
                <a:latin typeface="Times New Roman" pitchFamily="18" charset="0"/>
                <a:cs typeface="Times New Roman" pitchFamily="18" charset="0"/>
              </a:rPr>
              <a:t> * : + , είναι ένα παράδειγμα </a:t>
            </a:r>
            <a:r>
              <a:rPr lang="el-GR" i="1" dirty="0" smtClean="0">
                <a:solidFill>
                  <a:srgbClr val="FF0000"/>
                </a:solidFill>
                <a:latin typeface="Times New Roman" pitchFamily="18" charset="0"/>
                <a:cs typeface="Times New Roman" pitchFamily="18" charset="0"/>
              </a:rPr>
              <a:t>μη πεπερασμένης Αβελιανής Ομάδας</a:t>
            </a:r>
            <a:r>
              <a:rPr lang="el-GR" dirty="0" smtClean="0">
                <a:solidFill>
                  <a:srgbClr val="FF0000"/>
                </a:solidFill>
                <a:latin typeface="Times New Roman" pitchFamily="18" charset="0"/>
                <a:cs typeface="Times New Roman" pitchFamily="18" charset="0"/>
              </a:rPr>
              <a:t>.</a:t>
            </a:r>
          </a:p>
          <a:p>
            <a:pPr>
              <a:buClr>
                <a:srgbClr val="FF0000"/>
              </a:buClr>
              <a:buSzPct val="100000"/>
              <a:buFont typeface="Wingdings" pitchFamily="2" charset="2"/>
              <a:buChar char="Ø"/>
            </a:pPr>
            <a:r>
              <a:rPr lang="en-US"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Q-{0} , *:x , </a:t>
            </a:r>
            <a:r>
              <a:rPr lang="el-GR" dirty="0" smtClean="0">
                <a:latin typeface="Times New Roman" pitchFamily="18" charset="0"/>
                <a:cs typeface="Times New Roman" pitchFamily="18" charset="0"/>
              </a:rPr>
              <a:t>ομοίως μια </a:t>
            </a:r>
            <a:r>
              <a:rPr lang="el-GR" i="1" dirty="0" smtClean="0">
                <a:solidFill>
                  <a:srgbClr val="FF0000"/>
                </a:solidFill>
                <a:latin typeface="Times New Roman" pitchFamily="18" charset="0"/>
                <a:cs typeface="Times New Roman" pitchFamily="18" charset="0"/>
              </a:rPr>
              <a:t>μη πεπερασμένη Αβελιανή Ομάδα</a:t>
            </a:r>
            <a:r>
              <a:rPr lang="el-GR" dirty="0" smtClean="0">
                <a:solidFill>
                  <a:srgbClr val="FF0000"/>
                </a:solidFill>
                <a:latin typeface="Times New Roman" pitchFamily="18" charset="0"/>
                <a:cs typeface="Times New Roman" pitchFamily="18" charset="0"/>
              </a:rPr>
              <a:t>.</a:t>
            </a:r>
          </a:p>
          <a:p>
            <a:pPr>
              <a:buClr>
                <a:srgbClr val="FF0000"/>
              </a:buClr>
              <a:buSzPct val="100000"/>
              <a:buFont typeface="Wingdings" pitchFamily="2" charset="2"/>
              <a:buChar char="Ø"/>
            </a:pPr>
            <a:r>
              <a:rPr lang="en-US"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 = {1,-1,</a:t>
            </a:r>
            <a:r>
              <a:rPr lang="en-US" dirty="0" smtClean="0">
                <a:latin typeface="Times New Roman" pitchFamily="18" charset="0"/>
                <a:cs typeface="Times New Roman" pitchFamily="18" charset="0"/>
              </a:rPr>
              <a:t>i,-i} </a:t>
            </a:r>
            <a:r>
              <a:rPr lang="el-GR" dirty="0" smtClean="0">
                <a:latin typeface="Times New Roman" pitchFamily="18" charset="0"/>
                <a:cs typeface="Times New Roman" pitchFamily="18" charset="0"/>
              </a:rPr>
              <a:t>και *: </a:t>
            </a:r>
            <a:r>
              <a:rPr lang="en-US" dirty="0" smtClean="0">
                <a:latin typeface="Times New Roman" pitchFamily="18" charset="0"/>
                <a:cs typeface="Times New Roman" pitchFamily="18" charset="0"/>
              </a:rPr>
              <a:t>x</a:t>
            </a:r>
            <a:r>
              <a:rPr lang="el-GR" dirty="0" smtClean="0">
                <a:latin typeface="Times New Roman" pitchFamily="18" charset="0"/>
                <a:cs typeface="Times New Roman" pitchFamily="18" charset="0"/>
              </a:rPr>
              <a:t> , είναι μια </a:t>
            </a:r>
            <a:r>
              <a:rPr lang="el-GR" i="1" dirty="0" smtClean="0">
                <a:solidFill>
                  <a:srgbClr val="FF0000"/>
                </a:solidFill>
                <a:latin typeface="Times New Roman" pitchFamily="18" charset="0"/>
                <a:cs typeface="Times New Roman" pitchFamily="18" charset="0"/>
              </a:rPr>
              <a:t>πεπερασμένη Αβελιανή Ομάδα.</a:t>
            </a:r>
          </a:p>
          <a:p>
            <a:endParaRPr lang="el-GR" dirty="0"/>
          </a:p>
        </p:txBody>
      </p:sp>
      <p:sp>
        <p:nvSpPr>
          <p:cNvPr id="6" name="5 - TextBox"/>
          <p:cNvSpPr txBox="1"/>
          <p:nvPr/>
        </p:nvSpPr>
        <p:spPr>
          <a:xfrm>
            <a:off x="642910" y="3929066"/>
            <a:ext cx="7143800" cy="1661993"/>
          </a:xfrm>
          <a:prstGeom prst="rect">
            <a:avLst/>
          </a:prstGeom>
          <a:noFill/>
        </p:spPr>
        <p:txBody>
          <a:bodyPr wrap="square" rtlCol="0">
            <a:spAutoFit/>
          </a:bodyPr>
          <a:lstStyle/>
          <a:p>
            <a:pPr lvl="1">
              <a:buClr>
                <a:srgbClr val="FF0000"/>
              </a:buClr>
              <a:buFont typeface="Wingdings" pitchFamily="2" charset="2"/>
              <a:buChar char="Ø"/>
            </a:pPr>
            <a:r>
              <a:rPr lang="el-GR" sz="1700" dirty="0" smtClean="0">
                <a:latin typeface="Times New Roman" pitchFamily="18" charset="0"/>
                <a:cs typeface="Times New Roman" pitchFamily="18" charset="0"/>
              </a:rPr>
              <a:t>Ουδέτερο στοιχείο αυτής της ομάδας είναι το 1.Γιατί , η γραμμή που έχει το 1 είναι ίδια με την αρχική.</a:t>
            </a:r>
          </a:p>
          <a:p>
            <a:pPr lvl="1">
              <a:buClr>
                <a:srgbClr val="FF0000"/>
              </a:buClr>
              <a:buFont typeface="Wingdings" pitchFamily="2" charset="2"/>
              <a:buChar char="Ø"/>
            </a:pPr>
            <a:r>
              <a:rPr lang="el-GR" sz="1700" dirty="0" smtClean="0">
                <a:latin typeface="Times New Roman" pitchFamily="18" charset="0"/>
                <a:cs typeface="Times New Roman" pitchFamily="18" charset="0"/>
              </a:rPr>
              <a:t>Το ουδέτερο στοιχείο υπάρχει σε κάθε γραμμή και κάθε στήλη άρα το συμμετρικό κάθε στοιχείου υπάρχει.</a:t>
            </a:r>
          </a:p>
          <a:p>
            <a:pPr lvl="1">
              <a:buClr>
                <a:srgbClr val="FF0000"/>
              </a:buClr>
              <a:buFont typeface="Wingdings" pitchFamily="2" charset="2"/>
              <a:buChar char="Ø"/>
            </a:pPr>
            <a:r>
              <a:rPr lang="el-GR" sz="1700" dirty="0" smtClean="0">
                <a:latin typeface="Times New Roman" pitchFamily="18" charset="0"/>
                <a:cs typeface="Times New Roman" pitchFamily="18" charset="0"/>
              </a:rPr>
              <a:t>Ο πίνακας είναι συμμετρικός ως προς την  διαγώνιο του , άρα η ομάδα είναι Αβελιανή.</a:t>
            </a:r>
            <a:endParaRPr lang="el-GR" sz="1700" dirty="0">
              <a:latin typeface="Times New Roman" pitchFamily="18" charset="0"/>
              <a:cs typeface="Times New Roman" pitchFamily="18" charset="0"/>
            </a:endParaRPr>
          </a:p>
        </p:txBody>
      </p:sp>
      <p:sp>
        <p:nvSpPr>
          <p:cNvPr id="7" name="6 - TextBox"/>
          <p:cNvSpPr txBox="1"/>
          <p:nvPr/>
        </p:nvSpPr>
        <p:spPr>
          <a:xfrm>
            <a:off x="571472" y="5715016"/>
            <a:ext cx="7286676" cy="646331"/>
          </a:xfrm>
          <a:prstGeom prst="rect">
            <a:avLst/>
          </a:prstGeom>
          <a:noFill/>
        </p:spPr>
        <p:txBody>
          <a:bodyPr wrap="square" rtlCol="0">
            <a:spAutoFit/>
          </a:bodyPr>
          <a:lstStyle/>
          <a:p>
            <a:pPr>
              <a:buClr>
                <a:srgbClr val="FF0000"/>
              </a:buClr>
              <a:buFont typeface="Wingdings" pitchFamily="2" charset="2"/>
              <a:buChar char="Ø"/>
            </a:pPr>
            <a:r>
              <a:rPr lang="en-US"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 = {το σύνολο όλων των 2χ2 πινάκων με στοιχεία ρητούς} και * ο πολλαπλασιασμός. Η ομάδα αυτή είναι </a:t>
            </a:r>
            <a:r>
              <a:rPr lang="el-GR" i="1" dirty="0" smtClean="0">
                <a:solidFill>
                  <a:srgbClr val="FF0000"/>
                </a:solidFill>
                <a:latin typeface="Times New Roman" pitchFamily="18" charset="0"/>
                <a:cs typeface="Times New Roman" pitchFamily="18" charset="0"/>
              </a:rPr>
              <a:t>μη πεπερασμένη και μη- Αβελιανή.</a:t>
            </a:r>
            <a:endParaRPr lang="el-GR"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Θεμελιώδη Θεωρήματα Ομάδων</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239000" cy="5857892"/>
          </a:xfrm>
        </p:spPr>
        <p:txBody>
          <a:bodyPr>
            <a:normAutofit/>
          </a:bodyPr>
          <a:lstStyle/>
          <a:p>
            <a:pPr>
              <a:buNone/>
            </a:pPr>
            <a:r>
              <a:rPr lang="el-GR" sz="2000" b="1" dirty="0" smtClean="0">
                <a:latin typeface="Times New Roman" pitchFamily="18" charset="0"/>
                <a:cs typeface="Times New Roman" pitchFamily="18" charset="0"/>
              </a:rPr>
              <a:t>Θ1 :</a:t>
            </a:r>
            <a:r>
              <a:rPr lang="el-GR" sz="2000" dirty="0" smtClean="0">
                <a:latin typeface="Times New Roman" pitchFamily="18" charset="0"/>
                <a:cs typeface="Times New Roman" pitchFamily="18" charset="0"/>
              </a:rPr>
              <a:t> α, β , γ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και α*γ = β*γ  , τότε  α = β.</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Θ2 :</a:t>
            </a:r>
            <a:r>
              <a:rPr lang="el-GR" sz="2000" dirty="0" smtClean="0">
                <a:latin typeface="Times New Roman" pitchFamily="18" charset="0"/>
                <a:cs typeface="Times New Roman" pitchFamily="18" charset="0"/>
              </a:rPr>
              <a:t> Για όλα τα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 ισχύει : ε*α = α*ε , ε το ουδέτερο στοιχείο.</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Θ3 :</a:t>
            </a:r>
            <a:r>
              <a:rPr lang="el-GR" sz="2000" dirty="0" smtClean="0">
                <a:latin typeface="Times New Roman" pitchFamily="18" charset="0"/>
                <a:cs typeface="Times New Roman" pitchFamily="18" charset="0"/>
              </a:rPr>
              <a:t> Η ομάδα έχει μοναδικό ουδέτερο στοιχείο.</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Θ4 :</a:t>
            </a:r>
            <a:r>
              <a:rPr lang="el-GR" sz="2000" dirty="0" smtClean="0">
                <a:latin typeface="Times New Roman" pitchFamily="18" charset="0"/>
                <a:cs typeface="Times New Roman" pitchFamily="18" charset="0"/>
              </a:rPr>
              <a:t> Για κάθε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 ισχύει α*α΄ = α΄*α , α΄ συμμετρικό του α.</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Θ5 :</a:t>
            </a:r>
            <a:r>
              <a:rPr lang="el-GR" sz="2000" dirty="0" smtClean="0">
                <a:latin typeface="Times New Roman" pitchFamily="18" charset="0"/>
                <a:cs typeface="Times New Roman" pitchFamily="18" charset="0"/>
              </a:rPr>
              <a:t> α, β , γ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και γ*α = γ*β  , τότε  α = β.</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Θ6 :</a:t>
            </a:r>
            <a:r>
              <a:rPr lang="el-GR" sz="2000" dirty="0" smtClean="0">
                <a:latin typeface="Times New Roman" pitchFamily="18" charset="0"/>
                <a:cs typeface="Times New Roman" pitchFamily="18" charset="0"/>
              </a:rPr>
              <a:t> Κάθε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έχει μοναδικό συμμετρικό στοιχείο.</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Θ7 : </a:t>
            </a:r>
            <a:r>
              <a:rPr lang="el-GR" sz="2000" dirty="0" smtClean="0">
                <a:latin typeface="Times New Roman" pitchFamily="18" charset="0"/>
                <a:cs typeface="Times New Roman" pitchFamily="18" charset="0"/>
              </a:rPr>
              <a:t>Αν 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 τότε (α΄)΄ = α.</a:t>
            </a:r>
          </a:p>
          <a:p>
            <a:pPr>
              <a:buNone/>
            </a:pPr>
            <a:endParaRPr lang="el-GR" sz="2000" dirty="0" smtClean="0">
              <a:latin typeface="Times New Roman" pitchFamily="18" charset="0"/>
              <a:cs typeface="Times New Roman" pitchFamily="18" charset="0"/>
            </a:endParaRPr>
          </a:p>
          <a:p>
            <a:pPr>
              <a:buNone/>
            </a:pPr>
            <a:r>
              <a:rPr lang="el-GR" sz="2000" b="1" dirty="0" smtClean="0">
                <a:latin typeface="Times New Roman" pitchFamily="18" charset="0"/>
                <a:cs typeface="Times New Roman" pitchFamily="18" charset="0"/>
              </a:rPr>
              <a:t>Θ8 : </a:t>
            </a:r>
            <a:r>
              <a:rPr lang="el-GR" sz="2000" dirty="0" smtClean="0">
                <a:latin typeface="Times New Roman" pitchFamily="18" charset="0"/>
                <a:cs typeface="Times New Roman" pitchFamily="18" charset="0"/>
              </a:rPr>
              <a:t>Αν α, β</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G</a:t>
            </a:r>
            <a:r>
              <a:rPr lang="el-GR" sz="2000" dirty="0" smtClean="0">
                <a:latin typeface="Times New Roman" pitchFamily="18" charset="0"/>
                <a:cs typeface="Times New Roman" pitchFamily="18" charset="0"/>
              </a:rPr>
              <a:t> , υπάρχουν γ, δ</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G</a:t>
            </a:r>
            <a:r>
              <a:rPr lang="el-GR" sz="2000" dirty="0" smtClean="0">
                <a:latin typeface="Times New Roman" pitchFamily="18" charset="0"/>
                <a:cs typeface="Times New Roman" pitchFamily="18" charset="0"/>
              </a:rPr>
              <a:t> ώστε : α*γ=β και δ*α = β .</a:t>
            </a:r>
          </a:p>
          <a:p>
            <a:pPr>
              <a:buNone/>
            </a:pPr>
            <a:endParaRPr lang="el-GR" sz="2000"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Υποομάδες (</a:t>
            </a:r>
            <a:r>
              <a:rPr lang="en-US" sz="3200" i="1" cap="none" dirty="0" smtClean="0">
                <a:latin typeface="Times New Roman" pitchFamily="18" charset="0"/>
                <a:cs typeface="Times New Roman" pitchFamily="18" charset="0"/>
              </a:rPr>
              <a:t>Subgroups)</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239000" cy="5455628"/>
          </a:xfrm>
        </p:spPr>
        <p:txBody>
          <a:bodyPr>
            <a:normAutofit/>
          </a:bodyPr>
          <a:lstStyle/>
          <a:p>
            <a:pPr>
              <a:buNone/>
            </a:pPr>
            <a:r>
              <a:rPr lang="el-GR" sz="2000" dirty="0" smtClean="0">
                <a:latin typeface="Times New Roman" pitchFamily="18" charset="0"/>
                <a:cs typeface="Times New Roman" pitchFamily="18" charset="0"/>
              </a:rPr>
              <a:t>Έστω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ομάδα. Ένα </a:t>
            </a:r>
            <a:r>
              <a:rPr lang="el-GR" sz="2000" i="1" dirty="0" smtClean="0">
                <a:solidFill>
                  <a:srgbClr val="0070C0"/>
                </a:solidFill>
                <a:latin typeface="Times New Roman" pitchFamily="18" charset="0"/>
                <a:cs typeface="Times New Roman" pitchFamily="18" charset="0"/>
              </a:rPr>
              <a:t>μη κενό υποσύνολο </a:t>
            </a:r>
            <a:r>
              <a:rPr lang="en-US" sz="2000" i="1" dirty="0" smtClean="0">
                <a:solidFill>
                  <a:srgbClr val="0070C0"/>
                </a:solidFill>
                <a:latin typeface="Times New Roman" pitchFamily="18" charset="0"/>
                <a:cs typeface="Times New Roman" pitchFamily="18" charset="0"/>
              </a:rPr>
              <a:t>S </a:t>
            </a:r>
            <a:r>
              <a:rPr lang="el-GR" sz="2000" dirty="0" smtClean="0">
                <a:latin typeface="Times New Roman" pitchFamily="18" charset="0"/>
                <a:cs typeface="Times New Roman" pitchFamily="18" charset="0"/>
              </a:rPr>
              <a:t>της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καλείται υπο-</a:t>
            </a:r>
          </a:p>
          <a:p>
            <a:pPr>
              <a:buNone/>
            </a:pPr>
            <a:r>
              <a:rPr lang="el-GR" sz="2000" dirty="0" smtClean="0">
                <a:latin typeface="Times New Roman" pitchFamily="18" charset="0"/>
                <a:cs typeface="Times New Roman" pitchFamily="18" charset="0"/>
              </a:rPr>
              <a:t>ομάδα της </a:t>
            </a:r>
            <a:r>
              <a:rPr lang="en-US" sz="2000" dirty="0" smtClean="0">
                <a:latin typeface="Times New Roman" pitchFamily="18" charset="0"/>
                <a:cs typeface="Times New Roman" pitchFamily="18" charset="0"/>
              </a:rPr>
              <a:t>G</a:t>
            </a:r>
            <a:r>
              <a:rPr lang="el-GR" sz="2000" dirty="0" smtClean="0">
                <a:latin typeface="Times New Roman" pitchFamily="18" charset="0"/>
                <a:cs typeface="Times New Roman" pitchFamily="18" charset="0"/>
              </a:rPr>
              <a:t> , αν έχει τις ακόλουθες ιδιότητες : </a:t>
            </a:r>
          </a:p>
          <a:p>
            <a:pPr>
              <a:buNone/>
            </a:pPr>
            <a:endParaRPr lang="el-GR" sz="2000" dirty="0" smtClean="0">
              <a:latin typeface="Times New Roman" pitchFamily="18" charset="0"/>
              <a:cs typeface="Times New Roman" pitchFamily="18" charset="0"/>
            </a:endParaRPr>
          </a:p>
          <a:p>
            <a:pPr>
              <a:buClr>
                <a:srgbClr val="FF0000"/>
              </a:buClr>
              <a:buSzPct val="100000"/>
              <a:buFont typeface="Wingdings" pitchFamily="2" charset="2"/>
              <a:buChar char="§"/>
            </a:pPr>
            <a:r>
              <a:rPr lang="el-GR" sz="2000" dirty="0" smtClean="0">
                <a:latin typeface="Times New Roman" pitchFamily="18" charset="0"/>
                <a:cs typeface="Times New Roman" pitchFamily="18" charset="0"/>
              </a:rPr>
              <a:t>α,β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 τότε  α*β</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a:t>
            </a:r>
            <a:r>
              <a:rPr lang="el-GR" sz="2000" i="1" dirty="0" smtClean="0">
                <a:solidFill>
                  <a:srgbClr val="FF0000"/>
                </a:solidFill>
                <a:latin typeface="Times New Roman" pitchFamily="18" charset="0"/>
                <a:cs typeface="Times New Roman" pitchFamily="18" charset="0"/>
              </a:rPr>
              <a:t>(</a:t>
            </a:r>
            <a:r>
              <a:rPr lang="en-US" sz="2000" i="1" dirty="0" smtClean="0">
                <a:solidFill>
                  <a:srgbClr val="FF0000"/>
                </a:solidFill>
                <a:latin typeface="Times New Roman" pitchFamily="18" charset="0"/>
                <a:cs typeface="Times New Roman" pitchFamily="18" charset="0"/>
              </a:rPr>
              <a:t>S </a:t>
            </a:r>
            <a:r>
              <a:rPr lang="el-GR" sz="2000" i="1" dirty="0" smtClean="0">
                <a:solidFill>
                  <a:srgbClr val="FF0000"/>
                </a:solidFill>
                <a:latin typeface="Times New Roman" pitchFamily="18" charset="0"/>
                <a:cs typeface="Times New Roman" pitchFamily="18" charset="0"/>
              </a:rPr>
              <a:t>κλειστό ως προς την πράξη)</a:t>
            </a:r>
          </a:p>
          <a:p>
            <a:pPr>
              <a:buClr>
                <a:srgbClr val="FF0000"/>
              </a:buClr>
              <a:buSzPct val="100000"/>
              <a:buFont typeface="Wingdings" pitchFamily="2" charset="2"/>
              <a:buChar char="§"/>
            </a:pPr>
            <a:r>
              <a:rPr lang="el-GR" sz="2000" dirty="0" smtClean="0">
                <a:latin typeface="Times New Roman" pitchFamily="18" charset="0"/>
                <a:cs typeface="Times New Roman" pitchFamily="18" charset="0"/>
              </a:rPr>
              <a:t>α</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 τότε το α΄ </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 όπου α΄ το συμμετρικό του α.</a:t>
            </a:r>
          </a:p>
          <a:p>
            <a:pPr algn="ctr">
              <a:buClr>
                <a:srgbClr val="FF0000"/>
              </a:buClr>
              <a:buSzPct val="100000"/>
              <a:buNone/>
            </a:pPr>
            <a:r>
              <a:rPr lang="el-GR" sz="2000" i="1" u="sng" dirty="0" smtClean="0">
                <a:latin typeface="Times New Roman" pitchFamily="18" charset="0"/>
                <a:cs typeface="Times New Roman" pitchFamily="18" charset="0"/>
              </a:rPr>
              <a:t>Παρατήρηση</a:t>
            </a:r>
          </a:p>
          <a:p>
            <a:pPr marL="457200" indent="-457200">
              <a:buClr>
                <a:srgbClr val="FF0000"/>
              </a:buClr>
              <a:buSzPct val="100000"/>
              <a:buFont typeface="+mj-lt"/>
              <a:buAutoNum type="arabicPeriod"/>
            </a:pPr>
            <a:r>
              <a:rPr lang="el-GR" sz="2000" dirty="0" smtClean="0">
                <a:latin typeface="Times New Roman" pitchFamily="18" charset="0"/>
                <a:cs typeface="Times New Roman" pitchFamily="18" charset="0"/>
              </a:rPr>
              <a:t>Το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περιέχει ένα στοιχείο α , άρα θα έχει και το α΄ , συνεπώς και το ε </a:t>
            </a:r>
            <a:r>
              <a:rPr lang="el-GR" sz="2000" i="1" dirty="0" smtClean="0">
                <a:solidFill>
                  <a:srgbClr val="FF0000"/>
                </a:solidFill>
                <a:latin typeface="Times New Roman" pitchFamily="18" charset="0"/>
                <a:cs typeface="Times New Roman" pitchFamily="18" charset="0"/>
              </a:rPr>
              <a:t>(ουδέτερο στοιχείο), </a:t>
            </a:r>
            <a:r>
              <a:rPr lang="el-GR" sz="2000" dirty="0" smtClean="0">
                <a:latin typeface="Times New Roman" pitchFamily="18" charset="0"/>
                <a:cs typeface="Times New Roman" pitchFamily="18" charset="0"/>
              </a:rPr>
              <a:t>ανήκει στο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a:t>
            </a:r>
          </a:p>
          <a:p>
            <a:pPr marL="457200" indent="-457200" algn="ctr">
              <a:buClr>
                <a:srgbClr val="FF0000"/>
              </a:buClr>
              <a:buSzPct val="100000"/>
              <a:buNone/>
            </a:pPr>
            <a:endParaRPr lang="el-GR" sz="2000" i="1" u="sng" dirty="0" smtClean="0">
              <a:latin typeface="Times New Roman" pitchFamily="18" charset="0"/>
              <a:cs typeface="Times New Roman" pitchFamily="18" charset="0"/>
            </a:endParaRPr>
          </a:p>
          <a:p>
            <a:pPr marL="457200" indent="-457200" algn="ctr">
              <a:buClr>
                <a:srgbClr val="FF0000"/>
              </a:buClr>
              <a:buSzPct val="100000"/>
              <a:buNone/>
            </a:pPr>
            <a:r>
              <a:rPr lang="el-GR" sz="2000" i="1" u="sng" dirty="0" smtClean="0">
                <a:latin typeface="Times New Roman" pitchFamily="18" charset="0"/>
                <a:cs typeface="Times New Roman" pitchFamily="18" charset="0"/>
              </a:rPr>
              <a:t>Παραδείγματα Υποομάδων</a:t>
            </a:r>
          </a:p>
          <a:p>
            <a:pPr marL="514350" indent="-514350">
              <a:buClr>
                <a:srgbClr val="FF0000"/>
              </a:buClr>
              <a:buSzPct val="100000"/>
              <a:buFont typeface="+mj-lt"/>
              <a:buAutoNum type="romanLcPeriod"/>
            </a:pPr>
            <a:r>
              <a:rPr lang="el-GR" sz="2000" dirty="0" smtClean="0">
                <a:latin typeface="Times New Roman" pitchFamily="18" charset="0"/>
                <a:cs typeface="Times New Roman" pitchFamily="18" charset="0"/>
              </a:rPr>
              <a:t>Οι άρτιοι ακέραιοι αποτελούν υποομάδα της (</a:t>
            </a:r>
            <a:r>
              <a:rPr lang="en-US" sz="2000" dirty="0" smtClean="0">
                <a:latin typeface="Times New Roman" pitchFamily="18" charset="0"/>
                <a:cs typeface="Times New Roman" pitchFamily="18" charset="0"/>
              </a:rPr>
              <a:t>Z,+)</a:t>
            </a:r>
          </a:p>
          <a:p>
            <a:pPr marL="514350" indent="-514350">
              <a:buClr>
                <a:srgbClr val="FF0000"/>
              </a:buClr>
              <a:buSzPct val="100000"/>
              <a:buFont typeface="+mj-lt"/>
              <a:buAutoNum type="romanLcPeriod"/>
            </a:pPr>
            <a:r>
              <a:rPr lang="el-GR" sz="2000" dirty="0" smtClean="0">
                <a:latin typeface="Times New Roman" pitchFamily="18" charset="0"/>
                <a:cs typeface="Times New Roman" pitchFamily="18" charset="0"/>
              </a:rPr>
              <a:t>Οι μιγαδικοί με μοναδιαίο μέτρο αποτελούν υπομαδα της (</a:t>
            </a:r>
            <a:r>
              <a:rPr lang="en-US" sz="2000" dirty="0" smtClean="0">
                <a:latin typeface="Times New Roman" pitchFamily="18" charset="0"/>
                <a:cs typeface="Times New Roman" pitchFamily="18" charset="0"/>
              </a:rPr>
              <a:t>C,*)</a:t>
            </a:r>
          </a:p>
          <a:p>
            <a:pPr marL="514350" indent="-514350">
              <a:buClr>
                <a:srgbClr val="FF0000"/>
              </a:buClr>
              <a:buSzPct val="100000"/>
              <a:buFont typeface="+mj-lt"/>
              <a:buAutoNum type="romanLcPeriod"/>
            </a:pPr>
            <a:r>
              <a:rPr lang="en-US" sz="2000" dirty="0" smtClean="0">
                <a:latin typeface="Times New Roman" pitchFamily="18" charset="0"/>
                <a:cs typeface="Times New Roman" pitchFamily="18" charset="0"/>
              </a:rPr>
              <a:t>To </a:t>
            </a:r>
            <a:r>
              <a:rPr lang="el-GR" sz="2000" dirty="0" smtClean="0">
                <a:latin typeface="Times New Roman" pitchFamily="18" charset="0"/>
                <a:cs typeface="Times New Roman" pitchFamily="18" charset="0"/>
              </a:rPr>
              <a:t>σύνολο Τ={3κ , κ</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sym typeface="Mathematica1"/>
              </a:rPr>
              <a:t>Z} </a:t>
            </a:r>
            <a:r>
              <a:rPr lang="el-GR" sz="2000" dirty="0" smtClean="0">
                <a:latin typeface="Times New Roman" pitchFamily="18" charset="0"/>
                <a:cs typeface="Times New Roman" pitchFamily="18" charset="0"/>
                <a:sym typeface="Mathematica1"/>
              </a:rPr>
              <a:t>των πολλαπλασίων του 3 αποτελούν υποομάδα της </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Z,+)</a:t>
            </a:r>
            <a:r>
              <a:rPr lang="el-GR" sz="2000" dirty="0" smtClean="0">
                <a:latin typeface="Times New Roman" pitchFamily="18" charset="0"/>
                <a:cs typeface="Times New Roman" pitchFamily="18" charset="0"/>
              </a:rPr>
              <a:t>.</a:t>
            </a:r>
          </a:p>
          <a:p>
            <a:pPr>
              <a:buClr>
                <a:srgbClr val="FF0000"/>
              </a:buClr>
              <a:buSzPct val="100000"/>
              <a:buFont typeface="Wingdings" pitchFamily="2" charset="2"/>
              <a:buChar char="§"/>
            </a:pPr>
            <a:endParaRPr lang="el-GR" sz="2000" dirty="0" smtClean="0">
              <a:latin typeface="Times New Roman" pitchFamily="18" charset="0"/>
              <a:cs typeface="Times New Roman" pitchFamily="18" charset="0"/>
            </a:endParaRPr>
          </a:p>
          <a:p>
            <a:pPr>
              <a:buClr>
                <a:srgbClr val="FF0000"/>
              </a:buClr>
              <a:buSzPct val="100000"/>
              <a:buFont typeface="Wingdings" pitchFamily="2" charset="2"/>
              <a:buChar char="§"/>
            </a:pPr>
            <a:endParaRPr lang="el-G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Δακτύλιοι</a:t>
            </a:r>
            <a:r>
              <a:rPr lang="en-US" sz="3200" i="1" cap="none" dirty="0" smtClean="0">
                <a:latin typeface="Times New Roman" pitchFamily="18" charset="0"/>
                <a:cs typeface="Times New Roman" pitchFamily="18" charset="0"/>
              </a:rPr>
              <a:t> (Rings)</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928670"/>
            <a:ext cx="7239000" cy="5527066"/>
          </a:xfrm>
        </p:spPr>
        <p:txBody>
          <a:bodyPr>
            <a:normAutofit lnSpcReduction="10000"/>
          </a:bodyPr>
          <a:lstStyle/>
          <a:p>
            <a:pPr>
              <a:buNone/>
            </a:pPr>
            <a:r>
              <a:rPr lang="el-GR" sz="1800" dirty="0" smtClean="0">
                <a:latin typeface="Times New Roman" pitchFamily="18" charset="0"/>
                <a:cs typeface="Times New Roman" pitchFamily="18" charset="0"/>
              </a:rPr>
              <a:t>Μέσω των ομάδων και οι υποομάδων μπορούν να κατασκευαστούν διάφορα</a:t>
            </a:r>
          </a:p>
          <a:p>
            <a:pPr>
              <a:buNone/>
            </a:pPr>
            <a:r>
              <a:rPr lang="el-GR" sz="1800" dirty="0" smtClean="0">
                <a:latin typeface="Times New Roman" pitchFamily="18" charset="0"/>
                <a:cs typeface="Times New Roman" pitchFamily="18" charset="0"/>
              </a:rPr>
              <a:t>αλγεβρικά συστήματα. Τέτοια είναι </a:t>
            </a:r>
            <a:r>
              <a:rPr lang="el-GR" sz="1800" i="1" dirty="0" smtClean="0">
                <a:solidFill>
                  <a:srgbClr val="FF0000"/>
                </a:solidFill>
                <a:latin typeface="Times New Roman" pitchFamily="18" charset="0"/>
                <a:cs typeface="Times New Roman" pitchFamily="18" charset="0"/>
              </a:rPr>
              <a:t>οι Δακτύλιοι</a:t>
            </a:r>
            <a:r>
              <a:rPr lang="el-GR" sz="1800" dirty="0" smtClean="0">
                <a:latin typeface="Times New Roman" pitchFamily="18" charset="0"/>
                <a:cs typeface="Times New Roman" pitchFamily="18" charset="0"/>
              </a:rPr>
              <a:t>, τα </a:t>
            </a:r>
            <a:r>
              <a:rPr lang="el-GR" sz="1800" i="1" dirty="0" smtClean="0">
                <a:solidFill>
                  <a:srgbClr val="FF0000"/>
                </a:solidFill>
                <a:latin typeface="Times New Roman" pitchFamily="18" charset="0"/>
                <a:cs typeface="Times New Roman" pitchFamily="18" charset="0"/>
              </a:rPr>
              <a:t>σώματα</a:t>
            </a:r>
            <a:r>
              <a:rPr lang="el-GR" sz="1800" dirty="0" smtClean="0">
                <a:latin typeface="Times New Roman" pitchFamily="18" charset="0"/>
                <a:cs typeface="Times New Roman" pitchFamily="18" charset="0"/>
              </a:rPr>
              <a:t> κ.α.</a:t>
            </a:r>
          </a:p>
          <a:p>
            <a:pPr algn="ctr">
              <a:buNone/>
            </a:pPr>
            <a:r>
              <a:rPr lang="el-GR" sz="2000" i="1" u="sng" dirty="0" smtClean="0">
                <a:latin typeface="Times New Roman" pitchFamily="18" charset="0"/>
                <a:cs typeface="Times New Roman" pitchFamily="18" charset="0"/>
              </a:rPr>
              <a:t>Δακτύλιοι</a:t>
            </a:r>
          </a:p>
          <a:p>
            <a:pPr>
              <a:buClr>
                <a:srgbClr val="FF0000"/>
              </a:buClr>
              <a:buSzPct val="100000"/>
              <a:buFont typeface="Wingdings" pitchFamily="2" charset="2"/>
              <a:buChar char="Ø"/>
            </a:pPr>
            <a:r>
              <a:rPr lang="el-GR" sz="1800" b="1" i="1" dirty="0" smtClean="0">
                <a:latin typeface="Times New Roman" pitchFamily="18" charset="0"/>
                <a:cs typeface="Times New Roman" pitchFamily="18" charset="0"/>
              </a:rPr>
              <a:t>Δακτύλιος</a:t>
            </a:r>
            <a:r>
              <a:rPr lang="el-GR" sz="1800" dirty="0" smtClean="0">
                <a:latin typeface="Times New Roman" pitchFamily="18" charset="0"/>
                <a:cs typeface="Times New Roman" pitchFamily="18" charset="0"/>
              </a:rPr>
              <a:t> είναι ένα σύνολο στοιχείων </a:t>
            </a:r>
            <a:r>
              <a:rPr lang="en-US" sz="1800" dirty="0" smtClean="0">
                <a:latin typeface="Times New Roman" pitchFamily="18" charset="0"/>
                <a:cs typeface="Times New Roman" pitchFamily="18" charset="0"/>
              </a:rPr>
              <a:t>S </a:t>
            </a:r>
            <a:r>
              <a:rPr lang="el-GR" sz="1800" dirty="0" smtClean="0">
                <a:latin typeface="Times New Roman" pitchFamily="18" charset="0"/>
                <a:cs typeface="Times New Roman" pitchFamily="18" charset="0"/>
              </a:rPr>
              <a:t>εφοδιασμένο με δυο διμελείς</a:t>
            </a:r>
          </a:p>
          <a:p>
            <a:pPr>
              <a:buNone/>
            </a:pPr>
            <a:r>
              <a:rPr lang="el-GR" sz="1800" dirty="0" smtClean="0">
                <a:latin typeface="Times New Roman" pitchFamily="18" charset="0"/>
                <a:cs typeface="Times New Roman" pitchFamily="18" charset="0"/>
              </a:rPr>
              <a:t>πράξεις (πρόσθεση , πολλαπλασιασμός) που ορίζονται έτσι ώστε να ισχύουν </a:t>
            </a:r>
          </a:p>
          <a:p>
            <a:pPr marL="704088" lvl="1" indent="-457200">
              <a:buClr>
                <a:srgbClr val="FF0000"/>
              </a:buClr>
              <a:buSzPct val="100000"/>
              <a:buFont typeface="+mj-lt"/>
              <a:buAutoNum type="arabicPeriod"/>
            </a:pPr>
            <a:r>
              <a:rPr lang="el-GR" sz="1500" dirty="0" smtClean="0">
                <a:solidFill>
                  <a:schemeClr val="tx1"/>
                </a:solidFill>
                <a:latin typeface="Times New Roman" pitchFamily="18" charset="0"/>
                <a:cs typeface="Times New Roman" pitchFamily="18" charset="0"/>
              </a:rPr>
              <a:t>Το </a:t>
            </a:r>
            <a:r>
              <a:rPr lang="en-US" sz="1500" dirty="0" smtClean="0">
                <a:solidFill>
                  <a:schemeClr val="tx1"/>
                </a:solidFill>
                <a:latin typeface="Times New Roman" pitchFamily="18" charset="0"/>
                <a:cs typeface="Times New Roman" pitchFamily="18" charset="0"/>
              </a:rPr>
              <a:t>S</a:t>
            </a:r>
            <a:r>
              <a:rPr lang="el-GR" sz="1500" dirty="0" smtClean="0">
                <a:solidFill>
                  <a:schemeClr val="tx1"/>
                </a:solidFill>
                <a:latin typeface="Times New Roman" pitchFamily="18" charset="0"/>
                <a:cs typeface="Times New Roman" pitchFamily="18" charset="0"/>
              </a:rPr>
              <a:t> είναι Αβελιανή ομάδα ως προς την πρόσθεση.</a:t>
            </a:r>
          </a:p>
          <a:p>
            <a:pPr marL="704088" lvl="1" indent="-457200">
              <a:buClr>
                <a:srgbClr val="FF0000"/>
              </a:buClr>
              <a:buSzPct val="100000"/>
              <a:buFont typeface="+mj-lt"/>
              <a:buAutoNum type="arabicPeriod"/>
            </a:pPr>
            <a:r>
              <a:rPr lang="el-GR" sz="1500" dirty="0" smtClean="0">
                <a:solidFill>
                  <a:schemeClr val="tx1"/>
                </a:solidFill>
                <a:latin typeface="Times New Roman" pitchFamily="18" charset="0"/>
                <a:cs typeface="Times New Roman" pitchFamily="18" charset="0"/>
              </a:rPr>
              <a:t>Το </a:t>
            </a:r>
            <a:r>
              <a:rPr lang="en-US" sz="1500" dirty="0" smtClean="0">
                <a:solidFill>
                  <a:schemeClr val="tx1"/>
                </a:solidFill>
                <a:latin typeface="Times New Roman" pitchFamily="18" charset="0"/>
                <a:cs typeface="Times New Roman" pitchFamily="18" charset="0"/>
              </a:rPr>
              <a:t>S</a:t>
            </a:r>
            <a:r>
              <a:rPr lang="el-GR" sz="1500" dirty="0" smtClean="0">
                <a:solidFill>
                  <a:schemeClr val="tx1"/>
                </a:solidFill>
                <a:latin typeface="Times New Roman" pitchFamily="18" charset="0"/>
                <a:cs typeface="Times New Roman" pitchFamily="18" charset="0"/>
              </a:rPr>
              <a:t> είναι ημιομάδα ως προς τον πολλαπλασιασμό.</a:t>
            </a:r>
          </a:p>
          <a:p>
            <a:pPr marL="704088" lvl="1" indent="-457200">
              <a:buClr>
                <a:srgbClr val="FF0000"/>
              </a:buClr>
              <a:buSzPct val="100000"/>
              <a:buFont typeface="+mj-lt"/>
              <a:buAutoNum type="arabicPeriod"/>
            </a:pPr>
            <a:r>
              <a:rPr lang="el-GR" sz="1500" dirty="0" smtClean="0">
                <a:solidFill>
                  <a:schemeClr val="tx1"/>
                </a:solidFill>
                <a:latin typeface="Times New Roman" pitchFamily="18" charset="0"/>
                <a:cs typeface="Times New Roman" pitchFamily="18" charset="0"/>
              </a:rPr>
              <a:t>Ισχύουν οι δυο επιμεριστικοί νόμοι του πολλαπλασιασμού ως προς την πρόσθεση.</a:t>
            </a:r>
          </a:p>
          <a:p>
            <a:pPr marL="457200" lvl="0" indent="-457200">
              <a:buClr>
                <a:srgbClr val="FF0000"/>
              </a:buClr>
              <a:buSzPct val="100000"/>
              <a:buFont typeface="Wingdings" pitchFamily="2" charset="2"/>
              <a:buChar char="Ø"/>
            </a:pPr>
            <a:r>
              <a:rPr lang="el-GR" sz="1800" b="1" i="1" dirty="0" smtClean="0">
                <a:latin typeface="Times New Roman" pitchFamily="18" charset="0"/>
                <a:cs typeface="Times New Roman" pitchFamily="18" charset="0"/>
              </a:rPr>
              <a:t>Δακτύλιος με ταυτοτικό στοιχείο </a:t>
            </a:r>
            <a:r>
              <a:rPr lang="el-GR" sz="1800" dirty="0" smtClean="0">
                <a:latin typeface="Times New Roman" pitchFamily="18" charset="0"/>
                <a:cs typeface="Times New Roman" pitchFamily="18" charset="0"/>
              </a:rPr>
              <a:t>είναι ένας δακτύλιος στον οποίο η</a:t>
            </a:r>
          </a:p>
          <a:p>
            <a:pPr marL="457200" lvl="0" indent="-457200">
              <a:buClr>
                <a:srgbClr val="FF0000"/>
              </a:buClr>
              <a:buSzPct val="100000"/>
              <a:buNone/>
            </a:pPr>
            <a:r>
              <a:rPr lang="el-GR" sz="1800" dirty="0" smtClean="0">
                <a:latin typeface="Times New Roman" pitchFamily="18" charset="0"/>
                <a:cs typeface="Times New Roman" pitchFamily="18" charset="0"/>
              </a:rPr>
              <a:t>	πολλαπλασιαστική ημιομάδα έχει ένα ταυτοτικό στοιχείο.</a:t>
            </a:r>
          </a:p>
          <a:p>
            <a:pPr marL="457200" indent="-457200">
              <a:buClr>
                <a:srgbClr val="FF0000"/>
              </a:buClr>
              <a:buSzPct val="100000"/>
              <a:buFont typeface="Wingdings" pitchFamily="2" charset="2"/>
              <a:buChar char="Ø"/>
            </a:pPr>
            <a:r>
              <a:rPr lang="el-GR" sz="1800" b="1" i="1" dirty="0" smtClean="0">
                <a:latin typeface="Times New Roman" pitchFamily="18" charset="0"/>
                <a:cs typeface="Times New Roman" pitchFamily="18" charset="0"/>
              </a:rPr>
              <a:t>Αντιμεταθετικός Δακτύλιος </a:t>
            </a:r>
            <a:r>
              <a:rPr lang="el-GR" sz="1800" dirty="0" smtClean="0">
                <a:latin typeface="Times New Roman" pitchFamily="18" charset="0"/>
                <a:cs typeface="Times New Roman" pitchFamily="18" charset="0"/>
              </a:rPr>
              <a:t>, είναι ένας δακτύλιος στον οποίο η πολλαπλασιαστική ημιομάδα είναι Αβελιανή.</a:t>
            </a:r>
          </a:p>
          <a:p>
            <a:pPr marL="457200" lvl="0" indent="-457200">
              <a:buClr>
                <a:srgbClr val="FF0000"/>
              </a:buClr>
              <a:buSzPct val="100000"/>
              <a:buFont typeface="Wingdings" pitchFamily="2" charset="2"/>
              <a:buChar char="Ø"/>
            </a:pPr>
            <a:r>
              <a:rPr lang="el-GR" sz="1800" b="1" i="1" dirty="0" smtClean="0">
                <a:latin typeface="Times New Roman" pitchFamily="18" charset="0"/>
                <a:cs typeface="Times New Roman" pitchFamily="18" charset="0"/>
              </a:rPr>
              <a:t>Ο δακτύλιος της διαίρεσης </a:t>
            </a:r>
            <a:r>
              <a:rPr lang="el-GR" sz="1800" dirty="0" smtClean="0">
                <a:latin typeface="Times New Roman" pitchFamily="18" charset="0"/>
                <a:cs typeface="Times New Roman" pitchFamily="18" charset="0"/>
              </a:rPr>
              <a:t>είναι ένας δακτύλιος στον οποίο τα μη μηδενικά στοιχεία συνθέτουν μια υποομάδα της πολλαπλασιαστικής ημιομάδας.</a:t>
            </a:r>
          </a:p>
          <a:p>
            <a:pPr marL="457200" lvl="0" indent="-457200">
              <a:buClr>
                <a:srgbClr val="FF0000"/>
              </a:buClr>
              <a:buSzPct val="100000"/>
              <a:buFont typeface="Wingdings" pitchFamily="2" charset="2"/>
              <a:buChar char="Ø"/>
            </a:pPr>
            <a:r>
              <a:rPr lang="el-GR" sz="1800" b="1" i="1" dirty="0" smtClean="0">
                <a:latin typeface="Times New Roman" pitchFamily="18" charset="0"/>
                <a:cs typeface="Times New Roman" pitchFamily="18" charset="0"/>
              </a:rPr>
              <a:t>Ακέραια περιοχή </a:t>
            </a:r>
            <a:r>
              <a:rPr lang="el-GR" sz="1800" dirty="0" smtClean="0">
                <a:latin typeface="Times New Roman" pitchFamily="18" charset="0"/>
                <a:cs typeface="Times New Roman" pitchFamily="18" charset="0"/>
              </a:rPr>
              <a:t>είναι ένας δακτύλιος στον οποίο τα μη μηδενικά στοιχεία συγκροτούν μια υπο-ημιομάδα της πολλαπλασιαστικής ημιομάδας.</a:t>
            </a:r>
          </a:p>
          <a:p>
            <a:pPr marL="457200" indent="-457200">
              <a:buClr>
                <a:srgbClr val="FF0000"/>
              </a:buClr>
              <a:buSzPct val="100000"/>
              <a:buFont typeface="Wingdings" pitchFamily="2" charset="2"/>
              <a:buChar char="Ø"/>
            </a:pPr>
            <a:endParaRPr lang="el-GR" sz="1800" dirty="0" smtClean="0">
              <a:latin typeface="Times New Roman" pitchFamily="18" charset="0"/>
              <a:cs typeface="Times New Roman" pitchFamily="18" charset="0"/>
            </a:endParaRPr>
          </a:p>
          <a:p>
            <a:pPr marL="457200" indent="-457200">
              <a:buClr>
                <a:srgbClr val="FF0000"/>
              </a:buClr>
              <a:buSzPct val="100000"/>
              <a:buFont typeface="Wingdings" pitchFamily="2" charset="2"/>
              <a:buChar char="Ø"/>
            </a:pPr>
            <a:endParaRPr lang="el-GR" sz="1800" dirty="0" smtClean="0">
              <a:latin typeface="Times New Roman" pitchFamily="18" charset="0"/>
              <a:cs typeface="Times New Roman" pitchFamily="18" charset="0"/>
            </a:endParaRPr>
          </a:p>
          <a:p>
            <a:pPr marL="457200" indent="-457200">
              <a:buClr>
                <a:srgbClr val="FF0000"/>
              </a:buClr>
              <a:buSzPct val="100000"/>
              <a:buNone/>
            </a:pPr>
            <a:endParaRPr lang="el-GR" sz="1800" b="1" dirty="0" smtClean="0">
              <a:latin typeface="Times New Roman" pitchFamily="18" charset="0"/>
              <a:cs typeface="Times New Roman" pitchFamily="18" charset="0"/>
            </a:endParaRPr>
          </a:p>
          <a:p>
            <a:pPr algn="ctr">
              <a:buNone/>
            </a:pPr>
            <a:endParaRPr lang="el-GR" sz="2000" i="1" u="sng"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pPr algn="ctr"/>
            <a:r>
              <a:rPr lang="el-GR" sz="3200" i="1" cap="none" dirty="0" smtClean="0">
                <a:latin typeface="Times New Roman" pitchFamily="18" charset="0"/>
                <a:cs typeface="Times New Roman" pitchFamily="18" charset="0"/>
              </a:rPr>
              <a:t>Σώματα (</a:t>
            </a:r>
            <a:r>
              <a:rPr lang="en-US" sz="3200" i="1" cap="none" dirty="0" smtClean="0">
                <a:latin typeface="Times New Roman" pitchFamily="18" charset="0"/>
                <a:cs typeface="Times New Roman" pitchFamily="18" charset="0"/>
              </a:rPr>
              <a:t>fields)</a:t>
            </a:r>
            <a:endParaRPr lang="el-GR" sz="3200" i="1" cap="none"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357158" y="4214818"/>
            <a:ext cx="7239000" cy="1270812"/>
          </a:xfrm>
          <a:prstGeom prst="rect">
            <a:avLst/>
          </a:prstGeom>
          <a:noFill/>
          <a:ln w="9525">
            <a:noFill/>
            <a:miter lim="800000"/>
            <a:headEnd/>
            <a:tailEnd/>
          </a:ln>
          <a:effectLst/>
        </p:spPr>
      </p:pic>
      <p:sp>
        <p:nvSpPr>
          <p:cNvPr id="5" name="4 - TextBox"/>
          <p:cNvSpPr txBox="1"/>
          <p:nvPr/>
        </p:nvSpPr>
        <p:spPr>
          <a:xfrm>
            <a:off x="428596" y="1071546"/>
            <a:ext cx="7500990" cy="3693319"/>
          </a:xfrm>
          <a:prstGeom prst="rect">
            <a:avLst/>
          </a:prstGeom>
          <a:noFill/>
        </p:spPr>
        <p:txBody>
          <a:bodyPr wrap="square" rtlCol="0">
            <a:spAutoFit/>
          </a:bodyPr>
          <a:lstStyle/>
          <a:p>
            <a:pPr lvl="0">
              <a:buNone/>
            </a:pPr>
            <a:r>
              <a:rPr lang="el-GR" i="1" dirty="0" smtClean="0">
                <a:latin typeface="Times New Roman" pitchFamily="18" charset="0"/>
                <a:cs typeface="Times New Roman" pitchFamily="18" charset="0"/>
              </a:rPr>
              <a:t>Σώμα</a:t>
            </a:r>
            <a:r>
              <a:rPr lang="el-GR" dirty="0" smtClean="0">
                <a:latin typeface="Times New Roman" pitchFamily="18" charset="0"/>
                <a:cs typeface="Times New Roman" pitchFamily="18" charset="0"/>
              </a:rPr>
              <a:t> είναι ένα σύνολο </a:t>
            </a:r>
            <a:r>
              <a:rPr lang="en-US" dirty="0" smtClean="0">
                <a:latin typeface="Times New Roman" pitchFamily="18" charset="0"/>
                <a:cs typeface="Times New Roman" pitchFamily="18" charset="0"/>
              </a:rPr>
              <a:t>S </a:t>
            </a:r>
            <a:r>
              <a:rPr lang="el-GR" dirty="0" smtClean="0">
                <a:latin typeface="Times New Roman" pitchFamily="18" charset="0"/>
                <a:cs typeface="Times New Roman" pitchFamily="18" charset="0"/>
              </a:rPr>
              <a:t>με τουλάχιστον δυο στοιχεία εφοδιασμένο με δυο διμελείς πράξεις </a:t>
            </a:r>
            <a:r>
              <a:rPr lang="el-GR" sz="1400" i="1" dirty="0" smtClean="0">
                <a:latin typeface="Times New Roman" pitchFamily="18" charset="0"/>
                <a:cs typeface="Times New Roman" pitchFamily="18" charset="0"/>
              </a:rPr>
              <a:t>(πρόσθεση και πολλαπλασιασμός) </a:t>
            </a:r>
            <a:r>
              <a:rPr lang="el-GR" dirty="0" smtClean="0">
                <a:latin typeface="Times New Roman" pitchFamily="18" charset="0"/>
                <a:cs typeface="Times New Roman" pitchFamily="18" charset="0"/>
              </a:rPr>
              <a:t>που</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ικανοποιούν τα εξής:</a:t>
            </a:r>
          </a:p>
          <a:p>
            <a:pPr lvl="0">
              <a:buNone/>
            </a:pPr>
            <a:endParaRPr lang="en-US" dirty="0" smtClean="0">
              <a:latin typeface="Times New Roman" pitchFamily="18" charset="0"/>
              <a:cs typeface="Times New Roman" pitchFamily="18" charset="0"/>
            </a:endParaRPr>
          </a:p>
          <a:p>
            <a:pPr marL="457200" lvl="0" indent="-457200">
              <a:buClr>
                <a:srgbClr val="FF0000"/>
              </a:buClr>
              <a:buSzPct val="100000"/>
              <a:buFont typeface="+mj-lt"/>
              <a:buAutoNum type="arabicPeriod"/>
            </a:pPr>
            <a:r>
              <a:rPr lang="en-US" dirty="0" smtClean="0">
                <a:latin typeface="Times New Roman" pitchFamily="18" charset="0"/>
                <a:cs typeface="Times New Roman" pitchFamily="18" charset="0"/>
              </a:rPr>
              <a:t>To S </a:t>
            </a:r>
            <a:r>
              <a:rPr lang="el-GR" dirty="0" smtClean="0">
                <a:latin typeface="Times New Roman" pitchFamily="18" charset="0"/>
                <a:cs typeface="Times New Roman" pitchFamily="18" charset="0"/>
              </a:rPr>
              <a:t>είναι Αβελιανή ομάδα ως προς την πρόσθεση.</a:t>
            </a:r>
          </a:p>
          <a:p>
            <a:pPr marL="457200" indent="-457200">
              <a:buClr>
                <a:srgbClr val="FF0000"/>
              </a:buClr>
              <a:buSzPct val="100000"/>
              <a:buFont typeface="+mj-lt"/>
              <a:buAutoNum type="arabicPeriod"/>
            </a:pPr>
            <a:r>
              <a:rPr lang="el-GR" dirty="0" smtClean="0">
                <a:latin typeface="Times New Roman" pitchFamily="18" charset="0"/>
                <a:cs typeface="Times New Roman" pitchFamily="18" charset="0"/>
              </a:rPr>
              <a:t>Τα μη μηδενικά στοιχεία του </a:t>
            </a:r>
            <a:r>
              <a:rPr lang="en-US" dirty="0" smtClean="0">
                <a:latin typeface="Times New Roman" pitchFamily="18" charset="0"/>
                <a:cs typeface="Times New Roman" pitchFamily="18" charset="0"/>
              </a:rPr>
              <a:t>S </a:t>
            </a:r>
            <a:r>
              <a:rPr lang="el-GR" dirty="0" smtClean="0">
                <a:latin typeface="Times New Roman" pitchFamily="18" charset="0"/>
                <a:cs typeface="Times New Roman" pitchFamily="18" charset="0"/>
              </a:rPr>
              <a:t>συγκροτούν μια Αβελιανή ομάδα ως προς τον πολλαπλασιασμό.</a:t>
            </a:r>
          </a:p>
          <a:p>
            <a:pPr marL="457200" indent="-457200">
              <a:buClr>
                <a:srgbClr val="FF0000"/>
              </a:buClr>
              <a:buSzPct val="100000"/>
              <a:buFont typeface="+mj-lt"/>
              <a:buAutoNum type="arabicPeriod"/>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Ισχύουν οι δυο επιμεριστικοί νόμοι του πολλαπλασιασμού ως προς την πρόσθεση.</a:t>
            </a:r>
          </a:p>
          <a:p>
            <a:pPr marL="457200" indent="-457200" algn="ctr">
              <a:buClr>
                <a:srgbClr val="FF0000"/>
              </a:buClr>
              <a:buSzPct val="100000"/>
              <a:buNone/>
            </a:pPr>
            <a:r>
              <a:rPr lang="el-GR" i="1" u="sng" dirty="0" smtClean="0">
                <a:latin typeface="Times New Roman" pitchFamily="18" charset="0"/>
                <a:cs typeface="Times New Roman" pitchFamily="18" charset="0"/>
              </a:rPr>
              <a:t>Παραδείγματα Σωμάτων</a:t>
            </a:r>
          </a:p>
          <a:p>
            <a:pPr marL="457200" indent="-457200">
              <a:buClr>
                <a:srgbClr val="FF0000"/>
              </a:buClr>
              <a:buSzPct val="100000"/>
            </a:pPr>
            <a:endParaRPr lang="el-GR" dirty="0" smtClean="0">
              <a:latin typeface="Times New Roman" pitchFamily="18" charset="0"/>
              <a:cs typeface="Times New Roman" pitchFamily="18" charset="0"/>
            </a:endParaRPr>
          </a:p>
          <a:p>
            <a:pPr marL="457200" indent="-457200">
              <a:buClr>
                <a:srgbClr val="FF0000"/>
              </a:buClr>
              <a:buSzPct val="100000"/>
            </a:pPr>
            <a:r>
              <a:rPr lang="el-GR" dirty="0" smtClean="0">
                <a:latin typeface="Times New Roman" pitchFamily="18" charset="0"/>
                <a:cs typeface="Times New Roman" pitchFamily="18" charset="0"/>
              </a:rPr>
              <a:t>Τα</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Q,+,*)  , (R,+*)  , (C,+,*)   </a:t>
            </a:r>
            <a:r>
              <a:rPr lang="el-GR" dirty="0" smtClean="0">
                <a:latin typeface="Times New Roman" pitchFamily="18" charset="0"/>
                <a:cs typeface="Times New Roman" pitchFamily="18" charset="0"/>
              </a:rPr>
              <a:t>και  </a:t>
            </a:r>
            <a:endParaRPr lang="en-US" dirty="0" smtClean="0">
              <a:latin typeface="Times New Roman" pitchFamily="18" charset="0"/>
              <a:cs typeface="Times New Roman" pitchFamily="18" charset="0"/>
            </a:endParaRPr>
          </a:p>
          <a:p>
            <a:pPr marL="457200" indent="-457200">
              <a:buClr>
                <a:srgbClr val="FF0000"/>
              </a:buClr>
              <a:buSzPct val="100000"/>
              <a:buFont typeface="Wingdings" pitchFamily="2" charset="2"/>
              <a:buChar char="§"/>
            </a:pPr>
            <a:endParaRPr lang="en-US" dirty="0" smtClean="0">
              <a:latin typeface="Times New Roman" pitchFamily="18" charset="0"/>
              <a:cs typeface="Times New Roman" pitchFamily="18" charset="0"/>
            </a:endParaRP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Ομάδες και Γεωμετρία</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42984"/>
            <a:ext cx="7239000" cy="5312752"/>
          </a:xfrm>
        </p:spPr>
        <p:txBody>
          <a:bodyPr>
            <a:normAutofit fontScale="92500" lnSpcReduction="20000"/>
          </a:bodyPr>
          <a:lstStyle/>
          <a:p>
            <a:pPr marL="457200" indent="-457200">
              <a:buClr>
                <a:srgbClr val="FF0000"/>
              </a:buClr>
              <a:buSzPct val="100000"/>
              <a:buFont typeface="Wingdings" pitchFamily="2" charset="2"/>
              <a:buChar char="q"/>
            </a:pPr>
            <a:r>
              <a:rPr lang="el-GR" sz="1800" dirty="0" smtClean="0">
                <a:latin typeface="Times New Roman" pitchFamily="18" charset="0"/>
                <a:cs typeface="Times New Roman" pitchFamily="18" charset="0"/>
              </a:rPr>
              <a:t>Το 1872 ο </a:t>
            </a:r>
            <a:r>
              <a:rPr lang="en-US" sz="1800" b="1" dirty="0" smtClean="0">
                <a:latin typeface="Times New Roman" pitchFamily="18" charset="0"/>
                <a:cs typeface="Times New Roman" pitchFamily="18" charset="0"/>
              </a:rPr>
              <a:t>F.</a:t>
            </a:r>
            <a:r>
              <a:rPr lang="el-GR"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Klein </a:t>
            </a:r>
            <a:r>
              <a:rPr lang="el-GR" sz="1800" dirty="0" smtClean="0">
                <a:latin typeface="Times New Roman" pitchFamily="18" charset="0"/>
                <a:cs typeface="Times New Roman" pitchFamily="18" charset="0"/>
              </a:rPr>
              <a:t>εφαρμόζει τις ομάδες στη Γεωμετρία.</a:t>
            </a:r>
          </a:p>
          <a:p>
            <a:pPr marL="457200" lvl="0" indent="-457200">
              <a:buClr>
                <a:srgbClr val="FF0000"/>
              </a:buClr>
              <a:buSzPct val="100000"/>
              <a:buFont typeface="Wingdings" pitchFamily="2" charset="2"/>
              <a:buChar char="q"/>
            </a:pPr>
            <a:r>
              <a:rPr lang="el-GR" sz="1800" dirty="0" smtClean="0">
                <a:latin typeface="Times New Roman" pitchFamily="18" charset="0"/>
                <a:cs typeface="Times New Roman" pitchFamily="18" charset="0"/>
              </a:rPr>
              <a:t>Ορίζει την έννοια της ομάδας μετασχηματισμών ως ένα μη κενό σύνολο Γ ομαλών απεικονίσεων ενός συνόλου </a:t>
            </a:r>
            <a:r>
              <a:rPr lang="en-US" sz="1800" dirty="0" smtClean="0">
                <a:latin typeface="Times New Roman" pitchFamily="18" charset="0"/>
                <a:cs typeface="Times New Roman" pitchFamily="18" charset="0"/>
              </a:rPr>
              <a:t>S </a:t>
            </a:r>
            <a:r>
              <a:rPr lang="el-GR" sz="1800" dirty="0" smtClean="0">
                <a:latin typeface="Times New Roman" pitchFamily="18" charset="0"/>
                <a:cs typeface="Times New Roman" pitchFamily="18" charset="0"/>
              </a:rPr>
              <a:t>στον εαυτό του στις οποίες:  </a:t>
            </a:r>
          </a:p>
          <a:p>
            <a:pPr marL="704088" lvl="1" indent="-457200">
              <a:buClr>
                <a:srgbClr val="FF0000"/>
              </a:buClr>
              <a:buSzPct val="100000"/>
              <a:buFont typeface="Wingdings" pitchFamily="2" charset="2"/>
              <a:buChar char="q"/>
            </a:pPr>
            <a:r>
              <a:rPr lang="el-GR" sz="1500" b="1" dirty="0" smtClean="0">
                <a:solidFill>
                  <a:schemeClr val="tx1"/>
                </a:solidFill>
                <a:latin typeface="Times New Roman" pitchFamily="18" charset="0"/>
                <a:cs typeface="Times New Roman" pitchFamily="18" charset="0"/>
              </a:rPr>
              <a:t>Ο αντίστροφος οποιουδήποτε μετασχηματισμού του Γ, βρίσκεται μέσα στο Γ.</a:t>
            </a:r>
            <a:endParaRPr lang="en-US" sz="1500" b="1" dirty="0" smtClean="0">
              <a:solidFill>
                <a:schemeClr val="tx1"/>
              </a:solidFill>
              <a:latin typeface="Times New Roman" pitchFamily="18" charset="0"/>
              <a:cs typeface="Times New Roman" pitchFamily="18" charset="0"/>
            </a:endParaRPr>
          </a:p>
          <a:p>
            <a:pPr marL="704088" lvl="1" indent="-457200">
              <a:buClr>
                <a:srgbClr val="FF0000"/>
              </a:buClr>
              <a:buSzPct val="100000"/>
              <a:buFont typeface="Wingdings" pitchFamily="2" charset="2"/>
              <a:buChar char="q"/>
            </a:pPr>
            <a:r>
              <a:rPr lang="el-GR" sz="1500" b="1" dirty="0" smtClean="0">
                <a:solidFill>
                  <a:schemeClr val="tx1"/>
                </a:solidFill>
                <a:latin typeface="Times New Roman" pitchFamily="18" charset="0"/>
                <a:cs typeface="Times New Roman" pitchFamily="18" charset="0"/>
              </a:rPr>
              <a:t>Το γινόμενο δυο οποιονδήποτε μετασχηματισμών του Γ, βρίσκεται μέσα στο Γ</a:t>
            </a:r>
            <a:r>
              <a:rPr lang="el-GR" sz="1600" b="1" dirty="0" smtClean="0">
                <a:solidFill>
                  <a:schemeClr val="tx1"/>
                </a:solidFill>
                <a:latin typeface="Times New Roman" pitchFamily="18" charset="0"/>
                <a:cs typeface="Times New Roman" pitchFamily="18" charset="0"/>
              </a:rPr>
              <a:t>.</a:t>
            </a:r>
            <a:endParaRPr lang="en-US" sz="1600" b="1" dirty="0" smtClean="0">
              <a:solidFill>
                <a:schemeClr val="tx1"/>
              </a:solidFill>
              <a:latin typeface="Times New Roman" pitchFamily="18" charset="0"/>
              <a:cs typeface="Times New Roman" pitchFamily="18" charset="0"/>
            </a:endParaRPr>
          </a:p>
          <a:p>
            <a:pPr>
              <a:lnSpc>
                <a:spcPct val="130000"/>
              </a:lnSpc>
              <a:buClr>
                <a:srgbClr val="FF0000"/>
              </a:buClr>
              <a:buSzPct val="101000"/>
              <a:buFont typeface="Wingdings" pitchFamily="2" charset="2"/>
              <a:buChar char="q"/>
            </a:pPr>
            <a:r>
              <a:rPr lang="el-GR" sz="1800" dirty="0" smtClean="0">
                <a:latin typeface="Times New Roman" pitchFamily="18" charset="0"/>
                <a:cs typeface="Times New Roman" pitchFamily="18" charset="0"/>
              </a:rPr>
              <a:t>Και ορίζει τη </a:t>
            </a:r>
            <a:r>
              <a:rPr lang="el-GR" sz="1800" b="1" i="1" dirty="0" smtClean="0">
                <a:latin typeface="Times New Roman" pitchFamily="18" charset="0"/>
                <a:cs typeface="Times New Roman" pitchFamily="18" charset="0"/>
              </a:rPr>
              <a:t>Γεωμετρία </a:t>
            </a:r>
            <a:r>
              <a:rPr lang="el-GR" sz="1800" dirty="0" smtClean="0">
                <a:latin typeface="Times New Roman" pitchFamily="18" charset="0"/>
                <a:cs typeface="Times New Roman" pitchFamily="18" charset="0"/>
              </a:rPr>
              <a:t>ως εξής:</a:t>
            </a:r>
            <a:endParaRPr lang="en-US" sz="1800" dirty="0" smtClean="0">
              <a:latin typeface="Times New Roman" pitchFamily="18" charset="0"/>
              <a:cs typeface="Times New Roman" pitchFamily="18" charset="0"/>
            </a:endParaRPr>
          </a:p>
          <a:p>
            <a:pPr algn="ctr">
              <a:lnSpc>
                <a:spcPct val="130000"/>
              </a:lnSpc>
              <a:buClr>
                <a:schemeClr val="accent1"/>
              </a:buClr>
              <a:buSzPct val="85000"/>
              <a:buNone/>
            </a:pPr>
            <a:r>
              <a:rPr lang="el-GR" sz="1800" dirty="0" smtClean="0">
                <a:latin typeface="Times New Roman" pitchFamily="18" charset="0"/>
                <a:cs typeface="Times New Roman" pitchFamily="18" charset="0"/>
              </a:rPr>
              <a:t>«</a:t>
            </a:r>
            <a:r>
              <a:rPr lang="el-GR" sz="1800" i="1" dirty="0" smtClean="0">
                <a:solidFill>
                  <a:srgbClr val="002060"/>
                </a:solidFill>
                <a:latin typeface="Times New Roman" pitchFamily="18" charset="0"/>
                <a:cs typeface="Times New Roman" pitchFamily="18" charset="0"/>
              </a:rPr>
              <a:t>Γεωμετρία είναι η μελέτη εκείνων των ιδιοτήτων ενός συνόλου </a:t>
            </a:r>
            <a:r>
              <a:rPr lang="en-US" sz="1800" i="1" dirty="0" smtClean="0">
                <a:solidFill>
                  <a:srgbClr val="002060"/>
                </a:solidFill>
                <a:latin typeface="Times New Roman" pitchFamily="18" charset="0"/>
                <a:cs typeface="Times New Roman" pitchFamily="18" charset="0"/>
              </a:rPr>
              <a:t>S, </a:t>
            </a:r>
            <a:r>
              <a:rPr lang="el-GR" sz="1800" i="1" dirty="0" smtClean="0">
                <a:solidFill>
                  <a:srgbClr val="002060"/>
                </a:solidFill>
                <a:latin typeface="Times New Roman" pitchFamily="18" charset="0"/>
                <a:cs typeface="Times New Roman" pitchFamily="18" charset="0"/>
              </a:rPr>
              <a:t>οι</a:t>
            </a:r>
          </a:p>
          <a:p>
            <a:pPr algn="ctr">
              <a:lnSpc>
                <a:spcPct val="130000"/>
              </a:lnSpc>
              <a:buClr>
                <a:schemeClr val="accent1"/>
              </a:buClr>
              <a:buSzPct val="85000"/>
              <a:buNone/>
            </a:pPr>
            <a:r>
              <a:rPr lang="el-GR" sz="1800" i="1" dirty="0" smtClean="0">
                <a:solidFill>
                  <a:srgbClr val="002060"/>
                </a:solidFill>
                <a:latin typeface="Times New Roman" pitchFamily="18" charset="0"/>
                <a:cs typeface="Times New Roman" pitchFamily="18" charset="0"/>
              </a:rPr>
              <a:t>οποίες παραμένουν αμετάβλητες όταν τα στοιχεία του </a:t>
            </a:r>
            <a:r>
              <a:rPr lang="en-US" sz="1800" i="1" dirty="0" smtClean="0">
                <a:solidFill>
                  <a:srgbClr val="002060"/>
                </a:solidFill>
                <a:latin typeface="Times New Roman" pitchFamily="18" charset="0"/>
                <a:cs typeface="Times New Roman" pitchFamily="18" charset="0"/>
              </a:rPr>
              <a:t>S</a:t>
            </a:r>
            <a:r>
              <a:rPr lang="el-GR" sz="1800" i="1" dirty="0" smtClean="0">
                <a:solidFill>
                  <a:srgbClr val="002060"/>
                </a:solidFill>
                <a:latin typeface="Times New Roman" pitchFamily="18" charset="0"/>
                <a:cs typeface="Times New Roman" pitchFamily="18" charset="0"/>
              </a:rPr>
              <a:t> υπόκεινται σε</a:t>
            </a:r>
          </a:p>
          <a:p>
            <a:pPr algn="ctr">
              <a:lnSpc>
                <a:spcPct val="130000"/>
              </a:lnSpc>
              <a:buClr>
                <a:schemeClr val="accent1"/>
              </a:buClr>
              <a:buSzPct val="85000"/>
              <a:buNone/>
            </a:pPr>
            <a:r>
              <a:rPr lang="el-GR" sz="1800" i="1" dirty="0" smtClean="0">
                <a:solidFill>
                  <a:srgbClr val="002060"/>
                </a:solidFill>
                <a:latin typeface="Times New Roman" pitchFamily="18" charset="0"/>
                <a:cs typeface="Times New Roman" pitchFamily="18" charset="0"/>
              </a:rPr>
              <a:t>μετασχηματισμούς κάποιας ομάδας μετασχηματισμών Γ</a:t>
            </a:r>
            <a:r>
              <a:rPr lang="el-GR" sz="1800" dirty="0" smtClean="0">
                <a:latin typeface="Times New Roman" pitchFamily="18" charset="0"/>
                <a:cs typeface="Times New Roman" pitchFamily="18" charset="0"/>
              </a:rPr>
              <a:t>».</a:t>
            </a:r>
          </a:p>
          <a:p>
            <a:pPr lvl="1">
              <a:lnSpc>
                <a:spcPct val="130000"/>
              </a:lnSpc>
              <a:buClr>
                <a:srgbClr val="FF0000"/>
              </a:buClr>
              <a:buSzPct val="99000"/>
              <a:buFont typeface="Wingdings" pitchFamily="2" charset="2"/>
              <a:buChar char="q"/>
            </a:pPr>
            <a:r>
              <a:rPr lang="el-GR" sz="1500" dirty="0" smtClean="0">
                <a:solidFill>
                  <a:schemeClr val="tx1"/>
                </a:solidFill>
                <a:latin typeface="Times New Roman" pitchFamily="18" charset="0"/>
                <a:cs typeface="Times New Roman" pitchFamily="18" charset="0"/>
              </a:rPr>
              <a:t>Αν </a:t>
            </a:r>
            <a:r>
              <a:rPr lang="en-US" sz="1600" dirty="0" smtClean="0">
                <a:solidFill>
                  <a:schemeClr val="tx1"/>
                </a:solidFill>
                <a:latin typeface="Times New Roman" pitchFamily="18" charset="0"/>
                <a:cs typeface="Times New Roman" pitchFamily="18" charset="0"/>
              </a:rPr>
              <a:t>S</a:t>
            </a:r>
            <a:r>
              <a:rPr lang="el-GR" sz="1600" dirty="0" smtClean="0">
                <a:solidFill>
                  <a:schemeClr val="tx1"/>
                </a:solidFill>
                <a:latin typeface="Times New Roman" pitchFamily="18" charset="0"/>
                <a:cs typeface="Times New Roman" pitchFamily="18" charset="0"/>
              </a:rPr>
              <a:t>={σύνολο όλων των σημείων} και Γ περιέχει μετασχηματισμούς όπως στροφές ανακλάσεις ως προς ευθείες, τότε προκύπτει η </a:t>
            </a:r>
            <a:r>
              <a:rPr lang="el-GR" sz="1600" b="1" dirty="0" smtClean="0">
                <a:solidFill>
                  <a:schemeClr val="tx1"/>
                </a:solidFill>
                <a:latin typeface="Times New Roman" pitchFamily="18" charset="0"/>
                <a:cs typeface="Times New Roman" pitchFamily="18" charset="0"/>
              </a:rPr>
              <a:t>Ευκλείδεια Επίπεδη Μετρική Γεωμετρία.</a:t>
            </a:r>
          </a:p>
          <a:p>
            <a:pPr>
              <a:lnSpc>
                <a:spcPct val="130000"/>
              </a:lnSpc>
              <a:buClr>
                <a:srgbClr val="FF0000"/>
              </a:buClr>
              <a:buSzPct val="99000"/>
              <a:buFont typeface="Wingdings" pitchFamily="2" charset="2"/>
              <a:buChar char="q"/>
            </a:pPr>
            <a:r>
              <a:rPr lang="el-GR" sz="1800" dirty="0" smtClean="0">
                <a:solidFill>
                  <a:schemeClr val="tx1"/>
                </a:solidFill>
                <a:latin typeface="Times New Roman" pitchFamily="18" charset="0"/>
                <a:cs typeface="Times New Roman" pitchFamily="18" charset="0"/>
              </a:rPr>
              <a:t>Οι Γεωμετρίες που προκύπτουν μέσω του παραπάνω ορισμού μπορούν να μελετηθούν με μεθόδους από την </a:t>
            </a:r>
            <a:r>
              <a:rPr lang="el-GR" sz="1800" i="1" dirty="0" smtClean="0">
                <a:solidFill>
                  <a:schemeClr val="tx1"/>
                </a:solidFill>
                <a:latin typeface="Times New Roman" pitchFamily="18" charset="0"/>
                <a:cs typeface="Times New Roman" pitchFamily="18" charset="0"/>
              </a:rPr>
              <a:t>Αναλυτική Γεωμετρία</a:t>
            </a:r>
            <a:r>
              <a:rPr lang="el-GR" sz="1800" dirty="0" smtClean="0">
                <a:solidFill>
                  <a:schemeClr val="tx1"/>
                </a:solidFill>
                <a:latin typeface="Times New Roman" pitchFamily="18" charset="0"/>
                <a:cs typeface="Times New Roman" pitchFamily="18" charset="0"/>
              </a:rPr>
              <a:t>.</a:t>
            </a:r>
            <a:endParaRPr lang="el-GR" sz="1800" dirty="0" smtClean="0">
              <a:latin typeface="Times New Roman" pitchFamily="18" charset="0"/>
              <a:cs typeface="Times New Roman" pitchFamily="18" charset="0"/>
            </a:endParaRPr>
          </a:p>
          <a:p>
            <a:pPr>
              <a:lnSpc>
                <a:spcPct val="130000"/>
              </a:lnSpc>
              <a:buClr>
                <a:srgbClr val="FF0000"/>
              </a:buClr>
              <a:buSzPct val="101000"/>
              <a:buFont typeface="Wingdings" pitchFamily="2" charset="2"/>
              <a:buChar char="q"/>
            </a:pPr>
            <a:r>
              <a:rPr lang="el-GR" sz="1800" dirty="0" smtClean="0">
                <a:latin typeface="Times New Roman" pitchFamily="18" charset="0"/>
                <a:cs typeface="Times New Roman" pitchFamily="18" charset="0"/>
              </a:rPr>
              <a:t>Για τον </a:t>
            </a:r>
            <a:r>
              <a:rPr lang="en-US" sz="1800" dirty="0" smtClean="0">
                <a:latin typeface="Times New Roman" pitchFamily="18" charset="0"/>
                <a:cs typeface="Times New Roman" pitchFamily="18" charset="0"/>
              </a:rPr>
              <a:t>Klein </a:t>
            </a:r>
            <a:r>
              <a:rPr lang="el-GR" sz="1800" b="1" i="1" dirty="0" smtClean="0">
                <a:latin typeface="Times New Roman" pitchFamily="18" charset="0"/>
                <a:cs typeface="Times New Roman" pitchFamily="18" charset="0"/>
              </a:rPr>
              <a:t>η επίπεδη προβολική Γεωμετρία </a:t>
            </a:r>
            <a:r>
              <a:rPr lang="el-GR" sz="1800" dirty="0" smtClean="0">
                <a:latin typeface="Times New Roman" pitchFamily="18" charset="0"/>
                <a:cs typeface="Times New Roman" pitchFamily="18" charset="0"/>
              </a:rPr>
              <a:t>είναι η μελέτη των ιδιοτήτων των σημείων του επιπέδου, που παραμένουν αμετάβλητα όταν τα σημεία υπόκεινται σε ομάδες προβολικών μετασχηματισμών.</a:t>
            </a:r>
          </a:p>
          <a:p>
            <a:pPr>
              <a:lnSpc>
                <a:spcPct val="130000"/>
              </a:lnSpc>
              <a:buClr>
                <a:srgbClr val="FF0000"/>
              </a:buClr>
              <a:buSzPct val="101000"/>
              <a:buFont typeface="Wingdings" pitchFamily="2" charset="2"/>
              <a:buChar char="q"/>
            </a:pPr>
            <a:endParaRPr lang="en-US" sz="2000" dirty="0" smtClean="0">
              <a:latin typeface="Times New Roman" pitchFamily="18" charset="0"/>
              <a:cs typeface="Times New Roman" pitchFamily="18" charset="0"/>
            </a:endParaRPr>
          </a:p>
          <a:p>
            <a:pPr marL="457200" indent="-457200">
              <a:buClr>
                <a:srgbClr val="FF0000"/>
              </a:buClr>
              <a:buSzPct val="100000"/>
              <a:buFont typeface="Wingdings" pitchFamily="2" charset="2"/>
              <a:buChar char="q"/>
            </a:pPr>
            <a:endParaRPr lang="en-US" sz="2000" dirty="0" smtClean="0">
              <a:latin typeface="Times New Roman" pitchFamily="18" charset="0"/>
              <a:cs typeface="Times New Roman" pitchFamily="18" charset="0"/>
            </a:endParaRPr>
          </a:p>
          <a:p>
            <a:pPr marL="457200" indent="-457200">
              <a:buClr>
                <a:srgbClr val="FF0000"/>
              </a:buClr>
              <a:buSzPct val="100000"/>
              <a:buFont typeface="Wingdings" pitchFamily="2" charset="2"/>
              <a:buChar char="q"/>
            </a:pPr>
            <a:endParaRPr lang="el-G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Ομάδες και Γεωμετρία</a:t>
            </a:r>
            <a:endParaRPr lang="el-GR" sz="3200" dirty="0"/>
          </a:p>
        </p:txBody>
      </p:sp>
      <p:sp>
        <p:nvSpPr>
          <p:cNvPr id="3" name="2 - Θέση περιεχομένου"/>
          <p:cNvSpPr>
            <a:spLocks noGrp="1"/>
          </p:cNvSpPr>
          <p:nvPr>
            <p:ph idx="1"/>
          </p:nvPr>
        </p:nvSpPr>
        <p:spPr>
          <a:xfrm>
            <a:off x="457200" y="1000108"/>
            <a:ext cx="7239000" cy="5455628"/>
          </a:xfrm>
        </p:spPr>
        <p:txBody>
          <a:bodyPr>
            <a:normAutofit fontScale="92500" lnSpcReduction="10000"/>
          </a:bodyPr>
          <a:lstStyle/>
          <a:p>
            <a:pPr lvl="0">
              <a:lnSpc>
                <a:spcPct val="120000"/>
              </a:lnSpc>
              <a:buClr>
                <a:schemeClr val="accent1"/>
              </a:buClr>
              <a:buSzPct val="85000"/>
              <a:buNone/>
            </a:pPr>
            <a:r>
              <a:rPr lang="el-GR" sz="1900" dirty="0" smtClean="0">
                <a:latin typeface="Times New Roman" pitchFamily="18" charset="0"/>
                <a:cs typeface="Times New Roman" pitchFamily="18" charset="0"/>
              </a:rPr>
              <a:t>Εκτός από τις Γεωμετρίες των σημείων υπάρχουν και άλλες, στις οποίες</a:t>
            </a:r>
          </a:p>
          <a:p>
            <a:pPr lvl="0">
              <a:lnSpc>
                <a:spcPct val="120000"/>
              </a:lnSpc>
              <a:buClr>
                <a:schemeClr val="accent1"/>
              </a:buClr>
              <a:buSzPct val="85000"/>
              <a:buNone/>
            </a:pPr>
            <a:r>
              <a:rPr lang="el-GR" sz="1900" dirty="0" smtClean="0">
                <a:latin typeface="Times New Roman" pitchFamily="18" charset="0"/>
                <a:cs typeface="Times New Roman" pitchFamily="18" charset="0"/>
              </a:rPr>
              <a:t>διαφορετικές </a:t>
            </a:r>
            <a:r>
              <a:rPr lang="el-GR" sz="1900" i="1" dirty="0" smtClean="0">
                <a:latin typeface="Times New Roman" pitchFamily="18" charset="0"/>
                <a:cs typeface="Times New Roman" pitchFamily="18" charset="0"/>
              </a:rPr>
              <a:t>οντότητες </a:t>
            </a:r>
            <a:r>
              <a:rPr lang="el-GR" sz="1900" dirty="0" smtClean="0">
                <a:latin typeface="Times New Roman" pitchFamily="18" charset="0"/>
                <a:cs typeface="Times New Roman" pitchFamily="18" charset="0"/>
              </a:rPr>
              <a:t>επιλέγονται ως </a:t>
            </a:r>
            <a:r>
              <a:rPr lang="el-GR" sz="1900" b="1" i="1" dirty="0" smtClean="0">
                <a:latin typeface="Times New Roman" pitchFamily="18" charset="0"/>
                <a:cs typeface="Times New Roman" pitchFamily="18" charset="0"/>
              </a:rPr>
              <a:t>βασικά στοιχεία</a:t>
            </a:r>
            <a:r>
              <a:rPr lang="el-GR" sz="1900" dirty="0" smtClean="0">
                <a:latin typeface="Times New Roman" pitchFamily="18" charset="0"/>
                <a:cs typeface="Times New Roman" pitchFamily="18" charset="0"/>
              </a:rPr>
              <a:t>. Για παράδειγμα :</a:t>
            </a:r>
          </a:p>
          <a:p>
            <a:pPr lvl="1">
              <a:lnSpc>
                <a:spcPct val="120000"/>
              </a:lnSpc>
              <a:buClr>
                <a:srgbClr val="FF0000"/>
              </a:buClr>
              <a:buSzPct val="90000"/>
              <a:buFont typeface="Wingdings" pitchFamily="2" charset="2"/>
              <a:buChar char="Ø"/>
            </a:pPr>
            <a:r>
              <a:rPr lang="el-GR" dirty="0" smtClean="0">
                <a:latin typeface="Times New Roman" pitchFamily="18" charset="0"/>
                <a:cs typeface="Times New Roman" pitchFamily="18" charset="0"/>
              </a:rPr>
              <a:t>  </a:t>
            </a:r>
            <a:r>
              <a:rPr lang="el-GR" sz="1800" dirty="0" smtClean="0">
                <a:solidFill>
                  <a:schemeClr val="tx1"/>
                </a:solidFill>
                <a:latin typeface="Times New Roman" pitchFamily="18" charset="0"/>
                <a:cs typeface="Times New Roman" pitchFamily="18" charset="0"/>
              </a:rPr>
              <a:t>οι Γεωμετρίες των γραμμών, </a:t>
            </a:r>
          </a:p>
          <a:p>
            <a:pPr lvl="1">
              <a:lnSpc>
                <a:spcPct val="120000"/>
              </a:lnSpc>
              <a:buClr>
                <a:srgbClr val="FF0000"/>
              </a:buClr>
              <a:buSzPct val="90000"/>
              <a:buFont typeface="Wingdings" pitchFamily="2" charset="2"/>
              <a:buChar char="Ø"/>
            </a:pPr>
            <a:r>
              <a:rPr lang="el-GR" sz="1800" dirty="0" smtClean="0">
                <a:solidFill>
                  <a:schemeClr val="tx1"/>
                </a:solidFill>
                <a:latin typeface="Times New Roman" pitchFamily="18" charset="0"/>
                <a:cs typeface="Times New Roman" pitchFamily="18" charset="0"/>
              </a:rPr>
              <a:t>   οι Γεωμετρίες των κύκλων, </a:t>
            </a:r>
          </a:p>
          <a:p>
            <a:pPr lvl="1">
              <a:lnSpc>
                <a:spcPct val="120000"/>
              </a:lnSpc>
              <a:buClr>
                <a:srgbClr val="FF0000"/>
              </a:buClr>
              <a:buSzPct val="90000"/>
              <a:buFont typeface="Wingdings" pitchFamily="2" charset="2"/>
              <a:buChar char="Ø"/>
            </a:pPr>
            <a:r>
              <a:rPr lang="el-GR" sz="1800" dirty="0" smtClean="0">
                <a:solidFill>
                  <a:schemeClr val="tx1"/>
                </a:solidFill>
                <a:latin typeface="Times New Roman" pitchFamily="18" charset="0"/>
                <a:cs typeface="Times New Roman" pitchFamily="18" charset="0"/>
              </a:rPr>
              <a:t>   οι Γεωμετρίες των σφαιρών και άλλες.</a:t>
            </a:r>
            <a:r>
              <a:rPr lang="el-GR" dirty="0" smtClean="0">
                <a:latin typeface="Times New Roman" pitchFamily="18" charset="0"/>
                <a:cs typeface="Times New Roman" pitchFamily="18" charset="0"/>
              </a:rPr>
              <a:t>	</a:t>
            </a:r>
          </a:p>
          <a:p>
            <a:pPr lvl="0">
              <a:lnSpc>
                <a:spcPct val="120000"/>
              </a:lnSpc>
              <a:buClr>
                <a:schemeClr val="accent1"/>
              </a:buClr>
              <a:buSzPct val="85000"/>
              <a:buNone/>
            </a:pPr>
            <a:r>
              <a:rPr lang="el-GR" sz="1900" dirty="0" smtClean="0">
                <a:latin typeface="Times New Roman" pitchFamily="18" charset="0"/>
                <a:cs typeface="Times New Roman" pitchFamily="18" charset="0"/>
              </a:rPr>
              <a:t>Κατά την κατασκευή μιας Γεωμετρίας υπάρχει η </a:t>
            </a:r>
            <a:r>
              <a:rPr lang="el-GR" sz="1900" b="1" dirty="0" smtClean="0">
                <a:latin typeface="Times New Roman" pitchFamily="18" charset="0"/>
                <a:cs typeface="Times New Roman" pitchFamily="18" charset="0"/>
              </a:rPr>
              <a:t>ελευθερία επιλογής </a:t>
            </a:r>
            <a:r>
              <a:rPr lang="el-GR" sz="1900" dirty="0" smtClean="0">
                <a:latin typeface="Times New Roman" pitchFamily="18" charset="0"/>
                <a:cs typeface="Times New Roman" pitchFamily="18" charset="0"/>
              </a:rPr>
              <a:t>,</a:t>
            </a:r>
          </a:p>
          <a:p>
            <a:pPr lvl="1">
              <a:lnSpc>
                <a:spcPct val="120000"/>
              </a:lnSpc>
              <a:buClr>
                <a:srgbClr val="FF0000"/>
              </a:buClr>
              <a:buSzPct val="85000"/>
              <a:buFont typeface="Wingdings" pitchFamily="2" charset="2"/>
              <a:buChar char="Ø"/>
            </a:pPr>
            <a:r>
              <a:rPr lang="el-GR" dirty="0" smtClean="0">
                <a:latin typeface="Times New Roman" pitchFamily="18" charset="0"/>
                <a:cs typeface="Times New Roman" pitchFamily="18" charset="0"/>
              </a:rPr>
              <a:t> </a:t>
            </a:r>
            <a:r>
              <a:rPr lang="el-GR" sz="1800" dirty="0" smtClean="0">
                <a:solidFill>
                  <a:schemeClr val="tx1"/>
                </a:solidFill>
                <a:latin typeface="Times New Roman" pitchFamily="18" charset="0"/>
                <a:cs typeface="Times New Roman" pitchFamily="18" charset="0"/>
              </a:rPr>
              <a:t>του βασικού στοιχείου της Γεωμετρίας, </a:t>
            </a:r>
          </a:p>
          <a:p>
            <a:pPr lvl="1">
              <a:lnSpc>
                <a:spcPct val="120000"/>
              </a:lnSpc>
              <a:buClr>
                <a:srgbClr val="FF0000"/>
              </a:buClr>
              <a:buSzPct val="100000"/>
              <a:buFont typeface="Wingdings" pitchFamily="2" charset="2"/>
              <a:buChar char="Ø"/>
            </a:pPr>
            <a:r>
              <a:rPr lang="el-GR" sz="1800" dirty="0" smtClean="0">
                <a:solidFill>
                  <a:schemeClr val="tx1"/>
                </a:solidFill>
                <a:latin typeface="Times New Roman" pitchFamily="18" charset="0"/>
                <a:cs typeface="Times New Roman" pitchFamily="18" charset="0"/>
              </a:rPr>
              <a:t>  της πολλαπλότητας ή του χώρου αυτών των στοιχείων </a:t>
            </a:r>
          </a:p>
          <a:p>
            <a:pPr lvl="1">
              <a:lnSpc>
                <a:spcPct val="120000"/>
              </a:lnSpc>
              <a:buClr>
                <a:srgbClr val="FF0000"/>
              </a:buClr>
              <a:buSzPct val="100000"/>
              <a:buFont typeface="Wingdings" pitchFamily="2" charset="2"/>
              <a:buChar char="Ø"/>
            </a:pPr>
            <a:r>
              <a:rPr lang="el-GR" sz="1800" dirty="0" smtClean="0">
                <a:solidFill>
                  <a:schemeClr val="tx1"/>
                </a:solidFill>
                <a:latin typeface="Times New Roman" pitchFamily="18" charset="0"/>
                <a:cs typeface="Times New Roman" pitchFamily="18" charset="0"/>
              </a:rPr>
              <a:t>  της ομάδας των μετασχηματισμών στην οποία τα βασικά στοιχεία υπόκεινται. </a:t>
            </a:r>
          </a:p>
          <a:p>
            <a:pPr lvl="0">
              <a:lnSpc>
                <a:spcPct val="120000"/>
              </a:lnSpc>
              <a:buClr>
                <a:srgbClr val="FF0000"/>
              </a:buClr>
              <a:buSzPct val="100000"/>
              <a:buNone/>
            </a:pPr>
            <a:r>
              <a:rPr lang="el-GR" sz="1900" dirty="0" smtClean="0">
                <a:latin typeface="Times New Roman" pitchFamily="18" charset="0"/>
                <a:cs typeface="Times New Roman" pitchFamily="18" charset="0"/>
              </a:rPr>
              <a:t>Ένας ακόμα σύγχρονος και ανεπτυγμένος κλάδος της Γεωμετρίας είναι η</a:t>
            </a:r>
          </a:p>
          <a:p>
            <a:pPr lvl="0">
              <a:lnSpc>
                <a:spcPct val="120000"/>
              </a:lnSpc>
              <a:buClr>
                <a:srgbClr val="FF0000"/>
              </a:buClr>
              <a:buSzPct val="100000"/>
              <a:buNone/>
            </a:pPr>
            <a:r>
              <a:rPr lang="el-GR" sz="1900" b="1" i="1" dirty="0" smtClean="0">
                <a:latin typeface="Times New Roman" pitchFamily="18" charset="0"/>
                <a:cs typeface="Times New Roman" pitchFamily="18" charset="0"/>
              </a:rPr>
              <a:t>τοπολογία</a:t>
            </a:r>
            <a:r>
              <a:rPr lang="el-GR" sz="1900" dirty="0" smtClean="0">
                <a:latin typeface="Times New Roman" pitchFamily="18" charset="0"/>
                <a:cs typeface="Times New Roman" pitchFamily="18" charset="0"/>
              </a:rPr>
              <a:t> των Ευκλείδειων επιπέδων. Σε αυτήν οι ομάδες μετασχηματισμού</a:t>
            </a:r>
          </a:p>
          <a:p>
            <a:pPr lvl="0">
              <a:lnSpc>
                <a:spcPct val="120000"/>
              </a:lnSpc>
              <a:buClr>
                <a:srgbClr val="FF0000"/>
              </a:buClr>
              <a:buSzPct val="100000"/>
              <a:buNone/>
            </a:pPr>
            <a:r>
              <a:rPr lang="el-GR" sz="1900" dirty="0" smtClean="0">
                <a:latin typeface="Times New Roman" pitchFamily="18" charset="0"/>
                <a:cs typeface="Times New Roman" pitchFamily="18" charset="0"/>
              </a:rPr>
              <a:t>της περιέχουν όλες τις άλλες ομάδες μετασχηματισμού και κάθε θεώρημά</a:t>
            </a:r>
          </a:p>
          <a:p>
            <a:pPr lvl="0">
              <a:lnSpc>
                <a:spcPct val="120000"/>
              </a:lnSpc>
              <a:buClr>
                <a:srgbClr val="FF0000"/>
              </a:buClr>
              <a:buSzPct val="100000"/>
              <a:buNone/>
            </a:pPr>
            <a:r>
              <a:rPr lang="el-GR" sz="1900" dirty="0" smtClean="0">
                <a:latin typeface="Times New Roman" pitchFamily="18" charset="0"/>
                <a:cs typeface="Times New Roman" pitchFamily="18" charset="0"/>
              </a:rPr>
              <a:t>της κρατά μέσα του τις άλλες Γεωμετρίες. </a:t>
            </a:r>
          </a:p>
          <a:p>
            <a:pPr>
              <a:lnSpc>
                <a:spcPct val="120000"/>
              </a:lnSpc>
              <a:buClr>
                <a:srgbClr val="FF0000"/>
              </a:buClr>
              <a:buSzPct val="100000"/>
              <a:buNone/>
            </a:pPr>
            <a:endParaRPr lang="en-US" sz="2100" dirty="0" smtClean="0">
              <a:solidFill>
                <a:schemeClr val="tx1"/>
              </a:solidFill>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60688"/>
          </a:xfrm>
        </p:spPr>
        <p:txBody>
          <a:bodyPr>
            <a:normAutofit/>
          </a:bodyPr>
          <a:lstStyle/>
          <a:p>
            <a:pPr algn="ctr"/>
            <a:r>
              <a:rPr lang="el-GR" sz="2800" dirty="0" smtClean="0">
                <a:latin typeface="Times New Roman" pitchFamily="18" charset="0"/>
                <a:cs typeface="Times New Roman" pitchFamily="18" charset="0"/>
              </a:rPr>
              <a:t>ΕΙΣΑΓΩΓΗ</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52736"/>
            <a:ext cx="7239000" cy="5616624"/>
          </a:xfrm>
        </p:spPr>
        <p:txBody>
          <a:bodyPr>
            <a:normAutofit/>
          </a:bodyPr>
          <a:lstStyle/>
          <a:p>
            <a:pPr>
              <a:lnSpc>
                <a:spcPct val="150000"/>
              </a:lnSpc>
              <a:buNone/>
            </a:pPr>
            <a:endParaRPr lang="el-GR" sz="2000" dirty="0" smtClean="0">
              <a:latin typeface="Times New Roman" pitchFamily="18" charset="0"/>
              <a:cs typeface="Times New Roman" pitchFamily="18" charset="0"/>
            </a:endParaRPr>
          </a:p>
          <a:p>
            <a:pPr>
              <a:lnSpc>
                <a:spcPct val="150000"/>
              </a:lnSpc>
              <a:buNone/>
            </a:pPr>
            <a:r>
              <a:rPr lang="el-GR" sz="2000" dirty="0" smtClean="0">
                <a:latin typeface="Times New Roman" pitchFamily="18" charset="0"/>
                <a:cs typeface="Times New Roman" pitchFamily="18" charset="0"/>
              </a:rPr>
              <a:t>Στο κεφάλαιο αυτό </a:t>
            </a: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a:t>
            </a:r>
          </a:p>
          <a:p>
            <a:pPr>
              <a:lnSpc>
                <a:spcPct val="150000"/>
              </a:lnSpc>
              <a:buClr>
                <a:srgbClr val="FF0000"/>
              </a:buClr>
              <a:buSzPct val="100000"/>
              <a:buFont typeface="Wingdings" pitchFamily="2" charset="2"/>
              <a:buChar char="Ø"/>
            </a:pPr>
            <a:r>
              <a:rPr lang="el-GR" altLang="el-GR" sz="2000" dirty="0" smtClean="0">
                <a:latin typeface="Times New Roman" pitchFamily="18" charset="0"/>
                <a:cs typeface="Times New Roman" pitchFamily="18" charset="0"/>
              </a:rPr>
              <a:t>παρουσιάζουμε</a:t>
            </a:r>
            <a:r>
              <a:rPr lang="el-GR" altLang="el-GR" sz="2000" dirty="0" smtClean="0">
                <a:latin typeface="Times New Roman" pitchFamily="18" charset="0"/>
                <a:cs typeface="Times New Roman" pitchFamily="18" charset="0"/>
              </a:rPr>
              <a:t> την </a:t>
            </a:r>
            <a:r>
              <a:rPr lang="el-GR" altLang="el-GR" sz="2000" b="1" i="1" dirty="0" smtClean="0">
                <a:solidFill>
                  <a:srgbClr val="FF0000"/>
                </a:solidFill>
                <a:latin typeface="Times New Roman" pitchFamily="18" charset="0"/>
                <a:cs typeface="Times New Roman" pitchFamily="18" charset="0"/>
              </a:rPr>
              <a:t>Αλγεβρική Δομή </a:t>
            </a:r>
            <a:r>
              <a:rPr lang="el-GR" altLang="el-GR" sz="2000" dirty="0" smtClean="0">
                <a:solidFill>
                  <a:srgbClr val="FF0000"/>
                </a:solidFill>
                <a:latin typeface="Times New Roman" pitchFamily="18" charset="0"/>
                <a:cs typeface="Times New Roman" pitchFamily="18" charset="0"/>
              </a:rPr>
              <a:t>, </a:t>
            </a:r>
            <a:r>
              <a:rPr lang="el-GR" altLang="el-GR" sz="2000" dirty="0" smtClean="0">
                <a:latin typeface="Times New Roman" pitchFamily="18" charset="0"/>
                <a:cs typeface="Times New Roman" pitchFamily="18" charset="0"/>
              </a:rPr>
              <a:t>η οποία επηρέασε την ανάπτυξη της αξιωματικής μεθόδου και έπαιξε σημαντικό ρόλο στην </a:t>
            </a:r>
            <a:r>
              <a:rPr lang="el-GR" altLang="el-GR" sz="2000" i="1" dirty="0" smtClean="0">
                <a:latin typeface="Times New Roman" pitchFamily="18" charset="0"/>
                <a:cs typeface="Times New Roman" pitchFamily="18" charset="0"/>
              </a:rPr>
              <a:t>απελευθέρωση </a:t>
            </a:r>
            <a:r>
              <a:rPr lang="el-GR" altLang="el-GR" sz="2000" dirty="0" smtClean="0">
                <a:latin typeface="Times New Roman" pitchFamily="18" charset="0"/>
                <a:cs typeface="Times New Roman" pitchFamily="18" charset="0"/>
              </a:rPr>
              <a:t>της Άλγεβρας,</a:t>
            </a:r>
            <a:endParaRPr lang="el-GR" altLang="el-GR" sz="2000" i="1" dirty="0" smtClean="0">
              <a:latin typeface="Times New Roman" pitchFamily="18" charset="0"/>
              <a:cs typeface="Times New Roman" pitchFamily="18" charset="0"/>
            </a:endParaRPr>
          </a:p>
          <a:p>
            <a:pPr>
              <a:lnSpc>
                <a:spcPct val="150000"/>
              </a:lnSpc>
              <a:buClr>
                <a:srgbClr val="FF0000"/>
              </a:buClr>
              <a:buSzPct val="100000"/>
              <a:buFont typeface="Wingdings" pitchFamily="2" charset="2"/>
              <a:buChar char="Ø"/>
            </a:pPr>
            <a:r>
              <a:rPr lang="el-GR" altLang="el-GR" sz="2000" dirty="0" smtClean="0">
                <a:latin typeface="Times New Roman" pitchFamily="18" charset="0"/>
                <a:cs typeface="Times New Roman" pitchFamily="18" charset="0"/>
              </a:rPr>
              <a:t> επίσης, περιγράφεται η απλούστερη μορφή αλγεβρικής δομής, οι </a:t>
            </a:r>
            <a:r>
              <a:rPr lang="el-GR" altLang="el-GR" sz="2000" b="1" i="1" dirty="0" smtClean="0">
                <a:solidFill>
                  <a:srgbClr val="FF0000"/>
                </a:solidFill>
                <a:latin typeface="Times New Roman" pitchFamily="18" charset="0"/>
                <a:cs typeface="Times New Roman" pitchFamily="18" charset="0"/>
              </a:rPr>
              <a:t>Ομάδες</a:t>
            </a:r>
            <a:r>
              <a:rPr lang="el-GR" altLang="el-GR" sz="2000" dirty="0" smtClean="0">
                <a:latin typeface="Times New Roman" pitchFamily="18" charset="0"/>
                <a:cs typeface="Times New Roman" pitchFamily="18" charset="0"/>
              </a:rPr>
              <a:t>, καθώς και η σημασία που έπαιξαν στην Άλγεβρα και την Γεωμετρία,</a:t>
            </a:r>
          </a:p>
          <a:p>
            <a:pPr>
              <a:lnSpc>
                <a:spcPct val="150000"/>
              </a:lnSpc>
              <a:buClr>
                <a:srgbClr val="FF0000"/>
              </a:buClr>
              <a:buSzPct val="100000"/>
              <a:buFont typeface="Wingdings" pitchFamily="2" charset="2"/>
              <a:buChar char="Ø"/>
            </a:pPr>
            <a:r>
              <a:rPr lang="el-GR" altLang="el-GR" sz="2000" dirty="0" smtClean="0">
                <a:latin typeface="Times New Roman" pitchFamily="18" charset="0"/>
                <a:cs typeface="Times New Roman" pitchFamily="18" charset="0"/>
              </a:rPr>
              <a:t>τέλος γίνεται αναφορά στις </a:t>
            </a:r>
            <a:r>
              <a:rPr lang="el-GR" altLang="el-GR" sz="2000" b="1" i="1" dirty="0" smtClean="0">
                <a:solidFill>
                  <a:srgbClr val="FF0000"/>
                </a:solidFill>
                <a:latin typeface="Times New Roman" pitchFamily="18" charset="0"/>
                <a:cs typeface="Times New Roman" pitchFamily="18" charset="0"/>
              </a:rPr>
              <a:t>Σχέσεις</a:t>
            </a:r>
            <a:r>
              <a:rPr lang="el-GR" altLang="el-GR" sz="2000"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pPr>
              <a:lnSpc>
                <a:spcPct val="150000"/>
              </a:lnSpc>
              <a:buNone/>
            </a:pPr>
            <a:endParaRPr lang="el-GR" sz="2000" dirty="0" smtClean="0">
              <a:latin typeface="Times New Roman" pitchFamily="18" charset="0"/>
              <a:cs typeface="Times New Roman" pitchFamily="18" charset="0"/>
            </a:endParaRPr>
          </a:p>
          <a:p>
            <a:pPr>
              <a:lnSpc>
                <a:spcPct val="150000"/>
              </a:lnSpc>
              <a:buNone/>
            </a:pPr>
            <a:endParaRPr lang="el-GR" sz="2000" dirty="0" smtClean="0">
              <a:latin typeface="Times New Roman" pitchFamily="18" charset="0"/>
              <a:cs typeface="Times New Roman" pitchFamily="18" charset="0"/>
            </a:endParaRPr>
          </a:p>
          <a:p>
            <a:pPr>
              <a:lnSpc>
                <a:spcPct val="150000"/>
              </a:lnSpc>
              <a:buNone/>
            </a:pPr>
            <a:endParaRPr lang="el-GR" sz="2000" dirty="0" smtClean="0">
              <a:latin typeface="Times New Roman" pitchFamily="18" charset="0"/>
              <a:cs typeface="Times New Roman" pitchFamily="18" charset="0"/>
            </a:endParaRPr>
          </a:p>
          <a:p>
            <a:pPr>
              <a:lnSpc>
                <a:spcPct val="150000"/>
              </a:lnSpc>
              <a:buNone/>
            </a:pPr>
            <a:endParaRPr lang="el-GR" sz="2000" i="1" dirty="0" smtClean="0">
              <a:latin typeface="Times New Roman" pitchFamily="18" charset="0"/>
              <a:cs typeface="Times New Roman" pitchFamily="18" charset="0"/>
            </a:endParaRPr>
          </a:p>
          <a:p>
            <a:pPr>
              <a:buNone/>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Σχέσεις</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239000" cy="5286412"/>
          </a:xfrm>
        </p:spPr>
        <p:txBody>
          <a:bodyPr>
            <a:normAutofit lnSpcReduction="10000"/>
          </a:bodyPr>
          <a:lstStyle/>
          <a:p>
            <a:pPr>
              <a:buClr>
                <a:srgbClr val="FF0000"/>
              </a:buClr>
              <a:buSzPct val="99000"/>
              <a:buFont typeface="Courier New" pitchFamily="49" charset="0"/>
              <a:buChar char="o"/>
            </a:pPr>
            <a:r>
              <a:rPr lang="el-GR" sz="2000" dirty="0" smtClean="0">
                <a:latin typeface="Times New Roman" pitchFamily="18" charset="0"/>
                <a:cs typeface="Times New Roman" pitchFamily="18" charset="0"/>
              </a:rPr>
              <a:t>Σχέση είναι μια μορφή σύνδεσης μεταξύ δυο ή περισσοτέρων αντικειμένων.</a:t>
            </a:r>
          </a:p>
          <a:p>
            <a:pPr lvl="1">
              <a:buClr>
                <a:srgbClr val="FF0000"/>
              </a:buClr>
              <a:buSzPct val="99000"/>
              <a:buFont typeface="Courier New" pitchFamily="49" charset="0"/>
              <a:buChar char="o"/>
            </a:pPr>
            <a:r>
              <a:rPr lang="el-GR" sz="1700" u="sng" dirty="0" smtClean="0">
                <a:solidFill>
                  <a:schemeClr val="tx1"/>
                </a:solidFill>
                <a:latin typeface="Times New Roman" pitchFamily="18" charset="0"/>
                <a:cs typeface="Times New Roman" pitchFamily="18" charset="0"/>
              </a:rPr>
              <a:t>Κοινές Σχέσεις : </a:t>
            </a:r>
            <a:r>
              <a:rPr lang="el-GR" sz="1700" dirty="0" smtClean="0">
                <a:solidFill>
                  <a:schemeClr val="tx1"/>
                </a:solidFill>
                <a:latin typeface="Times New Roman" pitchFamily="18" charset="0"/>
                <a:cs typeface="Times New Roman" pitchFamily="18" charset="0"/>
              </a:rPr>
              <a:t>«είναι πατέρας του» , «είναι ξάδερφος του» , «είναι παντρεμένος με» , «είναι μικρότερος από» , « θαυμάζει» , ………..</a:t>
            </a:r>
          </a:p>
          <a:p>
            <a:pPr lvl="1">
              <a:buClr>
                <a:srgbClr val="FF0000"/>
              </a:buClr>
              <a:buSzPct val="99000"/>
              <a:buFont typeface="Courier New" pitchFamily="49" charset="0"/>
              <a:buChar char="o"/>
            </a:pPr>
            <a:r>
              <a:rPr lang="el-GR" sz="1700" u="sng" dirty="0" smtClean="0">
                <a:solidFill>
                  <a:schemeClr val="tx1"/>
                </a:solidFill>
                <a:latin typeface="Times New Roman" pitchFamily="18" charset="0"/>
                <a:cs typeface="Times New Roman" pitchFamily="18" charset="0"/>
              </a:rPr>
              <a:t>Γεωμετρικές : </a:t>
            </a:r>
            <a:r>
              <a:rPr lang="el-GR" sz="1700" dirty="0" smtClean="0">
                <a:solidFill>
                  <a:schemeClr val="tx1"/>
                </a:solidFill>
                <a:latin typeface="Times New Roman" pitchFamily="18" charset="0"/>
                <a:cs typeface="Times New Roman" pitchFamily="18" charset="0"/>
              </a:rPr>
              <a:t>«είναι ίσο με» , «είναι παράλληλο με» , «ταυτίζεται με» , «είναι ισοδύναμο με»</a:t>
            </a:r>
          </a:p>
          <a:p>
            <a:pPr lvl="1">
              <a:buClr>
                <a:srgbClr val="FF0000"/>
              </a:buClr>
              <a:buSzPct val="99000"/>
              <a:buFont typeface="Courier New" pitchFamily="49" charset="0"/>
              <a:buChar char="o"/>
            </a:pPr>
            <a:r>
              <a:rPr lang="el-GR" sz="1700" u="sng" dirty="0" smtClean="0">
                <a:solidFill>
                  <a:schemeClr val="tx1"/>
                </a:solidFill>
                <a:latin typeface="Times New Roman" pitchFamily="18" charset="0"/>
                <a:cs typeface="Times New Roman" pitchFamily="18" charset="0"/>
              </a:rPr>
              <a:t>Αριθμητικές : </a:t>
            </a:r>
            <a:r>
              <a:rPr lang="el-GR" sz="1700" dirty="0" smtClean="0">
                <a:solidFill>
                  <a:schemeClr val="tx1"/>
                </a:solidFill>
                <a:latin typeface="Times New Roman" pitchFamily="18" charset="0"/>
                <a:cs typeface="Times New Roman" pitchFamily="18" charset="0"/>
              </a:rPr>
              <a:t>«είναι ίσο με» , « είναι μεγαλύτερο από» , «είναι μικρότερο από» , «είναι το γινόμενο των».</a:t>
            </a:r>
          </a:p>
          <a:p>
            <a:pPr>
              <a:buClr>
                <a:srgbClr val="FF0000"/>
              </a:buClr>
              <a:buSzPct val="99000"/>
              <a:buFont typeface="Courier New" pitchFamily="49" charset="0"/>
              <a:buChar char="o"/>
            </a:pPr>
            <a:r>
              <a:rPr lang="el-GR" sz="2000" dirty="0" smtClean="0">
                <a:latin typeface="Times New Roman" pitchFamily="18" charset="0"/>
                <a:cs typeface="Times New Roman" pitchFamily="18" charset="0"/>
              </a:rPr>
              <a:t>Οι σχέσεις μεταξύ δυο στοιχείων καλούνται </a:t>
            </a:r>
            <a:r>
              <a:rPr lang="el-GR" sz="2000" b="1" dirty="0" smtClean="0">
                <a:latin typeface="Times New Roman" pitchFamily="18" charset="0"/>
                <a:cs typeface="Times New Roman" pitchFamily="18" charset="0"/>
              </a:rPr>
              <a:t>δυαδικές.</a:t>
            </a:r>
          </a:p>
          <a:p>
            <a:pPr>
              <a:buClr>
                <a:srgbClr val="FF0000"/>
              </a:buClr>
              <a:buSzPct val="99000"/>
              <a:buFont typeface="Courier New" pitchFamily="49" charset="0"/>
              <a:buChar char="o"/>
            </a:pPr>
            <a:r>
              <a:rPr lang="el-GR" sz="2000" dirty="0" smtClean="0">
                <a:latin typeface="Times New Roman" pitchFamily="18" charset="0"/>
                <a:cs typeface="Times New Roman" pitchFamily="18" charset="0"/>
              </a:rPr>
              <a:t>Οι σημαντικότερες </a:t>
            </a:r>
            <a:r>
              <a:rPr lang="el-GR" sz="2000" b="1" dirty="0" smtClean="0">
                <a:latin typeface="Times New Roman" pitchFamily="18" charset="0"/>
                <a:cs typeface="Times New Roman" pitchFamily="18" charset="0"/>
              </a:rPr>
              <a:t>ιδιότητες</a:t>
            </a:r>
            <a:r>
              <a:rPr lang="el-GR" sz="2000" dirty="0" smtClean="0">
                <a:latin typeface="Times New Roman" pitchFamily="18" charset="0"/>
                <a:cs typeface="Times New Roman" pitchFamily="18" charset="0"/>
              </a:rPr>
              <a:t> των δυαδικών σχέσεων είναι οι ακόλουθες :</a:t>
            </a:r>
          </a:p>
          <a:p>
            <a:pPr lvl="1">
              <a:buClr>
                <a:srgbClr val="FF0000"/>
              </a:buClr>
              <a:buSzPct val="99000"/>
              <a:buFont typeface="Courier New" pitchFamily="49" charset="0"/>
              <a:buChar char="o"/>
            </a:pPr>
            <a:r>
              <a:rPr lang="el-GR" sz="1700" dirty="0" smtClean="0">
                <a:solidFill>
                  <a:schemeClr val="tx1"/>
                </a:solidFill>
                <a:latin typeface="Times New Roman" pitchFamily="18" charset="0"/>
                <a:cs typeface="Times New Roman" pitchFamily="18" charset="0"/>
              </a:rPr>
              <a:t>Ανακλαστική , μη ανακλαστική. </a:t>
            </a:r>
          </a:p>
          <a:p>
            <a:pPr lvl="1">
              <a:buClr>
                <a:srgbClr val="FF0000"/>
              </a:buClr>
              <a:buSzPct val="99000"/>
              <a:buFont typeface="Courier New" pitchFamily="49" charset="0"/>
              <a:buChar char="o"/>
            </a:pPr>
            <a:r>
              <a:rPr lang="el-GR" sz="1700" dirty="0" smtClean="0">
                <a:solidFill>
                  <a:schemeClr val="tx1"/>
                </a:solidFill>
                <a:latin typeface="Times New Roman" pitchFamily="18" charset="0"/>
                <a:cs typeface="Times New Roman" pitchFamily="18" charset="0"/>
              </a:rPr>
              <a:t>Συμμετρική , ασύμμετρη , μη συμμετρική.</a:t>
            </a:r>
          </a:p>
          <a:p>
            <a:pPr lvl="1">
              <a:buClr>
                <a:srgbClr val="FF0000"/>
              </a:buClr>
              <a:buSzPct val="99000"/>
              <a:buFont typeface="Courier New" pitchFamily="49" charset="0"/>
              <a:buChar char="o"/>
            </a:pPr>
            <a:r>
              <a:rPr lang="el-GR" sz="1700" dirty="0" smtClean="0">
                <a:solidFill>
                  <a:schemeClr val="tx1"/>
                </a:solidFill>
                <a:latin typeface="Times New Roman" pitchFamily="18" charset="0"/>
                <a:cs typeface="Times New Roman" pitchFamily="18" charset="0"/>
              </a:rPr>
              <a:t>Μεταβατική , μη μεταβατική, αμεταβατική.</a:t>
            </a:r>
          </a:p>
          <a:p>
            <a:pPr>
              <a:buClr>
                <a:srgbClr val="FF0000"/>
              </a:buClr>
              <a:buSzPct val="99000"/>
              <a:buFont typeface="Courier New" pitchFamily="49" charset="0"/>
              <a:buChar char="o"/>
            </a:pPr>
            <a:r>
              <a:rPr lang="el-GR" sz="2000" dirty="0" smtClean="0">
                <a:latin typeface="Times New Roman" pitchFamily="18" charset="0"/>
                <a:cs typeface="Times New Roman" pitchFamily="18" charset="0"/>
              </a:rPr>
              <a:t>Συμβολίζουμε τις δυαδικές σχέσεις με </a:t>
            </a:r>
            <a:r>
              <a:rPr lang="en-US" sz="2000" dirty="0" smtClean="0">
                <a:latin typeface="Times New Roman" pitchFamily="18" charset="0"/>
                <a:cs typeface="Times New Roman" pitchFamily="18" charset="0"/>
              </a:rPr>
              <a:t>R. </a:t>
            </a:r>
            <a:r>
              <a:rPr lang="el-GR" sz="2000" dirty="0" smtClean="0">
                <a:latin typeface="Times New Roman" pitchFamily="18" charset="0"/>
                <a:cs typeface="Times New Roman" pitchFamily="18" charset="0"/>
              </a:rPr>
              <a:t>Για παράδειγμα έστω ότι το στοιχείο α, σχετίζεται με το στοιχείο β ως προς </a:t>
            </a:r>
            <a:r>
              <a:rPr lang="en-US" sz="2000" dirty="0" smtClean="0">
                <a:latin typeface="Times New Roman" pitchFamily="18" charset="0"/>
                <a:cs typeface="Times New Roman" pitchFamily="18" charset="0"/>
              </a:rPr>
              <a:t>R</a:t>
            </a:r>
            <a:r>
              <a:rPr lang="el-GR" sz="2000" dirty="0" smtClean="0">
                <a:latin typeface="Times New Roman" pitchFamily="18" charset="0"/>
                <a:cs typeface="Times New Roman" pitchFamily="18" charset="0"/>
              </a:rPr>
              <a:t> , τότε γράφουμε : α</a:t>
            </a:r>
            <a:r>
              <a:rPr lang="en-US" sz="2000" dirty="0" smtClean="0">
                <a:latin typeface="Times New Roman" pitchFamily="18" charset="0"/>
                <a:cs typeface="Times New Roman" pitchFamily="18" charset="0"/>
              </a:rPr>
              <a:t>R</a:t>
            </a:r>
            <a:r>
              <a:rPr lang="el-GR" sz="2000" dirty="0" smtClean="0">
                <a:latin typeface="Times New Roman" pitchFamily="18" charset="0"/>
                <a:cs typeface="Times New Roman" pitchFamily="18" charset="0"/>
              </a:rPr>
              <a:t>β.</a:t>
            </a:r>
            <a:endParaRPr lang="el-GR" sz="20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Ιδιότητες Σχέσεων</a:t>
            </a:r>
            <a:endParaRPr lang="el-GR" sz="3200" i="1" cap="none" dirty="0">
              <a:latin typeface="Times New Roman" pitchFamily="18" charset="0"/>
              <a:cs typeface="Times New Roman" pitchFamily="18" charset="0"/>
            </a:endParaRPr>
          </a:p>
        </p:txBody>
      </p:sp>
      <p:graphicFrame>
        <p:nvGraphicFramePr>
          <p:cNvPr id="4" name="3 - Θέση περιεχομένου"/>
          <p:cNvGraphicFramePr>
            <a:graphicFrameLocks noGrp="1"/>
          </p:cNvGraphicFramePr>
          <p:nvPr>
            <p:ph idx="1"/>
          </p:nvPr>
        </p:nvGraphicFramePr>
        <p:xfrm>
          <a:off x="457200" y="1071563"/>
          <a:ext cx="7239000" cy="5166360"/>
        </p:xfrm>
        <a:graphic>
          <a:graphicData uri="http://schemas.openxmlformats.org/drawingml/2006/table">
            <a:tbl>
              <a:tblPr firstRow="1" bandRow="1">
                <a:tableStyleId>{5C22544A-7EE6-4342-B048-85BDC9FD1C3A}</a:tableStyleId>
              </a:tblPr>
              <a:tblGrid>
                <a:gridCol w="2413000"/>
                <a:gridCol w="2413000"/>
                <a:gridCol w="2413000"/>
              </a:tblGrid>
              <a:tr h="370840">
                <a:tc>
                  <a:txBody>
                    <a:bodyPr/>
                    <a:lstStyle/>
                    <a:p>
                      <a:pPr algn="ctr"/>
                      <a:r>
                        <a:rPr lang="el-GR" sz="1700" dirty="0" smtClean="0">
                          <a:latin typeface="Times New Roman" pitchFamily="18" charset="0"/>
                          <a:cs typeface="Times New Roman" pitchFamily="18" charset="0"/>
                        </a:rPr>
                        <a:t>Ιδιότητα</a:t>
                      </a:r>
                      <a:endParaRPr lang="el-GR" sz="1700" dirty="0">
                        <a:latin typeface="Times New Roman" pitchFamily="18" charset="0"/>
                        <a:cs typeface="Times New Roman" pitchFamily="18" charset="0"/>
                      </a:endParaRPr>
                    </a:p>
                  </a:txBody>
                  <a:tcPr/>
                </a:tc>
                <a:tc>
                  <a:txBody>
                    <a:bodyPr/>
                    <a:lstStyle/>
                    <a:p>
                      <a:pPr algn="ctr"/>
                      <a:r>
                        <a:rPr lang="el-GR" sz="1700" dirty="0" smtClean="0">
                          <a:latin typeface="Times New Roman" pitchFamily="18" charset="0"/>
                          <a:cs typeface="Times New Roman" pitchFamily="18" charset="0"/>
                        </a:rPr>
                        <a:t>Συμβολισμός</a:t>
                      </a:r>
                      <a:r>
                        <a:rPr lang="en-US" sz="1700" dirty="0" smtClean="0">
                          <a:latin typeface="Times New Roman" pitchFamily="18" charset="0"/>
                          <a:cs typeface="Times New Roman" pitchFamily="18" charset="0"/>
                        </a:rPr>
                        <a:t> - </a:t>
                      </a:r>
                      <a:r>
                        <a:rPr lang="el-GR" sz="1700" dirty="0" smtClean="0">
                          <a:latin typeface="Times New Roman" pitchFamily="18" charset="0"/>
                          <a:cs typeface="Times New Roman" pitchFamily="18" charset="0"/>
                        </a:rPr>
                        <a:t>Ορισμός</a:t>
                      </a:r>
                      <a:endParaRPr lang="el-GR" sz="1700" dirty="0">
                        <a:latin typeface="Times New Roman" pitchFamily="18" charset="0"/>
                        <a:cs typeface="Times New Roman" pitchFamily="18" charset="0"/>
                      </a:endParaRPr>
                    </a:p>
                  </a:txBody>
                  <a:tcPr/>
                </a:tc>
                <a:tc>
                  <a:txBody>
                    <a:bodyPr/>
                    <a:lstStyle/>
                    <a:p>
                      <a:pPr algn="ctr"/>
                      <a:r>
                        <a:rPr lang="el-GR" sz="1700" dirty="0" smtClean="0">
                          <a:latin typeface="Times New Roman" pitchFamily="18" charset="0"/>
                          <a:cs typeface="Times New Roman" pitchFamily="18" charset="0"/>
                        </a:rPr>
                        <a:t>Παράδειγμα</a:t>
                      </a:r>
                      <a:endParaRPr lang="el-GR" sz="17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Ανακλαστική</a:t>
                      </a:r>
                      <a:r>
                        <a:rPr lang="en-US" sz="1400" dirty="0" smtClean="0">
                          <a:latin typeface="Times New Roman" pitchFamily="18" charset="0"/>
                          <a:cs typeface="Times New Roman" pitchFamily="18" charset="0"/>
                        </a:rPr>
                        <a:t>(Reflexive)</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 , για κάθε α</a:t>
                      </a:r>
                      <a:r>
                        <a:rPr lang="el-GR" sz="1400" dirty="0" smtClean="0">
                          <a:latin typeface="Times New Roman" pitchFamily="18" charset="0"/>
                          <a:cs typeface="Times New Roman" pitchFamily="18" charset="0"/>
                          <a:sym typeface="Mathematica1"/>
                        </a:rPr>
                        <a:t> </a:t>
                      </a:r>
                      <a:r>
                        <a:rPr lang="en-US" sz="1400" dirty="0" smtClean="0">
                          <a:latin typeface="Times New Roman" pitchFamily="18" charset="0"/>
                          <a:cs typeface="Times New Roman" pitchFamily="18" charset="0"/>
                        </a:rPr>
                        <a:t>S</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«ίσο με» </a:t>
                      </a:r>
                      <a:endParaRPr lang="el-GR" sz="1400" dirty="0">
                        <a:latin typeface="Times New Roman" pitchFamily="18" charset="0"/>
                        <a:cs typeface="Times New Roman" pitchFamily="18" charset="0"/>
                      </a:endParaRPr>
                    </a:p>
                  </a:txBody>
                  <a:tcPr/>
                </a:tc>
              </a:tr>
              <a:tr h="370840">
                <a:tc>
                  <a:txBody>
                    <a:bodyPr/>
                    <a:lstStyle/>
                    <a:p>
                      <a:pPr algn="ctr"/>
                      <a:r>
                        <a:rPr lang="en-US" sz="1400" dirty="0" smtClean="0">
                          <a:latin typeface="Times New Roman" pitchFamily="18" charset="0"/>
                          <a:cs typeface="Times New Roman" pitchFamily="18" charset="0"/>
                        </a:rPr>
                        <a:t>Irreflexive</a:t>
                      </a:r>
                      <a:endParaRPr lang="el-GR"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Times New Roman" pitchFamily="18" charset="0"/>
                          <a:cs typeface="Times New Roman" pitchFamily="18" charset="0"/>
                        </a:rPr>
                        <a:t>Δεν ισχύει</a:t>
                      </a:r>
                      <a:r>
                        <a:rPr lang="el-GR" sz="1400" baseline="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 , για κάθε α</a:t>
                      </a:r>
                      <a:r>
                        <a:rPr lang="el-GR" sz="1400" dirty="0" smtClean="0">
                          <a:latin typeface="Times New Roman" pitchFamily="18" charset="0"/>
                          <a:cs typeface="Times New Roman" pitchFamily="18" charset="0"/>
                          <a:sym typeface="Mathematica1"/>
                        </a:rPr>
                        <a:t> </a:t>
                      </a:r>
                      <a:r>
                        <a:rPr lang="en-US" sz="1400" dirty="0" smtClean="0">
                          <a:latin typeface="Times New Roman" pitchFamily="18" charset="0"/>
                          <a:cs typeface="Times New Roman" pitchFamily="18" charset="0"/>
                        </a:rPr>
                        <a:t>S</a:t>
                      </a:r>
                      <a:endParaRPr lang="el-GR" sz="1400" dirty="0" smtClean="0">
                        <a:latin typeface="Times New Roman" pitchFamily="18" charset="0"/>
                        <a:cs typeface="Times New Roman" pitchFamily="18" charset="0"/>
                      </a:endParaRPr>
                    </a:p>
                    <a:p>
                      <a:pPr algn="ct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πατέρας του»</a:t>
                      </a:r>
                      <a:endParaRPr lang="el-GR" sz="1400" dirty="0">
                        <a:latin typeface="Times New Roman" pitchFamily="18" charset="0"/>
                        <a:cs typeface="Times New Roman" pitchFamily="18" charset="0"/>
                      </a:endParaRPr>
                    </a:p>
                  </a:txBody>
                  <a:tcPr/>
                </a:tc>
              </a:tr>
              <a:tr h="370840">
                <a:tc>
                  <a:txBody>
                    <a:bodyPr/>
                    <a:lstStyle/>
                    <a:p>
                      <a:pPr algn="ctr"/>
                      <a:r>
                        <a:rPr lang="en-US" sz="1400" dirty="0" smtClean="0">
                          <a:latin typeface="Times New Roman" pitchFamily="18" charset="0"/>
                          <a:cs typeface="Times New Roman" pitchFamily="18" charset="0"/>
                        </a:rPr>
                        <a:t>NonReflexive</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Για</a:t>
                      </a:r>
                      <a:r>
                        <a:rPr lang="el-GR" sz="1400" baseline="0" dirty="0" smtClean="0">
                          <a:latin typeface="Times New Roman" pitchFamily="18" charset="0"/>
                          <a:cs typeface="Times New Roman" pitchFamily="18" charset="0"/>
                        </a:rPr>
                        <a:t> κάποια α</a:t>
                      </a:r>
                      <a:r>
                        <a:rPr lang="el-GR" sz="1400" dirty="0" smtClean="0">
                          <a:latin typeface="Times New Roman" pitchFamily="18" charset="0"/>
                          <a:cs typeface="Times New Roman" pitchFamily="18" charset="0"/>
                          <a:sym typeface="Mathematica1"/>
                        </a:rPr>
                        <a:t> </a:t>
                      </a:r>
                      <a:r>
                        <a:rPr lang="en-US" sz="1400" dirty="0" smtClean="0">
                          <a:latin typeface="Times New Roman" pitchFamily="18" charset="0"/>
                          <a:cs typeface="Times New Roman" pitchFamily="18" charset="0"/>
                        </a:rPr>
                        <a:t>S</a:t>
                      </a:r>
                      <a:r>
                        <a:rPr lang="el-GR" sz="1400" dirty="0" smtClean="0">
                          <a:latin typeface="Times New Roman" pitchFamily="18" charset="0"/>
                          <a:cs typeface="Times New Roman" pitchFamily="18" charset="0"/>
                        </a:rPr>
                        <a:t> ισχύει 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 και για άλλα δεν ισχύει.</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το τετράγωνο</a:t>
                      </a:r>
                      <a:r>
                        <a:rPr lang="el-GR" sz="1400" baseline="0" dirty="0" smtClean="0">
                          <a:latin typeface="Times New Roman" pitchFamily="18" charset="0"/>
                          <a:cs typeface="Times New Roman" pitchFamily="18" charset="0"/>
                        </a:rPr>
                        <a:t> του»</a:t>
                      </a:r>
                      <a:endParaRPr lang="el-GR" sz="14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Συμμετρική (</a:t>
                      </a:r>
                      <a:r>
                        <a:rPr lang="en-US" sz="1400" dirty="0" smtClean="0">
                          <a:latin typeface="Times New Roman" pitchFamily="18" charset="0"/>
                          <a:cs typeface="Times New Roman" pitchFamily="18" charset="0"/>
                        </a:rPr>
                        <a:t>symmetric)</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Αν 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β, τότε</a:t>
                      </a:r>
                      <a:r>
                        <a:rPr lang="el-GR" sz="1400" baseline="0" dirty="0" smtClean="0">
                          <a:latin typeface="Times New Roman" pitchFamily="18" charset="0"/>
                          <a:cs typeface="Times New Roman" pitchFamily="18" charset="0"/>
                        </a:rPr>
                        <a:t> β</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ίσο</a:t>
                      </a:r>
                      <a:r>
                        <a:rPr lang="el-GR" sz="1400" baseline="0" dirty="0" smtClean="0">
                          <a:latin typeface="Times New Roman" pitchFamily="18" charset="0"/>
                          <a:cs typeface="Times New Roman" pitchFamily="18" charset="0"/>
                        </a:rPr>
                        <a:t> με»</a:t>
                      </a:r>
                    </a:p>
                    <a:p>
                      <a:pPr algn="ctr"/>
                      <a:r>
                        <a:rPr lang="el-GR" sz="1400" baseline="0" dirty="0" smtClean="0">
                          <a:latin typeface="Times New Roman" pitchFamily="18" charset="0"/>
                          <a:cs typeface="Times New Roman" pitchFamily="18" charset="0"/>
                        </a:rPr>
                        <a:t>«είναι παντρεμένος με»</a:t>
                      </a:r>
                      <a:endParaRPr lang="el-GR" sz="14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Ασύμμετρη</a:t>
                      </a:r>
                      <a:r>
                        <a:rPr lang="en-US" sz="1400" dirty="0" smtClean="0">
                          <a:latin typeface="Times New Roman" pitchFamily="18" charset="0"/>
                          <a:cs typeface="Times New Roman" pitchFamily="18" charset="0"/>
                        </a:rPr>
                        <a:t> (asymmetric)</a:t>
                      </a:r>
                      <a:endParaRPr lang="el-GR"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Times New Roman" pitchFamily="18" charset="0"/>
                          <a:cs typeface="Times New Roman" pitchFamily="18" charset="0"/>
                        </a:rPr>
                        <a:t>Αν 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β, τότε</a:t>
                      </a:r>
                      <a:r>
                        <a:rPr lang="el-GR" sz="1400" baseline="0" dirty="0" smtClean="0">
                          <a:latin typeface="Times New Roman" pitchFamily="18" charset="0"/>
                          <a:cs typeface="Times New Roman" pitchFamily="18" charset="0"/>
                        </a:rPr>
                        <a:t> δεν ισχύει β</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 </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μεγαλύτερο από»</a:t>
                      </a:r>
                    </a:p>
                    <a:p>
                      <a:pPr algn="ctr"/>
                      <a:r>
                        <a:rPr lang="el-GR" sz="1400" dirty="0" smtClean="0">
                          <a:latin typeface="Times New Roman" pitchFamily="18" charset="0"/>
                          <a:cs typeface="Times New Roman" pitchFamily="18" charset="0"/>
                        </a:rPr>
                        <a:t>«είναι πατέρας του»</a:t>
                      </a:r>
                      <a:endParaRPr lang="el-GR" sz="14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Μη συμμετρική (</a:t>
                      </a:r>
                      <a:r>
                        <a:rPr lang="en-US" sz="1400" dirty="0" smtClean="0">
                          <a:latin typeface="Times New Roman" pitchFamily="18" charset="0"/>
                          <a:cs typeface="Times New Roman" pitchFamily="18" charset="0"/>
                        </a:rPr>
                        <a:t>nonsymmetric)</a:t>
                      </a:r>
                      <a:endParaRPr lang="el-GR"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Times New Roman" pitchFamily="18" charset="0"/>
                          <a:cs typeface="Times New Roman" pitchFamily="18" charset="0"/>
                        </a:rPr>
                        <a:t>Για</a:t>
                      </a:r>
                      <a:r>
                        <a:rPr lang="el-GR" sz="1400" baseline="0" dirty="0" smtClean="0">
                          <a:latin typeface="Times New Roman" pitchFamily="18" charset="0"/>
                          <a:cs typeface="Times New Roman" pitchFamily="18" charset="0"/>
                        </a:rPr>
                        <a:t> κάποια α,</a:t>
                      </a:r>
                      <a:r>
                        <a:rPr lang="en-US" sz="1400" baseline="0" dirty="0" smtClean="0">
                          <a:latin typeface="Times New Roman" pitchFamily="18" charset="0"/>
                          <a:cs typeface="Times New Roman" pitchFamily="18" charset="0"/>
                        </a:rPr>
                        <a:t> </a:t>
                      </a:r>
                      <a:r>
                        <a:rPr lang="el-GR" sz="1400" baseline="0" dirty="0" smtClean="0">
                          <a:latin typeface="Times New Roman" pitchFamily="18" charset="0"/>
                          <a:cs typeface="Times New Roman" pitchFamily="18" charset="0"/>
                        </a:rPr>
                        <a:t>β</a:t>
                      </a:r>
                      <a:r>
                        <a:rPr lang="el-GR" sz="1400" dirty="0" smtClean="0">
                          <a:latin typeface="Times New Roman" pitchFamily="18" charset="0"/>
                          <a:cs typeface="Times New Roman" pitchFamily="18" charset="0"/>
                          <a:sym typeface="Mathematica1"/>
                        </a:rPr>
                        <a:t> </a:t>
                      </a:r>
                      <a:r>
                        <a:rPr lang="en-US" sz="1400" dirty="0" smtClean="0">
                          <a:latin typeface="Times New Roman" pitchFamily="18" charset="0"/>
                          <a:cs typeface="Times New Roman" pitchFamily="18" charset="0"/>
                        </a:rPr>
                        <a:t>S</a:t>
                      </a:r>
                      <a:r>
                        <a:rPr lang="el-GR" sz="1400" dirty="0" smtClean="0">
                          <a:latin typeface="Times New Roman" pitchFamily="18" charset="0"/>
                          <a:cs typeface="Times New Roman" pitchFamily="18" charset="0"/>
                        </a:rPr>
                        <a:t> ισχύει 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β και β</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α , για άλλα δεν ισχύει.</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αδερφός του»</a:t>
                      </a:r>
                    </a:p>
                    <a:p>
                      <a:pPr algn="ctr"/>
                      <a:r>
                        <a:rPr lang="el-GR" sz="1400" dirty="0" smtClean="0">
                          <a:latin typeface="Times New Roman" pitchFamily="18" charset="0"/>
                          <a:cs typeface="Times New Roman" pitchFamily="18" charset="0"/>
                        </a:rPr>
                        <a:t>«θαυμάζω»</a:t>
                      </a:r>
                    </a:p>
                  </a:txBody>
                  <a:tcPr/>
                </a:tc>
              </a:tr>
              <a:tr h="370840">
                <a:tc>
                  <a:txBody>
                    <a:bodyPr/>
                    <a:lstStyle/>
                    <a:p>
                      <a:pPr algn="ctr"/>
                      <a:r>
                        <a:rPr lang="el-GR" sz="1400" dirty="0" smtClean="0">
                          <a:latin typeface="Times New Roman" pitchFamily="18" charset="0"/>
                          <a:cs typeface="Times New Roman" pitchFamily="18" charset="0"/>
                        </a:rPr>
                        <a:t>Μεταβατική</a:t>
                      </a:r>
                      <a:r>
                        <a:rPr lang="en-US" sz="1400" dirty="0" smtClean="0">
                          <a:latin typeface="Times New Roman" pitchFamily="18" charset="0"/>
                          <a:cs typeface="Times New Roman" pitchFamily="18" charset="0"/>
                        </a:rPr>
                        <a:t> (Transitive)</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β και β</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γ, τότε 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γ</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a:t>
                      </a:r>
                      <a:r>
                        <a:rPr lang="el-GR" sz="1400" baseline="0" dirty="0" smtClean="0">
                          <a:latin typeface="Times New Roman" pitchFamily="18" charset="0"/>
                          <a:cs typeface="Times New Roman" pitchFamily="18" charset="0"/>
                        </a:rPr>
                        <a:t> ίσο με» </a:t>
                      </a:r>
                      <a:endParaRPr lang="el-GR" sz="14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Αμεταβατική (</a:t>
                      </a:r>
                      <a:r>
                        <a:rPr lang="en-US" sz="1400" dirty="0" smtClean="0">
                          <a:latin typeface="Times New Roman" pitchFamily="18" charset="0"/>
                          <a:cs typeface="Times New Roman" pitchFamily="18" charset="0"/>
                        </a:rPr>
                        <a:t>intrasitive)</a:t>
                      </a:r>
                      <a:endParaRPr lang="el-GR"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β και β</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γ, τότε δεν</a:t>
                      </a:r>
                      <a:r>
                        <a:rPr lang="el-GR" sz="1400" baseline="0" dirty="0" smtClean="0">
                          <a:latin typeface="Times New Roman" pitchFamily="18" charset="0"/>
                          <a:cs typeface="Times New Roman" pitchFamily="18" charset="0"/>
                        </a:rPr>
                        <a:t> ισχύει </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R</a:t>
                      </a:r>
                      <a:r>
                        <a:rPr lang="el-GR" sz="1400" dirty="0" smtClean="0">
                          <a:latin typeface="Times New Roman" pitchFamily="18" charset="0"/>
                          <a:cs typeface="Times New Roman" pitchFamily="18" charset="0"/>
                        </a:rPr>
                        <a:t>γ</a:t>
                      </a:r>
                    </a:p>
                    <a:p>
                      <a:pPr algn="ct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«είναι πατέρας του» </a:t>
                      </a:r>
                    </a:p>
                    <a:p>
                      <a:pPr algn="ctr"/>
                      <a:endParaRPr lang="el-GR" sz="1400" dirty="0">
                        <a:latin typeface="Times New Roman" pitchFamily="18" charset="0"/>
                        <a:cs typeface="Times New Roman" pitchFamily="18" charset="0"/>
                      </a:endParaRPr>
                    </a:p>
                  </a:txBody>
                  <a:tcPr/>
                </a:tc>
              </a:tr>
              <a:tr h="370840">
                <a:tc>
                  <a:txBody>
                    <a:bodyPr/>
                    <a:lstStyle/>
                    <a:p>
                      <a:pPr algn="ctr"/>
                      <a:r>
                        <a:rPr lang="el-GR" sz="1400" dirty="0" smtClean="0">
                          <a:latin typeface="Times New Roman" pitchFamily="18" charset="0"/>
                          <a:cs typeface="Times New Roman" pitchFamily="18" charset="0"/>
                        </a:rPr>
                        <a:t>Μη μεταβατική (</a:t>
                      </a:r>
                      <a:r>
                        <a:rPr lang="en-US" sz="1400" dirty="0" smtClean="0">
                          <a:latin typeface="Times New Roman" pitchFamily="18" charset="0"/>
                          <a:cs typeface="Times New Roman" pitchFamily="18" charset="0"/>
                        </a:rPr>
                        <a:t>nontransitive)</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Για</a:t>
                      </a:r>
                      <a:r>
                        <a:rPr lang="el-GR" sz="1400" baseline="0" dirty="0" smtClean="0">
                          <a:latin typeface="Times New Roman" pitchFamily="18" charset="0"/>
                          <a:cs typeface="Times New Roman" pitchFamily="18" charset="0"/>
                        </a:rPr>
                        <a:t> τα α,β,γ ισχύει η μεταβατική ιδιότητα ενώ για τα κ</a:t>
                      </a:r>
                      <a:r>
                        <a:rPr lang="en-US" sz="1400" baseline="0" dirty="0" smtClean="0">
                          <a:latin typeface="Times New Roman" pitchFamily="18" charset="0"/>
                          <a:cs typeface="Times New Roman" pitchFamily="18" charset="0"/>
                        </a:rPr>
                        <a:t> </a:t>
                      </a:r>
                      <a:r>
                        <a:rPr lang="el-GR" sz="1400" baseline="0" dirty="0" smtClean="0">
                          <a:latin typeface="Times New Roman" pitchFamily="18" charset="0"/>
                          <a:cs typeface="Times New Roman" pitchFamily="18" charset="0"/>
                        </a:rPr>
                        <a:t>,λ</a:t>
                      </a:r>
                      <a:r>
                        <a:rPr lang="en-US" sz="1400" baseline="0" dirty="0" smtClean="0">
                          <a:latin typeface="Times New Roman" pitchFamily="18" charset="0"/>
                          <a:cs typeface="Times New Roman" pitchFamily="18" charset="0"/>
                        </a:rPr>
                        <a:t> </a:t>
                      </a:r>
                      <a:r>
                        <a:rPr lang="el-GR" sz="1400" baseline="0" dirty="0" smtClean="0">
                          <a:latin typeface="Times New Roman" pitchFamily="18" charset="0"/>
                          <a:cs typeface="Times New Roman" pitchFamily="18" charset="0"/>
                        </a:rPr>
                        <a:t>,μ δεν ισχύει.</a:t>
                      </a:r>
                      <a:endParaRPr lang="el-GR" sz="1400" dirty="0">
                        <a:latin typeface="Times New Roman" pitchFamily="18" charset="0"/>
                        <a:cs typeface="Times New Roman" pitchFamily="18" charset="0"/>
                      </a:endParaRPr>
                    </a:p>
                  </a:txBody>
                  <a:tcPr/>
                </a:tc>
                <a:tc>
                  <a:txBody>
                    <a:bodyPr/>
                    <a:lstStyle/>
                    <a:p>
                      <a:pPr algn="ctr"/>
                      <a:r>
                        <a:rPr lang="el-GR" sz="1400" dirty="0" smtClean="0">
                          <a:latin typeface="Times New Roman" pitchFamily="18" charset="0"/>
                          <a:cs typeface="Times New Roman" pitchFamily="18" charset="0"/>
                        </a:rPr>
                        <a:t>«θαυμάζω»</a:t>
                      </a:r>
                      <a:endParaRPr lang="el-GR"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pPr algn="ctr"/>
            <a:r>
              <a:rPr lang="el-GR" sz="3200" i="1" cap="none" dirty="0" smtClean="0">
                <a:latin typeface="Times New Roman" pitchFamily="18" charset="0"/>
                <a:cs typeface="Times New Roman" pitchFamily="18" charset="0"/>
              </a:rPr>
              <a:t>Σχέσεις Ισοδυναμίας</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42984"/>
            <a:ext cx="7239000" cy="5312752"/>
          </a:xfrm>
        </p:spPr>
        <p:txBody>
          <a:bodyPr>
            <a:normAutofit lnSpcReduction="10000"/>
          </a:bodyPr>
          <a:lstStyle/>
          <a:p>
            <a:pPr>
              <a:buNone/>
            </a:pPr>
            <a:r>
              <a:rPr lang="el-GR" sz="2000" dirty="0" smtClean="0">
                <a:latin typeface="Times New Roman" pitchFamily="18" charset="0"/>
                <a:cs typeface="Times New Roman" pitchFamily="18" charset="0"/>
              </a:rPr>
              <a:t>Η ισοδυναμία είναι μια έννοια που συναντάμε καθημερινά , για</a:t>
            </a:r>
          </a:p>
          <a:p>
            <a:pPr>
              <a:buNone/>
            </a:pPr>
            <a:r>
              <a:rPr lang="el-GR" sz="2000" dirty="0" smtClean="0">
                <a:latin typeface="Times New Roman" pitchFamily="18" charset="0"/>
                <a:cs typeface="Times New Roman" pitchFamily="18" charset="0"/>
              </a:rPr>
              <a:t>παράδειγμα όταν κανείς θέλει να αγοράσει ένα αυτοκίνητο , θεωρεί</a:t>
            </a:r>
          </a:p>
          <a:p>
            <a:pPr>
              <a:buNone/>
            </a:pPr>
            <a:r>
              <a:rPr lang="el-GR" sz="2000" dirty="0" smtClean="0">
                <a:latin typeface="Times New Roman" pitchFamily="18" charset="0"/>
                <a:cs typeface="Times New Roman" pitchFamily="18" charset="0"/>
              </a:rPr>
              <a:t>ισοδύναμα δυο αυτοκίνητα όταν έχουν την ίδια ιπποδύναμη ,</a:t>
            </a:r>
          </a:p>
          <a:p>
            <a:pPr>
              <a:buNone/>
            </a:pPr>
            <a:r>
              <a:rPr lang="el-GR" sz="2000" dirty="0" smtClean="0">
                <a:latin typeface="Times New Roman" pitchFamily="18" charset="0"/>
                <a:cs typeface="Times New Roman" pitchFamily="18" charset="0"/>
              </a:rPr>
              <a:t>περίπου την ίδια τιμή και περίπου τις ίδιες ανέσεις.</a:t>
            </a:r>
          </a:p>
          <a:p>
            <a:pPr algn="ctr">
              <a:buNone/>
            </a:pPr>
            <a:r>
              <a:rPr lang="el-GR" sz="2000" b="1" u="sng" dirty="0" smtClean="0">
                <a:latin typeface="Times New Roman" pitchFamily="18" charset="0"/>
                <a:cs typeface="Times New Roman" pitchFamily="18" charset="0"/>
              </a:rPr>
              <a:t>Ορισμός</a:t>
            </a:r>
          </a:p>
          <a:p>
            <a:pPr>
              <a:buNone/>
            </a:pPr>
            <a:r>
              <a:rPr lang="el-GR" sz="2000" dirty="0" smtClean="0">
                <a:latin typeface="Times New Roman" pitchFamily="18" charset="0"/>
                <a:cs typeface="Times New Roman" pitchFamily="18" charset="0"/>
              </a:rPr>
              <a:t>Μια δυαδική σχέση που ορίζεται με το σύμβολο </a:t>
            </a:r>
            <a:r>
              <a:rPr lang="el-GR" sz="2000" dirty="0" smtClean="0">
                <a:latin typeface="Times New Roman" pitchFamily="18" charset="0"/>
                <a:cs typeface="Times New Roman" pitchFamily="18" charset="0"/>
                <a:sym typeface="Mathematica1"/>
              </a:rPr>
              <a:t> πάνω στο </a:t>
            </a:r>
          </a:p>
          <a:p>
            <a:pPr>
              <a:buNone/>
            </a:pPr>
            <a:r>
              <a:rPr lang="el-GR" sz="2000" dirty="0" smtClean="0">
                <a:latin typeface="Times New Roman" pitchFamily="18" charset="0"/>
                <a:cs typeface="Times New Roman" pitchFamily="18" charset="0"/>
              </a:rPr>
              <a:t>σύνολο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(μη-κενό), καλείται σχέση ισοδυναμίας αν :</a:t>
            </a:r>
          </a:p>
          <a:p>
            <a:pPr>
              <a:buClr>
                <a:srgbClr val="FF0000"/>
              </a:buClr>
              <a:buSzPct val="93000"/>
              <a:buFont typeface="Arial" pitchFamily="34" charset="0"/>
              <a:buChar char="•"/>
            </a:pPr>
            <a:r>
              <a:rPr lang="el-GR" sz="2000" dirty="0" smtClean="0">
                <a:latin typeface="Times New Roman" pitchFamily="18" charset="0"/>
                <a:cs typeface="Times New Roman" pitchFamily="18" charset="0"/>
              </a:rPr>
              <a:t>Ε1 : Για κάθε </a:t>
            </a:r>
            <a:r>
              <a:rPr lang="en-US" sz="2000" dirty="0" smtClean="0">
                <a:latin typeface="Times New Roman" pitchFamily="18" charset="0"/>
                <a:cs typeface="Times New Roman" pitchFamily="18" charset="0"/>
              </a:rPr>
              <a:t>x</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sym typeface="Mathematica1"/>
              </a:rPr>
              <a:t> , </a:t>
            </a:r>
            <a:r>
              <a:rPr lang="en-US" sz="2000" dirty="0" smtClean="0">
                <a:latin typeface="Times New Roman" pitchFamily="18" charset="0"/>
                <a:cs typeface="Times New Roman" pitchFamily="18" charset="0"/>
              </a:rPr>
              <a:t>x </a:t>
            </a:r>
            <a:r>
              <a:rPr lang="en-US" sz="2000" dirty="0" smtClean="0">
                <a:latin typeface="Times New Roman" pitchFamily="18" charset="0"/>
                <a:cs typeface="Times New Roman" pitchFamily="18" charset="0"/>
                <a:sym typeface="Mathematica1"/>
              </a:rPr>
              <a:t></a:t>
            </a:r>
            <a:r>
              <a:rPr lang="en-US" sz="2000" dirty="0" smtClean="0">
                <a:latin typeface="Times New Roman" pitchFamily="18" charset="0"/>
                <a:cs typeface="Times New Roman" pitchFamily="18" charset="0"/>
              </a:rPr>
              <a:t> x</a:t>
            </a:r>
            <a:r>
              <a:rPr lang="el-GR" sz="2000" dirty="0" smtClean="0">
                <a:latin typeface="Times New Roman" pitchFamily="18" charset="0"/>
                <a:cs typeface="Times New Roman" pitchFamily="18" charset="0"/>
              </a:rPr>
              <a:t> (ανάκλαση)</a:t>
            </a:r>
          </a:p>
          <a:p>
            <a:pPr>
              <a:buClr>
                <a:srgbClr val="FF0000"/>
              </a:buClr>
              <a:buSzPct val="93000"/>
              <a:buFont typeface="Arial" pitchFamily="34" charset="0"/>
              <a:buChar char="•"/>
            </a:pPr>
            <a:r>
              <a:rPr lang="el-GR" sz="2000" dirty="0" smtClean="0">
                <a:latin typeface="Times New Roman" pitchFamily="18" charset="0"/>
                <a:cs typeface="Times New Roman" pitchFamily="18" charset="0"/>
              </a:rPr>
              <a:t>Ε2 : Αν </a:t>
            </a:r>
            <a:r>
              <a:rPr lang="en-US" sz="2000" dirty="0" smtClean="0">
                <a:latin typeface="Times New Roman" pitchFamily="18" charset="0"/>
                <a:cs typeface="Times New Roman" pitchFamily="18" charset="0"/>
              </a:rPr>
              <a:t>x</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y</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S , </a:t>
            </a:r>
            <a:r>
              <a:rPr lang="el-GR" sz="2000" dirty="0" smtClean="0">
                <a:latin typeface="Times New Roman" pitchFamily="18" charset="0"/>
                <a:cs typeface="Times New Roman" pitchFamily="18" charset="0"/>
              </a:rPr>
              <a:t>και </a:t>
            </a:r>
            <a:r>
              <a:rPr lang="en-US" sz="20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y</a:t>
            </a:r>
            <a:r>
              <a:rPr lang="el-GR" sz="2000" dirty="0" smtClean="0">
                <a:latin typeface="Times New Roman" pitchFamily="18" charset="0"/>
                <a:cs typeface="Times New Roman" pitchFamily="18" charset="0"/>
              </a:rPr>
              <a:t>, τότε </a:t>
            </a:r>
            <a:r>
              <a:rPr lang="en-US" sz="2000" dirty="0" smtClean="0">
                <a:latin typeface="Times New Roman" pitchFamily="18" charset="0"/>
                <a:cs typeface="Times New Roman" pitchFamily="18" charset="0"/>
              </a:rPr>
              <a:t>y</a:t>
            </a:r>
            <a:r>
              <a:rPr lang="en-US"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x  (</a:t>
            </a:r>
            <a:r>
              <a:rPr lang="el-GR" sz="2000" dirty="0" smtClean="0">
                <a:latin typeface="Times New Roman" pitchFamily="18" charset="0"/>
                <a:cs typeface="Times New Roman" pitchFamily="18" charset="0"/>
              </a:rPr>
              <a:t>συμμετρία)</a:t>
            </a:r>
          </a:p>
          <a:p>
            <a:pPr>
              <a:buClr>
                <a:srgbClr val="FF0000"/>
              </a:buClr>
              <a:buSzPct val="93000"/>
              <a:buFont typeface="Arial" pitchFamily="34" charset="0"/>
              <a:buChar char="•"/>
            </a:pPr>
            <a:r>
              <a:rPr lang="el-GR" sz="2000" dirty="0" smtClean="0">
                <a:latin typeface="Times New Roman" pitchFamily="18" charset="0"/>
                <a:cs typeface="Times New Roman" pitchFamily="18" charset="0"/>
              </a:rPr>
              <a:t>Ε3 : Αν </a:t>
            </a:r>
            <a:r>
              <a:rPr lang="en-US" sz="2000" dirty="0" smtClean="0">
                <a:latin typeface="Times New Roman" pitchFamily="18" charset="0"/>
                <a:cs typeface="Times New Roman" pitchFamily="18" charset="0"/>
              </a:rPr>
              <a:t>x</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y </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z</a:t>
            </a:r>
            <a:r>
              <a:rPr lang="el-GR"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S , x</a:t>
            </a:r>
            <a:r>
              <a:rPr lang="en-US"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y</a:t>
            </a:r>
            <a:r>
              <a:rPr lang="el-GR" sz="2000" dirty="0" smtClean="0">
                <a:latin typeface="Times New Roman" pitchFamily="18" charset="0"/>
                <a:cs typeface="Times New Roman" pitchFamily="18" charset="0"/>
              </a:rPr>
              <a:t> και </a:t>
            </a:r>
            <a:r>
              <a:rPr lang="en-US" sz="2000" dirty="0" smtClean="0">
                <a:latin typeface="Times New Roman" pitchFamily="18" charset="0"/>
                <a:cs typeface="Times New Roman" pitchFamily="18" charset="0"/>
              </a:rPr>
              <a:t>y</a:t>
            </a:r>
            <a:r>
              <a:rPr lang="en-US"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z</a:t>
            </a:r>
            <a:r>
              <a:rPr lang="el-GR" sz="2000" dirty="0" smtClean="0">
                <a:latin typeface="Times New Roman" pitchFamily="18" charset="0"/>
                <a:cs typeface="Times New Roman" pitchFamily="18" charset="0"/>
              </a:rPr>
              <a:t> , τότε </a:t>
            </a:r>
            <a:r>
              <a:rPr lang="en-US" sz="20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sym typeface="Mathematica1"/>
              </a:rPr>
              <a:t> </a:t>
            </a:r>
            <a:r>
              <a:rPr lang="en-US" sz="2000" dirty="0" smtClean="0">
                <a:latin typeface="Times New Roman" pitchFamily="18" charset="0"/>
                <a:cs typeface="Times New Roman" pitchFamily="18" charset="0"/>
              </a:rPr>
              <a:t> z (</a:t>
            </a:r>
            <a:r>
              <a:rPr lang="el-GR" sz="2000" dirty="0" smtClean="0">
                <a:latin typeface="Times New Roman" pitchFamily="18" charset="0"/>
                <a:cs typeface="Times New Roman" pitchFamily="18" charset="0"/>
              </a:rPr>
              <a:t>μετάβαση)</a:t>
            </a:r>
          </a:p>
          <a:p>
            <a:pPr>
              <a:buClr>
                <a:srgbClr val="FF0000"/>
              </a:buClr>
              <a:buSzPct val="93000"/>
              <a:buNone/>
            </a:pPr>
            <a:endParaRPr lang="el-GR" sz="2000" dirty="0" smtClean="0">
              <a:latin typeface="Times New Roman" pitchFamily="18" charset="0"/>
              <a:cs typeface="Times New Roman" pitchFamily="18" charset="0"/>
            </a:endParaRPr>
          </a:p>
          <a:p>
            <a:pPr>
              <a:buClr>
                <a:srgbClr val="FF0000"/>
              </a:buClr>
              <a:buSzPct val="93000"/>
              <a:buFont typeface="Wingdings" pitchFamily="2" charset="2"/>
              <a:buChar char="Ø"/>
            </a:pPr>
            <a:r>
              <a:rPr lang="el-GR" sz="2000" dirty="0" smtClean="0">
                <a:latin typeface="Times New Roman" pitchFamily="18" charset="0"/>
                <a:cs typeface="Times New Roman" pitchFamily="18" charset="0"/>
              </a:rPr>
              <a:t>Μια σχέση ισοδυναμίας χωρίζει τα στοιχεία του συνόλου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σε κλάσεις</a:t>
            </a:r>
            <a:r>
              <a:rPr lang="el-GR" sz="1400" i="1" dirty="0" smtClean="0">
                <a:latin typeface="Times New Roman" pitchFamily="18" charset="0"/>
                <a:cs typeface="Times New Roman" pitchFamily="18" charset="0"/>
              </a:rPr>
              <a:t>. (αποσύνθεση των κλάσεων του συνόλου ανταποκρινόμενη στην σχέση ισοδυναμίας)</a:t>
            </a:r>
          </a:p>
          <a:p>
            <a:pPr lvl="1">
              <a:buClr>
                <a:srgbClr val="FF0000"/>
              </a:buClr>
              <a:buSzPct val="93000"/>
              <a:buFont typeface="Wingdings" pitchFamily="2" charset="2"/>
              <a:buChar char="Ø"/>
            </a:pPr>
            <a:r>
              <a:rPr lang="el-GR" sz="1700" dirty="0" smtClean="0">
                <a:solidFill>
                  <a:schemeClr val="tx1"/>
                </a:solidFill>
                <a:latin typeface="Times New Roman" pitchFamily="18" charset="0"/>
                <a:cs typeface="Times New Roman" pitchFamily="18" charset="0"/>
              </a:rPr>
              <a:t>Παράδειγμα, </a:t>
            </a:r>
            <a:r>
              <a:rPr lang="en-US" sz="1700" dirty="0" smtClean="0">
                <a:solidFill>
                  <a:schemeClr val="tx1"/>
                </a:solidFill>
                <a:latin typeface="Times New Roman" pitchFamily="18" charset="0"/>
                <a:cs typeface="Times New Roman" pitchFamily="18" charset="0"/>
              </a:rPr>
              <a:t>S</a:t>
            </a:r>
            <a:r>
              <a:rPr lang="el-GR" sz="1700" dirty="0" smtClean="0">
                <a:solidFill>
                  <a:schemeClr val="tx1"/>
                </a:solidFill>
                <a:latin typeface="Times New Roman" pitchFamily="18" charset="0"/>
                <a:cs typeface="Times New Roman" pitchFamily="18" charset="0"/>
              </a:rPr>
              <a:t> = </a:t>
            </a:r>
            <a:r>
              <a:rPr lang="en-US" sz="1700" dirty="0" smtClean="0">
                <a:solidFill>
                  <a:schemeClr val="tx1"/>
                </a:solidFill>
                <a:latin typeface="Times New Roman" pitchFamily="18" charset="0"/>
                <a:cs typeface="Times New Roman" pitchFamily="18" charset="0"/>
              </a:rPr>
              <a:t>N-{0} , </a:t>
            </a:r>
            <a:r>
              <a:rPr lang="el-GR" sz="1700" dirty="0" smtClean="0">
                <a:solidFill>
                  <a:schemeClr val="tx1"/>
                </a:solidFill>
                <a:latin typeface="Times New Roman" pitchFamily="18" charset="0"/>
                <a:cs typeface="Times New Roman" pitchFamily="18" charset="0"/>
              </a:rPr>
              <a:t>και α</a:t>
            </a:r>
            <a:r>
              <a:rPr lang="en-US" sz="1700" dirty="0" smtClean="0">
                <a:solidFill>
                  <a:schemeClr val="tx1"/>
                </a:solidFill>
                <a:latin typeface="Times New Roman" pitchFamily="18" charset="0"/>
                <a:cs typeface="Times New Roman" pitchFamily="18" charset="0"/>
                <a:sym typeface="Mathematica1"/>
              </a:rPr>
              <a:t> </a:t>
            </a:r>
            <a:r>
              <a:rPr lang="el-GR" sz="1700" dirty="0" smtClean="0">
                <a:solidFill>
                  <a:schemeClr val="tx1"/>
                </a:solidFill>
                <a:latin typeface="Times New Roman" pitchFamily="18" charset="0"/>
                <a:cs typeface="Times New Roman" pitchFamily="18" charset="0"/>
                <a:sym typeface="Mathematica1"/>
              </a:rPr>
              <a:t>β σημαίνει α</a:t>
            </a:r>
            <a:r>
              <a:rPr lang="en-US" sz="1700" dirty="0" smtClean="0">
                <a:solidFill>
                  <a:schemeClr val="tx1"/>
                </a:solidFill>
                <a:latin typeface="Times New Roman" pitchFamily="18" charset="0"/>
                <a:cs typeface="Times New Roman" pitchFamily="18" charset="0"/>
                <a:sym typeface="Mathematica1"/>
              </a:rPr>
              <a:t> </a:t>
            </a:r>
            <a:r>
              <a:rPr lang="el-GR" sz="1700" dirty="0" smtClean="0">
                <a:solidFill>
                  <a:schemeClr val="tx1"/>
                </a:solidFill>
                <a:latin typeface="Times New Roman" pitchFamily="18" charset="0"/>
                <a:cs typeface="Times New Roman" pitchFamily="18" charset="0"/>
                <a:sym typeface="Mathematica1"/>
              </a:rPr>
              <a:t></a:t>
            </a:r>
            <a:r>
              <a:rPr lang="en-US" sz="1700" dirty="0" smtClean="0">
                <a:solidFill>
                  <a:schemeClr val="tx1"/>
                </a:solidFill>
                <a:latin typeface="Times New Roman" pitchFamily="18" charset="0"/>
                <a:cs typeface="Times New Roman" pitchFamily="18" charset="0"/>
                <a:sym typeface="Mathematica1"/>
              </a:rPr>
              <a:t> </a:t>
            </a:r>
            <a:r>
              <a:rPr lang="el-GR" sz="1700" dirty="0" smtClean="0">
                <a:solidFill>
                  <a:schemeClr val="tx1"/>
                </a:solidFill>
                <a:latin typeface="Times New Roman" pitchFamily="18" charset="0"/>
                <a:cs typeface="Times New Roman" pitchFamily="18" charset="0"/>
                <a:sym typeface="Mathematica1"/>
              </a:rPr>
              <a:t>β</a:t>
            </a:r>
            <a:r>
              <a:rPr lang="en-US" sz="1700" dirty="0" smtClean="0">
                <a:solidFill>
                  <a:schemeClr val="tx1"/>
                </a:solidFill>
                <a:latin typeface="Times New Roman" pitchFamily="18" charset="0"/>
                <a:cs typeface="Times New Roman" pitchFamily="18" charset="0"/>
                <a:sym typeface="Mathematica1"/>
              </a:rPr>
              <a:t>mod3, </a:t>
            </a:r>
            <a:r>
              <a:rPr lang="el-GR" sz="1700" dirty="0" smtClean="0">
                <a:solidFill>
                  <a:schemeClr val="tx1"/>
                </a:solidFill>
                <a:latin typeface="Times New Roman" pitchFamily="18" charset="0"/>
                <a:cs typeface="Times New Roman" pitchFamily="18" charset="0"/>
                <a:sym typeface="Mathematica1"/>
              </a:rPr>
              <a:t>τότε χωρίζει όλο το σύνολο </a:t>
            </a:r>
            <a:r>
              <a:rPr lang="en-US" sz="1700" dirty="0" smtClean="0">
                <a:solidFill>
                  <a:schemeClr val="tx1"/>
                </a:solidFill>
                <a:latin typeface="Times New Roman" pitchFamily="18" charset="0"/>
                <a:cs typeface="Times New Roman" pitchFamily="18" charset="0"/>
              </a:rPr>
              <a:t>S</a:t>
            </a:r>
            <a:r>
              <a:rPr lang="el-GR" sz="1700" dirty="0" smtClean="0">
                <a:solidFill>
                  <a:schemeClr val="tx1"/>
                </a:solidFill>
                <a:latin typeface="Times New Roman" pitchFamily="18" charset="0"/>
                <a:cs typeface="Times New Roman" pitchFamily="18" charset="0"/>
              </a:rPr>
              <a:t> σε τρεις κλάσεις : {1,4,7,……},{2,5,8,…..} , {3,6,9,……..}</a:t>
            </a:r>
            <a:endParaRPr lang="el-GR" sz="1700"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732696"/>
          </a:xfrm>
        </p:spPr>
        <p:txBody>
          <a:bodyPr>
            <a:normAutofit/>
          </a:bodyPr>
          <a:lstStyle/>
          <a:p>
            <a:pPr algn="ctr"/>
            <a:r>
              <a:rPr lang="el-GR" sz="3200" i="1" cap="none" dirty="0" smtClean="0">
                <a:latin typeface="Times New Roman" panose="02020603050405020304" pitchFamily="18" charset="0"/>
                <a:cs typeface="Times New Roman" panose="02020603050405020304" pitchFamily="18" charset="0"/>
              </a:rPr>
              <a:t>Πηγές - Βιβλιογραφία</a:t>
            </a:r>
            <a:endParaRPr lang="el-GR" sz="3200" i="1" cap="none"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609416"/>
            <a:ext cx="7427168" cy="4846320"/>
          </a:xfrm>
        </p:spPr>
        <p:txBody>
          <a:bodyPr/>
          <a:lstStyle/>
          <a:p>
            <a:pPr marL="0" indent="0">
              <a:buNone/>
            </a:pPr>
            <a:r>
              <a:rPr lang="el-GR" sz="2400" dirty="0" smtClean="0">
                <a:latin typeface="Times New Roman" panose="02020603050405020304" pitchFamily="18" charset="0"/>
                <a:cs typeface="Times New Roman" panose="02020603050405020304" pitchFamily="18" charset="0"/>
              </a:rPr>
              <a:t>[1] </a:t>
            </a:r>
            <a:r>
              <a:rPr lang="en-US" sz="2400" dirty="0" smtClean="0">
                <a:latin typeface="Times New Roman" panose="02020603050405020304" pitchFamily="18" charset="0"/>
                <a:cs typeface="Times New Roman" panose="02020603050405020304" pitchFamily="18" charset="0"/>
              </a:rPr>
              <a:t>Howard Eves</a:t>
            </a:r>
            <a:r>
              <a:rPr lang="el-GR"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Foundations </a:t>
            </a:r>
            <a:r>
              <a:rPr lang="en-US" sz="2400" i="1" dirty="0">
                <a:latin typeface="Times New Roman" panose="02020603050405020304" pitchFamily="18" charset="0"/>
                <a:cs typeface="Times New Roman" panose="02020603050405020304" pitchFamily="18" charset="0"/>
              </a:rPr>
              <a:t>and Fundamental Concepts of </a:t>
            </a:r>
            <a:r>
              <a:rPr lang="en-US" sz="2400" i="1" dirty="0" smtClean="0">
                <a:latin typeface="Times New Roman" panose="02020603050405020304" pitchFamily="18" charset="0"/>
                <a:cs typeface="Times New Roman" panose="02020603050405020304" pitchFamily="18" charset="0"/>
              </a:rPr>
              <a:t>Mathematics</a:t>
            </a:r>
            <a:r>
              <a:rPr lang="el-GR" sz="2400" i="1"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3</a:t>
            </a:r>
            <a:r>
              <a:rPr lang="en-US" sz="2400" baseline="30000" dirty="0" smtClean="0">
                <a:latin typeface="Times New Roman" panose="02020603050405020304" pitchFamily="18" charset="0"/>
                <a:cs typeface="Times New Roman" panose="02020603050405020304" pitchFamily="18" charset="0"/>
              </a:rPr>
              <a:t>rd</a:t>
            </a:r>
            <a:r>
              <a:rPr lang="en-US" sz="2400" dirty="0" smtClean="0">
                <a:latin typeface="Times New Roman" panose="02020603050405020304" pitchFamily="18" charset="0"/>
                <a:cs typeface="Times New Roman" panose="02020603050405020304" pitchFamily="18" charset="0"/>
              </a:rPr>
              <a:t> Edition, p 113-137.</a:t>
            </a:r>
            <a:endParaRPr lang="el-GR" dirty="0"/>
          </a:p>
        </p:txBody>
      </p:sp>
    </p:spTree>
    <p:extLst>
      <p:ext uri="{BB962C8B-B14F-4D97-AF65-F5344CB8AC3E}">
        <p14:creationId xmlns:p14="http://schemas.microsoft.com/office/powerpoint/2010/main" val="56108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Πράξη</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239000" cy="5643602"/>
          </a:xfrm>
        </p:spPr>
        <p:txBody>
          <a:bodyPr>
            <a:normAutofit lnSpcReduction="10000"/>
          </a:bodyPr>
          <a:lstStyle/>
          <a:p>
            <a:pPr algn="ctr">
              <a:buNone/>
            </a:pPr>
            <a:r>
              <a:rPr lang="el-GR" sz="2000" b="1" u="sng" dirty="0" smtClean="0">
                <a:latin typeface="Times New Roman" pitchFamily="18" charset="0"/>
                <a:cs typeface="Times New Roman" pitchFamily="18" charset="0"/>
              </a:rPr>
              <a:t>Ορισμός</a:t>
            </a:r>
          </a:p>
          <a:p>
            <a:pPr>
              <a:buNone/>
            </a:pPr>
            <a:r>
              <a:rPr lang="el-GR" sz="2000" i="1" dirty="0" smtClean="0">
                <a:latin typeface="Times New Roman" pitchFamily="18" charset="0"/>
                <a:cs typeface="Times New Roman" pitchFamily="18" charset="0"/>
              </a:rPr>
              <a:t>«Μια πράξη πάνω σε ένα σύνολο στοιχείων </a:t>
            </a:r>
            <a:r>
              <a:rPr lang="en-US" sz="2000" i="1" dirty="0" smtClean="0">
                <a:latin typeface="Times New Roman" pitchFamily="18" charset="0"/>
                <a:cs typeface="Times New Roman" pitchFamily="18" charset="0"/>
              </a:rPr>
              <a:t>S </a:t>
            </a:r>
            <a:r>
              <a:rPr lang="el-GR" sz="2000" i="1" dirty="0" smtClean="0">
                <a:latin typeface="Times New Roman" pitchFamily="18" charset="0"/>
                <a:cs typeface="Times New Roman" pitchFamily="18" charset="0"/>
              </a:rPr>
              <a:t>είναι ένας κανόνας ο</a:t>
            </a:r>
          </a:p>
          <a:p>
            <a:pPr>
              <a:buNone/>
            </a:pPr>
            <a:r>
              <a:rPr lang="el-GR" sz="2000" i="1" dirty="0" smtClean="0">
                <a:latin typeface="Times New Roman" pitchFamily="18" charset="0"/>
                <a:cs typeface="Times New Roman" pitchFamily="18" charset="0"/>
              </a:rPr>
              <a:t>οποίος αντιστοιχίζει σε κάθε διατεταγμένο υποσύνολο </a:t>
            </a:r>
            <a:r>
              <a:rPr lang="en-US" sz="2000" i="1" dirty="0" smtClean="0">
                <a:latin typeface="Times New Roman" pitchFamily="18" charset="0"/>
                <a:cs typeface="Times New Roman" pitchFamily="18" charset="0"/>
              </a:rPr>
              <a:t>n </a:t>
            </a:r>
            <a:r>
              <a:rPr lang="el-GR" sz="2000" i="1" dirty="0" smtClean="0">
                <a:latin typeface="Times New Roman" pitchFamily="18" charset="0"/>
                <a:cs typeface="Times New Roman" pitchFamily="18" charset="0"/>
              </a:rPr>
              <a:t>στοιχείων</a:t>
            </a:r>
          </a:p>
          <a:p>
            <a:pPr>
              <a:buNone/>
            </a:pPr>
            <a:r>
              <a:rPr lang="el-GR" sz="2000" i="1" dirty="0" smtClean="0">
                <a:latin typeface="Times New Roman" pitchFamily="18" charset="0"/>
                <a:cs typeface="Times New Roman" pitchFamily="18" charset="0"/>
              </a:rPr>
              <a:t>του </a:t>
            </a:r>
            <a:r>
              <a:rPr lang="en-US" sz="2000" i="1" dirty="0" smtClean="0">
                <a:latin typeface="Times New Roman" pitchFamily="18" charset="0"/>
                <a:cs typeface="Times New Roman" pitchFamily="18" charset="0"/>
              </a:rPr>
              <a:t>S</a:t>
            </a:r>
            <a:r>
              <a:rPr lang="el-GR" sz="2000" i="1" dirty="0" smtClean="0">
                <a:latin typeface="Times New Roman" pitchFamily="18" charset="0"/>
                <a:cs typeface="Times New Roman" pitchFamily="18" charset="0"/>
              </a:rPr>
              <a:t>, ένα μοναδικό στοιχείο του συνόλου </a:t>
            </a:r>
            <a:r>
              <a:rPr lang="en-US" sz="2000" i="1" dirty="0" smtClean="0">
                <a:latin typeface="Times New Roman" pitchFamily="18" charset="0"/>
                <a:cs typeface="Times New Roman" pitchFamily="18" charset="0"/>
              </a:rPr>
              <a:t>S</a:t>
            </a:r>
            <a:r>
              <a:rPr lang="el-GR" sz="2000" i="1" dirty="0" smtClean="0">
                <a:latin typeface="Times New Roman" pitchFamily="18" charset="0"/>
                <a:cs typeface="Times New Roman" pitchFamily="18" charset="0"/>
              </a:rPr>
              <a:t>. Ανάλογα με τον αριθμό </a:t>
            </a:r>
          </a:p>
          <a:p>
            <a:pPr>
              <a:buNone/>
            </a:pPr>
            <a:r>
              <a:rPr lang="en-US" sz="2000" i="1" dirty="0" smtClean="0">
                <a:latin typeface="Times New Roman" pitchFamily="18" charset="0"/>
                <a:cs typeface="Times New Roman" pitchFamily="18" charset="0"/>
              </a:rPr>
              <a:t>n </a:t>
            </a:r>
            <a:r>
              <a:rPr lang="el-GR" sz="2000" i="1" dirty="0" smtClean="0">
                <a:latin typeface="Times New Roman" pitchFamily="18" charset="0"/>
                <a:cs typeface="Times New Roman" pitchFamily="18" charset="0"/>
              </a:rPr>
              <a:t>= 1,2,….</a:t>
            </a:r>
            <a:r>
              <a:rPr lang="en-US" sz="2000" i="1" dirty="0" smtClean="0">
                <a:latin typeface="Times New Roman" pitchFamily="18" charset="0"/>
                <a:cs typeface="Times New Roman" pitchFamily="18" charset="0"/>
              </a:rPr>
              <a:t> n</a:t>
            </a:r>
            <a:r>
              <a:rPr lang="el-GR" sz="2000" i="1" dirty="0" smtClean="0">
                <a:latin typeface="Times New Roman" pitchFamily="18" charset="0"/>
                <a:cs typeface="Times New Roman" pitchFamily="18" charset="0"/>
              </a:rPr>
              <a:t>,…… , η πράξη καλείται μονομελής , διμελής , ……..,</a:t>
            </a:r>
          </a:p>
          <a:p>
            <a:pPr>
              <a:buNone/>
            </a:pPr>
            <a:r>
              <a:rPr lang="el-GR" sz="2000" i="1" dirty="0" smtClean="0">
                <a:latin typeface="Times New Roman" pitchFamily="18" charset="0"/>
                <a:cs typeface="Times New Roman" pitchFamily="18" charset="0"/>
              </a:rPr>
              <a:t>ν – μελής». </a:t>
            </a:r>
          </a:p>
          <a:p>
            <a:pPr algn="ctr">
              <a:buNone/>
            </a:pPr>
            <a:r>
              <a:rPr lang="el-GR" sz="2000" b="1" u="sng" dirty="0" smtClean="0">
                <a:latin typeface="Times New Roman" pitchFamily="18" charset="0"/>
                <a:cs typeface="Times New Roman" pitchFamily="18" charset="0"/>
              </a:rPr>
              <a:t>Κριτήρια</a:t>
            </a:r>
          </a:p>
          <a:p>
            <a:pPr>
              <a:buNone/>
            </a:pPr>
            <a:r>
              <a:rPr lang="el-GR" sz="2000" dirty="0" smtClean="0">
                <a:latin typeface="Times New Roman" pitchFamily="18" charset="0"/>
                <a:cs typeface="Times New Roman" pitchFamily="18" charset="0"/>
              </a:rPr>
              <a:t>Κάθε ν-μελής πράξη ικανοποιεί </a:t>
            </a:r>
            <a:r>
              <a:rPr lang="el-GR" sz="2000" i="1" u="sng" dirty="0" smtClean="0">
                <a:latin typeface="Times New Roman" pitchFamily="18" charset="0"/>
                <a:cs typeface="Times New Roman" pitchFamily="18" charset="0"/>
              </a:rPr>
              <a:t>τρία</a:t>
            </a:r>
            <a:r>
              <a:rPr lang="el-GR" sz="2000" dirty="0" smtClean="0">
                <a:latin typeface="Times New Roman" pitchFamily="18" charset="0"/>
                <a:cs typeface="Times New Roman" pitchFamily="18" charset="0"/>
              </a:rPr>
              <a:t> κριτήρια : </a:t>
            </a:r>
          </a:p>
          <a:p>
            <a:pPr marL="457200" indent="-457200">
              <a:buClr>
                <a:srgbClr val="FF0000"/>
              </a:buClr>
              <a:buSzPct val="102000"/>
              <a:buFont typeface="+mj-lt"/>
              <a:buAutoNum type="arabicPeriod"/>
            </a:pPr>
            <a:r>
              <a:rPr lang="el-GR" altLang="el-GR" sz="2000" dirty="0" smtClean="0">
                <a:latin typeface="Times New Roman" pitchFamily="18" charset="0"/>
                <a:cs typeface="Times New Roman" pitchFamily="18" charset="0"/>
              </a:rPr>
              <a:t>Καθορίζει ένα αποτέλεσμα για κάθε διατεταγμένο υποσύνολο</a:t>
            </a:r>
          </a:p>
          <a:p>
            <a:pPr marL="457200" indent="-457200">
              <a:buClr>
                <a:srgbClr val="FF0000"/>
              </a:buClr>
              <a:buSzPct val="102000"/>
              <a:buNone/>
            </a:pPr>
            <a:r>
              <a:rPr lang="el-GR" altLang="el-GR" sz="2000" dirty="0" smtClean="0">
                <a:latin typeface="Times New Roman" pitchFamily="18" charset="0"/>
                <a:cs typeface="Times New Roman" pitchFamily="18" charset="0"/>
              </a:rPr>
              <a:t>	 ν - στοιχείων του συνόλου </a:t>
            </a:r>
            <a:r>
              <a:rPr lang="en-US" altLang="el-GR"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a:t>
            </a:r>
          </a:p>
          <a:p>
            <a:pPr marL="457200" indent="-457200">
              <a:buClr>
                <a:srgbClr val="FF0000"/>
              </a:buClr>
              <a:buSzPct val="102000"/>
              <a:buFont typeface="+mj-lt"/>
              <a:buAutoNum type="arabicPeriod" startAt="2"/>
            </a:pPr>
            <a:r>
              <a:rPr lang="el-GR" sz="2000" dirty="0" smtClean="0">
                <a:latin typeface="Times New Roman" pitchFamily="18" charset="0"/>
                <a:cs typeface="Times New Roman" pitchFamily="18" charset="0"/>
              </a:rPr>
              <a:t>Το αποτέλεσμα είναι μοναδικό.</a:t>
            </a:r>
          </a:p>
          <a:p>
            <a:pPr marL="457200" indent="-457200">
              <a:buClr>
                <a:srgbClr val="FF0000"/>
              </a:buClr>
              <a:buSzPct val="102000"/>
              <a:buFont typeface="+mj-lt"/>
              <a:buAutoNum type="arabicPeriod" startAt="2"/>
            </a:pPr>
            <a:r>
              <a:rPr lang="el-GR" altLang="el-GR" sz="2000" dirty="0" smtClean="0">
                <a:latin typeface="Times New Roman" pitchFamily="18" charset="0"/>
                <a:cs typeface="Times New Roman" pitchFamily="18" charset="0"/>
              </a:rPr>
              <a:t>Το αποτέλεσμα είναι πάντα στοιχείο του συνόλου </a:t>
            </a:r>
            <a:r>
              <a:rPr lang="en-US" altLang="el-GR" sz="2000" dirty="0" smtClean="0">
                <a:latin typeface="Times New Roman" pitchFamily="18" charset="0"/>
                <a:cs typeface="Times New Roman" pitchFamily="18" charset="0"/>
              </a:rPr>
              <a:t>S</a:t>
            </a:r>
            <a:r>
              <a:rPr lang="el-GR" altLang="el-GR" sz="2000" dirty="0" smtClean="0">
                <a:latin typeface="Times New Roman" pitchFamily="18" charset="0"/>
                <a:cs typeface="Times New Roman" pitchFamily="18" charset="0"/>
              </a:rPr>
              <a:t>.</a:t>
            </a:r>
          </a:p>
          <a:p>
            <a:pPr marL="457200" indent="-457200" algn="ctr">
              <a:buClr>
                <a:srgbClr val="FF0000"/>
              </a:buClr>
              <a:buSzPct val="102000"/>
              <a:buNone/>
            </a:pPr>
            <a:r>
              <a:rPr lang="el-GR" sz="2000" b="1" u="sng" dirty="0" smtClean="0">
                <a:latin typeface="Times New Roman" pitchFamily="18" charset="0"/>
                <a:cs typeface="Times New Roman" pitchFamily="18" charset="0"/>
              </a:rPr>
              <a:t>Παραδείγματα</a:t>
            </a:r>
          </a:p>
          <a:p>
            <a:pPr marL="457200" indent="-457200">
              <a:buClr>
                <a:srgbClr val="FF0000"/>
              </a:buClr>
              <a:buSzPct val="102000"/>
              <a:buFont typeface="Arial" pitchFamily="34" charset="0"/>
              <a:buChar char="•"/>
            </a:pP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=Ν-{0} , κάθε θετικός ακέραιος </a:t>
            </a:r>
            <a:r>
              <a:rPr lang="en-US" sz="2000" dirty="0" smtClean="0">
                <a:latin typeface="Times New Roman" pitchFamily="18" charset="0"/>
                <a:cs typeface="Times New Roman" pitchFamily="18" charset="0"/>
              </a:rPr>
              <a:t>p</a:t>
            </a:r>
            <a:r>
              <a:rPr lang="el-GR" sz="2000" dirty="0" smtClean="0">
                <a:latin typeface="Times New Roman" pitchFamily="18" charset="0"/>
                <a:cs typeface="Times New Roman" pitchFamily="18" charset="0"/>
              </a:rPr>
              <a:t> αντιστοιχεί στο </a:t>
            </a:r>
            <a:r>
              <a:rPr lang="en-US" sz="2000" dirty="0" smtClean="0">
                <a:latin typeface="Times New Roman" pitchFamily="18" charset="0"/>
                <a:cs typeface="Times New Roman" pitchFamily="18" charset="0"/>
              </a:rPr>
              <a:t>pⁿ , n =2</a:t>
            </a:r>
          </a:p>
          <a:p>
            <a:pPr marL="457200" indent="-457200">
              <a:buClr>
                <a:srgbClr val="FF0000"/>
              </a:buClr>
              <a:buSzPct val="102000"/>
              <a:buFont typeface="Arial" pitchFamily="34" charset="0"/>
              <a:buChar char="•"/>
            </a:pPr>
            <a:r>
              <a:rPr lang="en-US" sz="2000" dirty="0" smtClean="0">
                <a:latin typeface="Times New Roman" pitchFamily="18" charset="0"/>
                <a:cs typeface="Times New Roman" pitchFamily="18" charset="0"/>
              </a:rPr>
              <a:t>S = (</a:t>
            </a:r>
            <a:r>
              <a:rPr lang="el-GR" sz="2000" dirty="0" smtClean="0">
                <a:latin typeface="Times New Roman" pitchFamily="18" charset="0"/>
                <a:cs typeface="Times New Roman" pitchFamily="18" charset="0"/>
              </a:rPr>
              <a:t>Ν-{0}</a:t>
            </a:r>
            <a:r>
              <a:rPr lang="en-US" sz="2000" dirty="0" smtClean="0">
                <a:latin typeface="Times New Roman" pitchFamily="18" charset="0"/>
                <a:cs typeface="Times New Roman" pitchFamily="18" charset="0"/>
              </a:rPr>
              <a:t>)x(</a:t>
            </a:r>
            <a:r>
              <a:rPr lang="el-GR" sz="2000" dirty="0" smtClean="0">
                <a:latin typeface="Times New Roman" pitchFamily="18" charset="0"/>
                <a:cs typeface="Times New Roman" pitchFamily="18" charset="0"/>
              </a:rPr>
              <a:t>Ν-{0}</a:t>
            </a:r>
            <a:r>
              <a:rPr lang="en-US" sz="2000" dirty="0" smtClean="0">
                <a:latin typeface="Times New Roman" pitchFamily="18" charset="0"/>
                <a:cs typeface="Times New Roman" pitchFamily="18" charset="0"/>
              </a:rPr>
              <a:t>) , </a:t>
            </a:r>
            <a:r>
              <a:rPr lang="el-GR" sz="2000" dirty="0" smtClean="0">
                <a:latin typeface="Times New Roman" pitchFamily="18" charset="0"/>
                <a:cs typeface="Times New Roman" pitchFamily="18" charset="0"/>
              </a:rPr>
              <a:t>κάθε στοιχείο </a:t>
            </a:r>
            <a:r>
              <a:rPr lang="en-US" sz="2000" dirty="0" smtClean="0">
                <a:latin typeface="Times New Roman" pitchFamily="18" charset="0"/>
                <a:cs typeface="Times New Roman" pitchFamily="18" charset="0"/>
              </a:rPr>
              <a:t>(</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του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αντιστοιχεί στα μοναδικά στοιχεία </a:t>
            </a:r>
            <a:r>
              <a:rPr lang="en-US" sz="2000" dirty="0" smtClean="0">
                <a:latin typeface="Times New Roman" pitchFamily="18" charset="0"/>
                <a:cs typeface="Times New Roman" pitchFamily="18" charset="0"/>
              </a:rPr>
              <a:t>c = </a:t>
            </a:r>
            <a:r>
              <a:rPr lang="el-GR" sz="2000" dirty="0" smtClean="0">
                <a:latin typeface="Times New Roman" pitchFamily="18" charset="0"/>
                <a:cs typeface="Times New Roman" pitchFamily="18" charset="0"/>
              </a:rPr>
              <a:t>α+β και </a:t>
            </a:r>
            <a:r>
              <a:rPr lang="en-US" sz="2000" dirty="0" smtClean="0">
                <a:latin typeface="Times New Roman" pitchFamily="18" charset="0"/>
                <a:cs typeface="Times New Roman" pitchFamily="18" charset="0"/>
              </a:rPr>
              <a:t>d =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x</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normAutofit/>
          </a:bodyPr>
          <a:lstStyle/>
          <a:p>
            <a:pPr algn="ctr"/>
            <a:r>
              <a:rPr lang="el-GR" sz="3200" i="1" cap="none" dirty="0" smtClean="0">
                <a:latin typeface="Times New Roman" pitchFamily="18" charset="0"/>
                <a:cs typeface="Times New Roman" pitchFamily="18" charset="0"/>
              </a:rPr>
              <a:t>Βασικές Ιδιότητες Διμελών Πράξεων</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928670"/>
            <a:ext cx="7239000" cy="5786478"/>
          </a:xfrm>
        </p:spPr>
        <p:txBody>
          <a:bodyPr>
            <a:normAutofit fontScale="92500" lnSpcReduction="20000"/>
          </a:bodyPr>
          <a:lstStyle/>
          <a:p>
            <a:pPr>
              <a:buNone/>
            </a:pPr>
            <a:r>
              <a:rPr lang="el-GR" sz="1900" dirty="0" smtClean="0">
                <a:latin typeface="Times New Roman" pitchFamily="18" charset="0"/>
                <a:cs typeface="Times New Roman" pitchFamily="18" charset="0"/>
              </a:rPr>
              <a:t>Η συνηθισμένη πρόσθεση και ο πολλαπλασιασμός πάνω στο σύνολο των</a:t>
            </a:r>
          </a:p>
          <a:p>
            <a:pPr>
              <a:buNone/>
            </a:pPr>
            <a:r>
              <a:rPr lang="el-GR" sz="1900" i="1" dirty="0" smtClean="0">
                <a:latin typeface="Times New Roman" pitchFamily="18" charset="0"/>
                <a:cs typeface="Times New Roman" pitchFamily="18" charset="0"/>
              </a:rPr>
              <a:t>θετικών ακεραίων </a:t>
            </a:r>
            <a:r>
              <a:rPr lang="en-US" sz="1900" dirty="0" smtClean="0">
                <a:latin typeface="Times New Roman" pitchFamily="18" charset="0"/>
                <a:cs typeface="Times New Roman" pitchFamily="18" charset="0"/>
              </a:rPr>
              <a:t>S  = </a:t>
            </a:r>
            <a:r>
              <a:rPr lang="el-GR" sz="1900" dirty="0" smtClean="0">
                <a:latin typeface="Times New Roman" pitchFamily="18" charset="0"/>
                <a:cs typeface="Times New Roman" pitchFamily="18" charset="0"/>
              </a:rPr>
              <a:t>Ν-{0} είναι διμελείς πράξεις. Ικανοποιούν τις</a:t>
            </a:r>
          </a:p>
          <a:p>
            <a:pPr>
              <a:buNone/>
            </a:pPr>
            <a:r>
              <a:rPr lang="el-GR" sz="1900" dirty="0" smtClean="0">
                <a:latin typeface="Times New Roman" pitchFamily="18" charset="0"/>
                <a:cs typeface="Times New Roman" pitchFamily="18" charset="0"/>
              </a:rPr>
              <a:t>παρακάτω </a:t>
            </a:r>
            <a:r>
              <a:rPr lang="el-GR" sz="1900" i="1" dirty="0" smtClean="0">
                <a:solidFill>
                  <a:srgbClr val="FF0000"/>
                </a:solidFill>
                <a:latin typeface="Times New Roman" pitchFamily="18" charset="0"/>
                <a:cs typeface="Times New Roman" pitchFamily="18" charset="0"/>
              </a:rPr>
              <a:t>βασικές ιδιότητες </a:t>
            </a:r>
            <a:r>
              <a:rPr lang="el-GR" sz="1900" dirty="0" smtClean="0">
                <a:latin typeface="Times New Roman" pitchFamily="18" charset="0"/>
                <a:cs typeface="Times New Roman" pitchFamily="18" charset="0"/>
              </a:rPr>
              <a:t>: </a:t>
            </a:r>
          </a:p>
          <a:p>
            <a:pPr marL="457200" indent="-457200">
              <a:buClr>
                <a:srgbClr val="FF0000"/>
              </a:buClr>
              <a:buSzPct val="103000"/>
              <a:buFont typeface="+mj-lt"/>
              <a:buAutoNum type="arabicPeriod"/>
            </a:pPr>
            <a:r>
              <a:rPr lang="el-GR" sz="1900" dirty="0" smtClean="0">
                <a:latin typeface="Times New Roman" pitchFamily="18" charset="0"/>
                <a:cs typeface="Times New Roman" pitchFamily="18" charset="0"/>
              </a:rPr>
              <a:t>α+β = β+α  , </a:t>
            </a:r>
            <a:r>
              <a:rPr lang="el-GR" sz="1900" i="1" dirty="0" smtClean="0">
                <a:solidFill>
                  <a:srgbClr val="0070C0"/>
                </a:solidFill>
                <a:latin typeface="Times New Roman" pitchFamily="18" charset="0"/>
                <a:cs typeface="Times New Roman" pitchFamily="18" charset="0"/>
              </a:rPr>
              <a:t>( αντιμεταθετικός νόμος της πρόσθεσης )</a:t>
            </a:r>
          </a:p>
          <a:p>
            <a:pPr marL="457200" indent="-457200">
              <a:buClr>
                <a:srgbClr val="FF0000"/>
              </a:buClr>
              <a:buSzPct val="103000"/>
              <a:buFont typeface="+mj-lt"/>
              <a:buAutoNum type="arabicPeriod"/>
            </a:pPr>
            <a:r>
              <a:rPr lang="el-GR" sz="1900" dirty="0" smtClean="0">
                <a:latin typeface="Times New Roman" pitchFamily="18" charset="0"/>
                <a:cs typeface="Times New Roman" pitchFamily="18" charset="0"/>
              </a:rPr>
              <a:t>(α+β) + γ = α+(β+γ) , </a:t>
            </a:r>
            <a:r>
              <a:rPr lang="el-GR" sz="1900" i="1" dirty="0" smtClean="0">
                <a:solidFill>
                  <a:srgbClr val="0070C0"/>
                </a:solidFill>
                <a:latin typeface="Times New Roman" pitchFamily="18" charset="0"/>
                <a:cs typeface="Times New Roman" pitchFamily="18" charset="0"/>
              </a:rPr>
              <a:t>( προσεταιριστικός νόμος της πρόσθεσης )</a:t>
            </a:r>
          </a:p>
          <a:p>
            <a:pPr marL="457200" indent="-457200">
              <a:buClr>
                <a:srgbClr val="FF0000"/>
              </a:buClr>
              <a:buSzPct val="103000"/>
              <a:buFont typeface="+mj-lt"/>
              <a:buAutoNum type="arabicPeriod"/>
            </a:pPr>
            <a:r>
              <a:rPr lang="el-GR" sz="1900" dirty="0" smtClean="0">
                <a:latin typeface="Times New Roman" pitchFamily="18" charset="0"/>
                <a:cs typeface="Times New Roman" pitchFamily="18" charset="0"/>
              </a:rPr>
              <a:t>α</a:t>
            </a:r>
            <a:r>
              <a:rPr lang="en-US" sz="1900" dirty="0" smtClean="0">
                <a:latin typeface="Times New Roman" pitchFamily="18" charset="0"/>
                <a:cs typeface="Times New Roman" pitchFamily="18" charset="0"/>
              </a:rPr>
              <a:t> x</a:t>
            </a:r>
            <a:r>
              <a:rPr lang="el-GR" sz="1900" dirty="0" smtClean="0">
                <a:latin typeface="Times New Roman" pitchFamily="18" charset="0"/>
                <a:cs typeface="Times New Roman" pitchFamily="18" charset="0"/>
              </a:rPr>
              <a:t> β = β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α , </a:t>
            </a:r>
            <a:r>
              <a:rPr lang="el-GR" sz="1900" i="1" dirty="0" smtClean="0">
                <a:solidFill>
                  <a:srgbClr val="0070C0"/>
                </a:solidFill>
                <a:latin typeface="Times New Roman" pitchFamily="18" charset="0"/>
                <a:cs typeface="Times New Roman" pitchFamily="18" charset="0"/>
              </a:rPr>
              <a:t>( αντιμεταθετικός νόμος της πολ/σμού )</a:t>
            </a:r>
          </a:p>
          <a:p>
            <a:pPr marL="457200" indent="-457200">
              <a:buClr>
                <a:srgbClr val="FF0000"/>
              </a:buClr>
              <a:buSzPct val="103000"/>
              <a:buFont typeface="+mj-lt"/>
              <a:buAutoNum type="arabicPeriod"/>
            </a:pPr>
            <a:r>
              <a:rPr lang="el-GR" sz="1900" dirty="0" smtClean="0">
                <a:latin typeface="Times New Roman" pitchFamily="18" charset="0"/>
                <a:cs typeface="Times New Roman" pitchFamily="18" charset="0"/>
              </a:rPr>
              <a:t>(α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β )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γ = α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(β</a:t>
            </a:r>
            <a:r>
              <a:rPr lang="en-US" sz="1900" dirty="0" smtClean="0">
                <a:latin typeface="Times New Roman" pitchFamily="18" charset="0"/>
                <a:cs typeface="Times New Roman" pitchFamily="18" charset="0"/>
              </a:rPr>
              <a:t> x</a:t>
            </a:r>
            <a:r>
              <a:rPr lang="el-GR" sz="1900" dirty="0" smtClean="0">
                <a:latin typeface="Times New Roman" pitchFamily="18" charset="0"/>
                <a:cs typeface="Times New Roman" pitchFamily="18" charset="0"/>
              </a:rPr>
              <a:t>γ) , </a:t>
            </a:r>
            <a:r>
              <a:rPr lang="el-GR" sz="1900" i="1" dirty="0" smtClean="0">
                <a:solidFill>
                  <a:srgbClr val="0070C0"/>
                </a:solidFill>
                <a:latin typeface="Times New Roman" pitchFamily="18" charset="0"/>
                <a:cs typeface="Times New Roman" pitchFamily="18" charset="0"/>
              </a:rPr>
              <a:t>( προσεταιριστικός νόμος )</a:t>
            </a:r>
          </a:p>
          <a:p>
            <a:pPr marL="457200" indent="-457200">
              <a:buClr>
                <a:srgbClr val="FF0000"/>
              </a:buClr>
              <a:buSzPct val="103000"/>
              <a:buFont typeface="+mj-lt"/>
              <a:buAutoNum type="arabicPeriod"/>
            </a:pPr>
            <a:r>
              <a:rPr lang="el-GR" sz="1900" dirty="0" smtClean="0">
                <a:latin typeface="Times New Roman" pitchFamily="18" charset="0"/>
                <a:cs typeface="Times New Roman" pitchFamily="18" charset="0"/>
              </a:rPr>
              <a:t>α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(β+γ) = α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β + α </a:t>
            </a:r>
            <a:r>
              <a:rPr lang="en-US" sz="1900" dirty="0" smtClean="0">
                <a:latin typeface="Times New Roman" pitchFamily="18" charset="0"/>
                <a:cs typeface="Times New Roman" pitchFamily="18" charset="0"/>
              </a:rPr>
              <a:t>x</a:t>
            </a:r>
            <a:r>
              <a:rPr lang="el-GR" sz="1900" dirty="0" smtClean="0">
                <a:latin typeface="Times New Roman" pitchFamily="18" charset="0"/>
                <a:cs typeface="Times New Roman" pitchFamily="18" charset="0"/>
              </a:rPr>
              <a:t> γ , </a:t>
            </a:r>
            <a:r>
              <a:rPr lang="el-GR" sz="1900" i="1" dirty="0" smtClean="0">
                <a:solidFill>
                  <a:srgbClr val="0070C0"/>
                </a:solidFill>
                <a:latin typeface="Times New Roman" pitchFamily="18" charset="0"/>
                <a:cs typeface="Times New Roman" pitchFamily="18" charset="0"/>
              </a:rPr>
              <a:t>( επιμεριστικός νόμος )</a:t>
            </a:r>
            <a:endParaRPr lang="en-US" sz="1900" i="1" dirty="0" smtClean="0">
              <a:solidFill>
                <a:srgbClr val="0070C0"/>
              </a:solidFill>
              <a:latin typeface="Times New Roman" pitchFamily="18" charset="0"/>
              <a:cs typeface="Times New Roman" pitchFamily="18" charset="0"/>
            </a:endParaRPr>
          </a:p>
          <a:p>
            <a:pPr marL="457200" indent="-457200">
              <a:buClr>
                <a:srgbClr val="FF0000"/>
              </a:buClr>
              <a:buSzPct val="103000"/>
              <a:buNone/>
            </a:pPr>
            <a:endParaRPr lang="el-GR" sz="1900" dirty="0" smtClean="0">
              <a:latin typeface="Times New Roman" pitchFamily="18" charset="0"/>
              <a:cs typeface="Times New Roman" pitchFamily="18" charset="0"/>
            </a:endParaRPr>
          </a:p>
          <a:p>
            <a:pPr marL="457200" indent="-457200">
              <a:buClr>
                <a:srgbClr val="FF0000"/>
              </a:buClr>
              <a:buSzPct val="103000"/>
              <a:buNone/>
            </a:pPr>
            <a:r>
              <a:rPr lang="el-GR" sz="1900" dirty="0" smtClean="0">
                <a:latin typeface="Times New Roman" pitchFamily="18" charset="0"/>
                <a:cs typeface="Times New Roman" pitchFamily="18" charset="0"/>
              </a:rPr>
              <a:t>Οι παραπάνω ιδιότητες ισχύουν και στις περιπτώσεις που το </a:t>
            </a:r>
            <a:r>
              <a:rPr lang="en-US" sz="1900" dirty="0" smtClean="0">
                <a:latin typeface="Times New Roman" pitchFamily="18" charset="0"/>
                <a:cs typeface="Times New Roman" pitchFamily="18" charset="0"/>
              </a:rPr>
              <a:t>S</a:t>
            </a:r>
            <a:r>
              <a:rPr lang="el-GR" sz="1900" dirty="0" smtClean="0">
                <a:latin typeface="Times New Roman" pitchFamily="18" charset="0"/>
                <a:cs typeface="Times New Roman" pitchFamily="18" charset="0"/>
              </a:rPr>
              <a:t> είναι :</a:t>
            </a:r>
          </a:p>
          <a:p>
            <a:pPr marL="457200" indent="-457200">
              <a:buClr>
                <a:srgbClr val="FF0000"/>
              </a:buClr>
              <a:buSzPct val="103000"/>
              <a:buFont typeface="Arial" pitchFamily="34" charset="0"/>
              <a:buChar char="•"/>
            </a:pPr>
            <a:r>
              <a:rPr lang="en-US" sz="1900" dirty="0" smtClean="0">
                <a:latin typeface="Times New Roman" pitchFamily="18" charset="0"/>
                <a:cs typeface="Times New Roman" pitchFamily="18" charset="0"/>
              </a:rPr>
              <a:t>S</a:t>
            </a:r>
            <a:r>
              <a:rPr lang="el-GR" sz="1900" dirty="0" smtClean="0">
                <a:latin typeface="Times New Roman" pitchFamily="18" charset="0"/>
                <a:cs typeface="Times New Roman" pitchFamily="18" charset="0"/>
              </a:rPr>
              <a:t> = </a:t>
            </a:r>
            <a:r>
              <a:rPr lang="en-US" sz="1900" dirty="0" smtClean="0">
                <a:latin typeface="Times New Roman" pitchFamily="18" charset="0"/>
                <a:cs typeface="Times New Roman" pitchFamily="18" charset="0"/>
              </a:rPr>
              <a:t>Q  </a:t>
            </a:r>
            <a:r>
              <a:rPr lang="el-GR" sz="1900" dirty="0" smtClean="0">
                <a:latin typeface="Times New Roman" pitchFamily="18" charset="0"/>
                <a:cs typeface="Times New Roman" pitchFamily="18" charset="0"/>
              </a:rPr>
              <a:t>ή  </a:t>
            </a:r>
            <a:r>
              <a:rPr lang="en-US" sz="1900" dirty="0" smtClean="0">
                <a:latin typeface="Times New Roman" pitchFamily="18" charset="0"/>
                <a:cs typeface="Times New Roman" pitchFamily="18" charset="0"/>
              </a:rPr>
              <a:t>S</a:t>
            </a:r>
            <a:r>
              <a:rPr lang="el-GR" sz="1900" dirty="0" smtClean="0">
                <a:latin typeface="Times New Roman" pitchFamily="18" charset="0"/>
                <a:cs typeface="Times New Roman" pitchFamily="18" charset="0"/>
              </a:rPr>
              <a:t> = </a:t>
            </a:r>
            <a:r>
              <a:rPr lang="en-US" sz="1900" dirty="0" smtClean="0">
                <a:latin typeface="Times New Roman" pitchFamily="18" charset="0"/>
                <a:cs typeface="Times New Roman" pitchFamily="18" charset="0"/>
              </a:rPr>
              <a:t>R  </a:t>
            </a:r>
            <a:r>
              <a:rPr lang="el-GR" sz="1900" dirty="0" smtClean="0">
                <a:latin typeface="Times New Roman" pitchFamily="18" charset="0"/>
                <a:cs typeface="Times New Roman" pitchFamily="18" charset="0"/>
              </a:rPr>
              <a:t> ή  </a:t>
            </a:r>
            <a:r>
              <a:rPr lang="en-US" sz="1900" dirty="0" smtClean="0">
                <a:latin typeface="Times New Roman" pitchFamily="18" charset="0"/>
                <a:cs typeface="Times New Roman" pitchFamily="18" charset="0"/>
              </a:rPr>
              <a:t>S</a:t>
            </a:r>
            <a:r>
              <a:rPr lang="el-GR" sz="1900" dirty="0" smtClean="0">
                <a:latin typeface="Times New Roman" pitchFamily="18" charset="0"/>
                <a:cs typeface="Times New Roman" pitchFamily="18" charset="0"/>
              </a:rPr>
              <a:t> = </a:t>
            </a:r>
            <a:r>
              <a:rPr lang="en-US" sz="1900" dirty="0" smtClean="0">
                <a:latin typeface="Times New Roman" pitchFamily="18" charset="0"/>
                <a:cs typeface="Times New Roman" pitchFamily="18" charset="0"/>
              </a:rPr>
              <a:t>R[x]  , </a:t>
            </a:r>
            <a:r>
              <a:rPr lang="el-GR" sz="1900" dirty="0" smtClean="0">
                <a:latin typeface="Times New Roman" pitchFamily="18" charset="0"/>
                <a:cs typeface="Times New Roman" pitchFamily="18" charset="0"/>
              </a:rPr>
              <a:t>όπου </a:t>
            </a:r>
            <a:r>
              <a:rPr lang="en-US" sz="1900" dirty="0" smtClean="0">
                <a:latin typeface="Times New Roman" pitchFamily="18" charset="0"/>
                <a:cs typeface="Times New Roman" pitchFamily="18" charset="0"/>
              </a:rPr>
              <a:t>R[x] </a:t>
            </a:r>
            <a:r>
              <a:rPr lang="el-GR" sz="1900" dirty="0" smtClean="0">
                <a:latin typeface="Times New Roman" pitchFamily="18" charset="0"/>
                <a:cs typeface="Times New Roman" pitchFamily="18" charset="0"/>
              </a:rPr>
              <a:t>το σύνολο των πολυωνύμων με πραγματικούς συντελεστές. </a:t>
            </a:r>
          </a:p>
          <a:p>
            <a:pPr marL="457200" indent="-457200">
              <a:buClr>
                <a:srgbClr val="FF0000"/>
              </a:buClr>
              <a:buSzPct val="103000"/>
              <a:buNone/>
            </a:pPr>
            <a:r>
              <a:rPr lang="el-GR" sz="1900" u="sng" dirty="0" smtClean="0">
                <a:latin typeface="Times New Roman" pitchFamily="18" charset="0"/>
                <a:cs typeface="Times New Roman" pitchFamily="18" charset="0"/>
              </a:rPr>
              <a:t>Συνεπώς : </a:t>
            </a:r>
            <a:r>
              <a:rPr lang="el-GR" sz="1900" dirty="0" smtClean="0">
                <a:latin typeface="Times New Roman" pitchFamily="18" charset="0"/>
                <a:cs typeface="Times New Roman" pitchFamily="18" charset="0"/>
              </a:rPr>
              <a:t>Οι 5 βασικές ιδιότητες και οι συνέπειες τους είναι μια </a:t>
            </a:r>
            <a:r>
              <a:rPr lang="el-GR" sz="1900" i="1" dirty="0" smtClean="0">
                <a:solidFill>
                  <a:srgbClr val="FF0000"/>
                </a:solidFill>
                <a:latin typeface="Times New Roman" pitchFamily="18" charset="0"/>
                <a:cs typeface="Times New Roman" pitchFamily="18" charset="0"/>
              </a:rPr>
              <a:t>Αλγεβρική</a:t>
            </a:r>
          </a:p>
          <a:p>
            <a:pPr marL="457200" indent="-457200">
              <a:buClr>
                <a:srgbClr val="FF0000"/>
              </a:buClr>
              <a:buSzPct val="103000"/>
              <a:buNone/>
            </a:pPr>
            <a:r>
              <a:rPr lang="el-GR" sz="1900" i="1" dirty="0" smtClean="0">
                <a:solidFill>
                  <a:srgbClr val="FF0000"/>
                </a:solidFill>
                <a:latin typeface="Times New Roman" pitchFamily="18" charset="0"/>
                <a:cs typeface="Times New Roman" pitchFamily="18" charset="0"/>
              </a:rPr>
              <a:t>Δομή </a:t>
            </a:r>
            <a:r>
              <a:rPr lang="el-GR" sz="1900" dirty="0" smtClean="0">
                <a:latin typeface="Times New Roman" pitchFamily="18" charset="0"/>
                <a:cs typeface="Times New Roman" pitchFamily="18" charset="0"/>
              </a:rPr>
              <a:t>πάνω σε διαφορετικά σύνολα </a:t>
            </a:r>
            <a:r>
              <a:rPr lang="en-US" sz="1900" dirty="0" smtClean="0">
                <a:latin typeface="Times New Roman" pitchFamily="18" charset="0"/>
                <a:cs typeface="Times New Roman" pitchFamily="18" charset="0"/>
              </a:rPr>
              <a:t>S</a:t>
            </a:r>
            <a:r>
              <a:rPr lang="el-GR" sz="1900" dirty="0" smtClean="0">
                <a:latin typeface="Times New Roman" pitchFamily="18" charset="0"/>
                <a:cs typeface="Times New Roman" pitchFamily="18" charset="0"/>
              </a:rPr>
              <a:t>. Μπορούν να θεωρηθούν ως </a:t>
            </a:r>
            <a:r>
              <a:rPr lang="el-GR" sz="1900" i="1" dirty="0" smtClean="0">
                <a:latin typeface="Times New Roman" pitchFamily="18" charset="0"/>
                <a:cs typeface="Times New Roman" pitchFamily="18" charset="0"/>
              </a:rPr>
              <a:t>Αιτήματα</a:t>
            </a:r>
            <a:r>
              <a:rPr lang="el-GR" sz="1900" dirty="0" smtClean="0">
                <a:latin typeface="Times New Roman" pitchFamily="18" charset="0"/>
                <a:cs typeface="Times New Roman" pitchFamily="18" charset="0"/>
              </a:rPr>
              <a:t> </a:t>
            </a:r>
            <a:endParaRPr lang="el-GR" sz="1900" u="sng" dirty="0">
              <a:latin typeface="Times New Roman" pitchFamily="18" charset="0"/>
              <a:cs typeface="Times New Roman" pitchFamily="18" charset="0"/>
            </a:endParaRPr>
          </a:p>
          <a:p>
            <a:pPr marL="0" indent="0">
              <a:lnSpc>
                <a:spcPct val="130000"/>
              </a:lnSpc>
              <a:buNone/>
            </a:pPr>
            <a:r>
              <a:rPr lang="el-GR" altLang="el-GR" sz="1900" dirty="0" smtClean="0">
                <a:latin typeface="Times New Roman" pitchFamily="18" charset="0"/>
                <a:cs typeface="Times New Roman" pitchFamily="18" charset="0"/>
              </a:rPr>
              <a:t>για έναν συγκεκριμένο τύπο αλγεβρικής δομής, από τα οποία προκύπτουν θεωρήματα.</a:t>
            </a:r>
          </a:p>
          <a:p>
            <a:pPr marL="0" indent="0">
              <a:lnSpc>
                <a:spcPct val="130000"/>
              </a:lnSpc>
              <a:buNone/>
            </a:pPr>
            <a:r>
              <a:rPr lang="el-GR" altLang="el-GR" sz="1900" i="1" dirty="0" smtClean="0">
                <a:solidFill>
                  <a:srgbClr val="0070C0"/>
                </a:solidFill>
                <a:latin typeface="Times New Roman" pitchFamily="18" charset="0"/>
                <a:cs typeface="Times New Roman" pitchFamily="18" charset="0"/>
              </a:rPr>
              <a:t> </a:t>
            </a:r>
            <a:r>
              <a:rPr lang="el-GR" altLang="el-GR" sz="1900" b="1" i="1" dirty="0" smtClean="0">
                <a:solidFill>
                  <a:srgbClr val="0070C0"/>
                </a:solidFill>
                <a:latin typeface="Times New Roman" pitchFamily="18" charset="0"/>
                <a:cs typeface="Times New Roman" pitchFamily="18" charset="0"/>
              </a:rPr>
              <a:t>Έτσι η Άλγεβρα αποκόπτεται από την αριθμητική και επεκτείνεται σε μια τυπική υποθετικό – επαγωγική μελέτη.</a:t>
            </a:r>
          </a:p>
          <a:p>
            <a:pPr marL="457200" indent="-457200">
              <a:buClr>
                <a:srgbClr val="FF0000"/>
              </a:buClr>
              <a:buSzPct val="103000"/>
              <a:buNone/>
            </a:pPr>
            <a:endParaRPr lang="en-US" sz="2000" dirty="0" smtClean="0">
              <a:latin typeface="Times New Roman" pitchFamily="18" charset="0"/>
              <a:cs typeface="Times New Roman" pitchFamily="18" charset="0"/>
            </a:endParaRPr>
          </a:p>
          <a:p>
            <a:pPr marL="457200" indent="-457200">
              <a:buClr>
                <a:srgbClr val="FF0000"/>
              </a:buClr>
              <a:buSzPct val="103000"/>
              <a:buNone/>
            </a:pPr>
            <a:endParaRPr lang="el-G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lstStyle/>
          <a:p>
            <a:pPr algn="ctr"/>
            <a:r>
              <a:rPr lang="en-US" sz="3200" i="1" cap="none" dirty="0" smtClean="0">
                <a:latin typeface="Times New Roman" pitchFamily="18" charset="0"/>
                <a:cs typeface="Times New Roman" pitchFamily="18" charset="0"/>
              </a:rPr>
              <a:t>G. Peacock </a:t>
            </a:r>
            <a:r>
              <a:rPr lang="en-US" sz="2400" i="1" cap="none" dirty="0" smtClean="0">
                <a:latin typeface="Times New Roman" pitchFamily="18" charset="0"/>
                <a:cs typeface="Times New Roman" pitchFamily="18" charset="0"/>
              </a:rPr>
              <a:t>(1791 – 1858)</a:t>
            </a:r>
            <a:endParaRPr lang="el-GR" sz="24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71546"/>
            <a:ext cx="7239000" cy="5643602"/>
          </a:xfrm>
        </p:spPr>
        <p:txBody>
          <a:bodyPr>
            <a:normAutofit/>
          </a:bodyPr>
          <a:lstStyle/>
          <a:p>
            <a:pPr>
              <a:buClr>
                <a:srgbClr val="FF0000"/>
              </a:buClr>
              <a:buSzPct val="102000"/>
              <a:buFont typeface="Wingdings" pitchFamily="2" charset="2"/>
              <a:buChar char="q"/>
            </a:pPr>
            <a:r>
              <a:rPr lang="el-GR" sz="1800" dirty="0" smtClean="0">
                <a:latin typeface="Times New Roman" pitchFamily="18" charset="0"/>
                <a:cs typeface="Times New Roman" pitchFamily="18" charset="0"/>
              </a:rPr>
              <a:t>Διαχώρισε την </a:t>
            </a:r>
            <a:r>
              <a:rPr lang="el-GR" sz="1800" i="1" dirty="0" smtClean="0">
                <a:latin typeface="Times New Roman" pitchFamily="18" charset="0"/>
                <a:cs typeface="Times New Roman" pitchFamily="18" charset="0"/>
              </a:rPr>
              <a:t>«αριθμητική Άλγεβρα» </a:t>
            </a:r>
            <a:r>
              <a:rPr lang="el-GR" sz="1800" dirty="0" smtClean="0">
                <a:latin typeface="Times New Roman" pitchFamily="18" charset="0"/>
                <a:cs typeface="Times New Roman" pitchFamily="18" charset="0"/>
              </a:rPr>
              <a:t>από την </a:t>
            </a:r>
            <a:r>
              <a:rPr lang="el-GR" sz="1800" i="1" dirty="0" smtClean="0">
                <a:solidFill>
                  <a:srgbClr val="FF0000"/>
                </a:solidFill>
                <a:latin typeface="Times New Roman" pitchFamily="18" charset="0"/>
                <a:cs typeface="Times New Roman" pitchFamily="18" charset="0"/>
              </a:rPr>
              <a:t>«συμβολική Άλγεβρα».</a:t>
            </a:r>
          </a:p>
          <a:p>
            <a:pPr>
              <a:buClr>
                <a:srgbClr val="FF0000"/>
              </a:buClr>
              <a:buSzPct val="102000"/>
              <a:buFont typeface="Wingdings" pitchFamily="2" charset="2"/>
              <a:buChar char="q"/>
            </a:pPr>
            <a:r>
              <a:rPr lang="el-GR" sz="1800" dirty="0" smtClean="0">
                <a:latin typeface="Times New Roman" pitchFamily="18" charset="0"/>
                <a:cs typeface="Times New Roman" pitchFamily="18" charset="0"/>
              </a:rPr>
              <a:t>Η «αριθμητική Άλγεβρα» έχει περιορισμούς , π.χ στη διαφορά α-β ,το </a:t>
            </a:r>
          </a:p>
          <a:p>
            <a:pPr>
              <a:buClr>
                <a:srgbClr val="FF0000"/>
              </a:buClr>
              <a:buSzPct val="102000"/>
              <a:buNone/>
            </a:pPr>
            <a:r>
              <a:rPr lang="el-GR" sz="1800" dirty="0" smtClean="0">
                <a:latin typeface="Times New Roman" pitchFamily="18" charset="0"/>
                <a:cs typeface="Times New Roman" pitchFamily="18" charset="0"/>
              </a:rPr>
              <a:t>	α &gt; β. Η «συμβολική Άλγεβρα» του </a:t>
            </a:r>
            <a:r>
              <a:rPr lang="en-US" sz="1800" b="1" dirty="0" smtClean="0">
                <a:latin typeface="Times New Roman" pitchFamily="18" charset="0"/>
                <a:cs typeface="Times New Roman" pitchFamily="18" charset="0"/>
              </a:rPr>
              <a:t>Peacock </a:t>
            </a:r>
            <a:r>
              <a:rPr lang="el-GR" sz="1800" dirty="0" smtClean="0">
                <a:latin typeface="Times New Roman" pitchFamily="18" charset="0"/>
                <a:cs typeface="Times New Roman" pitchFamily="18" charset="0"/>
              </a:rPr>
              <a:t>υιοθετεί τις πράξεις από την «αριθμητική» χωρίς όμως τους περιορισμούς της.</a:t>
            </a:r>
          </a:p>
          <a:p>
            <a:pPr>
              <a:buClr>
                <a:srgbClr val="FF0000"/>
              </a:buClr>
              <a:buSzPct val="102000"/>
              <a:buNone/>
            </a:pPr>
            <a:endParaRPr lang="el-GR" sz="1800" dirty="0" smtClean="0">
              <a:latin typeface="Times New Roman" pitchFamily="18" charset="0"/>
              <a:cs typeface="Times New Roman" pitchFamily="18" charset="0"/>
            </a:endParaRPr>
          </a:p>
          <a:p>
            <a:pPr>
              <a:buClr>
                <a:srgbClr val="FF0000"/>
              </a:buClr>
              <a:buSzPct val="102000"/>
              <a:buFont typeface="Wingdings" pitchFamily="2" charset="2"/>
              <a:buChar char="q"/>
            </a:pPr>
            <a:r>
              <a:rPr lang="el-GR" sz="1800" dirty="0" smtClean="0">
                <a:latin typeface="Times New Roman" pitchFamily="18" charset="0"/>
                <a:cs typeface="Times New Roman" pitchFamily="18" charset="0"/>
              </a:rPr>
              <a:t>Την επέκταση αυτή την ονομάζει, </a:t>
            </a:r>
            <a:r>
              <a:rPr lang="el-GR" sz="1800" b="1" i="1" dirty="0" smtClean="0">
                <a:latin typeface="Times New Roman" pitchFamily="18" charset="0"/>
                <a:cs typeface="Times New Roman" pitchFamily="18" charset="0"/>
              </a:rPr>
              <a:t>αρχή διατήρησης των ισοδύναμων μορφών.</a:t>
            </a:r>
          </a:p>
          <a:p>
            <a:pPr>
              <a:buClr>
                <a:srgbClr val="FF0000"/>
              </a:buClr>
              <a:buSzPct val="102000"/>
              <a:buFont typeface="Wingdings" pitchFamily="2" charset="2"/>
              <a:buChar char="q"/>
            </a:pPr>
            <a:r>
              <a:rPr lang="el-GR" sz="1800" b="1" i="1" dirty="0" smtClean="0">
                <a:latin typeface="Times New Roman" pitchFamily="18" charset="0"/>
                <a:cs typeface="Times New Roman" pitchFamily="18" charset="0"/>
              </a:rPr>
              <a:t>Η παραπάνω αρχή </a:t>
            </a:r>
            <a:r>
              <a:rPr lang="el-GR" sz="1800" dirty="0" smtClean="0">
                <a:latin typeface="Times New Roman" pitchFamily="18" charset="0"/>
                <a:cs typeface="Times New Roman" pitchFamily="18" charset="0"/>
              </a:rPr>
              <a:t>θεωρήθηκε ιδιαίτερα σημαντική και διαδραμάτισε ιστορικό ρόλο στην αρχική ανάπτυξη της αριθμητικής των μιγαδικών αριθμών, αλλά και στην επέκταση των εκθετικών νόμων πέρα από αυτούς που περιείχαν μόνο θετικούς ακέραιους εκθέτες.</a:t>
            </a:r>
          </a:p>
          <a:p>
            <a:pPr>
              <a:buClr>
                <a:srgbClr val="FF0000"/>
              </a:buClr>
              <a:buSzPct val="102000"/>
              <a:buFont typeface="Wingdings" pitchFamily="2" charset="2"/>
              <a:buChar char="q"/>
            </a:pPr>
            <a:r>
              <a:rPr lang="el-GR" sz="1800" dirty="0" smtClean="0">
                <a:latin typeface="Times New Roman" pitchFamily="18" charset="0"/>
                <a:cs typeface="Times New Roman" pitchFamily="18" charset="0"/>
              </a:rPr>
              <a:t>Στις μέρες μας η </a:t>
            </a:r>
            <a:r>
              <a:rPr lang="el-GR" sz="1800" b="1" i="1" dirty="0" smtClean="0">
                <a:latin typeface="Times New Roman" pitchFamily="18" charset="0"/>
                <a:cs typeface="Times New Roman" pitchFamily="18" charset="0"/>
              </a:rPr>
              <a:t>αρχή διατήρησης των ισοδύναμων μορφών </a:t>
            </a:r>
            <a:r>
              <a:rPr lang="el-GR" sz="1800" dirty="0" smtClean="0">
                <a:latin typeface="Times New Roman" pitchFamily="18" charset="0"/>
                <a:cs typeface="Times New Roman" pitchFamily="18" charset="0"/>
              </a:rPr>
              <a:t>έχει απορριφθεί.</a:t>
            </a:r>
          </a:p>
          <a:p>
            <a:pPr>
              <a:buClr>
                <a:srgbClr val="FF0000"/>
              </a:buClr>
              <a:buSzPct val="102000"/>
              <a:buFont typeface="Wingdings" pitchFamily="2" charset="2"/>
              <a:buChar char="q"/>
            </a:pPr>
            <a:r>
              <a:rPr lang="el-GR" sz="1800" dirty="0" smtClean="0">
                <a:latin typeface="Times New Roman" pitchFamily="18" charset="0"/>
                <a:cs typeface="Times New Roman" pitchFamily="18" charset="0"/>
              </a:rPr>
              <a:t>Άλλοι σύγχρονοι μαθηματικοί του </a:t>
            </a:r>
            <a:r>
              <a:rPr lang="en-US" sz="1800" b="1" dirty="0" smtClean="0">
                <a:latin typeface="Times New Roman" pitchFamily="18" charset="0"/>
                <a:cs typeface="Times New Roman" pitchFamily="18" charset="0"/>
              </a:rPr>
              <a:t>G.Peacock </a:t>
            </a:r>
            <a:r>
              <a:rPr lang="el-GR" sz="1800" dirty="0" smtClean="0">
                <a:latin typeface="Times New Roman" pitchFamily="18" charset="0"/>
                <a:cs typeface="Times New Roman" pitchFamily="18" charset="0"/>
              </a:rPr>
              <a:t>που συνέβαλαν στη μοντέρνα θεώρηση της Άλγεβρας είναι οι : </a:t>
            </a:r>
            <a:r>
              <a:rPr lang="en-US" sz="1800" b="1" dirty="0" smtClean="0">
                <a:latin typeface="Times New Roman" pitchFamily="18" charset="0"/>
                <a:cs typeface="Times New Roman" pitchFamily="18" charset="0"/>
              </a:rPr>
              <a:t>Gregory , De Morgan , Hamilton , Grassman. </a:t>
            </a:r>
            <a:r>
              <a:rPr lang="el-GR" sz="1800" dirty="0" smtClean="0">
                <a:latin typeface="Times New Roman" pitchFamily="18" charset="0"/>
                <a:cs typeface="Times New Roman" pitchFamily="18" charset="0"/>
              </a:rPr>
              <a:t>Οι δυο τελευταίοι έπαιξαν σημαντικό ρόλο στην </a:t>
            </a:r>
            <a:r>
              <a:rPr lang="el-GR" sz="1800" i="1" dirty="0" smtClean="0">
                <a:solidFill>
                  <a:srgbClr val="FF0000"/>
                </a:solidFill>
                <a:latin typeface="Times New Roman" pitchFamily="18" charset="0"/>
                <a:cs typeface="Times New Roman" pitchFamily="18" charset="0"/>
              </a:rPr>
              <a:t>απελευθέρωση της Άλγεβρας</a:t>
            </a:r>
            <a:r>
              <a:rPr lang="el-GR" sz="1800" dirty="0" smtClean="0">
                <a:latin typeface="Times New Roman" pitchFamily="18" charset="0"/>
                <a:cs typeface="Times New Roman" pitchFamily="18" charset="0"/>
              </a:rPr>
              <a:t>.</a:t>
            </a:r>
            <a:endParaRPr lang="el-G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pPr algn="ctr"/>
            <a:r>
              <a:rPr lang="el-GR" sz="3200" i="1" cap="none" dirty="0" smtClean="0">
                <a:latin typeface="Times New Roman" pitchFamily="18" charset="0"/>
                <a:cs typeface="Times New Roman" pitchFamily="18" charset="0"/>
              </a:rPr>
              <a:t>Σώμα (</a:t>
            </a:r>
            <a:r>
              <a:rPr lang="en-US" sz="3200" i="1" cap="none" dirty="0" smtClean="0">
                <a:latin typeface="Times New Roman" pitchFamily="18" charset="0"/>
                <a:cs typeface="Times New Roman" pitchFamily="18" charset="0"/>
              </a:rPr>
              <a:t>field)</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42984"/>
            <a:ext cx="7543824" cy="5429288"/>
          </a:xfrm>
        </p:spPr>
        <p:txBody>
          <a:bodyPr>
            <a:normAutofit/>
          </a:bodyPr>
          <a:lstStyle/>
          <a:p>
            <a:pPr>
              <a:buNone/>
            </a:pPr>
            <a:r>
              <a:rPr lang="el-GR" sz="1800" dirty="0" smtClean="0">
                <a:latin typeface="Times New Roman" pitchFamily="18" charset="0"/>
                <a:cs typeface="Times New Roman" pitchFamily="18" charset="0"/>
              </a:rPr>
              <a:t>Ένα </a:t>
            </a:r>
            <a:r>
              <a:rPr lang="el-GR" sz="1800" b="1" dirty="0" smtClean="0">
                <a:latin typeface="Times New Roman" pitchFamily="18" charset="0"/>
                <a:cs typeface="Times New Roman" pitchFamily="18" charset="0"/>
              </a:rPr>
              <a:t>παράδειγμα</a:t>
            </a:r>
            <a:r>
              <a:rPr lang="el-GR" sz="1800" dirty="0" smtClean="0">
                <a:latin typeface="Times New Roman" pitchFamily="18" charset="0"/>
                <a:cs typeface="Times New Roman" pitchFamily="18" charset="0"/>
              </a:rPr>
              <a:t> δομής είναι το </a:t>
            </a:r>
            <a:r>
              <a:rPr lang="el-GR" sz="1800" b="1" i="1" dirty="0" smtClean="0">
                <a:solidFill>
                  <a:srgbClr val="FF0000"/>
                </a:solidFill>
                <a:latin typeface="Times New Roman" pitchFamily="18" charset="0"/>
                <a:cs typeface="Times New Roman" pitchFamily="18" charset="0"/>
              </a:rPr>
              <a:t>Σώμα.</a:t>
            </a:r>
            <a:r>
              <a:rPr lang="el-GR" sz="1800" dirty="0" smtClean="0">
                <a:latin typeface="Times New Roman" pitchFamily="18" charset="0"/>
                <a:cs typeface="Times New Roman" pitchFamily="18" charset="0"/>
              </a:rPr>
              <a:t> Είναι ένα σύνολο </a:t>
            </a:r>
            <a:r>
              <a:rPr lang="en-US" sz="1800" dirty="0" smtClean="0">
                <a:latin typeface="Times New Roman" pitchFamily="18" charset="0"/>
                <a:cs typeface="Times New Roman" pitchFamily="18" charset="0"/>
              </a:rPr>
              <a:t>S </a:t>
            </a:r>
            <a:r>
              <a:rPr lang="el-GR" sz="1800" dirty="0" smtClean="0">
                <a:latin typeface="Times New Roman" pitchFamily="18" charset="0"/>
                <a:cs typeface="Times New Roman" pitchFamily="18" charset="0"/>
              </a:rPr>
              <a:t>μαζί με δυο πράξεις</a:t>
            </a:r>
          </a:p>
          <a:p>
            <a:pPr>
              <a:buNone/>
            </a:pPr>
            <a:r>
              <a:rPr lang="el-GR" sz="1800" dirty="0" smtClean="0">
                <a:latin typeface="Times New Roman" pitchFamily="18" charset="0"/>
                <a:cs typeface="Times New Roman" pitchFamily="18" charset="0"/>
                <a:sym typeface="Mathematica1"/>
              </a:rPr>
              <a:t> και  </a:t>
            </a:r>
            <a:r>
              <a:rPr lang="el-GR" sz="1800" dirty="0" smtClean="0">
                <a:latin typeface="Times New Roman" pitchFamily="18" charset="0"/>
                <a:cs typeface="Times New Roman" pitchFamily="18" charset="0"/>
              </a:rPr>
              <a:t>πάνω στο </a:t>
            </a:r>
            <a:r>
              <a:rPr lang="en-US" sz="1800" dirty="0" smtClean="0">
                <a:latin typeface="Times New Roman" pitchFamily="18" charset="0"/>
                <a:cs typeface="Times New Roman" pitchFamily="18" charset="0"/>
              </a:rPr>
              <a:t>S</a:t>
            </a:r>
            <a:r>
              <a:rPr lang="el-GR" sz="1800" dirty="0" smtClean="0">
                <a:latin typeface="Times New Roman" pitchFamily="18" charset="0"/>
                <a:cs typeface="Times New Roman" pitchFamily="18" charset="0"/>
              </a:rPr>
              <a:t>. Επίσης</a:t>
            </a:r>
            <a:r>
              <a:rPr lang="en-US" sz="1800"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  α =β σημαίνει α και β είναι το ίδιο στοιχείο. </a:t>
            </a:r>
            <a:endParaRPr lang="en-US" sz="1800" dirty="0" smtClean="0">
              <a:latin typeface="Times New Roman" pitchFamily="18" charset="0"/>
              <a:cs typeface="Times New Roman" pitchFamily="18" charset="0"/>
            </a:endParaRPr>
          </a:p>
          <a:p>
            <a:pPr>
              <a:buNone/>
            </a:pPr>
            <a:r>
              <a:rPr lang="el-GR" sz="1800" dirty="0" smtClean="0">
                <a:latin typeface="Times New Roman" pitchFamily="18" charset="0"/>
                <a:cs typeface="Times New Roman" pitchFamily="18" charset="0"/>
              </a:rPr>
              <a:t>Αν α ,β, γ </a:t>
            </a:r>
            <a:r>
              <a:rPr lang="el-GR" sz="1800" dirty="0" smtClean="0">
                <a:latin typeface="Times New Roman" pitchFamily="18" charset="0"/>
                <a:cs typeface="Times New Roman" pitchFamily="18" charset="0"/>
                <a:sym typeface="Mathematica1"/>
              </a:rPr>
              <a:t> </a:t>
            </a:r>
            <a:r>
              <a:rPr lang="en-US" sz="1800" dirty="0" smtClean="0">
                <a:latin typeface="Times New Roman" pitchFamily="18" charset="0"/>
                <a:cs typeface="Times New Roman" pitchFamily="18" charset="0"/>
              </a:rPr>
              <a:t>S</a:t>
            </a:r>
            <a:r>
              <a:rPr lang="el-GR" sz="1800" dirty="0" smtClean="0">
                <a:latin typeface="Times New Roman" pitchFamily="18" charset="0"/>
                <a:cs typeface="Times New Roman" pitchFamily="18" charset="0"/>
              </a:rPr>
              <a:t>  ικανοποιούνται τα παρακάτω </a:t>
            </a:r>
            <a:r>
              <a:rPr lang="el-GR" sz="1800" b="1" i="1" dirty="0" smtClean="0">
                <a:solidFill>
                  <a:srgbClr val="0070C0"/>
                </a:solidFill>
                <a:latin typeface="Times New Roman" pitchFamily="18" charset="0"/>
                <a:cs typeface="Times New Roman" pitchFamily="18" charset="0"/>
              </a:rPr>
              <a:t>10 αιτήματα :</a:t>
            </a:r>
          </a:p>
          <a:p>
            <a:pPr>
              <a:buNone/>
            </a:pPr>
            <a:r>
              <a:rPr lang="el-GR" sz="1800" dirty="0" smtClean="0">
                <a:latin typeface="Times New Roman" pitchFamily="18" charset="0"/>
                <a:cs typeface="Times New Roman" pitchFamily="18" charset="0"/>
              </a:rPr>
              <a:t> </a:t>
            </a:r>
          </a:p>
          <a:p>
            <a:pPr>
              <a:buNone/>
            </a:pPr>
            <a:r>
              <a:rPr lang="el-GR" sz="1800" b="1" dirty="0" smtClean="0">
                <a:latin typeface="Times New Roman" pitchFamily="18" charset="0"/>
                <a:cs typeface="Times New Roman" pitchFamily="18" charset="0"/>
              </a:rPr>
              <a:t>Ρ1 :</a:t>
            </a:r>
            <a:r>
              <a:rPr lang="el-GR" sz="1800" dirty="0" smtClean="0">
                <a:latin typeface="Times New Roman" pitchFamily="18" charset="0"/>
                <a:cs typeface="Times New Roman" pitchFamily="18" charset="0"/>
              </a:rPr>
              <a:t> α</a:t>
            </a:r>
            <a:r>
              <a:rPr lang="el-GR" sz="1800" dirty="0" smtClean="0">
                <a:latin typeface="Times New Roman" pitchFamily="18" charset="0"/>
                <a:cs typeface="Times New Roman" pitchFamily="18" charset="0"/>
                <a:sym typeface="Mathematica1"/>
              </a:rPr>
              <a:t>  β = β  α</a:t>
            </a:r>
          </a:p>
          <a:p>
            <a:pPr>
              <a:buNone/>
            </a:pPr>
            <a:r>
              <a:rPr lang="el-GR" sz="1800" b="1" dirty="0" smtClean="0">
                <a:latin typeface="Times New Roman" pitchFamily="18" charset="0"/>
                <a:cs typeface="Times New Roman" pitchFamily="18" charset="0"/>
                <a:sym typeface="Mathematica1"/>
              </a:rPr>
              <a:t>Ρ2 :</a:t>
            </a:r>
            <a:r>
              <a:rPr lang="el-GR" sz="1800" dirty="0" smtClean="0">
                <a:latin typeface="Times New Roman" pitchFamily="18" charset="0"/>
                <a:cs typeface="Times New Roman" pitchFamily="18" charset="0"/>
                <a:sym typeface="Mathematica1"/>
              </a:rPr>
              <a:t> α  β = β  α</a:t>
            </a:r>
          </a:p>
          <a:p>
            <a:pPr>
              <a:buNone/>
            </a:pPr>
            <a:r>
              <a:rPr lang="el-GR" sz="1800" b="1" dirty="0" smtClean="0">
                <a:latin typeface="Times New Roman" pitchFamily="18" charset="0"/>
                <a:cs typeface="Times New Roman" pitchFamily="18" charset="0"/>
                <a:sym typeface="Mathematica1"/>
              </a:rPr>
              <a:t>Ρ3 :</a:t>
            </a:r>
            <a:r>
              <a:rPr lang="el-GR" sz="1800" dirty="0" smtClean="0">
                <a:latin typeface="Times New Roman" pitchFamily="18" charset="0"/>
                <a:cs typeface="Times New Roman" pitchFamily="18" charset="0"/>
                <a:sym typeface="Mathematica1"/>
              </a:rPr>
              <a:t> (α  β)  γ = α  (β  γ )</a:t>
            </a:r>
          </a:p>
          <a:p>
            <a:pPr>
              <a:buNone/>
            </a:pPr>
            <a:r>
              <a:rPr lang="el-GR" sz="1800" b="1" dirty="0" smtClean="0">
                <a:latin typeface="Times New Roman" pitchFamily="18" charset="0"/>
                <a:cs typeface="Times New Roman" pitchFamily="18" charset="0"/>
                <a:sym typeface="Mathematica1"/>
              </a:rPr>
              <a:t>Ρ4 :</a:t>
            </a:r>
            <a:r>
              <a:rPr lang="el-GR" sz="1800" dirty="0" smtClean="0">
                <a:latin typeface="Times New Roman" pitchFamily="18" charset="0"/>
                <a:cs typeface="Times New Roman" pitchFamily="18" charset="0"/>
                <a:sym typeface="Mathematica1"/>
              </a:rPr>
              <a:t> (α  β)  γ = α  (β  γ )</a:t>
            </a:r>
          </a:p>
          <a:p>
            <a:pPr>
              <a:buNone/>
            </a:pPr>
            <a:r>
              <a:rPr lang="el-GR" sz="1800" b="1" dirty="0" smtClean="0">
                <a:latin typeface="Times New Roman" pitchFamily="18" charset="0"/>
                <a:cs typeface="Times New Roman" pitchFamily="18" charset="0"/>
                <a:sym typeface="Mathematica1"/>
              </a:rPr>
              <a:t>Ρ5 :</a:t>
            </a:r>
            <a:r>
              <a:rPr lang="el-GR" sz="1800" dirty="0" smtClean="0">
                <a:latin typeface="Times New Roman" pitchFamily="18" charset="0"/>
                <a:cs typeface="Times New Roman" pitchFamily="18" charset="0"/>
                <a:sym typeface="Mathematica1"/>
              </a:rPr>
              <a:t> α  (β  γ) = (α  β)  (α  γ )  και  (β  γ)  α = (β  α)  (γ  α ) </a:t>
            </a:r>
          </a:p>
          <a:p>
            <a:pPr>
              <a:buNone/>
            </a:pPr>
            <a:r>
              <a:rPr lang="el-GR" sz="1800" b="1" dirty="0" smtClean="0">
                <a:latin typeface="Times New Roman" pitchFamily="18" charset="0"/>
                <a:cs typeface="Times New Roman" pitchFamily="18" charset="0"/>
                <a:sym typeface="Mathematica1"/>
              </a:rPr>
              <a:t>Ρ6 :</a:t>
            </a:r>
            <a:r>
              <a:rPr lang="el-GR" sz="1800" dirty="0" smtClean="0">
                <a:latin typeface="Times New Roman" pitchFamily="18" charset="0"/>
                <a:cs typeface="Times New Roman" pitchFamily="18" charset="0"/>
                <a:sym typeface="Mathematica1"/>
              </a:rPr>
              <a:t> Για κάθε α υπάρχει ζ  </a:t>
            </a:r>
            <a:r>
              <a:rPr lang="en-US" sz="1800" dirty="0" smtClean="0">
                <a:latin typeface="Times New Roman" pitchFamily="18" charset="0"/>
                <a:cs typeface="Times New Roman" pitchFamily="18" charset="0"/>
              </a:rPr>
              <a:t>S</a:t>
            </a:r>
            <a:r>
              <a:rPr lang="el-GR" sz="1800" dirty="0" smtClean="0">
                <a:latin typeface="Times New Roman" pitchFamily="18" charset="0"/>
                <a:cs typeface="Times New Roman" pitchFamily="18" charset="0"/>
              </a:rPr>
              <a:t> ώστε  α </a:t>
            </a:r>
            <a:r>
              <a:rPr lang="el-GR" sz="1800" dirty="0" smtClean="0">
                <a:latin typeface="Times New Roman" pitchFamily="18" charset="0"/>
                <a:cs typeface="Times New Roman" pitchFamily="18" charset="0"/>
                <a:sym typeface="Mathematica1"/>
              </a:rPr>
              <a:t> ζ = α</a:t>
            </a:r>
          </a:p>
          <a:p>
            <a:pPr>
              <a:buNone/>
            </a:pPr>
            <a:r>
              <a:rPr lang="el-GR" sz="1800" b="1" dirty="0" smtClean="0">
                <a:latin typeface="Times New Roman" pitchFamily="18" charset="0"/>
                <a:cs typeface="Times New Roman" pitchFamily="18" charset="0"/>
                <a:sym typeface="Mathematica1"/>
              </a:rPr>
              <a:t>Ρ7 :</a:t>
            </a:r>
            <a:r>
              <a:rPr lang="el-GR" sz="1800" dirty="0" smtClean="0">
                <a:latin typeface="Times New Roman" pitchFamily="18" charset="0"/>
                <a:cs typeface="Times New Roman" pitchFamily="18" charset="0"/>
                <a:sym typeface="Mathematica1"/>
              </a:rPr>
              <a:t> Για κάθε α υπάρχει </a:t>
            </a:r>
            <a:r>
              <a:rPr lang="en-US" sz="1800" dirty="0" smtClean="0">
                <a:latin typeface="Times New Roman" pitchFamily="18" charset="0"/>
                <a:cs typeface="Times New Roman" pitchFamily="18" charset="0"/>
                <a:sym typeface="Mathematica1"/>
              </a:rPr>
              <a:t>u </a:t>
            </a:r>
            <a:r>
              <a:rPr lang="el-GR" sz="1800" dirty="0" smtClean="0">
                <a:latin typeface="Times New Roman" pitchFamily="18" charset="0"/>
                <a:cs typeface="Times New Roman" pitchFamily="18" charset="0"/>
                <a:sym typeface="Mathematica1"/>
              </a:rPr>
              <a:t></a:t>
            </a:r>
            <a:r>
              <a:rPr lang="en-US" sz="1800" dirty="0" smtClean="0">
                <a:latin typeface="Times New Roman" pitchFamily="18" charset="0"/>
                <a:cs typeface="Times New Roman" pitchFamily="18" charset="0"/>
                <a:sym typeface="Mathematica1"/>
              </a:rPr>
              <a:t> </a:t>
            </a:r>
            <a:r>
              <a:rPr lang="en-US" sz="1800" dirty="0" smtClean="0">
                <a:latin typeface="Times New Roman" pitchFamily="18" charset="0"/>
                <a:cs typeface="Times New Roman" pitchFamily="18" charset="0"/>
              </a:rPr>
              <a:t>S </a:t>
            </a:r>
            <a:r>
              <a:rPr lang="el-GR" sz="1800" dirty="0" smtClean="0">
                <a:latin typeface="Times New Roman" pitchFamily="18" charset="0"/>
                <a:cs typeface="Times New Roman" pitchFamily="18" charset="0"/>
              </a:rPr>
              <a:t>διαφορετικό απ το ζ ώστε α </a:t>
            </a:r>
            <a:r>
              <a:rPr lang="el-GR" sz="1800" dirty="0" smtClean="0">
                <a:latin typeface="Times New Roman" pitchFamily="18" charset="0"/>
                <a:cs typeface="Times New Roman" pitchFamily="18" charset="0"/>
                <a:sym typeface="Mathematica1"/>
              </a:rPr>
              <a:t> </a:t>
            </a:r>
            <a:r>
              <a:rPr lang="en-US" sz="1800" dirty="0" smtClean="0">
                <a:latin typeface="Times New Roman" pitchFamily="18" charset="0"/>
                <a:cs typeface="Times New Roman" pitchFamily="18" charset="0"/>
                <a:sym typeface="Mathematica1"/>
              </a:rPr>
              <a:t>u = </a:t>
            </a:r>
            <a:r>
              <a:rPr lang="el-GR" sz="1800" dirty="0" smtClean="0">
                <a:latin typeface="Times New Roman" pitchFamily="18" charset="0"/>
                <a:cs typeface="Times New Roman" pitchFamily="18" charset="0"/>
                <a:sym typeface="Mathematica1"/>
              </a:rPr>
              <a:t>α.</a:t>
            </a:r>
          </a:p>
          <a:p>
            <a:pPr>
              <a:buNone/>
            </a:pPr>
            <a:r>
              <a:rPr lang="el-GR" sz="1800" b="1" dirty="0" smtClean="0">
                <a:latin typeface="Times New Roman" pitchFamily="18" charset="0"/>
                <a:cs typeface="Times New Roman" pitchFamily="18" charset="0"/>
                <a:sym typeface="Mathematica1"/>
              </a:rPr>
              <a:t>Ρ8 :</a:t>
            </a:r>
            <a:r>
              <a:rPr lang="el-GR" sz="1800" dirty="0" smtClean="0">
                <a:latin typeface="Times New Roman" pitchFamily="18" charset="0"/>
                <a:cs typeface="Times New Roman" pitchFamily="18" charset="0"/>
                <a:sym typeface="Mathematica1"/>
              </a:rPr>
              <a:t> Για κάθε α υπάρχει α΄ </a:t>
            </a:r>
            <a:r>
              <a:rPr lang="en-US" sz="1800" dirty="0" smtClean="0">
                <a:latin typeface="Times New Roman" pitchFamily="18" charset="0"/>
                <a:cs typeface="Times New Roman" pitchFamily="18" charset="0"/>
              </a:rPr>
              <a:t> S</a:t>
            </a:r>
            <a:r>
              <a:rPr lang="el-GR" sz="1800" dirty="0" smtClean="0">
                <a:latin typeface="Times New Roman" pitchFamily="18" charset="0"/>
                <a:cs typeface="Times New Roman" pitchFamily="18" charset="0"/>
              </a:rPr>
              <a:t> ώστε  α </a:t>
            </a:r>
            <a:r>
              <a:rPr lang="el-GR" sz="1800" dirty="0" smtClean="0">
                <a:latin typeface="Times New Roman" pitchFamily="18" charset="0"/>
                <a:cs typeface="Times New Roman" pitchFamily="18" charset="0"/>
                <a:sym typeface="Mathematica1"/>
              </a:rPr>
              <a:t> α΄ = ζ</a:t>
            </a:r>
          </a:p>
          <a:p>
            <a:pPr>
              <a:buNone/>
            </a:pPr>
            <a:r>
              <a:rPr lang="el-GR" sz="1800" b="1" dirty="0" smtClean="0">
                <a:latin typeface="Times New Roman" pitchFamily="18" charset="0"/>
                <a:cs typeface="Times New Roman" pitchFamily="18" charset="0"/>
                <a:sym typeface="Mathematica1"/>
              </a:rPr>
              <a:t>Ρ9 :</a:t>
            </a:r>
            <a:r>
              <a:rPr lang="el-GR" sz="1800" dirty="0" smtClean="0">
                <a:latin typeface="Times New Roman" pitchFamily="18" charset="0"/>
                <a:cs typeface="Times New Roman" pitchFamily="18" charset="0"/>
                <a:sym typeface="Mathematica1"/>
              </a:rPr>
              <a:t> Αν </a:t>
            </a:r>
            <a:r>
              <a:rPr lang="en-US" sz="1800" dirty="0" smtClean="0">
                <a:latin typeface="Times New Roman" pitchFamily="18" charset="0"/>
                <a:cs typeface="Times New Roman" pitchFamily="18" charset="0"/>
                <a:sym typeface="Mathematica1"/>
              </a:rPr>
              <a:t>c</a:t>
            </a:r>
            <a:r>
              <a:rPr lang="el-GR" sz="1800" dirty="0" smtClean="0">
                <a:latin typeface="Times New Roman" pitchFamily="18" charset="0"/>
                <a:cs typeface="Times New Roman" pitchFamily="18" charset="0"/>
                <a:sym typeface="Mathematica1"/>
              </a:rPr>
              <a:t> </a:t>
            </a:r>
            <a:r>
              <a:rPr lang="en-US" sz="1800" dirty="0" smtClean="0">
                <a:latin typeface="Times New Roman" pitchFamily="18" charset="0"/>
                <a:cs typeface="Times New Roman" pitchFamily="18" charset="0"/>
              </a:rPr>
              <a:t> S </a:t>
            </a:r>
            <a:r>
              <a:rPr lang="el-GR" sz="1800" dirty="0" smtClean="0">
                <a:latin typeface="Times New Roman" pitchFamily="18" charset="0"/>
                <a:cs typeface="Times New Roman" pitchFamily="18" charset="0"/>
              </a:rPr>
              <a:t>και </a:t>
            </a:r>
            <a:r>
              <a:rPr lang="en-US" sz="1800" dirty="0" smtClean="0">
                <a:latin typeface="Times New Roman" pitchFamily="18" charset="0"/>
                <a:cs typeface="Times New Roman" pitchFamily="18" charset="0"/>
              </a:rPr>
              <a:t>c </a:t>
            </a:r>
            <a:r>
              <a:rPr lang="en-US" sz="1800" dirty="0" smtClean="0">
                <a:latin typeface="Times New Roman" pitchFamily="18" charset="0"/>
                <a:cs typeface="Times New Roman" pitchFamily="18" charset="0"/>
                <a:sym typeface="Mathematica1"/>
              </a:rPr>
              <a:t> </a:t>
            </a:r>
            <a:r>
              <a:rPr lang="el-GR" sz="1800" dirty="0" smtClean="0">
                <a:latin typeface="Times New Roman" pitchFamily="18" charset="0"/>
                <a:cs typeface="Times New Roman" pitchFamily="18" charset="0"/>
                <a:sym typeface="Mathematica1"/>
              </a:rPr>
              <a:t>ζ , και </a:t>
            </a:r>
            <a:r>
              <a:rPr lang="en-US" sz="1800" dirty="0" smtClean="0">
                <a:latin typeface="Times New Roman" pitchFamily="18" charset="0"/>
                <a:cs typeface="Times New Roman" pitchFamily="18" charset="0"/>
              </a:rPr>
              <a:t>c</a:t>
            </a:r>
            <a:r>
              <a:rPr lang="el-GR" sz="1800" dirty="0" smtClean="0">
                <a:latin typeface="Times New Roman" pitchFamily="18" charset="0"/>
                <a:cs typeface="Times New Roman" pitchFamily="18" charset="0"/>
                <a:sym typeface="Mathematica1"/>
              </a:rPr>
              <a:t>  α = </a:t>
            </a:r>
            <a:r>
              <a:rPr lang="en-US" sz="1800" dirty="0" smtClean="0">
                <a:latin typeface="Times New Roman" pitchFamily="18" charset="0"/>
                <a:cs typeface="Times New Roman" pitchFamily="18" charset="0"/>
              </a:rPr>
              <a:t>c</a:t>
            </a:r>
            <a:r>
              <a:rPr lang="el-GR" sz="1800" dirty="0" smtClean="0">
                <a:latin typeface="Times New Roman" pitchFamily="18" charset="0"/>
                <a:cs typeface="Times New Roman" pitchFamily="18" charset="0"/>
                <a:sym typeface="Mathematica1"/>
              </a:rPr>
              <a:t> β ή α </a:t>
            </a:r>
            <a:r>
              <a:rPr lang="en-US" sz="1800" dirty="0" smtClean="0">
                <a:latin typeface="Times New Roman" pitchFamily="18" charset="0"/>
                <a:cs typeface="Times New Roman" pitchFamily="18" charset="0"/>
              </a:rPr>
              <a:t> c</a:t>
            </a:r>
            <a:r>
              <a:rPr lang="el-GR" sz="1800" dirty="0" smtClean="0">
                <a:latin typeface="Times New Roman" pitchFamily="18" charset="0"/>
                <a:cs typeface="Times New Roman" pitchFamily="18" charset="0"/>
              </a:rPr>
              <a:t> = β</a:t>
            </a:r>
            <a:r>
              <a:rPr lang="el-GR" sz="1800" dirty="0" smtClean="0">
                <a:latin typeface="Times New Roman" pitchFamily="18" charset="0"/>
                <a:cs typeface="Times New Roman" pitchFamily="18" charset="0"/>
                <a:sym typeface="Mathematica1"/>
              </a:rPr>
              <a:t>  </a:t>
            </a:r>
            <a:r>
              <a:rPr lang="en-US" sz="1800" dirty="0" smtClean="0">
                <a:latin typeface="Times New Roman" pitchFamily="18" charset="0"/>
                <a:cs typeface="Times New Roman" pitchFamily="18" charset="0"/>
              </a:rPr>
              <a:t>c</a:t>
            </a:r>
            <a:r>
              <a:rPr lang="el-GR"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sym typeface="Mathematica1"/>
              </a:rPr>
              <a:t> α = β</a:t>
            </a:r>
          </a:p>
          <a:p>
            <a:pPr>
              <a:buNone/>
            </a:pPr>
            <a:r>
              <a:rPr lang="el-GR" sz="1800" b="1" dirty="0" smtClean="0">
                <a:latin typeface="Times New Roman" pitchFamily="18" charset="0"/>
                <a:cs typeface="Times New Roman" pitchFamily="18" charset="0"/>
                <a:sym typeface="Mathematica1"/>
              </a:rPr>
              <a:t>Ρ10 : </a:t>
            </a:r>
            <a:r>
              <a:rPr lang="el-GR" sz="1800" dirty="0" smtClean="0">
                <a:latin typeface="Times New Roman" pitchFamily="18" charset="0"/>
                <a:cs typeface="Times New Roman" pitchFamily="18" charset="0"/>
                <a:sym typeface="Mathematica1"/>
              </a:rPr>
              <a:t>Για κάθε α </a:t>
            </a:r>
            <a:r>
              <a:rPr lang="en-US" sz="1800" dirty="0" smtClean="0">
                <a:latin typeface="Times New Roman" pitchFamily="18" charset="0"/>
                <a:cs typeface="Times New Roman" pitchFamily="18" charset="0"/>
                <a:sym typeface="Mathematica1"/>
              </a:rPr>
              <a:t></a:t>
            </a:r>
            <a:r>
              <a:rPr lang="el-GR" sz="1800" dirty="0" smtClean="0">
                <a:latin typeface="Times New Roman" pitchFamily="18" charset="0"/>
                <a:cs typeface="Times New Roman" pitchFamily="18" charset="0"/>
                <a:sym typeface="Mathematica1"/>
              </a:rPr>
              <a:t> ζ υπάρχει α΄΄ </a:t>
            </a:r>
            <a:r>
              <a:rPr lang="en-US" sz="1800" dirty="0" smtClean="0">
                <a:latin typeface="Times New Roman" pitchFamily="18" charset="0"/>
                <a:cs typeface="Times New Roman" pitchFamily="18" charset="0"/>
              </a:rPr>
              <a:t> S</a:t>
            </a:r>
            <a:r>
              <a:rPr lang="el-GR" sz="1800" dirty="0" smtClean="0">
                <a:latin typeface="Times New Roman" pitchFamily="18" charset="0"/>
                <a:cs typeface="Times New Roman" pitchFamily="18" charset="0"/>
              </a:rPr>
              <a:t> ώστε α</a:t>
            </a:r>
            <a:r>
              <a:rPr lang="el-GR" sz="1800" dirty="0" smtClean="0">
                <a:latin typeface="Times New Roman" pitchFamily="18" charset="0"/>
                <a:cs typeface="Times New Roman" pitchFamily="18" charset="0"/>
                <a:sym typeface="Mathematica1"/>
              </a:rPr>
              <a:t>  α΄΄ = </a:t>
            </a:r>
            <a:r>
              <a:rPr lang="en-US" sz="1800" dirty="0" smtClean="0">
                <a:latin typeface="Times New Roman" pitchFamily="18" charset="0"/>
                <a:cs typeface="Times New Roman" pitchFamily="18" charset="0"/>
                <a:sym typeface="Mathematica1"/>
              </a:rPr>
              <a:t>u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pPr algn="ctr"/>
            <a:r>
              <a:rPr lang="el-GR" sz="3200" i="1" cap="none" dirty="0" smtClean="0">
                <a:latin typeface="Times New Roman" pitchFamily="18" charset="0"/>
                <a:cs typeface="Times New Roman" pitchFamily="18" charset="0"/>
              </a:rPr>
              <a:t>Διατεταγμένο Σώμα </a:t>
            </a:r>
            <a:endParaRPr lang="el-GR" sz="3200" i="1" cap="none"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00108"/>
            <a:ext cx="7472386" cy="5455628"/>
          </a:xfrm>
        </p:spPr>
        <p:txBody>
          <a:bodyPr>
            <a:normAutofit fontScale="92500" lnSpcReduction="20000"/>
          </a:bodyPr>
          <a:lstStyle/>
          <a:p>
            <a:pPr>
              <a:buNone/>
            </a:pPr>
            <a:r>
              <a:rPr lang="el-GR" sz="2000" dirty="0" smtClean="0">
                <a:latin typeface="Times New Roman" pitchFamily="18" charset="0"/>
                <a:cs typeface="Times New Roman" pitchFamily="18" charset="0"/>
              </a:rPr>
              <a:t>Αν στα παραπάνω </a:t>
            </a:r>
            <a:r>
              <a:rPr lang="el-GR" sz="2000" i="1" dirty="0" smtClean="0">
                <a:solidFill>
                  <a:srgbClr val="0070C0"/>
                </a:solidFill>
                <a:latin typeface="Times New Roman" pitchFamily="18" charset="0"/>
                <a:cs typeface="Times New Roman" pitchFamily="18" charset="0"/>
              </a:rPr>
              <a:t>10 αιτήματα </a:t>
            </a:r>
            <a:r>
              <a:rPr lang="el-GR" sz="2000" dirty="0" smtClean="0">
                <a:latin typeface="Times New Roman" pitchFamily="18" charset="0"/>
                <a:cs typeface="Times New Roman" pitchFamily="18" charset="0"/>
              </a:rPr>
              <a:t>προστεθούν τα 2 παρακάτω , τότε </a:t>
            </a:r>
          </a:p>
          <a:p>
            <a:pPr>
              <a:buNone/>
            </a:pPr>
            <a:r>
              <a:rPr lang="el-GR" sz="2000" dirty="0" smtClean="0">
                <a:latin typeface="Times New Roman" pitchFamily="18" charset="0"/>
                <a:cs typeface="Times New Roman" pitchFamily="18" charset="0"/>
              </a:rPr>
              <a:t>το σώμα καλείται </a:t>
            </a:r>
            <a:r>
              <a:rPr lang="el-GR" sz="2000" b="1" i="1" dirty="0" smtClean="0">
                <a:solidFill>
                  <a:srgbClr val="FF0000"/>
                </a:solidFill>
                <a:latin typeface="Times New Roman" pitchFamily="18" charset="0"/>
                <a:cs typeface="Times New Roman" pitchFamily="18" charset="0"/>
              </a:rPr>
              <a:t>Διατεταγμένο</a:t>
            </a:r>
            <a:r>
              <a:rPr lang="el-GR" sz="2000" dirty="0" smtClean="0">
                <a:latin typeface="Times New Roman" pitchFamily="18" charset="0"/>
                <a:cs typeface="Times New Roman" pitchFamily="18" charset="0"/>
              </a:rPr>
              <a:t>. </a:t>
            </a:r>
          </a:p>
          <a:p>
            <a:pPr>
              <a:buNone/>
            </a:pPr>
            <a:r>
              <a:rPr lang="el-GR" sz="2000" b="1" dirty="0" smtClean="0">
                <a:latin typeface="Times New Roman" pitchFamily="18" charset="0"/>
                <a:cs typeface="Times New Roman" pitchFamily="18" charset="0"/>
                <a:sym typeface="Mathematica1"/>
              </a:rPr>
              <a:t>Ρ11 : </a:t>
            </a:r>
            <a:r>
              <a:rPr lang="el-GR" sz="2000" dirty="0" smtClean="0">
                <a:latin typeface="Times New Roman" pitchFamily="18" charset="0"/>
                <a:cs typeface="Times New Roman" pitchFamily="18" charset="0"/>
                <a:sym typeface="Mathematica1"/>
              </a:rPr>
              <a:t>Υπάρχει υποσύνολο Ρ του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που δεν περιέχει το ζ, ώστε αν </a:t>
            </a:r>
          </a:p>
          <a:p>
            <a:pPr>
              <a:buNone/>
            </a:pPr>
            <a:r>
              <a:rPr lang="el-GR" sz="2000" dirty="0" smtClean="0">
                <a:latin typeface="Times New Roman" pitchFamily="18" charset="0"/>
                <a:cs typeface="Times New Roman" pitchFamily="18" charset="0"/>
              </a:rPr>
              <a:t>	α</a:t>
            </a:r>
            <a:r>
              <a:rPr lang="en-US" sz="2000" dirty="0" smtClean="0">
                <a:latin typeface="Times New Roman" pitchFamily="18" charset="0"/>
                <a:cs typeface="Times New Roman" pitchFamily="18" charset="0"/>
                <a:sym typeface="Mathematica1"/>
              </a:rPr>
              <a:t> </a:t>
            </a:r>
            <a:r>
              <a:rPr lang="el-GR" sz="2000" dirty="0" smtClean="0">
                <a:latin typeface="Times New Roman" pitchFamily="18" charset="0"/>
                <a:cs typeface="Times New Roman" pitchFamily="18" charset="0"/>
                <a:sym typeface="Mathematica1"/>
              </a:rPr>
              <a:t> ζ τότε </a:t>
            </a:r>
            <a:r>
              <a:rPr lang="el-GR" sz="2000" i="1" dirty="0" smtClean="0">
                <a:latin typeface="Times New Roman" pitchFamily="18" charset="0"/>
                <a:cs typeface="Times New Roman" pitchFamily="18" charset="0"/>
                <a:sym typeface="Mathematica1"/>
              </a:rPr>
              <a:t>ένα και μόνο ένα </a:t>
            </a:r>
            <a:r>
              <a:rPr lang="el-GR" sz="2000" dirty="0" smtClean="0">
                <a:latin typeface="Times New Roman" pitchFamily="18" charset="0"/>
                <a:cs typeface="Times New Roman" pitchFamily="18" charset="0"/>
                <a:sym typeface="Mathematica1"/>
              </a:rPr>
              <a:t>από τα α, α΄ ανήκει στο Ρ.</a:t>
            </a:r>
          </a:p>
          <a:p>
            <a:pPr>
              <a:buNone/>
            </a:pPr>
            <a:r>
              <a:rPr lang="el-GR" sz="2000" b="1" dirty="0" smtClean="0">
                <a:latin typeface="Times New Roman" pitchFamily="18" charset="0"/>
                <a:cs typeface="Times New Roman" pitchFamily="18" charset="0"/>
                <a:sym typeface="Mathematica1"/>
              </a:rPr>
              <a:t>Ρ12: </a:t>
            </a:r>
            <a:r>
              <a:rPr lang="el-GR" sz="2000" dirty="0" smtClean="0">
                <a:latin typeface="Times New Roman" pitchFamily="18" charset="0"/>
                <a:cs typeface="Times New Roman" pitchFamily="18" charset="0"/>
                <a:sym typeface="Mathematica1"/>
              </a:rPr>
              <a:t>Αν α, β  Ρ , τότε  α  β  Ρ  και  α  β  Ρ.</a:t>
            </a:r>
          </a:p>
          <a:p>
            <a:pPr>
              <a:buNone/>
            </a:pPr>
            <a:endParaRPr lang="en-US" sz="2000" dirty="0" smtClean="0">
              <a:latin typeface="Times New Roman" pitchFamily="18" charset="0"/>
              <a:cs typeface="Times New Roman" pitchFamily="18" charset="0"/>
            </a:endParaRPr>
          </a:p>
          <a:p>
            <a:pPr algn="ctr">
              <a:buNone/>
            </a:pPr>
            <a:r>
              <a:rPr lang="el-GR" sz="1900" i="1" u="sng" dirty="0" smtClean="0">
                <a:solidFill>
                  <a:srgbClr val="FF0000"/>
                </a:solidFill>
                <a:latin typeface="Times New Roman" pitchFamily="18" charset="0"/>
                <a:cs typeface="Times New Roman" pitchFamily="18" charset="0"/>
              </a:rPr>
              <a:t>Παραδείγματα διατεταγμένων</a:t>
            </a:r>
            <a:r>
              <a:rPr lang="en-US" sz="1900" i="1" u="sng" dirty="0" smtClean="0">
                <a:solidFill>
                  <a:srgbClr val="FF0000"/>
                </a:solidFill>
                <a:latin typeface="Times New Roman" pitchFamily="18" charset="0"/>
                <a:cs typeface="Times New Roman" pitchFamily="18" charset="0"/>
              </a:rPr>
              <a:t> </a:t>
            </a:r>
            <a:r>
              <a:rPr lang="el-GR" sz="1900" i="1" u="sng" dirty="0" smtClean="0">
                <a:solidFill>
                  <a:srgbClr val="FF0000"/>
                </a:solidFill>
                <a:latin typeface="Times New Roman" pitchFamily="18" charset="0"/>
                <a:cs typeface="Times New Roman" pitchFamily="18" charset="0"/>
              </a:rPr>
              <a:t>σωμάτων είναι το </a:t>
            </a:r>
            <a:r>
              <a:rPr lang="en-US" sz="1900" i="1" u="sng" dirty="0" smtClean="0">
                <a:solidFill>
                  <a:srgbClr val="FF0000"/>
                </a:solidFill>
                <a:latin typeface="Times New Roman" pitchFamily="18" charset="0"/>
                <a:cs typeface="Times New Roman" pitchFamily="18" charset="0"/>
              </a:rPr>
              <a:t>Q </a:t>
            </a:r>
            <a:r>
              <a:rPr lang="el-GR" sz="1900" i="1" u="sng" dirty="0" smtClean="0">
                <a:solidFill>
                  <a:srgbClr val="FF0000"/>
                </a:solidFill>
                <a:latin typeface="Times New Roman" pitchFamily="18" charset="0"/>
                <a:cs typeface="Times New Roman" pitchFamily="18" charset="0"/>
              </a:rPr>
              <a:t>και το </a:t>
            </a:r>
            <a:r>
              <a:rPr lang="en-US" sz="1900" i="1" u="sng" dirty="0" smtClean="0">
                <a:solidFill>
                  <a:srgbClr val="FF0000"/>
                </a:solidFill>
                <a:latin typeface="Times New Roman" pitchFamily="18" charset="0"/>
                <a:cs typeface="Times New Roman" pitchFamily="18" charset="0"/>
              </a:rPr>
              <a:t>R </a:t>
            </a:r>
            <a:r>
              <a:rPr lang="el-GR" sz="1900" i="1" u="sng" dirty="0" smtClean="0">
                <a:solidFill>
                  <a:srgbClr val="FF0000"/>
                </a:solidFill>
                <a:latin typeface="Times New Roman" pitchFamily="18" charset="0"/>
                <a:cs typeface="Times New Roman" pitchFamily="18" charset="0"/>
              </a:rPr>
              <a:t>με πράξεις τις  + ,</a:t>
            </a:r>
            <a:r>
              <a:rPr lang="en-US" sz="1900" i="1" u="sng" dirty="0" smtClean="0">
                <a:solidFill>
                  <a:srgbClr val="FF0000"/>
                </a:solidFill>
                <a:latin typeface="Times New Roman" pitchFamily="18" charset="0"/>
                <a:cs typeface="Times New Roman" pitchFamily="18" charset="0"/>
              </a:rPr>
              <a:t> x.</a:t>
            </a:r>
            <a:endParaRPr lang="el-GR" sz="1900" i="1" u="sng" dirty="0" smtClean="0">
              <a:solidFill>
                <a:srgbClr val="FF0000"/>
              </a:solidFill>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sym typeface="Mathematica1"/>
            </a:endParaRPr>
          </a:p>
          <a:p>
            <a:pPr>
              <a:lnSpc>
                <a:spcPct val="150000"/>
              </a:lnSpc>
              <a:buNone/>
            </a:pPr>
            <a:r>
              <a:rPr lang="el-GR" sz="2000" b="1" i="1" u="sng" dirty="0" smtClean="0">
                <a:latin typeface="Times New Roman" pitchFamily="18" charset="0"/>
                <a:cs typeface="Times New Roman" pitchFamily="18" charset="0"/>
              </a:rPr>
              <a:t>Ορισμός</a:t>
            </a:r>
            <a:r>
              <a:rPr lang="en-US" sz="2000" b="1" i="1" u="sng" dirty="0" smtClean="0">
                <a:latin typeface="Times New Roman" pitchFamily="18" charset="0"/>
                <a:cs typeface="Times New Roman" pitchFamily="18" charset="0"/>
              </a:rPr>
              <a:t> </a:t>
            </a:r>
            <a:r>
              <a:rPr lang="el-GR" sz="2000" b="1" i="1" u="sng" dirty="0" smtClean="0">
                <a:latin typeface="Times New Roman" pitchFamily="18" charset="0"/>
                <a:cs typeface="Times New Roman" pitchFamily="18" charset="0"/>
              </a:rPr>
              <a:t> </a:t>
            </a:r>
            <a:r>
              <a:rPr lang="en-US" sz="2000" b="1" i="1" u="sng" dirty="0" smtClean="0">
                <a:latin typeface="Times New Roman" pitchFamily="18" charset="0"/>
                <a:cs typeface="Times New Roman" pitchFamily="18" charset="0"/>
              </a:rPr>
              <a:t>1</a:t>
            </a:r>
            <a:endParaRPr lang="el-GR" sz="2000" b="1" i="1" u="sng" dirty="0" smtClean="0">
              <a:latin typeface="Times New Roman" pitchFamily="18" charset="0"/>
              <a:cs typeface="Times New Roman" pitchFamily="18" charset="0"/>
            </a:endParaRPr>
          </a:p>
          <a:p>
            <a:pPr>
              <a:lnSpc>
                <a:spcPct val="150000"/>
              </a:lnSpc>
              <a:buNone/>
            </a:pPr>
            <a:r>
              <a:rPr lang="el-GR" sz="2000" dirty="0" smtClean="0">
                <a:latin typeface="Times New Roman" pitchFamily="18" charset="0"/>
                <a:cs typeface="Times New Roman" pitchFamily="18" charset="0"/>
              </a:rPr>
              <a:t>Τα στοιχεία του </a:t>
            </a:r>
            <a:r>
              <a:rPr lang="en-US" sz="2000" dirty="0" smtClean="0">
                <a:latin typeface="Times New Roman" pitchFamily="18" charset="0"/>
                <a:cs typeface="Times New Roman" pitchFamily="18" charset="0"/>
              </a:rPr>
              <a:t>P </a:t>
            </a:r>
            <a:r>
              <a:rPr lang="el-GR" sz="2000" dirty="0" smtClean="0">
                <a:latin typeface="Times New Roman" pitchFamily="18" charset="0"/>
                <a:cs typeface="Times New Roman" pitchFamily="18" charset="0"/>
              </a:rPr>
              <a:t>ονομάζουμε </a:t>
            </a:r>
            <a:r>
              <a:rPr lang="el-GR" sz="2000" i="1" dirty="0" smtClean="0">
                <a:latin typeface="Times New Roman" pitchFamily="18" charset="0"/>
                <a:cs typeface="Times New Roman" pitchFamily="18" charset="0"/>
              </a:rPr>
              <a:t>θετικά</a:t>
            </a:r>
            <a:r>
              <a:rPr lang="el-GR" sz="2000" dirty="0" smtClean="0">
                <a:latin typeface="Times New Roman" pitchFamily="18" charset="0"/>
                <a:cs typeface="Times New Roman" pitchFamily="18" charset="0"/>
              </a:rPr>
              <a:t> στοιχεία του </a:t>
            </a:r>
            <a:r>
              <a:rPr lang="en-US" sz="2000" dirty="0" smtClean="0">
                <a:latin typeface="Times New Roman" pitchFamily="18" charset="0"/>
                <a:cs typeface="Times New Roman" pitchFamily="18" charset="0"/>
              </a:rPr>
              <a:t>S. </a:t>
            </a:r>
            <a:r>
              <a:rPr lang="el-GR" sz="2000" dirty="0" smtClean="0">
                <a:latin typeface="Times New Roman" pitchFamily="18" charset="0"/>
                <a:cs typeface="Times New Roman" pitchFamily="18" charset="0"/>
              </a:rPr>
              <a:t>Όλα τα άλλα μη</a:t>
            </a:r>
          </a:p>
          <a:p>
            <a:pPr>
              <a:lnSpc>
                <a:spcPct val="150000"/>
              </a:lnSpc>
              <a:buNone/>
            </a:pPr>
            <a:r>
              <a:rPr lang="el-GR" sz="2000" dirty="0" smtClean="0">
                <a:latin typeface="Times New Roman" pitchFamily="18" charset="0"/>
                <a:cs typeface="Times New Roman" pitchFamily="18" charset="0"/>
              </a:rPr>
              <a:t>μηδενικά στοιχεία του </a:t>
            </a:r>
            <a:r>
              <a:rPr lang="en-US" sz="2000" dirty="0" smtClean="0">
                <a:latin typeface="Times New Roman" pitchFamily="18" charset="0"/>
                <a:cs typeface="Times New Roman" pitchFamily="18" charset="0"/>
              </a:rPr>
              <a:t>S </a:t>
            </a:r>
            <a:r>
              <a:rPr lang="el-GR" sz="2000" dirty="0" smtClean="0">
                <a:latin typeface="Times New Roman" pitchFamily="18" charset="0"/>
                <a:cs typeface="Times New Roman" pitchFamily="18" charset="0"/>
              </a:rPr>
              <a:t>ονομάζουμε </a:t>
            </a:r>
            <a:r>
              <a:rPr lang="el-GR" sz="2000" i="1" dirty="0" smtClean="0">
                <a:latin typeface="Times New Roman" pitchFamily="18" charset="0"/>
                <a:cs typeface="Times New Roman" pitchFamily="18" charset="0"/>
              </a:rPr>
              <a:t>αρνητικά</a:t>
            </a:r>
            <a:r>
              <a:rPr lang="el-GR" sz="2000" dirty="0" smtClean="0">
                <a:latin typeface="Times New Roman" pitchFamily="18" charset="0"/>
                <a:cs typeface="Times New Roman" pitchFamily="18" charset="0"/>
              </a:rPr>
              <a:t> στοιχεία του </a:t>
            </a:r>
            <a:r>
              <a:rPr lang="en-US" sz="2000" dirty="0" smtClean="0">
                <a:latin typeface="Times New Roman" pitchFamily="18" charset="0"/>
                <a:cs typeface="Times New Roman" pitchFamily="18" charset="0"/>
              </a:rPr>
              <a:t>S.</a:t>
            </a:r>
          </a:p>
          <a:p>
            <a:pPr>
              <a:lnSpc>
                <a:spcPct val="150000"/>
              </a:lnSpc>
              <a:buNone/>
            </a:pPr>
            <a:r>
              <a:rPr lang="el-GR" sz="2000" b="1" i="1" u="sng" dirty="0" smtClean="0">
                <a:latin typeface="Times New Roman" pitchFamily="18" charset="0"/>
                <a:cs typeface="Times New Roman" pitchFamily="18" charset="0"/>
              </a:rPr>
              <a:t>Ορισμός</a:t>
            </a:r>
            <a:r>
              <a:rPr lang="en-US" sz="2000" b="1" i="1" u="sng" dirty="0" smtClean="0">
                <a:latin typeface="Times New Roman" pitchFamily="18" charset="0"/>
                <a:cs typeface="Times New Roman" pitchFamily="18" charset="0"/>
              </a:rPr>
              <a:t> </a:t>
            </a:r>
            <a:r>
              <a:rPr lang="el-GR" sz="2000" b="1" i="1" u="sng" dirty="0" smtClean="0">
                <a:latin typeface="Times New Roman" pitchFamily="18" charset="0"/>
                <a:cs typeface="Times New Roman" pitchFamily="18" charset="0"/>
              </a:rPr>
              <a:t> </a:t>
            </a:r>
            <a:r>
              <a:rPr lang="en-US" sz="2000" b="1" i="1" u="sng" dirty="0" smtClean="0">
                <a:latin typeface="Times New Roman" pitchFamily="18" charset="0"/>
                <a:cs typeface="Times New Roman" pitchFamily="18" charset="0"/>
              </a:rPr>
              <a:t>2</a:t>
            </a:r>
            <a:endParaRPr lang="el-GR" sz="2000" b="1" dirty="0" smtClean="0">
              <a:latin typeface="Times New Roman" pitchFamily="18" charset="0"/>
              <a:cs typeface="Times New Roman" pitchFamily="18" charset="0"/>
            </a:endParaRPr>
          </a:p>
          <a:p>
            <a:pPr>
              <a:lnSpc>
                <a:spcPct val="150000"/>
              </a:lnSpc>
              <a:buNone/>
            </a:pPr>
            <a:r>
              <a:rPr lang="el-GR" sz="2000" dirty="0" smtClean="0">
                <a:latin typeface="Times New Roman" pitchFamily="18" charset="0"/>
                <a:cs typeface="Times New Roman" pitchFamily="18" charset="0"/>
              </a:rPr>
              <a:t>Αν τα α</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β</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είναι στοιχεία του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και  ο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t>
            </a:r>
            <a:r>
              <a:rPr lang="en-US" sz="2000" dirty="0" smtClean="0">
                <a:solidFill>
                  <a:schemeClr val="dk1"/>
                </a:solidFill>
                <a:latin typeface="Times New Roman" pitchFamily="18" charset="0"/>
                <a:cs typeface="Times New Roman" pitchFamily="18" charset="0"/>
                <a:sym typeface="Symbol"/>
              </a:rPr>
              <a:t> </a:t>
            </a:r>
            <a:r>
              <a:rPr lang="el-GR" sz="2000" dirty="0" smtClean="0">
                <a:solidFill>
                  <a:schemeClr val="dk1"/>
                </a:solidFill>
                <a:latin typeface="Times New Roman" pitchFamily="18" charset="0"/>
                <a:cs typeface="Times New Roman" pitchFamily="18" charset="0"/>
                <a:sym typeface="Symbol"/>
              </a:rPr>
              <a:t>β΄</a:t>
            </a:r>
            <a:r>
              <a:rPr lang="en-US" sz="2000" dirty="0" smtClean="0">
                <a:solidFill>
                  <a:schemeClr val="dk1"/>
                </a:solidFill>
                <a:latin typeface="Times New Roman" pitchFamily="18" charset="0"/>
                <a:cs typeface="Times New Roman" pitchFamily="18" charset="0"/>
                <a:sym typeface="Symbol"/>
              </a:rPr>
              <a:t>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είναι θετικός, </a:t>
            </a:r>
            <a:endParaRPr lang="en-US" sz="2000" dirty="0" smtClean="0">
              <a:latin typeface="Times New Roman" pitchFamily="18" charset="0"/>
              <a:cs typeface="Times New Roman" pitchFamily="18" charset="0"/>
            </a:endParaRPr>
          </a:p>
          <a:p>
            <a:pPr>
              <a:lnSpc>
                <a:spcPct val="150000"/>
              </a:lnSpc>
              <a:buNone/>
            </a:pPr>
            <a:r>
              <a:rPr lang="el-GR" sz="2000" dirty="0" smtClean="0">
                <a:latin typeface="Times New Roman" pitchFamily="18" charset="0"/>
                <a:cs typeface="Times New Roman" pitchFamily="18" charset="0"/>
              </a:rPr>
              <a:t>τότε γράφουμε  α</a:t>
            </a:r>
            <a:r>
              <a:rPr lang="en-US" sz="2000" dirty="0" smtClean="0">
                <a:latin typeface="Times New Roman" pitchFamily="18" charset="0"/>
                <a:cs typeface="Times New Roman" pitchFamily="18" charset="0"/>
              </a:rPr>
              <a:t> &gt;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β</a:t>
            </a:r>
            <a:r>
              <a:rPr lang="en-US" sz="2000" dirty="0" smtClean="0">
                <a:latin typeface="Times New Roman" pitchFamily="18" charset="0"/>
                <a:cs typeface="Times New Roman" pitchFamily="18" charset="0"/>
              </a:rPr>
              <a:t> &lt;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sym typeface="Mathematica1"/>
            </a:endParaRPr>
          </a:p>
          <a:p>
            <a:pPr>
              <a:buNone/>
            </a:pPr>
            <a:endParaRPr lang="el-GR" sz="2000" b="1" dirty="0" smtClean="0">
              <a:latin typeface="Times New Roman" pitchFamily="18" charset="0"/>
              <a:cs typeface="Times New Roman" pitchFamily="18" charset="0"/>
              <a:sym typeface="Mathematica1"/>
            </a:endParaRPr>
          </a:p>
          <a:p>
            <a:pPr>
              <a:buNone/>
            </a:pPr>
            <a:endParaRPr lang="el-GR" sz="2000" b="1"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537192"/>
          </a:xfrm>
        </p:spPr>
        <p:txBody>
          <a:bodyPr>
            <a:normAutofit/>
          </a:bodyPr>
          <a:lstStyle/>
          <a:p>
            <a:pPr algn="ctr"/>
            <a:r>
              <a:rPr lang="el-GR" sz="3200" i="1" cap="none" dirty="0" smtClean="0">
                <a:latin typeface="Times New Roman" pitchFamily="18" charset="0"/>
                <a:cs typeface="Times New Roman" pitchFamily="18" charset="0"/>
              </a:rPr>
              <a:t>Απελευθέρωση της Άλγεβρας</a:t>
            </a:r>
            <a:endParaRPr lang="el-GR" sz="3200" dirty="0"/>
          </a:p>
        </p:txBody>
      </p:sp>
      <p:sp>
        <p:nvSpPr>
          <p:cNvPr id="3" name="2 - Θέση περιεχομένου"/>
          <p:cNvSpPr>
            <a:spLocks noGrp="1"/>
          </p:cNvSpPr>
          <p:nvPr>
            <p:ph idx="1"/>
          </p:nvPr>
        </p:nvSpPr>
        <p:spPr>
          <a:xfrm>
            <a:off x="457200" y="1000108"/>
            <a:ext cx="7239000" cy="5455628"/>
          </a:xfrm>
        </p:spPr>
        <p:txBody>
          <a:bodyPr/>
          <a:lstStyle/>
          <a:p>
            <a:pPr>
              <a:buNone/>
            </a:pPr>
            <a:endParaRPr lang="en-US" sz="2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pic>
        <p:nvPicPr>
          <p:cNvPr id="4" name="3 - Εικόνα" descr="William_Rowan_Hamilton.png"/>
          <p:cNvPicPr>
            <a:picLocks noChangeAspect="1"/>
          </p:cNvPicPr>
          <p:nvPr/>
        </p:nvPicPr>
        <p:blipFill>
          <a:blip r:embed="rId2" cstate="print"/>
          <a:stretch>
            <a:fillRect/>
          </a:stretch>
        </p:blipFill>
        <p:spPr>
          <a:xfrm>
            <a:off x="5214943" y="1000109"/>
            <a:ext cx="2428892" cy="2143140"/>
          </a:xfrm>
          <a:prstGeom prst="rect">
            <a:avLst/>
          </a:prstGeom>
        </p:spPr>
      </p:pic>
      <p:sp>
        <p:nvSpPr>
          <p:cNvPr id="5" name="4 - TextBox"/>
          <p:cNvSpPr txBox="1"/>
          <p:nvPr/>
        </p:nvSpPr>
        <p:spPr>
          <a:xfrm>
            <a:off x="571472" y="1928802"/>
            <a:ext cx="4429156" cy="646331"/>
          </a:xfrm>
          <a:prstGeom prst="rect">
            <a:avLst/>
          </a:prstGeom>
          <a:noFill/>
        </p:spPr>
        <p:txBody>
          <a:bodyPr wrap="square" rtlCol="0">
            <a:spAutoFit/>
          </a:bodyPr>
          <a:lstStyle/>
          <a:p>
            <a:r>
              <a:rPr lang="en-US" dirty="0" smtClean="0">
                <a:latin typeface="Times New Roman" pitchFamily="18" charset="0"/>
                <a:cs typeface="Times New Roman" pitchFamily="18" charset="0"/>
              </a:rPr>
              <a:t>	            W.R. Hamilton (1805-1865)</a:t>
            </a:r>
          </a:p>
          <a:p>
            <a:endParaRPr lang="el-GR" dirty="0"/>
          </a:p>
        </p:txBody>
      </p:sp>
      <p:pic>
        <p:nvPicPr>
          <p:cNvPr id="7" name="6 - Εικόνα" descr="Hermann_Graßmann.jpg"/>
          <p:cNvPicPr>
            <a:picLocks noChangeAspect="1"/>
          </p:cNvPicPr>
          <p:nvPr/>
        </p:nvPicPr>
        <p:blipFill>
          <a:blip r:embed="rId3" cstate="print"/>
          <a:stretch>
            <a:fillRect/>
          </a:stretch>
        </p:blipFill>
        <p:spPr>
          <a:xfrm>
            <a:off x="1000100" y="2643182"/>
            <a:ext cx="2416180" cy="1857388"/>
          </a:xfrm>
          <a:prstGeom prst="rect">
            <a:avLst/>
          </a:prstGeom>
        </p:spPr>
      </p:pic>
      <p:sp>
        <p:nvSpPr>
          <p:cNvPr id="8" name="7 - TextBox"/>
          <p:cNvSpPr txBox="1"/>
          <p:nvPr/>
        </p:nvSpPr>
        <p:spPr>
          <a:xfrm>
            <a:off x="3500430" y="3500438"/>
            <a:ext cx="2714644" cy="646331"/>
          </a:xfrm>
          <a:prstGeom prst="rect">
            <a:avLst/>
          </a:prstGeom>
          <a:noFill/>
        </p:spPr>
        <p:txBody>
          <a:bodyPr wrap="square" rtlCol="0">
            <a:spAutoFit/>
          </a:bodyPr>
          <a:lstStyle/>
          <a:p>
            <a:r>
              <a:rPr lang="en-US" dirty="0" smtClean="0">
                <a:latin typeface="Times New Roman" pitchFamily="18" charset="0"/>
                <a:cs typeface="Times New Roman" pitchFamily="18" charset="0"/>
              </a:rPr>
              <a:t>H. Grassman (1809-1877)</a:t>
            </a:r>
          </a:p>
          <a:p>
            <a:endParaRPr lang="el-GR" dirty="0"/>
          </a:p>
        </p:txBody>
      </p:sp>
      <p:pic>
        <p:nvPicPr>
          <p:cNvPr id="10" name="9 - Εικόνα" descr="Arthur_Cayley.jpg"/>
          <p:cNvPicPr>
            <a:picLocks noChangeAspect="1"/>
          </p:cNvPicPr>
          <p:nvPr/>
        </p:nvPicPr>
        <p:blipFill>
          <a:blip r:embed="rId4" cstate="print"/>
          <a:stretch>
            <a:fillRect/>
          </a:stretch>
        </p:blipFill>
        <p:spPr>
          <a:xfrm>
            <a:off x="5143504" y="4714884"/>
            <a:ext cx="2357454" cy="1928826"/>
          </a:xfrm>
          <a:prstGeom prst="rect">
            <a:avLst/>
          </a:prstGeom>
        </p:spPr>
      </p:pic>
      <p:sp>
        <p:nvSpPr>
          <p:cNvPr id="11" name="10 - TextBox"/>
          <p:cNvSpPr txBox="1"/>
          <p:nvPr/>
        </p:nvSpPr>
        <p:spPr>
          <a:xfrm>
            <a:off x="2143108" y="5500702"/>
            <a:ext cx="2786082" cy="646331"/>
          </a:xfrm>
          <a:prstGeom prst="rect">
            <a:avLst/>
          </a:prstGeom>
          <a:noFill/>
        </p:spPr>
        <p:txBody>
          <a:bodyPr wrap="square" rtlCol="0">
            <a:spAutoFit/>
          </a:bodyPr>
          <a:lstStyle/>
          <a:p>
            <a:r>
              <a:rPr lang="en-US" dirty="0" smtClean="0">
                <a:latin typeface="Times New Roman" pitchFamily="18" charset="0"/>
                <a:cs typeface="Times New Roman" pitchFamily="18" charset="0"/>
              </a:rPr>
              <a:t>        A. Cayley (1821-1895)</a:t>
            </a:r>
            <a:endParaRPr lang="el-GR"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pPr algn="ctr"/>
            <a:r>
              <a:rPr lang="el-GR" sz="3200" i="1" cap="none" dirty="0" smtClean="0">
                <a:latin typeface="Times New Roman" pitchFamily="18" charset="0"/>
                <a:cs typeface="Times New Roman" pitchFamily="18" charset="0"/>
              </a:rPr>
              <a:t>Απελευθέρωση της Άλγεβρας</a:t>
            </a:r>
            <a:endParaRPr lang="el-GR" sz="3200" i="1" cap="none"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43108" y="5072074"/>
            <a:ext cx="3643338" cy="1411422"/>
          </a:xfrm>
          <a:prstGeom prst="rect">
            <a:avLst/>
          </a:prstGeom>
          <a:noFill/>
          <a:ln w="9525">
            <a:noFill/>
            <a:miter lim="800000"/>
            <a:headEnd/>
            <a:tailEnd/>
          </a:ln>
          <a:effectLst/>
        </p:spPr>
      </p:pic>
      <p:sp>
        <p:nvSpPr>
          <p:cNvPr id="5" name="4 - TextBox"/>
          <p:cNvSpPr txBox="1"/>
          <p:nvPr/>
        </p:nvSpPr>
        <p:spPr>
          <a:xfrm>
            <a:off x="428596" y="1142984"/>
            <a:ext cx="7572428" cy="4844403"/>
          </a:xfrm>
          <a:prstGeom prst="rect">
            <a:avLst/>
          </a:prstGeom>
          <a:noFill/>
        </p:spPr>
        <p:txBody>
          <a:bodyPr wrap="square" rtlCol="0">
            <a:spAutoFit/>
          </a:bodyPr>
          <a:lstStyle/>
          <a:p>
            <a:pPr>
              <a:buClr>
                <a:srgbClr val="FF0000"/>
              </a:buClr>
              <a:buSzPct val="105000"/>
              <a:buFont typeface="Wingdings" pitchFamily="2" charset="2"/>
              <a:buChar char="q"/>
            </a:pPr>
            <a:r>
              <a:rPr lang="el-GR" sz="2000" i="1" dirty="0" smtClean="0">
                <a:latin typeface="Times New Roman" pitchFamily="18" charset="0"/>
                <a:cs typeface="Times New Roman" pitchFamily="18" charset="0"/>
              </a:rPr>
              <a:t>«Υπάρχει Άλγεβρα στην οποία να μην ισχύει α </a:t>
            </a:r>
            <a:r>
              <a:rPr lang="en-US" sz="2000" i="1" dirty="0" smtClean="0">
                <a:latin typeface="Times New Roman" pitchFamily="18" charset="0"/>
                <a:cs typeface="Times New Roman" pitchFamily="18" charset="0"/>
              </a:rPr>
              <a:t>x</a:t>
            </a:r>
            <a:r>
              <a:rPr lang="el-GR" sz="2000" i="1" dirty="0" smtClean="0">
                <a:latin typeface="Times New Roman" pitchFamily="18" charset="0"/>
                <a:cs typeface="Times New Roman" pitchFamily="18" charset="0"/>
              </a:rPr>
              <a:t> β = β </a:t>
            </a:r>
            <a:r>
              <a:rPr lang="en-US" sz="2000" i="1" dirty="0" smtClean="0">
                <a:latin typeface="Times New Roman" pitchFamily="18" charset="0"/>
                <a:cs typeface="Times New Roman" pitchFamily="18" charset="0"/>
              </a:rPr>
              <a:t>x</a:t>
            </a:r>
            <a:r>
              <a:rPr lang="el-GR" sz="2000" i="1" dirty="0" smtClean="0">
                <a:latin typeface="Times New Roman" pitchFamily="18" charset="0"/>
                <a:cs typeface="Times New Roman" pitchFamily="18" charset="0"/>
              </a:rPr>
              <a:t> α , δηλαδή ο αντιμεταθετικός νόμος του πολλαπλασιασμού»;</a:t>
            </a:r>
          </a:p>
          <a:p>
            <a:pPr>
              <a:buClr>
                <a:srgbClr val="FF0000"/>
              </a:buClr>
              <a:buSzPct val="105000"/>
              <a:buFont typeface="Wingdings" pitchFamily="2" charset="2"/>
              <a:buChar char="q"/>
            </a:pPr>
            <a:r>
              <a:rPr lang="el-GR" sz="2000" dirty="0" smtClean="0">
                <a:latin typeface="Times New Roman" pitchFamily="18" charset="0"/>
                <a:cs typeface="Times New Roman" pitchFamily="18" charset="0"/>
              </a:rPr>
              <a:t>Ο </a:t>
            </a:r>
            <a:r>
              <a:rPr lang="en-US" sz="2000" b="1" dirty="0" smtClean="0">
                <a:latin typeface="Times New Roman" pitchFamily="18" charset="0"/>
                <a:cs typeface="Times New Roman" pitchFamily="18" charset="0"/>
              </a:rPr>
              <a:t>W.R. Hamilton</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το 1843 κατέληξε σε μια τέτοια ανακάλυψη.</a:t>
            </a:r>
          </a:p>
          <a:p>
            <a:pPr>
              <a:buClr>
                <a:srgbClr val="FF0000"/>
              </a:buClr>
              <a:buSzPct val="105000"/>
              <a:buFont typeface="Wingdings" pitchFamily="2" charset="2"/>
              <a:buChar char="q"/>
            </a:pPr>
            <a:r>
              <a:rPr lang="el-GR" sz="2000" dirty="0" smtClean="0">
                <a:latin typeface="Times New Roman" pitchFamily="18" charset="0"/>
                <a:cs typeface="Times New Roman" pitchFamily="18" charset="0"/>
              </a:rPr>
              <a:t>Όρισε τετράδες  (α,β,γ,δ) οι οποίες μπορούν να γραφούν στη μορφή : α + β</a:t>
            </a:r>
            <a:r>
              <a:rPr lang="en-US" sz="2000" dirty="0" smtClean="0">
                <a:latin typeface="Times New Roman" pitchFamily="18" charset="0"/>
                <a:cs typeface="Times New Roman" pitchFamily="18" charset="0"/>
              </a:rPr>
              <a:t>i + </a:t>
            </a:r>
            <a:r>
              <a:rPr lang="el-GR" sz="2000" dirty="0" smtClean="0">
                <a:latin typeface="Times New Roman" pitchFamily="18" charset="0"/>
                <a:cs typeface="Times New Roman" pitchFamily="18" charset="0"/>
              </a:rPr>
              <a:t>γ</a:t>
            </a:r>
            <a:r>
              <a:rPr lang="en-US" sz="2000" dirty="0" smtClean="0">
                <a:latin typeface="Times New Roman" pitchFamily="18" charset="0"/>
                <a:cs typeface="Times New Roman" pitchFamily="18" charset="0"/>
              </a:rPr>
              <a:t>j + </a:t>
            </a:r>
            <a:r>
              <a:rPr lang="el-GR" sz="2000" dirty="0" smtClean="0">
                <a:latin typeface="Times New Roman" pitchFamily="18" charset="0"/>
                <a:cs typeface="Times New Roman" pitchFamily="18" charset="0"/>
              </a:rPr>
              <a:t>δ</a:t>
            </a:r>
            <a:r>
              <a:rPr lang="en-US" sz="2000" dirty="0" smtClean="0">
                <a:latin typeface="Times New Roman" pitchFamily="18" charset="0"/>
                <a:cs typeface="Times New Roman" pitchFamily="18" charset="0"/>
              </a:rPr>
              <a:t>k , </a:t>
            </a:r>
            <a:r>
              <a:rPr lang="el-GR" sz="2000" dirty="0" smtClean="0">
                <a:latin typeface="Times New Roman" pitchFamily="18" charset="0"/>
                <a:cs typeface="Times New Roman" pitchFamily="18" charset="0"/>
              </a:rPr>
              <a:t>όπου 1,</a:t>
            </a:r>
            <a:r>
              <a:rPr lang="en-US" sz="2000" dirty="0" smtClean="0">
                <a:latin typeface="Times New Roman" pitchFamily="18" charset="0"/>
                <a:cs typeface="Times New Roman" pitchFamily="18" charset="0"/>
              </a:rPr>
              <a:t> i, j, k </a:t>
            </a:r>
            <a:r>
              <a:rPr lang="el-GR" sz="2000" dirty="0" smtClean="0">
                <a:latin typeface="Times New Roman" pitchFamily="18" charset="0"/>
                <a:cs typeface="Times New Roman" pitchFamily="18" charset="0"/>
              </a:rPr>
              <a:t>αποτελούν αντίστοιχα τις </a:t>
            </a:r>
            <a:r>
              <a:rPr lang="el-GR" sz="2000" i="1" dirty="0" smtClean="0">
                <a:latin typeface="Times New Roman" pitchFamily="18" charset="0"/>
                <a:cs typeface="Times New Roman" pitchFamily="18" charset="0"/>
              </a:rPr>
              <a:t>μοναδιαίες</a:t>
            </a:r>
            <a:r>
              <a:rPr lang="el-GR" sz="2000" dirty="0" smtClean="0">
                <a:latin typeface="Times New Roman" pitchFamily="18" charset="0"/>
                <a:cs typeface="Times New Roman" pitchFamily="18" charset="0"/>
              </a:rPr>
              <a:t> τετράδες </a:t>
            </a:r>
            <a:r>
              <a:rPr lang="el-GR" sz="2000" i="1" dirty="0" smtClean="0">
                <a:solidFill>
                  <a:srgbClr val="FF0000"/>
                </a:solidFill>
                <a:latin typeface="Times New Roman" pitchFamily="18" charset="0"/>
                <a:cs typeface="Times New Roman" pitchFamily="18" charset="0"/>
              </a:rPr>
              <a:t>(1,0,0,0), (0,1,0,0), (0,0,1,0), (0,0,0,1). </a:t>
            </a:r>
          </a:p>
          <a:p>
            <a:pPr>
              <a:buClr>
                <a:srgbClr val="FF0000"/>
              </a:buClr>
              <a:buSzPct val="105000"/>
              <a:buFont typeface="Wingdings" pitchFamily="2" charset="2"/>
              <a:buChar char="q"/>
            </a:pPr>
            <a:r>
              <a:rPr lang="el-GR" sz="2000" dirty="0" smtClean="0">
                <a:latin typeface="Times New Roman" pitchFamily="18" charset="0"/>
                <a:cs typeface="Times New Roman" pitchFamily="18" charset="0"/>
              </a:rPr>
              <a:t>Επίσης όρισε : </a:t>
            </a:r>
          </a:p>
          <a:p>
            <a:pPr lvl="1">
              <a:lnSpc>
                <a:spcPct val="130000"/>
              </a:lnSpc>
              <a:buClr>
                <a:srgbClr val="FF0000"/>
              </a:buClr>
              <a:buSzPct val="102000"/>
              <a:buFont typeface="Wingdings" pitchFamily="2" charset="2"/>
              <a:buChar char="q"/>
            </a:pP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β</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γ</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δ</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ε</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ζ</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η</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sym typeface="Mathematica1"/>
              </a:rPr>
              <a:t></a:t>
            </a:r>
            <a:r>
              <a:rPr lang="el-GR" sz="1400" dirty="0" smtClean="0">
                <a:latin typeface="Times New Roman" pitchFamily="18" charset="0"/>
                <a:cs typeface="Times New Roman" pitchFamily="18" charset="0"/>
              </a:rPr>
              <a:t> α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ε</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β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ζ</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γ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η</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δ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θ</a:t>
            </a:r>
            <a:r>
              <a:rPr lang="en-US" sz="1400" dirty="0" smtClean="0">
                <a:latin typeface="Times New Roman" pitchFamily="18" charset="0"/>
                <a:cs typeface="Times New Roman" pitchFamily="18" charset="0"/>
              </a:rPr>
              <a:t> </a:t>
            </a:r>
            <a:endParaRPr lang="el-GR" sz="1400" dirty="0" smtClean="0">
              <a:latin typeface="Times New Roman" pitchFamily="18" charset="0"/>
              <a:cs typeface="Times New Roman" pitchFamily="18" charset="0"/>
            </a:endParaRPr>
          </a:p>
          <a:p>
            <a:pPr lvl="1">
              <a:lnSpc>
                <a:spcPct val="130000"/>
              </a:lnSpc>
              <a:buClr>
                <a:srgbClr val="FF0000"/>
              </a:buClr>
              <a:buSzPct val="102000"/>
              <a:buFont typeface="Wingdings" pitchFamily="2" charset="2"/>
              <a:buChar char="q"/>
            </a:pP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β</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γ</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δ</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ε</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ζ</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η</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α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ε,</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β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ζ</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γ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η</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δ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θ</a:t>
            </a:r>
            <a:r>
              <a:rPr lang="en-US" sz="1400" dirty="0" smtClean="0">
                <a:latin typeface="Times New Roman" pitchFamily="18" charset="0"/>
                <a:cs typeface="Times New Roman" pitchFamily="18" charset="0"/>
              </a:rPr>
              <a:t>)</a:t>
            </a:r>
            <a:endParaRPr lang="el-GR" sz="1400" dirty="0" smtClean="0">
              <a:latin typeface="Times New Roman" pitchFamily="18" charset="0"/>
              <a:cs typeface="Times New Roman" pitchFamily="18" charset="0"/>
            </a:endParaRPr>
          </a:p>
          <a:p>
            <a:pPr lvl="1">
              <a:lnSpc>
                <a:spcPct val="130000"/>
              </a:lnSpc>
              <a:buClr>
                <a:srgbClr val="FF0000"/>
              </a:buClr>
              <a:buSzPct val="102000"/>
              <a:buFont typeface="Wingdings" pitchFamily="2" charset="2"/>
              <a:buChar char="q"/>
            </a:pP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β</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γ</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δ</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ε</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ζ</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η</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αε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βζ</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γη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δθ</a:t>
            </a:r>
            <a:r>
              <a:rPr lang="en-US" sz="1300" dirty="0" smtClean="0">
                <a:latin typeface="Times New Roman" pitchFamily="18" charset="0"/>
                <a:cs typeface="Times New Roman" pitchFamily="18" charset="0"/>
              </a:rPr>
              <a:t>, </a:t>
            </a:r>
            <a:r>
              <a:rPr lang="el-GR" sz="1300" dirty="0" smtClean="0">
                <a:latin typeface="Times New Roman" pitchFamily="18" charset="0"/>
                <a:cs typeface="Times New Roman" pitchFamily="18" charset="0"/>
              </a:rPr>
              <a:t>αζ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βε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γθ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δη</a:t>
            </a:r>
            <a:r>
              <a:rPr lang="en-US" sz="1300" dirty="0" smtClean="0">
                <a:latin typeface="Times New Roman" pitchFamily="18" charset="0"/>
                <a:cs typeface="Times New Roman" pitchFamily="18" charset="0"/>
              </a:rPr>
              <a:t>, </a:t>
            </a:r>
            <a:r>
              <a:rPr lang="el-GR" sz="1300" dirty="0" smtClean="0">
                <a:latin typeface="Times New Roman" pitchFamily="18" charset="0"/>
                <a:cs typeface="Times New Roman" pitchFamily="18" charset="0"/>
              </a:rPr>
              <a:t>αη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γε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δζ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βθ</a:t>
            </a:r>
            <a:r>
              <a:rPr lang="en-US" sz="1300" dirty="0" smtClean="0">
                <a:latin typeface="Times New Roman" pitchFamily="18" charset="0"/>
                <a:cs typeface="Times New Roman" pitchFamily="18" charset="0"/>
              </a:rPr>
              <a:t>, </a:t>
            </a:r>
            <a:r>
              <a:rPr lang="el-GR" sz="1300" dirty="0" smtClean="0">
                <a:latin typeface="Times New Roman" pitchFamily="18" charset="0"/>
                <a:cs typeface="Times New Roman" pitchFamily="18" charset="0"/>
              </a:rPr>
              <a:t>αθ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βη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δε </a:t>
            </a:r>
            <a:r>
              <a:rPr lang="en-US" sz="1300" dirty="0" smtClean="0">
                <a:latin typeface="Times New Roman" pitchFamily="18" charset="0"/>
                <a:cs typeface="Times New Roman" pitchFamily="18" charset="0"/>
              </a:rPr>
              <a:t>–</a:t>
            </a:r>
            <a:r>
              <a:rPr lang="el-GR" sz="1300" dirty="0" smtClean="0">
                <a:latin typeface="Times New Roman" pitchFamily="18" charset="0"/>
                <a:cs typeface="Times New Roman" pitchFamily="18" charset="0"/>
              </a:rPr>
              <a:t> γζ</a:t>
            </a:r>
            <a:r>
              <a:rPr lang="en-US" sz="1300" dirty="0" smtClean="0">
                <a:latin typeface="Times New Roman" pitchFamily="18" charset="0"/>
                <a:cs typeface="Times New Roman" pitchFamily="18" charset="0"/>
              </a:rPr>
              <a:t>)</a:t>
            </a:r>
          </a:p>
          <a:p>
            <a:pPr lvl="1">
              <a:lnSpc>
                <a:spcPct val="130000"/>
              </a:lnSpc>
              <a:buClr>
                <a:srgbClr val="FF0000"/>
              </a:buClr>
              <a:buSzPct val="102000"/>
              <a:buFont typeface="Wingdings" pitchFamily="2" charset="2"/>
              <a:buChar char="q"/>
            </a:pP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β</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γ</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δ</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α,β,γ,δ</a:t>
            </a:r>
            <a:r>
              <a:rPr lang="en-US" sz="1400" dirty="0" smtClean="0">
                <a:latin typeface="Times New Roman" pitchFamily="18" charset="0"/>
                <a:cs typeface="Times New Roman" pitchFamily="18" charset="0"/>
              </a:rPr>
              <a:t>)m</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 m</a:t>
            </a:r>
            <a:r>
              <a:rPr lang="el-GR" sz="1400" dirty="0" smtClean="0">
                <a:latin typeface="Times New Roman" pitchFamily="18" charset="0"/>
                <a:cs typeface="Times New Roman" pitchFamily="18" charset="0"/>
              </a:rPr>
              <a:t>β</a:t>
            </a:r>
            <a:r>
              <a:rPr lang="en-US" sz="1400" dirty="0" smtClean="0">
                <a:latin typeface="Times New Roman" pitchFamily="18" charset="0"/>
                <a:cs typeface="Times New Roman" pitchFamily="18" charset="0"/>
              </a:rPr>
              <a:t>, m</a:t>
            </a:r>
            <a:r>
              <a:rPr lang="el-GR" sz="1400" dirty="0" smtClean="0">
                <a:latin typeface="Times New Roman" pitchFamily="18" charset="0"/>
                <a:cs typeface="Times New Roman" pitchFamily="18" charset="0"/>
              </a:rPr>
              <a:t>γ</a:t>
            </a:r>
            <a:r>
              <a:rPr lang="en-US" sz="1400" dirty="0" smtClean="0">
                <a:latin typeface="Times New Roman" pitchFamily="18" charset="0"/>
                <a:cs typeface="Times New Roman" pitchFamily="18" charset="0"/>
              </a:rPr>
              <a:t>, m</a:t>
            </a:r>
            <a:r>
              <a:rPr lang="el-GR" sz="1400" dirty="0" smtClean="0">
                <a:latin typeface="Times New Roman" pitchFamily="18" charset="0"/>
                <a:cs typeface="Times New Roman" pitchFamily="18" charset="0"/>
              </a:rPr>
              <a:t>δ</a:t>
            </a:r>
            <a:r>
              <a:rPr lang="en-US" sz="1400" dirty="0" smtClean="0">
                <a:latin typeface="Times New Roman" pitchFamily="18" charset="0"/>
                <a:cs typeface="Times New Roman" pitchFamily="18" charset="0"/>
              </a:rPr>
              <a:t>)</a:t>
            </a:r>
            <a:endParaRPr lang="el-GR" sz="1400" dirty="0" smtClean="0">
              <a:latin typeface="Times New Roman" pitchFamily="18" charset="0"/>
              <a:cs typeface="Times New Roman" pitchFamily="18" charset="0"/>
            </a:endParaRPr>
          </a:p>
          <a:p>
            <a:pPr>
              <a:lnSpc>
                <a:spcPct val="130000"/>
              </a:lnSpc>
              <a:buClr>
                <a:srgbClr val="FF0000"/>
              </a:buClr>
              <a:buSzPct val="102000"/>
              <a:buFont typeface="Wingdings" pitchFamily="2" charset="2"/>
              <a:buChar char="q"/>
            </a:pPr>
            <a:r>
              <a:rPr lang="el-GR" sz="2000" dirty="0" smtClean="0">
                <a:latin typeface="Times New Roman" pitchFamily="18" charset="0"/>
                <a:cs typeface="Times New Roman" pitchFamily="18" charset="0"/>
              </a:rPr>
              <a:t>Όσον αφορά τον πολλαπλασιασμό, προκύπτει ο παρακάτω πίνακας. Φαίνεται ότι δεν ισχύει η αντιμετάθεση στον πολλαπλασιασμό!</a:t>
            </a:r>
          </a:p>
          <a:p>
            <a:pPr>
              <a:lnSpc>
                <a:spcPct val="130000"/>
              </a:lnSpc>
              <a:buClr>
                <a:srgbClr val="FF0000"/>
              </a:buClr>
              <a:buSzPct val="102000"/>
              <a:buFont typeface="Wingdings" pitchFamily="2" charset="2"/>
              <a:buChar char="q"/>
            </a:pPr>
            <a:endParaRPr lang="el-GR" sz="2000"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1916</TotalTime>
  <Words>2725</Words>
  <Application>Microsoft Office PowerPoint</Application>
  <PresentationFormat>Προβολή στην οθόνη (4:3)</PresentationFormat>
  <Paragraphs>285</Paragraphs>
  <Slides>23</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23</vt:i4>
      </vt:variant>
    </vt:vector>
  </HeadingPairs>
  <TitlesOfParts>
    <vt:vector size="32" baseType="lpstr">
      <vt:lpstr>Arial</vt:lpstr>
      <vt:lpstr>Courier New</vt:lpstr>
      <vt:lpstr>Mathematica1</vt:lpstr>
      <vt:lpstr>Symbol</vt:lpstr>
      <vt:lpstr>Times New Roman</vt:lpstr>
      <vt:lpstr>Trebuchet MS</vt:lpstr>
      <vt:lpstr>Wingdings</vt:lpstr>
      <vt:lpstr>Wingdings 2</vt:lpstr>
      <vt:lpstr>Αφθονία</vt:lpstr>
      <vt:lpstr>Παρουσίαση του PowerPoint</vt:lpstr>
      <vt:lpstr>ΕΙΣΑΓΩΓΗ</vt:lpstr>
      <vt:lpstr>Πράξη</vt:lpstr>
      <vt:lpstr>Βασικές Ιδιότητες Διμελών Πράξεων</vt:lpstr>
      <vt:lpstr>G. Peacock (1791 – 1858)</vt:lpstr>
      <vt:lpstr>Σώμα (field)</vt:lpstr>
      <vt:lpstr>Διατεταγμένο Σώμα </vt:lpstr>
      <vt:lpstr>Απελευθέρωση της Άλγεβρας</vt:lpstr>
      <vt:lpstr>Απελευθέρωση της Άλγεβρας</vt:lpstr>
      <vt:lpstr>Απελευθέρωση της Άλγεβρας</vt:lpstr>
      <vt:lpstr>Απελευθέρωση της Άλγεβρας</vt:lpstr>
      <vt:lpstr>Ομάδες (Groups)</vt:lpstr>
      <vt:lpstr>Παραδείγματα Ομάδων</vt:lpstr>
      <vt:lpstr>Θεμελιώδη Θεωρήματα Ομάδων</vt:lpstr>
      <vt:lpstr>Υποομάδες (Subgroups)</vt:lpstr>
      <vt:lpstr>Δακτύλιοι (Rings)</vt:lpstr>
      <vt:lpstr>Σώματα (fields)</vt:lpstr>
      <vt:lpstr>Ομάδες και Γεωμετρία</vt:lpstr>
      <vt:lpstr>Ομάδες και Γεωμετρία</vt:lpstr>
      <vt:lpstr>Σχέσεις</vt:lpstr>
      <vt:lpstr>Ιδιότητες Σχέσεων</vt:lpstr>
      <vt:lpstr>Σχέσεις Ισοδυναμίας</vt:lpstr>
      <vt:lpstr>Πηγές - Βιβλιογραφία</vt:lpstr>
    </vt:vector>
  </TitlesOfParts>
  <Company>Το όνομα της εταιρείας σας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iordanis_kosoglou</cp:lastModifiedBy>
  <cp:revision>300</cp:revision>
  <dcterms:created xsi:type="dcterms:W3CDTF">2015-10-20T17:50:02Z</dcterms:created>
  <dcterms:modified xsi:type="dcterms:W3CDTF">2016-10-06T13:50:26Z</dcterms:modified>
</cp:coreProperties>
</file>