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1" r:id="rId21"/>
    <p:sldId id="278" r:id="rId22"/>
    <p:sldId id="279" r:id="rId23"/>
    <p:sldId id="275" r:id="rId24"/>
    <p:sldId id="280" r:id="rId25"/>
    <p:sldId id="276" r:id="rId26"/>
    <p:sldId id="281" r:id="rId27"/>
    <p:sldId id="282" r:id="rId28"/>
    <p:sldId id="27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3" r:id="rId38"/>
    <p:sldId id="304" r:id="rId39"/>
    <p:sldId id="291" r:id="rId40"/>
    <p:sldId id="292" r:id="rId41"/>
    <p:sldId id="293" r:id="rId42"/>
    <p:sldId id="294" r:id="rId43"/>
    <p:sldId id="295" r:id="rId44"/>
    <p:sldId id="299" r:id="rId45"/>
    <p:sldId id="300" r:id="rId46"/>
    <p:sldId id="306" r:id="rId47"/>
    <p:sldId id="307" r:id="rId48"/>
    <p:sldId id="296" r:id="rId49"/>
    <p:sldId id="297" r:id="rId50"/>
    <p:sldId id="298" r:id="rId51"/>
    <p:sldId id="312" r:id="rId52"/>
    <p:sldId id="308" r:id="rId53"/>
    <p:sldId id="309" r:id="rId54"/>
    <p:sldId id="310" r:id="rId55"/>
    <p:sldId id="302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1" autoAdjust="0"/>
  </p:normalViewPr>
  <p:slideViewPr>
    <p:cSldViewPr>
      <p:cViewPr>
        <p:scale>
          <a:sx n="80" d="100"/>
          <a:sy n="80" d="100"/>
        </p:scale>
        <p:origin x="-86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0FCB-BA98-41B7-A08F-8B8F535C70EE}" type="datetimeFigureOut">
              <a:rPr lang="el-GR" smtClean="0"/>
              <a:pPr/>
              <a:t>8/2/2016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98F5-BAF3-40A0-B43A-DC12077075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– (3) </a:t>
            </a:r>
            <a:r>
              <a:rPr lang="el-GR" dirty="0" smtClean="0"/>
              <a:t>ΔΕΝ</a:t>
            </a:r>
            <a:r>
              <a:rPr lang="el-GR" baseline="0" dirty="0" smtClean="0"/>
              <a:t> ΔΙΝΟΝΤΑΙ ΣΤΙΣ ΕΞΕΤΑΣΕΙΣ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98F5-BAF3-40A0-B43A-DC12077075F0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ΔΙΝΕΤΑΙ ΣΤΙΣ ΕΞΕΤΑΣΕΙΣ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98F5-BAF3-40A0-B43A-DC12077075F0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Έστω ότι από ένα δείγμα είκοσι μαθητών της Α΄ Γυμνασίου βρήκαμε μέσο βάρος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τυπική απόκλιση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ενώ από ένα δεύτερο δείγμα τριάντα μαθητών της Γ΄ Λυκείου βρήκαμε μέσο βάρος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και τυπική απόκλιση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Όπως αντιλαμβανόμαστε, είναι λάθος να πούμε ότι το βάρος των μαθητών του Λυκείου έχει τον ίδιο βαθμό μεταβλητότητας με το βάρος των μαθητών του Γυμνασίου, καθόσον η βαρύτητα που έχουν τα 6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στο μέσο βάρος των 40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είναι διαφορετική από αυτήν που έχουν στο μέσο βάρος των 75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kgr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98F5-BAF3-40A0-B43A-DC12077075F0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f_1=0.1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l-GR" baseline="0" dirty="0" smtClean="0">
                <a:solidFill>
                  <a:srgbClr val="FF0000"/>
                </a:solidFill>
              </a:rPr>
              <a:t>στα 0.6 , στο 1 είναι  </a:t>
            </a:r>
            <a:r>
              <a:rPr lang="en-US" baseline="0" dirty="0" smtClean="0">
                <a:solidFill>
                  <a:srgbClr val="FF0000"/>
                </a:solidFill>
              </a:rPr>
              <a:t>f</a:t>
            </a:r>
            <a:r>
              <a:rPr lang="el-GR" baseline="0" dirty="0" smtClean="0">
                <a:solidFill>
                  <a:srgbClr val="FF0000"/>
                </a:solidFill>
              </a:rPr>
              <a:t>’_1 = 1/6  , </a:t>
            </a:r>
            <a:r>
              <a:rPr lang="en-US" dirty="0" smtClean="0">
                <a:solidFill>
                  <a:srgbClr val="FF0000"/>
                </a:solidFill>
              </a:rPr>
              <a:t>f_</a:t>
            </a:r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=0.</a:t>
            </a:r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l-GR" baseline="0" dirty="0" smtClean="0">
                <a:solidFill>
                  <a:srgbClr val="FF0000"/>
                </a:solidFill>
              </a:rPr>
              <a:t>στα 0.6 , στο 1 είναι  </a:t>
            </a:r>
            <a:r>
              <a:rPr lang="en-US" baseline="0" dirty="0" smtClean="0">
                <a:solidFill>
                  <a:srgbClr val="FF0000"/>
                </a:solidFill>
              </a:rPr>
              <a:t>f</a:t>
            </a:r>
            <a:r>
              <a:rPr lang="el-GR" baseline="0" dirty="0" smtClean="0">
                <a:solidFill>
                  <a:srgbClr val="FF0000"/>
                </a:solidFill>
              </a:rPr>
              <a:t>’_2 = 1/2 </a:t>
            </a:r>
            <a:r>
              <a:rPr lang="el-GR" baseline="0" dirty="0" smtClean="0">
                <a:solidFill>
                  <a:srgbClr val="FF0000"/>
                </a:solidFill>
              </a:rPr>
              <a:t>  , </a:t>
            </a:r>
            <a:r>
              <a:rPr lang="en-US" dirty="0" smtClean="0">
                <a:solidFill>
                  <a:srgbClr val="FF0000"/>
                </a:solidFill>
              </a:rPr>
              <a:t>f_</a:t>
            </a:r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=0.</a:t>
            </a:r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l-GR" baseline="0" dirty="0" smtClean="0">
                <a:solidFill>
                  <a:srgbClr val="FF0000"/>
                </a:solidFill>
              </a:rPr>
              <a:t>στα 0.6 , στο 1 είναι  </a:t>
            </a:r>
            <a:r>
              <a:rPr lang="en-US" baseline="0" dirty="0" smtClean="0">
                <a:solidFill>
                  <a:srgbClr val="FF0000"/>
                </a:solidFill>
              </a:rPr>
              <a:t>f</a:t>
            </a:r>
            <a:r>
              <a:rPr lang="el-GR" baseline="0" dirty="0" smtClean="0">
                <a:solidFill>
                  <a:srgbClr val="FF0000"/>
                </a:solidFill>
              </a:rPr>
              <a:t>’_3 = 1/3 </a:t>
            </a:r>
            <a:r>
              <a:rPr lang="el-GR" baseline="0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98F5-BAF3-40A0-B43A-DC12077075F0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DC6D-3C3A-408B-BA13-F2586AEDC34F}" type="datetimeFigureOut">
              <a:rPr lang="el-GR" smtClean="0"/>
              <a:pPr/>
              <a:t>8/2/2016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DBE6-9233-4775-B3E0-98663284F2A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ΚΕΦΑΛΑΙΟ 2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ΣΤΑΤΙΣΤΙΚΗ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Παράδειγμα Βιβλίου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0723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Μετά τη διαλογή και ομαδοποίηση θα προκύψει ο πίνακας :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0723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Ιστόγραμμα Συχνοτήτων- Σχ. Συχνοτήτων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0009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Ιστόγραμμα Αθροιστικών Σχ. Συχνοτήτων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35798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Καμπύλες Συχνοτήτων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5929354" cy="28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34" y="1428736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Εάν υποθέσουμε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ότι ο αριθμός των κλάσεων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για μια συνεχή μεταβλητή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είναι αρκετά μεγάλος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(τείνει στο άπειρο)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ότι το πλάτος των κλάσεων είναι αρκετά μικρό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(τείνει στο μηδέν), τότε η πολυγωνική γραμμή συχνοτήτων τείνει να πάρει τη μορφή μιας ομαλής καμπύλης, η οποία ονομάζεται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καμπύλη συχνοτήτων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frequency curve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Καμπύλες Συχνοτήτων</a:t>
            </a:r>
            <a:endParaRPr lang="el-GR" sz="3200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14379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Ασκήσεις για το σπίτι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4 , 5 , 10 , 12  Α΄ Ομάδας.</a:t>
            </a:r>
          </a:p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ΚΑΛΗ ΜΕΛΕΤΗ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Μέτρα Θέσης - Διασποράς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Οι έννοιες “κεντρική τιμή” και “διασπορά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των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παρατηρήσεων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” μας δίνουν το ερέθισμα για έναν ακόμα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πιο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σύντομο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τρόπο περιγραφής της κατανομής ενός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συνόλου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δεδομένων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. Για να ορίσουμε δηλαδή κάποια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μέτρα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(αριθμητικά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μεγέθη), που να μας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δίνουν :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τη θέση του “κέντρου” των παρατηρήσεων στον οριζόντιο άξονα και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τη διασπορά των παρατηρήσεων, δηλαδή πόσο αυτές εκτείνονται γύρω από το “κέντρο” τους.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πρώτα τα καλούμε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μέτρα θέσης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της κατανομής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location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measures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, ενώ τα δεύτερα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μέτρα διασποράς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 ή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μέτρα</a:t>
            </a:r>
          </a:p>
          <a:p>
            <a:pPr>
              <a:buNone/>
            </a:pP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μεταβλητότητας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measures of variability).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Μέτρα Θέσης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Μέση Τιμή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Σταθμικός Μέσος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Διάμεσος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Μέση Τιμή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5009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74295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643446"/>
            <a:ext cx="69294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l-GR" sz="3100" b="1" i="1" dirty="0">
                <a:latin typeface="Times New Roman" pitchFamily="18" charset="0"/>
                <a:cs typeface="Times New Roman" pitchFamily="18" charset="0"/>
              </a:rPr>
              <a:t>Γραφική  Παράσταση  Κατανομής  Συχνοτήτων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>
                <a:latin typeface="Times New Roman" pitchFamily="18" charset="0"/>
                <a:cs typeface="Times New Roman" pitchFamily="18" charset="0"/>
              </a:rPr>
            </a:b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62151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357290" y="857232"/>
            <a:ext cx="70009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Α ) Ραβδόγραμμα 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bar chart)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χρησιμοποιείται για τη γραφική παράσταση των τιμών μιας ποιοτικής μεταβλητής.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μέσης τιμής Τύπος (1)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l-GR" sz="2400" dirty="0" smtClean="0"/>
              <a:t>Μια μεταβλητή παίρνει τις τιμές : </a:t>
            </a:r>
          </a:p>
          <a:p>
            <a:pPr>
              <a:buNone/>
            </a:pPr>
            <a:r>
              <a:rPr lang="el-GR" sz="2400" b="1" dirty="0" smtClean="0"/>
              <a:t>		</a:t>
            </a:r>
            <a:r>
              <a:rPr lang="el-GR" sz="2400" b="1" dirty="0" smtClean="0"/>
              <a:t>	5, 3 , 3ω, 3, 2ω, 3, 3ω, ω	με ω &gt; 0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Αν </a:t>
            </a:r>
            <a:r>
              <a:rPr lang="el-GR" sz="2400" dirty="0" smtClean="0"/>
              <a:t>η μέση τιμή τους είναι 4 , να αποδείξετε ότι ω = </a:t>
            </a:r>
            <a:r>
              <a:rPr lang="el-GR" sz="2400" dirty="0" smtClean="0"/>
              <a:t>2.</a:t>
            </a:r>
            <a:endParaRPr lang="el-GR" sz="2400" dirty="0" smtClean="0"/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ΛΥΣΗ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6 Φυλλαδίου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Σε ένα Λύκειο φοιτούν 300 μαθητές και η μέση βαθμολογία τους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στα Μαθηματικά το Α΄ Τετράμηνο είναι 15. 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Στο Β΄ Τετράμηνο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ένας ορισμένος αριθμός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μαθητών αύξησε την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βαθμολογία του κατά 4 μονάδες ο καθένας,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ενώ οι υπόλοιποι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μείωσαν τη βαθμολογία τους κατά 2 μονάδες ο κάθε μαθητής.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Να βρείτε, πόσοι μαθητές βελτίωσαν τη βαθμολογία τους και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πόσοι την χειροτέρευσαν, αν γνωρίζουμε ότι η μέση βαθμολογία</a:t>
            </a:r>
          </a:p>
          <a:p>
            <a:pPr lvl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στο Β΄ Τετράμηνο έγινε 17.</a:t>
            </a:r>
            <a:r>
              <a:rPr lang="el-GR" dirty="0" smtClean="0"/>
              <a:t>                                                                                                                                                    					</a:t>
            </a:r>
            <a:r>
              <a:rPr lang="el-GR" sz="1600" i="1" dirty="0" smtClean="0"/>
              <a:t>[ Ένθετο ‘Ο υποψήφιος ’ 2003 ]</a:t>
            </a:r>
            <a:endParaRPr lang="el-GR" i="1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 Άσκησης 6 Φυλλαδίου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3000372"/>
            <a:ext cx="64294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85786" y="1571612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 : οι μαθητές που την αύξησαν</a:t>
            </a: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300 – κ : οι μαθητές που την μείωσαν.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Συνοπτική Λύση :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Σταθμικός Μέσος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3581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– 9Β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study4exams.gr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6438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Διάμεσος σε Διακριτή Μεταβλητή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 Φυλλαδίου</a:t>
            </a:r>
            <a:endParaRPr lang="el-G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6712200" cy="9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00100" y="171448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l-GR" dirty="0" smtClean="0"/>
              <a:t>Ο πίνακας παρουσιάζει τους βαθμούς των μαθητών ενός</a:t>
            </a:r>
            <a:endParaRPr lang="en-US" dirty="0" smtClean="0"/>
          </a:p>
          <a:p>
            <a:pPr lvl="0">
              <a:buNone/>
            </a:pPr>
            <a:r>
              <a:rPr lang="el-GR" dirty="0" smtClean="0"/>
              <a:t>τμήματος σε ένα διαγώνισμα Φυσικής :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378619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 smtClean="0"/>
              <a:t>Να υπολογίσετε : </a:t>
            </a:r>
            <a:r>
              <a:rPr lang="el-GR" b="1" dirty="0" smtClean="0"/>
              <a:t>α )</a:t>
            </a:r>
            <a:r>
              <a:rPr lang="el-GR" dirty="0" smtClean="0"/>
              <a:t> το ποσοστό των μαθητών που πήραν το πολύ 10,</a:t>
            </a:r>
          </a:p>
          <a:p>
            <a:pPr>
              <a:buNone/>
            </a:pPr>
            <a:r>
              <a:rPr lang="el-GR" b="1" dirty="0" smtClean="0"/>
              <a:t>β )</a:t>
            </a:r>
            <a:r>
              <a:rPr lang="el-GR" dirty="0" smtClean="0"/>
              <a:t> το ποσοστό των μαθητών που πήραν τουλάχιστον 16,</a:t>
            </a:r>
          </a:p>
          <a:p>
            <a:pPr>
              <a:buNone/>
            </a:pPr>
            <a:r>
              <a:rPr lang="el-GR" b="1" dirty="0" smtClean="0"/>
              <a:t>γ )</a:t>
            </a:r>
            <a:r>
              <a:rPr lang="el-GR" dirty="0" smtClean="0"/>
              <a:t> τη μέση τιμή των βαθμών , </a:t>
            </a:r>
            <a:r>
              <a:rPr lang="el-GR" b="1" dirty="0" smtClean="0"/>
              <a:t>δ )</a:t>
            </a:r>
            <a:r>
              <a:rPr lang="el-GR" dirty="0" smtClean="0"/>
              <a:t> τη διάμεσο των βαθμών, 		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 Άσκησης 3 Φυλλαδίου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5009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Διάμεσος – Συνεχής Μεταβλητή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92961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–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www.study4exams.gr/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Β ) Διάγραμμα Συχνοτήτων</a:t>
            </a:r>
            <a:endParaRPr lang="el-G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7215238" cy="33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–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www.study4exams.gr/</a:t>
            </a:r>
            <a:endParaRPr lang="el-G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0009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572296" cy="28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65722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 συνέχεια</a:t>
            </a:r>
            <a:endParaRPr lang="el-G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21523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Μέτρα Διασποράς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Παράλληλα λοιπόν με τα μέτρα θέσης κρίνεται απαραίτητη και η εξέταση κάποιων μέτρων διασποράς ή μεταβλητότητας, δηλαδή μέτρων που εκφράζουν τις αποκλίσεις των τιμών μιας μεταβλητής γύρω από τα μέτρα κεντρικής τάσης. </a:t>
            </a:r>
          </a:p>
          <a:p>
            <a:endParaRPr lang="el-GR" sz="2400" dirty="0" smtClean="0"/>
          </a:p>
          <a:p>
            <a:r>
              <a:rPr lang="el-GR" sz="2400" dirty="0" smtClean="0"/>
              <a:t>Τέτοια μέτρα λέγονται </a:t>
            </a:r>
            <a:r>
              <a:rPr lang="el-GR" sz="2400" b="1" dirty="0" smtClean="0"/>
              <a:t>μέτρα διασποράς</a:t>
            </a:r>
            <a:r>
              <a:rPr lang="el-GR" sz="2400" dirty="0" smtClean="0"/>
              <a:t> </a:t>
            </a:r>
            <a:r>
              <a:rPr lang="en-AU" sz="2400" dirty="0" smtClean="0"/>
              <a:t>(measures of varia</a:t>
            </a:r>
            <a:r>
              <a:rPr lang="en-US" sz="2400" dirty="0" err="1" smtClean="0"/>
              <a:t>tion</a:t>
            </a:r>
            <a:r>
              <a:rPr lang="en-AU" sz="2400" dirty="0" smtClean="0"/>
              <a:t>, dispersion measures)</a:t>
            </a:r>
            <a:r>
              <a:rPr lang="el-GR" sz="2400" dirty="0" smtClean="0"/>
              <a:t>. 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Τα σπουδαιότερα μέτρα διασποράς είναι </a:t>
            </a:r>
          </a:p>
          <a:p>
            <a:pPr lvl="1"/>
            <a:r>
              <a:rPr lang="el-GR" sz="2000" dirty="0" smtClean="0"/>
              <a:t>το εύρος ,  </a:t>
            </a:r>
            <a:r>
              <a:rPr lang="en-US" sz="2000" dirty="0" smtClean="0"/>
              <a:t>( R )</a:t>
            </a:r>
            <a:endParaRPr lang="el-GR" sz="2000" dirty="0" smtClean="0"/>
          </a:p>
          <a:p>
            <a:pPr lvl="1"/>
            <a:r>
              <a:rPr lang="el-GR" sz="2000" dirty="0" smtClean="0"/>
              <a:t>η διακύμανση </a:t>
            </a:r>
            <a:r>
              <a:rPr lang="en-US" sz="2000" dirty="0" smtClean="0"/>
              <a:t> ,</a:t>
            </a:r>
            <a:endParaRPr lang="el-GR" sz="2000" dirty="0" smtClean="0"/>
          </a:p>
          <a:p>
            <a:pPr lvl="1"/>
            <a:r>
              <a:rPr lang="el-GR" sz="2000" dirty="0" smtClean="0"/>
              <a:t>και η τυπική απόκλιση</a:t>
            </a:r>
            <a:r>
              <a:rPr lang="en-US" sz="2000" dirty="0" smtClean="0"/>
              <a:t>  ( s ).</a:t>
            </a:r>
            <a:endParaRPr lang="el-GR" sz="2000" dirty="0" smtClean="0"/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4489450" y="3327400"/>
          <a:ext cx="165100" cy="203200"/>
        </p:xfrm>
        <a:graphic>
          <a:graphicData uri="http://schemas.openxmlformats.org/presentationml/2006/ole">
            <p:oleObj spid="_x0000_s9218" name="Εξίσωση" r:id="rId3" imgW="164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Εύρος (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Range)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l-GR" dirty="0" smtClean="0"/>
              <a:t>Το απλούστερο από τα μέτρα διασποράς είναι το </a:t>
            </a:r>
            <a:r>
              <a:rPr lang="el-GR" b="1" dirty="0" smtClean="0"/>
              <a:t>εύρος</a:t>
            </a:r>
            <a:r>
              <a:rPr lang="el-GR" dirty="0" smtClean="0"/>
              <a:t> ή </a:t>
            </a:r>
            <a:r>
              <a:rPr lang="el-GR" b="1" dirty="0" smtClean="0"/>
              <a:t>κύμανση</a:t>
            </a:r>
            <a:r>
              <a:rPr lang="el-GR" dirty="0" smtClean="0"/>
              <a:t> </a:t>
            </a:r>
            <a:r>
              <a:rPr lang="en-AU" dirty="0" smtClean="0"/>
              <a:t>(range) (R)</a:t>
            </a:r>
            <a:r>
              <a:rPr lang="el-GR" dirty="0" smtClean="0"/>
              <a:t>, που ορίζεται ως η διαφορά της ελάχιστης παρατήρησης από τη μέγιστη παρατήρηση, δηλαδή:</a:t>
            </a:r>
          </a:p>
          <a:p>
            <a:pPr hangingPunct="0">
              <a:buNone/>
            </a:pPr>
            <a:endParaRPr lang="el-GR" dirty="0" smtClean="0"/>
          </a:p>
          <a:p>
            <a:pPr algn="ctr" hangingPunct="0">
              <a:buNone/>
            </a:pPr>
            <a:r>
              <a:rPr lang="en-US" dirty="0" smtClean="0"/>
              <a:t>R=</a:t>
            </a:r>
            <a:r>
              <a:rPr lang="el-GR" dirty="0" smtClean="0"/>
              <a:t> </a:t>
            </a:r>
            <a:r>
              <a:rPr lang="el-GR" sz="2400" dirty="0" smtClean="0"/>
              <a:t>Μεγαλύτερη παρατήρηση-Μικρότερη παρατήρηση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Διακύμανση 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67866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28868"/>
            <a:ext cx="67151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143380"/>
            <a:ext cx="68580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Διακύμανση</a:t>
            </a:r>
            <a:endParaRPr lang="el-GR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7151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357290" y="492919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ΤΥΠΟΣ (4)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Παραδείγματα στους τύπους (1) , (3)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ΠΑΡΑΔΕΙΓΜΑ 1</a:t>
            </a:r>
            <a:r>
              <a:rPr lang="el-GR" sz="2400" u="sng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Έστω οι βαθμοί 7 μαθητών στο μάθημα της Φυσικής: </a:t>
            </a:r>
          </a:p>
          <a:p>
            <a:pPr algn="ctr"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7,8,9,10,11,12,13</a:t>
            </a: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Βρείτε :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τη διάμεσο δ,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τη μέση τιμή των βαθμών,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τη διακύμανση των βαθμών,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 ) την τυπική απόκλιση,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 ) το εύρος των βαθμών.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Παραδείγματα στους τύπους (1) , (3)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ΠΑΡΑΔΕΙΓΜΑ </a:t>
            </a: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u="sng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Στον παρακάτω πίνακα βλέπουμε των αριθμό των αγελάδων 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που κατέχουν οι οικογένειες ενός χωριού.</a:t>
            </a: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428728" y="2357430"/>
          <a:ext cx="6096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115"/>
                <a:gridCol w="1225902"/>
                <a:gridCol w="1216328"/>
                <a:gridCol w="1216328"/>
                <a:gridCol w="1216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Αγελάδες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Οικογέν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ΣΥΝΟΛΑ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71472" y="492919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Βρείτε :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τη διάμεσο			β) τη μέση τιμή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τη διακύμανση		δ ) την τυπική απόκλιση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Τυπική Απόκλιση –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Standard deviation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2151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800" b="1" i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 ) Κυκλικό Διάγραμμα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357982" cy="26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143380"/>
            <a:ext cx="50006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Συντελεστής Μεταβλητότητας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CV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3581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600" b="1" i="1" dirty="0" smtClean="0">
                <a:latin typeface="Times New Roman" pitchFamily="18" charset="0"/>
                <a:cs typeface="Times New Roman" pitchFamily="18" charset="0"/>
              </a:rPr>
              <a:t>Άσκηση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l-GR" sz="3600" b="1" i="1" dirty="0" smtClean="0">
                <a:latin typeface="Times New Roman" pitchFamily="18" charset="0"/>
                <a:cs typeface="Times New Roman" pitchFamily="18" charset="0"/>
              </a:rPr>
              <a:t> Φυλλαδίου</a:t>
            </a:r>
            <a:endParaRPr lang="el-GR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4386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</a:t>
            </a:r>
            <a:endParaRPr lang="el-GR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92961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</a:t>
            </a:r>
            <a:endParaRPr lang="el-GR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24"/>
            <a:ext cx="7643866" cy="55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l-GR" sz="3200" b="1" i="1" dirty="0" smtClean="0"/>
              <a:t>Εφαρμογή 3  Βιβλίου, σελίδα 99</a:t>
            </a:r>
            <a:endParaRPr lang="el-GR" sz="3200" b="1" i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009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Απόδειξη Εφαρμογής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13973"/>
            <a:ext cx="7715304" cy="53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Πανελλήνιες 2007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 Άσκησης 2007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47218"/>
            <a:ext cx="7643866" cy="51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Κανονική Κατανομή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Ασκήσεις 10+11 Φυλλαδίου</a:t>
            </a:r>
            <a:endParaRPr lang="el-G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ΑΣΚΗΣΗ 10</a:t>
            </a:r>
          </a:p>
          <a:p>
            <a:pPr lvl="0">
              <a:buNone/>
            </a:pPr>
            <a:r>
              <a:rPr lang="el-GR" sz="2000" dirty="0" smtClean="0"/>
              <a:t>Εξετάσαμε ένα δείγμα μαθητών μιας τάξης ως προς το βάρος τους και διαπιστώθηκε ότι</a:t>
            </a:r>
          </a:p>
          <a:p>
            <a:pPr lvl="0">
              <a:buNone/>
            </a:pPr>
            <a:r>
              <a:rPr lang="el-GR" sz="2000" dirty="0" smtClean="0"/>
              <a:t>κυμαίνονται από 45 έως 75 κιλά , ενώ η κατανομή των βαρών είναι κανονική. </a:t>
            </a:r>
          </a:p>
          <a:p>
            <a:pPr lvl="0">
              <a:buNone/>
            </a:pPr>
            <a:r>
              <a:rPr lang="el-GR" sz="2000" b="1" dirty="0" smtClean="0"/>
              <a:t>α )</a:t>
            </a:r>
            <a:r>
              <a:rPr lang="el-GR" sz="2000" dirty="0" smtClean="0"/>
              <a:t> να βρεθεί η μέση τιμή και το εύρος , </a:t>
            </a:r>
          </a:p>
          <a:p>
            <a:pPr>
              <a:buNone/>
            </a:pPr>
            <a:r>
              <a:rPr lang="el-GR" sz="2000" b="1" dirty="0" smtClean="0"/>
              <a:t>β )</a:t>
            </a:r>
            <a:r>
              <a:rPr lang="el-GR" sz="2000" dirty="0" smtClean="0"/>
              <a:t> να εξεταστεί αν το δείγμα είναι ομοιογενές ,</a:t>
            </a:r>
          </a:p>
          <a:p>
            <a:pPr>
              <a:buNone/>
            </a:pPr>
            <a:r>
              <a:rPr lang="el-GR" sz="2000" b="1" dirty="0" smtClean="0"/>
              <a:t>γ )</a:t>
            </a:r>
            <a:r>
              <a:rPr lang="el-GR" sz="2000" dirty="0" smtClean="0"/>
              <a:t> αν το άθροισμα των βαρών είναι 1800 κιλά , να βρεθεί το μέγεθος του δείγματος</a:t>
            </a:r>
          </a:p>
          <a:p>
            <a:pPr>
              <a:buNone/>
            </a:pPr>
            <a:r>
              <a:rPr lang="el-GR" sz="2000" b="1" dirty="0" smtClean="0"/>
              <a:t>δ )</a:t>
            </a:r>
            <a:r>
              <a:rPr lang="el-GR" sz="2000" dirty="0" smtClean="0"/>
              <a:t> τι ποσοστό μαθητών έχει βάρος το οποίο κυμαίνεται από 50 έως 60 κιλά ;</a:t>
            </a:r>
          </a:p>
          <a:p>
            <a:pPr algn="ctr">
              <a:buNone/>
            </a:pPr>
            <a:r>
              <a:rPr lang="el-GR" sz="2000" dirty="0" smtClean="0"/>
              <a:t> </a:t>
            </a:r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ΑΣΚΗΣΗ 11</a:t>
            </a:r>
            <a:endParaRPr lang="el-GR" sz="2000" dirty="0" smtClean="0"/>
          </a:p>
          <a:p>
            <a:pPr lvl="0">
              <a:buNone/>
            </a:pPr>
            <a:r>
              <a:rPr lang="el-GR" sz="2000" dirty="0" smtClean="0"/>
              <a:t>Σε έρευνα που έγινε στους μαθητές μιας πόλης, για το χρόνο που κάνουν να πάνε από το</a:t>
            </a:r>
          </a:p>
          <a:p>
            <a:pPr lvl="0">
              <a:buNone/>
            </a:pPr>
            <a:r>
              <a:rPr lang="el-GR" sz="2000" dirty="0" smtClean="0"/>
              <a:t>σπίτι τους στο σχολείο, διαπιστώθηκε ότι το 50% περίπου των μαθητών χρειάζεται</a:t>
            </a:r>
          </a:p>
          <a:p>
            <a:pPr lvl="0">
              <a:buNone/>
            </a:pPr>
            <a:r>
              <a:rPr lang="el-GR" sz="2000" dirty="0" smtClean="0"/>
              <a:t>περισσότερο από 12 λεπτά, ενώ το 16% περίπου χρειάζεται λιγότερο από 10 λεπτά.</a:t>
            </a:r>
          </a:p>
          <a:p>
            <a:pPr lvl="0">
              <a:buNone/>
            </a:pPr>
            <a:r>
              <a:rPr lang="el-GR" sz="2000" dirty="0" smtClean="0"/>
              <a:t>Υποθέτουμε ότι η κατανομή του χρόνου της διαδρομής είναι κατά προσέγγιση κανονική.</a:t>
            </a:r>
          </a:p>
          <a:p>
            <a:r>
              <a:rPr lang="el-GR" sz="2000" dirty="0" smtClean="0"/>
              <a:t>Να βρεθεί ο μέσος χρόνος διαδρομής των μαθητών και η τυπική απόκλιση του χρόνου</a:t>
            </a:r>
          </a:p>
          <a:p>
            <a:pPr lvl="0">
              <a:buNone/>
            </a:pPr>
            <a:r>
              <a:rPr lang="el-GR" sz="2000" dirty="0" smtClean="0"/>
              <a:t>διαδρομής τους.</a:t>
            </a:r>
          </a:p>
          <a:p>
            <a:r>
              <a:rPr lang="el-GR" sz="2000" dirty="0" smtClean="0"/>
              <a:t>Να εξεταστεί αν το δείγμα είναι ομοιογενές.</a:t>
            </a:r>
          </a:p>
          <a:p>
            <a:r>
              <a:rPr lang="el-GR" sz="2000" dirty="0" smtClean="0"/>
              <a:t>Αν οι μαθητές της πόλης είναι 4000 πόσοι θα κάνουν τη διαδρομή σε χρόνο από 14 έως 16 λεπτά;</a:t>
            </a:r>
          </a:p>
          <a:p>
            <a:r>
              <a:rPr lang="el-GR" sz="2000" dirty="0" smtClean="0"/>
              <a:t>Μια μέρα λόγω έργων στον κεντρικό δρόμο της πόλης, κάθε μαθητής καθυστέρησε 5</a:t>
            </a:r>
          </a:p>
          <a:p>
            <a:pPr lvl="0">
              <a:buNone/>
            </a:pPr>
            <a:r>
              <a:rPr lang="el-GR" sz="2000" dirty="0" smtClean="0"/>
              <a:t>λεπτά. Να βρεθεί πόσο μεταβάλλεται ο συντελεστής μεταβολής.                                                                          							</a:t>
            </a:r>
            <a:r>
              <a:rPr lang="el-GR" sz="1600" dirty="0" smtClean="0"/>
              <a:t>[ ΕΞΕΤΑΣΕΙΣ 2001] 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sz="3200" b="1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 ) Σημειόγραμμα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358114" cy="23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Λύση άσκησης 11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2400" dirty="0" smtClean="0"/>
              <a:t>ο μέσος χρόνος διαδρομής των μαθητών και η τυπική απόκλιση του χρόνου διαδρομής τους είναι : 12  και 2 αντίστοιχα.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το δείγμα είναι ομοιογενές ; Απάντηση</a:t>
            </a:r>
            <a:r>
              <a:rPr lang="en-US" sz="2400" dirty="0" smtClean="0"/>
              <a:t>CV=</a:t>
            </a:r>
            <a:r>
              <a:rPr lang="el-GR" sz="2400" dirty="0" smtClean="0"/>
              <a:t> 1/6 άρα ΟΧΙ.</a:t>
            </a:r>
          </a:p>
          <a:p>
            <a:pPr lvl="0">
              <a:buNone/>
            </a:pPr>
            <a:endParaRPr lang="el-GR" sz="2400" dirty="0" smtClean="0"/>
          </a:p>
          <a:p>
            <a:pPr lvl="0">
              <a:buFont typeface="Wingdings" pitchFamily="2" charset="2"/>
              <a:buChar char="Ø"/>
            </a:pPr>
            <a:r>
              <a:rPr lang="el-GR" sz="2400" dirty="0" smtClean="0"/>
              <a:t>Αν οι μαθητές της πόλης είναι 4000 πόσοι θα κάνουν τη διαδρομή σε χρόνο από 14 έως 16 λεπτά; </a:t>
            </a:r>
          </a:p>
          <a:p>
            <a:pPr lvl="0">
              <a:buNone/>
            </a:pPr>
            <a:r>
              <a:rPr lang="el-GR" sz="2400" dirty="0" smtClean="0"/>
              <a:t>	ΑΠΑΝΤΗΣΗ : ΕΊΝΑΙ ΤΟ 13,5% άρα 540</a:t>
            </a:r>
          </a:p>
          <a:p>
            <a:pPr lvl="0">
              <a:buNone/>
            </a:pPr>
            <a:endParaRPr lang="el-GR" sz="2400" dirty="0" smtClean="0"/>
          </a:p>
          <a:p>
            <a:pPr lvl="0">
              <a:buFont typeface="Wingdings" pitchFamily="2" charset="2"/>
              <a:buChar char="Ø"/>
            </a:pPr>
            <a:r>
              <a:rPr lang="el-GR" sz="2400" dirty="0" smtClean="0"/>
              <a:t>Μια μέρα λόγω έργων στον κεντρικό δρόμο της πόλης, κάθε μαθητής καθυστέρησε 5 λεπτά. </a:t>
            </a:r>
          </a:p>
          <a:p>
            <a:pPr lvl="0">
              <a:buNone/>
            </a:pPr>
            <a:r>
              <a:rPr lang="el-GR" sz="2400" dirty="0" smtClean="0"/>
              <a:t>	Να βρεθεί πόσο μεταβάλλεται ο συντελεστής μεταβολής. ΑΠΑΝΤΗΣΗ : 2/17  = 0.1176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στην Κανονική Κατανομή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Εξετάζουμε δείγμα (Ι) μισθωτών και (ΙΙ) συνταξιούχων ως προς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τις μειώσεις μισθών και συντάξεων αντίστοιχα λόγω του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μνημονίου. Για το (Ι) βρίσκουμε :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50% περίπου είχε μείωση το πολύ 350€.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49,85% είχε μείωση από 350€ ως 500€.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Για το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ΙΙ)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βρίσκουμε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Μέχρι 450€ μειώθηκαν οι συντάξεις σε ποσοστό 16% περίπου των συνταξιούχων.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Πάνω από 900€ μειώθηκαν οι συντάξεις σε ποσοστό 2,35% των συνταξιούχων.</a:t>
            </a:r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 ) βρείτε τις μέσες τιμές και τις αποκλίσεις των μειώσεων των (Ι) και (ΙΙ).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) Εξετάστε τα δείγματα ως προς την ομοιογένεια.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Πανελλήνιες 2013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Πανελλήνιες 2013</a:t>
            </a:r>
            <a:endParaRPr lang="el-GR" sz="32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88"/>
            <a:ext cx="7715304" cy="54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Άσκηση 5Γ -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study4exams.gr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080" y="1071562"/>
            <a:ext cx="8065886" cy="52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i="1" dirty="0" smtClean="0">
                <a:solidFill>
                  <a:srgbClr val="FF0000"/>
                </a:solidFill>
              </a:rPr>
              <a:t>Καλή Μελέτη</a:t>
            </a:r>
            <a:endParaRPr lang="el-GR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 ) Χρονόγραμμα</a:t>
            </a:r>
            <a:endParaRPr lang="el-GR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2152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Άσκηση 4 Β΄ ομάδας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76438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928662" y="13572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42910" y="1214423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Το παρακάτω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χρονόγραμμα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δίνει τη σχετική συχνότητα των νέων πτυχιούχων</a:t>
            </a:r>
          </a:p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Μαθηματικών σε όλη την Ελλάδα από το 1930 έως το 1995 ανάλογα με το φύλο. </a:t>
            </a:r>
          </a:p>
          <a:p>
            <a:pPr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α)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Μελετώντας προσεκτικά το </a:t>
            </a:r>
            <a:r>
              <a:rPr lang="el-GR" dirty="0" err="1">
                <a:latin typeface="Times New Roman" pitchFamily="18" charset="0"/>
                <a:cs typeface="Times New Roman" pitchFamily="18" charset="0"/>
              </a:rPr>
              <a:t>χρονόγραμμα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αυτό ποιά συμπεράσματα εξάγονται; </a:t>
            </a:r>
          </a:p>
          <a:p>
            <a:pPr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β)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Ο συνολικός αριθμός νέων πτυχιούχων Μαθηματικών το έτος 1995 ήταν 789.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Πόσες ήσαν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οι γυναίκες και πόσοι οι άνδρες; </a:t>
            </a:r>
          </a:p>
          <a:p>
            <a:pPr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γ)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Ο αριθμός των γυναικών που έγιναν πτυχιούχοι Μαθηματικών το έτος 1974 ήσαν</a:t>
            </a:r>
          </a:p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173. Πόσοι ήσαν οι άνδρες που έγιναν πτυχιούχοι Μαθηματικοί το ίδιο έτος; </a:t>
            </a:r>
          </a:p>
          <a:p>
            <a:pPr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δ)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Πόσοι άνδρες και πόσες γυναίκες πήραν πτυχίο Μαθηματικών στην Ελλάδα το</a:t>
            </a:r>
          </a:p>
          <a:p>
            <a:pPr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1985;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Ομαδοποίηση Παρατηρήσεων</a:t>
            </a:r>
            <a:endParaRPr lang="el-G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lvl="0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Το πρώτο βήμα στην ομαδοποίηση των δεδομένων είναι </a:t>
            </a: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η εκλογή του αριθμού κ των ομάδων ή κλάσεων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Το δεύτερο βήμα είναι ο </a:t>
            </a: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προσδιορισμός του πλάτους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των κλάσεων. </a:t>
            </a:r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Πλάτος μιας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κλάσης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c,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ονομάζεται η διαφορά του κατωτέρου από το ανώτερο όριο της κλάσης.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Για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να κατασκευάσουμε </a:t>
            </a:r>
            <a:r>
              <a:rPr lang="el-GR" sz="1800" dirty="0" err="1">
                <a:latin typeface="Times New Roman" pitchFamily="18" charset="0"/>
                <a:cs typeface="Times New Roman" pitchFamily="18" charset="0"/>
              </a:rPr>
              <a:t>ισοπλατείς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κλάσεις, χρησιμοποιούμε το </a:t>
            </a:r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εύρος 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range)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του δείγματος, δηλαδή τη διαφορά της μικρότερης παρατήρησης από τη μεγαλύτερη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ή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= R / k</a:t>
            </a:r>
          </a:p>
          <a:p>
            <a:pPr algn="ctr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Το επόμενο βήμα είναι η </a:t>
            </a:r>
            <a:r>
              <a:rPr lang="el-GR" sz="1800" b="1" i="1" dirty="0">
                <a:latin typeface="Times New Roman" pitchFamily="18" charset="0"/>
                <a:cs typeface="Times New Roman" pitchFamily="18" charset="0"/>
              </a:rPr>
              <a:t>κατασκευή των κλάσεων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. Ξεκινώντας από την μικρότερη παρατήρηση, ή για πρακτικούς λόγους λίγο πιο κάτω από την μικρότερη παρατήρηση, και προσθέτοντας κάθε φορά το πλάτος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δημιουργούμε τις </a:t>
            </a:r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κλάσεις. Αυτονόητο είναι ότι η μεγαλύτερη τιμή του δείγματος θα (πρέπει να) ανήκει οπωσδήποτε στην τελευταία κλάση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Τέλος, γίνεται η </a:t>
            </a:r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διαλογή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των παρατηρήσεων. Το πλήθος των παρατηρήσεων  που προκύπτουν από τη διαλογή για την κλάση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καλείται </a:t>
            </a:r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συχνότητα της κλάσης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αυτής ή </a:t>
            </a:r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συχνότητα της κεντρικής τιμής</a:t>
            </a:r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/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smtClean="0">
                <a:latin typeface="Times New Roman" pitchFamily="18" charset="0"/>
                <a:cs typeface="Times New Roman" pitchFamily="18" charset="0"/>
              </a:rPr>
              <a:t>Ομαδοποίηση Παρατηρήσεων</a:t>
            </a:r>
            <a:endParaRPr lang="el-GR" sz="32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l-GR" sz="2600" dirty="0"/>
              <a:t>Πρέπει να προσεχτεί ότι:</a:t>
            </a:r>
          </a:p>
          <a:p>
            <a:pPr lvl="0" hangingPunct="0"/>
            <a:r>
              <a:rPr lang="el-GR" sz="2600" dirty="0"/>
              <a:t>Καμία παρατήρηση δεν μπορεί να μείνει έξω από κάποια κλάση.</a:t>
            </a:r>
          </a:p>
          <a:p>
            <a:pPr lvl="0" hangingPunct="0"/>
            <a:r>
              <a:rPr lang="el-GR" sz="2600" dirty="0"/>
              <a:t>Οι κεντρικές τιμές διαφέρουν μεταξύ τους όσο και το πλάτος των κλάσεων, που εδώ είναι ίσο με 6.</a:t>
            </a:r>
          </a:p>
          <a:p>
            <a:pPr lvl="0" hangingPunct="0"/>
            <a:r>
              <a:rPr lang="el-GR" sz="2600" dirty="0"/>
              <a:t>Μία παρατήρηση που συμπίπτει με το άνω άκρο μιας κλάσης θα τοποθετηθεί κατά τη διαλογή στην αμέσως επόμενη κλάση. </a:t>
            </a:r>
            <a:r>
              <a:rPr lang="el-GR" sz="2600" i="1" dirty="0" smtClean="0"/>
              <a:t>Για </a:t>
            </a:r>
            <a:r>
              <a:rPr lang="el-GR" sz="2600" i="1" dirty="0"/>
              <a:t>παράδειγμα, ο μαθητής με ύψος 180 θα τοποθετηθεί στην </a:t>
            </a:r>
            <a:r>
              <a:rPr lang="el-GR" sz="2600" i="1" dirty="0" smtClean="0"/>
              <a:t>κλάση </a:t>
            </a:r>
            <a:r>
              <a:rPr lang="el-GR" sz="2600" i="1" dirty="0"/>
              <a:t>[180, 186</a:t>
            </a:r>
            <a:r>
              <a:rPr lang="el-GR" sz="2600" i="1" dirty="0" smtClean="0"/>
              <a:t>)</a:t>
            </a:r>
            <a:r>
              <a:rPr lang="en-US" sz="2600" i="1" dirty="0" smtClean="0"/>
              <a:t> </a:t>
            </a:r>
            <a:r>
              <a:rPr lang="el-GR" sz="2600" i="1" dirty="0" smtClean="0"/>
              <a:t>και όχι στην κλάση [174,180).</a:t>
            </a:r>
            <a:endParaRPr lang="el-GR" sz="2600" i="1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1645</Words>
  <Application>Microsoft Office PowerPoint</Application>
  <PresentationFormat>Προβολή στην οθόνη (4:3)</PresentationFormat>
  <Paragraphs>202</Paragraphs>
  <Slides>55</Slides>
  <Notes>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7" baseType="lpstr">
      <vt:lpstr>Θέμα του Office</vt:lpstr>
      <vt:lpstr>Εξίσωση</vt:lpstr>
      <vt:lpstr>ΚΕΦΑΛΑΙΟ 2Ο </vt:lpstr>
      <vt:lpstr>Γραφική  Παράσταση  Κατανομής  Συχνοτήτων </vt:lpstr>
      <vt:lpstr>Β ) Διάγραμμα Συχνοτήτων</vt:lpstr>
      <vt:lpstr>Γ ) Κυκλικό Διάγραμμα</vt:lpstr>
      <vt:lpstr>Δ ) Σημειόγραμμα</vt:lpstr>
      <vt:lpstr>Ε ) Χρονόγραμμα</vt:lpstr>
      <vt:lpstr>Άσκηση 4 Β΄ ομάδας</vt:lpstr>
      <vt:lpstr>Ομαδοποίηση Παρατηρήσεων</vt:lpstr>
      <vt:lpstr>Ομαδοποίηση Παρατηρήσεων</vt:lpstr>
      <vt:lpstr>Παράδειγμα Βιβλίου</vt:lpstr>
      <vt:lpstr>Μετά τη διαλογή και ομαδοποίηση θα προκύψει ο πίνακας : </vt:lpstr>
      <vt:lpstr>Ιστόγραμμα Συχνοτήτων- Σχ. Συχνοτήτων</vt:lpstr>
      <vt:lpstr>Ιστόγραμμα Αθροιστικών Σχ. Συχνοτήτων</vt:lpstr>
      <vt:lpstr>Καμπύλες Συχνοτήτων</vt:lpstr>
      <vt:lpstr>Καμπύλες Συχνοτήτων</vt:lpstr>
      <vt:lpstr>Ασκήσεις για το σπίτι</vt:lpstr>
      <vt:lpstr>Μέτρα Θέσης - Διασποράς</vt:lpstr>
      <vt:lpstr>Μέτρα Θέσης</vt:lpstr>
      <vt:lpstr>Μέση Τιμή</vt:lpstr>
      <vt:lpstr>Άσκηση μέσης τιμής Τύπος (1)</vt:lpstr>
      <vt:lpstr>Άσκηση 6 Φυλλαδίου</vt:lpstr>
      <vt:lpstr>Λύση Άσκησης 6 Φυλλαδίου</vt:lpstr>
      <vt:lpstr>Σταθμικός Μέσος</vt:lpstr>
      <vt:lpstr>Άσκηση – 9Β study4exams.gr</vt:lpstr>
      <vt:lpstr>Διάμεσος σε Διακριτή Μεταβλητή</vt:lpstr>
      <vt:lpstr>Άσκηση 3 Φυλλαδίου</vt:lpstr>
      <vt:lpstr>Λύση Άσκησης 3 Φυλλαδίου</vt:lpstr>
      <vt:lpstr>Διάμεσος – Συνεχής Μεταβλητή</vt:lpstr>
      <vt:lpstr>Άσκηση – www.study4exams.gr/</vt:lpstr>
      <vt:lpstr>Άσκηση – www.study4exams.gr/</vt:lpstr>
      <vt:lpstr>Λύση</vt:lpstr>
      <vt:lpstr>Λύση συνέχεια</vt:lpstr>
      <vt:lpstr>Μέτρα Διασποράς</vt:lpstr>
      <vt:lpstr>Εύρος (Range)</vt:lpstr>
      <vt:lpstr>Διακύμανση </vt:lpstr>
      <vt:lpstr>Διακύμανση</vt:lpstr>
      <vt:lpstr>Παραδείγματα στους τύπους (1) , (3)</vt:lpstr>
      <vt:lpstr>Παραδείγματα στους τύπους (1) , (3)</vt:lpstr>
      <vt:lpstr>Τυπική Απόκλιση – Standard deviation</vt:lpstr>
      <vt:lpstr>Συντελεστής Μεταβλητότητας CV</vt:lpstr>
      <vt:lpstr>Άσκηση 9 Φυλλαδίου</vt:lpstr>
      <vt:lpstr>Λύση</vt:lpstr>
      <vt:lpstr>Λύση</vt:lpstr>
      <vt:lpstr>Εφαρμογή 3  Βιβλίου, σελίδα 99</vt:lpstr>
      <vt:lpstr>Απόδειξη Εφαρμογής</vt:lpstr>
      <vt:lpstr>Άσκηση Πανελλήνιες 2007</vt:lpstr>
      <vt:lpstr>Λύση Άσκησης 2007</vt:lpstr>
      <vt:lpstr>Κανονική Κατανομή</vt:lpstr>
      <vt:lpstr>Ασκήσεις 10+11 Φυλλαδίου</vt:lpstr>
      <vt:lpstr>Λύση άσκησης 11</vt:lpstr>
      <vt:lpstr>Άσκηση στην Κανονική Κατανομή</vt:lpstr>
      <vt:lpstr>Πανελλήνιες 2013</vt:lpstr>
      <vt:lpstr>Πανελλήνιες 2013</vt:lpstr>
      <vt:lpstr>Άσκηση 5Γ -  study4exams.gr</vt:lpstr>
      <vt:lpstr>Καλή Μελέτη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2Ο</dc:title>
  <dc:creator>User</dc:creator>
  <cp:lastModifiedBy>User</cp:lastModifiedBy>
  <cp:revision>57</cp:revision>
  <dcterms:created xsi:type="dcterms:W3CDTF">2016-01-25T19:59:57Z</dcterms:created>
  <dcterms:modified xsi:type="dcterms:W3CDTF">2016-02-08T16:11:13Z</dcterms:modified>
</cp:coreProperties>
</file>