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61" r:id="rId4"/>
    <p:sldId id="259" r:id="rId5"/>
    <p:sldId id="260" r:id="rId6"/>
    <p:sldId id="263" r:id="rId7"/>
    <p:sldId id="269" r:id="rId8"/>
    <p:sldId id="264" r:id="rId9"/>
    <p:sldId id="270" r:id="rId10"/>
    <p:sldId id="262" r:id="rId11"/>
    <p:sldId id="268" r:id="rId12"/>
    <p:sldId id="265" r:id="rId13"/>
    <p:sldId id="266" r:id="rId14"/>
    <p:sldId id="267"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5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086AC6C-D2A1-4718-B8A4-4CBD2EFB8B68}" type="datetimeFigureOut">
              <a:rPr lang="el-GR" smtClean="0"/>
              <a:pPr/>
              <a:t>26/9/2025</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D56DBFAE-1125-47D8-B138-B8FACBB85A8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086AC6C-D2A1-4718-B8A4-4CBD2EFB8B68}" type="datetimeFigureOut">
              <a:rPr lang="el-GR" smtClean="0"/>
              <a:pPr/>
              <a:t>26/9/2025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56DBFAE-1125-47D8-B138-B8FACBB85A85}" type="slidenum">
              <a:rPr lang="el-GR" smtClean="0"/>
              <a:pPr/>
              <a:t>‹#›</a:t>
            </a:fld>
            <a:endParaRPr lang="el-G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8086AC6C-D2A1-4718-B8A4-4CBD2EFB8B68}" type="datetimeFigureOut">
              <a:rPr lang="el-GR" smtClean="0"/>
              <a:pPr/>
              <a:t>26/9/2025</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D56DBFAE-1125-47D8-B138-B8FACBB85A8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8086AC6C-D2A1-4718-B8A4-4CBD2EFB8B68}" type="datetimeFigureOut">
              <a:rPr lang="el-GR" smtClean="0"/>
              <a:pPr/>
              <a:t>26/9/2025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D56DBFAE-1125-47D8-B138-B8FACBB85A85}"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8086AC6C-D2A1-4718-B8A4-4CBD2EFB8B68}" type="datetimeFigureOut">
              <a:rPr lang="el-GR" smtClean="0"/>
              <a:pPr/>
              <a:t>26/9/2025</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56DBFAE-1125-47D8-B138-B8FACBB85A85}"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8086AC6C-D2A1-4718-B8A4-4CBD2EFB8B68}" type="datetimeFigureOut">
              <a:rPr lang="el-GR" smtClean="0"/>
              <a:pPr/>
              <a:t>26/9/2025</a:t>
            </a:fld>
            <a:endParaRPr lang="el-GR"/>
          </a:p>
        </p:txBody>
      </p:sp>
      <p:sp>
        <p:nvSpPr>
          <p:cNvPr id="10" name="9 - Θέση αριθμού διαφάνειας"/>
          <p:cNvSpPr>
            <a:spLocks noGrp="1"/>
          </p:cNvSpPr>
          <p:nvPr>
            <p:ph type="sldNum" sz="quarter" idx="16"/>
          </p:nvPr>
        </p:nvSpPr>
        <p:spPr/>
        <p:txBody>
          <a:bodyPr rtlCol="0"/>
          <a:lstStyle/>
          <a:p>
            <a:fld id="{D56DBFAE-1125-47D8-B138-B8FACBB85A85}"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8086AC6C-D2A1-4718-B8A4-4CBD2EFB8B68}" type="datetimeFigureOut">
              <a:rPr lang="el-GR" smtClean="0"/>
              <a:pPr/>
              <a:t>26/9/2025</a:t>
            </a:fld>
            <a:endParaRPr lang="el-GR"/>
          </a:p>
        </p:txBody>
      </p:sp>
      <p:sp>
        <p:nvSpPr>
          <p:cNvPr id="12" name="11 - Θέση αριθμού διαφάνειας"/>
          <p:cNvSpPr>
            <a:spLocks noGrp="1"/>
          </p:cNvSpPr>
          <p:nvPr>
            <p:ph type="sldNum" sz="quarter" idx="16"/>
          </p:nvPr>
        </p:nvSpPr>
        <p:spPr/>
        <p:txBody>
          <a:bodyPr rtlCol="0"/>
          <a:lstStyle/>
          <a:p>
            <a:fld id="{D56DBFAE-1125-47D8-B138-B8FACBB85A85}"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8086AC6C-D2A1-4718-B8A4-4CBD2EFB8B68}" type="datetimeFigureOut">
              <a:rPr lang="el-GR" smtClean="0"/>
              <a:pPr/>
              <a:t>26/9/2025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D56DBFAE-1125-47D8-B138-B8FACBB85A85}" type="slidenum">
              <a:rPr lang="el-GR" smtClean="0"/>
              <a:pPr/>
              <a:t>‹#›</a:t>
            </a:fld>
            <a:endParaRPr lang="el-G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086AC6C-D2A1-4718-B8A4-4CBD2EFB8B68}" type="datetimeFigureOut">
              <a:rPr lang="el-GR" smtClean="0"/>
              <a:pPr/>
              <a:t>26/9/2025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D56DBFAE-1125-47D8-B138-B8FACBB85A85}" type="slidenum">
              <a:rPr lang="el-GR" smtClean="0"/>
              <a:pPr/>
              <a:t>‹#›</a:t>
            </a:fld>
            <a:endParaRPr lang="el-G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8086AC6C-D2A1-4718-B8A4-4CBD2EFB8B68}" type="datetimeFigureOut">
              <a:rPr lang="el-GR" smtClean="0"/>
              <a:pPr/>
              <a:t>26/9/2025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D56DBFAE-1125-47D8-B138-B8FACBB85A85}"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8086AC6C-D2A1-4718-B8A4-4CBD2EFB8B68}" type="datetimeFigureOut">
              <a:rPr lang="el-GR" smtClean="0"/>
              <a:pPr/>
              <a:t>26/9/2025</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D56DBFAE-1125-47D8-B138-B8FACBB85A85}"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086AC6C-D2A1-4718-B8A4-4CBD2EFB8B68}" type="datetimeFigureOut">
              <a:rPr lang="el-GR" smtClean="0"/>
              <a:pPr/>
              <a:t>26/9/2025</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56DBFAE-1125-47D8-B138-B8FACBB85A8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r"/>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5362" name="Picture 2" descr="Μυο-Διέγερση - Μέθοδοι αποκατάστασης - NugaBest Hellas"/>
          <p:cNvPicPr>
            <a:picLocks noChangeAspect="1" noChangeArrowheads="1"/>
          </p:cNvPicPr>
          <p:nvPr/>
        </p:nvPicPr>
        <p:blipFill>
          <a:blip r:embed="rId2" cstate="print"/>
          <a:srcRect/>
          <a:stretch>
            <a:fillRect/>
          </a:stretch>
        </p:blipFill>
        <p:spPr bwMode="auto">
          <a:xfrm>
            <a:off x="1619672" y="2348880"/>
            <a:ext cx="6115608" cy="3096344"/>
          </a:xfrm>
          <a:prstGeom prst="rect">
            <a:avLst/>
          </a:prstGeom>
          <a:noFill/>
        </p:spPr>
      </p:pic>
      <p:sp>
        <p:nvSpPr>
          <p:cNvPr id="2" name="1 - Τίτλος"/>
          <p:cNvSpPr>
            <a:spLocks noGrp="1"/>
          </p:cNvSpPr>
          <p:nvPr>
            <p:ph type="ctrTitle"/>
          </p:nvPr>
        </p:nvSpPr>
        <p:spPr>
          <a:xfrm>
            <a:off x="1331640" y="404664"/>
            <a:ext cx="7124328" cy="1470025"/>
          </a:xfrm>
        </p:spPr>
        <p:txBody>
          <a:bodyPr/>
          <a:lstStyle/>
          <a:p>
            <a:r>
              <a:rPr lang="el-GR" b="1" cap="none" dirty="0" smtClean="0">
                <a:solidFill>
                  <a:schemeClr val="accent1">
                    <a:lumMod val="50000"/>
                  </a:schemeClr>
                </a:solidFill>
              </a:rPr>
              <a:t>Ηλεκτρισμός- ηλεκτρονική</a:t>
            </a:r>
            <a:endParaRPr lang="el-GR" b="1" cap="none" dirty="0">
              <a:solidFill>
                <a:schemeClr val="accent1">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 </a:t>
            </a:r>
            <a:br>
              <a:rPr lang="el-GR" dirty="0"/>
            </a:br>
            <a:r>
              <a:rPr lang="el-GR" b="1" dirty="0" smtClean="0"/>
              <a:t>Σύνδεση σε σειρά και παράλληλα</a:t>
            </a:r>
            <a:br>
              <a:rPr lang="el-GR" b="1" dirty="0" smtClean="0"/>
            </a:br>
            <a:r>
              <a:rPr lang="el-GR" dirty="0"/>
              <a:t/>
            </a:r>
            <a:br>
              <a:rPr lang="el-GR" dirty="0"/>
            </a:br>
            <a:endParaRPr lang="el-GR" dirty="0"/>
          </a:p>
        </p:txBody>
      </p:sp>
      <p:sp>
        <p:nvSpPr>
          <p:cNvPr id="3" name="2 - Θέση περιεχομένου"/>
          <p:cNvSpPr>
            <a:spLocks noGrp="1"/>
          </p:cNvSpPr>
          <p:nvPr>
            <p:ph sz="quarter" idx="1"/>
          </p:nvPr>
        </p:nvSpPr>
        <p:spPr>
          <a:xfrm>
            <a:off x="0" y="1628800"/>
            <a:ext cx="4680520" cy="3240360"/>
          </a:xfrm>
        </p:spPr>
        <p:txBody>
          <a:bodyPr>
            <a:normAutofit fontScale="62500" lnSpcReduction="20000"/>
          </a:bodyPr>
          <a:lstStyle/>
          <a:p>
            <a:r>
              <a:rPr lang="el-GR" sz="3200" dirty="0" smtClean="0"/>
              <a:t>Στη </a:t>
            </a:r>
            <a:r>
              <a:rPr lang="el-GR" sz="3200" dirty="0"/>
              <a:t>σύνδεση σε σειρά οι ηλεκτρικές συσκευές συνδέονται η μία μετά την άλλη. Αν αποσυνδέσουμε μία συσκευή, η ροή του ηλεκτρικού ρεύματος διακόπτεται και οι υπόλοιπες συσκευές σταματούν να λειτουργούν. Τη σύνδεση σε σειρά χρησιμοποιούσαν παλιότερα στα λαμπάκια του χριστουγεννιάτικου δένδρου. Τα τελευταία χρόνια όμως δε χρησιμοποιείται ούτε εκεί γιατί, κάθε φορά που «καιγόταν» ένα λαμπάκι, έσβηναν και τα υπόλοιπα.</a:t>
            </a:r>
          </a:p>
          <a:p>
            <a:endParaRPr lang="el-GR" dirty="0"/>
          </a:p>
        </p:txBody>
      </p:sp>
      <p:sp>
        <p:nvSpPr>
          <p:cNvPr id="4" name="3 - Θέση περιεχομένου"/>
          <p:cNvSpPr>
            <a:spLocks noGrp="1"/>
          </p:cNvSpPr>
          <p:nvPr>
            <p:ph sz="quarter" idx="2"/>
          </p:nvPr>
        </p:nvSpPr>
        <p:spPr>
          <a:xfrm>
            <a:off x="4644008" y="3240757"/>
            <a:ext cx="4499992" cy="3617243"/>
          </a:xfrm>
        </p:spPr>
        <p:txBody>
          <a:bodyPr>
            <a:normAutofit fontScale="62500" lnSpcReduction="20000"/>
          </a:bodyPr>
          <a:lstStyle/>
          <a:p>
            <a:r>
              <a:rPr lang="el-GR" sz="3200" dirty="0" smtClean="0"/>
              <a:t>Στην παράλληλη </a:t>
            </a:r>
            <a:r>
              <a:rPr lang="el-GR" sz="3200" dirty="0"/>
              <a:t>σύνδεση οι ηλεκτρικές συσκευές συνδέονται παράλληλα, έτσι ώστε οι επαφές κάθε συσκευής να συνδέονται απευθείας με τους πόλους της πηγής. Έτσι δημιουργούνται πολλά, ανεξάρτητα ηλεκτρικά κυκλώματα, οπότε, ακόμη και αν αποσυνδέσουμε μια συσκευή, οι υπόλοιπες εξακολουθούν να λειτουργούν. Οι ηλεκτρικές συσκευές και οι λάμπες στα σπίτια μας είναι συνδεδεμένες παράλληλα.</a:t>
            </a:r>
          </a:p>
          <a:p>
            <a:pPr>
              <a:buNone/>
            </a:pPr>
            <a:r>
              <a:rPr lang="el-GR" dirty="0"/>
              <a:t> </a:t>
            </a:r>
          </a:p>
          <a:p>
            <a:endParaRPr lang="el-GR" dirty="0"/>
          </a:p>
        </p:txBody>
      </p:sp>
      <p:pic>
        <p:nvPicPr>
          <p:cNvPr id="20483" name="Picture 3"/>
          <p:cNvPicPr>
            <a:picLocks noChangeAspect="1" noChangeArrowheads="1"/>
          </p:cNvPicPr>
          <p:nvPr/>
        </p:nvPicPr>
        <p:blipFill>
          <a:blip r:embed="rId2" cstate="print"/>
          <a:srcRect/>
          <a:stretch>
            <a:fillRect/>
          </a:stretch>
        </p:blipFill>
        <p:spPr bwMode="auto">
          <a:xfrm>
            <a:off x="5508104" y="908720"/>
            <a:ext cx="2076450" cy="2200275"/>
          </a:xfrm>
          <a:prstGeom prst="rect">
            <a:avLst/>
          </a:prstGeom>
          <a:noFill/>
          <a:ln w="9525">
            <a:noFill/>
            <a:miter lim="800000"/>
            <a:headEnd/>
            <a:tailEnd/>
          </a:ln>
        </p:spPr>
      </p:pic>
      <p:pic>
        <p:nvPicPr>
          <p:cNvPr id="20484" name="Picture 4"/>
          <p:cNvPicPr>
            <a:picLocks noChangeAspect="1" noChangeArrowheads="1"/>
          </p:cNvPicPr>
          <p:nvPr/>
        </p:nvPicPr>
        <p:blipFill>
          <a:blip r:embed="rId3" cstate="print"/>
          <a:srcRect/>
          <a:stretch>
            <a:fillRect/>
          </a:stretch>
        </p:blipFill>
        <p:spPr bwMode="auto">
          <a:xfrm>
            <a:off x="1043608" y="4581128"/>
            <a:ext cx="2247900" cy="20383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620688"/>
            <a:ext cx="8077200" cy="522312"/>
          </a:xfrm>
        </p:spPr>
        <p:txBody>
          <a:bodyPr>
            <a:noAutofit/>
          </a:bodyPr>
          <a:lstStyle/>
          <a:p>
            <a:r>
              <a:rPr lang="el-GR" sz="4000" b="1" dirty="0" smtClean="0"/>
              <a:t>Νόμος </a:t>
            </a:r>
            <a:r>
              <a:rPr lang="el-GR" sz="4000" b="1" dirty="0"/>
              <a:t>του Ωμ</a:t>
            </a:r>
            <a:r>
              <a:rPr lang="el-GR" sz="4000" b="1" dirty="0" smtClean="0"/>
              <a:t/>
            </a:r>
            <a:br>
              <a:rPr lang="el-GR" sz="4000" b="1" dirty="0" smtClean="0"/>
            </a:br>
            <a:endParaRPr lang="el-GR" sz="4000" b="1" dirty="0"/>
          </a:p>
        </p:txBody>
      </p:sp>
      <p:sp>
        <p:nvSpPr>
          <p:cNvPr id="4" name="3 - Θέση κειμένου"/>
          <p:cNvSpPr>
            <a:spLocks noGrp="1"/>
          </p:cNvSpPr>
          <p:nvPr>
            <p:ph type="body" idx="2"/>
          </p:nvPr>
        </p:nvSpPr>
        <p:spPr>
          <a:xfrm>
            <a:off x="4860032" y="1340768"/>
            <a:ext cx="3960440" cy="1921892"/>
          </a:xfrm>
        </p:spPr>
        <p:txBody>
          <a:bodyPr>
            <a:normAutofit/>
          </a:bodyPr>
          <a:lstStyle/>
          <a:p>
            <a:r>
              <a:rPr lang="el-GR" sz="2000" dirty="0" smtClean="0"/>
              <a:t>Η </a:t>
            </a:r>
            <a:r>
              <a:rPr lang="el-GR" sz="2000" dirty="0"/>
              <a:t>ένταση (Ι) του ηλεκτρικού ρεύματος που διαρρέει ένα μεταλλικό αγωγό είναι ανάλογη της διαφοράς δυναμικού (V) που εφαρμόζεται στα άκρα του</a:t>
            </a:r>
          </a:p>
        </p:txBody>
      </p:sp>
      <p:pic>
        <p:nvPicPr>
          <p:cNvPr id="5" name="4 - Θέση περιεχομένου" descr="https://lh6.googleusercontent.com/tPwFHR3KyRWIDB6V97N1716DnGeWLud6KXKo4q8eRCDd42Sv5rMCFD9SvdEqDtmOzmxjZ49x-clS9K1CN4a3jFVJOB6OEdkp8gJtgmVzdiICpTIsrAoJ0TZMhfIMt6KQhQ=w1280"/>
          <p:cNvPicPr>
            <a:picLocks noGrp="1"/>
          </p:cNvPicPr>
          <p:nvPr>
            <p:ph sz="quarter" idx="1"/>
          </p:nvPr>
        </p:nvPicPr>
        <p:blipFill>
          <a:blip r:embed="rId2" cstate="print"/>
          <a:stretch>
            <a:fillRect/>
          </a:stretch>
        </p:blipFill>
        <p:spPr bwMode="auto">
          <a:xfrm>
            <a:off x="4860032" y="3356992"/>
            <a:ext cx="3960440" cy="3096344"/>
          </a:xfrm>
          <a:prstGeom prst="rect">
            <a:avLst/>
          </a:prstGeom>
          <a:noFill/>
          <a:ln w="9525">
            <a:noFill/>
            <a:miter lim="800000"/>
            <a:headEnd/>
            <a:tailEnd/>
          </a:ln>
        </p:spPr>
      </p:pic>
      <p:pic>
        <p:nvPicPr>
          <p:cNvPr id="21505" name="Picture 1"/>
          <p:cNvPicPr>
            <a:picLocks noChangeAspect="1" noChangeArrowheads="1"/>
          </p:cNvPicPr>
          <p:nvPr/>
        </p:nvPicPr>
        <p:blipFill>
          <a:blip r:embed="rId3" cstate="print"/>
          <a:srcRect/>
          <a:stretch>
            <a:fillRect/>
          </a:stretch>
        </p:blipFill>
        <p:spPr bwMode="auto">
          <a:xfrm>
            <a:off x="827584" y="2348880"/>
            <a:ext cx="3312368" cy="3312368"/>
          </a:xfrm>
          <a:prstGeom prst="rect">
            <a:avLst/>
          </a:prstGeom>
          <a:noFill/>
          <a:ln w="9525">
            <a:noFill/>
            <a:miter lim="800000"/>
            <a:headEnd/>
            <a:tailEnd/>
          </a:ln>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a:t>Δίοδος</a:t>
            </a:r>
            <a:endParaRPr lang="el-GR" sz="4000" dirty="0"/>
          </a:p>
        </p:txBody>
      </p:sp>
      <p:sp>
        <p:nvSpPr>
          <p:cNvPr id="3" name="2 - Θέση περιεχομένου"/>
          <p:cNvSpPr>
            <a:spLocks noGrp="1"/>
          </p:cNvSpPr>
          <p:nvPr>
            <p:ph sz="quarter" idx="1"/>
          </p:nvPr>
        </p:nvSpPr>
        <p:spPr>
          <a:xfrm>
            <a:off x="467544" y="2348880"/>
            <a:ext cx="4042792" cy="2764904"/>
          </a:xfrm>
        </p:spPr>
        <p:txBody>
          <a:bodyPr>
            <a:normAutofit/>
          </a:bodyPr>
          <a:lstStyle/>
          <a:p>
            <a:r>
              <a:rPr lang="el-GR" sz="2000" dirty="0"/>
              <a:t>Ένα βασικό εξάρτημα που χρησιμοποιείται </a:t>
            </a:r>
            <a:r>
              <a:rPr lang="el-GR" sz="2000" dirty="0" smtClean="0"/>
              <a:t>σε ηλεκτρονικά </a:t>
            </a:r>
            <a:r>
              <a:rPr lang="el-GR" sz="2000" dirty="0"/>
              <a:t>κυκλώματα είναι η </a:t>
            </a:r>
            <a:r>
              <a:rPr lang="el-GR" sz="2000" b="1" dirty="0"/>
              <a:t>δίοδος.</a:t>
            </a:r>
            <a:r>
              <a:rPr lang="el-GR" sz="2000" dirty="0"/>
              <a:t> </a:t>
            </a:r>
            <a:r>
              <a:rPr lang="el-GR" sz="2000" dirty="0" smtClean="0"/>
              <a:t>Αποτελείται </a:t>
            </a:r>
            <a:r>
              <a:rPr lang="el-GR" sz="2000" dirty="0"/>
              <a:t>από δύο διαφορετικούς ημιαγωγούς που βρίσκονται σε επαφή. </a:t>
            </a:r>
          </a:p>
        </p:txBody>
      </p:sp>
      <p:pic>
        <p:nvPicPr>
          <p:cNvPr id="4" name="3 - Εικόνα" descr="https://learnelectronics.gr/wp-content/uploads/2019/12/img_exop_imia_16.jpg"/>
          <p:cNvPicPr/>
          <p:nvPr/>
        </p:nvPicPr>
        <p:blipFill>
          <a:blip r:embed="rId2" cstate="print"/>
          <a:srcRect/>
          <a:stretch>
            <a:fillRect/>
          </a:stretch>
        </p:blipFill>
        <p:spPr bwMode="auto">
          <a:xfrm>
            <a:off x="5436096" y="4149080"/>
            <a:ext cx="3048000" cy="1219200"/>
          </a:xfrm>
          <a:prstGeom prst="rect">
            <a:avLst/>
          </a:prstGeom>
          <a:noFill/>
          <a:ln w="9525">
            <a:noFill/>
            <a:miter lim="800000"/>
            <a:headEnd/>
            <a:tailEnd/>
          </a:ln>
        </p:spPr>
      </p:pic>
      <p:pic>
        <p:nvPicPr>
          <p:cNvPr id="5" name="4 - Εικόνα" descr="https://learnelectronics.gr/wp-content/uploads/2019/08/img_exop_imia_04.jpg"/>
          <p:cNvPicPr/>
          <p:nvPr/>
        </p:nvPicPr>
        <p:blipFill>
          <a:blip r:embed="rId3" cstate="print"/>
          <a:srcRect/>
          <a:stretch>
            <a:fillRect/>
          </a:stretch>
        </p:blipFill>
        <p:spPr bwMode="auto">
          <a:xfrm>
            <a:off x="5334000" y="1772816"/>
            <a:ext cx="3810000" cy="1666875"/>
          </a:xfrm>
          <a:prstGeom prst="rect">
            <a:avLst/>
          </a:prstGeom>
          <a:noFill/>
          <a:ln w="9525">
            <a:noFill/>
            <a:miter lim="800000"/>
            <a:headEnd/>
            <a:tailEnd/>
          </a:ln>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Πόλωση διόδου</a:t>
            </a:r>
            <a:endParaRPr lang="el-GR" sz="4000" b="1" dirty="0"/>
          </a:p>
        </p:txBody>
      </p:sp>
      <p:sp>
        <p:nvSpPr>
          <p:cNvPr id="4" name="3 - Θέση περιεχομένου"/>
          <p:cNvSpPr>
            <a:spLocks noGrp="1"/>
          </p:cNvSpPr>
          <p:nvPr>
            <p:ph sz="quarter" idx="2"/>
          </p:nvPr>
        </p:nvSpPr>
        <p:spPr>
          <a:xfrm>
            <a:off x="467544" y="2276872"/>
            <a:ext cx="4040188" cy="3663256"/>
          </a:xfrm>
        </p:spPr>
        <p:txBody>
          <a:bodyPr>
            <a:normAutofit/>
          </a:bodyPr>
          <a:lstStyle/>
          <a:p>
            <a:r>
              <a:rPr lang="el-GR" sz="2000" dirty="0"/>
              <a:t>Η δίοδος είναι καλός αγωγός (άγει εύκολα</a:t>
            </a:r>
            <a:r>
              <a:rPr lang="el-GR" sz="2000" dirty="0" smtClean="0"/>
              <a:t>)</a:t>
            </a:r>
          </a:p>
          <a:p>
            <a:r>
              <a:rPr lang="el-GR" sz="2000" dirty="0" smtClean="0"/>
              <a:t>Συνδέουμε τον θετικό πόλο της πηγής με την άνοδο</a:t>
            </a:r>
          </a:p>
          <a:p>
            <a:endParaRPr lang="el-GR" dirty="0"/>
          </a:p>
        </p:txBody>
      </p:sp>
      <p:sp>
        <p:nvSpPr>
          <p:cNvPr id="6" name="5 - Θέση περιεχομένου"/>
          <p:cNvSpPr>
            <a:spLocks noGrp="1"/>
          </p:cNvSpPr>
          <p:nvPr>
            <p:ph sz="quarter" idx="4"/>
          </p:nvPr>
        </p:nvSpPr>
        <p:spPr>
          <a:xfrm>
            <a:off x="4932040" y="2420888"/>
            <a:ext cx="4041775" cy="3375224"/>
          </a:xfrm>
        </p:spPr>
        <p:txBody>
          <a:bodyPr>
            <a:normAutofit/>
          </a:bodyPr>
          <a:lstStyle/>
          <a:p>
            <a:r>
              <a:rPr lang="el-GR" sz="2000" dirty="0"/>
              <a:t>Η δίοδος είναι κακός αγωγός (δεν άγει σχεδόν καθόλου</a:t>
            </a:r>
            <a:r>
              <a:rPr lang="el-GR" sz="2000" dirty="0" smtClean="0"/>
              <a:t>)</a:t>
            </a:r>
          </a:p>
          <a:p>
            <a:r>
              <a:rPr lang="el-GR" sz="2000" dirty="0" smtClean="0"/>
              <a:t> Συνδέουμε τον αρνητικό πόλο της πηγής με την κάθοδο</a:t>
            </a:r>
          </a:p>
          <a:p>
            <a:endParaRPr lang="el-GR" dirty="0"/>
          </a:p>
          <a:p>
            <a:endParaRPr lang="el-GR" dirty="0"/>
          </a:p>
        </p:txBody>
      </p:sp>
      <p:sp>
        <p:nvSpPr>
          <p:cNvPr id="3" name="2 - Θέση κειμένου"/>
          <p:cNvSpPr>
            <a:spLocks noGrp="1"/>
          </p:cNvSpPr>
          <p:nvPr>
            <p:ph type="body" sz="quarter" idx="1"/>
          </p:nvPr>
        </p:nvSpPr>
        <p:spPr>
          <a:xfrm>
            <a:off x="467544" y="1628800"/>
            <a:ext cx="4040188" cy="639762"/>
          </a:xfrm>
        </p:spPr>
        <p:txBody>
          <a:bodyPr>
            <a:normAutofit/>
          </a:bodyPr>
          <a:lstStyle/>
          <a:p>
            <a:r>
              <a:rPr lang="el-GR" dirty="0" smtClean="0"/>
              <a:t>Η </a:t>
            </a:r>
            <a:r>
              <a:rPr lang="el-GR" dirty="0"/>
              <a:t>δίοδος είναι ορθά πολωμένη.</a:t>
            </a:r>
            <a:r>
              <a:rPr lang="el-GR" dirty="0" smtClean="0"/>
              <a:t> </a:t>
            </a:r>
            <a:endParaRPr lang="el-GR" dirty="0"/>
          </a:p>
        </p:txBody>
      </p:sp>
      <p:sp>
        <p:nvSpPr>
          <p:cNvPr id="5" name="4 - Θέση κειμένου"/>
          <p:cNvSpPr>
            <a:spLocks noGrp="1"/>
          </p:cNvSpPr>
          <p:nvPr>
            <p:ph type="body" sz="quarter" idx="3"/>
          </p:nvPr>
        </p:nvSpPr>
        <p:spPr>
          <a:xfrm>
            <a:off x="4932040" y="1628800"/>
            <a:ext cx="4041775" cy="639762"/>
          </a:xfrm>
        </p:spPr>
        <p:txBody>
          <a:bodyPr>
            <a:normAutofit fontScale="92500"/>
          </a:bodyPr>
          <a:lstStyle/>
          <a:p>
            <a:r>
              <a:rPr lang="el-GR" dirty="0" smtClean="0"/>
              <a:t>Η</a:t>
            </a:r>
            <a:r>
              <a:rPr lang="en-US" dirty="0" smtClean="0"/>
              <a:t> </a:t>
            </a:r>
            <a:r>
              <a:rPr lang="el-GR" dirty="0" smtClean="0"/>
              <a:t>δίοδος </a:t>
            </a:r>
            <a:r>
              <a:rPr lang="el-GR" dirty="0"/>
              <a:t>είναι ανάστροφα πολωμένη</a:t>
            </a:r>
          </a:p>
        </p:txBody>
      </p:sp>
      <p:pic>
        <p:nvPicPr>
          <p:cNvPr id="18434" name="Picture 2" descr="C:\Users\apost\Desktop\Τεχνολογία_2023\diode3 (1).gif"/>
          <p:cNvPicPr>
            <a:picLocks noChangeAspect="1" noChangeArrowheads="1"/>
          </p:cNvPicPr>
          <p:nvPr/>
        </p:nvPicPr>
        <p:blipFill>
          <a:blip r:embed="rId2" cstate="print"/>
          <a:srcRect/>
          <a:stretch>
            <a:fillRect/>
          </a:stretch>
        </p:blipFill>
        <p:spPr bwMode="auto">
          <a:xfrm>
            <a:off x="611560" y="4077072"/>
            <a:ext cx="7776864" cy="2170559"/>
          </a:xfrm>
          <a:prstGeom prst="rect">
            <a:avLst/>
          </a:prstGeom>
          <a:noFill/>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800" b="1" dirty="0" smtClean="0"/>
              <a:t>Προστασία διόδου</a:t>
            </a:r>
            <a:endParaRPr lang="el-GR" sz="4800" b="1" dirty="0"/>
          </a:p>
        </p:txBody>
      </p:sp>
      <p:sp>
        <p:nvSpPr>
          <p:cNvPr id="3" name="2 - Θέση περιεχομένου"/>
          <p:cNvSpPr>
            <a:spLocks noGrp="1"/>
          </p:cNvSpPr>
          <p:nvPr>
            <p:ph sz="quarter" idx="1"/>
          </p:nvPr>
        </p:nvSpPr>
        <p:spPr>
          <a:xfrm>
            <a:off x="612648" y="1600200"/>
            <a:ext cx="5327504" cy="4495800"/>
          </a:xfrm>
        </p:spPr>
        <p:txBody>
          <a:bodyPr>
            <a:normAutofit/>
          </a:bodyPr>
          <a:lstStyle/>
          <a:p>
            <a:r>
              <a:rPr lang="el-GR" sz="2000" dirty="0"/>
              <a:t>Οι δίοδοι μπορούν να καταστραφούν εύκολα όταν διαρρέονται από μεγάλες εντάσεις ηλεκτρικού ρεύματος. Γι' αυτό τοποθετούνται στα κυκλώματα συνδεμένες με κατάλληλη αντίσταση σε σειρά</a:t>
            </a:r>
            <a:r>
              <a:rPr lang="el-GR" sz="2000" dirty="0" smtClean="0"/>
              <a:t>.</a:t>
            </a:r>
            <a:endParaRPr lang="el-GR" sz="2000" dirty="0"/>
          </a:p>
        </p:txBody>
      </p:sp>
      <p:pic>
        <p:nvPicPr>
          <p:cNvPr id="5122" name="Picture 2" descr="LED arrays"/>
          <p:cNvPicPr>
            <a:picLocks noChangeAspect="1" noChangeArrowheads="1"/>
          </p:cNvPicPr>
          <p:nvPr/>
        </p:nvPicPr>
        <p:blipFill>
          <a:blip r:embed="rId2" cstate="print"/>
          <a:srcRect/>
          <a:stretch>
            <a:fillRect/>
          </a:stretch>
        </p:blipFill>
        <p:spPr bwMode="auto">
          <a:xfrm>
            <a:off x="5827844" y="116632"/>
            <a:ext cx="3316156" cy="2016224"/>
          </a:xfrm>
          <a:prstGeom prst="rect">
            <a:avLst/>
          </a:prstGeom>
          <a:noFill/>
        </p:spPr>
      </p:pic>
      <p:pic>
        <p:nvPicPr>
          <p:cNvPr id="5124" name="Picture 4" descr="Πώς να υπολογίσετε σωστά και να επιλέξετε μια αντίσταση για μια λυχνία LED"/>
          <p:cNvPicPr>
            <a:picLocks noChangeAspect="1" noChangeArrowheads="1"/>
          </p:cNvPicPr>
          <p:nvPr/>
        </p:nvPicPr>
        <p:blipFill>
          <a:blip r:embed="rId3" cstate="print"/>
          <a:srcRect/>
          <a:stretch>
            <a:fillRect/>
          </a:stretch>
        </p:blipFill>
        <p:spPr bwMode="auto">
          <a:xfrm>
            <a:off x="5796136" y="3292758"/>
            <a:ext cx="3300910" cy="2944554"/>
          </a:xfrm>
          <a:prstGeom prst="rect">
            <a:avLst/>
          </a:prstGeom>
          <a:noFill/>
        </p:spPr>
      </p:pic>
      <p:pic>
        <p:nvPicPr>
          <p:cNvPr id="5126" name="Picture 6" descr="LED ανόδου και καθόδου"/>
          <p:cNvPicPr>
            <a:picLocks noChangeAspect="1" noChangeArrowheads="1"/>
          </p:cNvPicPr>
          <p:nvPr/>
        </p:nvPicPr>
        <p:blipFill>
          <a:blip r:embed="rId4" cstate="print"/>
          <a:srcRect/>
          <a:stretch>
            <a:fillRect/>
          </a:stretch>
        </p:blipFill>
        <p:spPr bwMode="auto">
          <a:xfrm>
            <a:off x="467544" y="3284984"/>
            <a:ext cx="4752975" cy="3048001"/>
          </a:xfrm>
          <a:prstGeom prst="rect">
            <a:avLst/>
          </a:prstGeom>
          <a:noFill/>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188640"/>
            <a:ext cx="3888432" cy="1162050"/>
          </a:xfrm>
        </p:spPr>
        <p:txBody>
          <a:bodyPr>
            <a:normAutofit/>
          </a:bodyPr>
          <a:lstStyle/>
          <a:p>
            <a:r>
              <a:rPr lang="el-GR" sz="3200" b="1" dirty="0" smtClean="0"/>
              <a:t>Δομή του ατόμου</a:t>
            </a:r>
            <a:endParaRPr lang="el-GR" sz="3200" b="1" dirty="0"/>
          </a:p>
        </p:txBody>
      </p:sp>
      <p:sp>
        <p:nvSpPr>
          <p:cNvPr id="4" name="3 - Θέση κειμένου"/>
          <p:cNvSpPr>
            <a:spLocks noGrp="1"/>
          </p:cNvSpPr>
          <p:nvPr>
            <p:ph type="body" idx="2"/>
          </p:nvPr>
        </p:nvSpPr>
        <p:spPr>
          <a:xfrm>
            <a:off x="5436096" y="1772816"/>
            <a:ext cx="3096344" cy="4248471"/>
          </a:xfrm>
        </p:spPr>
        <p:txBody>
          <a:bodyPr>
            <a:normAutofit lnSpcReduction="10000"/>
          </a:bodyPr>
          <a:lstStyle/>
          <a:p>
            <a:r>
              <a:rPr lang="el-GR" sz="2000" dirty="0"/>
              <a:t>Το άτομο αποτελείται από τον πυρήνα, που περιέχει τα θετικά φορτισμένα πρωτόνια και τα ουδέτερα νετρόνια. Στον πυρήνα είναι πρακτικά συγκεντρωμένη η μάζα του ατόμου. Γύρω από τον πυρήνα και σε αρκετά μεγάλες αποστάσεις κινούνται σε </a:t>
            </a:r>
            <a:r>
              <a:rPr lang="el-GR" sz="2000" b="1" i="1" dirty="0"/>
              <a:t>καθορισμένες (επιτρεπτές) τροχιές </a:t>
            </a:r>
            <a:r>
              <a:rPr lang="el-GR" sz="2000" dirty="0"/>
              <a:t>τα ηλεκτρόνια. </a:t>
            </a:r>
          </a:p>
          <a:p>
            <a:endParaRPr lang="el-GR" dirty="0"/>
          </a:p>
        </p:txBody>
      </p:sp>
      <p:pic>
        <p:nvPicPr>
          <p:cNvPr id="5" name="4 - Θέση περιεχομένου" descr="http://www.chem-net.gr/wp-content/uploads/2011/09/carbon_atom.jpg"/>
          <p:cNvPicPr>
            <a:picLocks noGrp="1"/>
          </p:cNvPicPr>
          <p:nvPr>
            <p:ph sz="quarter" idx="1"/>
          </p:nvPr>
        </p:nvPicPr>
        <p:blipFill>
          <a:blip r:embed="rId2" cstate="print"/>
          <a:srcRect/>
          <a:stretch>
            <a:fillRect/>
          </a:stretch>
        </p:blipFill>
        <p:spPr bwMode="auto">
          <a:xfrm>
            <a:off x="467544" y="2276872"/>
            <a:ext cx="4104456" cy="352839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548680"/>
            <a:ext cx="3610744" cy="1143000"/>
          </a:xfrm>
        </p:spPr>
        <p:txBody>
          <a:bodyPr>
            <a:normAutofit/>
          </a:bodyPr>
          <a:lstStyle/>
          <a:p>
            <a:r>
              <a:rPr lang="el-GR" sz="3200" b="1" dirty="0"/>
              <a:t>Το ηλεκτρικό ρεύμα</a:t>
            </a:r>
            <a:r>
              <a:rPr lang="el-GR" sz="2800" dirty="0"/>
              <a:t/>
            </a:r>
            <a:br>
              <a:rPr lang="el-GR" sz="2800" dirty="0"/>
            </a:br>
            <a:endParaRPr lang="el-GR" sz="2800" dirty="0"/>
          </a:p>
        </p:txBody>
      </p:sp>
      <p:sp>
        <p:nvSpPr>
          <p:cNvPr id="3" name="2 - Θέση περιεχομένου"/>
          <p:cNvSpPr>
            <a:spLocks noGrp="1"/>
          </p:cNvSpPr>
          <p:nvPr>
            <p:ph sz="quarter" idx="1"/>
          </p:nvPr>
        </p:nvSpPr>
        <p:spPr>
          <a:xfrm>
            <a:off x="457200" y="2492896"/>
            <a:ext cx="8229600" cy="3633267"/>
          </a:xfrm>
        </p:spPr>
        <p:txBody>
          <a:bodyPr>
            <a:normAutofit/>
          </a:bodyPr>
          <a:lstStyle/>
          <a:p>
            <a:r>
              <a:rPr lang="el-GR" sz="2000" dirty="0"/>
              <a:t>Σε μερικά υλικά, όπως τα μέταλλα, ορισμένα ηλεκτρόνια μπορούν αν ξεφύγουν από την έλξη του πυρήνα ενός ατόμου και να κινηθούν ελεύθερα μέσα στη μάζα του υλικού. Τα ηλεκτρόνια αυτά τα ονομάζουμε ελεύθερα ηλεκτρόνια. </a:t>
            </a:r>
            <a:endParaRPr lang="el-GR" sz="2000" dirty="0" smtClean="0"/>
          </a:p>
          <a:p>
            <a:r>
              <a:rPr lang="el-GR" sz="2000" dirty="0" smtClean="0"/>
              <a:t>Στο </a:t>
            </a:r>
            <a:r>
              <a:rPr lang="el-GR" sz="2000" dirty="0"/>
              <a:t>κλειστό ηλεκτρικό κύκλωμα η πηγή αναγκάζει τα ηλεκτρόνια αυτά να κινούνται, να ρέουν, προς μια κατεύθυνση. Η κίνηση των ελεύθερων ηλεκτρονίων ονομάζεται </a:t>
            </a:r>
            <a:r>
              <a:rPr lang="el-GR" sz="2000" b="1" dirty="0"/>
              <a:t>ηλεκτρικό ρεύμα</a:t>
            </a:r>
            <a:r>
              <a:rPr lang="el-GR" sz="2000" dirty="0"/>
              <a:t>. </a:t>
            </a:r>
            <a:endParaRPr lang="el-GR" sz="2000" dirty="0" smtClean="0"/>
          </a:p>
          <a:p>
            <a:r>
              <a:rPr lang="el-GR" sz="2000" dirty="0" smtClean="0"/>
              <a:t>Τα </a:t>
            </a:r>
            <a:r>
              <a:rPr lang="el-GR" sz="2000" dirty="0"/>
              <a:t>ηλεκτρόνια δεν μπορούμε να τα δούμε, άρα δεν μπορούμε να δούμε και το ηλεκτρικό ρεύμα. Καταλαβαίνουμε την ύπαρξή του από τα αποτελέσματά του.</a:t>
            </a:r>
          </a:p>
          <a:p>
            <a:endParaRPr lang="el-GR" dirty="0"/>
          </a:p>
        </p:txBody>
      </p:sp>
      <p:pic>
        <p:nvPicPr>
          <p:cNvPr id="19458" name="Picture 2"/>
          <p:cNvPicPr>
            <a:picLocks noChangeAspect="1" noChangeArrowheads="1"/>
          </p:cNvPicPr>
          <p:nvPr/>
        </p:nvPicPr>
        <p:blipFill>
          <a:blip r:embed="rId2" cstate="print"/>
          <a:srcRect/>
          <a:stretch>
            <a:fillRect/>
          </a:stretch>
        </p:blipFill>
        <p:spPr bwMode="auto">
          <a:xfrm>
            <a:off x="4788024" y="476672"/>
            <a:ext cx="3467100" cy="17049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cstate="print"/>
          <a:srcRect/>
          <a:stretch>
            <a:fillRect/>
          </a:stretch>
        </p:blipFill>
        <p:spPr bwMode="auto">
          <a:xfrm>
            <a:off x="755576" y="3638924"/>
            <a:ext cx="3384376" cy="3097695"/>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5004048" y="3763644"/>
            <a:ext cx="3600400" cy="2965495"/>
          </a:xfrm>
          <a:prstGeom prst="rect">
            <a:avLst/>
          </a:prstGeom>
          <a:noFill/>
          <a:ln w="9525">
            <a:noFill/>
            <a:miter lim="800000"/>
            <a:headEnd/>
            <a:tailEnd/>
          </a:ln>
        </p:spPr>
      </p:pic>
      <p:sp>
        <p:nvSpPr>
          <p:cNvPr id="2" name="1 - Τίτλος"/>
          <p:cNvSpPr>
            <a:spLocks noGrp="1"/>
          </p:cNvSpPr>
          <p:nvPr>
            <p:ph type="title"/>
          </p:nvPr>
        </p:nvSpPr>
        <p:spPr>
          <a:xfrm>
            <a:off x="1115616" y="476672"/>
            <a:ext cx="7416824" cy="504056"/>
          </a:xfrm>
        </p:spPr>
        <p:txBody>
          <a:bodyPr>
            <a:normAutofit fontScale="90000"/>
          </a:bodyPr>
          <a:lstStyle/>
          <a:p>
            <a:r>
              <a:rPr lang="el-GR" sz="3600" b="1" dirty="0" smtClean="0"/>
              <a:t/>
            </a:r>
            <a:br>
              <a:rPr lang="el-GR" sz="3600" b="1" dirty="0" smtClean="0"/>
            </a:br>
            <a:r>
              <a:rPr lang="el-GR" sz="3600" b="1" dirty="0" smtClean="0"/>
              <a:t>Αγωγοί , μονωτές</a:t>
            </a:r>
            <a:br>
              <a:rPr lang="el-GR" sz="3600" b="1" dirty="0" smtClean="0"/>
            </a:br>
            <a:r>
              <a:rPr lang="el-GR" sz="2200" dirty="0" smtClean="0"/>
              <a:t>Οι </a:t>
            </a:r>
            <a:r>
              <a:rPr lang="el-GR" sz="2700" b="1" dirty="0" smtClean="0"/>
              <a:t>Ημιαγωγοί</a:t>
            </a:r>
            <a:r>
              <a:rPr lang="el-GR" sz="2200" dirty="0" smtClean="0"/>
              <a:t> έχουν ενδιάμεσες τιμές αγωγιμότητας (π.χ</a:t>
            </a:r>
            <a:r>
              <a:rPr lang="el-GR" sz="2200" dirty="0" smtClean="0"/>
              <a:t>. </a:t>
            </a:r>
            <a:r>
              <a:rPr lang="el-GR" sz="2200" dirty="0" smtClean="0"/>
              <a:t>πυρίτιο)</a:t>
            </a:r>
            <a:r>
              <a:rPr lang="el-GR" sz="2200" b="1" dirty="0" smtClean="0"/>
              <a:t/>
            </a:r>
            <a:br>
              <a:rPr lang="el-GR" sz="2200" b="1" dirty="0" smtClean="0"/>
            </a:br>
            <a:endParaRPr lang="el-GR" sz="2200" b="1" dirty="0"/>
          </a:p>
        </p:txBody>
      </p:sp>
      <p:sp>
        <p:nvSpPr>
          <p:cNvPr id="4" name="3 - Θέση περιεχομένου"/>
          <p:cNvSpPr>
            <a:spLocks noGrp="1"/>
          </p:cNvSpPr>
          <p:nvPr>
            <p:ph sz="quarter" idx="2"/>
          </p:nvPr>
        </p:nvSpPr>
        <p:spPr>
          <a:xfrm>
            <a:off x="395536" y="1772816"/>
            <a:ext cx="4392488" cy="2007072"/>
          </a:xfrm>
        </p:spPr>
        <p:txBody>
          <a:bodyPr>
            <a:normAutofit/>
          </a:bodyPr>
          <a:lstStyle/>
          <a:p>
            <a:r>
              <a:rPr lang="el-GR" sz="2000" dirty="0" smtClean="0"/>
              <a:t>Τα </a:t>
            </a:r>
            <a:r>
              <a:rPr lang="el-GR" sz="2000" dirty="0"/>
              <a:t>υλικά, μέσα από τα οποία το ηλεκτρικό ρεύμα ρέει εύκολα, ονομάζονται </a:t>
            </a:r>
            <a:r>
              <a:rPr lang="el-GR" sz="2000" b="1" dirty="0"/>
              <a:t>αγωγοί</a:t>
            </a:r>
            <a:r>
              <a:rPr lang="el-GR" sz="2000" dirty="0"/>
              <a:t>. Αγωγοί είναι όλα τα μέταλλα, όπως ο σίδηρος, το αλουμίνιο, ο χαλκός και άλλα. Αγωγός είναι και ο γραφίτης.</a:t>
            </a:r>
          </a:p>
        </p:txBody>
      </p:sp>
      <p:sp>
        <p:nvSpPr>
          <p:cNvPr id="6" name="5 - Θέση περιεχομένου"/>
          <p:cNvSpPr>
            <a:spLocks noGrp="1"/>
          </p:cNvSpPr>
          <p:nvPr>
            <p:ph sz="quarter" idx="4"/>
          </p:nvPr>
        </p:nvSpPr>
        <p:spPr>
          <a:xfrm>
            <a:off x="4788024" y="1772816"/>
            <a:ext cx="4176464" cy="2151088"/>
          </a:xfrm>
        </p:spPr>
        <p:txBody>
          <a:bodyPr>
            <a:normAutofit fontScale="70000" lnSpcReduction="20000"/>
          </a:bodyPr>
          <a:lstStyle/>
          <a:p>
            <a:r>
              <a:rPr lang="el-GR" dirty="0"/>
              <a:t>Τα υλικά μέσα από τα οποία δεν είναι δυνατή η ροή του ηλεκτρικού ρεύματος ονομάζονται </a:t>
            </a:r>
            <a:r>
              <a:rPr lang="el-GR" b="1" dirty="0"/>
              <a:t>μονωτές</a:t>
            </a:r>
            <a:r>
              <a:rPr lang="el-GR" dirty="0"/>
              <a:t>. Μονωτές είναι το ξύλο, το ύφασμα, το γυαλί και τα πλαστικά. Για την κατασκευή των κυκλωμάτων είναι απαραίτητοι τόσο οι αγωγοί όσο και οι </a:t>
            </a:r>
            <a:r>
              <a:rPr lang="el-GR" dirty="0" smtClean="0"/>
              <a:t>μονωτές</a:t>
            </a:r>
          </a:p>
          <a:p>
            <a:endParaRPr lang="el-GR" dirty="0"/>
          </a:p>
          <a:p>
            <a:endParaRPr lang="el-GR" dirty="0" smtClean="0"/>
          </a:p>
          <a:p>
            <a:endParaRPr lang="el-GR"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76672"/>
            <a:ext cx="7211144" cy="648072"/>
          </a:xfrm>
        </p:spPr>
        <p:txBody>
          <a:bodyPr>
            <a:normAutofit fontScale="90000"/>
          </a:bodyPr>
          <a:lstStyle/>
          <a:p>
            <a:r>
              <a:rPr lang="el-GR" sz="3100" b="1" dirty="0"/>
              <a:t>Το ηλεκτρικό κύκλωμα</a:t>
            </a:r>
            <a:r>
              <a:rPr lang="el-GR" dirty="0"/>
              <a:t/>
            </a:r>
            <a:br>
              <a:rPr lang="el-GR" dirty="0"/>
            </a:br>
            <a:endParaRPr lang="el-GR" dirty="0"/>
          </a:p>
        </p:txBody>
      </p:sp>
      <p:sp>
        <p:nvSpPr>
          <p:cNvPr id="4" name="3 - Θέση κειμένου"/>
          <p:cNvSpPr>
            <a:spLocks noGrp="1"/>
          </p:cNvSpPr>
          <p:nvPr>
            <p:ph type="body" idx="2"/>
          </p:nvPr>
        </p:nvSpPr>
        <p:spPr>
          <a:xfrm>
            <a:off x="611560" y="3933056"/>
            <a:ext cx="7643192" cy="2592288"/>
          </a:xfrm>
        </p:spPr>
        <p:txBody>
          <a:bodyPr>
            <a:noAutofit/>
          </a:bodyPr>
          <a:lstStyle/>
          <a:p>
            <a:r>
              <a:rPr lang="el-GR" sz="2000" dirty="0"/>
              <a:t>Για να είναι δυνατή η ροή των ελεύθερων ηλεκτρονίων, για να έχουμε ηλεκτρικό ρεύμα, απαραίτητη προϋπόθεση είναι η ύπαρξη ενός κλειστού ηλεκτρικού κυκλώματος. Τα βασικά στοιχεία του ηλεκτρικού κυκλώματος είναι: οι αγωγοί, μέσα από τους οποίους ρέει το ηλεκτρικό ρεύμα, η πηγή που αναγκάζει τα ελεύθερα ηλεκτρόνια να κινηθούν, ο διακόπτης με τον οποίο μπορούμε να διακόψουμε τη ροή του ρεύματος, όποτε το επιθυμούμε, και η ηλεκτρική συσκευή. </a:t>
            </a:r>
          </a:p>
        </p:txBody>
      </p:sp>
      <p:pic>
        <p:nvPicPr>
          <p:cNvPr id="5" name="4 - Θέση περιεχομένου" descr="C:\Users\apost\Desktop\Νέο ΠΣ Τεχνολογία\Untitled.jpg"/>
          <p:cNvPicPr>
            <a:picLocks noGrp="1"/>
          </p:cNvPicPr>
          <p:nvPr>
            <p:ph sz="quarter" idx="1"/>
          </p:nvPr>
        </p:nvPicPr>
        <p:blipFill>
          <a:blip r:embed="rId2" cstate="print"/>
          <a:srcRect/>
          <a:stretch>
            <a:fillRect/>
          </a:stretch>
        </p:blipFill>
        <p:spPr bwMode="auto">
          <a:xfrm>
            <a:off x="1331640" y="1052736"/>
            <a:ext cx="5111750" cy="226730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Αντίσταση 1.8kΩ 0.25W 5% Carbon Film | Elestore.gr"/>
          <p:cNvPicPr>
            <a:picLocks noChangeAspect="1" noChangeArrowheads="1"/>
          </p:cNvPicPr>
          <p:nvPr/>
        </p:nvPicPr>
        <p:blipFill>
          <a:blip r:embed="rId2" cstate="print"/>
          <a:srcRect/>
          <a:stretch>
            <a:fillRect/>
          </a:stretch>
        </p:blipFill>
        <p:spPr bwMode="auto">
          <a:xfrm>
            <a:off x="5580112" y="3212976"/>
            <a:ext cx="3169568" cy="2448272"/>
          </a:xfrm>
          <a:prstGeom prst="rect">
            <a:avLst/>
          </a:prstGeom>
          <a:noFill/>
        </p:spPr>
      </p:pic>
      <p:sp>
        <p:nvSpPr>
          <p:cNvPr id="2" name="1 - Τίτλος"/>
          <p:cNvSpPr>
            <a:spLocks noGrp="1"/>
          </p:cNvSpPr>
          <p:nvPr>
            <p:ph type="title"/>
          </p:nvPr>
        </p:nvSpPr>
        <p:spPr/>
        <p:txBody>
          <a:bodyPr/>
          <a:lstStyle/>
          <a:p>
            <a:r>
              <a:rPr lang="el-GR" b="1" dirty="0"/>
              <a:t>Η</a:t>
            </a:r>
            <a:r>
              <a:rPr lang="el-GR" b="1" dirty="0" smtClean="0"/>
              <a:t>λεκτρική αντίσταση</a:t>
            </a:r>
            <a:endParaRPr lang="el-GR" dirty="0"/>
          </a:p>
        </p:txBody>
      </p:sp>
      <p:sp>
        <p:nvSpPr>
          <p:cNvPr id="3" name="2 - Θέση περιεχομένου"/>
          <p:cNvSpPr>
            <a:spLocks noGrp="1"/>
          </p:cNvSpPr>
          <p:nvPr>
            <p:ph sz="quarter" idx="1"/>
          </p:nvPr>
        </p:nvSpPr>
        <p:spPr/>
        <p:txBody>
          <a:bodyPr>
            <a:normAutofit/>
          </a:bodyPr>
          <a:lstStyle/>
          <a:p>
            <a:r>
              <a:rPr lang="el-GR" sz="2400" dirty="0" smtClean="0"/>
              <a:t>Η </a:t>
            </a:r>
            <a:r>
              <a:rPr lang="el-GR" sz="2400" b="1" dirty="0" smtClean="0"/>
              <a:t>ηλεκτρική αντίσταση</a:t>
            </a:r>
            <a:r>
              <a:rPr lang="el-GR" sz="2400" dirty="0" smtClean="0"/>
              <a:t> ενός αγωγού είναι η δυσκολία (αντίσταση) που παρουσιάζεται στη διέλευση ηλεκτρικού ρεύματος δια μέσου ενός αγωγού. Η αντίθετη έννοια ονομάζεται </a:t>
            </a:r>
            <a:r>
              <a:rPr lang="el-GR" sz="2400" b="1" dirty="0" smtClean="0"/>
              <a:t>ηλεκτρική αγωγιμότητα</a:t>
            </a:r>
            <a:r>
              <a:rPr lang="el-GR" sz="2400" dirty="0" smtClean="0"/>
              <a:t>, η οποία αναφέρεται στην ευκολία διέλευσης ηλεκτρικού ρεύματος.</a:t>
            </a:r>
            <a:endParaRPr lang="en-US" sz="2400" dirty="0" smtClean="0"/>
          </a:p>
          <a:p>
            <a:endParaRPr lang="en-US" sz="2400" dirty="0" smtClean="0"/>
          </a:p>
          <a:p>
            <a:r>
              <a:rPr lang="el-GR" sz="2400" dirty="0" smtClean="0"/>
              <a:t>Χρησιμοποιούνται για να </a:t>
            </a:r>
          </a:p>
          <a:p>
            <a:pPr>
              <a:buFont typeface="Arial" pitchFamily="34" charset="0"/>
              <a:buChar char="•"/>
            </a:pPr>
            <a:r>
              <a:rPr lang="el-GR" sz="2400" dirty="0" smtClean="0"/>
              <a:t> περιορίζουν το ρεύμα ή </a:t>
            </a:r>
          </a:p>
          <a:p>
            <a:pPr>
              <a:buFont typeface="Arial" pitchFamily="34" charset="0"/>
              <a:buChar char="•"/>
            </a:pPr>
            <a:r>
              <a:rPr lang="el-GR" sz="2400" dirty="0" smtClean="0"/>
              <a:t> να διαιρούν την τάση ή και σε κάποιες περιπτώσεις,</a:t>
            </a:r>
          </a:p>
          <a:p>
            <a:pPr>
              <a:buFont typeface="Arial" pitchFamily="34" charset="0"/>
              <a:buChar char="•"/>
            </a:pPr>
            <a:r>
              <a:rPr lang="el-GR" sz="2400" dirty="0" smtClean="0"/>
              <a:t> για να παράγουν θερμότητα</a:t>
            </a:r>
            <a:endParaRPr lang="en-US" sz="2400" dirty="0" smtClean="0"/>
          </a:p>
          <a:p>
            <a:endParaRPr lang="el-GR" sz="2400" dirty="0"/>
          </a:p>
        </p:txBody>
      </p:sp>
      <p:pic>
        <p:nvPicPr>
          <p:cNvPr id="1031" name="Picture 7" descr="αντιστάτης | φυσικά φυσική"/>
          <p:cNvPicPr>
            <a:picLocks noChangeAspect="1" noChangeArrowheads="1"/>
          </p:cNvPicPr>
          <p:nvPr/>
        </p:nvPicPr>
        <p:blipFill>
          <a:blip r:embed="rId3" cstate="print"/>
          <a:srcRect/>
          <a:stretch>
            <a:fillRect/>
          </a:stretch>
        </p:blipFill>
        <p:spPr bwMode="auto">
          <a:xfrm>
            <a:off x="6588224" y="260648"/>
            <a:ext cx="1619250" cy="800100"/>
          </a:xfrm>
          <a:prstGeom prst="rect">
            <a:avLst/>
          </a:prstGeom>
          <a:noFill/>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Αντιστάσεις</a:t>
            </a:r>
            <a:endParaRPr lang="el-GR" dirty="0"/>
          </a:p>
        </p:txBody>
      </p:sp>
      <p:pic>
        <p:nvPicPr>
          <p:cNvPr id="7" name="Picture 2"/>
          <p:cNvPicPr>
            <a:picLocks noChangeAspect="1" noChangeArrowheads="1"/>
          </p:cNvPicPr>
          <p:nvPr/>
        </p:nvPicPr>
        <p:blipFill>
          <a:blip r:embed="rId2" cstate="print"/>
          <a:srcRect/>
          <a:stretch>
            <a:fillRect/>
          </a:stretch>
        </p:blipFill>
        <p:spPr bwMode="auto">
          <a:xfrm>
            <a:off x="107504" y="4077072"/>
            <a:ext cx="3528392" cy="2348495"/>
          </a:xfrm>
          <a:prstGeom prst="rect">
            <a:avLst/>
          </a:prstGeom>
          <a:noFill/>
          <a:ln w="9525">
            <a:noFill/>
            <a:miter lim="800000"/>
            <a:headEnd/>
            <a:tailEnd/>
          </a:ln>
        </p:spPr>
      </p:pic>
      <p:sp>
        <p:nvSpPr>
          <p:cNvPr id="8" name="7 - Θέση περιεχομένου"/>
          <p:cNvSpPr>
            <a:spLocks noGrp="1"/>
          </p:cNvSpPr>
          <p:nvPr>
            <p:ph sz="quarter" idx="1"/>
          </p:nvPr>
        </p:nvSpPr>
        <p:spPr>
          <a:xfrm>
            <a:off x="395536" y="1844824"/>
            <a:ext cx="4032448" cy="2115344"/>
          </a:xfrm>
        </p:spPr>
        <p:txBody>
          <a:bodyPr>
            <a:normAutofit/>
          </a:bodyPr>
          <a:lstStyle/>
          <a:p>
            <a:pPr>
              <a:buNone/>
            </a:pPr>
            <a:r>
              <a:rPr lang="el-GR" sz="2000" b="1" dirty="0" smtClean="0"/>
              <a:t>Σταθεροί Αντιστάτες (</a:t>
            </a:r>
            <a:r>
              <a:rPr lang="el-GR" sz="2000" b="1" dirty="0" err="1" smtClean="0"/>
              <a:t>Fixed</a:t>
            </a:r>
            <a:r>
              <a:rPr lang="el-GR" sz="2000" b="1" dirty="0" smtClean="0"/>
              <a:t> </a:t>
            </a:r>
            <a:r>
              <a:rPr lang="el-GR" sz="2000" b="1" dirty="0" err="1" smtClean="0"/>
              <a:t>Resistors</a:t>
            </a:r>
            <a:r>
              <a:rPr lang="el-GR" sz="2000" b="1" dirty="0" smtClean="0"/>
              <a:t>) </a:t>
            </a:r>
          </a:p>
          <a:p>
            <a:pPr>
              <a:buNone/>
            </a:pPr>
            <a:r>
              <a:rPr lang="el-GR" sz="2000" dirty="0" smtClean="0"/>
              <a:t>• Έχουν σταθερή τιμή αντίστασης, καθορισμένη από τον κατασκευαστή</a:t>
            </a:r>
            <a:endParaRPr lang="el-GR" sz="2000" dirty="0"/>
          </a:p>
        </p:txBody>
      </p:sp>
      <p:sp>
        <p:nvSpPr>
          <p:cNvPr id="9" name="5 - Θέση περιεχομένου"/>
          <p:cNvSpPr>
            <a:spLocks noGrp="1"/>
          </p:cNvSpPr>
          <p:nvPr>
            <p:ph type="body" idx="2"/>
          </p:nvPr>
        </p:nvSpPr>
        <p:spPr>
          <a:xfrm>
            <a:off x="5004048" y="836712"/>
            <a:ext cx="3923928" cy="2880320"/>
          </a:xfrm>
        </p:spPr>
        <p:txBody>
          <a:bodyPr/>
          <a:lstStyle/>
          <a:p>
            <a:r>
              <a:rPr lang="el-GR" sz="2000" b="1" dirty="0" smtClean="0">
                <a:solidFill>
                  <a:schemeClr val="tx1"/>
                </a:solidFill>
              </a:rPr>
              <a:t>Μεταβλητοί Αντιστάτες (</a:t>
            </a:r>
            <a:r>
              <a:rPr lang="el-GR" sz="2000" b="1" dirty="0" err="1" smtClean="0">
                <a:solidFill>
                  <a:schemeClr val="tx1"/>
                </a:solidFill>
              </a:rPr>
              <a:t>Variable</a:t>
            </a:r>
            <a:r>
              <a:rPr lang="el-GR" sz="2000" b="1" dirty="0" smtClean="0">
                <a:solidFill>
                  <a:schemeClr val="tx1"/>
                </a:solidFill>
              </a:rPr>
              <a:t> </a:t>
            </a:r>
            <a:r>
              <a:rPr lang="el-GR" sz="2000" b="1" dirty="0" err="1" smtClean="0">
                <a:solidFill>
                  <a:schemeClr val="tx1"/>
                </a:solidFill>
              </a:rPr>
              <a:t>Resistors</a:t>
            </a:r>
            <a:r>
              <a:rPr lang="el-GR" sz="2000" b="1" dirty="0" smtClean="0">
                <a:solidFill>
                  <a:schemeClr val="tx1"/>
                </a:solidFill>
              </a:rPr>
              <a:t>) - </a:t>
            </a:r>
            <a:r>
              <a:rPr lang="el-GR" sz="2000" b="1" dirty="0" err="1" smtClean="0">
                <a:solidFill>
                  <a:schemeClr val="tx1"/>
                </a:solidFill>
              </a:rPr>
              <a:t>Ποντεσιόμετρο</a:t>
            </a:r>
            <a:endParaRPr lang="el-GR" sz="2000" b="1" dirty="0" smtClean="0">
              <a:solidFill>
                <a:schemeClr val="tx1"/>
              </a:solidFill>
            </a:endParaRPr>
          </a:p>
          <a:p>
            <a:r>
              <a:rPr lang="el-GR" sz="2000" dirty="0" smtClean="0"/>
              <a:t>• Οι μεταβλητοί αντιστάτες είναι σχεδιασμένοι έτσι ώστε η τιμή της αντίστασής τους να μπορεί να μεταβάλλεται χειροκίνητα ή αυτόματα. </a:t>
            </a:r>
          </a:p>
          <a:p>
            <a:endParaRPr lang="el-GR" dirty="0"/>
          </a:p>
        </p:txBody>
      </p:sp>
      <p:pic>
        <p:nvPicPr>
          <p:cNvPr id="2051" name="Picture 3"/>
          <p:cNvPicPr>
            <a:picLocks noChangeAspect="1" noChangeArrowheads="1"/>
          </p:cNvPicPr>
          <p:nvPr/>
        </p:nvPicPr>
        <p:blipFill>
          <a:blip r:embed="rId3" cstate="print"/>
          <a:srcRect/>
          <a:stretch>
            <a:fillRect/>
          </a:stretch>
        </p:blipFill>
        <p:spPr bwMode="auto">
          <a:xfrm>
            <a:off x="4752588" y="3789040"/>
            <a:ext cx="4391412" cy="271234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99992" y="476672"/>
            <a:ext cx="4260776" cy="869950"/>
          </a:xfrm>
        </p:spPr>
        <p:txBody>
          <a:bodyPr>
            <a:normAutofit fontScale="90000"/>
          </a:bodyPr>
          <a:lstStyle/>
          <a:p>
            <a:r>
              <a:rPr lang="el-GR" b="1" dirty="0"/>
              <a:t>Ο διακόπτης</a:t>
            </a:r>
            <a:r>
              <a:rPr lang="el-GR" dirty="0"/>
              <a:t/>
            </a:r>
            <a:br>
              <a:rPr lang="el-GR" dirty="0"/>
            </a:br>
            <a:endParaRPr lang="el-GR" dirty="0"/>
          </a:p>
        </p:txBody>
      </p:sp>
      <p:sp>
        <p:nvSpPr>
          <p:cNvPr id="4" name="3 - Θέση κειμένου"/>
          <p:cNvSpPr>
            <a:spLocks noGrp="1"/>
          </p:cNvSpPr>
          <p:nvPr>
            <p:ph type="body" idx="2"/>
          </p:nvPr>
        </p:nvSpPr>
        <p:spPr>
          <a:xfrm>
            <a:off x="323528" y="1772816"/>
            <a:ext cx="3240360" cy="4653136"/>
          </a:xfrm>
        </p:spPr>
        <p:txBody>
          <a:bodyPr>
            <a:normAutofit/>
          </a:bodyPr>
          <a:lstStyle/>
          <a:p>
            <a:r>
              <a:rPr lang="el-GR" sz="2200" dirty="0"/>
              <a:t>Οι διακόπτες είναι απαραίτητο στοιχείο κάθε ηλεκτρικού κυκλώματος. </a:t>
            </a:r>
            <a:r>
              <a:rPr lang="el-GR" sz="2200" dirty="0" smtClean="0"/>
              <a:t>Με </a:t>
            </a:r>
            <a:r>
              <a:rPr lang="el-GR" sz="2200" dirty="0"/>
              <a:t>τη χρήση του διακόπτη μπορούμε εύκολα να ανοίγουμε και να κλείνουμε το ηλεκτρικό κύκλωμα, να διακόπτουμε δηλαδή για όσο διάστημα επιθυμούμε τη ροή του ηλεκτρικού ρεύματος.</a:t>
            </a:r>
          </a:p>
        </p:txBody>
      </p:sp>
      <p:pic>
        <p:nvPicPr>
          <p:cNvPr id="5" name="4 - Θέση περιεχομένου" descr="826705.jpg"/>
          <p:cNvPicPr>
            <a:picLocks noGrp="1" noChangeAspect="1"/>
          </p:cNvPicPr>
          <p:nvPr>
            <p:ph sz="quarter" idx="1"/>
          </p:nvPr>
        </p:nvPicPr>
        <p:blipFill>
          <a:blip r:embed="rId2" cstate="print"/>
          <a:stretch>
            <a:fillRect/>
          </a:stretch>
        </p:blipFill>
        <p:spPr>
          <a:xfrm>
            <a:off x="3707904" y="1844824"/>
            <a:ext cx="5436096" cy="4419600"/>
          </a:xfr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noAutofit/>
          </a:bodyPr>
          <a:lstStyle/>
          <a:p>
            <a:r>
              <a:rPr lang="el-GR" sz="2000" dirty="0" smtClean="0"/>
              <a:t>Ο συσσωρευτής (</a:t>
            </a:r>
            <a:r>
              <a:rPr lang="el-GR" sz="2000" dirty="0" err="1" smtClean="0"/>
              <a:t>battery</a:t>
            </a:r>
            <a:r>
              <a:rPr lang="el-GR" sz="2000" dirty="0" smtClean="0"/>
              <a:t>) μετατρέπει τη χημική ενέργεια σε ηλεκτρική ενέργεια.</a:t>
            </a:r>
            <a:endParaRPr lang="el-GR" sz="2000" dirty="0"/>
          </a:p>
        </p:txBody>
      </p:sp>
      <p:sp>
        <p:nvSpPr>
          <p:cNvPr id="3" name="2 - Τίτλος"/>
          <p:cNvSpPr>
            <a:spLocks noGrp="1"/>
          </p:cNvSpPr>
          <p:nvPr>
            <p:ph type="title"/>
          </p:nvPr>
        </p:nvSpPr>
        <p:spPr/>
        <p:txBody>
          <a:bodyPr/>
          <a:lstStyle/>
          <a:p>
            <a:r>
              <a:rPr lang="el-GR" dirty="0" smtClean="0"/>
              <a:t>Συσσωρευτές (Μπαταρίες)</a:t>
            </a:r>
            <a:endParaRPr lang="el-GR" dirty="0"/>
          </a:p>
        </p:txBody>
      </p:sp>
      <p:pic>
        <p:nvPicPr>
          <p:cNvPr id="5" name="4 - Θέση εικόνας" descr="μπ.jpg"/>
          <p:cNvPicPr>
            <a:picLocks noGrp="1" noChangeAspect="1"/>
          </p:cNvPicPr>
          <p:nvPr>
            <p:ph type="pic" idx="1"/>
          </p:nvPr>
        </p:nvPicPr>
        <p:blipFill>
          <a:blip r:embed="rId2" cstate="print"/>
          <a:srcRect l="1840" r="1840"/>
          <a:stretch>
            <a:fillRect/>
          </a:stretch>
        </p:blipFill>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171</TotalTime>
  <Words>607</Words>
  <Application>Microsoft Office PowerPoint</Application>
  <PresentationFormat>Προβολή στην οθόνη (4:3)</PresentationFormat>
  <Paragraphs>46</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Διάμεσος</vt:lpstr>
      <vt:lpstr>Ηλεκτρισμός- ηλεκτρονική</vt:lpstr>
      <vt:lpstr>Δομή του ατόμου</vt:lpstr>
      <vt:lpstr>Το ηλεκτρικό ρεύμα </vt:lpstr>
      <vt:lpstr> Αγωγοί , μονωτές Οι Ημιαγωγοί έχουν ενδιάμεσες τιμές αγωγιμότητας (π.χ. πυρίτιο) </vt:lpstr>
      <vt:lpstr>Το ηλεκτρικό κύκλωμα </vt:lpstr>
      <vt:lpstr>Ηλεκτρική αντίσταση</vt:lpstr>
      <vt:lpstr>Αντιστάσεις</vt:lpstr>
      <vt:lpstr>Ο διακόπτης </vt:lpstr>
      <vt:lpstr>Συσσωρευτές (Μπαταρίες)</vt:lpstr>
      <vt:lpstr>  Σύνδεση σε σειρά και παράλληλα  </vt:lpstr>
      <vt:lpstr>Νόμος του Ωμ </vt:lpstr>
      <vt:lpstr>Δίοδος</vt:lpstr>
      <vt:lpstr>Πόλωση διόδου</vt:lpstr>
      <vt:lpstr>Προστασία διόδου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Απόστολος Παπαιωάννου</dc:creator>
  <cp:lastModifiedBy>Απόστολος Παπαιωάννου</cp:lastModifiedBy>
  <cp:revision>24</cp:revision>
  <dcterms:created xsi:type="dcterms:W3CDTF">2023-03-07T13:40:22Z</dcterms:created>
  <dcterms:modified xsi:type="dcterms:W3CDTF">2025-09-26T14:06:01Z</dcterms:modified>
</cp:coreProperties>
</file>