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57" r:id="rId3"/>
    <p:sldId id="265" r:id="rId4"/>
    <p:sldId id="258" r:id="rId5"/>
    <p:sldId id="259" r:id="rId6"/>
    <p:sldId id="260" r:id="rId7"/>
    <p:sldId id="266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Στρογγυλεμένο ορθογώνιο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Τίτλος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0" name="19 - Υπότιτλος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υλεμένο ορθογώνιο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Στρογγύλεμα μίας γωνίας ορθογωνίου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υλεμένο ορθογώνιο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Στρογγυλεμένο ορθογώνιο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- Θέση τίτλου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12DBE1-96D3-4597-A894-AEE739C616CB}" type="datetimeFigureOut">
              <a:rPr lang="el-GR" smtClean="0"/>
              <a:pPr/>
              <a:t>26/2/2025</a:t>
            </a:fld>
            <a:endParaRPr lang="el-GR"/>
          </a:p>
        </p:txBody>
      </p:sp>
      <p:sp>
        <p:nvSpPr>
          <p:cNvPr id="18" name="1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22D3552-66A1-494F-A734-334057E85004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Ελεύθερες εφαρμογές σχεδίου για Υπολογιστή, ηλεκτρολόγων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476672"/>
            <a:ext cx="7435563" cy="4680520"/>
          </a:xfrm>
          <a:prstGeom prst="rect">
            <a:avLst/>
          </a:prstGeom>
          <a:noFill/>
        </p:spPr>
      </p:pic>
      <p:sp>
        <p:nvSpPr>
          <p:cNvPr id="2" name="1 - Ορθογώνιο"/>
          <p:cNvSpPr/>
          <p:nvPr/>
        </p:nvSpPr>
        <p:spPr>
          <a:xfrm>
            <a:off x="1043608" y="4869160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4000" b="1" dirty="0"/>
              <a:t>ΔΗΜΙΟΥΡΓΙΑ</a:t>
            </a:r>
          </a:p>
          <a:p>
            <a:pPr algn="ctr"/>
            <a:r>
              <a:rPr lang="el-GR" sz="4000" b="1" dirty="0"/>
              <a:t>ΤΕΧΝΙΚΩΝ ΣΧΕΔΙΩΝ</a:t>
            </a:r>
            <a:endParaRPr lang="el-GR" sz="4000" dirty="0"/>
          </a:p>
        </p:txBody>
      </p:sp>
      <p:sp>
        <p:nvSpPr>
          <p:cNvPr id="13318" name="AutoShape 6" descr="ΤΕΧΝΙΚΟ ΣΧΕΔΙΟ | ΤΕΧΝΟΛΟΓΙΑ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13320" name="AutoShape 8" descr="Κεφάλαιο 2. Βασικά στοιχεία τεχνικού κατασκευαστικού σχεδίο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83568" y="620688"/>
            <a:ext cx="8064896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/>
              <a:t>Είναι κρίσιμο στη σχεδίαση να επιλεγεί η σωστή κλίμακα και με βάση αυτή να γίνει </a:t>
            </a:r>
            <a:r>
              <a:rPr lang="el-GR" sz="1600" dirty="0" smtClean="0"/>
              <a:t>η σχεδίαση</a:t>
            </a:r>
            <a:r>
              <a:rPr lang="el-GR" sz="1600" dirty="0"/>
              <a:t>. Γι’ αυτό ακολουθείται η εξής διαδικασία</a:t>
            </a:r>
            <a:r>
              <a:rPr lang="el-GR" sz="1600" dirty="0" smtClean="0"/>
              <a:t>: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Επιλογή </a:t>
            </a:r>
            <a:r>
              <a:rPr lang="el-GR" sz="1600" dirty="0" smtClean="0"/>
              <a:t>κλίμακας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Δημιουργία </a:t>
            </a:r>
            <a:r>
              <a:rPr lang="el-GR" sz="1600" dirty="0" smtClean="0"/>
              <a:t>σκαριφήματος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Μέτρηση των διαστάσεων του </a:t>
            </a:r>
            <a:r>
              <a:rPr lang="el-GR" sz="1600" dirty="0" smtClean="0"/>
              <a:t>αντικειμένου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Εκτίμηση της μεγαλύτερης διάστασης του αντικειμένου που θα </a:t>
            </a:r>
            <a:r>
              <a:rPr lang="el-GR" sz="1600" dirty="0" smtClean="0"/>
              <a:t>κατασκευαστεί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Υπολογισμός του λόγου Λ=Π/Σ, όπου Π: το μήκος της μεγαλύτερης διάστασης </a:t>
            </a:r>
            <a:r>
              <a:rPr lang="el-GR" sz="1600" dirty="0" smtClean="0"/>
              <a:t>του αντικειμένου </a:t>
            </a:r>
            <a:r>
              <a:rPr lang="el-GR" sz="1600" dirty="0"/>
              <a:t>και Σ: το μήκος της αντίστοιχης διάστασης του </a:t>
            </a:r>
            <a:r>
              <a:rPr lang="el-GR" sz="1600" dirty="0" smtClean="0"/>
              <a:t>σχεδίου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Επιλογή της πλησιέστερης κλίμακας στη σχέση </a:t>
            </a:r>
            <a:r>
              <a:rPr lang="el-GR" sz="1600" dirty="0" smtClean="0"/>
              <a:t>1/Λ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Πραγματοποίηση των </a:t>
            </a:r>
            <a:r>
              <a:rPr lang="el-GR" sz="1600" dirty="0" smtClean="0"/>
              <a:t>σχεδίων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Μεταφέρουμε τις διαστάσεις του πραγματικού </a:t>
            </a:r>
            <a:r>
              <a:rPr lang="el-GR" sz="1600" dirty="0" smtClean="0"/>
              <a:t>αντικειμένου </a:t>
            </a:r>
            <a:r>
              <a:rPr lang="el-GR" sz="1600" dirty="0"/>
              <a:t>στο </a:t>
            </a:r>
            <a:r>
              <a:rPr lang="el-GR" sz="1600" dirty="0" smtClean="0"/>
              <a:t>σχέδιο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Δημιουργία σχεδίων της κατασκευής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683568" y="692696"/>
            <a:ext cx="74168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/>
              <a:t>Κατασκευή τεχνικών </a:t>
            </a:r>
            <a:r>
              <a:rPr lang="el-GR" sz="3200" b="1" dirty="0" smtClean="0"/>
              <a:t>σχεδίων</a:t>
            </a:r>
          </a:p>
          <a:p>
            <a:endParaRPr lang="el-GR" b="1" dirty="0"/>
          </a:p>
          <a:p>
            <a:r>
              <a:rPr lang="el-GR" dirty="0"/>
              <a:t>Προετοιμασία </a:t>
            </a:r>
            <a:r>
              <a:rPr lang="el-GR" dirty="0" smtClean="0"/>
              <a:t>σχεδίασης</a:t>
            </a:r>
          </a:p>
          <a:p>
            <a:endParaRPr lang="el-GR" dirty="0"/>
          </a:p>
          <a:p>
            <a:r>
              <a:rPr lang="el-GR" dirty="0"/>
              <a:t>• Τα τεχνικά σχέδια πραγματοποιούνται σε ειδικό έπιπλο που λέγεται σχεδιαστήριο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r>
              <a:rPr lang="el-GR" dirty="0"/>
              <a:t>• Η σχεδίαση γίνεται πάντα με μολύβι του οποίου το </a:t>
            </a:r>
            <a:r>
              <a:rPr lang="el-GR" dirty="0" smtClean="0"/>
              <a:t>πάχος </a:t>
            </a:r>
            <a:r>
              <a:rPr lang="el-GR" dirty="0"/>
              <a:t>εξαρτάται από το χαρτί </a:t>
            </a:r>
            <a:r>
              <a:rPr lang="el-GR" dirty="0" smtClean="0"/>
              <a:t>που χρησιμοποιείται </a:t>
            </a:r>
            <a:r>
              <a:rPr lang="el-GR" dirty="0"/>
              <a:t>καθώς και την επιθυμητή ακρίβεια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r>
              <a:rPr lang="el-GR" dirty="0"/>
              <a:t>• Στη σχεδίαση απαιτούνται τα </a:t>
            </a:r>
            <a:r>
              <a:rPr lang="el-GR" dirty="0" smtClean="0"/>
              <a:t>εξής</a:t>
            </a:r>
          </a:p>
          <a:p>
            <a:r>
              <a:rPr lang="el-GR" dirty="0" smtClean="0"/>
              <a:t> </a:t>
            </a:r>
            <a:r>
              <a:rPr lang="el-GR" dirty="0"/>
              <a:t>σχεδιαστικά όργανα:</a:t>
            </a:r>
          </a:p>
          <a:p>
            <a:r>
              <a:rPr lang="el-GR" dirty="0" err="1"/>
              <a:t>◦◦</a:t>
            </a:r>
            <a:r>
              <a:rPr lang="el-GR" dirty="0"/>
              <a:t> Τα τρίγωνα</a:t>
            </a:r>
          </a:p>
          <a:p>
            <a:r>
              <a:rPr lang="el-GR" dirty="0" err="1"/>
              <a:t>◦◦</a:t>
            </a:r>
            <a:r>
              <a:rPr lang="el-GR" dirty="0"/>
              <a:t> Το υποδεκάμετρο-χάρακας</a:t>
            </a:r>
          </a:p>
          <a:p>
            <a:r>
              <a:rPr lang="el-GR" dirty="0" err="1"/>
              <a:t>◦◦</a:t>
            </a:r>
            <a:r>
              <a:rPr lang="el-GR" dirty="0"/>
              <a:t> Ο διαβήτης</a:t>
            </a:r>
          </a:p>
          <a:p>
            <a:r>
              <a:rPr lang="el-GR" dirty="0" err="1"/>
              <a:t>◦◦</a:t>
            </a:r>
            <a:r>
              <a:rPr lang="el-GR" dirty="0"/>
              <a:t> Το καμπυλόγραμμο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Μηχανολογικό Σχέδιο Ι - Engineering Solutio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76672"/>
            <a:ext cx="7883017" cy="59046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55576" y="620688"/>
            <a:ext cx="734481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Σχεδίαση </a:t>
            </a:r>
            <a:r>
              <a:rPr lang="el-GR" sz="2000" b="1" dirty="0" smtClean="0"/>
              <a:t>προβολών</a:t>
            </a:r>
          </a:p>
          <a:p>
            <a:endParaRPr lang="el-GR" sz="1600" dirty="0"/>
          </a:p>
          <a:p>
            <a:r>
              <a:rPr lang="el-GR" sz="1600" dirty="0"/>
              <a:t>• Ένα από τα προβλήματα κατά τη σχεδίαση σε δύο διαστάσεις είναι η απεικόνιση </a:t>
            </a:r>
            <a:r>
              <a:rPr lang="el-GR" sz="1600" dirty="0" smtClean="0"/>
              <a:t>των τρισδιάστατων </a:t>
            </a:r>
            <a:r>
              <a:rPr lang="el-GR" sz="1600" dirty="0"/>
              <a:t>αντικειμένων. Για να ξεπεραστεί αυτό το πρόβλημα </a:t>
            </a:r>
            <a:r>
              <a:rPr lang="el-GR" sz="1600" dirty="0" smtClean="0"/>
              <a:t>πραγματοποιούμε σχεδίαση </a:t>
            </a:r>
            <a:r>
              <a:rPr lang="el-GR" sz="1600" dirty="0"/>
              <a:t>των τριών όψεων (προβολών) του αντικειμένου και τοποθετούμε </a:t>
            </a:r>
            <a:r>
              <a:rPr lang="el-GR" sz="1600" dirty="0" smtClean="0"/>
              <a:t>διαστάσεις στις </a:t>
            </a:r>
            <a:r>
              <a:rPr lang="el-GR" sz="1600" dirty="0"/>
              <a:t>προβολές</a:t>
            </a:r>
            <a:r>
              <a:rPr lang="el-GR" sz="1600" dirty="0" smtClean="0"/>
              <a:t>.</a:t>
            </a:r>
          </a:p>
          <a:p>
            <a:endParaRPr lang="el-GR" sz="1600" dirty="0"/>
          </a:p>
          <a:p>
            <a:r>
              <a:rPr lang="el-GR" sz="1600" dirty="0"/>
              <a:t>• Για τη σχεδίαση προβολών υπάρχουν 3 μέθοδοι. Εδώ, ακολουθείται το </a:t>
            </a:r>
            <a:r>
              <a:rPr lang="el-GR" sz="1600" dirty="0" smtClean="0"/>
              <a:t>Ευρωπαϊκό σύστημα</a:t>
            </a:r>
            <a:r>
              <a:rPr lang="el-GR" sz="1600" dirty="0"/>
              <a:t>. Σύμφωνα με αυτό από τις 6 όψεις του αντικειμένου χρησιμοποιούνται </a:t>
            </a:r>
            <a:r>
              <a:rPr lang="el-GR" sz="1600" dirty="0" smtClean="0"/>
              <a:t>οι τρεις: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Η </a:t>
            </a:r>
            <a:r>
              <a:rPr lang="el-GR" sz="1600" dirty="0" smtClean="0"/>
              <a:t>κάτοψη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Η </a:t>
            </a:r>
            <a:r>
              <a:rPr lang="el-GR" sz="1600" dirty="0" smtClean="0"/>
              <a:t>πρόσοψη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Η αριστερή πλάγια </a:t>
            </a:r>
            <a:r>
              <a:rPr lang="el-GR" sz="1600" dirty="0" smtClean="0"/>
              <a:t>όψη</a:t>
            </a:r>
          </a:p>
          <a:p>
            <a:endParaRPr lang="el-GR" sz="1600" dirty="0"/>
          </a:p>
          <a:p>
            <a:r>
              <a:rPr lang="el-GR" sz="1600" dirty="0"/>
              <a:t>οι οποίες τοποθετούνται σε ορθή γωνία</a:t>
            </a:r>
          </a:p>
        </p:txBody>
      </p:sp>
      <p:sp>
        <p:nvSpPr>
          <p:cNvPr id="19458" name="AutoShape 2" descr="Τεχνολογία (Α Γυμνασίου): Ηλεκτρονικό Βιβλίο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19460" name="Picture 4" descr="Αισθητική Αγωγή - Εικαστικά (B Γυμνασίου): Ηλεκτρονικό Βιβλί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717032"/>
            <a:ext cx="3252358" cy="2686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Θέσεις Εργασίας Μηχανικών - Κατασκευές Κτιρίω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8496944" cy="3960440"/>
          </a:xfrm>
          <a:prstGeom prst="rect">
            <a:avLst/>
          </a:prstGeom>
          <a:noFill/>
        </p:spPr>
      </p:pic>
      <p:sp>
        <p:nvSpPr>
          <p:cNvPr id="2" name="1 - Ορθογώνιο"/>
          <p:cNvSpPr/>
          <p:nvPr/>
        </p:nvSpPr>
        <p:spPr>
          <a:xfrm>
            <a:off x="395536" y="4509120"/>
            <a:ext cx="849694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Κατά τη σχεδίαση πρέπει</a:t>
            </a:r>
            <a:r>
              <a:rPr lang="el-GR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endParaRPr lang="el-GR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l-GR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◦◦</a:t>
            </a:r>
            <a:r>
              <a:rPr lang="el-G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Οι ορατές ακμές του αντικειμένου να παριστάνονται από πλήρεις </a:t>
            </a:r>
            <a:r>
              <a:rPr lang="el-G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γραμμές</a:t>
            </a:r>
          </a:p>
          <a:p>
            <a:endParaRPr lang="el-GR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l-GR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◦◦</a:t>
            </a:r>
            <a:r>
              <a:rPr lang="el-G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Οι μη ορατές παριστάνονται από διακεκομμένες </a:t>
            </a:r>
            <a:r>
              <a:rPr lang="el-G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γραμμές</a:t>
            </a:r>
          </a:p>
          <a:p>
            <a:endParaRPr lang="el-GR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l-GR" sz="16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◦◦</a:t>
            </a:r>
            <a:r>
              <a:rPr lang="el-G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Αν συμπίπτει πλήρης γραμμή με διακεκομμένη επικρατεί η πλήρης.</a:t>
            </a:r>
          </a:p>
        </p:txBody>
      </p:sp>
      <p:sp>
        <p:nvSpPr>
          <p:cNvPr id="18434" name="AutoShape 2" descr="Κεφάλαιο 2. Βασικά στοιχεία τεχνικού κατασκευαστικού σχεδίου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27584" y="908720"/>
            <a:ext cx="655272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Σχεδίαση με </a:t>
            </a:r>
            <a:r>
              <a:rPr lang="el-GR" sz="2000" b="1" dirty="0" smtClean="0"/>
              <a:t>διαστάσεις</a:t>
            </a:r>
          </a:p>
          <a:p>
            <a:endParaRPr lang="el-GR" sz="1600" dirty="0"/>
          </a:p>
          <a:p>
            <a:r>
              <a:rPr lang="el-GR" sz="1600" dirty="0"/>
              <a:t>• Η κάθε διάσταση που </a:t>
            </a:r>
            <a:endParaRPr lang="el-GR" sz="1600" dirty="0" smtClean="0"/>
          </a:p>
          <a:p>
            <a:r>
              <a:rPr lang="el-GR" sz="1600" dirty="0" smtClean="0"/>
              <a:t>σημειώνεται </a:t>
            </a:r>
            <a:r>
              <a:rPr lang="el-GR" sz="1600" dirty="0"/>
              <a:t>στο σχέδιο </a:t>
            </a:r>
            <a:endParaRPr lang="el-GR" sz="1600" dirty="0" smtClean="0"/>
          </a:p>
          <a:p>
            <a:r>
              <a:rPr lang="el-GR" sz="1600" dirty="0" smtClean="0"/>
              <a:t>πρέπει </a:t>
            </a:r>
            <a:r>
              <a:rPr lang="el-GR" sz="1600" dirty="0"/>
              <a:t>να αποτελείται από</a:t>
            </a:r>
            <a:r>
              <a:rPr lang="el-GR" sz="1600" dirty="0" smtClean="0"/>
              <a:t>:</a:t>
            </a:r>
          </a:p>
          <a:p>
            <a:endParaRPr lang="el-GR" sz="1600" dirty="0"/>
          </a:p>
          <a:p>
            <a:r>
              <a:rPr lang="el-GR" sz="1600" dirty="0" err="1" smtClean="0"/>
              <a:t>◦◦</a:t>
            </a:r>
            <a:r>
              <a:rPr lang="el-GR" sz="1600" dirty="0" smtClean="0"/>
              <a:t> </a:t>
            </a:r>
            <a:r>
              <a:rPr lang="el-GR" sz="1600" dirty="0"/>
              <a:t>Τη γραμμή διάστασης (γραμμή παράλληλη στο αντικείμενο</a:t>
            </a:r>
            <a:r>
              <a:rPr lang="el-GR" sz="1600" dirty="0" smtClean="0"/>
              <a:t>)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Τις βοηθητικές γραμμές διάστασης (γραμμές συνήθως κάθετες στο σχέδιο</a:t>
            </a:r>
            <a:r>
              <a:rPr lang="el-GR" sz="1600" dirty="0" smtClean="0"/>
              <a:t>)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Τα σύμβολα αρχής και τέλους (συνήθως αιχμές</a:t>
            </a:r>
            <a:r>
              <a:rPr lang="el-GR" sz="1600" dirty="0" smtClean="0"/>
              <a:t>)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Την αριθμητική τιμή (σε εκ. ή χιλ.)</a:t>
            </a:r>
          </a:p>
        </p:txBody>
      </p:sp>
      <p:pic>
        <p:nvPicPr>
          <p:cNvPr id="17414" name="Picture 6" descr="Τεχνολογία (Α Γυμνασίου): Ηλεκτρονικό Βιβλί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437112"/>
            <a:ext cx="2562225" cy="17716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Διαστάσεις | Τεχνικό Σχέδιο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7992888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971600" y="1052736"/>
            <a:ext cx="73448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/>
              <a:t>Για την τοποθέτηση των διαστάσεων ακολουθούνται τα εξής βήματα</a:t>
            </a:r>
            <a:r>
              <a:rPr lang="el-GR" sz="1600" dirty="0" smtClean="0"/>
              <a:t>: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Φέρουμε λεπτές βοηθητικές </a:t>
            </a:r>
            <a:r>
              <a:rPr lang="el-GR" sz="1600" dirty="0" smtClean="0"/>
              <a:t>γραμμές</a:t>
            </a:r>
          </a:p>
          <a:p>
            <a:endParaRPr lang="el-GR" sz="1600" dirty="0" smtClean="0"/>
          </a:p>
          <a:p>
            <a:r>
              <a:rPr lang="el-GR" sz="1600" dirty="0" err="1" smtClean="0"/>
              <a:t>◦◦</a:t>
            </a:r>
            <a:r>
              <a:rPr lang="el-GR" sz="1600" dirty="0" smtClean="0"/>
              <a:t> </a:t>
            </a:r>
            <a:r>
              <a:rPr lang="el-GR" sz="1600" dirty="0"/>
              <a:t>Τοποθετούμε τα βέλη των μικρότερων διαστάσεων μέσα και των </a:t>
            </a:r>
            <a:r>
              <a:rPr lang="el-GR" sz="1600" dirty="0" smtClean="0"/>
              <a:t>μεγαλύτερων έξω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Τα βέλη των διαστάσεων απέχουν μεταξύ τους και </a:t>
            </a:r>
            <a:r>
              <a:rPr lang="el-GR" sz="1600" dirty="0" smtClean="0"/>
              <a:t>από </a:t>
            </a:r>
            <a:r>
              <a:rPr lang="el-GR" sz="1600" dirty="0"/>
              <a:t>το σχήμα 10 χιλ</a:t>
            </a:r>
            <a:r>
              <a:rPr lang="el-GR" sz="1600" dirty="0" smtClean="0"/>
              <a:t>.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Οι διαστάσεις τοποθετούνται όσο το δυνατόν </a:t>
            </a:r>
            <a:r>
              <a:rPr lang="el-GR" sz="1600" dirty="0" smtClean="0"/>
              <a:t>σε  </a:t>
            </a:r>
            <a:r>
              <a:rPr lang="el-GR" sz="1600" dirty="0"/>
              <a:t>λιγότερες </a:t>
            </a:r>
            <a:r>
              <a:rPr lang="el-GR" sz="1600" dirty="0" smtClean="0"/>
              <a:t>όψεις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Οι διαστάσεις τοποθετούνται μία </a:t>
            </a:r>
            <a:r>
              <a:rPr lang="el-GR" sz="1600" dirty="0" smtClean="0"/>
              <a:t>φορά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Δίνονται πάντα οι συνολικές διαστάσεις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55576" y="1268760"/>
            <a:ext cx="669674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/>
              <a:t>Σχεδίαση υπό </a:t>
            </a:r>
            <a:r>
              <a:rPr lang="el-GR" sz="2000" b="1" dirty="0" smtClean="0"/>
              <a:t>κλίμακα</a:t>
            </a:r>
          </a:p>
          <a:p>
            <a:endParaRPr lang="el-GR" sz="2400" dirty="0" smtClean="0"/>
          </a:p>
          <a:p>
            <a:r>
              <a:rPr lang="el-GR" sz="2000" dirty="0" smtClean="0"/>
              <a:t>• </a:t>
            </a:r>
            <a:r>
              <a:rPr lang="el-GR" sz="1600" dirty="0"/>
              <a:t>Η κλίμακα εκφράζει τη σχέση ενός </a:t>
            </a:r>
            <a:endParaRPr lang="el-GR" sz="1600" dirty="0" smtClean="0"/>
          </a:p>
          <a:p>
            <a:r>
              <a:rPr lang="el-GR" sz="1600" dirty="0" smtClean="0"/>
              <a:t>πραγματικού </a:t>
            </a:r>
            <a:r>
              <a:rPr lang="el-GR" sz="1600" dirty="0"/>
              <a:t>μήκους, προς το </a:t>
            </a:r>
            <a:r>
              <a:rPr lang="el-GR" sz="1600" dirty="0" smtClean="0"/>
              <a:t>μήκος</a:t>
            </a:r>
          </a:p>
          <a:p>
            <a:r>
              <a:rPr lang="el-GR" sz="1600" dirty="0" smtClean="0"/>
              <a:t> </a:t>
            </a:r>
            <a:r>
              <a:rPr lang="el-GR" sz="1600" dirty="0"/>
              <a:t>του </a:t>
            </a:r>
            <a:r>
              <a:rPr lang="el-GR" sz="1600" dirty="0" smtClean="0"/>
              <a:t>ίδιου αντικειμένου </a:t>
            </a:r>
            <a:r>
              <a:rPr lang="el-GR" sz="1600" dirty="0"/>
              <a:t>στο </a:t>
            </a:r>
            <a:r>
              <a:rPr lang="el-GR" sz="1600" dirty="0" smtClean="0"/>
              <a:t>σχέδιο</a:t>
            </a:r>
          </a:p>
          <a:p>
            <a:endParaRPr lang="el-GR" sz="1600" dirty="0"/>
          </a:p>
          <a:p>
            <a:r>
              <a:rPr lang="el-GR" sz="1600" dirty="0"/>
              <a:t>• Οι συνηθέστερες κλίμακες είναι</a:t>
            </a:r>
            <a:r>
              <a:rPr lang="el-GR" sz="1600" dirty="0" smtClean="0"/>
              <a:t>: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Μικρές κλίμακες: για αναπαράσταση μεγάλων φυσικών </a:t>
            </a:r>
            <a:r>
              <a:rPr lang="el-GR" sz="1600" dirty="0" smtClean="0"/>
              <a:t>εκτάσεων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Μεσαίες κλίμακες: για σχεδίαση κτιρίων, βιομηχανικών </a:t>
            </a:r>
            <a:r>
              <a:rPr lang="el-GR" sz="1600" dirty="0" smtClean="0"/>
              <a:t>αντικειμένων</a:t>
            </a:r>
          </a:p>
          <a:p>
            <a:endParaRPr lang="el-GR" sz="1600" dirty="0"/>
          </a:p>
          <a:p>
            <a:r>
              <a:rPr lang="el-GR" sz="1600" dirty="0" err="1"/>
              <a:t>◦◦</a:t>
            </a:r>
            <a:r>
              <a:rPr lang="el-GR" sz="1600" dirty="0"/>
              <a:t> Μεγάλες κλίμακες: για σχεδιασμό εξαρτημάτων και λεπτομερειών</a:t>
            </a:r>
          </a:p>
        </p:txBody>
      </p:sp>
      <p:pic>
        <p:nvPicPr>
          <p:cNvPr id="15362" name="Picture 2" descr="TUC 3m La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980728"/>
            <a:ext cx="3394323" cy="21191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Άποψη">
  <a:themeElements>
    <a:clrScheme name="Άποψη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Άποψη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Άποψ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46</TotalTime>
  <Words>467</Words>
  <Application>Microsoft Office PowerPoint</Application>
  <PresentationFormat>Προβολή στην οθόνη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Άποψη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Αποστόλης</dc:creator>
  <cp:lastModifiedBy>Απόστολος Παπαιωάννου</cp:lastModifiedBy>
  <cp:revision>8</cp:revision>
  <dcterms:created xsi:type="dcterms:W3CDTF">2020-04-19T17:32:41Z</dcterms:created>
  <dcterms:modified xsi:type="dcterms:W3CDTF">2025-02-26T19:16:43Z</dcterms:modified>
</cp:coreProperties>
</file>