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2" d="100"/>
          <a:sy n="82" d="100"/>
        </p:scale>
        <p:origin x="4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5093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869680" y="-1645920"/>
            <a:ext cx="5029200" cy="5029200"/>
          </a:xfrm>
          <a:prstGeom prst="ellipse">
            <a:avLst/>
          </a:prstGeom>
          <a:solidFill>
            <a:srgbClr val="151C49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3" name="Shape 1"/>
          <p:cNvSpPr/>
          <p:nvPr/>
        </p:nvSpPr>
        <p:spPr>
          <a:xfrm>
            <a:off x="9692640" y="-822960"/>
            <a:ext cx="3383280" cy="3383280"/>
          </a:xfrm>
          <a:prstGeom prst="ellipse">
            <a:avLst/>
          </a:prstGeom>
          <a:solidFill>
            <a:srgbClr val="232C6B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4" name="Text 2"/>
          <p:cNvSpPr/>
          <p:nvPr/>
        </p:nvSpPr>
        <p:spPr>
          <a:xfrm>
            <a:off x="822960" y="173736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l-GR" sz="1400" b="1" kern="0" spc="25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ΔΙ</a:t>
            </a:r>
            <a:r>
              <a:rPr lang="en-US" sz="1400" b="1" kern="0" spc="25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ΗΜΕΡΙΔΑ ΔΙΑΧΥΣΗΣ </a:t>
            </a:r>
            <a:r>
              <a:rPr lang="el-GR" sz="1400" b="1" kern="0" spc="25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ΚΑΙ ΑΝΤΑΛΛΑΓΗΣ ΔΙΔΑΚΤΙΚΩΝ</a:t>
            </a:r>
            <a:r>
              <a:rPr lang="en-US" sz="1400" b="1" kern="0" spc="25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ΠΡΑΚΤΙΚΩΝ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22960" y="2240280"/>
            <a:ext cx="93268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Σχεδιασμός και Υλοποίηση Συστήματος</a:t>
            </a:r>
            <a:endParaRPr lang="en-US" sz="3800" dirty="0"/>
          </a:p>
          <a:p>
            <a:pPr marL="0" indent="0" algn="l">
              <a:lnSpc>
                <a:spcPct val="11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Ασφαλείας με χρήση micro:bit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822960" y="3977640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Μια καλή πρακτική διδασκαλίας στο πλαίσιο του Προγράμματος Σπουδών Τεχνολογίας Γυμνασίου (ΙΕΠ)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822960" y="4800600"/>
            <a:ext cx="2011680" cy="0"/>
          </a:xfrm>
          <a:prstGeom prst="line">
            <a:avLst/>
          </a:prstGeom>
          <a:noFill/>
          <a:ln w="25400">
            <a:solidFill>
              <a:srgbClr val="C9A24B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8" name="Text 6"/>
          <p:cNvSpPr/>
          <p:nvPr/>
        </p:nvSpPr>
        <p:spPr>
          <a:xfrm>
            <a:off x="822960" y="5074920"/>
            <a:ext cx="64008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Παρασκευή Δαλάπα</a:t>
            </a:r>
            <a:endParaRPr lang="en-US" sz="1400" dirty="0"/>
          </a:p>
          <a:p>
            <a:pPr marL="0" indent="0" algn="l">
              <a:lnSpc>
                <a:spcPct val="125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ΠΕ84 Ηλεκτρονικών Μηχανικών</a:t>
            </a:r>
            <a:endParaRPr lang="en-US" sz="1400" dirty="0"/>
          </a:p>
          <a:p>
            <a:pPr marL="0" indent="0" algn="l">
              <a:lnSpc>
                <a:spcPct val="125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1ο Γυμνάσιο Σύρου – Πειραματικό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ΑΝΑΣΧΕΔΙΑΣΜΌΣ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Η Λύση Βελτιώνεται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4206240" cy="4251960"/>
          </a:xfrm>
          <a:prstGeom prst="rect">
            <a:avLst/>
          </a:prstGeom>
          <a:solidFill>
            <a:srgbClr val="F4F7FD"/>
          </a:solidFill>
          <a:ln w="19050">
            <a:solidFill>
              <a:srgbClr val="C9A24B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pic>
        <p:nvPicPr>
          <p:cNvPr id="5" name="Image 0" descr="/home/claude/build3/photos/mirrors_sketch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68680" y="1874520"/>
            <a:ext cx="3749040" cy="36118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120640" y="1920240"/>
            <a:ext cx="64008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spcAft>
                <a:spcPts val="1600"/>
              </a:spcAft>
              <a:buNone/>
            </a:pPr>
            <a:r>
              <a:rPr lang="en-US" sz="1600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Δοκιμάζοντας να περάσουν με διαφορετικό ύψος και γωνία, οι μαθητές/-τριες διαπίστωσαν ότι η μία δέσμη laser αφήνει κενά σημεία γύρω από την κλειδαριά.</a:t>
            </a:r>
            <a:endParaRPr lang="en-US" sz="16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1600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Πρότειναν χρήση καθρεφτών για ζιγκ-ζαγκ διαδρομή της δέσμης — μια λύση μηχανικού σχεδιασμού, όχι έτοιμη απάντηση.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5120640" y="4297680"/>
            <a:ext cx="6400800" cy="150876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8" name="Text 5"/>
          <p:cNvSpPr/>
          <p:nvPr/>
        </p:nvSpPr>
        <p:spPr>
          <a:xfrm>
            <a:off x="5394960" y="4297680"/>
            <a:ext cx="585216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900" b="1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Η μάθηση συνέβη επειδή η πρώτη λύση δεν επαρκούσε.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1ο Γυμνάσιο Σύρου – Πειραματικό  ·  Τεχνολογία Β΄ Γυμνασίου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11430000" y="6510528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ΤΕΚΜΗΡΊΩΣΗ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Στοιχεία Επιτυχίας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3483864" cy="2240280"/>
          </a:xfrm>
          <a:prstGeom prst="roundRect">
            <a:avLst>
              <a:gd name="adj" fmla="val 2857"/>
            </a:avLst>
          </a:prstGeom>
          <a:solidFill>
            <a:srgbClr val="F4F7FD"/>
          </a:solidFill>
          <a:ln/>
          <a:effectLst>
            <a:outerShdw blurRad="127000" dist="38100" dir="5400000" algn="bl" rotWithShape="0">
              <a:srgbClr val="1E2761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pic>
        <p:nvPicPr>
          <p:cNvPr id="5" name="Image 0" descr="/home/claude/build3/icons/users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2039112"/>
            <a:ext cx="411480" cy="4114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14400" y="2560320"/>
            <a:ext cx="293522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Συμμετοχή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914400" y="2990088"/>
            <a:ext cx="293522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Και οι 8 μαθητές/-τριες είχαν ενεργό ρόλο σε μία από τις δύο ομάδες — όχι παρατηρητικό ρόλο.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4352544" y="1783080"/>
            <a:ext cx="3483864" cy="2240280"/>
          </a:xfrm>
          <a:prstGeom prst="roundRect">
            <a:avLst>
              <a:gd name="adj" fmla="val 2857"/>
            </a:avLst>
          </a:prstGeom>
          <a:solidFill>
            <a:srgbClr val="F4F7FD"/>
          </a:solidFill>
          <a:ln/>
          <a:effectLst>
            <a:outerShdw blurRad="127000" dist="38100" dir="5400000" algn="bl" rotWithShape="0">
              <a:srgbClr val="1E2761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pic>
        <p:nvPicPr>
          <p:cNvPr id="9" name="Image 1" descr="/home/claude/build3/icons/hands_nav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6864" y="2039112"/>
            <a:ext cx="411480" cy="41148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626864" y="2560320"/>
            <a:ext cx="293522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Συνεργασία</a:t>
            </a:r>
            <a:endParaRPr lang="en-US" sz="1550" dirty="0"/>
          </a:p>
        </p:txBody>
      </p:sp>
      <p:sp>
        <p:nvSpPr>
          <p:cNvPr id="11" name="Text 7"/>
          <p:cNvSpPr/>
          <p:nvPr/>
        </p:nvSpPr>
        <p:spPr>
          <a:xfrm>
            <a:off x="4626864" y="2990088"/>
            <a:ext cx="293522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Το σύστημα λειτούργησε μόνο όταν οι δύο ομάδες ευθυγράμμισαν φυσικά τις δύο μονάδες τους.</a:t>
            </a:r>
            <a:endParaRPr lang="en-US" sz="1150" dirty="0"/>
          </a:p>
        </p:txBody>
      </p:sp>
      <p:sp>
        <p:nvSpPr>
          <p:cNvPr id="12" name="Shape 8"/>
          <p:cNvSpPr/>
          <p:nvPr/>
        </p:nvSpPr>
        <p:spPr>
          <a:xfrm>
            <a:off x="8065008" y="1783080"/>
            <a:ext cx="3483864" cy="2240280"/>
          </a:xfrm>
          <a:prstGeom prst="roundRect">
            <a:avLst>
              <a:gd name="adj" fmla="val 2857"/>
            </a:avLst>
          </a:prstGeom>
          <a:solidFill>
            <a:srgbClr val="F4F7FD"/>
          </a:solidFill>
          <a:ln/>
          <a:effectLst>
            <a:outerShdw blurRad="127000" dist="38100" dir="5400000" algn="bl" rotWithShape="0">
              <a:srgbClr val="1E2761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pic>
        <p:nvPicPr>
          <p:cNvPr id="13" name="Image 2" descr="/home/claude/build3/icons/lightbulb_nav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9328" y="2039112"/>
            <a:ext cx="411480" cy="41148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339328" y="2560320"/>
            <a:ext cx="293522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Πρωτοβουλία</a:t>
            </a:r>
            <a:endParaRPr lang="en-US" sz="1550" dirty="0"/>
          </a:p>
        </p:txBody>
      </p:sp>
      <p:sp>
        <p:nvSpPr>
          <p:cNvPr id="15" name="Text 10"/>
          <p:cNvSpPr/>
          <p:nvPr/>
        </p:nvSpPr>
        <p:spPr>
          <a:xfrm>
            <a:off x="8339328" y="2990088"/>
            <a:ext cx="293522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Η λύση με τους καθρέφτες προτάθηκε από μαθητή/-τρια, όχι από την εκπαιδευτικό.</a:t>
            </a:r>
            <a:endParaRPr lang="en-US" sz="1150" dirty="0"/>
          </a:p>
        </p:txBody>
      </p:sp>
      <p:sp>
        <p:nvSpPr>
          <p:cNvPr id="16" name="Shape 11"/>
          <p:cNvSpPr/>
          <p:nvPr/>
        </p:nvSpPr>
        <p:spPr>
          <a:xfrm>
            <a:off x="640080" y="4206240"/>
            <a:ext cx="3483864" cy="2240280"/>
          </a:xfrm>
          <a:prstGeom prst="roundRect">
            <a:avLst>
              <a:gd name="adj" fmla="val 2857"/>
            </a:avLst>
          </a:prstGeom>
          <a:solidFill>
            <a:srgbClr val="F4F7FD"/>
          </a:solidFill>
          <a:ln/>
          <a:effectLst>
            <a:outerShdw blurRad="127000" dist="38100" dir="5400000" algn="bl" rotWithShape="0">
              <a:srgbClr val="1E2761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pic>
        <p:nvPicPr>
          <p:cNvPr id="17" name="Image 3" descr="/home/claude/build3/icons/sync_navy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400" y="4462272"/>
            <a:ext cx="411480" cy="41148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914400" y="4983480"/>
            <a:ext cx="293522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Αναστοχασμός</a:t>
            </a:r>
            <a:endParaRPr lang="en-US" sz="1550" dirty="0"/>
          </a:p>
        </p:txBody>
      </p:sp>
      <p:sp>
        <p:nvSpPr>
          <p:cNvPr id="19" name="Text 13"/>
          <p:cNvSpPr/>
          <p:nvPr/>
        </p:nvSpPr>
        <p:spPr>
          <a:xfrm>
            <a:off x="914400" y="5413248"/>
            <a:ext cx="293522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Το ίδιο ερώτημα («τι θα συμβεί αν...») προέκυψε αυθόρμητα σε δύο διαφορετικές ομάδες.</a:t>
            </a:r>
            <a:endParaRPr lang="en-US" sz="1150" dirty="0"/>
          </a:p>
        </p:txBody>
      </p:sp>
      <p:sp>
        <p:nvSpPr>
          <p:cNvPr id="20" name="Shape 14"/>
          <p:cNvSpPr/>
          <p:nvPr/>
        </p:nvSpPr>
        <p:spPr>
          <a:xfrm>
            <a:off x="4352544" y="4206240"/>
            <a:ext cx="3483864" cy="2240280"/>
          </a:xfrm>
          <a:prstGeom prst="roundRect">
            <a:avLst>
              <a:gd name="adj" fmla="val 2857"/>
            </a:avLst>
          </a:prstGeom>
          <a:solidFill>
            <a:srgbClr val="F4F7FD"/>
          </a:solidFill>
          <a:ln/>
          <a:effectLst>
            <a:outerShdw blurRad="127000" dist="38100" dir="5400000" algn="bl" rotWithShape="0">
              <a:srgbClr val="1E2761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pic>
        <p:nvPicPr>
          <p:cNvPr id="21" name="Image 4" descr="/home/claude/build3/icons/clipboard_navy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26864" y="4462272"/>
            <a:ext cx="411480" cy="411480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4626864" y="4983480"/>
            <a:ext cx="293522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Αυτοαξιολόγηση</a:t>
            </a:r>
            <a:endParaRPr lang="en-US" sz="1550" dirty="0"/>
          </a:p>
        </p:txBody>
      </p:sp>
      <p:sp>
        <p:nvSpPr>
          <p:cNvPr id="23" name="Text 16"/>
          <p:cNvSpPr/>
          <p:nvPr/>
        </p:nvSpPr>
        <p:spPr>
          <a:xfrm>
            <a:off x="4626864" y="5413248"/>
            <a:ext cx="293522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l-GR" sz="11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Στο ανώνυμο φύλλο οι μαθητές/-τριες ζήτησαν μεγαλύτερη πολυπλοκότητα, αυτόνομη πειραματική εργασία και συνέχεια του θέματος. Κανείς δεν ζήτησε λιγότερη δυσκολία.</a:t>
            </a:r>
            <a:endParaRPr lang="en-US" sz="11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Shape 17"/>
          <p:cNvSpPr/>
          <p:nvPr/>
        </p:nvSpPr>
        <p:spPr>
          <a:xfrm>
            <a:off x="8065008" y="4206240"/>
            <a:ext cx="3483864" cy="2240280"/>
          </a:xfrm>
          <a:prstGeom prst="roundRect">
            <a:avLst>
              <a:gd name="adj" fmla="val 2857"/>
            </a:avLst>
          </a:prstGeom>
          <a:solidFill>
            <a:srgbClr val="F4F7FD"/>
          </a:solidFill>
          <a:ln/>
          <a:effectLst>
            <a:outerShdw blurRad="127000" dist="38100" dir="5400000" algn="bl" rotWithShape="0">
              <a:srgbClr val="1E2761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pic>
        <p:nvPicPr>
          <p:cNvPr id="25" name="Image 5" descr="/home/claude/build3/icons/comments_navy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39328" y="4462272"/>
            <a:ext cx="411480" cy="411480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8339328" y="4983480"/>
            <a:ext cx="293522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Ποιότητα συζήτησης</a:t>
            </a:r>
            <a:endParaRPr lang="en-US" sz="1550" dirty="0"/>
          </a:p>
        </p:txBody>
      </p:sp>
      <p:sp>
        <p:nvSpPr>
          <p:cNvPr id="27" name="Text 19"/>
          <p:cNvSpPr/>
          <p:nvPr/>
        </p:nvSpPr>
        <p:spPr>
          <a:xfrm>
            <a:off x="8339328" y="5413248"/>
            <a:ext cx="293522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Η συζήτηση στη φάση δοκιμής κράτησε περισσότερο από την υλοποίηση — ένδειξη ουσιαστικής εμπλοκής.</a:t>
            </a:r>
            <a:endParaRPr lang="en-US" sz="1150" dirty="0"/>
          </a:p>
        </p:txBody>
      </p:sp>
      <p:sp>
        <p:nvSpPr>
          <p:cNvPr id="28" name="Text 20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1ο Γυμνάσιο Σύρου – Πειραματικό  ·  Τεχνολογία Β΄ Γυμνασίου</a:t>
            </a:r>
            <a:endParaRPr lang="en-US" sz="900" dirty="0"/>
          </a:p>
        </p:txBody>
      </p:sp>
      <p:sp>
        <p:nvSpPr>
          <p:cNvPr id="29" name="Text 21"/>
          <p:cNvSpPr/>
          <p:nvPr/>
        </p:nvSpPr>
        <p:spPr>
          <a:xfrm>
            <a:off x="11430000" y="6510528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ΜΑΘΗΣΙΑΚΆ ΑΠΟΤΕΛΈΣΜΑΤΑ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Δεξιότητες που Παραμένουν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46304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Η αξία της πρακτικής δεν είναι το σύστημα ασφαλείας — είναι αυτές οι δεξιότητες.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710032" y="2240280"/>
            <a:ext cx="2542032" cy="178308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6" name="Text 4"/>
          <p:cNvSpPr/>
          <p:nvPr/>
        </p:nvSpPr>
        <p:spPr>
          <a:xfrm>
            <a:off x="938632" y="2468880"/>
            <a:ext cx="208483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Συνεργασία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984352" y="3611880"/>
            <a:ext cx="457200" cy="0"/>
          </a:xfrm>
          <a:prstGeom prst="line">
            <a:avLst/>
          </a:prstGeom>
          <a:noFill/>
          <a:ln w="38100">
            <a:solidFill>
              <a:srgbClr val="C9A24B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8" name="Text 6"/>
          <p:cNvSpPr/>
          <p:nvPr/>
        </p:nvSpPr>
        <p:spPr>
          <a:xfrm>
            <a:off x="938632" y="3675888"/>
            <a:ext cx="20848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5A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δύο ομάδες, ένα σύστημα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3453232" y="2240280"/>
            <a:ext cx="2542032" cy="178308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0" name="Text 8"/>
          <p:cNvSpPr/>
          <p:nvPr/>
        </p:nvSpPr>
        <p:spPr>
          <a:xfrm>
            <a:off x="3681832" y="2468880"/>
            <a:ext cx="208483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Επίλυση προβλήματος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727552" y="3611880"/>
            <a:ext cx="457200" cy="0"/>
          </a:xfrm>
          <a:prstGeom prst="line">
            <a:avLst/>
          </a:prstGeom>
          <a:noFill/>
          <a:ln w="38100">
            <a:solidFill>
              <a:srgbClr val="C9A24B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2" name="Text 10"/>
          <p:cNvSpPr/>
          <p:nvPr/>
        </p:nvSpPr>
        <p:spPr>
          <a:xfrm>
            <a:off x="3681832" y="3675888"/>
            <a:ext cx="20848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5A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από χαλασμένη κλειδαριά σε λύση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6196432" y="2240280"/>
            <a:ext cx="2542032" cy="178308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4" name="Text 12"/>
          <p:cNvSpPr/>
          <p:nvPr/>
        </p:nvSpPr>
        <p:spPr>
          <a:xfrm>
            <a:off x="6425032" y="2468880"/>
            <a:ext cx="208483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Δημιουργικότητα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6470752" y="3611880"/>
            <a:ext cx="457200" cy="0"/>
          </a:xfrm>
          <a:prstGeom prst="line">
            <a:avLst/>
          </a:prstGeom>
          <a:noFill/>
          <a:ln w="38100">
            <a:solidFill>
              <a:srgbClr val="C9A24B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6" name="Text 14"/>
          <p:cNvSpPr/>
          <p:nvPr/>
        </p:nvSpPr>
        <p:spPr>
          <a:xfrm>
            <a:off x="6425032" y="3675888"/>
            <a:ext cx="20848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5A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η ιδέα των καθρεφτών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8939632" y="2240280"/>
            <a:ext cx="2542032" cy="178308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8" name="Text 16"/>
          <p:cNvSpPr/>
          <p:nvPr/>
        </p:nvSpPr>
        <p:spPr>
          <a:xfrm>
            <a:off x="9168232" y="2468880"/>
            <a:ext cx="208483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Κριτική σκέψη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9213952" y="3611880"/>
            <a:ext cx="457200" cy="0"/>
          </a:xfrm>
          <a:prstGeom prst="line">
            <a:avLst/>
          </a:prstGeom>
          <a:noFill/>
          <a:ln w="38100">
            <a:solidFill>
              <a:srgbClr val="C9A24B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0" name="Text 18"/>
          <p:cNvSpPr/>
          <p:nvPr/>
        </p:nvSpPr>
        <p:spPr>
          <a:xfrm>
            <a:off x="9168232" y="3675888"/>
            <a:ext cx="20848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5A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το ερώτημα για το κενό σημείο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710032" y="4224528"/>
            <a:ext cx="2542032" cy="178308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22" name="Text 20"/>
          <p:cNvSpPr/>
          <p:nvPr/>
        </p:nvSpPr>
        <p:spPr>
          <a:xfrm>
            <a:off x="938632" y="4453128"/>
            <a:ext cx="208483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Υπολογιστική σκέψη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984352" y="5596128"/>
            <a:ext cx="457200" cy="0"/>
          </a:xfrm>
          <a:prstGeom prst="line">
            <a:avLst/>
          </a:prstGeom>
          <a:noFill/>
          <a:ln w="38100">
            <a:solidFill>
              <a:srgbClr val="C9A24B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4" name="Text 22"/>
          <p:cNvSpPr/>
          <p:nvPr/>
        </p:nvSpPr>
        <p:spPr>
          <a:xfrm>
            <a:off x="938632" y="5660136"/>
            <a:ext cx="20848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5A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η λογική if–else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3453232" y="4224528"/>
            <a:ext cx="2542032" cy="178308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26" name="Text 24"/>
          <p:cNvSpPr/>
          <p:nvPr/>
        </p:nvSpPr>
        <p:spPr>
          <a:xfrm>
            <a:off x="3681832" y="4453128"/>
            <a:ext cx="208483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Επικοινωνία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3727552" y="5596128"/>
            <a:ext cx="457200" cy="0"/>
          </a:xfrm>
          <a:prstGeom prst="line">
            <a:avLst/>
          </a:prstGeom>
          <a:noFill/>
          <a:ln w="38100">
            <a:solidFill>
              <a:srgbClr val="C9A24B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8" name="Text 26"/>
          <p:cNvSpPr/>
          <p:nvPr/>
        </p:nvSpPr>
        <p:spPr>
          <a:xfrm>
            <a:off x="3681832" y="5660136"/>
            <a:ext cx="20848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5A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συντονισμός των δύο ομάδων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6196432" y="4224528"/>
            <a:ext cx="2542032" cy="178308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30" name="Text 28"/>
          <p:cNvSpPr/>
          <p:nvPr/>
        </p:nvSpPr>
        <p:spPr>
          <a:xfrm>
            <a:off x="6425032" y="4453128"/>
            <a:ext cx="208483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Υπευθυνότητα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6470752" y="5596128"/>
            <a:ext cx="457200" cy="0"/>
          </a:xfrm>
          <a:prstGeom prst="line">
            <a:avLst/>
          </a:prstGeom>
          <a:noFill/>
          <a:ln w="38100">
            <a:solidFill>
              <a:srgbClr val="C9A24B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2" name="Text 30"/>
          <p:cNvSpPr/>
          <p:nvPr/>
        </p:nvSpPr>
        <p:spPr>
          <a:xfrm>
            <a:off x="6425032" y="5660136"/>
            <a:ext cx="20848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5A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κάθε ομάδα, ένα υποσύστημα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8939632" y="4224528"/>
            <a:ext cx="2542032" cy="178308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34" name="Text 32"/>
          <p:cNvSpPr/>
          <p:nvPr/>
        </p:nvSpPr>
        <p:spPr>
          <a:xfrm>
            <a:off x="9168232" y="4453128"/>
            <a:ext cx="208483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Αναστοχασμός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9213952" y="5596128"/>
            <a:ext cx="457200" cy="0"/>
          </a:xfrm>
          <a:prstGeom prst="line">
            <a:avLst/>
          </a:prstGeom>
          <a:noFill/>
          <a:ln w="38100">
            <a:solidFill>
              <a:srgbClr val="C9A24B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6" name="Text 34"/>
          <p:cNvSpPr/>
          <p:nvPr/>
        </p:nvSpPr>
        <p:spPr>
          <a:xfrm>
            <a:off x="9168232" y="5660136"/>
            <a:ext cx="20848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5A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αναγνώριση του περιορισμού</a:t>
            </a:r>
            <a:endParaRPr lang="en-US" sz="950" dirty="0"/>
          </a:p>
        </p:txBody>
      </p:sp>
      <p:sp>
        <p:nvSpPr>
          <p:cNvPr id="37" name="Text 35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1ο Γυμνάσιο Σύρου – Πειραματικό  ·  Τεχνολογία Β΄ Γυμνασίου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11430000" y="6510528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ΔΙΑΘΕΜΑΤΙΚΉ ΜΕΤΑΦΕΡΣΙΜΌΤΗΤΑ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Γιατί Είναι Καλή Πρακτική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46304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5A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Το μοτίβο «αυθεντικό πρόβλημα → διερεύνηση → λύση → αναστοχασμός» εφαρμόζεται σε κάθε γνωστικό αντικείμενο.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2148840"/>
            <a:ext cx="2066544" cy="3749040"/>
          </a:xfrm>
          <a:prstGeom prst="roundRect">
            <a:avLst>
              <a:gd name="adj" fmla="val 2655"/>
            </a:avLst>
          </a:prstGeom>
          <a:solidFill>
            <a:srgbClr val="F4F7FD"/>
          </a:solidFill>
          <a:ln/>
          <a:effectLst>
            <a:outerShdw blurRad="127000" dist="38100" dir="5400000" algn="bl" rotWithShape="0">
              <a:srgbClr val="1E2761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pic>
        <p:nvPicPr>
          <p:cNvPr id="6" name="Image 0" descr="/home/claude/build3/icons/language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3896" y="2423160"/>
            <a:ext cx="438912" cy="43891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77240" y="3017520"/>
            <a:ext cx="179222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Γλώσσα/Λογοτεχνία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804672" y="3794760"/>
            <a:ext cx="173736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50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Οι μαθητές ξαναγράφουν ένα κείμενο αφού διαβάσουν κριτικές των συμμαθητών τους — ο πρώτος τρόπος έκφρασης σπάνια είναι ο καλύτερος.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2871216" y="2148840"/>
            <a:ext cx="2066544" cy="3749040"/>
          </a:xfrm>
          <a:prstGeom prst="roundRect">
            <a:avLst>
              <a:gd name="adj" fmla="val 2655"/>
            </a:avLst>
          </a:prstGeom>
          <a:solidFill>
            <a:srgbClr val="F4F7FD"/>
          </a:solidFill>
          <a:ln/>
          <a:effectLst>
            <a:outerShdw blurRad="127000" dist="38100" dir="5400000" algn="bl" rotWithShape="0">
              <a:srgbClr val="1E2761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pic>
        <p:nvPicPr>
          <p:cNvPr id="10" name="Image 1" descr="/home/claude/build3/icons/math_nav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5032" y="2423160"/>
            <a:ext cx="438912" cy="43891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008376" y="3017520"/>
            <a:ext cx="179222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Μαθηματικά</a:t>
            </a:r>
            <a:endParaRPr lang="en-US" sz="1350" dirty="0"/>
          </a:p>
        </p:txBody>
      </p:sp>
      <p:sp>
        <p:nvSpPr>
          <p:cNvPr id="12" name="Text 8"/>
          <p:cNvSpPr/>
          <p:nvPr/>
        </p:nvSpPr>
        <p:spPr>
          <a:xfrm>
            <a:off x="3035808" y="3794760"/>
            <a:ext cx="173736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50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Μια λύση που φαίνεται σωστή αλλά αποτυγχάνει στην επαλήθευση γίνεται αφορμή για βαθύτερη κατανόηση της έννοιας.</a:t>
            </a:r>
            <a:endParaRPr lang="en-US" sz="1050" dirty="0"/>
          </a:p>
        </p:txBody>
      </p:sp>
      <p:sp>
        <p:nvSpPr>
          <p:cNvPr id="13" name="Shape 9"/>
          <p:cNvSpPr/>
          <p:nvPr/>
        </p:nvSpPr>
        <p:spPr>
          <a:xfrm>
            <a:off x="5102352" y="2148840"/>
            <a:ext cx="2066544" cy="3749040"/>
          </a:xfrm>
          <a:prstGeom prst="roundRect">
            <a:avLst>
              <a:gd name="adj" fmla="val 2655"/>
            </a:avLst>
          </a:prstGeom>
          <a:solidFill>
            <a:srgbClr val="F4F7FD"/>
          </a:solidFill>
          <a:ln/>
          <a:effectLst>
            <a:outerShdw blurRad="127000" dist="38100" dir="5400000" algn="bl" rotWithShape="0">
              <a:srgbClr val="1E2761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pic>
        <p:nvPicPr>
          <p:cNvPr id="14" name="Image 2" descr="/home/claude/build3/icons/flask_nav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6168" y="2423160"/>
            <a:ext cx="438912" cy="43891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239512" y="3017520"/>
            <a:ext cx="179222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Φυσικές Επιστήμες</a:t>
            </a:r>
            <a:endParaRPr lang="en-US" sz="1350" dirty="0"/>
          </a:p>
        </p:txBody>
      </p:sp>
      <p:sp>
        <p:nvSpPr>
          <p:cNvPr id="16" name="Text 11"/>
          <p:cNvSpPr/>
          <p:nvPr/>
        </p:nvSpPr>
        <p:spPr>
          <a:xfrm>
            <a:off x="5266944" y="3794760"/>
            <a:ext cx="173736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50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Ένα πείραμα που δεν επιβεβαιώνει την αρχική υπόθεση δεν είναι αποτυχία — είναι η αρχή της πραγματικής διερεύνησης.</a:t>
            </a:r>
            <a:endParaRPr lang="en-US" sz="1050" dirty="0"/>
          </a:p>
        </p:txBody>
      </p:sp>
      <p:sp>
        <p:nvSpPr>
          <p:cNvPr id="17" name="Shape 12"/>
          <p:cNvSpPr/>
          <p:nvPr/>
        </p:nvSpPr>
        <p:spPr>
          <a:xfrm>
            <a:off x="7333488" y="2148840"/>
            <a:ext cx="2066544" cy="3749040"/>
          </a:xfrm>
          <a:prstGeom prst="roundRect">
            <a:avLst>
              <a:gd name="adj" fmla="val 2655"/>
            </a:avLst>
          </a:prstGeom>
          <a:solidFill>
            <a:srgbClr val="F4F7FD"/>
          </a:solidFill>
          <a:ln/>
          <a:effectLst>
            <a:outerShdw blurRad="127000" dist="38100" dir="5400000" algn="bl" rotWithShape="0">
              <a:srgbClr val="1E2761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pic>
        <p:nvPicPr>
          <p:cNvPr id="18" name="Image 3" descr="/home/claude/build3/icons/globe_navy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47304" y="2423160"/>
            <a:ext cx="438912" cy="438912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7470648" y="3017520"/>
            <a:ext cx="179222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Κοινωνικές Επιστήμες</a:t>
            </a:r>
            <a:endParaRPr lang="en-US" sz="1350" dirty="0"/>
          </a:p>
        </p:txBody>
      </p:sp>
      <p:sp>
        <p:nvSpPr>
          <p:cNvPr id="20" name="Text 14"/>
          <p:cNvSpPr/>
          <p:nvPr/>
        </p:nvSpPr>
        <p:spPr>
          <a:xfrm>
            <a:off x="7498080" y="3794760"/>
            <a:ext cx="173736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50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Η ανάλυση ενός ιστορικού γεγονότος από δύο αντίθετες οπτικές οδηγεί σε πιο σύνθετη και κριτική κατανόηση.</a:t>
            </a:r>
            <a:endParaRPr lang="en-US" sz="1050" dirty="0"/>
          </a:p>
        </p:txBody>
      </p:sp>
      <p:sp>
        <p:nvSpPr>
          <p:cNvPr id="21" name="Shape 15"/>
          <p:cNvSpPr/>
          <p:nvPr/>
        </p:nvSpPr>
        <p:spPr>
          <a:xfrm>
            <a:off x="9564624" y="2148840"/>
            <a:ext cx="2066544" cy="3749040"/>
          </a:xfrm>
          <a:prstGeom prst="roundRect">
            <a:avLst>
              <a:gd name="adj" fmla="val 2655"/>
            </a:avLst>
          </a:prstGeom>
          <a:solidFill>
            <a:srgbClr val="F4F7FD"/>
          </a:solidFill>
          <a:ln/>
          <a:effectLst>
            <a:outerShdw blurRad="127000" dist="38100" dir="5400000" algn="bl" rotWithShape="0">
              <a:srgbClr val="1E2761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pic>
        <p:nvPicPr>
          <p:cNvPr id="22" name="Image 4" descr="/home/claude/build3/icons/art_navy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78440" y="2423160"/>
            <a:ext cx="438912" cy="438912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9701784" y="3017520"/>
            <a:ext cx="179222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Καλλιτεχνικά</a:t>
            </a:r>
            <a:endParaRPr lang="en-US" sz="1350" dirty="0"/>
          </a:p>
        </p:txBody>
      </p:sp>
      <p:sp>
        <p:nvSpPr>
          <p:cNvPr id="24" name="Text 17"/>
          <p:cNvSpPr/>
          <p:nvPr/>
        </p:nvSpPr>
        <p:spPr>
          <a:xfrm>
            <a:off x="9729216" y="3794760"/>
            <a:ext cx="173736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50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Η πρώτη σκιαγράφηση ενός έργου είναι σκόπιμα ατελής — η βελτίωση είναι μέρος της δημιουργικής διαδικασίας.</a:t>
            </a:r>
            <a:endParaRPr lang="en-US" sz="1050" dirty="0"/>
          </a:p>
        </p:txBody>
      </p:sp>
      <p:sp>
        <p:nvSpPr>
          <p:cNvPr id="25" name="Text 18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1ο Γυμνάσιο Σύρου – Πειραματικό  ·  Τεχνολογία Β΄ Γυμνασίου</a:t>
            </a:r>
            <a:endParaRPr lang="en-US" sz="900" dirty="0"/>
          </a:p>
        </p:txBody>
      </p:sp>
      <p:sp>
        <p:nvSpPr>
          <p:cNvPr id="26" name="Text 19"/>
          <p:cNvSpPr/>
          <p:nvPr/>
        </p:nvSpPr>
        <p:spPr>
          <a:xfrm>
            <a:off x="11430000" y="6510528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3931920"/>
            <a:ext cx="5029200" cy="5029200"/>
          </a:xfrm>
          <a:prstGeom prst="ellipse">
            <a:avLst/>
          </a:prstGeom>
          <a:solidFill>
            <a:srgbClr val="151C49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3" name="Shape 1"/>
          <p:cNvSpPr/>
          <p:nvPr/>
        </p:nvSpPr>
        <p:spPr>
          <a:xfrm>
            <a:off x="-914400" y="4754880"/>
            <a:ext cx="3383280" cy="3383280"/>
          </a:xfrm>
          <a:prstGeom prst="ellipse">
            <a:avLst/>
          </a:prstGeom>
          <a:solidFill>
            <a:srgbClr val="232C6B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4" name="Text 2"/>
          <p:cNvSpPr/>
          <p:nvPr/>
        </p:nvSpPr>
        <p:spPr>
          <a:xfrm>
            <a:off x="822960" y="155448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2600" i="1" dirty="0">
                <a:solidFill>
                  <a:srgbClr val="CADCF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Η επιτυχία της παρέμβασης δεν ήταν το σύστημα ασφαλείας.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822960" y="2606040"/>
            <a:ext cx="105156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Μετρήθηκε από τον ενθουσιασμό, τη συμμετοχή,</a:t>
            </a:r>
            <a:endParaRPr lang="en-US" sz="2800" dirty="0"/>
          </a:p>
          <a:p>
            <a:pPr marL="0" indent="0" algn="ctr">
              <a:lnSpc>
                <a:spcPct val="130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τη συνεργασία και τον αναστοχασμό</a:t>
            </a:r>
            <a:endParaRPr lang="en-US" sz="2800" dirty="0"/>
          </a:p>
          <a:p>
            <a:pPr marL="0" indent="0" algn="ctr">
              <a:lnSpc>
                <a:spcPct val="130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όλων των μαθητών/-τριών σε όλη τη διαδικασία μάθησης.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5093208" y="4983480"/>
            <a:ext cx="2011680" cy="0"/>
          </a:xfrm>
          <a:prstGeom prst="line">
            <a:avLst/>
          </a:prstGeom>
          <a:noFill/>
          <a:ln w="25400">
            <a:solidFill>
              <a:srgbClr val="C9A24B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7" name="Text 5"/>
          <p:cNvSpPr/>
          <p:nvPr/>
        </p:nvSpPr>
        <p:spPr>
          <a:xfrm>
            <a:off x="822960" y="521208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Παρασκευή Δαλάπα  ·  ΠΕ84 Ηλεκτρονικών Μηχανικών  ·  1ο Γυμνάσιο Σύρου – Πειραματικό</a:t>
            </a:r>
            <a:endParaRPr lang="en-US" sz="13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3931920"/>
            <a:ext cx="5029200" cy="5029200"/>
          </a:xfrm>
          <a:prstGeom prst="ellipse">
            <a:avLst/>
          </a:prstGeom>
          <a:solidFill>
            <a:srgbClr val="151C49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3" name="Shape 1"/>
          <p:cNvSpPr/>
          <p:nvPr/>
        </p:nvSpPr>
        <p:spPr>
          <a:xfrm>
            <a:off x="-914400" y="4754880"/>
            <a:ext cx="3383280" cy="3383280"/>
          </a:xfrm>
          <a:prstGeom prst="ellipse">
            <a:avLst/>
          </a:prstGeom>
          <a:solidFill>
            <a:srgbClr val="232C6B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4" name="Text 2"/>
          <p:cNvSpPr/>
          <p:nvPr/>
        </p:nvSpPr>
        <p:spPr>
          <a:xfrm>
            <a:off x="822960" y="1828800"/>
            <a:ext cx="105156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l-GR" sz="5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Ευχαριστώ για την προσοχή σας</a:t>
            </a:r>
            <a:endParaRPr lang="el-GR" sz="7200" dirty="0"/>
          </a:p>
        </p:txBody>
      </p:sp>
      <p:sp>
        <p:nvSpPr>
          <p:cNvPr id="5" name="Shape 4"/>
          <p:cNvSpPr/>
          <p:nvPr/>
        </p:nvSpPr>
        <p:spPr>
          <a:xfrm>
            <a:off x="5093208" y="4115280"/>
            <a:ext cx="2011680" cy="0"/>
          </a:xfrm>
          <a:prstGeom prst="line">
            <a:avLst/>
          </a:prstGeom>
          <a:noFill/>
          <a:ln w="25400">
            <a:solidFill>
              <a:srgbClr val="C9A24B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" name="Text 5"/>
          <p:cNvSpPr/>
          <p:nvPr/>
        </p:nvSpPr>
        <p:spPr>
          <a:xfrm>
            <a:off x="822960" y="434388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l-GR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Παρασκευή Δαλάπα  ·  ΠΕ84 Ηλεκτρονικών Μηχανικών  ·  1ο Γυμνάσιο Σύρου – Πειραματικό</a:t>
            </a:r>
            <a:endParaRPr lang="el-GR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Η ΑΦΕΤΗΡΊΑ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Ένα Αυθεντικό Πρόβλημα</a:t>
            </a:r>
            <a:endParaRPr lang="en-US" sz="3000" dirty="0"/>
          </a:p>
        </p:txBody>
      </p:sp>
      <p:pic>
        <p:nvPicPr>
          <p:cNvPr id="4" name="Image 0" descr="/home/claude/build3/photos/door_breach_opt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40080" y="1600200"/>
            <a:ext cx="10908792" cy="246888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0080" y="4251960"/>
            <a:ext cx="10908792" cy="150876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6" name="Text 3"/>
          <p:cNvSpPr/>
          <p:nvPr/>
        </p:nvSpPr>
        <p:spPr>
          <a:xfrm>
            <a:off x="1005840" y="4251960"/>
            <a:ext cx="1014984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20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«Η κλειδαριά του εργαστηρίου πληροφορικής έχει χαλάσει.</a:t>
            </a:r>
            <a:endParaRPr lang="en-US" sz="2000" dirty="0"/>
          </a:p>
          <a:p>
            <a:pPr marL="0" indent="0" algn="ctr">
              <a:lnSpc>
                <a:spcPct val="125000"/>
              </a:lnSpc>
              <a:buNone/>
            </a:pPr>
            <a:r>
              <a:rPr lang="en-US" sz="20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Πώς μπορούμε να προστατεύσουμε τον εξοπλισμό;»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640080" y="5943600"/>
            <a:ext cx="1090879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5A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Οι μαθητές/-τριες αναγνώρισαν αμέσως το πρόβλημα ως δικό τους — το εργαστήριο πληροφορικής το χρησιμοποιούν οι ίδιοι κάθε εβδομάδα.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1ο Γυμνάσιο Σύρου – Πειραματικό  ·  Τεχνολογία Β΄ Γυμνασίου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11430000" y="6510528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ΘΕΩΡΗΤΙΚΌ ΥΠΌΒΑΘΡΟ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Πώς Οργανώθηκε η Μάθηση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2542032" cy="4434840"/>
          </a:xfrm>
          <a:prstGeom prst="roundRect">
            <a:avLst>
              <a:gd name="adj" fmla="val 2878"/>
            </a:avLst>
          </a:prstGeom>
          <a:solidFill>
            <a:srgbClr val="F4F7FD"/>
          </a:solidFill>
          <a:ln/>
          <a:effectLst>
            <a:outerShdw blurRad="127000" dist="38100" dir="5400000" algn="bl" rotWithShape="0">
              <a:srgbClr val="1E2761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5" name="Shape 3"/>
          <p:cNvSpPr/>
          <p:nvPr/>
        </p:nvSpPr>
        <p:spPr>
          <a:xfrm>
            <a:off x="868680" y="1965960"/>
            <a:ext cx="594360" cy="59436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l-GR"/>
          </a:p>
        </p:txBody>
      </p:sp>
      <p:pic>
        <p:nvPicPr>
          <p:cNvPr id="6" name="Image 0" descr="/home/claude/build3/icons/search_ic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268" y="2098548"/>
            <a:ext cx="329184" cy="32918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68680" y="2788920"/>
            <a:ext cx="208483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55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Διερευνητική Μάθηση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868680" y="3611880"/>
            <a:ext cx="208483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Οι μαθητές/-τριες οδηγούνται σε γνώση μέσα από ερωτήματα, όχι έτοιμες απαντήσεις.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868680" y="4709160"/>
            <a:ext cx="2084832" cy="0"/>
          </a:xfrm>
          <a:prstGeom prst="line">
            <a:avLst/>
          </a:prstGeom>
          <a:noFill/>
          <a:ln w="12700">
            <a:solidFill>
              <a:srgbClr val="C9A24B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0" name="Text 7"/>
          <p:cNvSpPr/>
          <p:nvPr/>
        </p:nvSpPr>
        <p:spPr>
          <a:xfrm>
            <a:off x="868680" y="4818888"/>
            <a:ext cx="2084832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i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Έθεσαν οι ίδιοι το ερώτημα «πώς θα το ανιχνεύσουμε;» πριν δοθεί καμία απάντηση.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3383280" y="1691640"/>
            <a:ext cx="2542032" cy="4434840"/>
          </a:xfrm>
          <a:prstGeom prst="roundRect">
            <a:avLst>
              <a:gd name="adj" fmla="val 2878"/>
            </a:avLst>
          </a:prstGeom>
          <a:solidFill>
            <a:srgbClr val="F4F7FD"/>
          </a:solidFill>
          <a:ln/>
          <a:effectLst>
            <a:outerShdw blurRad="127000" dist="38100" dir="5400000" algn="bl" rotWithShape="0">
              <a:srgbClr val="1E2761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2" name="Shape 9"/>
          <p:cNvSpPr/>
          <p:nvPr/>
        </p:nvSpPr>
        <p:spPr>
          <a:xfrm>
            <a:off x="3611880" y="1965960"/>
            <a:ext cx="594360" cy="59436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l-GR"/>
          </a:p>
        </p:txBody>
      </p:sp>
      <p:pic>
        <p:nvPicPr>
          <p:cNvPr id="13" name="Image 1" descr="/home/claude/build3/icons/users_ic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4468" y="2098548"/>
            <a:ext cx="329184" cy="329184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611880" y="2788920"/>
            <a:ext cx="208483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Ομαδοσυνεργατική Μάθηση</a:t>
            </a:r>
            <a:endParaRPr lang="en-US" sz="1350" dirty="0"/>
          </a:p>
        </p:txBody>
      </p:sp>
      <p:sp>
        <p:nvSpPr>
          <p:cNvPr id="15" name="Text 11"/>
          <p:cNvSpPr/>
          <p:nvPr/>
        </p:nvSpPr>
        <p:spPr>
          <a:xfrm>
            <a:off x="3611880" y="3611880"/>
            <a:ext cx="208483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Η γνώση οικοδομείται μέσα από αλληλεπίδραση και κατανομή ρόλων στην ομάδα.</a:t>
            </a:r>
            <a:endParaRPr lang="en-US" sz="1150" dirty="0"/>
          </a:p>
        </p:txBody>
      </p:sp>
      <p:sp>
        <p:nvSpPr>
          <p:cNvPr id="16" name="Shape 12"/>
          <p:cNvSpPr/>
          <p:nvPr/>
        </p:nvSpPr>
        <p:spPr>
          <a:xfrm>
            <a:off x="3611880" y="4709160"/>
            <a:ext cx="2084832" cy="0"/>
          </a:xfrm>
          <a:prstGeom prst="line">
            <a:avLst/>
          </a:prstGeom>
          <a:noFill/>
          <a:ln w="12700">
            <a:solidFill>
              <a:srgbClr val="C9A24B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7" name="Text 13"/>
          <p:cNvSpPr/>
          <p:nvPr/>
        </p:nvSpPr>
        <p:spPr>
          <a:xfrm>
            <a:off x="3611880" y="4818888"/>
            <a:ext cx="2084832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i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Καμία ομάδα δεν ολοκλήρωσε το σύστημα χωρίς να συνεργαστεί με την άλλη.</a:t>
            </a:r>
            <a:endParaRPr lang="en-US" sz="1050" dirty="0"/>
          </a:p>
        </p:txBody>
      </p:sp>
      <p:sp>
        <p:nvSpPr>
          <p:cNvPr id="18" name="Shape 14"/>
          <p:cNvSpPr/>
          <p:nvPr/>
        </p:nvSpPr>
        <p:spPr>
          <a:xfrm>
            <a:off x="6126480" y="1691640"/>
            <a:ext cx="2542032" cy="4434840"/>
          </a:xfrm>
          <a:prstGeom prst="roundRect">
            <a:avLst>
              <a:gd name="adj" fmla="val 2878"/>
            </a:avLst>
          </a:prstGeom>
          <a:solidFill>
            <a:srgbClr val="F4F7FD"/>
          </a:solidFill>
          <a:ln/>
          <a:effectLst>
            <a:outerShdw blurRad="127000" dist="38100" dir="5400000" algn="bl" rotWithShape="0">
              <a:srgbClr val="1E2761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9" name="Shape 15"/>
          <p:cNvSpPr/>
          <p:nvPr/>
        </p:nvSpPr>
        <p:spPr>
          <a:xfrm>
            <a:off x="6355080" y="1965960"/>
            <a:ext cx="594360" cy="59436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l-GR"/>
          </a:p>
        </p:txBody>
      </p:sp>
      <p:pic>
        <p:nvPicPr>
          <p:cNvPr id="20" name="Image 2" descr="/home/claude/build3/icons/cogs_ic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7668" y="2098548"/>
            <a:ext cx="329184" cy="329184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6355080" y="2788920"/>
            <a:ext cx="208483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55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Κύκλος Σχεδιασμού Μηχανικής</a:t>
            </a:r>
            <a:endParaRPr lang="en-US" sz="1550" dirty="0"/>
          </a:p>
        </p:txBody>
      </p:sp>
      <p:sp>
        <p:nvSpPr>
          <p:cNvPr id="22" name="Text 17"/>
          <p:cNvSpPr/>
          <p:nvPr/>
        </p:nvSpPr>
        <p:spPr>
          <a:xfrm>
            <a:off x="6355080" y="3611880"/>
            <a:ext cx="208483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Δομημένη, επαναληπτική διαδικασία: σχεδιασμός, δοκιμή, αναθεώρηση.</a:t>
            </a:r>
            <a:endParaRPr lang="en-US" sz="1150" dirty="0"/>
          </a:p>
        </p:txBody>
      </p:sp>
      <p:sp>
        <p:nvSpPr>
          <p:cNvPr id="23" name="Shape 18"/>
          <p:cNvSpPr/>
          <p:nvPr/>
        </p:nvSpPr>
        <p:spPr>
          <a:xfrm>
            <a:off x="6355080" y="4709160"/>
            <a:ext cx="2084832" cy="0"/>
          </a:xfrm>
          <a:prstGeom prst="line">
            <a:avLst/>
          </a:prstGeom>
          <a:noFill/>
          <a:ln w="12700">
            <a:solidFill>
              <a:srgbClr val="C9A24B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4" name="Text 19"/>
          <p:cNvSpPr/>
          <p:nvPr/>
        </p:nvSpPr>
        <p:spPr>
          <a:xfrm>
            <a:off x="6355080" y="4818888"/>
            <a:ext cx="2084832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i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Η πρώτη λύση δεν επαρκούσε — αυτό οδήγησε στον ανασχεδιασμό με καθρέφτες.</a:t>
            </a:r>
            <a:endParaRPr lang="en-US" sz="1050" dirty="0"/>
          </a:p>
        </p:txBody>
      </p:sp>
      <p:sp>
        <p:nvSpPr>
          <p:cNvPr id="25" name="Shape 20"/>
          <p:cNvSpPr/>
          <p:nvPr/>
        </p:nvSpPr>
        <p:spPr>
          <a:xfrm>
            <a:off x="8869680" y="1691640"/>
            <a:ext cx="2542032" cy="4434840"/>
          </a:xfrm>
          <a:prstGeom prst="roundRect">
            <a:avLst>
              <a:gd name="adj" fmla="val 2878"/>
            </a:avLst>
          </a:prstGeom>
          <a:solidFill>
            <a:srgbClr val="F4F7FD"/>
          </a:solidFill>
          <a:ln/>
          <a:effectLst>
            <a:outerShdw blurRad="127000" dist="38100" dir="5400000" algn="bl" rotWithShape="0">
              <a:srgbClr val="1E2761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26" name="Shape 21"/>
          <p:cNvSpPr/>
          <p:nvPr/>
        </p:nvSpPr>
        <p:spPr>
          <a:xfrm>
            <a:off x="9098280" y="1965960"/>
            <a:ext cx="594360" cy="59436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l-GR"/>
          </a:p>
        </p:txBody>
      </p:sp>
      <p:pic>
        <p:nvPicPr>
          <p:cNvPr id="27" name="Image 3" descr="/home/claude/build3/icons/chart_ic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30868" y="2098548"/>
            <a:ext cx="329184" cy="329184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9098280" y="2788920"/>
            <a:ext cx="208483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55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Διαμορφωτική Αξιολόγηση</a:t>
            </a:r>
            <a:endParaRPr lang="en-US" sz="1550" dirty="0"/>
          </a:p>
        </p:txBody>
      </p:sp>
      <p:sp>
        <p:nvSpPr>
          <p:cNvPr id="29" name="Text 23"/>
          <p:cNvSpPr/>
          <p:nvPr/>
        </p:nvSpPr>
        <p:spPr>
          <a:xfrm>
            <a:off x="9098280" y="3611880"/>
            <a:ext cx="208483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Η αξιολόγηση συμβαίνει σε όλη τη διαδικασία, όχι μόνο στο τέλος.</a:t>
            </a:r>
            <a:endParaRPr lang="en-US" sz="1150" dirty="0"/>
          </a:p>
        </p:txBody>
      </p:sp>
      <p:sp>
        <p:nvSpPr>
          <p:cNvPr id="30" name="Shape 24"/>
          <p:cNvSpPr/>
          <p:nvPr/>
        </p:nvSpPr>
        <p:spPr>
          <a:xfrm>
            <a:off x="9098280" y="4709160"/>
            <a:ext cx="2084832" cy="0"/>
          </a:xfrm>
          <a:prstGeom prst="line">
            <a:avLst/>
          </a:prstGeom>
          <a:noFill/>
          <a:ln w="12700">
            <a:solidFill>
              <a:srgbClr val="C9A24B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1" name="Text 25"/>
          <p:cNvSpPr/>
          <p:nvPr/>
        </p:nvSpPr>
        <p:spPr>
          <a:xfrm>
            <a:off x="9098280" y="4818888"/>
            <a:ext cx="2084832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i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Η εκπαιδευτικός παρενέβη μόνο όταν οι μαθητές/-τριες κόλλησαν στη λογική if–else.</a:t>
            </a:r>
            <a:endParaRPr lang="en-US" sz="1050" dirty="0"/>
          </a:p>
        </p:txBody>
      </p:sp>
      <p:sp>
        <p:nvSpPr>
          <p:cNvPr id="32" name="Text 26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1ο Γυμνάσιο Σύρου – Πειραματικό  ·  Τεχνολογία Β΄ Γυμνασίου</a:t>
            </a:r>
            <a:endParaRPr lang="en-US" sz="900" dirty="0"/>
          </a:p>
        </p:txBody>
      </p:sp>
      <p:sp>
        <p:nvSpPr>
          <p:cNvPr id="33" name="Text 27"/>
          <p:cNvSpPr/>
          <p:nvPr/>
        </p:nvSpPr>
        <p:spPr>
          <a:xfrm>
            <a:off x="11430000" y="6510528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ΜΕΘΟΔΟΛΟΓΙΚΉ ΠΡΟΣΈΓΓΙΣΗ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Ο Κύκλος Σχεδιασμού της Μηχανικής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46304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Η διδασκαλία οργανώθηκε στα πέντε στάδια, όπως προτείνεται στο Πρόγραμμα Σπουδών Τεχνολογίας.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1452" y="2606040"/>
            <a:ext cx="1874520" cy="2286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6" name="Shape 4"/>
          <p:cNvSpPr/>
          <p:nvPr/>
        </p:nvSpPr>
        <p:spPr>
          <a:xfrm>
            <a:off x="1286104" y="2862072"/>
            <a:ext cx="585216" cy="585216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l-GR"/>
          </a:p>
        </p:txBody>
      </p:sp>
      <p:pic>
        <p:nvPicPr>
          <p:cNvPr id="7" name="Image 0" descr="/home/claude/build3/icons/question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4976" y="2980944"/>
            <a:ext cx="347472" cy="34747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32892" y="3566160"/>
            <a:ext cx="1691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Προσδιορισμός</a:t>
            </a:r>
            <a:endParaRPr lang="en-US" sz="1300" dirty="0"/>
          </a:p>
          <a:p>
            <a:pPr marL="0" indent="0" algn="ctr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Προβλήματος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732892" y="4434840"/>
            <a:ext cx="1691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5΄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2607412" y="3520440"/>
            <a:ext cx="2011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11" name="Shape 8"/>
          <p:cNvSpPr/>
          <p:nvPr/>
        </p:nvSpPr>
        <p:spPr>
          <a:xfrm>
            <a:off x="2900020" y="2606040"/>
            <a:ext cx="1874520" cy="2286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2" name="Shape 9"/>
          <p:cNvSpPr/>
          <p:nvPr/>
        </p:nvSpPr>
        <p:spPr>
          <a:xfrm>
            <a:off x="3544672" y="2862072"/>
            <a:ext cx="585216" cy="585216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l-GR"/>
          </a:p>
        </p:txBody>
      </p:sp>
      <p:pic>
        <p:nvPicPr>
          <p:cNvPr id="13" name="Image 1" descr="/home/claude/build3/icons/search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3544" y="2980944"/>
            <a:ext cx="347472" cy="347472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2991460" y="3566160"/>
            <a:ext cx="1691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Σχεδιασμός</a:t>
            </a:r>
            <a:endParaRPr lang="en-US" sz="1300" dirty="0"/>
          </a:p>
          <a:p>
            <a:pPr marL="0" indent="0" algn="ctr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Λύσης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2991460" y="4434840"/>
            <a:ext cx="1691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10΄</a:t>
            </a:r>
            <a:endParaRPr lang="en-US" sz="1200" dirty="0"/>
          </a:p>
        </p:txBody>
      </p:sp>
      <p:sp>
        <p:nvSpPr>
          <p:cNvPr id="16" name="Text 12"/>
          <p:cNvSpPr/>
          <p:nvPr/>
        </p:nvSpPr>
        <p:spPr>
          <a:xfrm>
            <a:off x="4865980" y="3520440"/>
            <a:ext cx="2011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17" name="Shape 13"/>
          <p:cNvSpPr/>
          <p:nvPr/>
        </p:nvSpPr>
        <p:spPr>
          <a:xfrm>
            <a:off x="5158588" y="2606040"/>
            <a:ext cx="1874520" cy="2286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8" name="Shape 14"/>
          <p:cNvSpPr/>
          <p:nvPr/>
        </p:nvSpPr>
        <p:spPr>
          <a:xfrm>
            <a:off x="5803240" y="2862072"/>
            <a:ext cx="585216" cy="585216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l-GR"/>
          </a:p>
        </p:txBody>
      </p:sp>
      <p:pic>
        <p:nvPicPr>
          <p:cNvPr id="19" name="Image 2" descr="/home/claude/build3/icons/tools_go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2112" y="2980944"/>
            <a:ext cx="347472" cy="347472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5250028" y="3566160"/>
            <a:ext cx="1691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Υλοποίηση</a:t>
            </a:r>
            <a:endParaRPr lang="en-US" sz="1300" dirty="0"/>
          </a:p>
        </p:txBody>
      </p:sp>
      <p:sp>
        <p:nvSpPr>
          <p:cNvPr id="21" name="Text 16"/>
          <p:cNvSpPr/>
          <p:nvPr/>
        </p:nvSpPr>
        <p:spPr>
          <a:xfrm>
            <a:off x="5250028" y="4434840"/>
            <a:ext cx="1691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10΄</a:t>
            </a:r>
            <a:endParaRPr lang="en-US" sz="1200" dirty="0"/>
          </a:p>
        </p:txBody>
      </p:sp>
      <p:sp>
        <p:nvSpPr>
          <p:cNvPr id="22" name="Text 17"/>
          <p:cNvSpPr/>
          <p:nvPr/>
        </p:nvSpPr>
        <p:spPr>
          <a:xfrm>
            <a:off x="7124548" y="3520440"/>
            <a:ext cx="2011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23" name="Shape 18"/>
          <p:cNvSpPr/>
          <p:nvPr/>
        </p:nvSpPr>
        <p:spPr>
          <a:xfrm>
            <a:off x="7417156" y="2606040"/>
            <a:ext cx="1874520" cy="2286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24" name="Shape 19"/>
          <p:cNvSpPr/>
          <p:nvPr/>
        </p:nvSpPr>
        <p:spPr>
          <a:xfrm>
            <a:off x="8061808" y="2862072"/>
            <a:ext cx="585216" cy="585216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l-GR"/>
          </a:p>
        </p:txBody>
      </p:sp>
      <p:pic>
        <p:nvPicPr>
          <p:cNvPr id="25" name="Image 3" descr="/home/claude/build3/icons/flask_gol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0680" y="2980944"/>
            <a:ext cx="347472" cy="347472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7508596" y="3566160"/>
            <a:ext cx="1691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Δοκιμή &amp;</a:t>
            </a:r>
            <a:endParaRPr lang="en-US" sz="1300" dirty="0"/>
          </a:p>
          <a:p>
            <a:pPr marL="0" indent="0" algn="ctr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Ανασχεδιασμός</a:t>
            </a:r>
            <a:endParaRPr lang="en-US" sz="1300" dirty="0"/>
          </a:p>
        </p:txBody>
      </p:sp>
      <p:sp>
        <p:nvSpPr>
          <p:cNvPr id="27" name="Text 21"/>
          <p:cNvSpPr/>
          <p:nvPr/>
        </p:nvSpPr>
        <p:spPr>
          <a:xfrm>
            <a:off x="7508596" y="4434840"/>
            <a:ext cx="1691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10΄</a:t>
            </a:r>
            <a:endParaRPr lang="en-US" sz="1200" dirty="0"/>
          </a:p>
        </p:txBody>
      </p:sp>
      <p:sp>
        <p:nvSpPr>
          <p:cNvPr id="28" name="Text 22"/>
          <p:cNvSpPr/>
          <p:nvPr/>
        </p:nvSpPr>
        <p:spPr>
          <a:xfrm>
            <a:off x="9383116" y="3520440"/>
            <a:ext cx="2011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29" name="Shape 23"/>
          <p:cNvSpPr/>
          <p:nvPr/>
        </p:nvSpPr>
        <p:spPr>
          <a:xfrm>
            <a:off x="9675724" y="2606040"/>
            <a:ext cx="1874520" cy="2286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30" name="Shape 24"/>
          <p:cNvSpPr/>
          <p:nvPr/>
        </p:nvSpPr>
        <p:spPr>
          <a:xfrm>
            <a:off x="10320376" y="2862072"/>
            <a:ext cx="585216" cy="585216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l-GR"/>
          </a:p>
        </p:txBody>
      </p:sp>
      <p:pic>
        <p:nvPicPr>
          <p:cNvPr id="31" name="Image 4" descr="/home/claude/build3/icons/arrow_gol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39248" y="2980944"/>
            <a:ext cx="347472" cy="347472"/>
          </a:xfrm>
          <a:prstGeom prst="rect">
            <a:avLst/>
          </a:prstGeom>
        </p:spPr>
      </p:pic>
      <p:sp>
        <p:nvSpPr>
          <p:cNvPr id="32" name="Text 25"/>
          <p:cNvSpPr/>
          <p:nvPr/>
        </p:nvSpPr>
        <p:spPr>
          <a:xfrm>
            <a:off x="9767164" y="3566160"/>
            <a:ext cx="1691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Επέκταση</a:t>
            </a:r>
            <a:endParaRPr lang="en-US" sz="1300" dirty="0"/>
          </a:p>
        </p:txBody>
      </p:sp>
      <p:sp>
        <p:nvSpPr>
          <p:cNvPr id="33" name="Text 26"/>
          <p:cNvSpPr/>
          <p:nvPr/>
        </p:nvSpPr>
        <p:spPr>
          <a:xfrm>
            <a:off x="9767164" y="4434840"/>
            <a:ext cx="1691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5΄</a:t>
            </a:r>
            <a:endParaRPr lang="en-US" sz="1200" dirty="0"/>
          </a:p>
        </p:txBody>
      </p:sp>
      <p:sp>
        <p:nvSpPr>
          <p:cNvPr id="34" name="Text 27"/>
          <p:cNvSpPr/>
          <p:nvPr/>
        </p:nvSpPr>
        <p:spPr>
          <a:xfrm>
            <a:off x="640080" y="5486400"/>
            <a:ext cx="109087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Στάδια βασισμένα στην ανάλυση του τεχνικού σχεδιασμού της Μηχανικής (ΙΤΥΕ Διόφαντος, 2018) — Οδηγός Εκπαιδευτικού ΠΣ Τεχνολογίας, ΙΕΠ (2022)</a:t>
            </a:r>
            <a:endParaRPr lang="en-US" sz="1050" dirty="0"/>
          </a:p>
        </p:txBody>
      </p:sp>
      <p:sp>
        <p:nvSpPr>
          <p:cNvPr id="35" name="Text 28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1ο Γυμνάσιο Σύρου – Πειραματικό  ·  Τεχνολογία Β΄ Γυμνασίου</a:t>
            </a:r>
            <a:endParaRPr lang="en-US" sz="900" dirty="0"/>
          </a:p>
        </p:txBody>
      </p:sp>
      <p:sp>
        <p:nvSpPr>
          <p:cNvPr id="36" name="Text 29"/>
          <p:cNvSpPr/>
          <p:nvPr/>
        </p:nvSpPr>
        <p:spPr>
          <a:xfrm>
            <a:off x="11430000" y="6510528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ΚΑΘΟΔΗΓΟΎΜΕΝΗ ΔΙΕΡΕΎΝΗΣΗ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Η Σκέψη Πριν τη Λύση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46304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5A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Ερωτήματα που έθεσε η εκπαιδευτικός — και απαντήσεις που διαμόρφωσαν οι ίδιοι/ες οι μαθητές/-τριες: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2240280"/>
            <a:ext cx="10908792" cy="960120"/>
          </a:xfrm>
          <a:prstGeom prst="roundRect">
            <a:avLst>
              <a:gd name="adj" fmla="val 5714"/>
            </a:avLst>
          </a:prstGeom>
          <a:solidFill>
            <a:srgbClr val="F4F7FD"/>
          </a:solidFill>
          <a:ln/>
          <a:effectLst>
            <a:outerShdw blurRad="127000" dist="38100" dir="5400000" algn="bl" rotWithShape="0">
              <a:srgbClr val="1E2761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6" name="Shape 4"/>
          <p:cNvSpPr/>
          <p:nvPr/>
        </p:nvSpPr>
        <p:spPr>
          <a:xfrm>
            <a:off x="868680" y="2427732"/>
            <a:ext cx="585216" cy="585216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7" name="Text 5"/>
          <p:cNvSpPr/>
          <p:nvPr/>
        </p:nvSpPr>
        <p:spPr>
          <a:xfrm>
            <a:off x="868680" y="2427732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9A2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691640" y="2240280"/>
            <a:ext cx="96012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Τι συμβαίνει όταν διακόπτεται η δέσμη laser;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640080" y="3310128"/>
            <a:ext cx="10908792" cy="960120"/>
          </a:xfrm>
          <a:prstGeom prst="roundRect">
            <a:avLst>
              <a:gd name="adj" fmla="val 5714"/>
            </a:avLst>
          </a:prstGeom>
          <a:solidFill>
            <a:srgbClr val="F4F7FD"/>
          </a:solidFill>
          <a:ln/>
          <a:effectLst>
            <a:outerShdw blurRad="127000" dist="38100" dir="5400000" algn="bl" rotWithShape="0">
              <a:srgbClr val="1E2761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0" name="Shape 8"/>
          <p:cNvSpPr/>
          <p:nvPr/>
        </p:nvSpPr>
        <p:spPr>
          <a:xfrm>
            <a:off x="868680" y="3497580"/>
            <a:ext cx="585216" cy="585216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1" name="Text 9"/>
          <p:cNvSpPr/>
          <p:nvPr/>
        </p:nvSpPr>
        <p:spPr>
          <a:xfrm>
            <a:off x="868680" y="3497580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9A2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1691640" y="3310128"/>
            <a:ext cx="96012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Πώς μπορεί ο αισθητήρας να ανιχνεύσει την αλλαγή;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640080" y="4379976"/>
            <a:ext cx="10908792" cy="960120"/>
          </a:xfrm>
          <a:prstGeom prst="roundRect">
            <a:avLst>
              <a:gd name="adj" fmla="val 5714"/>
            </a:avLst>
          </a:prstGeom>
          <a:solidFill>
            <a:srgbClr val="F4F7FD"/>
          </a:solidFill>
          <a:ln/>
          <a:effectLst>
            <a:outerShdw blurRad="127000" dist="38100" dir="5400000" algn="bl" rotWithShape="0">
              <a:srgbClr val="1E2761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4" name="Shape 12"/>
          <p:cNvSpPr/>
          <p:nvPr/>
        </p:nvSpPr>
        <p:spPr>
          <a:xfrm>
            <a:off x="868680" y="4567428"/>
            <a:ext cx="585216" cy="585216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5" name="Text 13"/>
          <p:cNvSpPr/>
          <p:nvPr/>
        </p:nvSpPr>
        <p:spPr>
          <a:xfrm>
            <a:off x="868680" y="4567428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9A2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1691640" y="4379976"/>
            <a:ext cx="96012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Πότε πρέπει να ενεργοποιείται ο συναγερμός;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640080" y="5449824"/>
            <a:ext cx="10908792" cy="960120"/>
          </a:xfrm>
          <a:prstGeom prst="roundRect">
            <a:avLst>
              <a:gd name="adj" fmla="val 5714"/>
            </a:avLst>
          </a:prstGeom>
          <a:solidFill>
            <a:srgbClr val="F4F7FD"/>
          </a:solidFill>
          <a:ln/>
          <a:effectLst>
            <a:outerShdw blurRad="127000" dist="38100" dir="5400000" algn="bl" rotWithShape="0">
              <a:srgbClr val="1E2761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8" name="Shape 16"/>
          <p:cNvSpPr/>
          <p:nvPr/>
        </p:nvSpPr>
        <p:spPr>
          <a:xfrm>
            <a:off x="868680" y="5637276"/>
            <a:ext cx="585216" cy="585216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9" name="Text 17"/>
          <p:cNvSpPr/>
          <p:nvPr/>
        </p:nvSpPr>
        <p:spPr>
          <a:xfrm>
            <a:off x="868680" y="5637276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9A2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1691640" y="5449824"/>
            <a:ext cx="96012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Ποια λογική πρέπει να ακολουθήσει το σύστημα;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1ο Γυμνάσιο Σύρου – Πειραματικό  ·  Τεχνολογία Β΄ Γυμνασίου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1430000" y="6510528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ΤΕΚΜΉΡΙΟ ΣΚΈΨΗΣ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Από τη Σκέψη στον Αλγόριθμο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4114800" cy="4114800"/>
          </a:xfrm>
          <a:prstGeom prst="rect">
            <a:avLst/>
          </a:prstGeom>
          <a:solidFill>
            <a:srgbClr val="F4F7FD"/>
          </a:solidFill>
          <a:ln w="19050">
            <a:solidFill>
              <a:srgbClr val="C9A24B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pic>
        <p:nvPicPr>
          <p:cNvPr id="5" name="Image 0" descr="/home/claude/build3/photos/code_screenshot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68680" y="2011680"/>
            <a:ext cx="3657600" cy="32918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68680" y="544068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5A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Τεκμήριο, όχι μάθημα προγραμματισμού</a:t>
            </a:r>
            <a:endParaRPr lang="en-US" sz="1050" dirty="0"/>
          </a:p>
        </p:txBody>
      </p:sp>
      <p:pic>
        <p:nvPicPr>
          <p:cNvPr id="7" name="Image 1" descr="/home/claude/build3/icons/brain_nav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0640" y="1828800"/>
            <a:ext cx="457200" cy="45720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715000" y="1783080"/>
            <a:ext cx="5760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Λογική συλλογιστική</a:t>
            </a:r>
            <a:endParaRPr lang="en-US" sz="1700" dirty="0"/>
          </a:p>
        </p:txBody>
      </p:sp>
      <p:sp>
        <p:nvSpPr>
          <p:cNvPr id="9" name="Text 5"/>
          <p:cNvSpPr/>
          <p:nvPr/>
        </p:nvSpPr>
        <p:spPr>
          <a:xfrm>
            <a:off x="5715000" y="2240280"/>
            <a:ext cx="5760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Οι μαθητές/-τριες μετέφρασαν τη δική τους ιδέα σε σαφή, εκτελέσιμα βήματα.</a:t>
            </a:r>
            <a:endParaRPr lang="en-US" sz="1300" dirty="0"/>
          </a:p>
        </p:txBody>
      </p:sp>
      <p:pic>
        <p:nvPicPr>
          <p:cNvPr id="10" name="Image 2" descr="/home/claude/build3/icons/route_nav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0640" y="3154680"/>
            <a:ext cx="457200" cy="45720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715000" y="3108960"/>
            <a:ext cx="5760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Λήψη απόφασης</a:t>
            </a:r>
            <a:endParaRPr lang="en-US" sz="1700" dirty="0"/>
          </a:p>
        </p:txBody>
      </p:sp>
      <p:sp>
        <p:nvSpPr>
          <p:cNvPr id="12" name="Text 7"/>
          <p:cNvSpPr/>
          <p:nvPr/>
        </p:nvSpPr>
        <p:spPr>
          <a:xfrm>
            <a:off x="5715000" y="3566160"/>
            <a:ext cx="5760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Αποφάσισαν οι ίδιοι/ες πότε το σύστημα πρέπει να ξεχωρίζει κατάσταση κινδύνου από κανονική λειτουργία.</a:t>
            </a:r>
            <a:endParaRPr lang="en-US" sz="1300" dirty="0"/>
          </a:p>
        </p:txBody>
      </p:sp>
      <p:pic>
        <p:nvPicPr>
          <p:cNvPr id="13" name="Image 3" descr="/home/claude/build3/icons/puzzle_navy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0640" y="4480560"/>
            <a:ext cx="457200" cy="45720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5715000" y="4434840"/>
            <a:ext cx="5760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Μετασχηματισμός προβλήματος</a:t>
            </a:r>
            <a:endParaRPr lang="en-US" sz="1700" dirty="0"/>
          </a:p>
        </p:txBody>
      </p:sp>
      <p:sp>
        <p:nvSpPr>
          <p:cNvPr id="15" name="Text 9"/>
          <p:cNvSpPr/>
          <p:nvPr/>
        </p:nvSpPr>
        <p:spPr>
          <a:xfrm>
            <a:off x="5715000" y="4892040"/>
            <a:ext cx="5760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Δεν τους δόθηκε έτοιμη λογική — δοκίμασαν τιμές, παρατήρησαν, διόρθωσαν.</a:t>
            </a:r>
            <a:endParaRPr lang="en-US" sz="1300" dirty="0"/>
          </a:p>
        </p:txBody>
      </p:sp>
      <p:sp>
        <p:nvSpPr>
          <p:cNvPr id="16" name="Text 10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1ο Γυμνάσιο Σύρου – Πειραματικό  ·  Τεχνολογία Β΄ Γυμνασίου</a:t>
            </a:r>
            <a:endParaRPr lang="en-US" sz="900" dirty="0"/>
          </a:p>
        </p:txBody>
      </p:sp>
      <p:sp>
        <p:nvSpPr>
          <p:cNvPr id="17" name="Text 11"/>
          <p:cNvSpPr/>
          <p:nvPr/>
        </p:nvSpPr>
        <p:spPr>
          <a:xfrm>
            <a:off x="11430000" y="6510528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ΣΤΗΝ ΠΡΆΞΗ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Δύο Ομάδες, Δύο Υποσυστήματα</a:t>
            </a:r>
            <a:endParaRPr lang="en-US" sz="3000" dirty="0"/>
          </a:p>
        </p:txBody>
      </p:sp>
      <p:pic>
        <p:nvPicPr>
          <p:cNvPr id="4" name="Image 0" descr="/home/claude/build3/photos/setup_closeup_opt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40080" y="1691640"/>
            <a:ext cx="5349240" cy="3977640"/>
          </a:xfrm>
          <a:prstGeom prst="rect">
            <a:avLst/>
          </a:prstGeom>
        </p:spPr>
      </p:pic>
      <p:pic>
        <p:nvPicPr>
          <p:cNvPr id="5" name="Image 1" descr="/home/claude/build3/photos/detector_unit_opt.jp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199632" y="1691640"/>
            <a:ext cx="5349240" cy="397764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40080" y="5715000"/>
            <a:ext cx="5349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i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Ομάδα Α — Υποσύστημα Εκπομπής (laser)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6199632" y="5715000"/>
            <a:ext cx="5349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i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Ομάδα Β — Υποσύστημα Ανίχνευσης (LDR)</a:t>
            </a:r>
            <a:endParaRPr lang="en-US" sz="1300" dirty="0"/>
          </a:p>
        </p:txBody>
      </p:sp>
      <p:sp>
        <p:nvSpPr>
          <p:cNvPr id="8" name="Text 4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1ο Γυμνάσιο Σύρου – Πειραματικό  ·  Τεχνολογία Β΄ Γυμνασίου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11430000" y="6510528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ΣΤΗΝ ΠΡΆΞΗ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Η Ευθυγράμμιση του Συστήματος</a:t>
            </a:r>
            <a:endParaRPr lang="en-US" sz="3000" dirty="0"/>
          </a:p>
        </p:txBody>
      </p:sp>
      <p:pic>
        <p:nvPicPr>
          <p:cNvPr id="4" name="Image 0" descr="/home/claude/build3/photos/both_systems_opt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40080" y="1691640"/>
            <a:ext cx="10908792" cy="42062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5989320"/>
            <a:ext cx="109087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5A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Το τελικό σύστημα προέκυψε από τον συντονισμό δύο ομάδων — η ορατή δέσμη laser ανάμεσα στις δύο μονάδες επιβεβαιώνει την επιτυχή ευθυγράμμιση.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1ο Γυμνάσιο Σύρου – Πειραματικό  ·  Τεχνολογία Β΄ Γυμνασίου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11430000" y="6510528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30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ΤΟ ΚΡΙΣΙΜΟ ΣΗΜΕΙΟ ΜΑΘΗΣΗΣ</a:t>
            </a:r>
            <a:endParaRPr lang="en-US" sz="1400" dirty="0"/>
          </a:p>
        </p:txBody>
      </p:sp>
      <p:pic>
        <p:nvPicPr>
          <p:cNvPr id="3" name="Image 0" descr="/home/claude/build3/photos/person_laser_opt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670048" y="1051560"/>
            <a:ext cx="6858000" cy="27889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3977640"/>
            <a:ext cx="10515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2400" b="1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«Τι θα συμβεί αν κάποιος περάσει πάνω ή κάτω από τη δέσμη laser;»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5093208" y="5212080"/>
            <a:ext cx="2011680" cy="0"/>
          </a:xfrm>
          <a:prstGeom prst="line">
            <a:avLst/>
          </a:prstGeom>
          <a:noFill/>
          <a:ln w="25400">
            <a:solidFill>
              <a:srgbClr val="C9A24B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" name="Text 3"/>
          <p:cNvSpPr/>
          <p:nvPr/>
        </p:nvSpPr>
        <p:spPr>
          <a:xfrm>
            <a:off x="822960" y="539496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Κριτική σκέψη  ·  Αναστοχασμός  ·  Αξιολόγηση λύσης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1046</Words>
  <Application>Microsoft Office PowerPoint</Application>
  <PresentationFormat>Ευρεία οθόνη</PresentationFormat>
  <Paragraphs>171</Paragraphs>
  <Slides>15</Slides>
  <Notes>14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19" baseType="lpstr">
      <vt:lpstr>Arial</vt:lpstr>
      <vt:lpstr>Calibri</vt:lpstr>
      <vt:lpstr>Cambria</vt:lpstr>
      <vt:lpstr>Office Theme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Πέρα από την Τεχνολογία: Σχεδιάζοντας Εμπειρίες Μάθησης</dc:title>
  <dc:subject>PptxGenJS Presentation</dc:subject>
  <dc:creator>Δαλάπα Παρασκευή</dc:creator>
  <cp:lastModifiedBy>IOANNIS KARAGIANNIS</cp:lastModifiedBy>
  <cp:revision>5</cp:revision>
  <dcterms:created xsi:type="dcterms:W3CDTF">2026-06-17T06:07:07Z</dcterms:created>
  <dcterms:modified xsi:type="dcterms:W3CDTF">2026-06-21T11:26:49Z</dcterms:modified>
</cp:coreProperties>
</file>