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35" r:id="rId2"/>
    <p:sldId id="353" r:id="rId3"/>
    <p:sldId id="337" r:id="rId4"/>
    <p:sldId id="344" r:id="rId5"/>
    <p:sldId id="342" r:id="rId6"/>
    <p:sldId id="343" r:id="rId7"/>
    <p:sldId id="345" r:id="rId8"/>
    <p:sldId id="346" r:id="rId9"/>
    <p:sldId id="350" r:id="rId10"/>
    <p:sldId id="351" r:id="rId11"/>
    <p:sldId id="35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KONIDIS" initials="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/>
    <p:restoredTop sz="91424"/>
  </p:normalViewPr>
  <p:slideViewPr>
    <p:cSldViewPr snapToGrid="0" snapToObjects="1">
      <p:cViewPr varScale="1">
        <p:scale>
          <a:sx n="67" d="100"/>
          <a:sy n="67" d="100"/>
        </p:scale>
        <p:origin x="1262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79107-6FBC-D44B-8568-87219499DE37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29EB0-CE0F-AF41-8A23-25737EB8C7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9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7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6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32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9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4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2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4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6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0582A-D174-B24C-A7DA-D95C8DBDA72C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D6364-C124-A147-B430-08F070D61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5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istics.gr/el/statistics?p_p_id=documents_WAR_publicationsportlet_INSTANCE_qDQ8fBKKo4lN&amp;p_p_lifecycle=2&amp;p_p_state=normal&amp;p_p_mode=view&amp;p_p_cacheability=cacheLevelPage&amp;p_p_col_id=column-2&amp;p_p_col_count=4&amp;p_p_col_pos=1&amp;_documents_WAR_publicationsportlet_INSTANCE_qDQ8fBKKo4lN_javax.faces.resource=document&amp;_documents_WAR_publicationsportlet_INSTANCE_qDQ8fBKKo4lN_ln=downloadResources&amp;_documents_WAR_publicationsportlet_INSTANCE_qDQ8fBKKo4lN_documentID=432418&amp;_documents_WAR_publicationsportlet_INSTANCE_qDQ8fBKKo4lN_locale=el" TargetMode="External"/><Relationship Id="rId2" Type="http://schemas.openxmlformats.org/officeDocument/2006/relationships/hyperlink" Target="https://www.statistics.gr/el/statistics?p_p_id=documents_WAR_publicationsportlet_INSTANCE_qDQ8fBKKo4lN&amp;p_p_lifecycle=2&amp;p_p_state=normal&amp;p_p_mode=view&amp;p_p_cacheability=cacheLevelPage&amp;p_p_col_id=column-2&amp;p_p_col_count=4&amp;p_p_col_pos=1&amp;_documents_WAR_publicationsportlet_INSTANCE_qDQ8fBKKo4lN_javax.faces.resource=document&amp;_documents_WAR_publicationsportlet_INSTANCE_qDQ8fBKKo4lN_ln=downloadResources&amp;_documents_WAR_publicationsportlet_INSTANCE_qDQ8fBKKo4lN_documentID=311301&amp;_documents_WAR_publicationsportlet_INSTANCE_qDQ8fBKKo4lN_locale=e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l-GR" sz="4400" dirty="0"/>
          </a:p>
          <a:p>
            <a:pPr marL="0" indent="0" algn="ctr">
              <a:buNone/>
            </a:pPr>
            <a:r>
              <a:rPr lang="el-GR" sz="4400" dirty="0"/>
              <a:t>ΠΣ στο Γυμνάσιο: Υποστηρίζοντας την ανάπτυξη της μαθηματικής</a:t>
            </a:r>
            <a:br>
              <a:rPr lang="el-GR" sz="4400" dirty="0"/>
            </a:br>
            <a:r>
              <a:rPr lang="el-GR" sz="4400" dirty="0"/>
              <a:t>δραστηριότητας όλων των μαθητών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48794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Στοχαστικά μαθηματικά: Παράδειγμα μαθηματικού έργου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err="1"/>
              <a:t>Β΄Γυμνασίου</a:t>
            </a:r>
            <a:endParaRPr lang="el-GR" dirty="0"/>
          </a:p>
          <a:p>
            <a:r>
              <a:rPr lang="el-GR" dirty="0"/>
              <a:t>Στο </a:t>
            </a:r>
            <a:r>
              <a:rPr lang="el-GR" dirty="0" err="1"/>
              <a:t>χρονόγραμμα</a:t>
            </a:r>
            <a:r>
              <a:rPr lang="el-GR" dirty="0"/>
              <a:t> που δίνεται παρακάτω φαίνεται ο αριθμός γεννήσεων και θανάτων στη χώρα μας από το 1932 έως και το 2016 (Πηγή: ΕΛ.ΣΤΑΤ: </a:t>
            </a:r>
            <a:r>
              <a:rPr lang="el-GR" u="sng" dirty="0">
                <a:hlinkClick r:id="rId2"/>
              </a:rPr>
              <a:t>Στατιστικές/Γεννήσεις/2016/Φυσική Κίνηση πληθυσμού 2016</a:t>
            </a:r>
            <a:r>
              <a:rPr lang="el-GR" dirty="0"/>
              <a:t>).</a:t>
            </a:r>
            <a:endParaRPr lang="en-GB" dirty="0"/>
          </a:p>
          <a:p>
            <a:r>
              <a:rPr lang="el-GR" b="1" dirty="0"/>
              <a:t>α)</a:t>
            </a:r>
            <a:r>
              <a:rPr lang="el-GR" dirty="0"/>
              <a:t> Ποια χρονιά ο αριθμός των θανάτων ξεπερνά για πρώτη φορά τον αριθμό των γεννήσεων στη χώρα μας; </a:t>
            </a:r>
            <a:endParaRPr lang="en-GB" dirty="0"/>
          </a:p>
          <a:p>
            <a:r>
              <a:rPr lang="el-GR" b="1" dirty="0"/>
              <a:t>β)</a:t>
            </a:r>
            <a:r>
              <a:rPr lang="el-GR" dirty="0"/>
              <a:t> Ποια χρονιά είχαμε τη μεγαλύτερη αύξηση του πληθυσμού;</a:t>
            </a:r>
            <a:endParaRPr lang="en-GB" dirty="0"/>
          </a:p>
          <a:p>
            <a:r>
              <a:rPr lang="el-GR" b="1" dirty="0"/>
              <a:t>γ)</a:t>
            </a:r>
            <a:r>
              <a:rPr lang="el-GR" dirty="0"/>
              <a:t> Τι παρατηρείτε την περίοδο 2005 – 2010 και τι συμβαίνει μετά το 2010; </a:t>
            </a:r>
            <a:endParaRPr lang="en-GB" dirty="0"/>
          </a:p>
          <a:p>
            <a:r>
              <a:rPr lang="el-GR" b="1" dirty="0"/>
              <a:t>δ) </a:t>
            </a:r>
            <a:r>
              <a:rPr lang="el-GR" dirty="0"/>
              <a:t>Συζητήστε, μεταξύ σας, πιθανές αιτίες στις οποίες οφείλονται οι απαντήσεις που δώσατε στα προηγούμενα ερωτήματα.</a:t>
            </a:r>
            <a:r>
              <a:rPr lang="el-GR" b="1" dirty="0"/>
              <a:t> </a:t>
            </a:r>
            <a:r>
              <a:rPr lang="el-GR" dirty="0"/>
              <a:t>Αναζητήστε στην ιστοσελίδα της Ελληνικής Στατιστικής Αρχής (ΕΛ.ΣΤΑΤ.) την έκθεση που αφορά στη φυσική κίνηση του πληθυσμού για το 2019 </a:t>
            </a:r>
            <a:r>
              <a:rPr lang="el-GR" b="1" dirty="0"/>
              <a:t> </a:t>
            </a:r>
            <a:r>
              <a:rPr lang="el-GR" dirty="0"/>
              <a:t>(</a:t>
            </a:r>
            <a:r>
              <a:rPr lang="el-GR" u="sng" dirty="0">
                <a:hlinkClick r:id="rId3"/>
              </a:rPr>
              <a:t>Στατιστικές/Γεννήσεις/2019/Φυσική Κίνηση πληθυσμού 2019</a:t>
            </a:r>
            <a:r>
              <a:rPr lang="el-GR" dirty="0"/>
              <a:t>) και παρουσιάστε στο τμήμα σας την εξέλιξη του πληθυσμού  από το 2016 μέχρι και το 2019.</a:t>
            </a:r>
            <a:endParaRPr lang="en-GB" dirty="0"/>
          </a:p>
          <a:p>
            <a:pPr marL="0" indent="0">
              <a:buNone/>
            </a:pPr>
            <a:r>
              <a:rPr lang="el-GR" dirty="0"/>
              <a:t>	</a:t>
            </a:r>
          </a:p>
          <a:p>
            <a:pPr marL="0" indent="0">
              <a:buNone/>
            </a:pPr>
            <a:r>
              <a:rPr lang="el-GR" dirty="0"/>
              <a:t>Ερμηνεία </a:t>
            </a:r>
            <a:r>
              <a:rPr lang="el-GR" dirty="0" err="1"/>
              <a:t>χρονογράμματος</a:t>
            </a:r>
            <a:r>
              <a:rPr lang="el-GR" dirty="0"/>
              <a:t> </a:t>
            </a:r>
            <a:r>
              <a:rPr lang="mr-IN" dirty="0"/>
              <a:t>–</a:t>
            </a:r>
            <a:r>
              <a:rPr lang="el-GR" dirty="0"/>
              <a:t> Επιχειρηματολογία </a:t>
            </a:r>
            <a:r>
              <a:rPr lang="mr-IN" dirty="0"/>
              <a:t>–</a:t>
            </a:r>
            <a:r>
              <a:rPr lang="el-GR" dirty="0"/>
              <a:t> Μαθηματική επικοινωνία  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7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Στοχαστικά μαθηματικά </a:t>
            </a:r>
            <a:r>
              <a:rPr lang="mr-IN" dirty="0"/>
              <a:t>–</a:t>
            </a:r>
            <a:r>
              <a:rPr lang="el-GR" dirty="0"/>
              <a:t> διδακτικές προσεγγίσεις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Χρήση πραγματικών δεδομένων από διάφορους επιστημονικούς κλάδους από πηγές ή έρευνες των μαθητών (στατιστική σκέψη)</a:t>
            </a:r>
          </a:p>
          <a:p>
            <a:r>
              <a:rPr lang="el-GR" dirty="0"/>
              <a:t>Έμφαση στις πληροφορίες που αντλούμε από ένα διάγραμμα (</a:t>
            </a:r>
            <a:r>
              <a:rPr lang="el-GR" dirty="0" err="1"/>
              <a:t>π.χ</a:t>
            </a:r>
            <a:r>
              <a:rPr lang="el-GR" dirty="0"/>
              <a:t> μέτρα θέσης, μεταβλητότητας) </a:t>
            </a:r>
            <a:r>
              <a:rPr lang="mr-IN" dirty="0"/>
              <a:t>–</a:t>
            </a:r>
            <a:r>
              <a:rPr lang="el-GR" dirty="0"/>
              <a:t> παραπλανητικές ή εσφαλμένες παρουσιάσεις δεδομένων</a:t>
            </a:r>
          </a:p>
          <a:p>
            <a:r>
              <a:rPr lang="el-GR" dirty="0"/>
              <a:t>Εξαγωγή συμπερασμάτων μέσω προσομοιώσεων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62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BC67-E0E3-80CC-F706-4DA15D58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Αλλαγές στο ΠΣ του Γυμνασίου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AD5E8-6137-12AF-4117-69BBD9DBF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Ενιαία εξέλιξη του μαθηματικού περιεχομένου σε σχέση με τρία θεματικά πεδία 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Αριθμοί – Άλγεβρα – Ανάλυση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Γεωμετρία – Μέτρηση – Αναλυτική Γεωμετρία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Στοχαστικά Μαθηματικά (Πιθανότητες – Στατιστική)</a:t>
            </a:r>
          </a:p>
          <a:p>
            <a:r>
              <a:rPr lang="el-GR" dirty="0"/>
              <a:t>Καταμερισμός των θεματικών πεδίων σε όλες τις τάξεις</a:t>
            </a:r>
          </a:p>
          <a:p>
            <a:r>
              <a:rPr lang="el-GR" dirty="0"/>
              <a:t>Εισαγωγή των γεωμετρικών μετασχηματισμών για την υποστήριξη της διερεύνησης των ιδιοτήτων των σχημάτων μέσα από τη διερεύνηση του τι αλλάζει και τι παραμένει αναλλοίωτο.</a:t>
            </a:r>
          </a:p>
          <a:p>
            <a:r>
              <a:rPr lang="el-GR" dirty="0"/>
              <a:t>Η άλγεβρα δίνει έμφαση στη γενίκευση μέσα από κανονικότητες/μοτίβα, στη συνάρτηση ως </a:t>
            </a:r>
            <a:r>
              <a:rPr lang="el-GR" dirty="0" err="1"/>
              <a:t>συμμεταβολή</a:t>
            </a:r>
            <a:r>
              <a:rPr lang="el-GR" dirty="0"/>
              <a:t> ποσοτήτων, στην κατανόηση πως αλγεβρικές διαδικασίες στηρίζονται σε αλγεβρικές ιδιότητες </a:t>
            </a:r>
          </a:p>
          <a:p>
            <a:r>
              <a:rPr lang="el-GR" dirty="0"/>
              <a:t>Στα στοχαστικά μαθηματικά έμφαση δίνεται στη φύση των δεδομένων, στην προσομοίωση πειραμάτων, στην ερμηνεία στατιστικών διαγραμμάτων, στη σύνδεση με πραγματικά προβλήματα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12182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Προσδοκώμενα μαθησιακά αποτελέσματα: Γεωμετρικοί μετασχηματισμοί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γεωμετρικοί μετασχηματισμοί αποτελούν μια διαισθητική βάση για το πέρασμα σε γεωμετρικές ιδιότητες και γεωμετρικούς συλλογισμούς</a:t>
            </a:r>
          </a:p>
          <a:p>
            <a:r>
              <a:rPr lang="el-GR" dirty="0"/>
              <a:t>Γ.Μ.8.4. </a:t>
            </a:r>
            <a:r>
              <a:rPr lang="el-GR" b="1" dirty="0"/>
              <a:t>Διερευνούν και εντοπίζουν </a:t>
            </a:r>
            <a:r>
              <a:rPr lang="el-GR" dirty="0"/>
              <a:t>τις ιδιότητες και τα χαρακτηριστικά των σχημάτων που παραμένουν αναλλοίωτα από έναν μετασχηματισμό συμμετρίας ως προς άξονα.</a:t>
            </a:r>
            <a:r>
              <a:rPr lang="en-GB" dirty="0"/>
              <a:t> </a:t>
            </a:r>
            <a:endParaRPr lang="el-GR" dirty="0"/>
          </a:p>
          <a:p>
            <a:r>
              <a:rPr lang="el-GR" dirty="0"/>
              <a:t>Γ.Μ.8.6. Σχεδιάζουν τα συμμετρικά γεωμετρικών σχημάτων ως προς διάφορους άξονες χρησιμοποιώντας μια </a:t>
            </a:r>
            <a:r>
              <a:rPr lang="el-GR" b="1" dirty="0"/>
              <a:t>ποικιλία εργαλείων και στρατηγικών.</a:t>
            </a:r>
            <a:r>
              <a:rPr lang="en-GB" b="1" dirty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611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Προσδοκώμενα μαθησιακά αποτελέσματα: Συναρτήσεις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Έμφαση στην έννοια της </a:t>
            </a:r>
            <a:r>
              <a:rPr lang="el-GR" dirty="0" err="1"/>
              <a:t>συμμεταβολής</a:t>
            </a:r>
            <a:r>
              <a:rPr lang="el-GR" dirty="0"/>
              <a:t> σε καταστάσεις καθημερινότητας και στις διαφορετικές αναπαραστάσεις</a:t>
            </a:r>
          </a:p>
          <a:p>
            <a:r>
              <a:rPr lang="el-GR" dirty="0"/>
              <a:t>Αλ. Σρ.8.1 Αναγνωρίζουν σε </a:t>
            </a:r>
            <a:r>
              <a:rPr lang="el-GR" b="1" dirty="0"/>
              <a:t>καταστάσεις της καθημερινότητας </a:t>
            </a:r>
            <a:r>
              <a:rPr lang="el-GR" dirty="0"/>
              <a:t>μεγέθη που </a:t>
            </a:r>
            <a:r>
              <a:rPr lang="el-GR" dirty="0" err="1"/>
              <a:t>συμμεταβάλλονται</a:t>
            </a:r>
            <a:r>
              <a:rPr lang="el-GR" dirty="0"/>
              <a:t> και διακρίνουν ποιο μέγεθος καθορίζει το άλλο. </a:t>
            </a:r>
          </a:p>
          <a:p>
            <a:r>
              <a:rPr lang="el-GR" dirty="0"/>
              <a:t>Αλ. Σρ.8.3 Εκφράζουν μια κατάσταση με μια συνάρτηση</a:t>
            </a:r>
            <a:r>
              <a:rPr lang="el-GR" b="1" dirty="0"/>
              <a:t> λεκτικά</a:t>
            </a:r>
            <a:r>
              <a:rPr lang="el-GR" dirty="0"/>
              <a:t>, </a:t>
            </a:r>
            <a:r>
              <a:rPr lang="el-GR" b="1" dirty="0"/>
              <a:t>αριθμητικά</a:t>
            </a:r>
            <a:r>
              <a:rPr lang="el-GR" dirty="0"/>
              <a:t> (με πίνακα τιμών), </a:t>
            </a:r>
            <a:r>
              <a:rPr lang="el-GR" b="1" dirty="0"/>
              <a:t>γραφικά και συμβολικά </a:t>
            </a:r>
            <a:r>
              <a:rPr lang="el-GR" dirty="0"/>
              <a:t>(με τύπο).</a:t>
            </a:r>
            <a:r>
              <a:rPr lang="en-GB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296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 txBox="1">
            <a:spLocks/>
          </p:cNvSpPr>
          <p:nvPr/>
        </p:nvSpPr>
        <p:spPr bwMode="auto">
          <a:xfrm>
            <a:off x="1508125" y="188914"/>
            <a:ext cx="9144000" cy="1604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l-GR" altLang="en-US" sz="3600" b="1" dirty="0">
                <a:solidFill>
                  <a:srgbClr val="224043"/>
                </a:solidFill>
                <a:latin typeface="Trebuchet MS" charset="0"/>
              </a:rPr>
              <a:t>Μαθηματικά έργα: Μαθηματικό έργο διαβαθμισμένης πολυπλοκότητας (</a:t>
            </a:r>
            <a:r>
              <a:rPr lang="el-GR" altLang="en-US" sz="3600" b="1">
                <a:solidFill>
                  <a:srgbClr val="224043"/>
                </a:solidFill>
                <a:latin typeface="Trebuchet MS" charset="0"/>
              </a:rPr>
              <a:t>κείμενο συμπερίληψης) </a:t>
            </a:r>
            <a:endParaRPr lang="en-US" altLang="en-US" sz="3600" b="1" dirty="0">
              <a:solidFill>
                <a:srgbClr val="224043"/>
              </a:solidFill>
              <a:latin typeface="Trebuchet MS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25553" y="2241176"/>
            <a:ext cx="3426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«</a:t>
            </a:r>
            <a:r>
              <a:rPr lang="el-GR" i="1" dirty="0"/>
              <a:t>Κοίταξε τέσσερις ημερομηνίες στο ημερολόγιο του Μαΐου 2006 που να σχηματίζουν ένα τετράγωνο»,</a:t>
            </a:r>
            <a:r>
              <a:rPr lang="el-GR" dirty="0"/>
              <a:t> μου είπε ο φίλος μου ο Άρης. «</a:t>
            </a:r>
            <a:r>
              <a:rPr lang="el-GR" i="1" dirty="0"/>
              <a:t>Πες μου το άθροισμα από τις ημερομηνίες τους και εγώ θα σου πω ποιες ημέρες κοίταξες»</a:t>
            </a:r>
            <a:r>
              <a:rPr lang="el-GR" dirty="0"/>
              <a:t>. «</a:t>
            </a:r>
            <a:r>
              <a:rPr lang="el-GR" i="1" dirty="0"/>
              <a:t>Είκοσι</a:t>
            </a:r>
            <a:r>
              <a:rPr lang="el-GR" dirty="0"/>
              <a:t>» του απάντησα. «</a:t>
            </a:r>
            <a:r>
              <a:rPr lang="el-GR" i="1" dirty="0"/>
              <a:t>Πανεύκολο</a:t>
            </a:r>
            <a:r>
              <a:rPr lang="el-GR" dirty="0"/>
              <a:t>», μου είπε. «</a:t>
            </a:r>
            <a:r>
              <a:rPr lang="el-GR" i="1" dirty="0"/>
              <a:t>Κοίταζες τις ημερομηνίες 1, 2, 8 και 9</a:t>
            </a:r>
            <a:r>
              <a:rPr lang="el-GR" dirty="0"/>
              <a:t>»  Πώς ο </a:t>
            </a:r>
            <a:r>
              <a:rPr lang="el-GR" dirty="0" err="1"/>
              <a:t>Αρης</a:t>
            </a:r>
            <a:r>
              <a:rPr lang="el-GR" dirty="0"/>
              <a:t> βρήκε τις ημερομηνίες;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23247" y="2438400"/>
            <a:ext cx="3299012" cy="2994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6" name="Εικόνα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859" y="2707341"/>
            <a:ext cx="3926541" cy="227703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75765" y="2018873"/>
            <a:ext cx="4769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Βρες τις κατάλληλες ημερομηνίες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87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 txBox="1">
            <a:spLocks/>
          </p:cNvSpPr>
          <p:nvPr/>
        </p:nvSpPr>
        <p:spPr bwMode="auto">
          <a:xfrm>
            <a:off x="1508125" y="188914"/>
            <a:ext cx="9144000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l-GR" altLang="en-US" sz="3600" b="1" dirty="0">
                <a:solidFill>
                  <a:srgbClr val="224043"/>
                </a:solidFill>
                <a:latin typeface="Trebuchet MS" charset="0"/>
              </a:rPr>
              <a:t>Μαθηματικό έργο διαβαθμισμένης πολυπλοκότητας (ανάλυση) </a:t>
            </a:r>
            <a:endParaRPr lang="en-US" altLang="en-US" sz="3600" b="1" dirty="0">
              <a:solidFill>
                <a:srgbClr val="224043"/>
              </a:solidFill>
              <a:latin typeface="Trebuchet M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5295" y="2278251"/>
            <a:ext cx="787313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Επιδέχεται διαφορετικές λύσεις ανάλογα με το γνωστικό υπόβαθρο των μαθητών</a:t>
            </a:r>
          </a:p>
          <a:p>
            <a:r>
              <a:rPr lang="el-GR" dirty="0"/>
              <a:t>Προτροπές επέκτασης του έργου</a:t>
            </a:r>
          </a:p>
          <a:p>
            <a:pPr lvl="0"/>
            <a:r>
              <a:rPr lang="el-GR" dirty="0"/>
              <a:t>Α) Διαλέξτε από το ημερολόγιο του παρακάτω μήνα 7 ημερομηνίες  που να σχηματίζουν το γράμμα  «Η».  Να ένα παράδειγμα:</a:t>
            </a:r>
          </a:p>
          <a:p>
            <a:r>
              <a:rPr lang="el-GR" dirty="0"/>
              <a:t>Αφού υπολογίσεις το άθροισμα των 7 ημερομηνιών, διαμόρφωσε την κατάλληλη εξίσωση της οποίας η λύση είναι η κεντρική ημερομηνία του «Η».</a:t>
            </a:r>
            <a:endParaRPr lang="en-GB" dirty="0"/>
          </a:p>
          <a:p>
            <a:pPr lvl="0"/>
            <a:endParaRPr lang="en-GB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  <p:pic>
        <p:nvPicPr>
          <p:cNvPr id="10" name="Εικόνα 7" descr="C:\Users\Κώστας\Desktop\ημερολόγιο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9881" y="4127909"/>
            <a:ext cx="2567305" cy="154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7521397" y="4376247"/>
            <a:ext cx="1012825" cy="688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100" dirty="0">
                <a:effectLst/>
                <a:latin typeface="Calibri" charset="0"/>
                <a:ea typeface="Calibri" charset="0"/>
                <a:cs typeface="Times New Roman" charset="0"/>
              </a:rPr>
              <a:t>η κεντρική </a:t>
            </a:r>
            <a:endParaRPr lang="en-GB" sz="1100" dirty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100" dirty="0">
                <a:effectLst/>
                <a:latin typeface="Calibri" charset="0"/>
                <a:ea typeface="Calibri" charset="0"/>
                <a:cs typeface="Times New Roman" charset="0"/>
              </a:rPr>
              <a:t>ημερομηνία</a:t>
            </a:r>
            <a:endParaRPr lang="en-GB" sz="1100" dirty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100" dirty="0">
                <a:effectLst/>
                <a:latin typeface="Calibri" charset="0"/>
                <a:ea typeface="Calibri" charset="0"/>
                <a:cs typeface="Times New Roman" charset="0"/>
              </a:rPr>
              <a:t>του  «Η».</a:t>
            </a:r>
            <a:endParaRPr lang="en-GB" sz="1100" dirty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cxnSp>
        <p:nvCxnSpPr>
          <p:cNvPr id="13" name="AutoShape 18"/>
          <p:cNvCxnSpPr>
            <a:cxnSpLocks noChangeShapeType="1"/>
          </p:cNvCxnSpPr>
          <p:nvPr/>
        </p:nvCxnSpPr>
        <p:spPr bwMode="auto">
          <a:xfrm flipH="1">
            <a:off x="5140960" y="4699462"/>
            <a:ext cx="1878330" cy="3657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3966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002588" cy="1223963"/>
          </a:xfrm>
        </p:spPr>
        <p:txBody>
          <a:bodyPr>
            <a:normAutofit fontScale="90000"/>
          </a:bodyPr>
          <a:lstStyle/>
          <a:p>
            <a:pPr algn="ctr"/>
            <a:r>
              <a:rPr lang="el-GR" altLang="en-US" sz="3600" b="1" dirty="0"/>
              <a:t>Η σταδιακή μετάβαση από εμπειρικές και άτυπες αποδείξεις σε τυπικές (οδηγός εκπαιδευτικού)</a:t>
            </a:r>
            <a:endParaRPr lang="en-US" altLang="en-US" sz="3600" b="1" dirty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1694656" y="1700213"/>
            <a:ext cx="8135938" cy="5157787"/>
          </a:xfrm>
        </p:spPr>
        <p:txBody>
          <a:bodyPr/>
          <a:lstStyle/>
          <a:p>
            <a:r>
              <a:rPr lang="el-GR" altLang="en-US" dirty="0"/>
              <a:t> Άθροισμα των γωνιών τριγώνου</a:t>
            </a:r>
          </a:p>
          <a:p>
            <a:endParaRPr lang="el-GR" altLang="en-US" dirty="0"/>
          </a:p>
          <a:p>
            <a:endParaRPr lang="el-GR" altLang="en-US" dirty="0"/>
          </a:p>
          <a:p>
            <a:endParaRPr lang="el-GR" altLang="en-US" dirty="0"/>
          </a:p>
          <a:p>
            <a:r>
              <a:rPr lang="en-US" altLang="en-US" sz="2000" dirty="0" err="1"/>
              <a:t>Μέτρηση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των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γωνιών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τριγώνου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με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το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μοιρογνωμόνιο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είτε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με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χρήση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λογισμικού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δυν</a:t>
            </a:r>
            <a:r>
              <a:rPr lang="en-US" altLang="en-US" sz="2000" dirty="0"/>
              <a:t>α</a:t>
            </a:r>
            <a:r>
              <a:rPr lang="en-US" altLang="en-US" sz="2000" dirty="0" err="1"/>
              <a:t>μικής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γεωμετρί</a:t>
            </a:r>
            <a:r>
              <a:rPr lang="en-US" altLang="en-US" sz="2000" dirty="0"/>
              <a:t>α</a:t>
            </a:r>
            <a:r>
              <a:rPr lang="en-US" altLang="en-US" sz="2000" dirty="0" err="1"/>
              <a:t>ς</a:t>
            </a:r>
            <a:r>
              <a:rPr lang="en-US" altLang="en-US" sz="2000" dirty="0"/>
              <a:t> (π</a:t>
            </a:r>
            <a:r>
              <a:rPr lang="en-US" altLang="en-US" sz="2000" dirty="0" err="1"/>
              <a:t>χ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GeoGebra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κ</a:t>
            </a:r>
            <a:r>
              <a:rPr lang="en-US" altLang="en-US" sz="2000" dirty="0"/>
              <a:t>α</a:t>
            </a:r>
            <a:r>
              <a:rPr lang="en-US" altLang="en-US" sz="2000" dirty="0" err="1"/>
              <a:t>ι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άθροιση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των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μέτρων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τους</a:t>
            </a:r>
            <a:r>
              <a:rPr lang="en-US" altLang="en-US" sz="2000" dirty="0"/>
              <a:t> [</a:t>
            </a:r>
            <a:r>
              <a:rPr lang="en-US" altLang="en-US" sz="2000" b="1" dirty="0" err="1"/>
              <a:t>Ε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Δημοτικού</a:t>
            </a:r>
            <a:r>
              <a:rPr lang="en-US" altLang="en-US" sz="2000" b="1" dirty="0"/>
              <a:t> – </a:t>
            </a:r>
            <a:r>
              <a:rPr lang="en-US" altLang="en-US" sz="2000" b="1" dirty="0" err="1"/>
              <a:t>Α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Γυμν</a:t>
            </a:r>
            <a:r>
              <a:rPr lang="en-US" altLang="en-US" sz="2000" b="1" dirty="0"/>
              <a:t>α</a:t>
            </a:r>
            <a:r>
              <a:rPr lang="en-US" altLang="en-US" sz="2000" b="1" dirty="0" err="1"/>
              <a:t>σίου</a:t>
            </a:r>
            <a:r>
              <a:rPr lang="en-US" altLang="en-US" sz="2000" dirty="0"/>
              <a:t>]. </a:t>
            </a:r>
            <a:endParaRPr lang="el-GR" altLang="en-US" sz="2000" dirty="0"/>
          </a:p>
          <a:p>
            <a:r>
              <a:rPr lang="el-GR" altLang="en-US" sz="2000" dirty="0"/>
              <a:t>Κατάλληλη μεταφορά των γωνιών του τριγώνου</a:t>
            </a:r>
          </a:p>
          <a:p>
            <a:endParaRPr lang="el-GR" altLang="en-US" sz="2000" dirty="0"/>
          </a:p>
          <a:p>
            <a:endParaRPr lang="el-GR" altLang="en-US" dirty="0"/>
          </a:p>
          <a:p>
            <a:endParaRPr lang="el-GR" altLang="en-US" dirty="0"/>
          </a:p>
          <a:p>
            <a:endParaRPr lang="el-GR" alt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57904"/>
              </p:ext>
            </p:extLst>
          </p:nvPr>
        </p:nvGraphicFramePr>
        <p:xfrm>
          <a:off x="2135187" y="2438402"/>
          <a:ext cx="7403259" cy="1237128"/>
        </p:xfrm>
        <a:graphic>
          <a:graphicData uri="http://schemas.openxmlformats.org/drawingml/2006/table">
            <a:tbl>
              <a:tblPr/>
              <a:tblGrid>
                <a:gridCol w="1940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2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376"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Ε Δημοτικού</a:t>
                      </a:r>
                      <a:endParaRPr kumimoji="0" lang="en-GB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ΠΜΑ: Διερευνούν το άθροισμα των γωνιών ενός τριγώνου και καταλήγουν στο συμπέρασμα ότι είναι 180</a:t>
                      </a:r>
                      <a:r>
                        <a:rPr kumimoji="0" lang="el-GR" altLang="en-US" sz="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  <a:endParaRPr kumimoji="0" lang="en-GB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76"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Α Γυμνασίου</a:t>
                      </a:r>
                      <a:endParaRPr kumimoji="0" lang="en-GB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ΠΜΑ: Αναπτύσσουν λογικούς συλλογισμούς για να τεκμηριώσουν ότι το άθροισμα γωνιών τριγώνου είναι 180 </a:t>
                      </a:r>
                      <a:r>
                        <a:rPr kumimoji="0" lang="el-GR" altLang="en-US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  <a:r>
                        <a:rPr kumimoji="0" lang="el-GR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. </a:t>
                      </a:r>
                      <a:endParaRPr kumimoji="0" lang="en-GB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376"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Α Λυκείου</a:t>
                      </a:r>
                      <a:endParaRPr kumimoji="0" lang="en-GB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 sz="2400">
                          <a:solidFill>
                            <a:schemeClr val="tx1"/>
                          </a:solidFill>
                          <a:latin typeface="Georgia" charset="0"/>
                        </a:defRPr>
                      </a:lvl1pPr>
                      <a:lvl2pPr marL="742950" indent="-285750">
                        <a:spcBef>
                          <a:spcPts val="300"/>
                        </a:spcBef>
                        <a:buClr>
                          <a:schemeClr val="accent2"/>
                        </a:buClr>
                        <a:buFont typeface="Georgia" charset="0"/>
                        <a:defRPr sz="2200">
                          <a:solidFill>
                            <a:schemeClr val="accent2"/>
                          </a:solidFill>
                          <a:latin typeface="Georgia" charset="0"/>
                        </a:defRPr>
                      </a:lvl2pPr>
                      <a:lvl3pPr marL="11430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3pPr>
                      <a:lvl4pPr marL="1600200" indent="-228600">
                        <a:spcBef>
                          <a:spcPts val="300"/>
                        </a:spcBef>
                        <a:buClr>
                          <a:schemeClr val="accent1"/>
                        </a:buClr>
                        <a:buFont typeface="Wingdings 2" charset="2"/>
                        <a:defRPr sz="2000">
                          <a:solidFill>
                            <a:schemeClr val="accent1"/>
                          </a:solidFill>
                          <a:latin typeface="Georgia" charset="0"/>
                        </a:defRPr>
                      </a:lvl4pPr>
                      <a:lvl5pPr marL="2057400" indent="-228600">
                        <a:spcBef>
                          <a:spcPts val="300"/>
                        </a:spcBef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5pPr>
                      <a:lvl6pPr marL="25146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6pPr>
                      <a:lvl7pPr marL="29718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7pPr>
                      <a:lvl8pPr marL="34290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8pPr>
                      <a:lvl9pPr marL="3886200" indent="-228600" eaLnBrk="0" fontAlgn="base" hangingPunct="0"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Font typeface="Georgia" charset="0"/>
                        <a:defRPr>
                          <a:solidFill>
                            <a:srgbClr val="A04DA3"/>
                          </a:solidFill>
                          <a:latin typeface="Georgia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</a:rPr>
                        <a:t>ΠΜΑ: Αποδεικνύουν ότι το άθροισμα γωνιών τριγώνου είναι ίσο με μία ευθεία γωνία.</a:t>
                      </a:r>
                      <a:endParaRPr kumimoji="0" lang="en-GB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9713" name="Εικόνα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5445125"/>
            <a:ext cx="375285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4" name="Εικόνα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9" y="5300664"/>
            <a:ext cx="3629025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90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002588" cy="1223963"/>
          </a:xfrm>
        </p:spPr>
        <p:txBody>
          <a:bodyPr/>
          <a:lstStyle/>
          <a:p>
            <a:r>
              <a:rPr lang="el-GR" altLang="en-US" sz="3600"/>
              <a:t>Η σταδιακή μετάβαση από εμπειρικές και άτυπες αποδείξεις σε τυπικές</a:t>
            </a:r>
            <a:endParaRPr lang="en-US" altLang="en-US" sz="360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1847850" y="1700214"/>
            <a:ext cx="8135938" cy="5157787"/>
          </a:xfrm>
        </p:spPr>
        <p:txBody>
          <a:bodyPr/>
          <a:lstStyle/>
          <a:p>
            <a:endParaRPr lang="el-GR" altLang="en-US"/>
          </a:p>
          <a:p>
            <a:endParaRPr lang="el-GR" altLang="en-US"/>
          </a:p>
        </p:txBody>
      </p:sp>
      <p:sp>
        <p:nvSpPr>
          <p:cNvPr id="30723" name="Content Placeholder 2"/>
          <p:cNvSpPr txBox="1">
            <a:spLocks/>
          </p:cNvSpPr>
          <p:nvPr/>
        </p:nvSpPr>
        <p:spPr bwMode="auto">
          <a:xfrm>
            <a:off x="2000250" y="1852614"/>
            <a:ext cx="8135938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65125" indent="-255588">
              <a:spcBef>
                <a:spcPts val="300"/>
              </a:spcBef>
              <a:buClr>
                <a:srgbClr val="A04DA3"/>
              </a:buClr>
              <a:buFont typeface="Georgia" charset="0"/>
              <a:buChar char="•"/>
              <a:defRPr sz="2800">
                <a:solidFill>
                  <a:schemeClr val="tx1"/>
                </a:solidFill>
                <a:latin typeface="Georgia" charset="0"/>
              </a:defRPr>
            </a:lvl1pPr>
            <a:lvl2pPr marL="657225" indent="-246063">
              <a:spcBef>
                <a:spcPts val="300"/>
              </a:spcBef>
              <a:buClr>
                <a:schemeClr val="accent2"/>
              </a:buClr>
              <a:buFont typeface="Georgia" charset="0"/>
              <a:buChar char="▫"/>
              <a:defRPr sz="2600">
                <a:solidFill>
                  <a:schemeClr val="accent2"/>
                </a:solidFill>
                <a:latin typeface="Georgia" charset="0"/>
              </a:defRPr>
            </a:lvl2pPr>
            <a:lvl3pPr marL="922338" indent="-219075">
              <a:spcBef>
                <a:spcPts val="300"/>
              </a:spcBef>
              <a:buClr>
                <a:schemeClr val="accent1"/>
              </a:buClr>
              <a:buFont typeface="Wingdings 2" charset="2"/>
              <a:buChar char=""/>
              <a:defRPr sz="2400">
                <a:solidFill>
                  <a:schemeClr val="accent1"/>
                </a:solidFill>
                <a:latin typeface="Georgia" charset="0"/>
              </a:defRPr>
            </a:lvl3pPr>
            <a:lvl4pPr marL="1179513" indent="-200025">
              <a:spcBef>
                <a:spcPts val="300"/>
              </a:spcBef>
              <a:buClr>
                <a:schemeClr val="accent1"/>
              </a:buClr>
              <a:buFont typeface="Wingdings 2" charset="2"/>
              <a:buChar char=""/>
              <a:defRPr sz="2200">
                <a:solidFill>
                  <a:schemeClr val="accent1"/>
                </a:solidFill>
                <a:latin typeface="Georgia" charset="0"/>
              </a:defRPr>
            </a:lvl4pPr>
            <a:lvl5pPr marL="1389063" indent="-182563">
              <a:spcBef>
                <a:spcPts val="300"/>
              </a:spcBef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9pPr>
          </a:lstStyle>
          <a:p>
            <a:r>
              <a:rPr lang="el-GR" altLang="en-US" sz="2000"/>
              <a:t>Κατασκευή (γεωμετρική)  της γωνίας του αθροίσματος των τριών γωνιών τριγώνου με χάρακα και διαβήτη [</a:t>
            </a:r>
            <a:r>
              <a:rPr lang="el-GR" altLang="en-US" sz="2000" b="1"/>
              <a:t>Α Γυμνασίου – Α Λυκείου</a:t>
            </a:r>
            <a:r>
              <a:rPr lang="el-GR" altLang="en-US" sz="2000"/>
              <a:t>].</a:t>
            </a:r>
            <a:endParaRPr lang="en-GB" altLang="en-US" sz="2000"/>
          </a:p>
          <a:p>
            <a:r>
              <a:rPr lang="el-GR" altLang="en-US" sz="2000"/>
              <a:t>Γεωμετρικοί </a:t>
            </a:r>
          </a:p>
          <a:p>
            <a:r>
              <a:rPr lang="el-GR" altLang="en-US" sz="2000"/>
              <a:t>μετασχηματισμοί  [</a:t>
            </a:r>
            <a:r>
              <a:rPr lang="el-GR" altLang="en-US" sz="2000" b="1"/>
              <a:t>Β Γυμνασίου</a:t>
            </a:r>
            <a:r>
              <a:rPr lang="el-GR" altLang="en-US" sz="2000"/>
              <a:t>].</a:t>
            </a:r>
          </a:p>
          <a:p>
            <a:endParaRPr lang="el-GR" altLang="en-US"/>
          </a:p>
          <a:p>
            <a:endParaRPr lang="el-GR" altLang="en-US"/>
          </a:p>
          <a:p>
            <a:r>
              <a:rPr lang="el-GR" altLang="en-US" sz="2000"/>
              <a:t>Χάραξη από μια κορυφή, έστω Α τριγώνου ΑΒΓ, ευθεία παράλληλη στην απέναντι πλευρά ΒΓ τεκμηριώνοντας τη μοναδικότητά της [</a:t>
            </a:r>
            <a:r>
              <a:rPr lang="el-GR" altLang="en-US" sz="2000" b="1"/>
              <a:t>Α Λυκείου</a:t>
            </a:r>
            <a:r>
              <a:rPr lang="el-GR" altLang="en-US" sz="2000"/>
              <a:t>] και να παρέχουν αιτιολόγηση  γιατί οι σχηματιζόμενες δυο νέες γωνίες είναι ίσες με τις εσωτερικές γωνίες Β και Γ ως εντός εναλλάξ [</a:t>
            </a:r>
            <a:r>
              <a:rPr lang="el-GR" altLang="en-US" sz="2000" b="1"/>
              <a:t>Α Γυμνασίου - Α Λυκείου</a:t>
            </a:r>
            <a:r>
              <a:rPr lang="el-GR" altLang="en-US" sz="2000"/>
              <a:t>] διατυπώνοντας λογικά επιχειρήματα  ή παρέχοντας μια τυπική απόδειξη.</a:t>
            </a:r>
            <a:endParaRPr lang="en-GB" altLang="en-US" sz="2000"/>
          </a:p>
          <a:p>
            <a:endParaRPr lang="el-GR" altLang="en-US"/>
          </a:p>
          <a:p>
            <a:endParaRPr lang="en-GB" altLang="en-US"/>
          </a:p>
          <a:p>
            <a:endParaRPr lang="el-GR" altLang="en-US"/>
          </a:p>
        </p:txBody>
      </p:sp>
      <p:pic>
        <p:nvPicPr>
          <p:cNvPr id="30724" name="Εικόνα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2678113"/>
            <a:ext cx="292258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793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002588" cy="1223963"/>
          </a:xfrm>
        </p:spPr>
        <p:txBody>
          <a:bodyPr/>
          <a:lstStyle/>
          <a:p>
            <a:r>
              <a:rPr lang="el-GR" altLang="en-US" sz="3600"/>
              <a:t>Η σταδιακή μετάβαση από εμπειρικές και άτυπες αποδείξεις σε τυπικές</a:t>
            </a:r>
            <a:endParaRPr lang="en-US" altLang="en-US" sz="3600"/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1847850" y="1700214"/>
            <a:ext cx="8135938" cy="5157787"/>
          </a:xfrm>
        </p:spPr>
        <p:txBody>
          <a:bodyPr/>
          <a:lstStyle/>
          <a:p>
            <a:endParaRPr lang="el-GR" altLang="en-US"/>
          </a:p>
          <a:p>
            <a:endParaRPr lang="el-GR" alt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000250" y="1852614"/>
            <a:ext cx="8135938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107950">
              <a:spcBef>
                <a:spcPts val="300"/>
              </a:spcBef>
              <a:buClr>
                <a:srgbClr val="A04DA3"/>
              </a:buClr>
              <a:buFont typeface="Georgia" charset="0"/>
              <a:buChar char="•"/>
              <a:defRPr sz="2800">
                <a:solidFill>
                  <a:schemeClr val="tx1"/>
                </a:solidFill>
                <a:latin typeface="Georgia" charset="0"/>
              </a:defRPr>
            </a:lvl1pPr>
            <a:lvl2pPr marL="657225" indent="-246063">
              <a:spcBef>
                <a:spcPts val="300"/>
              </a:spcBef>
              <a:buClr>
                <a:schemeClr val="accent2"/>
              </a:buClr>
              <a:buFont typeface="Georgia" charset="0"/>
              <a:buChar char="▫"/>
              <a:defRPr sz="2600">
                <a:solidFill>
                  <a:schemeClr val="accent2"/>
                </a:solidFill>
                <a:latin typeface="Georgia" charset="0"/>
              </a:defRPr>
            </a:lvl2pPr>
            <a:lvl3pPr marL="922338" indent="-219075">
              <a:spcBef>
                <a:spcPts val="300"/>
              </a:spcBef>
              <a:buClr>
                <a:schemeClr val="accent1"/>
              </a:buClr>
              <a:buFont typeface="Wingdings 2" charset="2"/>
              <a:buChar char=""/>
              <a:defRPr sz="2400">
                <a:solidFill>
                  <a:schemeClr val="accent1"/>
                </a:solidFill>
                <a:latin typeface="Georgia" charset="0"/>
              </a:defRPr>
            </a:lvl3pPr>
            <a:lvl4pPr marL="1179513" indent="-200025">
              <a:spcBef>
                <a:spcPts val="300"/>
              </a:spcBef>
              <a:buClr>
                <a:schemeClr val="accent1"/>
              </a:buClr>
              <a:buFont typeface="Wingdings 2" charset="2"/>
              <a:buChar char=""/>
              <a:defRPr sz="2200">
                <a:solidFill>
                  <a:schemeClr val="accent1"/>
                </a:solidFill>
                <a:latin typeface="Georgia" charset="0"/>
              </a:defRPr>
            </a:lvl4pPr>
            <a:lvl5pPr marL="1389063" indent="-182563">
              <a:spcBef>
                <a:spcPts val="300"/>
              </a:spcBef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5pPr>
            <a:lvl6pPr marL="18462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6pPr>
            <a:lvl7pPr marL="23034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7pPr>
            <a:lvl8pPr marL="27606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8pPr>
            <a:lvl9pPr marL="3217863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charset="0"/>
              <a:buChar char="▫"/>
              <a:defRPr sz="2000">
                <a:solidFill>
                  <a:srgbClr val="A04DA3"/>
                </a:solidFill>
                <a:latin typeface="Georgia" charset="0"/>
              </a:defRPr>
            </a:lvl9pPr>
          </a:lstStyle>
          <a:p>
            <a:pPr>
              <a:buFont typeface="Georgia" charset="0"/>
              <a:buNone/>
            </a:pPr>
            <a:r>
              <a:rPr lang="el-GR" altLang="en-US" sz="2200" dirty="0"/>
              <a:t>Εμπειρικές (η μέτρηση των γωνιών </a:t>
            </a:r>
            <a:r>
              <a:rPr lang="mr-IN" altLang="en-US" sz="2200" dirty="0">
                <a:cs typeface="Mangal" charset="0"/>
              </a:rPr>
              <a:t>–</a:t>
            </a:r>
            <a:r>
              <a:rPr lang="el-GR" altLang="en-US" sz="2200" dirty="0"/>
              <a:t> χρήση ειδικών περιπτώσεων)  - Διατύπωση εικασίας</a:t>
            </a:r>
          </a:p>
          <a:p>
            <a:pPr>
              <a:buFont typeface="Georgia" charset="0"/>
              <a:buNone/>
            </a:pPr>
            <a:r>
              <a:rPr lang="el-GR" altLang="en-US" sz="2200" dirty="0"/>
              <a:t>Άτυπες (επικόλληση, κατασκευή, μετασχηματισμός, διερεύνηση στο </a:t>
            </a:r>
            <a:r>
              <a:rPr lang="en-US" altLang="en-US" sz="2200" dirty="0" err="1"/>
              <a:t>Geogebra</a:t>
            </a:r>
            <a:r>
              <a:rPr lang="el-GR" altLang="en-US" sz="2200" dirty="0"/>
              <a:t>) </a:t>
            </a:r>
            <a:r>
              <a:rPr lang="mr-IN" altLang="en-US" sz="2200" dirty="0"/>
              <a:t>–</a:t>
            </a:r>
            <a:r>
              <a:rPr lang="el-GR" altLang="en-US" sz="2200" dirty="0"/>
              <a:t> Βεβαίωση της εικασίας, ανάδειξη της ιδέας κλειδί (η μεταφορά των γωνιών σε ευθεία), επεξηγηματική φύση</a:t>
            </a:r>
          </a:p>
          <a:p>
            <a:pPr>
              <a:buFont typeface="Georgia" charset="0"/>
              <a:buNone/>
            </a:pPr>
            <a:r>
              <a:rPr lang="el-GR" altLang="en-US" sz="2200" dirty="0"/>
              <a:t>Τυπική (απλές μορφές </a:t>
            </a:r>
            <a:r>
              <a:rPr lang="mr-IN" altLang="en-US" sz="2200" dirty="0"/>
              <a:t>–</a:t>
            </a:r>
            <a:r>
              <a:rPr lang="el-GR" altLang="en-US" sz="2200" dirty="0"/>
              <a:t> πιο αυστηρές</a:t>
            </a:r>
            <a:r>
              <a:rPr lang="en-US" altLang="en-US" sz="2200" dirty="0"/>
              <a:t> </a:t>
            </a:r>
            <a:r>
              <a:rPr lang="mr-IN" altLang="en-US" sz="2200" dirty="0"/>
              <a:t>–</a:t>
            </a:r>
            <a:r>
              <a:rPr lang="en-US" altLang="en-US" sz="2200" dirty="0"/>
              <a:t> </a:t>
            </a:r>
            <a:r>
              <a:rPr lang="el-GR" altLang="en-US" sz="2200" dirty="0"/>
              <a:t>αξιοποίηση και επέκταση των προηγούμενων κατανοήσεων) </a:t>
            </a:r>
          </a:p>
          <a:p>
            <a:pPr>
              <a:buFont typeface="Georgia" charset="0"/>
              <a:buNone/>
            </a:pPr>
            <a:r>
              <a:rPr lang="el-GR" altLang="en-US" sz="2200" dirty="0"/>
              <a:t>Η διερεύνηση της βασικής αποδεικτικής ιδέας μέσα από διερεύνηση και πειραματισμό και τη χρήση εργαλείων</a:t>
            </a:r>
          </a:p>
          <a:p>
            <a:pPr>
              <a:buFont typeface="Georgia" charset="0"/>
              <a:buNone/>
            </a:pPr>
            <a:r>
              <a:rPr lang="el-GR" altLang="en-US" sz="2200" dirty="0" err="1"/>
              <a:t>Κοινωνικοπολιτισμικές</a:t>
            </a:r>
            <a:r>
              <a:rPr lang="el-GR" altLang="en-US" sz="2200" dirty="0"/>
              <a:t> πρακτικές </a:t>
            </a:r>
            <a:r>
              <a:rPr lang="mr-IN" altLang="en-US" sz="2200" dirty="0"/>
              <a:t>–</a:t>
            </a:r>
            <a:r>
              <a:rPr lang="el-GR" altLang="en-US" sz="2200" dirty="0"/>
              <a:t> απόδειξη ως επικοινωνία</a:t>
            </a:r>
          </a:p>
          <a:p>
            <a:pPr>
              <a:buFont typeface="Georgia" charset="0"/>
              <a:buNone/>
            </a:pPr>
            <a:r>
              <a:rPr lang="el-GR" altLang="en-US" sz="2200" dirty="0"/>
              <a:t>Πρακτικές διαφοροποίησης στο βαθμό αιτιολόγησης (βοήθεια και επέκταση)</a:t>
            </a:r>
          </a:p>
          <a:p>
            <a:pPr>
              <a:buFont typeface="Georgia" charset="0"/>
              <a:buNone/>
            </a:pPr>
            <a:endParaRPr lang="el-GR" altLang="en-US" dirty="0"/>
          </a:p>
          <a:p>
            <a:endParaRPr lang="en-GB" altLang="en-US" dirty="0"/>
          </a:p>
          <a:p>
            <a:endParaRPr lang="el-GR" altLang="en-US" dirty="0"/>
          </a:p>
        </p:txBody>
      </p:sp>
    </p:spTree>
    <p:extLst>
      <p:ext uri="{BB962C8B-B14F-4D97-AF65-F5344CB8AC3E}">
        <p14:creationId xmlns:p14="http://schemas.microsoft.com/office/powerpoint/2010/main" val="1953513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3598</TotalTime>
  <Words>965</Words>
  <Application>Microsoft Office PowerPoint</Application>
  <PresentationFormat>Ευρεία οθόνη</PresentationFormat>
  <Paragraphs>84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Mangal</vt:lpstr>
      <vt:lpstr>Trebuchet MS</vt:lpstr>
      <vt:lpstr>Wingdings</vt:lpstr>
      <vt:lpstr>Office Theme</vt:lpstr>
      <vt:lpstr>Παρουσίαση του PowerPoint</vt:lpstr>
      <vt:lpstr>Αλλαγές στο ΠΣ του Γυμνασίου</vt:lpstr>
      <vt:lpstr>Προσδοκώμενα μαθησιακά αποτελέσματα: Γεωμετρικοί μετασχηματισμοί</vt:lpstr>
      <vt:lpstr>Προσδοκώμενα μαθησιακά αποτελέσματα: Συναρτήσεις</vt:lpstr>
      <vt:lpstr>Παρουσίαση του PowerPoint</vt:lpstr>
      <vt:lpstr>Παρουσίαση του PowerPoint</vt:lpstr>
      <vt:lpstr>Η σταδιακή μετάβαση από εμπειρικές και άτυπες αποδείξεις σε τυπικές (οδηγός εκπαιδευτικού)</vt:lpstr>
      <vt:lpstr>Η σταδιακή μετάβαση από εμπειρικές και άτυπες αποδείξεις σε τυπικές</vt:lpstr>
      <vt:lpstr>Η σταδιακή μετάβαση από εμπειρικές και άτυπες αποδείξεις σε τυπικές</vt:lpstr>
      <vt:lpstr>Στοχαστικά μαθηματικά: Παράδειγμα μαθηματικού έργου</vt:lpstr>
      <vt:lpstr>Στοχαστικά μαθηματικά – διδακτικές προσεγγίσεις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Despoina Potari</dc:creator>
  <cp:lastModifiedBy>IOANNIS KARAGIANNIS</cp:lastModifiedBy>
  <cp:revision>92</cp:revision>
  <dcterms:created xsi:type="dcterms:W3CDTF">2022-02-13T21:52:10Z</dcterms:created>
  <dcterms:modified xsi:type="dcterms:W3CDTF">2025-10-28T17:38:25Z</dcterms:modified>
</cp:coreProperties>
</file>