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311" r:id="rId3"/>
    <p:sldId id="259" r:id="rId4"/>
    <p:sldId id="260" r:id="rId5"/>
    <p:sldId id="275" r:id="rId6"/>
    <p:sldId id="276" r:id="rId7"/>
    <p:sldId id="257" r:id="rId8"/>
    <p:sldId id="274" r:id="rId9"/>
    <p:sldId id="261" r:id="rId10"/>
    <p:sldId id="264" r:id="rId11"/>
    <p:sldId id="265" r:id="rId12"/>
    <p:sldId id="269" r:id="rId13"/>
    <p:sldId id="270" r:id="rId14"/>
    <p:sldId id="271" r:id="rId15"/>
    <p:sldId id="272" r:id="rId16"/>
    <p:sldId id="273" r:id="rId17"/>
    <p:sldId id="277" r:id="rId18"/>
    <p:sldId id="279" r:id="rId19"/>
    <p:sldId id="278" r:id="rId20"/>
    <p:sldId id="280" r:id="rId21"/>
    <p:sldId id="281" r:id="rId22"/>
    <p:sldId id="305" r:id="rId23"/>
    <p:sldId id="306" r:id="rId24"/>
    <p:sldId id="307" r:id="rId25"/>
    <p:sldId id="308" r:id="rId26"/>
    <p:sldId id="309" r:id="rId27"/>
    <p:sldId id="310" r:id="rId28"/>
    <p:sldId id="283" r:id="rId29"/>
    <p:sldId id="284" r:id="rId30"/>
    <p:sldId id="285" r:id="rId31"/>
    <p:sldId id="282" r:id="rId32"/>
    <p:sldId id="287" r:id="rId33"/>
    <p:sldId id="288" r:id="rId34"/>
    <p:sldId id="294" r:id="rId35"/>
    <p:sldId id="295" r:id="rId36"/>
    <p:sldId id="300" r:id="rId37"/>
    <p:sldId id="296" r:id="rId38"/>
    <p:sldId id="297" r:id="rId39"/>
    <p:sldId id="298" r:id="rId40"/>
    <p:sldId id="299" r:id="rId41"/>
    <p:sldId id="289" r:id="rId42"/>
    <p:sldId id="302" r:id="rId43"/>
    <p:sldId id="301" r:id="rId44"/>
    <p:sldId id="290" r:id="rId45"/>
    <p:sldId id="292" r:id="rId46"/>
    <p:sldId id="291" r:id="rId47"/>
    <p:sldId id="303" r:id="rId48"/>
    <p:sldId id="304" r:id="rId49"/>
    <p:sldId id="293" r:id="rId50"/>
    <p:sldId id="286" r:id="rId5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98" autoAdjust="0"/>
    <p:restoredTop sz="94174" autoAdjust="0"/>
  </p:normalViewPr>
  <p:slideViewPr>
    <p:cSldViewPr snapToGrid="0">
      <p:cViewPr varScale="1">
        <p:scale>
          <a:sx n="69" d="100"/>
          <a:sy n="69" d="100"/>
        </p:scale>
        <p:origin x="1027" y="2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44A3D1-41F5-9944-951A-385BA84F8D26}" type="datetimeFigureOut">
              <a:rPr lang="en-GR" smtClean="0"/>
              <a:t>02/19/2025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249EB-286E-9342-BD45-BF2EAB02ECA0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21812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249EB-286E-9342-BD45-BF2EAB02ECA0}" type="slidenum">
              <a:rPr lang="en-GR" smtClean="0"/>
              <a:t>1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31173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249EB-286E-9342-BD45-BF2EAB02ECA0}" type="slidenum">
              <a:rPr lang="en-GR" smtClean="0"/>
              <a:t>3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991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D94EA5-99AC-8EB1-788B-92EF10E03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8CEADA5-8975-2337-791A-32F2EA21A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733170-F35D-3C47-4636-AB3888176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3A8B8DC-AA7C-8B4A-409D-F4E11C4E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50C815-8189-598F-0C12-3FB2CAE1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Cerme 14 -  NOI Techpark Bozen-Bolzano,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844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B0D323-D108-1EDD-ACE0-492F9263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AEC07A1-8729-C17B-9652-3EC01711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E04608-BD8A-2532-9231-C7FC96B91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C163DB0-59E3-33A9-DB64-6AC4376E2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4249B5A-2AFF-B470-5CD3-7C107F67C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633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39B3562-6BE3-E6BD-8F6B-13F68B6BB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D952C71-8DDA-43CC-2E19-2417310C7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5D59CC-05D2-8EF2-0D60-7177EC805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939397-F153-FF08-554C-38B78D710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15CF052-EB2D-2A51-E610-240CE106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009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594874-BCD5-1578-01A0-E535CDF1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066706-B764-A531-2AC5-8521C68E1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B67CF49-1956-4FD2-8EF9-59D5B346F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335BAE-2E94-DC0E-6075-71ED8CC5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941AE32-FDEE-3430-8552-F8978AB8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521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34BE61-8DAD-5AB8-D5B8-C904AF5FC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B0F8BB5-860D-F274-A559-267B0262D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9B42FB1-5D68-5DF2-56E3-285138C9E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05AE855-442A-707D-5681-AA2B8A2B2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093D19-5C77-7FFC-E75D-508F548F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269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7A7D82-EC50-EDA0-516E-2002DE2E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BDC29E-8E3D-1AAA-5C23-4A415AC2C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7DA2E44-EBA7-1391-F07F-92503993A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6C2FE32-EED1-C83B-0808-B95793C6B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EFB3764-1E33-B39C-E69C-C94418FE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A6E36E7-6526-B166-609A-D62DCFE0A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412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186490-6082-0D0D-87CC-79607804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354F47-B754-9BB0-E527-530827811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EA397C0-ACFA-5C15-BD3F-713A39351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D4F534F-F90E-88FD-6C7B-0005EADEF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11C6CF5-BFBC-265A-1C99-4274C286A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6F70DAB-01B5-C17F-59C6-C2EF01CE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7C7A4BD-B910-291E-A968-D8F5FD90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E4FF5E4-24DA-3136-4D61-4EC9D009D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352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BC9916-1BFF-C2D6-2F90-FC3608EC1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206409C-D878-2065-DD73-4233AC6A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357271A-0873-ED57-9458-4F0A07FB4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25E621D-9178-78C6-3AF6-7BC972D3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168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2123945-5770-6A9E-5806-93FB727FA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FBC9B22-0787-5150-8187-F54F7185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A62EFE-9F5C-7195-B576-B5A6645B2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153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67F232-0936-AFB9-6017-A1E60CFCB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FD7BF2-D894-3F6C-C89A-09A9684DD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92921FB-84AB-3A60-B253-1DC8BD26C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51CB609-8D8D-0F50-0560-1AC74628F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048B728-7E72-DEAF-80C2-B8DC6AA04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B61B225-7DFA-34C9-80AF-BB552A6A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919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294049-625B-ECCE-A92B-B029591C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DA3CAAC-D907-DF34-F4D1-319279F7B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BD3B656-A4B2-5982-C178-CDDCCB658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5AA3A1D-2C3A-D3E3-3941-E40A26D34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76641BC-EC14-1166-6272-2B0AA031E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FEA20F2-A406-7E99-4FCB-1D94BF95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7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197D418-C63E-9619-9ADD-68EFF7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6E12FC4-55A3-5B96-3CEF-875EEABDC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A02000-7290-D584-F881-5F2926C15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70D3DC-4ADA-4035-87FD-43124549B742}" type="datetimeFigureOut">
              <a:rPr lang="el-GR" smtClean="0"/>
              <a:t>19/2/2025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A1D651F-0804-C245-7E5E-6F68DCE7B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CBC5B2B-C6C0-2D9F-58C5-E9051FC6D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28A38D-EECE-47E3-8C1C-4A349C072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54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odor.org/interactivate/activities/AdjustableSpinner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1BB5CA-ABCC-5EF5-0F61-7B6E6E569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66800"/>
            <a:ext cx="9144000" cy="2247644"/>
          </a:xfrm>
        </p:spPr>
        <p:txBody>
          <a:bodyPr>
            <a:normAutofit/>
          </a:bodyPr>
          <a:lstStyle/>
          <a:p>
            <a:r>
              <a:rPr lang="el-GR" sz="3600" dirty="0"/>
              <a:t>Τα στοχαστικά μαθηματικά (ΣΜ) στα νέα προγράμματα σπουδών (ΠΣ): </a:t>
            </a:r>
            <a:br>
              <a:rPr lang="el-GR" sz="3600" dirty="0"/>
            </a:br>
            <a:r>
              <a:rPr lang="el-GR" sz="3600" dirty="0"/>
              <a:t>οι πιθανότητες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033DCE65-8B34-48A5-DC79-FC67828B98C9}"/>
              </a:ext>
            </a:extLst>
          </p:cNvPr>
          <p:cNvSpPr txBox="1">
            <a:spLocks/>
          </p:cNvSpPr>
          <p:nvPr/>
        </p:nvSpPr>
        <p:spPr>
          <a:xfrm>
            <a:off x="1524000" y="5254448"/>
            <a:ext cx="9144000" cy="899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200" dirty="0"/>
              <a:t>Δημήτρης Διαμαντίδης, ΠΕ03</a:t>
            </a:r>
          </a:p>
          <a:p>
            <a:r>
              <a:rPr lang="el-GR" sz="2200" dirty="0"/>
              <a:t>2</a:t>
            </a:r>
            <a:r>
              <a:rPr lang="el-GR" sz="2200" baseline="30000" dirty="0"/>
              <a:t>ο</a:t>
            </a:r>
            <a:r>
              <a:rPr lang="el-GR" sz="2200" dirty="0"/>
              <a:t> Πρότυπο Γυμνάσιο Αθηνών</a:t>
            </a:r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AC55DDA6-01C4-72DD-50E0-32996F0C919C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Επιμορφωτική συνάντηση Σ.Ε. μαθηματικών Αττικής, 19/2/25</a:t>
            </a:r>
          </a:p>
        </p:txBody>
      </p:sp>
    </p:spTree>
    <p:extLst>
      <p:ext uri="{BB962C8B-B14F-4D97-AF65-F5344CB8AC3E}">
        <p14:creationId xmlns:p14="http://schemas.microsoft.com/office/powerpoint/2010/main" val="2736234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B19902-C3FD-5FEE-2210-8ACC8F5E1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23B0E227-E72C-A164-A251-417C3CC38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6465"/>
            <a:ext cx="12117491" cy="5801535"/>
          </a:xfrm>
          <a:prstGeom prst="rect">
            <a:avLst/>
          </a:prstGeom>
        </p:spPr>
      </p:pic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9E8A7F24-8A39-F1C3-4122-4FB117AA2AFC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FD62AAF-E940-95D2-7255-4FE18D25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14355" cy="1325563"/>
          </a:xfrm>
        </p:spPr>
        <p:txBody>
          <a:bodyPr/>
          <a:lstStyle/>
          <a:p>
            <a:r>
              <a:rPr lang="el-GR" dirty="0"/>
              <a:t>Η ανάπτυξη των ΠΜΑ</a:t>
            </a:r>
          </a:p>
        </p:txBody>
      </p:sp>
      <p:sp>
        <p:nvSpPr>
          <p:cNvPr id="10" name="Οβάλ 9">
            <a:extLst>
              <a:ext uri="{FF2B5EF4-FFF2-40B4-BE49-F238E27FC236}">
                <a16:creationId xmlns:a16="http://schemas.microsoft.com/office/drawing/2014/main" id="{EEB1F992-F89C-9CB4-E4E7-586452253642}"/>
              </a:ext>
            </a:extLst>
          </p:cNvPr>
          <p:cNvSpPr/>
          <p:nvPr/>
        </p:nvSpPr>
        <p:spPr>
          <a:xfrm>
            <a:off x="5119254" y="1027906"/>
            <a:ext cx="1953491" cy="99934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1E3D4D-98D6-373F-4F80-2E1D54136453}"/>
              </a:ext>
            </a:extLst>
          </p:cNvPr>
          <p:cNvSpPr txBox="1"/>
          <p:nvPr/>
        </p:nvSpPr>
        <p:spPr>
          <a:xfrm>
            <a:off x="8229599" y="1056465"/>
            <a:ext cx="2982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Θεματικό πεδίο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561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BE877-B541-C8C9-D16A-171AAF249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0836EBEA-99CA-36A8-B9E7-01F480A0D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6465"/>
            <a:ext cx="12117491" cy="5801535"/>
          </a:xfrm>
          <a:prstGeom prst="rect">
            <a:avLst/>
          </a:prstGeom>
        </p:spPr>
      </p:pic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DFC35B4E-ACC6-EA1B-25BC-CFE314E89075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63CBFC9-A6D8-7EE6-A2E9-29ACF431C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14355" cy="1325563"/>
          </a:xfrm>
        </p:spPr>
        <p:txBody>
          <a:bodyPr/>
          <a:lstStyle/>
          <a:p>
            <a:r>
              <a:rPr lang="el-GR" dirty="0"/>
              <a:t>Η ανάπτυξη των ΠΜΑ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023FF1-BF57-2DBF-60F4-57310532996E}"/>
              </a:ext>
            </a:extLst>
          </p:cNvPr>
          <p:cNvSpPr txBox="1"/>
          <p:nvPr/>
        </p:nvSpPr>
        <p:spPr>
          <a:xfrm>
            <a:off x="8229599" y="1056465"/>
            <a:ext cx="335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Υποδιαιρέσεις θεματικού πεδίου</a:t>
            </a:r>
            <a:endParaRPr lang="en-US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118DB486-9A0D-9461-E724-77C1A091E57E}"/>
              </a:ext>
            </a:extLst>
          </p:cNvPr>
          <p:cNvSpPr/>
          <p:nvPr/>
        </p:nvSpPr>
        <p:spPr>
          <a:xfrm>
            <a:off x="9140536" y="2154406"/>
            <a:ext cx="1953491" cy="999347"/>
          </a:xfrm>
          <a:prstGeom prst="ellipse">
            <a:avLst/>
          </a:prstGeom>
          <a:noFill/>
          <a:ln w="5715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Οβάλ 6">
            <a:extLst>
              <a:ext uri="{FF2B5EF4-FFF2-40B4-BE49-F238E27FC236}">
                <a16:creationId xmlns:a16="http://schemas.microsoft.com/office/drawing/2014/main" id="{A185345F-9F93-9B0A-EA0A-9B32F4C22D40}"/>
              </a:ext>
            </a:extLst>
          </p:cNvPr>
          <p:cNvSpPr/>
          <p:nvPr/>
        </p:nvSpPr>
        <p:spPr>
          <a:xfrm>
            <a:off x="3051465" y="2178857"/>
            <a:ext cx="1953491" cy="999347"/>
          </a:xfrm>
          <a:prstGeom prst="ellipse">
            <a:avLst/>
          </a:prstGeom>
          <a:noFill/>
          <a:ln w="5715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955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F4F60-81F2-A1A2-2B39-B33CD80FE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EB4E755F-74BC-1AAB-03BE-96427F253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6465"/>
            <a:ext cx="12117491" cy="5801535"/>
          </a:xfrm>
          <a:prstGeom prst="rect">
            <a:avLst/>
          </a:prstGeom>
        </p:spPr>
      </p:pic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8C631802-8C73-3416-933B-A52AFA20D5F8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CE7A2EC-84C3-EECC-3766-73BEA65CC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14355" cy="1325563"/>
          </a:xfrm>
        </p:spPr>
        <p:txBody>
          <a:bodyPr/>
          <a:lstStyle/>
          <a:p>
            <a:r>
              <a:rPr lang="el-GR" dirty="0"/>
              <a:t>Η ανάπτυξη των ΠΜΑ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1F1683-2BDC-215D-7212-8B8C1245330C}"/>
              </a:ext>
            </a:extLst>
          </p:cNvPr>
          <p:cNvSpPr txBox="1"/>
          <p:nvPr/>
        </p:nvSpPr>
        <p:spPr>
          <a:xfrm>
            <a:off x="8229599" y="1056465"/>
            <a:ext cx="335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Υποδιαιρέσεις θεματικού πεδίου</a:t>
            </a:r>
            <a:endParaRPr lang="en-US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AD22006F-A439-DC8C-D42D-F5C9FCE660AE}"/>
              </a:ext>
            </a:extLst>
          </p:cNvPr>
          <p:cNvSpPr/>
          <p:nvPr/>
        </p:nvSpPr>
        <p:spPr>
          <a:xfrm>
            <a:off x="9140536" y="2154406"/>
            <a:ext cx="1953491" cy="999347"/>
          </a:xfrm>
          <a:prstGeom prst="ellipse">
            <a:avLst/>
          </a:prstGeom>
          <a:noFill/>
          <a:ln w="5715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52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C8D450-D041-5B17-1F19-864283ACA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D06C7BCD-A473-1C8D-FCC7-F8A0F10DC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6465"/>
            <a:ext cx="12117491" cy="5801535"/>
          </a:xfrm>
          <a:prstGeom prst="rect">
            <a:avLst/>
          </a:prstGeom>
        </p:spPr>
      </p:pic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541D4186-1A44-9FC8-9765-73A6393F6DB5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B7B44A3-60C0-8F7D-9DAB-8F5BBD153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14355" cy="1325563"/>
          </a:xfrm>
        </p:spPr>
        <p:txBody>
          <a:bodyPr/>
          <a:lstStyle/>
          <a:p>
            <a:r>
              <a:rPr lang="el-GR" dirty="0"/>
              <a:t>Η ανάπτυξη των ΠΜΑ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1CA1A8-C172-9594-29D3-656ED6635192}"/>
              </a:ext>
            </a:extLst>
          </p:cNvPr>
          <p:cNvSpPr txBox="1"/>
          <p:nvPr/>
        </p:nvSpPr>
        <p:spPr>
          <a:xfrm>
            <a:off x="8229599" y="1056465"/>
            <a:ext cx="35433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accent2"/>
                </a:solidFill>
              </a:rPr>
              <a:t>Θεματικές ενότητες &amp; υποενότητες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F2C2CD82-1242-5FBF-F1C7-48250F37EE71}"/>
              </a:ext>
            </a:extLst>
          </p:cNvPr>
          <p:cNvCxnSpPr>
            <a:cxnSpLocks/>
          </p:cNvCxnSpPr>
          <p:nvPr/>
        </p:nvCxnSpPr>
        <p:spPr>
          <a:xfrm flipH="1">
            <a:off x="7263245" y="4197927"/>
            <a:ext cx="166255" cy="649502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A0AA1869-2768-E372-B891-447DCE521DC6}"/>
              </a:ext>
            </a:extLst>
          </p:cNvPr>
          <p:cNvCxnSpPr>
            <a:cxnSpLocks/>
          </p:cNvCxnSpPr>
          <p:nvPr/>
        </p:nvCxnSpPr>
        <p:spPr>
          <a:xfrm>
            <a:off x="8714509" y="4114799"/>
            <a:ext cx="0" cy="633846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99298E02-441A-55CA-EABA-339430E6CC3D}"/>
              </a:ext>
            </a:extLst>
          </p:cNvPr>
          <p:cNvCxnSpPr>
            <a:cxnSpLocks/>
          </p:cNvCxnSpPr>
          <p:nvPr/>
        </p:nvCxnSpPr>
        <p:spPr>
          <a:xfrm>
            <a:off x="10494818" y="2899064"/>
            <a:ext cx="415636" cy="935181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12803FC9-EA88-D9FD-AE83-881F64805C22}"/>
              </a:ext>
            </a:extLst>
          </p:cNvPr>
          <p:cNvCxnSpPr>
            <a:cxnSpLocks/>
          </p:cNvCxnSpPr>
          <p:nvPr/>
        </p:nvCxnSpPr>
        <p:spPr>
          <a:xfrm flipH="1">
            <a:off x="7507431" y="2654080"/>
            <a:ext cx="1937905" cy="978332"/>
          </a:xfrm>
          <a:prstGeom prst="line">
            <a:avLst/>
          </a:prstGeom>
          <a:ln w="762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FD66DFAF-1AD5-F7DE-C0A2-BA1AAEBD89B3}"/>
              </a:ext>
            </a:extLst>
          </p:cNvPr>
          <p:cNvCxnSpPr>
            <a:cxnSpLocks/>
          </p:cNvCxnSpPr>
          <p:nvPr/>
        </p:nvCxnSpPr>
        <p:spPr>
          <a:xfrm flipH="1">
            <a:off x="8820150" y="2899064"/>
            <a:ext cx="625186" cy="655417"/>
          </a:xfrm>
          <a:prstGeom prst="line">
            <a:avLst/>
          </a:prstGeom>
          <a:ln w="762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04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96177-1D4A-CC05-A399-4FDFEC5E2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584D0495-90AD-A7BE-B7EC-0CF8DD1C70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1365" t="19760" b="22568"/>
          <a:stretch/>
        </p:blipFill>
        <p:spPr>
          <a:xfrm>
            <a:off x="6224155" y="2202874"/>
            <a:ext cx="5893336" cy="334587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4B8B7D0B-F060-2E0A-5232-A41EDD1D7AF1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92A5AA9-F717-E6D1-8973-A1F970D8C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93336" cy="1325563"/>
          </a:xfrm>
        </p:spPr>
        <p:txBody>
          <a:bodyPr/>
          <a:lstStyle/>
          <a:p>
            <a:r>
              <a:rPr lang="el-GR" dirty="0"/>
              <a:t>Η ανάπτυξη των ΠΜΑ</a:t>
            </a:r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0E72EF8B-6DF3-CFB7-530D-10D41EB952FD}"/>
              </a:ext>
            </a:extLst>
          </p:cNvPr>
          <p:cNvCxnSpPr>
            <a:cxnSpLocks/>
          </p:cNvCxnSpPr>
          <p:nvPr/>
        </p:nvCxnSpPr>
        <p:spPr>
          <a:xfrm flipH="1">
            <a:off x="7263245" y="4197927"/>
            <a:ext cx="166255" cy="649502"/>
          </a:xfrm>
          <a:prstGeom prst="straightConnector1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F64D46A3-1105-4ABF-8051-A3EC65399EC1}"/>
              </a:ext>
            </a:extLst>
          </p:cNvPr>
          <p:cNvCxnSpPr>
            <a:cxnSpLocks/>
          </p:cNvCxnSpPr>
          <p:nvPr/>
        </p:nvCxnSpPr>
        <p:spPr>
          <a:xfrm>
            <a:off x="8714509" y="4114799"/>
            <a:ext cx="0" cy="633846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55C3CEF-A3DA-B803-3087-3D7CF4BCAA28}"/>
              </a:ext>
            </a:extLst>
          </p:cNvPr>
          <p:cNvCxnSpPr>
            <a:cxnSpLocks/>
          </p:cNvCxnSpPr>
          <p:nvPr/>
        </p:nvCxnSpPr>
        <p:spPr>
          <a:xfrm>
            <a:off x="10494818" y="2899064"/>
            <a:ext cx="415636" cy="93518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6517F9B9-4CA1-D370-1B4C-EE6D7153BB85}"/>
              </a:ext>
            </a:extLst>
          </p:cNvPr>
          <p:cNvCxnSpPr>
            <a:cxnSpLocks/>
          </p:cNvCxnSpPr>
          <p:nvPr/>
        </p:nvCxnSpPr>
        <p:spPr>
          <a:xfrm flipH="1">
            <a:off x="7507431" y="2654080"/>
            <a:ext cx="1937905" cy="978332"/>
          </a:xfrm>
          <a:prstGeom prst="line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CE44B950-19E0-EA0E-080F-32A37CAC3C37}"/>
              </a:ext>
            </a:extLst>
          </p:cNvPr>
          <p:cNvCxnSpPr>
            <a:cxnSpLocks/>
          </p:cNvCxnSpPr>
          <p:nvPr/>
        </p:nvCxnSpPr>
        <p:spPr>
          <a:xfrm flipH="1">
            <a:off x="8820150" y="2899064"/>
            <a:ext cx="625186" cy="655417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C2AC7CFB-72E0-F71D-33BD-38603360D7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108391"/>
              </p:ext>
            </p:extLst>
          </p:nvPr>
        </p:nvGraphicFramePr>
        <p:xfrm>
          <a:off x="86632" y="1409006"/>
          <a:ext cx="5940095" cy="511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13">
                  <a:extLst>
                    <a:ext uri="{9D8B030D-6E8A-4147-A177-3AD203B41FA5}">
                      <a16:colId xmlns:a16="http://schemas.microsoft.com/office/drawing/2014/main" val="3644649550"/>
                    </a:ext>
                  </a:extLst>
                </a:gridCol>
                <a:gridCol w="681190">
                  <a:extLst>
                    <a:ext uri="{9D8B030D-6E8A-4147-A177-3AD203B41FA5}">
                      <a16:colId xmlns:a16="http://schemas.microsoft.com/office/drawing/2014/main" val="3173221377"/>
                    </a:ext>
                  </a:extLst>
                </a:gridCol>
                <a:gridCol w="1383113">
                  <a:extLst>
                    <a:ext uri="{9D8B030D-6E8A-4147-A177-3AD203B41FA5}">
                      <a16:colId xmlns:a16="http://schemas.microsoft.com/office/drawing/2014/main" val="1501494632"/>
                    </a:ext>
                  </a:extLst>
                </a:gridCol>
                <a:gridCol w="1366232">
                  <a:extLst>
                    <a:ext uri="{9D8B030D-6E8A-4147-A177-3AD203B41FA5}">
                      <a16:colId xmlns:a16="http://schemas.microsoft.com/office/drawing/2014/main" val="624616856"/>
                    </a:ext>
                  </a:extLst>
                </a:gridCol>
                <a:gridCol w="1399247">
                  <a:extLst>
                    <a:ext uri="{9D8B030D-6E8A-4147-A177-3AD203B41FA5}">
                      <a16:colId xmlns:a16="http://schemas.microsoft.com/office/drawing/2014/main" val="728619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Βαθμίδα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Τάξη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/>
                        <a:t>Π.τ</a:t>
                      </a:r>
                      <a:r>
                        <a:rPr lang="el-GR" dirty="0"/>
                        <a:t>. &amp; </a:t>
                      </a:r>
                      <a:r>
                        <a:rPr lang="el-GR" dirty="0" err="1"/>
                        <a:t>δ.χ.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Π.τ</a:t>
                      </a:r>
                      <a:r>
                        <a:rPr lang="el-GR" dirty="0"/>
                        <a:t>. &amp; </a:t>
                      </a:r>
                      <a:r>
                        <a:rPr lang="el-GR" dirty="0" err="1"/>
                        <a:t>πιθ</a:t>
                      </a:r>
                      <a:r>
                        <a:rPr lang="el-GR" dirty="0"/>
                        <a:t>.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Συσχέτιση</a:t>
                      </a:r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03524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ΔΗΜΟΤΙΚΟ</a:t>
                      </a:r>
                      <a:endParaRPr lang="en-US" dirty="0"/>
                    </a:p>
                  </a:txBody>
                  <a:tcPr vert="vert27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422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2461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024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6846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9921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ΣΤ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927766"/>
                  </a:ext>
                </a:extLst>
              </a:tr>
              <a:tr h="540328"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ΓΥΜΝΑΣΙΟ</a:t>
                      </a:r>
                      <a:endParaRPr lang="en-US" sz="20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Α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6102628"/>
                  </a:ext>
                </a:extLst>
              </a:tr>
              <a:tr h="3221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Β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2294180"/>
                  </a:ext>
                </a:extLst>
              </a:tr>
              <a:tr h="350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Γ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81479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ΛΥΚΕΙΟ</a:t>
                      </a:r>
                      <a:endParaRPr lang="en-US" sz="20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Α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3704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Β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360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Γ</a:t>
                      </a:r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615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990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ECF072-1644-19ED-FD49-48BE14631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1105D5A6-9EC0-8C46-5E46-683F34180E9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F2D96CC-2FF2-0772-3A24-4FFBF2CEA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93336" cy="1325563"/>
          </a:xfrm>
        </p:spPr>
        <p:txBody>
          <a:bodyPr/>
          <a:lstStyle/>
          <a:p>
            <a:r>
              <a:rPr lang="el-GR" dirty="0"/>
              <a:t>Η ανάπτυξη των ΠΜΑ</a:t>
            </a:r>
          </a:p>
        </p:txBody>
      </p: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1137DA68-9D5E-172B-F6C7-EF9826CBB09E}"/>
              </a:ext>
            </a:extLst>
          </p:cNvPr>
          <p:cNvGraphicFramePr>
            <a:graphicFrameLocks noGrp="1"/>
          </p:cNvGraphicFramePr>
          <p:nvPr/>
        </p:nvGraphicFramePr>
        <p:xfrm>
          <a:off x="86632" y="1409006"/>
          <a:ext cx="5940095" cy="511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13">
                  <a:extLst>
                    <a:ext uri="{9D8B030D-6E8A-4147-A177-3AD203B41FA5}">
                      <a16:colId xmlns:a16="http://schemas.microsoft.com/office/drawing/2014/main" val="3644649550"/>
                    </a:ext>
                  </a:extLst>
                </a:gridCol>
                <a:gridCol w="681190">
                  <a:extLst>
                    <a:ext uri="{9D8B030D-6E8A-4147-A177-3AD203B41FA5}">
                      <a16:colId xmlns:a16="http://schemas.microsoft.com/office/drawing/2014/main" val="3173221377"/>
                    </a:ext>
                  </a:extLst>
                </a:gridCol>
                <a:gridCol w="1383113">
                  <a:extLst>
                    <a:ext uri="{9D8B030D-6E8A-4147-A177-3AD203B41FA5}">
                      <a16:colId xmlns:a16="http://schemas.microsoft.com/office/drawing/2014/main" val="1501494632"/>
                    </a:ext>
                  </a:extLst>
                </a:gridCol>
                <a:gridCol w="1366232">
                  <a:extLst>
                    <a:ext uri="{9D8B030D-6E8A-4147-A177-3AD203B41FA5}">
                      <a16:colId xmlns:a16="http://schemas.microsoft.com/office/drawing/2014/main" val="624616856"/>
                    </a:ext>
                  </a:extLst>
                </a:gridCol>
                <a:gridCol w="1399247">
                  <a:extLst>
                    <a:ext uri="{9D8B030D-6E8A-4147-A177-3AD203B41FA5}">
                      <a16:colId xmlns:a16="http://schemas.microsoft.com/office/drawing/2014/main" val="728619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Βαθμίδα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Τάξη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/>
                        <a:t>Π.τ</a:t>
                      </a:r>
                      <a:r>
                        <a:rPr lang="el-GR" dirty="0"/>
                        <a:t>. &amp; </a:t>
                      </a:r>
                      <a:r>
                        <a:rPr lang="el-GR" dirty="0" err="1"/>
                        <a:t>δ.χ.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Π.τ</a:t>
                      </a:r>
                      <a:r>
                        <a:rPr lang="el-GR" dirty="0"/>
                        <a:t>. &amp; </a:t>
                      </a:r>
                      <a:r>
                        <a:rPr lang="el-GR" dirty="0" err="1"/>
                        <a:t>πιθ</a:t>
                      </a:r>
                      <a:r>
                        <a:rPr lang="el-GR" dirty="0"/>
                        <a:t>.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Συσχέτιση</a:t>
                      </a:r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03524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ΔΗΜΟΤΙΚΟ</a:t>
                      </a:r>
                      <a:endParaRPr lang="en-US" dirty="0"/>
                    </a:p>
                  </a:txBody>
                  <a:tcPr vert="vert27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422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2461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024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6846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9921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ΣΤ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927766"/>
                  </a:ext>
                </a:extLst>
              </a:tr>
              <a:tr h="540328"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ΓΥΜΝΑΣΙΟ</a:t>
                      </a:r>
                      <a:endParaRPr lang="en-US" sz="20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Α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6102628"/>
                  </a:ext>
                </a:extLst>
              </a:tr>
              <a:tr h="3221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Β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2294180"/>
                  </a:ext>
                </a:extLst>
              </a:tr>
              <a:tr h="350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Γ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81479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ΛΥΚΕΙΟ</a:t>
                      </a:r>
                      <a:endParaRPr lang="en-US" sz="20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Α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3704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Β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360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Γ</a:t>
                      </a:r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615184"/>
                  </a:ext>
                </a:extLst>
              </a:tr>
            </a:tbl>
          </a:graphicData>
        </a:graphic>
      </p:graphicFrame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CD43D3-6421-6242-B645-A40F038DF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1536" y="2140195"/>
            <a:ext cx="4584164" cy="39367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Α΄ ΔΣ – Γ΄ ΛΥΚΕΙΟΥ</a:t>
            </a:r>
          </a:p>
          <a:p>
            <a:r>
              <a:rPr lang="el-GR" dirty="0"/>
              <a:t>Πειράματα τύχης &amp; δειγματικοί χώροι</a:t>
            </a:r>
          </a:p>
          <a:p>
            <a:r>
              <a:rPr lang="el-GR" dirty="0"/>
              <a:t>Πιθανότητα ενδεχομένων &amp; κανόνες λογισμού πιθανοτήτων</a:t>
            </a:r>
          </a:p>
          <a:p>
            <a:pPr marL="0" indent="0">
              <a:buNone/>
            </a:pPr>
            <a:r>
              <a:rPr lang="el-GR" dirty="0"/>
              <a:t>Γ΄ ΓΥΜΝΑΣΙΟΥ – Γ΄ ΛΥΚΕΙΟΥ</a:t>
            </a:r>
          </a:p>
          <a:p>
            <a:r>
              <a:rPr lang="el-GR" dirty="0"/>
              <a:t>Συσχέτιση / ανεξαρτησία.</a:t>
            </a:r>
          </a:p>
        </p:txBody>
      </p:sp>
    </p:spTree>
    <p:extLst>
      <p:ext uri="{BB962C8B-B14F-4D97-AF65-F5344CB8AC3E}">
        <p14:creationId xmlns:p14="http://schemas.microsoft.com/office/powerpoint/2010/main" val="1591128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3FAC7-9230-9DAF-EFF6-A74CCF374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2A98A3-8F8E-26B1-90FA-9364AA91E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Μαθηματικό περιεχόμενο: ΔΣ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080695-5ACC-C035-6D67-D9CB6A13B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r>
              <a:rPr lang="el-GR" dirty="0"/>
              <a:t>Περιγράφουν τα δυνατά αποτελέσματα πειραμάτων τύχης</a:t>
            </a:r>
          </a:p>
          <a:p>
            <a:pPr marL="0" indent="0" algn="r">
              <a:buSzTx/>
              <a:buNone/>
            </a:pPr>
            <a:r>
              <a:rPr lang="el-GR" dirty="0">
                <a:solidFill>
                  <a:srgbClr val="929292"/>
                </a:solidFill>
              </a:rPr>
              <a:t>(Α τάξη: απλά, έως ΣΤ τάξη δύο σταδίων)</a:t>
            </a:r>
          </a:p>
          <a:p>
            <a:r>
              <a:rPr lang="el-GR" dirty="0"/>
              <a:t>Συνδυάζουν και διατάσσουν μικρό αριθμό αντικειμένων</a:t>
            </a:r>
          </a:p>
          <a:p>
            <a:r>
              <a:rPr lang="el-GR" dirty="0"/>
              <a:t>Χαρακτηρίζουν ενδεχόμενα </a:t>
            </a:r>
          </a:p>
          <a:p>
            <a:pPr marL="0" indent="0" algn="r">
              <a:buNone/>
            </a:pPr>
            <a:r>
              <a:rPr lang="el-GR" dirty="0">
                <a:solidFill>
                  <a:srgbClr val="929292"/>
                </a:solidFill>
              </a:rPr>
              <a:t>(βέβαιο…πιθανό…αδύνατο, περισσότερο πιθανό…</a:t>
            </a:r>
            <a:r>
              <a:rPr lang="el-GR" dirty="0" err="1">
                <a:solidFill>
                  <a:srgbClr val="929292"/>
                </a:solidFill>
              </a:rPr>
              <a:t>ισοπίθανο</a:t>
            </a:r>
            <a:r>
              <a:rPr lang="el-GR" dirty="0">
                <a:solidFill>
                  <a:srgbClr val="929292"/>
                </a:solidFill>
              </a:rPr>
              <a:t>)</a:t>
            </a:r>
          </a:p>
          <a:p>
            <a:r>
              <a:rPr lang="el-GR" dirty="0"/>
              <a:t>Υπολογίζουν την πιθανότητα ενδεχομένων (</a:t>
            </a:r>
            <a:r>
              <a:rPr lang="el-GR" dirty="0">
                <a:solidFill>
                  <a:srgbClr val="929292"/>
                </a:solidFill>
              </a:rPr>
              <a:t>Ε</a:t>
            </a:r>
            <a:r>
              <a:rPr lang="el-GR" dirty="0"/>
              <a:t>) ως κλάσμα και διερευνούν τη σχέση της με τη συχνότητα πραγματοποίησης σε επαναλήψεις του πειράματος (</a:t>
            </a:r>
            <a:r>
              <a:rPr lang="el-GR" dirty="0">
                <a:solidFill>
                  <a:srgbClr val="929292"/>
                </a:solidFill>
              </a:rPr>
              <a:t>ΣΤ</a:t>
            </a:r>
            <a:r>
              <a:rPr lang="el-GR" dirty="0"/>
              <a:t>)</a:t>
            </a:r>
          </a:p>
          <a:p>
            <a:pPr algn="just"/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ADFC2F97-DDA2-472E-C265-1DA6AD2EA728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3388132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0466A4-9231-4AAF-0E00-CCFA61C6A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E972D1-A3BC-DFE3-FBF5-ACD3FA5E5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Μαθηματικό περιεχόμενο: Γυμνάσιο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1E9915-1357-1175-9A32-9778AB3E4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r>
              <a:rPr lang="el-GR" dirty="0"/>
              <a:t>Περιγράφουν τον δειγματικό χώρο σύνθετων πειραμάτων τύχης και βρίσκουν κατάλληλες αναπαραστάσεις του</a:t>
            </a:r>
          </a:p>
          <a:p>
            <a:r>
              <a:rPr lang="el-GR" dirty="0"/>
              <a:t>Προσδιορίζουν ενδεχόμενα που περιγράφονται με τη φυσική γλώσσα και υπολογίζουν πιθανότητές τους από τον κλασικό ορισμό</a:t>
            </a:r>
          </a:p>
          <a:p>
            <a:r>
              <a:rPr lang="el-GR" dirty="0"/>
              <a:t>Χρησιμοποιούν τη βασική αρχή απαρίθμησης και τον απλό προσθετικό νόμο για να υπολογίσουν πιθανότητες σύνθετων ενδεχομένων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CC014789-FC6E-AF96-709B-2855D523F0A2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345005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E3551-9127-18F4-0B84-B01B3C22D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18274A-C131-FB31-109D-46146A246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Μαθηματικό περιεχόμενο: Γυμνάσιο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5B14C1-090C-2A6E-ABA9-51A5F46CE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r>
              <a:rPr lang="el-GR" dirty="0"/>
              <a:t>Μέσα από την εκτέλεση προσομοιώσεων παρατηρούν ότι η σχετική συχνότητα εμφάνισης ενός ενδεχομένου σε επαναλαμβανόμενα πειράματα πλησιάζει τη θεωρητική πιθανότητα (νόμος των μεγάλων αριθμών)</a:t>
            </a:r>
          </a:p>
          <a:p>
            <a:r>
              <a:rPr lang="el-GR" dirty="0"/>
              <a:t>Μέσα από την εκτέλεση πειραμάτων τύχης και προσομοιώσεων διερευνούν κατά πόσον η εμφάνιση ενός ενδεχομένου επηρεάζει εκείνη ενός άλλου.</a:t>
            </a:r>
          </a:p>
          <a:p>
            <a:pPr algn="just"/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88FC88A9-6787-AFA0-E4A8-90D478DFD7FD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82975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6D8B0-3A57-D5B3-73A9-3C41DFC08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BA1959-7D20-BE7A-A6E1-B6D7E4FCB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Μαθηματικό περιεχόμενο: Λύκειο (Α και 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8D6868-F92A-3D08-FE7D-E52215766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r>
              <a:rPr lang="el-GR" dirty="0"/>
              <a:t>Περιγράφουν τον δειγματικό χώρο χρησιμοποιώντας τη γλώσσα της </a:t>
            </a:r>
            <a:r>
              <a:rPr lang="el-GR" dirty="0" err="1"/>
              <a:t>συνολοθεωρίας</a:t>
            </a:r>
            <a:r>
              <a:rPr lang="el-GR" dirty="0"/>
              <a:t> και μεταφράζουν ενδεχόμενα από τη φυσική γλώσσα και αντίστροφα</a:t>
            </a:r>
          </a:p>
          <a:p>
            <a:r>
              <a:rPr lang="el-GR" dirty="0"/>
              <a:t>Διαμορφώνουν το πλαίσιο του αξιωματικού ορισμού των Πιθανοτήτων και συμπεραίνουν κανόνες λογισμού που έπονται από τα αξιώματα. Χρησιμοποιούν αυτή τη γνώση για να </a:t>
            </a:r>
            <a:r>
              <a:rPr lang="el-GR" dirty="0" err="1"/>
              <a:t>μοντελοποιήσουν</a:t>
            </a:r>
            <a:r>
              <a:rPr lang="el-GR" dirty="0"/>
              <a:t> και να λύσουν απλά πραγματικά προβλήματα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91FDD89F-4CC7-E0D6-1324-8381538FCB5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47403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D4545-8E63-464D-B13B-D80028E27F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56F77E-8FB9-B46A-2F3A-750DE4010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ΣΜ στο </a:t>
            </a:r>
            <a:r>
              <a:rPr lang="el-GR" dirty="0" err="1"/>
              <a:t>Γυμν</a:t>
            </a:r>
            <a:r>
              <a:rPr lang="en-US" dirty="0" err="1"/>
              <a:t>ά</a:t>
            </a:r>
            <a:r>
              <a:rPr lang="el-GR" dirty="0" err="1"/>
              <a:t>σιο</a:t>
            </a:r>
            <a:r>
              <a:rPr lang="el-GR" dirty="0"/>
              <a:t> &amp; στο Λύκειο: ώρες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48ECF746-33C2-0614-7F54-EE7D1AC327A7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6DEF1A-2901-1D32-70AF-73D52829E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142638"/>
              </p:ext>
            </p:extLst>
          </p:nvPr>
        </p:nvGraphicFramePr>
        <p:xfrm>
          <a:off x="290286" y="1320800"/>
          <a:ext cx="11480800" cy="5431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657">
                  <a:extLst>
                    <a:ext uri="{9D8B030D-6E8A-4147-A177-3AD203B41FA5}">
                      <a16:colId xmlns:a16="http://schemas.microsoft.com/office/drawing/2014/main" val="2339141752"/>
                    </a:ext>
                  </a:extLst>
                </a:gridCol>
                <a:gridCol w="2967163">
                  <a:extLst>
                    <a:ext uri="{9D8B030D-6E8A-4147-A177-3AD203B41FA5}">
                      <a16:colId xmlns:a16="http://schemas.microsoft.com/office/drawing/2014/main" val="2291727096"/>
                    </a:ext>
                  </a:extLst>
                </a:gridCol>
                <a:gridCol w="1082266">
                  <a:extLst>
                    <a:ext uri="{9D8B030D-6E8A-4147-A177-3AD203B41FA5}">
                      <a16:colId xmlns:a16="http://schemas.microsoft.com/office/drawing/2014/main" val="2696019193"/>
                    </a:ext>
                  </a:extLst>
                </a:gridCol>
                <a:gridCol w="687386">
                  <a:extLst>
                    <a:ext uri="{9D8B030D-6E8A-4147-A177-3AD203B41FA5}">
                      <a16:colId xmlns:a16="http://schemas.microsoft.com/office/drawing/2014/main" val="1884010483"/>
                    </a:ext>
                  </a:extLst>
                </a:gridCol>
                <a:gridCol w="877513">
                  <a:extLst>
                    <a:ext uri="{9D8B030D-6E8A-4147-A177-3AD203B41FA5}">
                      <a16:colId xmlns:a16="http://schemas.microsoft.com/office/drawing/2014/main" val="2675643151"/>
                    </a:ext>
                  </a:extLst>
                </a:gridCol>
                <a:gridCol w="830015">
                  <a:extLst>
                    <a:ext uri="{9D8B030D-6E8A-4147-A177-3AD203B41FA5}">
                      <a16:colId xmlns:a16="http://schemas.microsoft.com/office/drawing/2014/main" val="2690193561"/>
                    </a:ext>
                  </a:extLst>
                </a:gridCol>
                <a:gridCol w="885371">
                  <a:extLst>
                    <a:ext uri="{9D8B030D-6E8A-4147-A177-3AD203B41FA5}">
                      <a16:colId xmlns:a16="http://schemas.microsoft.com/office/drawing/2014/main" val="2209026222"/>
                    </a:ext>
                  </a:extLst>
                </a:gridCol>
                <a:gridCol w="856343">
                  <a:extLst>
                    <a:ext uri="{9D8B030D-6E8A-4147-A177-3AD203B41FA5}">
                      <a16:colId xmlns:a16="http://schemas.microsoft.com/office/drawing/2014/main" val="525254213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765193055"/>
                    </a:ext>
                  </a:extLst>
                </a:gridCol>
              </a:tblGrid>
              <a:tr h="555120">
                <a:tc rowSpan="2"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Θ. (ΥΠΟ) ΠΕΔΙΑ</a:t>
                      </a:r>
                      <a:endParaRPr lang="en-GR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Θ. ΕΝΟΤΗΤΕΣ</a:t>
                      </a:r>
                      <a:endParaRPr lang="en-GR" sz="2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Γυμνάσιο</a:t>
                      </a:r>
                      <a:endParaRPr lang="en-G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Λύκειο</a:t>
                      </a:r>
                      <a:endParaRPr lang="en-G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R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ΣΥΝΟΛΟ</a:t>
                      </a:r>
                      <a:endParaRPr lang="en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741623"/>
                  </a:ext>
                </a:extLst>
              </a:tr>
              <a:tr h="555120">
                <a:tc vMerge="1">
                  <a:txBody>
                    <a:bodyPr/>
                    <a:lstStyle/>
                    <a:p>
                      <a:endParaRPr lang="en-GR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Α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Β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Γ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Α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Β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Γ</a:t>
                      </a:r>
                      <a:endParaRPr lang="en-GR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724782"/>
                  </a:ext>
                </a:extLst>
              </a:tr>
              <a:tr h="555120">
                <a:tc rowSpan="3"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Στατιστική</a:t>
                      </a:r>
                      <a:endParaRPr lang="en-G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/>
                        <a:t>Διαχείριση Δεδομένων</a:t>
                      </a:r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5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5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8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2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7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4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31</a:t>
                      </a:r>
                      <a:endParaRPr lang="en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2520"/>
                  </a:ext>
                </a:extLst>
              </a:tr>
              <a:tr h="685737">
                <a:tc vMerge="1">
                  <a:txBody>
                    <a:bodyPr/>
                    <a:lstStyle/>
                    <a:p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/>
                        <a:t>Μέτρα θέσης και μεταβλητότητας</a:t>
                      </a:r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4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4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7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15</a:t>
                      </a:r>
                      <a:endParaRPr lang="en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584240"/>
                  </a:ext>
                </a:extLst>
              </a:tr>
              <a:tr h="685737">
                <a:tc vMerge="1">
                  <a:txBody>
                    <a:bodyPr/>
                    <a:lstStyle/>
                    <a:p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/>
                        <a:t>Σχέσεις εξάρτησης μεταξύ δύο μεταβλητών</a:t>
                      </a:r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3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4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13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20</a:t>
                      </a:r>
                      <a:endParaRPr lang="en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214404"/>
                  </a:ext>
                </a:extLst>
              </a:tr>
              <a:tr h="685737">
                <a:tc rowSpan="3"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Πιθανότητες</a:t>
                      </a:r>
                      <a:endParaRPr lang="en-G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/>
                        <a:t>Πειράματα τύχης &amp; πιθανότητες</a:t>
                      </a:r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5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5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3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13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11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37</a:t>
                      </a:r>
                      <a:endParaRPr lang="en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107115"/>
                  </a:ext>
                </a:extLst>
              </a:tr>
              <a:tr h="555120">
                <a:tc vMerge="1">
                  <a:txBody>
                    <a:bodyPr/>
                    <a:lstStyle/>
                    <a:p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/>
                        <a:t>Συσχέτιση</a:t>
                      </a:r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3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3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13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29</a:t>
                      </a:r>
                      <a:endParaRPr lang="en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06161"/>
                  </a:ext>
                </a:extLst>
              </a:tr>
              <a:tr h="555120">
                <a:tc vMerge="1">
                  <a:txBody>
                    <a:bodyPr/>
                    <a:lstStyle/>
                    <a:p>
                      <a:pPr algn="ctr"/>
                      <a:endParaRPr lang="en-G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dirty="0"/>
                        <a:t>Σύνολο</a:t>
                      </a:r>
                      <a:endParaRPr lang="en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(5)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(5)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(6)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(13)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(14)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(13)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070900"/>
                  </a:ext>
                </a:extLst>
              </a:tr>
              <a:tr h="599110">
                <a:tc gridSpan="2"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14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14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14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25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25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30</a:t>
                      </a:r>
                      <a:endParaRPr lang="en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93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454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425690-26F9-7359-14E0-3453BA28A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126050-D905-9FF0-C975-D28087A96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Μαθηματικό περιεχόμενο: Λύκειο (Α και 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B68C99-2D79-CB25-62CE-4FDAE16C6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r>
              <a:rPr lang="el-GR" dirty="0"/>
              <a:t>Χρησιμοποιούν συνδυαστική ανάλυση για να μετρήσουν τα στοιχεία ενδεχομένων και υπολογίσουν πιθανότητες σε πραγματικά προβλήματα</a:t>
            </a:r>
          </a:p>
          <a:p>
            <a:r>
              <a:rPr lang="el-GR" dirty="0"/>
              <a:t>Αναγνωρίζουν ότι πολλά πραγματικά δεδομένα ακολουθούν την κανονική κατανομή και χρησιμοποιούν ιδιότητές της στην επίλυση πραγματικών προβλημάτων</a:t>
            </a:r>
          </a:p>
          <a:p>
            <a:r>
              <a:rPr lang="el-GR" dirty="0"/>
              <a:t>Ορίζουν και υπολογίζουν τη δεσμευμένη πιθανότητα ενός ενδεχομένου</a:t>
            </a:r>
          </a:p>
          <a:p>
            <a:pPr algn="just"/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0B19E049-FFD2-74A4-604B-BC3AC3505044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380657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9E4094-A997-9BC0-CB34-6B6C74E6F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4E7835-CBE4-C22D-345C-CE1FAFEC3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Μαθηματικό περιεχόμενο: Λύκειο (Γ)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CF4E5F-BE83-BF92-C31E-F9ED768E7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Διαπιστώνουν ότι η δεσμευμένη πιθανότητα ικανοποιεί τον αξιωματικό ορισμό και την ερμηνεύουν ως </a:t>
            </a:r>
            <a:r>
              <a:rPr lang="el-GR" dirty="0" err="1"/>
              <a:t>επικαιροποιημένη</a:t>
            </a:r>
            <a:r>
              <a:rPr lang="el-GR" dirty="0"/>
              <a:t> πεποίθηση. </a:t>
            </a:r>
          </a:p>
          <a:p>
            <a:r>
              <a:rPr lang="el-GR" dirty="0"/>
              <a:t>Χρησιμοποιούν τον πολλαπλασιαστικό κανόνα για την επίλυση προβλημάτων και ορίζουν τη στοχαστική ανεξαρτησία. </a:t>
            </a:r>
          </a:p>
          <a:p>
            <a:r>
              <a:rPr lang="el-GR" dirty="0"/>
              <a:t>Χρησιμοποιούν τα θεωρήματα ολικής πιθανότητας και </a:t>
            </a:r>
            <a:r>
              <a:rPr lang="el-GR" dirty="0" err="1"/>
              <a:t>Bayes</a:t>
            </a:r>
            <a:r>
              <a:rPr lang="el-GR" dirty="0"/>
              <a:t> για την επίλυση πραγματικών προβλημάτων.</a:t>
            </a:r>
          </a:p>
          <a:p>
            <a:r>
              <a:rPr lang="el-GR" u="sng" dirty="0"/>
              <a:t>Μόνο για την κατεύθυνση</a:t>
            </a:r>
            <a:r>
              <a:rPr lang="el-GR" dirty="0"/>
              <a:t>: Αναγνωρίζουν την έννοια της διακριτής τυχαίας μεταβλητής και χρησιμοποιούν την δοκιμή </a:t>
            </a:r>
            <a:r>
              <a:rPr lang="en-US" dirty="0"/>
              <a:t>Bernoulli, </a:t>
            </a:r>
            <a:r>
              <a:rPr lang="el-GR" dirty="0"/>
              <a:t>για να </a:t>
            </a:r>
            <a:r>
              <a:rPr lang="el-GR" dirty="0" err="1"/>
              <a:t>μοντελοποιήσουν</a:t>
            </a:r>
            <a:r>
              <a:rPr lang="el-GR" dirty="0"/>
              <a:t> και να λύσουν πραγματικά προβλήματα</a:t>
            </a:r>
          </a:p>
          <a:p>
            <a:pPr algn="just"/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67FA5497-D997-42B0-E7B1-2EDB488DBD7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1032460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92340-99F9-8866-6343-D8295E30B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305A21-461E-A747-CD51-C2D465C24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C14AF4-324D-B78A-DD0C-9008BA01C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l-GR" sz="3000" dirty="0"/>
              <a:t>Οι μαθητές και οι μαθήτριες πειραματίζονται με έναν κύβο-ζάρι ο οποίος έχει τρεις κόκκινες, δύο κίτρινες και μία πράσινη έδρα. Οι κόκκινες έχουν ενδείξεις 1-3, οι κίτρινες 4-5 και η πράσινη 6.</a:t>
            </a:r>
          </a:p>
          <a:p>
            <a:pPr marL="0" indent="0" algn="just">
              <a:buNone/>
            </a:pPr>
            <a:r>
              <a:rPr lang="el-GR" dirty="0"/>
              <a:t>Α-Γυμν. </a:t>
            </a:r>
          </a:p>
          <a:p>
            <a:pPr algn="just"/>
            <a:r>
              <a:rPr lang="el-GR" dirty="0"/>
              <a:t>Ποια είναι η πιθανότητα να έρθει δύο φορές κίτρινο, αν ρίξουν δύο τέτοιους κύβους; </a:t>
            </a:r>
          </a:p>
          <a:p>
            <a:pPr algn="just"/>
            <a:r>
              <a:rPr lang="el-GR" dirty="0"/>
              <a:t>Ποια είναι η πιθανότητα να έρθει το ίδιο χρώμα;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(χρησιμοποιούν τον κλασικό ορισμό των πιθανοτήτων για να υπολογίσουν την πιθανότητα ενός σύνθετου ενδεχομένου)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0E8F80D4-ABDC-4BC4-4CDA-45F383B87801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1880187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8B063-2283-C439-77B8-A80329D5B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534A70-F3F9-6B98-FFCA-8AC58697A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CAAC9B-D42B-FE20-AF4F-8217D065E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l-GR" sz="3000" dirty="0"/>
              <a:t>Οι μαθητές και οι μαθήτριες πειραματίζονται με έναν κύβο-ζάρι ο οποίος έχει τρεις κόκκινες, δύο κίτρινες και μία πράσινη έδρα. Οι κόκκινες έχουν ενδείξεις 1-3, οι κίτρινες 4-5 και η πράσινη 6.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/>
              <a:t>Β-Γυμν. </a:t>
            </a:r>
          </a:p>
          <a:p>
            <a:pPr algn="just"/>
            <a:r>
              <a:rPr lang="el-GR" dirty="0"/>
              <a:t>Ποια είναι η πιθανότητα να έρθει το ίδιο χρώμα; 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marL="0" indent="0" algn="just">
              <a:buNone/>
            </a:pPr>
            <a:r>
              <a:rPr lang="el-GR" dirty="0"/>
              <a:t>(χρησιμοποιούν τον απλό προσθετικό νόμο για να υπολογίσουν την πιθανότητα σύνθετων ενδεχομένων)</a:t>
            </a:r>
          </a:p>
          <a:p>
            <a:pPr algn="just"/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2135163E-930A-7027-E650-8F4160BB7DD7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1054986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F41964-04D3-636B-8F54-5FA3F0D43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B2F728-FB69-981E-EB49-483580EC1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DC4802-78E1-6A04-6324-15F8E6D87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Οι μαθητές και οι μαθήτριες πειραματίζονται με έναν κύβο-ζάρι ο οποίος έχει τρεις κόκκινες, δύο κίτρινες και μία πράσινη έδρα. Οι κόκκινες έχουν ενδείξεις 1-3, οι κίτρινες 4-5 και η πράσινη 6.</a:t>
            </a:r>
          </a:p>
          <a:p>
            <a:pPr marL="0" indent="0" algn="just">
              <a:buNone/>
            </a:pPr>
            <a:r>
              <a:rPr lang="el-GR" dirty="0"/>
              <a:t>Γ-Γυμν. </a:t>
            </a:r>
          </a:p>
          <a:p>
            <a:pPr algn="just"/>
            <a:r>
              <a:rPr lang="el-GR" dirty="0"/>
              <a:t>Να εκτελέσετε (στην πραγματικότητα ή με προσομοίωση) έναν μεγάλο αριθμό του πειράματος τύχης. Ποια είναι η τιμή της σχετική συχνότητας εμφάνισης 2 εδρών του ίδιου χρώματος (14/36).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(αναγνωρίζουν μέσα από προσομοιώσεις ……)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46BDBFF2-24C3-451A-D287-B94614F392D2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1200607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6ADCF-8608-A752-6BF1-E32ADE956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BC8D4E-973D-20BD-C349-84E8CDA9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07B350-B788-F9E4-71BA-0062C876E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Οι μαθητές και οι μαθήτριες πειραματίζονται με έναν κύβο-ζάρι ο οποίος έχει τρεις κόκκινες, δύο κίτρινες και μία πράσινη έδρα. Οι κόκκινες έχουν ενδείξεις 1-3, οι κίτρινες 4-5 και η πράσινη 6.</a:t>
            </a:r>
          </a:p>
          <a:p>
            <a:pPr marL="0" indent="0" algn="just">
              <a:buNone/>
            </a:pPr>
            <a:r>
              <a:rPr lang="el-GR" dirty="0"/>
              <a:t>Α-ΓΕΛ</a:t>
            </a:r>
          </a:p>
          <a:p>
            <a:pPr algn="just"/>
            <a:r>
              <a:rPr lang="el-GR" dirty="0"/>
              <a:t>Περιγράφουν τον </a:t>
            </a:r>
            <a:r>
              <a:rPr lang="el-GR" dirty="0" err="1"/>
              <a:t>δ.χ.</a:t>
            </a:r>
            <a:r>
              <a:rPr lang="el-GR" dirty="0"/>
              <a:t> ως {Κοκ-Κοκ, Κοκ-</a:t>
            </a:r>
            <a:r>
              <a:rPr lang="el-GR" dirty="0" err="1"/>
              <a:t>Κιτρ</a:t>
            </a:r>
            <a:r>
              <a:rPr lang="el-GR" dirty="0"/>
              <a:t>, Κοκ-</a:t>
            </a:r>
            <a:r>
              <a:rPr lang="el-GR" dirty="0" err="1"/>
              <a:t>Πρασ</a:t>
            </a:r>
            <a:r>
              <a:rPr lang="el-GR" dirty="0"/>
              <a:t>, …} και υπολογίζουν πιθανότητες εκβάσεων με λογισμό πιθανοτήτων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(περιγράφουν </a:t>
            </a:r>
            <a:r>
              <a:rPr lang="el-GR" dirty="0" err="1"/>
              <a:t>π.τ</a:t>
            </a:r>
            <a:r>
              <a:rPr lang="el-GR" dirty="0"/>
              <a:t>. με μη </a:t>
            </a:r>
            <a:r>
              <a:rPr lang="el-GR" dirty="0" err="1"/>
              <a:t>ισοπίθανα</a:t>
            </a:r>
            <a:r>
              <a:rPr lang="el-GR" dirty="0"/>
              <a:t> απλά ενδεχόμενα, …)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5A9AF2A4-CA4B-6D65-FC60-CC076F629512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572071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ED69D-7E4B-0B43-2B05-4B487124D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C66029-29BB-F325-3AE5-75190A90D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128F6D-1656-0BDA-64F9-64EFC901B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Οι μαθητές και οι μαθήτριες πειραματίζονται με έναν κύβο-ζάρι ο οποίος έχει τρεις κόκκινες, δύο κίτρινες και μία πράσινη έδρα. Οι κόκκινες έχουν ενδείξεις 1-3, οι κίτρινες 4-5 και η πράσινη 6.</a:t>
            </a:r>
          </a:p>
          <a:p>
            <a:pPr marL="0" indent="0" algn="just">
              <a:buNone/>
            </a:pPr>
            <a:r>
              <a:rPr lang="el-GR" dirty="0"/>
              <a:t>Β-ΓΕΛ </a:t>
            </a:r>
          </a:p>
          <a:p>
            <a:pPr algn="just"/>
            <a:r>
              <a:rPr lang="el-GR" dirty="0"/>
              <a:t>Ποια είναι η πιθανότητα να έρθουν 4 διαφορετικά αποτελέσματα σε 4 ρίψεις του ζαριού;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marL="0" indent="0" algn="just">
              <a:buNone/>
            </a:pPr>
            <a:r>
              <a:rPr lang="el-GR" dirty="0"/>
              <a:t>(χρησιμοποιούν τις διατάξεις με και χωρίς επανάληψη, μεταθέσεις…)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5732AC5C-37DD-3971-BB81-33AE5FF88589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420152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8B6F2-0125-7DD4-41EB-771E6D38B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9A290D-FB34-3501-50C1-67263275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C2547E-873E-B48E-5CEE-DAE6968EA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Οι μαθητές και οι μαθήτριες πειραματίζονται με έναν κύβο-ζάρι ο οποίος έχει τρεις κόκκινες, δύο κίτρινες και μία πράσινη έδρα. Οι κόκκινες έχουν ενδείξεις 1-3, οι κίτρινες 4-5 και η πράσινη 6.</a:t>
            </a:r>
          </a:p>
          <a:p>
            <a:pPr marL="0" indent="0" algn="just">
              <a:buNone/>
            </a:pPr>
            <a:r>
              <a:rPr lang="el-GR" dirty="0"/>
              <a:t>Γ-ΓΕΛ </a:t>
            </a:r>
          </a:p>
          <a:p>
            <a:pPr algn="just"/>
            <a:r>
              <a:rPr lang="el-GR" dirty="0"/>
              <a:t>Ποια είναι η πιθανότητα να φέρετε τουλάχιστον 5 φορές άρτια ένδειξη, αν ρίξετε το ζάρι 4 φορές;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marL="0" indent="0" algn="just">
              <a:buNone/>
            </a:pPr>
            <a:r>
              <a:rPr lang="el-GR" dirty="0"/>
              <a:t>(υπολογίζουν πιθανότητες σε διαδοχικές δοκιμές </a:t>
            </a:r>
            <a:r>
              <a:rPr lang="en-US" dirty="0"/>
              <a:t>Bernoulli)</a:t>
            </a: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F2BEE77E-03E7-E073-7AF1-C9745CE17311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4500372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3AA8A8-1404-AFAD-E3B1-7754585E1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69F38F-DFD5-BCC0-9869-8EAB16780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Μεγάλες Ιδέες των Μαθηματικών (ΠΣ)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E8FC7E-7E00-E1B7-50F4-0C6D1D934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r>
              <a:rPr lang="el-GR" dirty="0"/>
              <a:t>Μαθηματική δομή</a:t>
            </a:r>
          </a:p>
          <a:p>
            <a:r>
              <a:rPr lang="el-GR" dirty="0"/>
              <a:t>Απόδειξη</a:t>
            </a:r>
          </a:p>
          <a:p>
            <a:r>
              <a:rPr lang="el-GR" dirty="0"/>
              <a:t>Γενίκευση</a:t>
            </a:r>
          </a:p>
          <a:p>
            <a:r>
              <a:rPr lang="el-GR" dirty="0"/>
              <a:t>Μεταβολή</a:t>
            </a:r>
          </a:p>
          <a:p>
            <a:r>
              <a:rPr lang="el-GR" dirty="0"/>
              <a:t>Ισοδυναμία</a:t>
            </a:r>
          </a:p>
          <a:p>
            <a:r>
              <a:rPr lang="el-GR" dirty="0"/>
              <a:t>Μετασχηματισμοί</a:t>
            </a:r>
          </a:p>
          <a:p>
            <a:r>
              <a:rPr lang="el-GR" dirty="0"/>
              <a:t>Προσέγγιση – σύγκλιση </a:t>
            </a:r>
          </a:p>
          <a:p>
            <a:pPr algn="just"/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E11A5AC5-8940-CA1A-CB1F-7FECA5CEAFC6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3278264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AC6D54-2C34-173C-5D55-133BAC1CD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EF34C4-B45F-7A53-7C3C-9E4B192F0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Μεγάλες Ιδέες των Μαθηματικών (ΠΣ)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E81D9D-9991-5C3D-9A53-FC09A82BD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r>
              <a:rPr lang="el-GR" dirty="0"/>
              <a:t>Μαθηματική δομή</a:t>
            </a:r>
          </a:p>
          <a:p>
            <a:r>
              <a:rPr lang="el-GR" dirty="0"/>
              <a:t>Απόδειξη</a:t>
            </a:r>
          </a:p>
          <a:p>
            <a:r>
              <a:rPr lang="el-GR" dirty="0"/>
              <a:t>Γενίκευση</a:t>
            </a:r>
          </a:p>
          <a:p>
            <a:r>
              <a:rPr lang="el-GR" b="1" dirty="0"/>
              <a:t>Μεταβολή</a:t>
            </a:r>
          </a:p>
          <a:p>
            <a:r>
              <a:rPr lang="el-GR" dirty="0"/>
              <a:t>Ισοδυναμία</a:t>
            </a:r>
          </a:p>
          <a:p>
            <a:r>
              <a:rPr lang="el-GR" dirty="0"/>
              <a:t>Μετασχηματισμοί</a:t>
            </a:r>
          </a:p>
          <a:p>
            <a:r>
              <a:rPr lang="el-GR" dirty="0"/>
              <a:t>Προσέγγιση – σύγκλιση </a:t>
            </a:r>
          </a:p>
          <a:p>
            <a:pPr algn="just"/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B37E97C7-7C24-5121-C39D-4FAAD7F5E4F6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05929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6A9E7A-CD53-4B30-5556-B310F08B9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902EE9-ACA6-E6D6-4C80-EC7B14385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485409" cy="2076739"/>
          </a:xfrm>
        </p:spPr>
        <p:txBody>
          <a:bodyPr>
            <a:normAutofit/>
          </a:bodyPr>
          <a:lstStyle/>
          <a:p>
            <a:r>
              <a:rPr lang="el-GR" dirty="0"/>
              <a:t>Χαρακτηριστικά των ΣΜ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F00626-5CD2-AE91-F123-6504F42B4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56163"/>
            <a:ext cx="4326083" cy="3936711"/>
          </a:xfrm>
        </p:spPr>
        <p:txBody>
          <a:bodyPr>
            <a:normAutofit/>
          </a:bodyPr>
          <a:lstStyle/>
          <a:p>
            <a:r>
              <a:rPr lang="el-GR" dirty="0"/>
              <a:t>Η τυχαιότητα </a:t>
            </a:r>
            <a:r>
              <a:rPr lang="el-GR" dirty="0" err="1"/>
              <a:t>μοντελοποιεί</a:t>
            </a:r>
            <a:r>
              <a:rPr lang="el-GR" dirty="0"/>
              <a:t> την πολυπλοκότητα.</a:t>
            </a:r>
          </a:p>
          <a:p>
            <a:r>
              <a:rPr lang="el-GR" dirty="0"/>
              <a:t>Μέσω της τυχαιότητας </a:t>
            </a:r>
            <a:r>
              <a:rPr lang="el-GR" dirty="0" err="1"/>
              <a:t>ποσοτικοποιούμε</a:t>
            </a:r>
            <a:r>
              <a:rPr lang="el-GR" dirty="0"/>
              <a:t> την αβεβαιότητα.</a:t>
            </a:r>
          </a:p>
          <a:p>
            <a:r>
              <a:rPr lang="el-GR" dirty="0"/>
              <a:t>Εξοικείωση με την φυσική μεταβλητότητα.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71D5EF78-3317-A695-B2D3-34290CCF1524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dirty="0">
                <a:solidFill>
                  <a:schemeClr val="bg1"/>
                </a:solidFill>
              </a:rPr>
              <a:t>   Νέα ΠΣ μαθηματικών: οι πιθανότητες</a:t>
            </a:r>
          </a:p>
        </p:txBody>
      </p:sp>
      <p:pic>
        <p:nvPicPr>
          <p:cNvPr id="1026" name="Picture 2" descr="a comic of two scientists weighting and measuring only one coin">
            <a:extLst>
              <a:ext uri="{FF2B5EF4-FFF2-40B4-BE49-F238E27FC236}">
                <a16:creationId xmlns:a16="http://schemas.microsoft.com/office/drawing/2014/main" id="{9CC0F61C-0815-3000-AD67-614DB9CCD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609" y="-1"/>
            <a:ext cx="6868391" cy="686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0060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BB4F7-8733-6315-5C89-B3A324CA3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DE1634-B404-E021-9396-32B12DB2E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Μαθηματικές -και όχι μόνο- πρακτικές (ΠΣ)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970D7F-1B56-DE25-00FE-96492379F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r>
              <a:rPr lang="el-GR" dirty="0"/>
              <a:t>Μαθηματική μοντελοποίηση</a:t>
            </a:r>
          </a:p>
          <a:p>
            <a:r>
              <a:rPr lang="el-GR" dirty="0"/>
              <a:t>Συνδέσεις με άλλες περιοχές μαθηματικών</a:t>
            </a:r>
          </a:p>
          <a:p>
            <a:r>
              <a:rPr lang="el-GR" dirty="0"/>
              <a:t>Χρήση ψηφιακών εργαλείων</a:t>
            </a:r>
          </a:p>
          <a:p>
            <a:r>
              <a:rPr lang="el-GR" dirty="0"/>
              <a:t>Μαθηματικά για την λήψη αποφάσεων</a:t>
            </a:r>
          </a:p>
          <a:p>
            <a:r>
              <a:rPr lang="el-GR" dirty="0"/>
              <a:t>Κριτική επίγνωση του τρόπου που αξιοποιούνται τα μαθηματικά</a:t>
            </a:r>
          </a:p>
          <a:p>
            <a:pPr algn="just"/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59146B0E-F230-58B0-4620-19241246C354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9254185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92261-E57E-1952-67F4-635272ACA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BC595951-C1E6-EBE1-C68A-B4B370C6D3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1365" t="19760" b="22568"/>
          <a:stretch/>
        </p:blipFill>
        <p:spPr>
          <a:xfrm>
            <a:off x="6224155" y="2202874"/>
            <a:ext cx="5893336" cy="334587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FA1D656B-B667-394D-2CA1-4BC53F3EBFB4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88DF341-7791-B0FC-88E5-37E9224D5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93336" cy="1325563"/>
          </a:xfrm>
        </p:spPr>
        <p:txBody>
          <a:bodyPr/>
          <a:lstStyle/>
          <a:p>
            <a:r>
              <a:rPr lang="el-GR" dirty="0"/>
              <a:t>Η ανάπτυξη των ΠΜΑ</a:t>
            </a:r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CAE0DF0C-833D-0870-C0EF-8AC5DDE725BC}"/>
              </a:ext>
            </a:extLst>
          </p:cNvPr>
          <p:cNvCxnSpPr>
            <a:cxnSpLocks/>
          </p:cNvCxnSpPr>
          <p:nvPr/>
        </p:nvCxnSpPr>
        <p:spPr>
          <a:xfrm flipH="1">
            <a:off x="7263245" y="4197927"/>
            <a:ext cx="166255" cy="649502"/>
          </a:xfrm>
          <a:prstGeom prst="straightConnector1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5FA14DDB-819A-12A8-8573-A53713EA7A64}"/>
              </a:ext>
            </a:extLst>
          </p:cNvPr>
          <p:cNvCxnSpPr>
            <a:cxnSpLocks/>
          </p:cNvCxnSpPr>
          <p:nvPr/>
        </p:nvCxnSpPr>
        <p:spPr>
          <a:xfrm>
            <a:off x="8714509" y="4114799"/>
            <a:ext cx="0" cy="633846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8018120A-7D30-AA29-1270-54D72314B5E7}"/>
              </a:ext>
            </a:extLst>
          </p:cNvPr>
          <p:cNvCxnSpPr>
            <a:cxnSpLocks/>
          </p:cNvCxnSpPr>
          <p:nvPr/>
        </p:nvCxnSpPr>
        <p:spPr>
          <a:xfrm>
            <a:off x="10494818" y="2899064"/>
            <a:ext cx="415636" cy="93518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55E6AA66-9C52-CF82-342B-7F0E7E71CDAE}"/>
              </a:ext>
            </a:extLst>
          </p:cNvPr>
          <p:cNvCxnSpPr>
            <a:cxnSpLocks/>
          </p:cNvCxnSpPr>
          <p:nvPr/>
        </p:nvCxnSpPr>
        <p:spPr>
          <a:xfrm flipH="1">
            <a:off x="7507431" y="2654080"/>
            <a:ext cx="1937905" cy="978332"/>
          </a:xfrm>
          <a:prstGeom prst="line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33C8DAAB-BFA9-0E86-570D-57F522C0A30C}"/>
              </a:ext>
            </a:extLst>
          </p:cNvPr>
          <p:cNvCxnSpPr>
            <a:cxnSpLocks/>
          </p:cNvCxnSpPr>
          <p:nvPr/>
        </p:nvCxnSpPr>
        <p:spPr>
          <a:xfrm flipH="1">
            <a:off x="8820150" y="2899064"/>
            <a:ext cx="625186" cy="655417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79EAC374-FF67-DED3-E71D-512F5205C60B}"/>
              </a:ext>
            </a:extLst>
          </p:cNvPr>
          <p:cNvGraphicFramePr>
            <a:graphicFrameLocks noGrp="1"/>
          </p:cNvGraphicFramePr>
          <p:nvPr/>
        </p:nvGraphicFramePr>
        <p:xfrm>
          <a:off x="86632" y="1409006"/>
          <a:ext cx="5940095" cy="511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13">
                  <a:extLst>
                    <a:ext uri="{9D8B030D-6E8A-4147-A177-3AD203B41FA5}">
                      <a16:colId xmlns:a16="http://schemas.microsoft.com/office/drawing/2014/main" val="3644649550"/>
                    </a:ext>
                  </a:extLst>
                </a:gridCol>
                <a:gridCol w="681190">
                  <a:extLst>
                    <a:ext uri="{9D8B030D-6E8A-4147-A177-3AD203B41FA5}">
                      <a16:colId xmlns:a16="http://schemas.microsoft.com/office/drawing/2014/main" val="3173221377"/>
                    </a:ext>
                  </a:extLst>
                </a:gridCol>
                <a:gridCol w="1383113">
                  <a:extLst>
                    <a:ext uri="{9D8B030D-6E8A-4147-A177-3AD203B41FA5}">
                      <a16:colId xmlns:a16="http://schemas.microsoft.com/office/drawing/2014/main" val="1501494632"/>
                    </a:ext>
                  </a:extLst>
                </a:gridCol>
                <a:gridCol w="1366232">
                  <a:extLst>
                    <a:ext uri="{9D8B030D-6E8A-4147-A177-3AD203B41FA5}">
                      <a16:colId xmlns:a16="http://schemas.microsoft.com/office/drawing/2014/main" val="624616856"/>
                    </a:ext>
                  </a:extLst>
                </a:gridCol>
                <a:gridCol w="1399247">
                  <a:extLst>
                    <a:ext uri="{9D8B030D-6E8A-4147-A177-3AD203B41FA5}">
                      <a16:colId xmlns:a16="http://schemas.microsoft.com/office/drawing/2014/main" val="728619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Βαθμίδα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Τάξη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/>
                        <a:t>Π.τ</a:t>
                      </a:r>
                      <a:r>
                        <a:rPr lang="el-GR" dirty="0"/>
                        <a:t>. &amp; </a:t>
                      </a:r>
                      <a:r>
                        <a:rPr lang="el-GR" dirty="0" err="1"/>
                        <a:t>δ.χ.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Π.τ</a:t>
                      </a:r>
                      <a:r>
                        <a:rPr lang="el-GR" dirty="0"/>
                        <a:t>. &amp; </a:t>
                      </a:r>
                      <a:r>
                        <a:rPr lang="el-GR" dirty="0" err="1"/>
                        <a:t>πιθ</a:t>
                      </a:r>
                      <a:r>
                        <a:rPr lang="el-GR" dirty="0"/>
                        <a:t>.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Συσχέτιση</a:t>
                      </a:r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03524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ΔΗΜΟΤΙΚΟ</a:t>
                      </a:r>
                      <a:endParaRPr lang="en-US" dirty="0"/>
                    </a:p>
                  </a:txBody>
                  <a:tcPr vert="vert27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422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2461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024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6846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9921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ΣΤ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927766"/>
                  </a:ext>
                </a:extLst>
              </a:tr>
              <a:tr h="540328"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ΓΥΜΝΑΣΙΟ</a:t>
                      </a:r>
                      <a:endParaRPr lang="en-US" sz="20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Α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6102628"/>
                  </a:ext>
                </a:extLst>
              </a:tr>
              <a:tr h="3221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Β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2294180"/>
                  </a:ext>
                </a:extLst>
              </a:tr>
              <a:tr h="350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Γ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81479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ΛΥΚΕΙΟ</a:t>
                      </a:r>
                      <a:endParaRPr lang="en-US" sz="20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Α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3704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Β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360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Γ</a:t>
                      </a:r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615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432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C2E99-9EC6-0308-9C54-908116A6B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BB4CFB-0B7E-7FC7-18B5-1885AA61E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εξέλιξης ΠΜΑ: </a:t>
            </a:r>
            <a:r>
              <a:rPr lang="el-GR" dirty="0" err="1"/>
              <a:t>Π.τ</a:t>
            </a:r>
            <a:r>
              <a:rPr lang="el-GR" dirty="0"/>
              <a:t>. &amp; </a:t>
            </a:r>
            <a:r>
              <a:rPr lang="el-GR" dirty="0" err="1"/>
              <a:t>δ.χ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E08BE3-60FC-4C96-E2F8-62269F050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Π.Π.1.1</a:t>
            </a:r>
            <a:r>
              <a:rPr lang="el-GR" dirty="0"/>
              <a:t>. Περιγράφουν όλα τα δυνατά αποτελέσματα σε απλά πειράματα τύχης ενός σταδίου (Α ΔΣ)</a:t>
            </a:r>
          </a:p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Π.Π.2.1.</a:t>
            </a:r>
            <a:r>
              <a:rPr lang="el-GR" dirty="0"/>
              <a:t>Διερευνούν δυνατούς συνδυασμούς  και δυνατές διατάξεις ενός μικρού </a:t>
            </a:r>
            <a:r>
              <a:rPr lang="el-GR" dirty="0" err="1"/>
              <a:t>αριθμoύ</a:t>
            </a:r>
            <a:r>
              <a:rPr lang="el-GR" dirty="0"/>
              <a:t> αντικειμένων (Β ΔΣ)</a:t>
            </a:r>
          </a:p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Π.Π.6.1. </a:t>
            </a:r>
            <a:r>
              <a:rPr lang="el-GR" dirty="0"/>
              <a:t>Περιγράφουν όλα τα δυνατά αποτελέσματα ενός πειράματος τύχης δύο σταδίων (ΣΤ ΔΣ)</a:t>
            </a:r>
          </a:p>
          <a:p>
            <a:endParaRPr lang="el-GR" dirty="0"/>
          </a:p>
          <a:p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6F49062B-A1D4-254B-03BE-5E0BE09BFC30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1949879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425D7-230F-3ED4-BE00-E2FE6907F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5ADA2D-854E-4905-C377-498B515A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εξέλιξης ΠΜΑ: </a:t>
            </a:r>
            <a:r>
              <a:rPr lang="el-GR" dirty="0" err="1"/>
              <a:t>Π.τ</a:t>
            </a:r>
            <a:r>
              <a:rPr lang="el-GR" dirty="0"/>
              <a:t>. &amp; </a:t>
            </a:r>
            <a:r>
              <a:rPr lang="el-GR" dirty="0" err="1"/>
              <a:t>δ.χ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EA7C01-35A9-EFF7-761A-46A2144BD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 lnSpcReduction="10000"/>
          </a:bodyPr>
          <a:lstStyle/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Π.Π.7.1. </a:t>
            </a:r>
            <a:r>
              <a:rPr lang="el-GR" dirty="0"/>
              <a:t>Προσδιορίζουν και περιγράφουν τον δειγματικό χώρο  ενός πειράματος τύχης που πραγματοποιείται σε ένα ή περισσότερα στάδια χρησιμοποιώντας αναπαραστάσεις του δειγματικού χώρου σε πίνακες ή </a:t>
            </a:r>
            <a:r>
              <a:rPr lang="el-GR" dirty="0" err="1"/>
              <a:t>δεντροδιαγράμματα</a:t>
            </a:r>
            <a:r>
              <a:rPr lang="el-GR" dirty="0"/>
              <a:t> (Α Γυμν.)</a:t>
            </a:r>
          </a:p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Π.Π.7.2. </a:t>
            </a:r>
            <a:r>
              <a:rPr lang="el-GR" dirty="0"/>
              <a:t>Μεταγράφουν τα ενδεχόμενα από τη φυσική γλώσσα σε στοιχεία του δειγματικού χώρου (Α Γυμν.)</a:t>
            </a:r>
          </a:p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Π.Π.8.1. </a:t>
            </a:r>
            <a:r>
              <a:rPr lang="el-GR" dirty="0"/>
              <a:t>Ελέγχουν αν δυο ενδεχόμενα είναι ασυμβίβαστα (Β Γυμν.)</a:t>
            </a:r>
          </a:p>
          <a:p>
            <a:r>
              <a:rPr lang="el-GR" b="1" u="sng" dirty="0">
                <a:solidFill>
                  <a:schemeClr val="accent6">
                    <a:lumMod val="75000"/>
                  </a:schemeClr>
                </a:solidFill>
              </a:rPr>
              <a:t>Π.Π.8.2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. Απαριθμούν το πλήθος των στοιχείων ενός ενδεχομένου με χρήση της Βασικής Αρχής Απαρίθμησης (ΒΑΑ) και υπολογίζουν την αντίστοιχη πιθανότητα (Β Γυμν.)</a:t>
            </a:r>
          </a:p>
          <a:p>
            <a:endParaRPr lang="el-GR" dirty="0"/>
          </a:p>
          <a:p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E7B6B4FE-721F-3862-87AC-502B0CD0C30D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33018098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74C1A-8C22-2C2B-CD74-EC8EAB67C5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CFEF52-C7B8-8E91-6DCA-C80F637FA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έργου 1 – Α Γυμν.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3FA547-E029-7695-36B1-D5B8D732B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Τρεις </a:t>
            </a:r>
            <a:r>
              <a:rPr lang="el-GR" sz="3000" dirty="0" err="1"/>
              <a:t>κληρωτίδες</a:t>
            </a:r>
            <a:r>
              <a:rPr lang="el-GR" sz="3000" dirty="0"/>
              <a:t> Α, Β και Γ περιέχουν η </a:t>
            </a:r>
            <a:r>
              <a:rPr lang="el-GR" sz="3000" dirty="0" err="1"/>
              <a:t>καθεμία</a:t>
            </a:r>
            <a:r>
              <a:rPr lang="el-GR" sz="3000" dirty="0"/>
              <a:t> τα δεκαδικά </a:t>
            </a:r>
            <a:r>
              <a:rPr lang="el-GR" sz="3000" dirty="0" err="1"/>
              <a:t>ψηφία</a:t>
            </a:r>
            <a:r>
              <a:rPr lang="el-GR" sz="3000" dirty="0"/>
              <a:t> 0,1,2,…,9. Από κάθε  </a:t>
            </a:r>
            <a:r>
              <a:rPr lang="el-GR" sz="3000" dirty="0" err="1"/>
              <a:t>κληρωτίδα</a:t>
            </a:r>
            <a:r>
              <a:rPr lang="el-GR" sz="3000" dirty="0"/>
              <a:t> επιλέγουμε ένα </a:t>
            </a:r>
            <a:r>
              <a:rPr lang="el-GR" sz="3000" dirty="0" err="1"/>
              <a:t>ψηφίο</a:t>
            </a:r>
            <a:r>
              <a:rPr lang="el-GR" sz="3000" dirty="0"/>
              <a:t> και </a:t>
            </a:r>
            <a:r>
              <a:rPr lang="el-GR" sz="3000" dirty="0" err="1"/>
              <a:t>σχηματίζουμε</a:t>
            </a:r>
            <a:r>
              <a:rPr lang="el-GR" sz="3000" dirty="0"/>
              <a:t> έναν ακέραιο από το 0 έως το 999.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α) Έχουν όλοι οι ακέραιοι </a:t>
            </a:r>
            <a:r>
              <a:rPr lang="el-GR" sz="3000" dirty="0" err="1"/>
              <a:t>αριθμοι</a:t>
            </a:r>
            <a:r>
              <a:rPr lang="el-GR" sz="3000" dirty="0"/>
              <a:t>́ από το 0 έως το 999 την </a:t>
            </a:r>
            <a:r>
              <a:rPr lang="el-GR" sz="3000" dirty="0" err="1"/>
              <a:t>ίδια</a:t>
            </a:r>
            <a:r>
              <a:rPr lang="el-GR" sz="3000" dirty="0"/>
              <a:t> πιθανότητα να σχηματιστούν;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β) Ποια </a:t>
            </a:r>
            <a:r>
              <a:rPr lang="el-GR" sz="3000" dirty="0" err="1"/>
              <a:t>είναι</a:t>
            </a:r>
            <a:r>
              <a:rPr lang="el-GR" sz="3000" dirty="0"/>
              <a:t> η πιθανότητα ο αριθμός να </a:t>
            </a:r>
            <a:r>
              <a:rPr lang="el-GR" sz="3000" dirty="0" err="1"/>
              <a:t>είναι</a:t>
            </a:r>
            <a:r>
              <a:rPr lang="el-GR" sz="3000" dirty="0"/>
              <a:t> πολλαπλάσιο του 5; Ποια </a:t>
            </a:r>
            <a:r>
              <a:rPr lang="el-GR" sz="3000" dirty="0" err="1"/>
              <a:t>είναι</a:t>
            </a:r>
            <a:r>
              <a:rPr lang="el-GR" sz="3000" dirty="0"/>
              <a:t> η πιθανότητα να </a:t>
            </a:r>
            <a:r>
              <a:rPr lang="el-GR" sz="3000" dirty="0" err="1"/>
              <a:t>είναι</a:t>
            </a:r>
            <a:r>
              <a:rPr lang="el-GR" sz="3000" dirty="0"/>
              <a:t> τέλειο τετράγωνο;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γ) </a:t>
            </a:r>
            <a:r>
              <a:rPr lang="el-GR" sz="3000" dirty="0" err="1"/>
              <a:t>Χωριστείτε</a:t>
            </a:r>
            <a:r>
              <a:rPr lang="el-GR" sz="3000" dirty="0"/>
              <a:t> σε ομάδες, στην τάξη σας και θέστε ερωτήματα η </a:t>
            </a:r>
            <a:r>
              <a:rPr lang="el-GR" sz="3000" dirty="0" err="1"/>
              <a:t>μία</a:t>
            </a:r>
            <a:r>
              <a:rPr lang="el-GR" sz="3000" dirty="0"/>
              <a:t> ομάδα στην άλλη. Τέτοια ερωτήματα μπορεί να </a:t>
            </a:r>
            <a:r>
              <a:rPr lang="el-GR" sz="3000" dirty="0" err="1"/>
              <a:t>είναι</a:t>
            </a:r>
            <a:r>
              <a:rPr lang="el-GR" sz="3000" dirty="0"/>
              <a:t>: Ποια </a:t>
            </a:r>
            <a:r>
              <a:rPr lang="el-GR" sz="3000" dirty="0" err="1"/>
              <a:t>είναι</a:t>
            </a:r>
            <a:r>
              <a:rPr lang="el-GR" sz="3000" dirty="0"/>
              <a:t> η πιθανότητα ο αριθμός να έχει </a:t>
            </a:r>
            <a:r>
              <a:rPr lang="el-GR" sz="3000" dirty="0" err="1"/>
              <a:t>τρία</a:t>
            </a:r>
            <a:r>
              <a:rPr lang="el-GR" sz="3000" dirty="0"/>
              <a:t> </a:t>
            </a:r>
            <a:r>
              <a:rPr lang="el-GR" sz="3000" dirty="0" err="1"/>
              <a:t>ίδια</a:t>
            </a:r>
            <a:r>
              <a:rPr lang="el-GR" sz="3000" dirty="0"/>
              <a:t> </a:t>
            </a:r>
            <a:r>
              <a:rPr lang="el-GR" sz="3000" dirty="0" err="1"/>
              <a:t>ψηφία</a:t>
            </a:r>
            <a:r>
              <a:rPr lang="el-GR" sz="3000" dirty="0"/>
              <a:t> ή να  έχει τουλάχιστον δύο </a:t>
            </a:r>
            <a:r>
              <a:rPr lang="el-GR" sz="3000" dirty="0" err="1"/>
              <a:t>ίδια</a:t>
            </a:r>
            <a:r>
              <a:rPr lang="el-GR" sz="3000" dirty="0"/>
              <a:t> </a:t>
            </a:r>
            <a:r>
              <a:rPr lang="el-GR" sz="3000" dirty="0" err="1"/>
              <a:t>ψηφία</a:t>
            </a:r>
            <a:r>
              <a:rPr lang="el-GR" sz="3000" dirty="0"/>
              <a:t> ή ο αριθμός να </a:t>
            </a:r>
            <a:r>
              <a:rPr lang="el-GR" sz="3000" dirty="0" err="1"/>
              <a:t>είναι</a:t>
            </a:r>
            <a:r>
              <a:rPr lang="el-GR" sz="3000" dirty="0"/>
              <a:t> πρώτος ή οτιδήποτε άλλο φέρει η συζήτηση. </a:t>
            </a:r>
          </a:p>
          <a:p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381FD363-639C-184F-37F9-7ABFBD1BC1B6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3790663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5345CE-D3A8-035C-C751-A46765E0D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370704-C374-7C97-EE54-82404A8C0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έργου 2 – Β Γυμν.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83E857-1B21-4520-8C1F-F44AF9E35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27053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Μια έγκυρη ελληνική </a:t>
            </a:r>
            <a:r>
              <a:rPr lang="el-GR" sz="3000" dirty="0" err="1"/>
              <a:t>πινακίδα</a:t>
            </a:r>
            <a:r>
              <a:rPr lang="el-GR" sz="3000" dirty="0"/>
              <a:t> αυτοκινήτου </a:t>
            </a:r>
            <a:r>
              <a:rPr lang="el-GR" sz="3000" dirty="0" err="1"/>
              <a:t>αποτελείται</a:t>
            </a:r>
            <a:r>
              <a:rPr lang="el-GR" sz="3000" dirty="0"/>
              <a:t> από 3 γράμματα του ελληνικού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αλφαβήτου, τα </a:t>
            </a:r>
            <a:r>
              <a:rPr lang="el-GR" sz="3000" dirty="0" err="1"/>
              <a:t>οποία</a:t>
            </a:r>
            <a:r>
              <a:rPr lang="el-GR" sz="3000" dirty="0"/>
              <a:t> πρέπει να υπάρχουν ως σύμβολα και στο αγγλικό αλφάβητο,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ακολουθούμενα από 4 δεκαδικά </a:t>
            </a:r>
            <a:r>
              <a:rPr lang="el-GR" sz="3000" dirty="0" err="1"/>
              <a:t>ψηφία</a:t>
            </a:r>
            <a:r>
              <a:rPr lang="el-GR" sz="3000" dirty="0"/>
              <a:t> (από το 0, 1,…,9), όπως </a:t>
            </a:r>
            <a:r>
              <a:rPr lang="el-GR" sz="3000" dirty="0" err="1"/>
              <a:t>φαίνεται</a:t>
            </a:r>
            <a:r>
              <a:rPr lang="el-GR" sz="3000" dirty="0"/>
              <a:t> και στο ακόλουθο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σχήμα.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α) Πόσες διαφορετικές έγκυρες ελληνικές </a:t>
            </a:r>
            <a:r>
              <a:rPr lang="el-GR" sz="3000" dirty="0" err="1"/>
              <a:t>πινακίδες</a:t>
            </a:r>
            <a:r>
              <a:rPr lang="el-GR" sz="3000" dirty="0"/>
              <a:t> υπάρχουν;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β) Θα μπορούσαν οι έγκυρες </a:t>
            </a:r>
            <a:r>
              <a:rPr lang="el-GR" sz="3000" dirty="0" err="1"/>
              <a:t>πινακίδες</a:t>
            </a:r>
            <a:r>
              <a:rPr lang="el-GR" sz="3000" dirty="0"/>
              <a:t> στη </a:t>
            </a:r>
            <a:r>
              <a:rPr lang="el-GR" sz="3000" dirty="0" err="1"/>
              <a:t>Ρωσία</a:t>
            </a:r>
            <a:r>
              <a:rPr lang="el-GR" sz="3000" dirty="0"/>
              <a:t> να ακολουθούν ανάλογο κανόνα;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3000" dirty="0"/>
              <a:t>γ) Συζητήστε μεταξύ σας πόσες διαφορετικές έγκυρες </a:t>
            </a:r>
            <a:r>
              <a:rPr lang="el-GR" sz="3000" dirty="0" err="1"/>
              <a:t>πινακίδες</a:t>
            </a:r>
            <a:r>
              <a:rPr lang="el-GR" sz="3000" dirty="0"/>
              <a:t> από τις ακόλουθες υπάρχουν και αναζητήστε </a:t>
            </a:r>
            <a:r>
              <a:rPr lang="el-GR" sz="3000" dirty="0" err="1"/>
              <a:t>πινακίδες</a:t>
            </a:r>
            <a:r>
              <a:rPr lang="el-GR" sz="3000" dirty="0"/>
              <a:t> στο </a:t>
            </a:r>
            <a:r>
              <a:rPr lang="el-GR" sz="3000" dirty="0" err="1"/>
              <a:t>διαδίκτυο</a:t>
            </a:r>
            <a:r>
              <a:rPr lang="el-GR" sz="3000" dirty="0"/>
              <a:t> από διάφορες χώρες.</a:t>
            </a:r>
          </a:p>
          <a:p>
            <a:pPr marL="0" indent="0">
              <a:lnSpc>
                <a:spcPct val="110000"/>
              </a:lnSpc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96D08C8B-0118-31E8-D878-32E083FB2CAD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893ED4A-791E-1AB6-3ACF-0FC8C52BE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0512" y="988863"/>
            <a:ext cx="4334480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493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9C9B6-F0BC-60E2-B364-186663DCA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FD72D2-5670-04AE-4AF8-63F17698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ΠΜΑ: </a:t>
            </a:r>
            <a:r>
              <a:rPr lang="el-GR" dirty="0" err="1"/>
              <a:t>Π.τ</a:t>
            </a:r>
            <a:r>
              <a:rPr lang="el-GR" dirty="0"/>
              <a:t>. &amp; </a:t>
            </a:r>
            <a:r>
              <a:rPr lang="el-GR" dirty="0" err="1"/>
              <a:t>Πιθ</a:t>
            </a:r>
            <a:r>
              <a:rPr lang="el-GR" dirty="0"/>
              <a:t>. </a:t>
            </a:r>
            <a:r>
              <a:rPr lang="el-GR" dirty="0" err="1"/>
              <a:t>Ενδ</a:t>
            </a:r>
            <a:r>
              <a:rPr lang="el-GR" dirty="0"/>
              <a:t>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4A63D8-C8A4-FDC1-58EF-009DE87F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548851"/>
          </a:xfrm>
        </p:spPr>
        <p:txBody>
          <a:bodyPr>
            <a:normAutofit/>
          </a:bodyPr>
          <a:lstStyle/>
          <a:p>
            <a:r>
              <a:rPr lang="el-GR" b="1" u="sng" dirty="0">
                <a:solidFill>
                  <a:schemeClr val="accent6">
                    <a:lumMod val="75000"/>
                  </a:schemeClr>
                </a:solidFill>
              </a:rPr>
              <a:t>Π.Π.9.1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dirty="0"/>
              <a:t>Να αναγνωρίζουν  μέσα  από προσομοιώσεις με  χρήση λογισμικού και εκτελώντας πειράματα τύχης, ότι η σχετική συχνότητα ενός ενδεχομένου πλησιάζει την τιμή της πιθανότητας, όταν έχουμε μεγάλο αριθμό εκτελέσεων του ίδιου πειράματος (Νόμος των Μεγάλων Αριθμών) (Γ Γυμν.)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1C9896A9-18A1-8900-3CA0-F3C9761616AE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12788473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20E942-6DD6-4E62-6335-E3AD1A66B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FB76B6-475C-DE3A-844D-7088B469B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έργου 3 – Γ Γυμν.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615EF87-4F56-3BEF-2713-6CE2FF44D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5488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dirty="0"/>
              <a:t>Σε ένα τροχό τύχης </a:t>
            </a:r>
          </a:p>
          <a:p>
            <a:pPr marL="0" indent="0" algn="just">
              <a:buNone/>
            </a:pPr>
            <a:r>
              <a:rPr lang="el-GR" dirty="0"/>
              <a:t>  </a:t>
            </a:r>
            <a:r>
              <a:rPr lang="en-US" dirty="0">
                <a:hlinkClick r:id="rId2"/>
              </a:rPr>
              <a:t>http://www.shodor.org/interactivate/activities/AdjustableSpinner </a:t>
            </a:r>
            <a:r>
              <a:rPr lang="el-GR" dirty="0"/>
              <a:t>   που </a:t>
            </a:r>
            <a:r>
              <a:rPr lang="el-GR" dirty="0" err="1"/>
              <a:t>είναι</a:t>
            </a:r>
            <a:r>
              <a:rPr lang="el-GR" dirty="0"/>
              <a:t>  χωρισμένος σε 2 ή περισσότερους κυκλικούς </a:t>
            </a:r>
            <a:r>
              <a:rPr lang="el-GR" dirty="0" err="1"/>
              <a:t>τομείς</a:t>
            </a:r>
            <a:r>
              <a:rPr lang="el-GR" dirty="0"/>
              <a:t> με διαφορετικά χρώματα θέλουμε να  εκτιμήσουμε την πιθανότητα, όταν </a:t>
            </a:r>
            <a:r>
              <a:rPr lang="el-GR" dirty="0" err="1"/>
              <a:t>γυρίσουμε</a:t>
            </a:r>
            <a:r>
              <a:rPr lang="el-GR" dirty="0"/>
              <a:t> το </a:t>
            </a:r>
            <a:r>
              <a:rPr lang="el-GR" dirty="0" err="1"/>
              <a:t>δείκτη</a:t>
            </a:r>
            <a:r>
              <a:rPr lang="el-GR" dirty="0"/>
              <a:t>, να πετύχουμε κάποιο συγκεκριμένο χρώμα, π.χ. το μπλε. Αρχικά θεωρούμε 2 </a:t>
            </a:r>
            <a:r>
              <a:rPr lang="el-GR" dirty="0" err="1"/>
              <a:t>ίσους</a:t>
            </a:r>
            <a:r>
              <a:rPr lang="el-GR" dirty="0"/>
              <a:t> κυκλικούς </a:t>
            </a:r>
            <a:r>
              <a:rPr lang="el-GR" dirty="0" err="1"/>
              <a:t>τομείς</a:t>
            </a:r>
            <a:r>
              <a:rPr lang="el-GR" dirty="0"/>
              <a:t>, διαφορετικών χρωμάτων (το ένα </a:t>
            </a:r>
            <a:r>
              <a:rPr lang="el-GR" dirty="0" err="1"/>
              <a:t>είναι</a:t>
            </a:r>
            <a:r>
              <a:rPr lang="el-GR" dirty="0"/>
              <a:t> μπλε). </a:t>
            </a:r>
          </a:p>
          <a:p>
            <a:pPr marL="0" indent="0" algn="just">
              <a:buNone/>
            </a:pPr>
            <a:r>
              <a:rPr lang="el-GR" dirty="0"/>
              <a:t>α) Σημειώστε σε ένα φύλλο </a:t>
            </a:r>
            <a:r>
              <a:rPr lang="el-GR" dirty="0" err="1"/>
              <a:t>εργασίας</a:t>
            </a:r>
            <a:r>
              <a:rPr lang="el-GR" dirty="0"/>
              <a:t> τις τιμές της σχετικής συχνότητας για το μπλε χρώμα μετά από 5, 10 50, 100, 500, 1000, 2000, 5000 </a:t>
            </a:r>
            <a:r>
              <a:rPr lang="el-GR" dirty="0" err="1"/>
              <a:t>κ.λ.π</a:t>
            </a:r>
            <a:r>
              <a:rPr lang="el-GR" dirty="0"/>
              <a:t>. δοκιμές. </a:t>
            </a:r>
            <a:r>
              <a:rPr lang="el-GR" dirty="0" err="1"/>
              <a:t>Είναι</a:t>
            </a:r>
            <a:r>
              <a:rPr lang="el-GR" dirty="0"/>
              <a:t> φυσιολογικό που η σχετική συχνότητα του μπλε χρώματος δεν </a:t>
            </a:r>
            <a:r>
              <a:rPr lang="el-GR" dirty="0" err="1"/>
              <a:t>είναι</a:t>
            </a:r>
            <a:r>
              <a:rPr lang="el-GR" dirty="0"/>
              <a:t> ακριβώς 50% (ή 0,5); Τι </a:t>
            </a:r>
            <a:r>
              <a:rPr lang="el-GR" dirty="0" err="1"/>
              <a:t>παρατηρείτε</a:t>
            </a:r>
            <a:r>
              <a:rPr lang="el-GR" dirty="0"/>
              <a:t>, καθώς το πλήθος των δοκιμών μεγαλώνει;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094C2A19-CB53-270C-4F97-0D46C4BADC8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3477523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3E23C-9CC9-FC4C-1EB3-2341477FD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51368D-3706-44F9-5656-017E101DB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έργου 3 – Γ Γυμν.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8AC02A-9C70-B367-82AB-3CF96F6CA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5488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dirty="0"/>
              <a:t>β) Στη συνέχεια </a:t>
            </a:r>
            <a:r>
              <a:rPr lang="el-GR" dirty="0" err="1"/>
              <a:t>χωρίζουμε</a:t>
            </a:r>
            <a:r>
              <a:rPr lang="el-GR" dirty="0"/>
              <a:t> τον </a:t>
            </a:r>
            <a:r>
              <a:rPr lang="el-GR" dirty="0" err="1"/>
              <a:t>δίσκο</a:t>
            </a:r>
            <a:r>
              <a:rPr lang="el-GR" dirty="0"/>
              <a:t> σε Ν=6 </a:t>
            </a:r>
            <a:r>
              <a:rPr lang="el-GR" dirty="0" err="1"/>
              <a:t>ίσους</a:t>
            </a:r>
            <a:r>
              <a:rPr lang="el-GR" dirty="0"/>
              <a:t> κυκλικούς </a:t>
            </a:r>
            <a:r>
              <a:rPr lang="el-GR" dirty="0" err="1"/>
              <a:t>τομείς</a:t>
            </a:r>
            <a:r>
              <a:rPr lang="el-GR" dirty="0"/>
              <a:t>, τους </a:t>
            </a:r>
            <a:r>
              <a:rPr lang="el-GR" dirty="0" err="1"/>
              <a:t>οποίους</a:t>
            </a:r>
            <a:r>
              <a:rPr lang="el-GR" dirty="0"/>
              <a:t> βάφουμε με n=3 χρώματα ώστε η πιθανότητα εμφάνισης κάθε χρώματος να </a:t>
            </a:r>
            <a:r>
              <a:rPr lang="el-GR" dirty="0" err="1"/>
              <a:t>είναι</a:t>
            </a:r>
            <a:r>
              <a:rPr lang="el-GR" dirty="0"/>
              <a:t> διαφορετική. Ποια πιστεύετε ότι </a:t>
            </a:r>
            <a:r>
              <a:rPr lang="el-GR" dirty="0" err="1"/>
              <a:t>είναι</a:t>
            </a:r>
            <a:r>
              <a:rPr lang="el-GR" dirty="0"/>
              <a:t> η πιθανότητα να πετύχουμε το κάθε χρώμα; Με ποιον τρόπο θα μπορούσατε να εκτιμήσετε αυτή την πιθανότητα; </a:t>
            </a:r>
          </a:p>
          <a:p>
            <a:pPr marL="0" indent="0" algn="just">
              <a:buNone/>
            </a:pPr>
            <a:r>
              <a:rPr lang="el-GR" dirty="0"/>
              <a:t>γ) Διατυπώστε </a:t>
            </a:r>
            <a:r>
              <a:rPr lang="el-GR" dirty="0" err="1"/>
              <a:t>εικασίες</a:t>
            </a:r>
            <a:r>
              <a:rPr lang="el-GR" dirty="0"/>
              <a:t> για διάφορες τιμές των Ν τομέων και του χρωματισμού τους με n&lt;N χρώματα και ελέγξτε τις </a:t>
            </a:r>
            <a:r>
              <a:rPr lang="el-GR" dirty="0" err="1"/>
              <a:t>εικασίες</a:t>
            </a:r>
            <a:r>
              <a:rPr lang="el-GR" dirty="0"/>
              <a:t> σας πειραματικά. </a:t>
            </a:r>
            <a:r>
              <a:rPr lang="el-GR" dirty="0" err="1"/>
              <a:t>Χωριστείτε</a:t>
            </a:r>
            <a:r>
              <a:rPr lang="el-GR" dirty="0"/>
              <a:t> σε ζευγάρια, εκ των </a:t>
            </a:r>
            <a:r>
              <a:rPr lang="el-GR" dirty="0" err="1"/>
              <a:t>οποίων</a:t>
            </a:r>
            <a:r>
              <a:rPr lang="el-GR" dirty="0"/>
              <a:t> ο/η ένας/</a:t>
            </a:r>
            <a:r>
              <a:rPr lang="el-GR" dirty="0" err="1"/>
              <a:t>μία</a:t>
            </a:r>
            <a:r>
              <a:rPr lang="el-GR" dirty="0"/>
              <a:t> </a:t>
            </a:r>
            <a:r>
              <a:rPr lang="el-GR" dirty="0" err="1"/>
              <a:t>χρωματίζει</a:t>
            </a:r>
            <a:r>
              <a:rPr lang="el-GR" dirty="0"/>
              <a:t> με n=3 διαφορετικά χρώματα Ν=10 κυκλικούς </a:t>
            </a:r>
            <a:r>
              <a:rPr lang="el-GR" dirty="0" err="1"/>
              <a:t>τομείς</a:t>
            </a:r>
            <a:r>
              <a:rPr lang="el-GR" dirty="0"/>
              <a:t> του τροχού και εκτελεί έναν μεγάλο αριθμό δοκιμών και ο/η άλλος/η μαντεύει το συνολικό μέγεθος των τομέων κάθε χρώματος, βάσει των αποτελεσμάτων.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0B830E7A-A922-0D92-C5DE-3174408995F0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1429576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0F1E7-AE9C-DAD4-A219-52199C8D9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DFFFDD21-4BE9-B723-2EB3-8D6411698A86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93459535-AEF7-1BF2-BA3E-5A38C09C7C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9" r="397" b="22814"/>
          <a:stretch/>
        </p:blipFill>
        <p:spPr>
          <a:xfrm>
            <a:off x="438763" y="412957"/>
            <a:ext cx="11314474" cy="64229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19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DEF0F4-54A5-097B-A5EC-D995CE14AF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803423-4796-5068-4FDE-C723A5FCD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485409" cy="2076739"/>
          </a:xfrm>
        </p:spPr>
        <p:txBody>
          <a:bodyPr>
            <a:normAutofit/>
          </a:bodyPr>
          <a:lstStyle/>
          <a:p>
            <a:r>
              <a:rPr lang="el-GR" dirty="0"/>
              <a:t>Χαρακτηριστικά των ΣΜ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BE911E-6BF5-BB4A-CDE4-22A26D930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56163"/>
            <a:ext cx="4326083" cy="3936711"/>
          </a:xfrm>
        </p:spPr>
        <p:txBody>
          <a:bodyPr>
            <a:normAutofit/>
          </a:bodyPr>
          <a:lstStyle/>
          <a:p>
            <a:r>
              <a:rPr lang="el-GR" dirty="0"/>
              <a:t>Η τυχαιότητα </a:t>
            </a:r>
            <a:r>
              <a:rPr lang="el-GR" dirty="0" err="1"/>
              <a:t>μοντελοποιεί</a:t>
            </a:r>
            <a:r>
              <a:rPr lang="el-GR" dirty="0"/>
              <a:t> την πολυπλοκότητα.</a:t>
            </a:r>
          </a:p>
          <a:p>
            <a:r>
              <a:rPr lang="el-GR" dirty="0"/>
              <a:t>Μέσω της τυχαιότητας </a:t>
            </a:r>
            <a:r>
              <a:rPr lang="el-GR" dirty="0" err="1"/>
              <a:t>ποσοτικοποιούμε</a:t>
            </a:r>
            <a:r>
              <a:rPr lang="el-GR" dirty="0"/>
              <a:t> την αβεβαιότητα.</a:t>
            </a:r>
          </a:p>
          <a:p>
            <a:r>
              <a:rPr lang="el-GR" dirty="0"/>
              <a:t>Εξοικείωση με την φυσική μεταβλητότητα.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A32A15A6-0C5D-A2E9-035C-D74C8CEBD28E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dirty="0">
                <a:solidFill>
                  <a:schemeClr val="bg1"/>
                </a:solidFill>
              </a:rPr>
              <a:t>   Νέα ΠΣ μαθηματικών: οι πιθανότητες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A5530094-4B21-2C7F-25B2-598DD0DC2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7387" y="-1"/>
            <a:ext cx="53946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0517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61981-EC61-A4C6-CF46-27C767B56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CE91BC88-DB7F-DF87-F93A-54F67A1D5F2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5DA0B3F8-77CA-6F3B-499E-EE2494EA1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412" y="558029"/>
            <a:ext cx="10771175" cy="6918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D81FA742-8D25-B768-9E6C-71BFCE1FC47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358"/>
          <a:stretch/>
        </p:blipFill>
        <p:spPr>
          <a:xfrm>
            <a:off x="710412" y="1249854"/>
            <a:ext cx="10771175" cy="341496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1C824E11-A5E8-9BCD-1399-DAFB483A809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10412" y="4611599"/>
            <a:ext cx="10771176" cy="149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4637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CA5E69-9037-94E2-FEA8-81B18BD53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374962-71F9-04E8-FB64-3DECC1A2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εξέλιξης ΠΜΑ: </a:t>
            </a:r>
            <a:r>
              <a:rPr lang="el-GR" dirty="0" err="1"/>
              <a:t>Π.τ</a:t>
            </a:r>
            <a:r>
              <a:rPr lang="el-GR" dirty="0"/>
              <a:t>. &amp; </a:t>
            </a:r>
            <a:r>
              <a:rPr lang="el-GR" dirty="0" err="1"/>
              <a:t>δ.χ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A83011-41C5-6749-DFBC-92428E596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548851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Π.Π.10.1. </a:t>
            </a:r>
            <a:r>
              <a:rPr lang="el-GR" dirty="0"/>
              <a:t>Περιγράφουν πειράματα τύχης, και αναγνωρίζουν την χρησιμότητα των </a:t>
            </a:r>
            <a:r>
              <a:rPr lang="el-GR" dirty="0" err="1"/>
              <a:t>πιθανοθεωρητικών</a:t>
            </a:r>
            <a:r>
              <a:rPr lang="el-GR" dirty="0"/>
              <a:t> μοντέλων για τη μελέτη πολύπλοκων φαινομένων (Α ΓΕΛ)</a:t>
            </a:r>
          </a:p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Π.Π.10.2. </a:t>
            </a:r>
            <a:r>
              <a:rPr lang="el-GR" dirty="0"/>
              <a:t>Μεταγράφουν ενδεχόμενα και σχέσεις ενδεχομένων που είναι διατυπωμένες σε φυσική γλώσσα, στη γλώσσα των συνόλων και αντίστροφα (Α ΓΕΛ)</a:t>
            </a:r>
          </a:p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Π.Π.11.1. </a:t>
            </a:r>
            <a:r>
              <a:rPr lang="el-GR" dirty="0"/>
              <a:t>Εξηγούν τους τρόπους υπολογισμού διατάξεων με και χωρίς επαναλήψεις, μεταθέσεων και συνδυασμών (Β ΓΕΛ)</a:t>
            </a:r>
          </a:p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Π.Π.11.2. </a:t>
            </a:r>
            <a:r>
              <a:rPr lang="el-GR" dirty="0"/>
              <a:t>Υπολογίζουν το πλήθος των στοιχείων ενδεχομένων  με χρήση  αρχών απαρίθμησης (Β ΓΕΛ)</a:t>
            </a:r>
          </a:p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Π.Π.11.3. </a:t>
            </a:r>
            <a:r>
              <a:rPr lang="el-GR" dirty="0"/>
              <a:t>Επιλέγουν το κατάλληλο πλαίσιο συνδυαστικών μεθόδων σε κάθε πρόβλημα (Β ΓΕΛ)</a:t>
            </a:r>
          </a:p>
          <a:p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F83F0EFC-5234-03CA-AE6F-3D6A3B2C1757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7661179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96A21-6722-A44B-F402-BD847A4C0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A32098-AE83-FC57-2ED0-15622D121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ΠΜΑ: </a:t>
            </a:r>
            <a:r>
              <a:rPr lang="el-GR" dirty="0" err="1"/>
              <a:t>Π.τ</a:t>
            </a:r>
            <a:r>
              <a:rPr lang="el-GR" dirty="0"/>
              <a:t>. &amp; </a:t>
            </a:r>
            <a:r>
              <a:rPr lang="el-GR" dirty="0" err="1"/>
              <a:t>Πιθ</a:t>
            </a:r>
            <a:r>
              <a:rPr lang="el-GR" dirty="0"/>
              <a:t>. </a:t>
            </a:r>
            <a:r>
              <a:rPr lang="el-GR" dirty="0" err="1"/>
              <a:t>Ενδ</a:t>
            </a:r>
            <a:r>
              <a:rPr lang="el-GR" dirty="0"/>
              <a:t>. – Β ΓΕΛ ΓΠ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A0785D-65FD-A496-FD56-ED3314836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548851"/>
          </a:xfrm>
        </p:spPr>
        <p:txBody>
          <a:bodyPr>
            <a:normAutofit/>
          </a:bodyPr>
          <a:lstStyle/>
          <a:p>
            <a:r>
              <a:rPr lang="el-GR" b="1" u="sng" dirty="0">
                <a:solidFill>
                  <a:schemeClr val="accent6">
                    <a:lumMod val="75000"/>
                  </a:schemeClr>
                </a:solidFill>
              </a:rPr>
              <a:t>Π.Π.11.2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dirty="0"/>
              <a:t>Υπολογίζουν το πλήθος των στοιχείων ενδεχομένων  με χρήση  αρχών απαρίθμησης. </a:t>
            </a:r>
          </a:p>
          <a:p>
            <a:r>
              <a:rPr lang="el-GR" b="1" u="sng" dirty="0">
                <a:solidFill>
                  <a:schemeClr val="accent6">
                    <a:lumMod val="75000"/>
                  </a:schemeClr>
                </a:solidFill>
              </a:rPr>
              <a:t>Π.Π.11.3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dirty="0"/>
              <a:t>Επιλέγουν το κατάλληλο πλαίσιο συνδυαστικών μεθόδων σε κάθε πρόβλημα. </a:t>
            </a:r>
          </a:p>
          <a:p>
            <a:r>
              <a:rPr lang="el-GR" b="1" u="sng" dirty="0">
                <a:solidFill>
                  <a:schemeClr val="accent6">
                    <a:lumMod val="75000"/>
                  </a:schemeClr>
                </a:solidFill>
              </a:rPr>
              <a:t>Π.Π.11.4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dirty="0"/>
              <a:t>Χρησιμοποιούν τις διατάξεις με και χωρίς επαναλήψεις, μεταθέσεις και συνδυασμούς στη μοντελοποίηση και την επίλυση πραγματικών προβλημάτων. </a:t>
            </a:r>
          </a:p>
          <a:p>
            <a:r>
              <a:rPr lang="el-GR" dirty="0"/>
              <a:t>[…]</a:t>
            </a:r>
          </a:p>
          <a:p>
            <a:pPr marL="0" indent="0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549B0AA9-1A71-92A6-1234-3326E2834EE1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10642997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989A4-C471-4D3D-810B-60EB52347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75499B-E8EC-AA69-DB27-74B7822BF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έργου 4 – Β ΓΕΛ ΓΠ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9A012D-C27D-932D-30A0-E092A9A45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548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Τι από τα παρακάτω είναι πιθανότερο; </a:t>
            </a:r>
          </a:p>
          <a:p>
            <a:pPr marL="0" indent="0">
              <a:buNone/>
            </a:pPr>
            <a:r>
              <a:rPr lang="el-GR" dirty="0"/>
              <a:t>να κερδίσετε στο </a:t>
            </a:r>
            <a:r>
              <a:rPr lang="el-GR" dirty="0" err="1"/>
              <a:t>τζόκερ</a:t>
            </a:r>
            <a:r>
              <a:rPr lang="el-GR" dirty="0"/>
              <a:t> έχοντας συμπληρώσει μία στήλη,  </a:t>
            </a:r>
          </a:p>
          <a:p>
            <a:pPr marL="0" indent="0">
              <a:buNone/>
            </a:pPr>
            <a:r>
              <a:rPr lang="el-GR" dirty="0"/>
              <a:t>ή </a:t>
            </a:r>
          </a:p>
          <a:p>
            <a:pPr marL="0" indent="0">
              <a:buNone/>
            </a:pPr>
            <a:r>
              <a:rPr lang="el-GR" dirty="0"/>
              <a:t>να καλέσετε στο τηλέφωνο έναν φίλο ή μία φίλη σας, γνωρίζοντας μόνο ότι ο κωδικός περιοχής του/της είναι 210 και επιλέγοντας τα υπόλοιπα επτά ψηφία στην τύχη. 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0F7EE5DE-3036-07E6-2F0F-5FB183167CB7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42219359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211024-BFA0-CA44-17D0-D627F7DF6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C2B05B-22C9-83BF-D190-A34D4C545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εξέλιξης ΠΜΑ: </a:t>
            </a:r>
            <a:r>
              <a:rPr lang="el-GR" dirty="0" err="1"/>
              <a:t>Π.τ</a:t>
            </a:r>
            <a:r>
              <a:rPr lang="el-GR" dirty="0"/>
              <a:t>. &amp; </a:t>
            </a:r>
            <a:r>
              <a:rPr lang="el-GR" dirty="0" err="1"/>
              <a:t>δ.χ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0EBE63-6753-BE5F-6175-86DC8B3B0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548851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Π.Π.12Π.1</a:t>
            </a:r>
            <a:r>
              <a:rPr lang="el-GR" dirty="0"/>
              <a:t>. Αναγνωρίζουν μια δοκιμή </a:t>
            </a:r>
            <a:r>
              <a:rPr lang="en-US" dirty="0"/>
              <a:t>Bernoulli.</a:t>
            </a:r>
          </a:p>
          <a:p>
            <a:r>
              <a:rPr lang="el-GR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Π.Π.12.Π.2</a:t>
            </a:r>
            <a:r>
              <a:rPr lang="el-GR" dirty="0"/>
              <a:t>. Υπολογίζουν την πιθανότητα να έχουμε κ επιτυχίες σε μια σειρά από ν ανεξάρτητες δοκιμές </a:t>
            </a:r>
            <a:r>
              <a:rPr lang="el-GR" dirty="0" err="1"/>
              <a:t>Bernoulli</a:t>
            </a:r>
            <a:r>
              <a:rPr lang="el-GR" dirty="0"/>
              <a:t>. </a:t>
            </a:r>
          </a:p>
          <a:p>
            <a:r>
              <a:rPr lang="el-GR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Π.Π.12.Π.3</a:t>
            </a:r>
            <a:r>
              <a:rPr lang="el-GR" dirty="0"/>
              <a:t>. Αναγνωρίζουν ότι η δεσμευμένη πιθανότητα ικανοποιεί τον αξιωματικό ορισμό πιθανότητας και </a:t>
            </a:r>
            <a:r>
              <a:rPr lang="el-GR" dirty="0" err="1"/>
              <a:t>επικαιροποιεί</a:t>
            </a:r>
            <a:r>
              <a:rPr lang="el-GR" dirty="0"/>
              <a:t> το αρχικό μοντέλο, αν γνωρίζουμε ότι συνέβη κάποιο ενδεχόμενο.</a:t>
            </a:r>
          </a:p>
          <a:p>
            <a:pPr marL="0" indent="0" algn="ctr">
              <a:buNone/>
            </a:pPr>
            <a:r>
              <a:rPr lang="el-GR" dirty="0"/>
              <a:t>Μόνο στην Γ΄ προσανατολισμού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Στην ΓΠ μόνο Συσχέτιση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945E8249-6AD9-47ED-5AAD-D1D99FB6020D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382919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D5350-4C05-C763-4CCF-09224273E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AA8B6C13-8301-3269-67DD-219EA2E3EFC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1365" t="19760" b="22568"/>
          <a:stretch/>
        </p:blipFill>
        <p:spPr>
          <a:xfrm>
            <a:off x="6224155" y="2202874"/>
            <a:ext cx="5893336" cy="334587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14B1BEF3-C663-677F-3791-AF2EB71D1ACE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CF82A98-8AF1-3BD4-CF42-91BA108DF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93336" cy="1325563"/>
          </a:xfrm>
        </p:spPr>
        <p:txBody>
          <a:bodyPr/>
          <a:lstStyle/>
          <a:p>
            <a:r>
              <a:rPr lang="el-GR" dirty="0"/>
              <a:t>Η ανάπτυξη των ΠΜΑ</a:t>
            </a:r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9C3B3F52-F720-8E1D-37B0-48D9DC9D86F9}"/>
              </a:ext>
            </a:extLst>
          </p:cNvPr>
          <p:cNvCxnSpPr>
            <a:cxnSpLocks/>
          </p:cNvCxnSpPr>
          <p:nvPr/>
        </p:nvCxnSpPr>
        <p:spPr>
          <a:xfrm flipH="1">
            <a:off x="7263245" y="4197927"/>
            <a:ext cx="166255" cy="649502"/>
          </a:xfrm>
          <a:prstGeom prst="straightConnector1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E073E443-D3A5-146E-3195-210C812CEE37}"/>
              </a:ext>
            </a:extLst>
          </p:cNvPr>
          <p:cNvCxnSpPr>
            <a:cxnSpLocks/>
          </p:cNvCxnSpPr>
          <p:nvPr/>
        </p:nvCxnSpPr>
        <p:spPr>
          <a:xfrm>
            <a:off x="8714509" y="4114799"/>
            <a:ext cx="0" cy="633846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B0090C6F-69C5-0E18-935B-FE62FE11AA63}"/>
              </a:ext>
            </a:extLst>
          </p:cNvPr>
          <p:cNvCxnSpPr>
            <a:cxnSpLocks/>
          </p:cNvCxnSpPr>
          <p:nvPr/>
        </p:nvCxnSpPr>
        <p:spPr>
          <a:xfrm>
            <a:off x="10494818" y="2899064"/>
            <a:ext cx="415636" cy="93518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A32D9A5E-57C7-F53D-F70A-9FA2A7D2338B}"/>
              </a:ext>
            </a:extLst>
          </p:cNvPr>
          <p:cNvCxnSpPr>
            <a:cxnSpLocks/>
          </p:cNvCxnSpPr>
          <p:nvPr/>
        </p:nvCxnSpPr>
        <p:spPr>
          <a:xfrm flipH="1">
            <a:off x="7507431" y="2654080"/>
            <a:ext cx="1937905" cy="978332"/>
          </a:xfrm>
          <a:prstGeom prst="line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1CFBF73B-EED7-8450-9004-1C3C76F30F18}"/>
              </a:ext>
            </a:extLst>
          </p:cNvPr>
          <p:cNvCxnSpPr>
            <a:cxnSpLocks/>
          </p:cNvCxnSpPr>
          <p:nvPr/>
        </p:nvCxnSpPr>
        <p:spPr>
          <a:xfrm flipH="1">
            <a:off x="8820150" y="2899064"/>
            <a:ext cx="625186" cy="655417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D10D8376-1E6C-B172-AA50-5C0AF35E446E}"/>
              </a:ext>
            </a:extLst>
          </p:cNvPr>
          <p:cNvGraphicFramePr>
            <a:graphicFrameLocks noGrp="1"/>
          </p:cNvGraphicFramePr>
          <p:nvPr/>
        </p:nvGraphicFramePr>
        <p:xfrm>
          <a:off x="86632" y="1409006"/>
          <a:ext cx="5940095" cy="511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13">
                  <a:extLst>
                    <a:ext uri="{9D8B030D-6E8A-4147-A177-3AD203B41FA5}">
                      <a16:colId xmlns:a16="http://schemas.microsoft.com/office/drawing/2014/main" val="3644649550"/>
                    </a:ext>
                  </a:extLst>
                </a:gridCol>
                <a:gridCol w="681190">
                  <a:extLst>
                    <a:ext uri="{9D8B030D-6E8A-4147-A177-3AD203B41FA5}">
                      <a16:colId xmlns:a16="http://schemas.microsoft.com/office/drawing/2014/main" val="3173221377"/>
                    </a:ext>
                  </a:extLst>
                </a:gridCol>
                <a:gridCol w="1383113">
                  <a:extLst>
                    <a:ext uri="{9D8B030D-6E8A-4147-A177-3AD203B41FA5}">
                      <a16:colId xmlns:a16="http://schemas.microsoft.com/office/drawing/2014/main" val="1501494632"/>
                    </a:ext>
                  </a:extLst>
                </a:gridCol>
                <a:gridCol w="1366232">
                  <a:extLst>
                    <a:ext uri="{9D8B030D-6E8A-4147-A177-3AD203B41FA5}">
                      <a16:colId xmlns:a16="http://schemas.microsoft.com/office/drawing/2014/main" val="624616856"/>
                    </a:ext>
                  </a:extLst>
                </a:gridCol>
                <a:gridCol w="1399247">
                  <a:extLst>
                    <a:ext uri="{9D8B030D-6E8A-4147-A177-3AD203B41FA5}">
                      <a16:colId xmlns:a16="http://schemas.microsoft.com/office/drawing/2014/main" val="728619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Βαθμίδα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Τάξη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/>
                        <a:t>Π.τ</a:t>
                      </a:r>
                      <a:r>
                        <a:rPr lang="el-GR" dirty="0"/>
                        <a:t>. &amp; </a:t>
                      </a:r>
                      <a:r>
                        <a:rPr lang="el-GR" dirty="0" err="1"/>
                        <a:t>δ.χ.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Π.τ</a:t>
                      </a:r>
                      <a:r>
                        <a:rPr lang="el-GR" dirty="0"/>
                        <a:t>. &amp; </a:t>
                      </a:r>
                      <a:r>
                        <a:rPr lang="el-GR" dirty="0" err="1"/>
                        <a:t>πιθ</a:t>
                      </a:r>
                      <a:r>
                        <a:rPr lang="el-GR" dirty="0"/>
                        <a:t>.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Συσχέτιση</a:t>
                      </a:r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03524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ΔΗΜΟΤΙΚΟ</a:t>
                      </a:r>
                      <a:endParaRPr lang="en-US" dirty="0"/>
                    </a:p>
                  </a:txBody>
                  <a:tcPr vert="vert27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422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2461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8024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6846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9921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ΣΤ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927766"/>
                  </a:ext>
                </a:extLst>
              </a:tr>
              <a:tr h="540328"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ΓΥΜΝΑΣΙΟ</a:t>
                      </a:r>
                      <a:endParaRPr lang="en-US" sz="20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Α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6102628"/>
                  </a:ext>
                </a:extLst>
              </a:tr>
              <a:tr h="3221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Β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2294180"/>
                  </a:ext>
                </a:extLst>
              </a:tr>
              <a:tr h="350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Γ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81479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ΛΥΚΕΙΟ</a:t>
                      </a:r>
                      <a:endParaRPr lang="en-US" sz="2000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Α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3704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Β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360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Γ</a:t>
                      </a:r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615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9402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4665A-947E-3852-BADC-D939387B6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C49092-A7AE-5418-27E5-E703ED4C7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εξέλιξης ΠΜΑ: Συσχέτιση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A0E2A4-11C2-3A1B-023A-FA437508F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548851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Π.Σ.9.1</a:t>
            </a:r>
            <a:r>
              <a:rPr lang="el-GR" dirty="0"/>
              <a:t>. Διερευνούν την ανεξαρτησία ενδεχομένων μέσα από την εκτέλεση πειραμάτων τύχης και προσομοιώσεων ( Γ Γυμν.)</a:t>
            </a:r>
          </a:p>
          <a:p>
            <a:pPr algn="just"/>
            <a:r>
              <a:rPr lang="el-GR" b="1" dirty="0">
                <a:solidFill>
                  <a:srgbClr val="C00000"/>
                </a:solidFill>
              </a:rPr>
              <a:t>Π.Σ.11.1</a:t>
            </a:r>
            <a:r>
              <a:rPr lang="el-GR" dirty="0"/>
              <a:t>.Ορίζουν τη δεσμευμένη πιθανότητα ενός ενδεχομένου, δεδομένου ενός άλλου (Β ΓΕΛ)</a:t>
            </a:r>
          </a:p>
          <a:p>
            <a:pPr algn="just"/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D04C0A0E-B13B-0652-07AC-150859C164ED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2546541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A4111C-8589-4584-CADB-1ECB0EB35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ECC978-3981-4EF4-BD92-3F9863746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έργου 5 – Β ΓΕΛ ΓΠ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0F717A-D404-E6E7-07B0-389098E3A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60" y="2210764"/>
            <a:ext cx="5956140" cy="4548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Σε μια μελέτη που αφορά τη χρήση ζώνης ασφαλείας από οδηγούς ηλικίας 18 – 24 ετών συλλέχθηκε πληροφορία από 198 οδηγούς αναφορικά με το φύλο (χαρακτηριστικό Α) τους και το αν είχαν ή όχι κάποιο τροχαίο ατύχημα τα τελευταία πέντε χρόνια (χαρακτηριστικό Β). </a:t>
            </a:r>
          </a:p>
          <a:p>
            <a:pPr marL="0" indent="0">
              <a:buNone/>
            </a:pPr>
            <a:r>
              <a:rPr lang="el-GR" dirty="0"/>
              <a:t>Τα δεδομένα της έρευνας δίνονται στον πίνακα συνάφειας συχνοτήτων.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95303D9A-B29F-4008-FFAD-5F8D20C56A34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DCC7CAD5-3AD5-895C-4F19-9F2F72F9B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067291"/>
            <a:ext cx="5869399" cy="305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2997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F7B2D-2F7E-F586-243E-EFD2CD84F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4">
            <a:extLst>
              <a:ext uri="{FF2B5EF4-FFF2-40B4-BE49-F238E27FC236}">
                <a16:creationId xmlns:a16="http://schemas.microsoft.com/office/drawing/2014/main" id="{77F2E339-BC3D-15E0-8C11-1B552D0D2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8665" y="516781"/>
            <a:ext cx="6073336" cy="31618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4B4237B6-1EB8-6D6F-6BFD-61BC8DAEC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έργου 5 – Β ΓΕΛ ΓΠ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C6C6D0CC-9C5C-AA4D-2AC2-1879BD87C830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sp>
        <p:nvSpPr>
          <p:cNvPr id="8" name="Θέση περιεχομένου 2">
            <a:extLst>
              <a:ext uri="{FF2B5EF4-FFF2-40B4-BE49-F238E27FC236}">
                <a16:creationId xmlns:a16="http://schemas.microsoft.com/office/drawing/2014/main" id="{B4BD4A02-5F77-554B-F3EA-655421E15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48055"/>
            <a:ext cx="5805714" cy="316189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l-GR" dirty="0"/>
              <a:t>α) Να εξετάσετε την ύπαρξη εξάρτησης μεταξύ των δύο χαρακτηριστικών Α και Β του </a:t>
            </a:r>
          </a:p>
          <a:p>
            <a:pPr marL="0" indent="0" algn="just">
              <a:buNone/>
            </a:pPr>
            <a:r>
              <a:rPr lang="el-GR" dirty="0"/>
              <a:t>προβλήματος, χρησιμοποιώντας κατάλληλο πίνακα συνάφειας συχνοτήτων ή σχετικών </a:t>
            </a:r>
          </a:p>
          <a:p>
            <a:pPr marL="0" indent="0" algn="just">
              <a:buNone/>
            </a:pPr>
            <a:r>
              <a:rPr lang="el-GR" dirty="0"/>
              <a:t>συχνοτήτων ως προς το σύνολο των παρατηρήσεων του δείγματος ή ως προς το πλήθος των </a:t>
            </a:r>
          </a:p>
          <a:p>
            <a:pPr marL="0" indent="0" algn="just">
              <a:buNone/>
            </a:pPr>
            <a:r>
              <a:rPr lang="el-GR" dirty="0"/>
              <a:t>παρατηρήσεων του χαρακτηριστικού Α ή ως προς το πλήθος των παρατηρήσεων του </a:t>
            </a:r>
          </a:p>
          <a:p>
            <a:pPr marL="0" indent="0" algn="just">
              <a:buNone/>
            </a:pPr>
            <a:r>
              <a:rPr lang="el-GR" dirty="0"/>
              <a:t>χαρακτηριστικού Β. </a:t>
            </a: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id="{4EDC1784-1958-AE29-25FC-FCC88B56F047}"/>
              </a:ext>
            </a:extLst>
          </p:cNvPr>
          <p:cNvSpPr txBox="1">
            <a:spLocks/>
          </p:cNvSpPr>
          <p:nvPr/>
        </p:nvSpPr>
        <p:spPr>
          <a:xfrm>
            <a:off x="1" y="4731658"/>
            <a:ext cx="11829142" cy="3265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l-GR" sz="2000" dirty="0"/>
              <a:t>β) Να επιλέξετε κατάλληλο διάγραμμα για να αναπαραστήσετε τις σχετικές συχνότητες των πινάκων συνάφειας που χρησιμοποιήσατε στο α) ερώτημα. 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l-GR" sz="2000" dirty="0"/>
              <a:t>γ) Συζητήστε στην ομάδα σας και γράψτε ένα μικρό κείμενο με τα συμπεράσματά σας σχετικά με την ύπαρξη ή μη συσχέτισης μεταξύ του φύλου και της εμπλοκής σε τροχαίο ατύχημα. Στη συνέχεια, συζητήστε στην ολομέλεια του τμήματος, τα πλεονεκτήματα των διαφορετικών προτάσεων των ομάδων.</a:t>
            </a:r>
          </a:p>
        </p:txBody>
      </p:sp>
    </p:spTree>
    <p:extLst>
      <p:ext uri="{BB962C8B-B14F-4D97-AF65-F5344CB8AC3E}">
        <p14:creationId xmlns:p14="http://schemas.microsoft.com/office/powerpoint/2010/main" val="1207212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6E141-80CC-0F85-3DCE-FE6473332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EF4A91-21BF-E079-0049-A4B17688E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72149" cy="1325563"/>
          </a:xfrm>
        </p:spPr>
        <p:txBody>
          <a:bodyPr/>
          <a:lstStyle/>
          <a:p>
            <a:r>
              <a:rPr lang="el-GR" dirty="0"/>
              <a:t>Παράδειγμα εξέλιξης ΠΜΑ: Συσχέτιση: Γ ΓΕΛ ΓΠ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212814-D1AA-208F-3FDC-B2578C5AC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22339"/>
            <a:ext cx="10944829" cy="4548851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Π.Σ.12.1</a:t>
            </a:r>
            <a:r>
              <a:rPr lang="el-GR" dirty="0"/>
              <a:t>. Χρησιμοποιούν τον πολλαπλασιαστικό κανόνα, για την επίλυση πραγματικών προβλημάτων.</a:t>
            </a:r>
          </a:p>
          <a:p>
            <a:r>
              <a:rPr lang="el-GR" b="1" dirty="0">
                <a:solidFill>
                  <a:srgbClr val="C00000"/>
                </a:solidFill>
              </a:rPr>
              <a:t>Π.Σ.12.2</a:t>
            </a:r>
            <a:r>
              <a:rPr lang="el-GR" dirty="0"/>
              <a:t>. Αξιοποιούν τη δεσμευμένη πιθανότητα για να ορίσουν τη στοχαστική ανεξαρτησία δύο ενδεχομένων.</a:t>
            </a:r>
          </a:p>
          <a:p>
            <a:r>
              <a:rPr lang="el-GR" b="1" dirty="0">
                <a:solidFill>
                  <a:srgbClr val="C00000"/>
                </a:solidFill>
              </a:rPr>
              <a:t>Π.Σ.12.3</a:t>
            </a:r>
            <a:r>
              <a:rPr lang="el-GR" dirty="0"/>
              <a:t>. Εφαρμόζουν το Θεώρημα Ολικής Πιθανότητας για την επίλυση πραγματικών προβλημάτων.</a:t>
            </a:r>
          </a:p>
          <a:p>
            <a:r>
              <a:rPr lang="el-GR" b="1" dirty="0">
                <a:solidFill>
                  <a:srgbClr val="C00000"/>
                </a:solidFill>
              </a:rPr>
              <a:t>Π.Σ.12.4</a:t>
            </a:r>
            <a:r>
              <a:rPr lang="el-GR" dirty="0"/>
              <a:t>. Εφαρμόζουν το Θεώρημα του </a:t>
            </a:r>
            <a:r>
              <a:rPr lang="el-GR" dirty="0" err="1"/>
              <a:t>Bayes</a:t>
            </a:r>
            <a:r>
              <a:rPr lang="el-GR" dirty="0"/>
              <a:t> στην επίλυση πραγματικών προβλημάτων.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140D44B1-7175-DAB6-79E2-708FC85B4CF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87883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751DB-322D-C20C-2F08-AB7107E7A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88BDBB-20C7-853C-C769-1A264F12B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Πού στοχεύει η διδασκαλία των ΣΜ;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57A610-BC1A-153F-07A5-E272D78FC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56163"/>
            <a:ext cx="11083725" cy="41340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dirty="0"/>
              <a:t>Οι αυριανοί πολίτες:</a:t>
            </a:r>
          </a:p>
          <a:p>
            <a:pPr algn="just"/>
            <a:r>
              <a:rPr lang="el-GR" dirty="0"/>
              <a:t>να </a:t>
            </a:r>
            <a:r>
              <a:rPr lang="el-GR" b="1" dirty="0"/>
              <a:t>οργανώνουν</a:t>
            </a:r>
            <a:r>
              <a:rPr lang="el-GR" dirty="0"/>
              <a:t> και να </a:t>
            </a:r>
            <a:r>
              <a:rPr lang="el-GR" b="1" dirty="0"/>
              <a:t>παρουσιάζουν</a:t>
            </a:r>
            <a:r>
              <a:rPr lang="el-GR" dirty="0"/>
              <a:t> δεδομένα με σκοπό να επικοινωνήσουν πληροφορίες με εύληπτο και έγκυρο τρόπο, αξιοποιώντας και ψηφιακά εργαλεία</a:t>
            </a:r>
          </a:p>
          <a:p>
            <a:pPr algn="just"/>
            <a:r>
              <a:rPr lang="el-GR" dirty="0"/>
              <a:t>να </a:t>
            </a:r>
            <a:r>
              <a:rPr lang="el-GR" b="1" dirty="0"/>
              <a:t>χρησιμοποιούν κριτικά </a:t>
            </a:r>
            <a:r>
              <a:rPr lang="el-GR" dirty="0"/>
              <a:t>τις πληροφορίες που μας κατακλύζουν και τα συμπεράσματα που συχνά εξάγονται</a:t>
            </a:r>
          </a:p>
          <a:p>
            <a:pPr algn="just"/>
            <a:r>
              <a:rPr lang="el-GR" dirty="0"/>
              <a:t>να </a:t>
            </a:r>
            <a:r>
              <a:rPr lang="el-GR" b="1" dirty="0"/>
              <a:t>κατανοούν ποσοτικά </a:t>
            </a:r>
            <a:r>
              <a:rPr lang="el-GR" dirty="0"/>
              <a:t>την εγγενή αβεβαιότητα πολύπλοκων καταστάσεων και να μπορούν να κάνουν </a:t>
            </a:r>
            <a:r>
              <a:rPr lang="el-GR" b="1" dirty="0"/>
              <a:t>ορθολογικά δικαιολογημένες προσωπικές επιλογές</a:t>
            </a:r>
            <a:r>
              <a:rPr lang="el-GR" dirty="0"/>
              <a:t> σε καταστάσεις που εμπεριέχουν ρίσκο 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ABC0EFC3-9DE8-D3CD-43B1-BA8EEA5CBBF2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2188184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2F82D-A3DF-D833-5B1E-C6091AC18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5617D5-FF43-078C-AD81-5BF1248F2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B480DD-5382-5632-A35B-56AE18883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286" y="1378857"/>
            <a:ext cx="11437258" cy="5849257"/>
          </a:xfrm>
        </p:spPr>
        <p:txBody>
          <a:bodyPr>
            <a:normAutofit fontScale="55000" lnSpcReduction="20000"/>
          </a:bodyPr>
          <a:lstStyle/>
          <a:p>
            <a:pPr marL="0" indent="0" algn="just" defTabSz="457200">
              <a:lnSpc>
                <a:spcPct val="120000"/>
              </a:lnSpc>
              <a:spcBef>
                <a:spcPts val="1200"/>
              </a:spcBef>
              <a:buSzTx/>
              <a:buNone/>
              <a:defRPr sz="3500">
                <a:latin typeface="Cambria"/>
                <a:ea typeface="Cambria"/>
                <a:cs typeface="Cambria"/>
                <a:sym typeface="Cambria"/>
              </a:defRPr>
            </a:pPr>
            <a:r>
              <a:rPr lang="el-GR" dirty="0">
                <a:latin typeface="+mj-lt"/>
              </a:rPr>
              <a:t>Μια εργαστηριακή́ εξέταση </a:t>
            </a:r>
            <a:r>
              <a:rPr lang="el-GR" dirty="0" err="1">
                <a:latin typeface="+mj-lt"/>
              </a:rPr>
              <a:t>έχει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σκοπο</a:t>
            </a:r>
            <a:r>
              <a:rPr lang="el-GR" dirty="0">
                <a:latin typeface="+mj-lt"/>
              </a:rPr>
              <a:t>́ την </a:t>
            </a:r>
            <a:r>
              <a:rPr lang="el-GR" dirty="0" err="1">
                <a:latin typeface="+mj-lt"/>
              </a:rPr>
              <a:t>ανίχνευση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κατα</a:t>
            </a:r>
            <a:r>
              <a:rPr lang="el-GR" dirty="0">
                <a:latin typeface="+mj-lt"/>
              </a:rPr>
              <a:t>́ τον </a:t>
            </a:r>
            <a:r>
              <a:rPr lang="el-GR" dirty="0" err="1">
                <a:latin typeface="+mj-lt"/>
              </a:rPr>
              <a:t>προγεννητικο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έλεγχο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ενός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πολυ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σοβαρου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νοσήματος</a:t>
            </a:r>
            <a:r>
              <a:rPr lang="el-GR" dirty="0">
                <a:latin typeface="+mj-lt"/>
              </a:rPr>
              <a:t> στα </a:t>
            </a:r>
            <a:r>
              <a:rPr lang="el-GR" dirty="0" err="1">
                <a:latin typeface="+mj-lt"/>
              </a:rPr>
              <a:t>έμβρυα</a:t>
            </a:r>
            <a:r>
              <a:rPr lang="el-GR" dirty="0">
                <a:latin typeface="+mj-lt"/>
              </a:rPr>
              <a:t>. Το </a:t>
            </a:r>
            <a:r>
              <a:rPr lang="el-GR" dirty="0" err="1">
                <a:latin typeface="+mj-lt"/>
              </a:rPr>
              <a:t>νόσημα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σπάνιο</a:t>
            </a:r>
            <a:r>
              <a:rPr lang="el-GR" dirty="0">
                <a:latin typeface="+mj-lt"/>
              </a:rPr>
              <a:t> και </a:t>
            </a:r>
            <a:r>
              <a:rPr lang="el-GR" dirty="0" err="1">
                <a:latin typeface="+mj-lt"/>
              </a:rPr>
              <a:t>εκτιμάται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ότι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εμφανίζεται</a:t>
            </a:r>
            <a:r>
              <a:rPr lang="el-GR" dirty="0">
                <a:latin typeface="+mj-lt"/>
              </a:rPr>
              <a:t> με </a:t>
            </a:r>
            <a:r>
              <a:rPr lang="el-GR" dirty="0" err="1">
                <a:latin typeface="+mj-lt"/>
              </a:rPr>
              <a:t>πιθανότητα</a:t>
            </a:r>
            <a:r>
              <a:rPr lang="el-GR" dirty="0">
                <a:latin typeface="+mj-lt"/>
              </a:rPr>
              <a:t> p=1/50.000. </a:t>
            </a:r>
            <a:r>
              <a:rPr lang="el-GR" dirty="0" err="1">
                <a:latin typeface="+mj-lt"/>
              </a:rPr>
              <a:t>Όπως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συμβαίνει</a:t>
            </a:r>
            <a:r>
              <a:rPr lang="el-GR" dirty="0">
                <a:latin typeface="+mj-lt"/>
              </a:rPr>
              <a:t> με </a:t>
            </a:r>
            <a:r>
              <a:rPr lang="el-GR" dirty="0" err="1">
                <a:latin typeface="+mj-lt"/>
              </a:rPr>
              <a:t>κάθε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εξέταση</a:t>
            </a:r>
            <a:r>
              <a:rPr lang="el-GR" dirty="0">
                <a:latin typeface="+mj-lt"/>
              </a:rPr>
              <a:t>, το </a:t>
            </a:r>
            <a:r>
              <a:rPr lang="el-GR" dirty="0" err="1">
                <a:latin typeface="+mj-lt"/>
              </a:rPr>
              <a:t>αποτέλεσμα</a:t>
            </a:r>
            <a:r>
              <a:rPr lang="el-GR" dirty="0">
                <a:latin typeface="+mj-lt"/>
              </a:rPr>
              <a:t> της </a:t>
            </a:r>
            <a:r>
              <a:rPr lang="el-GR" dirty="0" err="1">
                <a:latin typeface="+mj-lt"/>
              </a:rPr>
              <a:t>συγκεκριμένης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εξέτασης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μπορει</a:t>
            </a:r>
            <a:r>
              <a:rPr lang="el-GR" dirty="0">
                <a:latin typeface="+mj-lt"/>
              </a:rPr>
              <a:t>́ να μην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σωστο</a:t>
            </a:r>
            <a:r>
              <a:rPr lang="el-GR" dirty="0">
                <a:latin typeface="+mj-lt"/>
              </a:rPr>
              <a:t>́. </a:t>
            </a:r>
            <a:r>
              <a:rPr lang="el-GR" dirty="0" err="1">
                <a:latin typeface="+mj-lt"/>
              </a:rPr>
              <a:t>Έχει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βρεθει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ότι</a:t>
            </a:r>
            <a:r>
              <a:rPr lang="el-GR" dirty="0">
                <a:latin typeface="+mj-lt"/>
              </a:rPr>
              <a:t>: </a:t>
            </a:r>
          </a:p>
          <a:p>
            <a:pPr marL="0" indent="0" algn="just" defTabSz="457200">
              <a:lnSpc>
                <a:spcPct val="120000"/>
              </a:lnSpc>
              <a:spcBef>
                <a:spcPts val="1200"/>
              </a:spcBef>
              <a:buSzTx/>
              <a:buNone/>
              <a:defRPr sz="3500">
                <a:latin typeface="Cambria"/>
                <a:ea typeface="Cambria"/>
                <a:cs typeface="Cambria"/>
                <a:sym typeface="Cambria"/>
              </a:defRPr>
            </a:pPr>
            <a:r>
              <a:rPr lang="el-GR" dirty="0">
                <a:latin typeface="+mj-lt"/>
              </a:rPr>
              <a:t>Αν </a:t>
            </a:r>
            <a:r>
              <a:rPr lang="el-GR" dirty="0" err="1">
                <a:latin typeface="+mj-lt"/>
              </a:rPr>
              <a:t>ένα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έμβρυο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νοσει</a:t>
            </a:r>
            <a:r>
              <a:rPr lang="el-GR" dirty="0">
                <a:latin typeface="+mj-lt"/>
              </a:rPr>
              <a:t>́, το </a:t>
            </a:r>
            <a:r>
              <a:rPr lang="el-GR" dirty="0" err="1">
                <a:latin typeface="+mj-lt"/>
              </a:rPr>
              <a:t>αποτέλεσμα</a:t>
            </a:r>
            <a:r>
              <a:rPr lang="el-GR" dirty="0">
                <a:latin typeface="+mj-lt"/>
              </a:rPr>
              <a:t> της </a:t>
            </a:r>
            <a:r>
              <a:rPr lang="el-GR" dirty="0" err="1">
                <a:latin typeface="+mj-lt"/>
              </a:rPr>
              <a:t>εξέτασης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αρνητικο</a:t>
            </a:r>
            <a:r>
              <a:rPr lang="el-GR" dirty="0">
                <a:latin typeface="+mj-lt"/>
              </a:rPr>
              <a:t>́ (</a:t>
            </a:r>
            <a:r>
              <a:rPr lang="el-GR" dirty="0" err="1">
                <a:latin typeface="+mj-lt"/>
              </a:rPr>
              <a:t>δηλαδη</a:t>
            </a:r>
            <a:r>
              <a:rPr lang="el-GR" dirty="0">
                <a:latin typeface="+mj-lt"/>
              </a:rPr>
              <a:t>́ η </a:t>
            </a:r>
            <a:r>
              <a:rPr lang="el-GR" dirty="0" err="1">
                <a:latin typeface="+mj-lt"/>
              </a:rPr>
              <a:t>εξέταση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αποτυγχάνει</a:t>
            </a:r>
            <a:r>
              <a:rPr lang="el-GR" dirty="0">
                <a:latin typeface="+mj-lt"/>
              </a:rPr>
              <a:t> να </a:t>
            </a:r>
            <a:r>
              <a:rPr lang="el-GR" dirty="0" err="1">
                <a:latin typeface="+mj-lt"/>
              </a:rPr>
              <a:t>εντοπίσει</a:t>
            </a:r>
            <a:r>
              <a:rPr lang="el-GR" dirty="0">
                <a:latin typeface="+mj-lt"/>
              </a:rPr>
              <a:t> το </a:t>
            </a:r>
            <a:r>
              <a:rPr lang="el-GR" dirty="0" err="1">
                <a:latin typeface="+mj-lt"/>
              </a:rPr>
              <a:t>νόσημα</a:t>
            </a:r>
            <a:r>
              <a:rPr lang="el-GR" dirty="0">
                <a:latin typeface="+mj-lt"/>
              </a:rPr>
              <a:t>) με </a:t>
            </a:r>
            <a:r>
              <a:rPr lang="el-GR" dirty="0" err="1">
                <a:latin typeface="+mj-lt"/>
              </a:rPr>
              <a:t>πιθανότητα</a:t>
            </a:r>
            <a:r>
              <a:rPr lang="el-GR" dirty="0">
                <a:latin typeface="+mj-lt"/>
              </a:rPr>
              <a:t> 1/10.000. </a:t>
            </a:r>
            <a:r>
              <a:rPr lang="el-GR" dirty="0" err="1">
                <a:latin typeface="+mj-lt"/>
              </a:rPr>
              <a:t>Λέμε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τότε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ότι</a:t>
            </a:r>
            <a:r>
              <a:rPr lang="el-GR" dirty="0">
                <a:latin typeface="+mj-lt"/>
              </a:rPr>
              <a:t> το </a:t>
            </a:r>
            <a:r>
              <a:rPr lang="el-GR" dirty="0" err="1">
                <a:latin typeface="+mj-lt"/>
              </a:rPr>
              <a:t>αποτέλεσμα</a:t>
            </a:r>
            <a:r>
              <a:rPr lang="el-GR" dirty="0">
                <a:latin typeface="+mj-lt"/>
              </a:rPr>
              <a:t> της </a:t>
            </a:r>
            <a:r>
              <a:rPr lang="el-GR" dirty="0" err="1">
                <a:latin typeface="+mj-lt"/>
              </a:rPr>
              <a:t>εξέτασης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i="1" dirty="0" err="1">
                <a:latin typeface="+mj-lt"/>
              </a:rPr>
              <a:t>ψευδώς</a:t>
            </a:r>
            <a:r>
              <a:rPr lang="el-GR" i="1" dirty="0">
                <a:latin typeface="+mj-lt"/>
              </a:rPr>
              <a:t> </a:t>
            </a:r>
            <a:r>
              <a:rPr lang="el-GR" i="1" dirty="0" err="1">
                <a:latin typeface="+mj-lt"/>
              </a:rPr>
              <a:t>αρνητικο</a:t>
            </a:r>
            <a:r>
              <a:rPr lang="el-GR" i="1" dirty="0">
                <a:latin typeface="+mj-lt"/>
              </a:rPr>
              <a:t>́</a:t>
            </a:r>
            <a:r>
              <a:rPr lang="el-GR" dirty="0">
                <a:latin typeface="+mj-lt"/>
              </a:rPr>
              <a:t>. </a:t>
            </a:r>
          </a:p>
          <a:p>
            <a:pPr marL="0" indent="0" algn="just" defTabSz="457200">
              <a:lnSpc>
                <a:spcPct val="120000"/>
              </a:lnSpc>
              <a:spcBef>
                <a:spcPts val="1200"/>
              </a:spcBef>
              <a:buSzTx/>
              <a:buNone/>
              <a:defRPr sz="3500">
                <a:latin typeface="Cambria"/>
                <a:ea typeface="Cambria"/>
                <a:cs typeface="Cambria"/>
                <a:sym typeface="Cambria"/>
              </a:defRPr>
            </a:pPr>
            <a:r>
              <a:rPr lang="el-GR" dirty="0">
                <a:latin typeface="+mj-lt"/>
              </a:rPr>
              <a:t>Αν </a:t>
            </a:r>
            <a:r>
              <a:rPr lang="el-GR" dirty="0" err="1">
                <a:latin typeface="+mj-lt"/>
              </a:rPr>
              <a:t>ένα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έμβρυο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υγιές</a:t>
            </a:r>
            <a:r>
              <a:rPr lang="el-GR" dirty="0">
                <a:latin typeface="+mj-lt"/>
              </a:rPr>
              <a:t>, το </a:t>
            </a:r>
            <a:r>
              <a:rPr lang="el-GR" dirty="0" err="1">
                <a:latin typeface="+mj-lt"/>
              </a:rPr>
              <a:t>αποτέλεσμα</a:t>
            </a:r>
            <a:r>
              <a:rPr lang="el-GR" dirty="0">
                <a:latin typeface="+mj-lt"/>
              </a:rPr>
              <a:t> της </a:t>
            </a:r>
            <a:r>
              <a:rPr lang="el-GR" dirty="0" err="1">
                <a:latin typeface="+mj-lt"/>
              </a:rPr>
              <a:t>εξέτασης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θετικο</a:t>
            </a:r>
            <a:r>
              <a:rPr lang="el-GR" dirty="0">
                <a:latin typeface="+mj-lt"/>
              </a:rPr>
              <a:t>́ (</a:t>
            </a:r>
            <a:r>
              <a:rPr lang="el-GR" dirty="0" err="1">
                <a:latin typeface="+mj-lt"/>
              </a:rPr>
              <a:t>δηλαδη</a:t>
            </a:r>
            <a:r>
              <a:rPr lang="el-GR" dirty="0">
                <a:latin typeface="+mj-lt"/>
              </a:rPr>
              <a:t>́ η </a:t>
            </a:r>
            <a:r>
              <a:rPr lang="el-GR" dirty="0" err="1">
                <a:latin typeface="+mj-lt"/>
              </a:rPr>
              <a:t>εξέταση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δείχνει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λανθασμένα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ότι</a:t>
            </a:r>
            <a:r>
              <a:rPr lang="el-GR" dirty="0">
                <a:latin typeface="+mj-lt"/>
              </a:rPr>
              <a:t> το </a:t>
            </a:r>
            <a:r>
              <a:rPr lang="el-GR" dirty="0" err="1">
                <a:latin typeface="+mj-lt"/>
              </a:rPr>
              <a:t>έμβρυο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νοσει</a:t>
            </a:r>
            <a:r>
              <a:rPr lang="el-GR" dirty="0">
                <a:latin typeface="+mj-lt"/>
              </a:rPr>
              <a:t>́) με </a:t>
            </a:r>
            <a:r>
              <a:rPr lang="el-GR" dirty="0" err="1">
                <a:latin typeface="+mj-lt"/>
              </a:rPr>
              <a:t>πιθανότητα</a:t>
            </a:r>
            <a:r>
              <a:rPr lang="el-GR" dirty="0">
                <a:latin typeface="+mj-lt"/>
              </a:rPr>
              <a:t> 1/1.000. </a:t>
            </a:r>
            <a:r>
              <a:rPr lang="el-GR" dirty="0" err="1">
                <a:latin typeface="+mj-lt"/>
              </a:rPr>
              <a:t>Λέμε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τότε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ότι</a:t>
            </a:r>
            <a:r>
              <a:rPr lang="el-GR" dirty="0">
                <a:latin typeface="+mj-lt"/>
              </a:rPr>
              <a:t> το </a:t>
            </a:r>
            <a:r>
              <a:rPr lang="el-GR" dirty="0" err="1">
                <a:latin typeface="+mj-lt"/>
              </a:rPr>
              <a:t>αποτέλεσμα</a:t>
            </a:r>
            <a:r>
              <a:rPr lang="el-GR" dirty="0">
                <a:latin typeface="+mj-lt"/>
              </a:rPr>
              <a:t> της </a:t>
            </a:r>
            <a:r>
              <a:rPr lang="el-GR" dirty="0" err="1">
                <a:latin typeface="+mj-lt"/>
              </a:rPr>
              <a:t>εξέτασης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i="1" dirty="0" err="1">
                <a:latin typeface="+mj-lt"/>
              </a:rPr>
              <a:t>ψευδώς</a:t>
            </a:r>
            <a:r>
              <a:rPr lang="el-GR" i="1" dirty="0">
                <a:latin typeface="+mj-lt"/>
              </a:rPr>
              <a:t> </a:t>
            </a:r>
            <a:r>
              <a:rPr lang="el-GR" i="1" dirty="0" err="1">
                <a:latin typeface="+mj-lt"/>
              </a:rPr>
              <a:t>θετικο</a:t>
            </a:r>
            <a:r>
              <a:rPr lang="el-GR" i="1" dirty="0">
                <a:latin typeface="+mj-lt"/>
              </a:rPr>
              <a:t>́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defRPr sz="3500">
                <a:latin typeface="Cambria"/>
                <a:ea typeface="Cambria"/>
                <a:cs typeface="Cambria"/>
                <a:sym typeface="Cambria"/>
              </a:defRPr>
            </a:pP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Ένα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ζευγάρι</a:t>
            </a:r>
            <a:r>
              <a:rPr lang="el-GR" dirty="0">
                <a:latin typeface="+mj-lt"/>
              </a:rPr>
              <a:t> που </a:t>
            </a:r>
            <a:r>
              <a:rPr lang="el-GR" dirty="0" err="1">
                <a:latin typeface="+mj-lt"/>
              </a:rPr>
              <a:t>περιμένει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παιδι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κάνει</a:t>
            </a:r>
            <a:r>
              <a:rPr lang="el-GR" dirty="0">
                <a:latin typeface="+mj-lt"/>
              </a:rPr>
              <a:t> την </a:t>
            </a:r>
            <a:r>
              <a:rPr lang="el-GR" dirty="0" err="1">
                <a:latin typeface="+mj-lt"/>
              </a:rPr>
              <a:t>εξέταση</a:t>
            </a:r>
            <a:r>
              <a:rPr lang="el-GR" dirty="0">
                <a:latin typeface="+mj-lt"/>
              </a:rPr>
              <a:t>. Αν το </a:t>
            </a:r>
            <a:r>
              <a:rPr lang="el-GR" dirty="0" err="1">
                <a:latin typeface="+mj-lt"/>
              </a:rPr>
              <a:t>αποτέλεσμα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θετικο</a:t>
            </a:r>
            <a:r>
              <a:rPr lang="el-GR" dirty="0">
                <a:latin typeface="+mj-lt"/>
              </a:rPr>
              <a:t>́, ποια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η </a:t>
            </a:r>
            <a:r>
              <a:rPr lang="el-GR" dirty="0" err="1">
                <a:latin typeface="+mj-lt"/>
              </a:rPr>
              <a:t>πιθανότητα</a:t>
            </a:r>
            <a:r>
              <a:rPr lang="el-GR" dirty="0">
                <a:latin typeface="+mj-lt"/>
              </a:rPr>
              <a:t> το </a:t>
            </a:r>
            <a:r>
              <a:rPr lang="el-GR" dirty="0" err="1">
                <a:latin typeface="+mj-lt"/>
              </a:rPr>
              <a:t>έμβρυο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πραγματικα</a:t>
            </a:r>
            <a:r>
              <a:rPr lang="el-GR" dirty="0">
                <a:latin typeface="+mj-lt"/>
              </a:rPr>
              <a:t>́ να </a:t>
            </a:r>
            <a:r>
              <a:rPr lang="el-GR" dirty="0" err="1">
                <a:latin typeface="+mj-lt"/>
              </a:rPr>
              <a:t>νοσει</a:t>
            </a:r>
            <a:r>
              <a:rPr lang="el-GR" dirty="0">
                <a:latin typeface="+mj-lt"/>
              </a:rPr>
              <a:t>́ και ποια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η </a:t>
            </a:r>
            <a:r>
              <a:rPr lang="el-GR" dirty="0" err="1">
                <a:latin typeface="+mj-lt"/>
              </a:rPr>
              <a:t>πιθανότητα</a:t>
            </a:r>
            <a:r>
              <a:rPr lang="el-GR" dirty="0">
                <a:latin typeface="+mj-lt"/>
              </a:rPr>
              <a:t> το </a:t>
            </a:r>
            <a:r>
              <a:rPr lang="el-GR" dirty="0" err="1">
                <a:latin typeface="+mj-lt"/>
              </a:rPr>
              <a:t>αποτέλεσμα</a:t>
            </a:r>
            <a:r>
              <a:rPr lang="el-GR" dirty="0">
                <a:latin typeface="+mj-lt"/>
              </a:rPr>
              <a:t> να </a:t>
            </a:r>
            <a:r>
              <a:rPr lang="el-GR" dirty="0" err="1">
                <a:latin typeface="+mj-lt"/>
              </a:rPr>
              <a:t>οφείλεται</a:t>
            </a:r>
            <a:r>
              <a:rPr lang="el-GR" dirty="0">
                <a:latin typeface="+mj-lt"/>
              </a:rPr>
              <a:t> σε </a:t>
            </a:r>
            <a:r>
              <a:rPr lang="el-GR" dirty="0" err="1">
                <a:latin typeface="+mj-lt"/>
              </a:rPr>
              <a:t>σφάλμα</a:t>
            </a:r>
            <a:r>
              <a:rPr lang="el-GR" dirty="0">
                <a:latin typeface="+mj-lt"/>
              </a:rPr>
              <a:t> της </a:t>
            </a:r>
            <a:r>
              <a:rPr lang="el-GR" dirty="0" err="1">
                <a:latin typeface="+mj-lt"/>
              </a:rPr>
              <a:t>εξέτασης</a:t>
            </a:r>
            <a:r>
              <a:rPr lang="el-GR" dirty="0">
                <a:latin typeface="+mj-lt"/>
              </a:rPr>
              <a:t>; </a:t>
            </a:r>
            <a:r>
              <a:rPr lang="el-GR" b="1" dirty="0">
                <a:latin typeface="+mj-lt"/>
              </a:rPr>
              <a:t> 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defRPr sz="3500">
                <a:latin typeface="Cambria"/>
                <a:ea typeface="Cambria"/>
                <a:cs typeface="Cambria"/>
                <a:sym typeface="Cambria"/>
              </a:defRPr>
            </a:pPr>
            <a:r>
              <a:rPr lang="el-GR" dirty="0">
                <a:latin typeface="+mj-lt"/>
              </a:rPr>
              <a:t>Το </a:t>
            </a:r>
            <a:r>
              <a:rPr lang="el-GR" dirty="0" err="1">
                <a:latin typeface="+mj-lt"/>
              </a:rPr>
              <a:t>ζευγάρι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επαναλαμβάνει</a:t>
            </a:r>
            <a:r>
              <a:rPr lang="el-GR" dirty="0">
                <a:latin typeface="+mj-lt"/>
              </a:rPr>
              <a:t> την </a:t>
            </a:r>
            <a:r>
              <a:rPr lang="el-GR" dirty="0" err="1">
                <a:latin typeface="+mj-lt"/>
              </a:rPr>
              <a:t>εξέταση</a:t>
            </a:r>
            <a:r>
              <a:rPr lang="el-GR" dirty="0">
                <a:latin typeface="+mj-lt"/>
              </a:rPr>
              <a:t>. Αν το </a:t>
            </a:r>
            <a:r>
              <a:rPr lang="el-GR" dirty="0" err="1">
                <a:latin typeface="+mj-lt"/>
              </a:rPr>
              <a:t>αποτέλεσμα</a:t>
            </a:r>
            <a:r>
              <a:rPr lang="el-GR" dirty="0">
                <a:latin typeface="+mj-lt"/>
              </a:rPr>
              <a:t> και της </a:t>
            </a:r>
            <a:r>
              <a:rPr lang="el-GR" dirty="0" err="1">
                <a:latin typeface="+mj-lt"/>
              </a:rPr>
              <a:t>δεύτερης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εξέτασης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θετικο</a:t>
            </a:r>
            <a:r>
              <a:rPr lang="el-GR" dirty="0">
                <a:latin typeface="+mj-lt"/>
              </a:rPr>
              <a:t>́, ποια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τώρα</a:t>
            </a:r>
            <a:r>
              <a:rPr lang="el-GR" dirty="0">
                <a:latin typeface="+mj-lt"/>
              </a:rPr>
              <a:t> η </a:t>
            </a:r>
            <a:r>
              <a:rPr lang="el-GR" dirty="0" err="1">
                <a:latin typeface="+mj-lt"/>
              </a:rPr>
              <a:t>πιθανότητα</a:t>
            </a:r>
            <a:r>
              <a:rPr lang="el-GR" dirty="0">
                <a:latin typeface="+mj-lt"/>
              </a:rPr>
              <a:t> το </a:t>
            </a:r>
            <a:r>
              <a:rPr lang="el-GR" dirty="0" err="1">
                <a:latin typeface="+mj-lt"/>
              </a:rPr>
              <a:t>έμβρυο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πραγματικα</a:t>
            </a:r>
            <a:r>
              <a:rPr lang="el-GR" dirty="0">
                <a:latin typeface="+mj-lt"/>
              </a:rPr>
              <a:t>́ να </a:t>
            </a:r>
            <a:r>
              <a:rPr lang="el-GR" dirty="0" err="1">
                <a:latin typeface="+mj-lt"/>
              </a:rPr>
              <a:t>νοσει</a:t>
            </a:r>
            <a:r>
              <a:rPr lang="el-GR" dirty="0">
                <a:latin typeface="+mj-lt"/>
              </a:rPr>
              <a:t>́;</a:t>
            </a:r>
            <a:endParaRPr lang="el-GR" b="1" dirty="0">
              <a:latin typeface="+mj-lt"/>
            </a:endParaRP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defRPr sz="3500">
                <a:latin typeface="Cambria"/>
                <a:ea typeface="Cambria"/>
                <a:cs typeface="Cambria"/>
                <a:sym typeface="Cambria"/>
              </a:defRPr>
            </a:pPr>
            <a:r>
              <a:rPr lang="el-GR" dirty="0">
                <a:latin typeface="+mj-lt"/>
              </a:rPr>
              <a:t>Η </a:t>
            </a:r>
            <a:r>
              <a:rPr lang="el-GR" dirty="0" err="1">
                <a:latin typeface="+mj-lt"/>
              </a:rPr>
              <a:t>εξέταση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αυτη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παρέχεται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δωρεάν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απο</a:t>
            </a:r>
            <a:r>
              <a:rPr lang="el-GR" dirty="0">
                <a:latin typeface="+mj-lt"/>
              </a:rPr>
              <a:t>́ τα </a:t>
            </a:r>
            <a:r>
              <a:rPr lang="el-GR" dirty="0" err="1">
                <a:latin typeface="+mj-lt"/>
              </a:rPr>
              <a:t>δημόσια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νοσοκομεία</a:t>
            </a:r>
            <a:r>
              <a:rPr lang="el-GR" dirty="0">
                <a:latin typeface="+mj-lt"/>
              </a:rPr>
              <a:t> και το </a:t>
            </a:r>
            <a:r>
              <a:rPr lang="el-GR" dirty="0" err="1">
                <a:latin typeface="+mj-lt"/>
              </a:rPr>
              <a:t>κόστος</a:t>
            </a:r>
            <a:r>
              <a:rPr lang="el-GR" dirty="0">
                <a:latin typeface="+mj-lt"/>
              </a:rPr>
              <a:t> της </a:t>
            </a:r>
            <a:r>
              <a:rPr lang="el-GR" dirty="0" err="1">
                <a:latin typeface="+mj-lt"/>
              </a:rPr>
              <a:t>είναι</a:t>
            </a:r>
            <a:r>
              <a:rPr lang="el-GR" dirty="0">
                <a:latin typeface="+mj-lt"/>
              </a:rPr>
              <a:t> 1 </a:t>
            </a:r>
            <a:r>
              <a:rPr lang="el-GR" dirty="0" err="1">
                <a:latin typeface="+mj-lt"/>
              </a:rPr>
              <a:t>ευρω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ανα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εξέταση</a:t>
            </a:r>
            <a:r>
              <a:rPr lang="el-GR" dirty="0">
                <a:latin typeface="+mj-lt"/>
              </a:rPr>
              <a:t>. Μια </a:t>
            </a:r>
            <a:r>
              <a:rPr lang="el-GR" dirty="0" err="1">
                <a:latin typeface="+mj-lt"/>
              </a:rPr>
              <a:t>εταιρεία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έχει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κατασκευάσει</a:t>
            </a:r>
            <a:r>
              <a:rPr lang="el-GR" dirty="0">
                <a:latin typeface="+mj-lt"/>
              </a:rPr>
              <a:t> μια </a:t>
            </a:r>
            <a:r>
              <a:rPr lang="el-GR" dirty="0" err="1">
                <a:latin typeface="+mj-lt"/>
              </a:rPr>
              <a:t>παρόμοια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διαγνωστικη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εξέταση</a:t>
            </a:r>
            <a:r>
              <a:rPr lang="el-GR" dirty="0">
                <a:latin typeface="+mj-lt"/>
              </a:rPr>
              <a:t> με </a:t>
            </a:r>
            <a:r>
              <a:rPr lang="el-GR" dirty="0" err="1">
                <a:latin typeface="+mj-lt"/>
              </a:rPr>
              <a:t>πιθανότητα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ψευδώς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αρνητικου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αποτελέσματος</a:t>
            </a:r>
            <a:r>
              <a:rPr lang="el-GR" dirty="0">
                <a:latin typeface="+mj-lt"/>
              </a:rPr>
              <a:t> 1/1.000 και </a:t>
            </a:r>
            <a:r>
              <a:rPr lang="el-GR" dirty="0" err="1">
                <a:latin typeface="+mj-lt"/>
              </a:rPr>
              <a:t>πιθανότητα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ψευδώς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θετικου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αποτελέσματος</a:t>
            </a:r>
            <a:r>
              <a:rPr lang="el-GR" dirty="0">
                <a:latin typeface="+mj-lt"/>
              </a:rPr>
              <a:t> 1/1.000.000. Η </a:t>
            </a:r>
            <a:r>
              <a:rPr lang="el-GR" dirty="0" err="1">
                <a:latin typeface="+mj-lt"/>
              </a:rPr>
              <a:t>εταιρεία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ισχυρίζεται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ότι</a:t>
            </a:r>
            <a:r>
              <a:rPr lang="el-GR" dirty="0">
                <a:latin typeface="+mj-lt"/>
              </a:rPr>
              <a:t> η </a:t>
            </a:r>
            <a:r>
              <a:rPr lang="el-GR" dirty="0" err="1">
                <a:latin typeface="+mj-lt"/>
              </a:rPr>
              <a:t>νέα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εξέταση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δίνει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πολυ</a:t>
            </a:r>
            <a:r>
              <a:rPr lang="el-GR" dirty="0">
                <a:latin typeface="+mj-lt"/>
              </a:rPr>
              <a:t>́ </a:t>
            </a:r>
            <a:r>
              <a:rPr lang="el-GR" dirty="0" err="1">
                <a:latin typeface="+mj-lt"/>
              </a:rPr>
              <a:t>σπανιότερα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λάθος</a:t>
            </a:r>
            <a:r>
              <a:rPr lang="el-GR" dirty="0">
                <a:latin typeface="+mj-lt"/>
              </a:rPr>
              <a:t> </a:t>
            </a:r>
            <a:r>
              <a:rPr lang="el-GR" dirty="0" err="1">
                <a:latin typeface="+mj-lt"/>
              </a:rPr>
              <a:t>αποτέλεσμα</a:t>
            </a:r>
            <a:r>
              <a:rPr lang="el-GR" dirty="0">
                <a:latin typeface="+mj-lt"/>
              </a:rPr>
              <a:t> και την </a:t>
            </a:r>
            <a:r>
              <a:rPr lang="el-GR" dirty="0" err="1">
                <a:latin typeface="+mj-lt"/>
              </a:rPr>
              <a:t>κοστολογει</a:t>
            </a:r>
            <a:r>
              <a:rPr lang="el-GR" dirty="0">
                <a:latin typeface="+mj-lt"/>
              </a:rPr>
              <a:t>́ 100 </a:t>
            </a:r>
            <a:r>
              <a:rPr lang="el-GR" dirty="0" err="1">
                <a:latin typeface="+mj-lt"/>
              </a:rPr>
              <a:t>ευρω</a:t>
            </a:r>
            <a:r>
              <a:rPr lang="el-GR" dirty="0">
                <a:latin typeface="+mj-lt"/>
              </a:rPr>
              <a:t>́. </a:t>
            </a:r>
            <a:r>
              <a:rPr lang="el-GR" b="1" dirty="0">
                <a:latin typeface="+mj-lt"/>
              </a:rPr>
              <a:t>Ποια </a:t>
            </a:r>
            <a:r>
              <a:rPr lang="el-GR" b="1" dirty="0" err="1">
                <a:latin typeface="+mj-lt"/>
              </a:rPr>
              <a:t>εξέταση</a:t>
            </a:r>
            <a:r>
              <a:rPr lang="el-GR" b="1" dirty="0">
                <a:latin typeface="+mj-lt"/>
              </a:rPr>
              <a:t> θα </a:t>
            </a:r>
            <a:r>
              <a:rPr lang="el-GR" b="1" dirty="0" err="1">
                <a:latin typeface="+mj-lt"/>
              </a:rPr>
              <a:t>συμβουλεύατε</a:t>
            </a:r>
            <a:r>
              <a:rPr lang="el-GR" b="1" dirty="0">
                <a:latin typeface="+mj-lt"/>
              </a:rPr>
              <a:t> τον/την </a:t>
            </a:r>
            <a:r>
              <a:rPr lang="el-GR" b="1" dirty="0" err="1">
                <a:latin typeface="+mj-lt"/>
              </a:rPr>
              <a:t>Υπουργο</a:t>
            </a:r>
            <a:r>
              <a:rPr lang="el-GR" b="1" dirty="0">
                <a:latin typeface="+mj-lt"/>
              </a:rPr>
              <a:t>́ </a:t>
            </a:r>
            <a:r>
              <a:rPr lang="el-GR" b="1" dirty="0" err="1">
                <a:latin typeface="+mj-lt"/>
              </a:rPr>
              <a:t>Υγείας</a:t>
            </a:r>
            <a:r>
              <a:rPr lang="el-GR" b="1" dirty="0">
                <a:latin typeface="+mj-lt"/>
              </a:rPr>
              <a:t> να </a:t>
            </a:r>
            <a:r>
              <a:rPr lang="el-GR" b="1" dirty="0" err="1">
                <a:latin typeface="+mj-lt"/>
              </a:rPr>
              <a:t>επιλέξει</a:t>
            </a:r>
            <a:r>
              <a:rPr lang="el-GR" b="1" dirty="0">
                <a:latin typeface="+mj-lt"/>
              </a:rPr>
              <a:t>;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E427F891-8635-8402-E887-30F987CFF14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365003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54875-0A93-F700-DB06-EC8800C39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A31E80-82AB-BDE8-BE44-629D3185F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Πού στοχεύει η διδασκαλία των ΣΜ;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A91D66-5505-ED40-6D91-0F3931D1F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56163"/>
            <a:ext cx="11083725" cy="41340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Οι αυριανοί επιστήμονες:</a:t>
            </a:r>
          </a:p>
          <a:p>
            <a:pPr algn="just"/>
            <a:r>
              <a:rPr lang="el-GR" dirty="0"/>
              <a:t>να </a:t>
            </a:r>
            <a:r>
              <a:rPr lang="el-GR" b="1" dirty="0" err="1"/>
              <a:t>μοντελοποιούν</a:t>
            </a:r>
            <a:r>
              <a:rPr lang="el-GR" b="1" dirty="0"/>
              <a:t> </a:t>
            </a:r>
            <a:r>
              <a:rPr lang="el-GR" dirty="0"/>
              <a:t>και να </a:t>
            </a:r>
            <a:r>
              <a:rPr lang="el-GR" b="1" dirty="0"/>
              <a:t>αναλύουν </a:t>
            </a:r>
            <a:r>
              <a:rPr lang="el-GR" dirty="0"/>
              <a:t>πραγματικά προβλήματα</a:t>
            </a:r>
          </a:p>
          <a:p>
            <a:pPr algn="just"/>
            <a:r>
              <a:rPr lang="el-GR" dirty="0"/>
              <a:t>να </a:t>
            </a:r>
            <a:r>
              <a:rPr lang="el-GR" b="1" dirty="0"/>
              <a:t>αναγνωρίζουν</a:t>
            </a:r>
            <a:r>
              <a:rPr lang="el-GR" dirty="0"/>
              <a:t> τα ΣΜ ως θεμέλια για την απόκτηση γνώσεων που είναι κεντρικές στα σύγχρονα Μαθηματικά, αλλά και στις φυσικές και τεχνολογικές επιστήμες, στις επιστήμες της υγείας, κτλ.</a:t>
            </a:r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E0435AE2-15A6-255E-7698-986C0E99DB6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316438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0FA3D5-DA27-E99D-B3C5-C867AF944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κύκλος διερεύνησης πιθανοτήτων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DA553B-029C-04AE-C5CA-B3159C0CF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56163"/>
            <a:ext cx="9240983" cy="3936711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Διατύπωση ερωτήματος.</a:t>
            </a:r>
          </a:p>
          <a:p>
            <a:pPr algn="just"/>
            <a:r>
              <a:rPr lang="el-GR" dirty="0"/>
              <a:t>Σχεδιασμός διερεύνησης.</a:t>
            </a:r>
          </a:p>
          <a:p>
            <a:pPr algn="just"/>
            <a:r>
              <a:rPr lang="el-GR" dirty="0"/>
              <a:t>Διατύπωση εικασιών για το αποτέλεσμα.</a:t>
            </a:r>
          </a:p>
          <a:p>
            <a:pPr algn="just"/>
            <a:r>
              <a:rPr lang="el-GR" dirty="0"/>
              <a:t>Εκτέλεση πειράματος τύχης, συλλογή δεδομένων.</a:t>
            </a:r>
          </a:p>
          <a:p>
            <a:pPr algn="just"/>
            <a:r>
              <a:rPr lang="el-GR" dirty="0"/>
              <a:t>Διερεύνηση, ανάλυση, συμπεράσματα.</a:t>
            </a:r>
          </a:p>
          <a:p>
            <a:pPr algn="just"/>
            <a:r>
              <a:rPr lang="el-GR" dirty="0"/>
              <a:t>Αύξηση δείγματος.</a:t>
            </a:r>
          </a:p>
          <a:p>
            <a:pPr algn="just"/>
            <a:r>
              <a:rPr lang="el-GR" dirty="0"/>
              <a:t>Επικοινωνία αποτελεσμάτων.</a:t>
            </a:r>
          </a:p>
          <a:p>
            <a:pPr algn="just"/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F912D931-12E6-8A4F-A161-3FB3B9E616A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5079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8AF2C-29EE-F591-6D34-A757073519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E3123D-B042-9F3A-4003-5D87C67DA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Έργο που χρειάζεται να προσαρμοστεί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D16F4A-E961-3335-7DF5-9B76C6E78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56163"/>
            <a:ext cx="9240983" cy="39367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Στρίβουμε ένα τίμιο ζάρι και γράφουμε το αποτέλεσμα.</a:t>
            </a:r>
          </a:p>
          <a:p>
            <a:pPr marL="0" indent="0" algn="just">
              <a:buNone/>
            </a:pPr>
            <a:r>
              <a:rPr lang="el-GR" dirty="0"/>
              <a:t>α) Ποιος είναι ο δειγματικός χώρος του πειράματος τύχης;</a:t>
            </a:r>
          </a:p>
          <a:p>
            <a:pPr marL="0" indent="0" algn="just">
              <a:buNone/>
            </a:pPr>
            <a:r>
              <a:rPr lang="el-GR" dirty="0"/>
              <a:t>β) Να βρείτε την πιθανότητα του ενδεχομένου Α={1,2}.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800649E0-19E0-6ADE-D0CD-3147B2CB548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3818056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D9A90B-6531-CE51-5A08-560B8E95F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ECC08D00-D0E4-F127-8410-A4EFE5534BB0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412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Τα στοχαστικά μαθηματικά στα νέα ΠΣ: οι πιθανότητες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9B94E97-4B5F-6FCF-5F2D-F381659B7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7" y="708273"/>
            <a:ext cx="12050807" cy="3972479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E6BF632E-0B78-E2B1-CCBF-C630136E1C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052" y="4680752"/>
            <a:ext cx="12069859" cy="3315163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9400E458-C85E-9DF8-4BD4-3A445C4F62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2" y="412957"/>
            <a:ext cx="12041280" cy="29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4360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3554</Words>
  <Application>Microsoft Office PowerPoint</Application>
  <PresentationFormat>Ευρεία οθόνη</PresentationFormat>
  <Paragraphs>410</Paragraphs>
  <Slides>50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50</vt:i4>
      </vt:variant>
    </vt:vector>
  </HeadingPairs>
  <TitlesOfParts>
    <vt:vector size="54" baseType="lpstr">
      <vt:lpstr>Aptos</vt:lpstr>
      <vt:lpstr>Aptos Display</vt:lpstr>
      <vt:lpstr>Arial</vt:lpstr>
      <vt:lpstr>Θέμα του Office</vt:lpstr>
      <vt:lpstr>Τα στοχαστικά μαθηματικά (ΣΜ) στα νέα προγράμματα σπουδών (ΠΣ):  οι πιθανότητες</vt:lpstr>
      <vt:lpstr>ΣΜ στο Γυμνάσιο &amp; στο Λύκειο: ώρες</vt:lpstr>
      <vt:lpstr>Χαρακτηριστικά των ΣΜ</vt:lpstr>
      <vt:lpstr>Χαρακτηριστικά των ΣΜ</vt:lpstr>
      <vt:lpstr>Πού στοχεύει η διδασκαλία των ΣΜ;</vt:lpstr>
      <vt:lpstr>Πού στοχεύει η διδασκαλία των ΣΜ;</vt:lpstr>
      <vt:lpstr>Ο κύκλος διερεύνησης πιθανοτήτων</vt:lpstr>
      <vt:lpstr>Έργο που χρειάζεται να προσαρμοστεί</vt:lpstr>
      <vt:lpstr>Παρουσίαση του PowerPoint</vt:lpstr>
      <vt:lpstr>Η ανάπτυξη των ΠΜΑ</vt:lpstr>
      <vt:lpstr>Η ανάπτυξη των ΠΜΑ</vt:lpstr>
      <vt:lpstr>Η ανάπτυξη των ΠΜΑ</vt:lpstr>
      <vt:lpstr>Η ανάπτυξη των ΠΜΑ</vt:lpstr>
      <vt:lpstr>Η ανάπτυξη των ΠΜΑ</vt:lpstr>
      <vt:lpstr>Η ανάπτυξη των ΠΜΑ</vt:lpstr>
      <vt:lpstr>Μαθηματικό περιεχόμενο: ΔΣ</vt:lpstr>
      <vt:lpstr>Μαθηματικό περιεχόμενο: Γυμνάσιο</vt:lpstr>
      <vt:lpstr>Μαθηματικό περιεχόμενο: Γυμνάσιο</vt:lpstr>
      <vt:lpstr>Μαθηματικό περιεχόμενο: Λύκειο (Α και Β)</vt:lpstr>
      <vt:lpstr>Μαθηματικό περιεχόμενο: Λύκειο (Α και Β)</vt:lpstr>
      <vt:lpstr>Μαθηματικό περιεχόμενο: Λύκειο (Γ)</vt:lpstr>
      <vt:lpstr>Παράδειγμα </vt:lpstr>
      <vt:lpstr>Παράδειγμα </vt:lpstr>
      <vt:lpstr>Παράδειγμα </vt:lpstr>
      <vt:lpstr>Παράδειγμα </vt:lpstr>
      <vt:lpstr>Παράδειγμα </vt:lpstr>
      <vt:lpstr>Παράδειγμα </vt:lpstr>
      <vt:lpstr>Μεγάλες Ιδέες των Μαθηματικών (ΠΣ)</vt:lpstr>
      <vt:lpstr>Μεγάλες Ιδέες των Μαθηματικών (ΠΣ)</vt:lpstr>
      <vt:lpstr>Μαθηματικές -και όχι μόνο- πρακτικές (ΠΣ)</vt:lpstr>
      <vt:lpstr>Η ανάπτυξη των ΠΜΑ</vt:lpstr>
      <vt:lpstr>Παράδειγμα εξέλιξης ΠΜΑ: Π.τ. &amp; δ.χ</vt:lpstr>
      <vt:lpstr>Παράδειγμα εξέλιξης ΠΜΑ: Π.τ. &amp; δ.χ</vt:lpstr>
      <vt:lpstr>Παράδειγμα έργου 1 – Α Γυμν.</vt:lpstr>
      <vt:lpstr>Παράδειγμα έργου 2 – Β Γυμν.</vt:lpstr>
      <vt:lpstr>ΠΜΑ: Π.τ. &amp; Πιθ. Ενδ.</vt:lpstr>
      <vt:lpstr>Παράδειγμα έργου 3 – Γ Γυμν. </vt:lpstr>
      <vt:lpstr>Παράδειγμα έργου 3 – Γ Γυμν.</vt:lpstr>
      <vt:lpstr>Παρουσίαση του PowerPoint</vt:lpstr>
      <vt:lpstr>Παρουσίαση του PowerPoint</vt:lpstr>
      <vt:lpstr>Παράδειγμα εξέλιξης ΠΜΑ: Π.τ. &amp; δ.χ</vt:lpstr>
      <vt:lpstr>ΠΜΑ: Π.τ. &amp; Πιθ. Ενδ. – Β ΓΕΛ ΓΠ</vt:lpstr>
      <vt:lpstr>Παράδειγμα έργου 4 – Β ΓΕΛ ΓΠ</vt:lpstr>
      <vt:lpstr>Παράδειγμα εξέλιξης ΠΜΑ: Π.τ. &amp; δ.χ</vt:lpstr>
      <vt:lpstr>Η ανάπτυξη των ΠΜΑ</vt:lpstr>
      <vt:lpstr>Παράδειγμα εξέλιξης ΠΜΑ: Συσχέτιση</vt:lpstr>
      <vt:lpstr>Παράδειγμα έργου 5 – Β ΓΕΛ ΓΠ</vt:lpstr>
      <vt:lpstr>Παράδειγμα έργου 5 – Β ΓΕΛ ΓΠ</vt:lpstr>
      <vt:lpstr>Παράδειγμα εξέλιξης ΠΜΑ: Συσχέτιση: Γ ΓΕΛ ΓΠ</vt:lpstr>
      <vt:lpstr>Παράδειγμα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dimitris diamantidis</dc:creator>
  <cp:lastModifiedBy>IOANNIS KARAGIANNIS</cp:lastModifiedBy>
  <cp:revision>23</cp:revision>
  <cp:lastPrinted>2025-02-19T14:34:23Z</cp:lastPrinted>
  <dcterms:created xsi:type="dcterms:W3CDTF">2025-02-04T05:20:07Z</dcterms:created>
  <dcterms:modified xsi:type="dcterms:W3CDTF">2025-02-19T21:16:47Z</dcterms:modified>
</cp:coreProperties>
</file>