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86" d="100"/>
          <a:sy n="86" d="100"/>
        </p:scale>
        <p:origin x="-1494"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spTree>
      <p:nvGrpSpPr>
        <p:cNvPr id="1" name=""/>
        <p:cNvGrpSpPr/>
        <p:nvPr/>
      </p:nvGrpSpPr>
      <p:grpSpPr>
        <a:xfrm>
          <a:off x="0" y="0"/>
          <a:ext cx="0" cy="0"/>
          <a:chOff x="0" y="0"/>
          <a:chExt cx="0" cy="0"/>
        </a:xfrm>
      </p:grpSpPr>
      <p:sp>
        <p:nvSpPr>
          <p:cNvPr id="10" name="9 - Ορθογώνιο τρίγωνο"/>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8 - Τίτλος"/>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l-GR" smtClean="0"/>
              <a:t>Kλικ για επεξεργασία του τίτλου</a:t>
            </a:r>
            <a:endParaRPr kumimoji="0" lang="en-US"/>
          </a:p>
        </p:txBody>
      </p:sp>
      <p:sp>
        <p:nvSpPr>
          <p:cNvPr id="17" name="16 - Υπότιτλος"/>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l-GR" smtClean="0"/>
              <a:t>Κάντε κλικ για να επεξεργαστείτε τον υπότιτλο του υποδείγματος</a:t>
            </a:r>
            <a:endParaRPr kumimoji="0" lang="en-US"/>
          </a:p>
        </p:txBody>
      </p:sp>
      <p:grpSp>
        <p:nvGrpSpPr>
          <p:cNvPr id="2" name="1 - Ομάδα"/>
          <p:cNvGrpSpPr/>
          <p:nvPr/>
        </p:nvGrpSpPr>
        <p:grpSpPr>
          <a:xfrm>
            <a:off x="-3765" y="4953000"/>
            <a:ext cx="9147765" cy="1912088"/>
            <a:chOff x="-3765" y="4832896"/>
            <a:chExt cx="9147765" cy="2032192"/>
          </a:xfrm>
        </p:grpSpPr>
        <p:sp>
          <p:nvSpPr>
            <p:cNvPr id="7" name="6 - Ελεύθερη σχεδίαση"/>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7 - Ελεύθερη σχεδίαση"/>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10 - Ελεύθερη σχεδίαση"/>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11 - Ευθεία γραμμή σύνδεσης"/>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29 - Θέση ημερομηνίας"/>
          <p:cNvSpPr>
            <a:spLocks noGrp="1"/>
          </p:cNvSpPr>
          <p:nvPr>
            <p:ph type="dt" sz="half" idx="10"/>
          </p:nvPr>
        </p:nvSpPr>
        <p:spPr/>
        <p:txBody>
          <a:bodyPr/>
          <a:lstStyle>
            <a:lvl1pPr>
              <a:defRPr>
                <a:solidFill>
                  <a:srgbClr val="FFFFFF"/>
                </a:solidFill>
              </a:defRPr>
            </a:lvl1pPr>
            <a:extLst/>
          </a:lstStyle>
          <a:p>
            <a:fld id="{0FF4D64B-7F64-43E5-B9B9-FA01025A3818}" type="datetimeFigureOut">
              <a:rPr lang="el-GR" smtClean="0"/>
              <a:pPr/>
              <a:t>29/10/2019</a:t>
            </a:fld>
            <a:endParaRPr lang="el-GR"/>
          </a:p>
        </p:txBody>
      </p:sp>
      <p:sp>
        <p:nvSpPr>
          <p:cNvPr id="19" name="18 - Θέση υποσέλιδου"/>
          <p:cNvSpPr>
            <a:spLocks noGrp="1"/>
          </p:cNvSpPr>
          <p:nvPr>
            <p:ph type="ftr" sz="quarter" idx="11"/>
          </p:nvPr>
        </p:nvSpPr>
        <p:spPr/>
        <p:txBody>
          <a:bodyPr/>
          <a:lstStyle>
            <a:lvl1pPr>
              <a:defRPr>
                <a:solidFill>
                  <a:schemeClr val="accent1">
                    <a:tint val="20000"/>
                  </a:schemeClr>
                </a:solidFill>
              </a:defRPr>
            </a:lvl1pPr>
            <a:extLst/>
          </a:lstStyle>
          <a:p>
            <a:endParaRPr lang="el-GR"/>
          </a:p>
        </p:txBody>
      </p:sp>
      <p:sp>
        <p:nvSpPr>
          <p:cNvPr id="27" name="26 - Θέση αριθμού διαφάνειας"/>
          <p:cNvSpPr>
            <a:spLocks noGrp="1"/>
          </p:cNvSpPr>
          <p:nvPr>
            <p:ph type="sldNum" sz="quarter" idx="12"/>
          </p:nvPr>
        </p:nvSpPr>
        <p:spPr/>
        <p:txBody>
          <a:bodyPr/>
          <a:lstStyle>
            <a:lvl1pPr>
              <a:defRPr>
                <a:solidFill>
                  <a:srgbClr val="FFFFFF"/>
                </a:solidFill>
              </a:defRPr>
            </a:lvl1pPr>
            <a:extLst/>
          </a:lstStyle>
          <a:p>
            <a:fld id="{B244989D-F49D-4DDB-B3E6-C981A9D37259}" type="slidenum">
              <a:rPr lang="el-GR" smtClean="0"/>
              <a:pPr/>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extLs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457200" y="1481329"/>
            <a:ext cx="8229600" cy="4386071"/>
          </a:xfrm>
        </p:spPr>
        <p:txBody>
          <a:bodyPr vert="eaVert"/>
          <a:lstStyle>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extLst/>
          </a:lstStyle>
          <a:p>
            <a:fld id="{0FF4D64B-7F64-43E5-B9B9-FA01025A3818}" type="datetimeFigureOut">
              <a:rPr lang="el-GR" smtClean="0"/>
              <a:pPr/>
              <a:t>29/10/2019</a:t>
            </a:fld>
            <a:endParaRPr lang="el-GR"/>
          </a:p>
        </p:txBody>
      </p:sp>
      <p:sp>
        <p:nvSpPr>
          <p:cNvPr id="5" name="4 - Θέση υποσέλιδου"/>
          <p:cNvSpPr>
            <a:spLocks noGrp="1"/>
          </p:cNvSpPr>
          <p:nvPr>
            <p:ph type="ftr" sz="quarter" idx="11"/>
          </p:nvPr>
        </p:nvSpPr>
        <p:spPr/>
        <p:txBody>
          <a:bodyPr/>
          <a:lstStyle>
            <a:extLst/>
          </a:lstStyle>
          <a:p>
            <a:endParaRPr lang="el-GR"/>
          </a:p>
        </p:txBody>
      </p:sp>
      <p:sp>
        <p:nvSpPr>
          <p:cNvPr id="6" name="5 - Θέση αριθμού διαφάνειας"/>
          <p:cNvSpPr>
            <a:spLocks noGrp="1"/>
          </p:cNvSpPr>
          <p:nvPr>
            <p:ph type="sldNum" sz="quarter" idx="12"/>
          </p:nvPr>
        </p:nvSpPr>
        <p:spPr/>
        <p:txBody>
          <a:bodyPr/>
          <a:lstStyle>
            <a:extLst/>
          </a:lstStyle>
          <a:p>
            <a:fld id="{B244989D-F49D-4DDB-B3E6-C981A9D37259}"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844013" y="274640"/>
            <a:ext cx="1777470" cy="5592761"/>
          </a:xfrm>
        </p:spPr>
        <p:txBody>
          <a:bodyPr vert="eaVert"/>
          <a:lstStyle>
            <a:extLs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457200" y="274641"/>
            <a:ext cx="6324600" cy="5592760"/>
          </a:xfrm>
        </p:spPr>
        <p:txBody>
          <a:bodyPr vert="eaVert"/>
          <a:lstStyle>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extLst/>
          </a:lstStyle>
          <a:p>
            <a:fld id="{0FF4D64B-7F64-43E5-B9B9-FA01025A3818}" type="datetimeFigureOut">
              <a:rPr lang="el-GR" smtClean="0"/>
              <a:pPr/>
              <a:t>29/10/2019</a:t>
            </a:fld>
            <a:endParaRPr lang="el-GR"/>
          </a:p>
        </p:txBody>
      </p:sp>
      <p:sp>
        <p:nvSpPr>
          <p:cNvPr id="5" name="4 - Θέση υποσέλιδου"/>
          <p:cNvSpPr>
            <a:spLocks noGrp="1"/>
          </p:cNvSpPr>
          <p:nvPr>
            <p:ph type="ftr" sz="quarter" idx="11"/>
          </p:nvPr>
        </p:nvSpPr>
        <p:spPr/>
        <p:txBody>
          <a:bodyPr/>
          <a:lstStyle>
            <a:extLst/>
          </a:lstStyle>
          <a:p>
            <a:endParaRPr lang="el-GR"/>
          </a:p>
        </p:txBody>
      </p:sp>
      <p:sp>
        <p:nvSpPr>
          <p:cNvPr id="6" name="5 - Θέση αριθμού διαφάνειας"/>
          <p:cNvSpPr>
            <a:spLocks noGrp="1"/>
          </p:cNvSpPr>
          <p:nvPr>
            <p:ph type="sldNum" sz="quarter" idx="12"/>
          </p:nvPr>
        </p:nvSpPr>
        <p:spPr/>
        <p:txBody>
          <a:bodyPr/>
          <a:lstStyle>
            <a:extLst/>
          </a:lstStyle>
          <a:p>
            <a:fld id="{B244989D-F49D-4DDB-B3E6-C981A9D37259}"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p:txBody>
          <a:bodyPr/>
          <a:lstStyle>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extLst/>
          </a:lstStyle>
          <a:p>
            <a:fld id="{0FF4D64B-7F64-43E5-B9B9-FA01025A3818}" type="datetimeFigureOut">
              <a:rPr lang="el-GR" smtClean="0"/>
              <a:pPr/>
              <a:t>29/10/2019</a:t>
            </a:fld>
            <a:endParaRPr lang="el-GR"/>
          </a:p>
        </p:txBody>
      </p:sp>
      <p:sp>
        <p:nvSpPr>
          <p:cNvPr id="5" name="4 - Θέση υποσέλιδου"/>
          <p:cNvSpPr>
            <a:spLocks noGrp="1"/>
          </p:cNvSpPr>
          <p:nvPr>
            <p:ph type="ftr" sz="quarter" idx="11"/>
          </p:nvPr>
        </p:nvSpPr>
        <p:spPr/>
        <p:txBody>
          <a:bodyPr/>
          <a:lstStyle>
            <a:extLst/>
          </a:lstStyle>
          <a:p>
            <a:endParaRPr lang="el-GR"/>
          </a:p>
        </p:txBody>
      </p:sp>
      <p:sp>
        <p:nvSpPr>
          <p:cNvPr id="6" name="5 - Θέση αριθμού διαφάνειας"/>
          <p:cNvSpPr>
            <a:spLocks noGrp="1"/>
          </p:cNvSpPr>
          <p:nvPr>
            <p:ph type="sldNum" sz="quarter" idx="12"/>
          </p:nvPr>
        </p:nvSpPr>
        <p:spPr/>
        <p:txBody>
          <a:bodyPr/>
          <a:lstStyle>
            <a:extLst/>
          </a:lstStyle>
          <a:p>
            <a:fld id="{B244989D-F49D-4DDB-B3E6-C981A9D37259}" type="slidenum">
              <a:rPr lang="el-GR" smtClean="0"/>
              <a:pPr/>
              <a:t>‹#›</a:t>
            </a:fld>
            <a:endParaRPr lang="el-GR"/>
          </a:p>
        </p:txBody>
      </p:sp>
      <p:sp>
        <p:nvSpPr>
          <p:cNvPr id="7" name="6 - Τίτλος"/>
          <p:cNvSpPr>
            <a:spLocks noGrp="1"/>
          </p:cNvSpPr>
          <p:nvPr>
            <p:ph type="title"/>
          </p:nvPr>
        </p:nvSpPr>
        <p:spPr/>
        <p:txBody>
          <a:bodyPr rtlCol="0"/>
          <a:lstStyle>
            <a:extLst/>
          </a:lstStyle>
          <a:p>
            <a:r>
              <a:rPr kumimoji="0" lang="el-GR" smtClean="0"/>
              <a:t>Kλικ για επεξεργασία του τίτλου</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bg>
      <p:bgRef idx="1002">
        <a:schemeClr val="bg1"/>
      </p:bgRef>
    </p:bg>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extLst/>
          </a:lstStyle>
          <a:p>
            <a:fld id="{0FF4D64B-7F64-43E5-B9B9-FA01025A3818}" type="datetimeFigureOut">
              <a:rPr lang="el-GR" smtClean="0"/>
              <a:pPr/>
              <a:t>29/10/2019</a:t>
            </a:fld>
            <a:endParaRPr lang="el-GR"/>
          </a:p>
        </p:txBody>
      </p:sp>
      <p:sp>
        <p:nvSpPr>
          <p:cNvPr id="5" name="4 - Θέση υποσέλιδου"/>
          <p:cNvSpPr>
            <a:spLocks noGrp="1"/>
          </p:cNvSpPr>
          <p:nvPr>
            <p:ph type="ftr" sz="quarter" idx="11"/>
          </p:nvPr>
        </p:nvSpPr>
        <p:spPr/>
        <p:txBody>
          <a:bodyPr/>
          <a:lstStyle>
            <a:extLst/>
          </a:lstStyle>
          <a:p>
            <a:endParaRPr lang="el-GR"/>
          </a:p>
        </p:txBody>
      </p:sp>
      <p:sp>
        <p:nvSpPr>
          <p:cNvPr id="6" name="5 - Θέση αριθμού διαφάνειας"/>
          <p:cNvSpPr>
            <a:spLocks noGrp="1"/>
          </p:cNvSpPr>
          <p:nvPr>
            <p:ph type="sldNum" sz="quarter" idx="12"/>
          </p:nvPr>
        </p:nvSpPr>
        <p:spPr/>
        <p:txBody>
          <a:bodyPr/>
          <a:lstStyle>
            <a:extLst/>
          </a:lstStyle>
          <a:p>
            <a:fld id="{B244989D-F49D-4DDB-B3E6-C981A9D37259}" type="slidenum">
              <a:rPr lang="el-GR" smtClean="0"/>
              <a:pPr/>
              <a:t>‹#›</a:t>
            </a:fld>
            <a:endParaRPr lang="el-GR"/>
          </a:p>
        </p:txBody>
      </p:sp>
      <p:sp>
        <p:nvSpPr>
          <p:cNvPr id="7" name="6 - Διάσημα"/>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7 - Διάσημα"/>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bg>
      <p:bgRef idx="1002">
        <a:schemeClr val="bg1"/>
      </p:bgRef>
    </p:bg>
    <p:spTree>
      <p:nvGrpSpPr>
        <p:cNvPr id="1" name=""/>
        <p:cNvGrpSpPr/>
        <p:nvPr/>
      </p:nvGrpSpPr>
      <p:grpSpPr>
        <a:xfrm>
          <a:off x="0" y="0"/>
          <a:ext cx="0" cy="0"/>
          <a:chOff x="0" y="0"/>
          <a:chExt cx="0" cy="0"/>
        </a:xfrm>
      </p:grpSpPr>
      <p:sp>
        <p:nvSpPr>
          <p:cNvPr id="3" name="2 - Θέση περιεχομένου"/>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περιεχομένου"/>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p:txBody>
          <a:bodyPr/>
          <a:lstStyle>
            <a:extLst/>
          </a:lstStyle>
          <a:p>
            <a:fld id="{0FF4D64B-7F64-43E5-B9B9-FA01025A3818}" type="datetimeFigureOut">
              <a:rPr lang="el-GR" smtClean="0"/>
              <a:pPr/>
              <a:t>29/10/2019</a:t>
            </a:fld>
            <a:endParaRPr lang="el-GR"/>
          </a:p>
        </p:txBody>
      </p:sp>
      <p:sp>
        <p:nvSpPr>
          <p:cNvPr id="6" name="5 - Θέση υποσέλιδου"/>
          <p:cNvSpPr>
            <a:spLocks noGrp="1"/>
          </p:cNvSpPr>
          <p:nvPr>
            <p:ph type="ftr" sz="quarter" idx="11"/>
          </p:nvPr>
        </p:nvSpPr>
        <p:spPr/>
        <p:txBody>
          <a:bodyPr/>
          <a:lstStyle>
            <a:extLst/>
          </a:lstStyle>
          <a:p>
            <a:endParaRPr lang="el-GR"/>
          </a:p>
        </p:txBody>
      </p:sp>
      <p:sp>
        <p:nvSpPr>
          <p:cNvPr id="7" name="6 - Θέση αριθμού διαφάνειας"/>
          <p:cNvSpPr>
            <a:spLocks noGrp="1"/>
          </p:cNvSpPr>
          <p:nvPr>
            <p:ph type="sldNum" sz="quarter" idx="12"/>
          </p:nvPr>
        </p:nvSpPr>
        <p:spPr/>
        <p:txBody>
          <a:bodyPr/>
          <a:lstStyle>
            <a:extLst/>
          </a:lstStyle>
          <a:p>
            <a:fld id="{B244989D-F49D-4DDB-B3E6-C981A9D37259}" type="slidenum">
              <a:rPr lang="el-GR" smtClean="0"/>
              <a:pPr/>
              <a:t>‹#›</a:t>
            </a:fld>
            <a:endParaRPr lang="el-GR"/>
          </a:p>
        </p:txBody>
      </p:sp>
      <p:sp>
        <p:nvSpPr>
          <p:cNvPr id="8" name="7 - Τίτλος"/>
          <p:cNvSpPr>
            <a:spLocks noGrp="1"/>
          </p:cNvSpPr>
          <p:nvPr>
            <p:ph type="title"/>
          </p:nvPr>
        </p:nvSpPr>
        <p:spPr/>
        <p:txBody>
          <a:bodyPr rtlCol="0"/>
          <a:lstStyle>
            <a:extLst/>
          </a:lstStyle>
          <a:p>
            <a:r>
              <a:rPr kumimoji="0" lang="el-GR" smtClean="0"/>
              <a:t>Kλικ για επεξεργασία του τίτλου</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Σύγκριση">
    <p:bg>
      <p:bgRef idx="1003">
        <a:schemeClr val="bg1"/>
      </p:bgRef>
    </p:bg>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8229600" cy="1143000"/>
          </a:xfrm>
        </p:spPr>
        <p:txBody>
          <a:bodyPr anchor="ctr"/>
          <a:lstStyle>
            <a:lvl1pPr>
              <a:defRPr/>
            </a:lvl1pPr>
            <a:extLst/>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l-GR" smtClean="0"/>
              <a:t>Kλικ για επεξεργασία των στυλ του υποδείγματος</a:t>
            </a:r>
          </a:p>
        </p:txBody>
      </p:sp>
      <p:sp>
        <p:nvSpPr>
          <p:cNvPr id="4" name="3 - Θέση κειμένου"/>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l-GR" smtClean="0"/>
              <a:t>Kλικ για επεξεργασία των στυλ του υποδείγματος</a:t>
            </a:r>
          </a:p>
        </p:txBody>
      </p:sp>
      <p:sp>
        <p:nvSpPr>
          <p:cNvPr id="5" name="4 - Θέση περιεχομένου"/>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6" name="5 - Θέση περιεχομένου"/>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7" name="6 - Θέση ημερομηνίας"/>
          <p:cNvSpPr>
            <a:spLocks noGrp="1"/>
          </p:cNvSpPr>
          <p:nvPr>
            <p:ph type="dt" sz="half" idx="10"/>
          </p:nvPr>
        </p:nvSpPr>
        <p:spPr/>
        <p:txBody>
          <a:bodyPr/>
          <a:lstStyle>
            <a:extLst/>
          </a:lstStyle>
          <a:p>
            <a:fld id="{0FF4D64B-7F64-43E5-B9B9-FA01025A3818}" type="datetimeFigureOut">
              <a:rPr lang="el-GR" smtClean="0"/>
              <a:pPr/>
              <a:t>29/10/2019</a:t>
            </a:fld>
            <a:endParaRPr lang="el-GR"/>
          </a:p>
        </p:txBody>
      </p:sp>
      <p:sp>
        <p:nvSpPr>
          <p:cNvPr id="8" name="7 - Θέση υποσέλιδου"/>
          <p:cNvSpPr>
            <a:spLocks noGrp="1"/>
          </p:cNvSpPr>
          <p:nvPr>
            <p:ph type="ftr" sz="quarter" idx="11"/>
          </p:nvPr>
        </p:nvSpPr>
        <p:spPr/>
        <p:txBody>
          <a:bodyPr/>
          <a:lstStyle>
            <a:extLst/>
          </a:lstStyle>
          <a:p>
            <a:endParaRPr lang="el-GR"/>
          </a:p>
        </p:txBody>
      </p:sp>
      <p:sp>
        <p:nvSpPr>
          <p:cNvPr id="9" name="8 - Θέση αριθμού διαφάνειας"/>
          <p:cNvSpPr>
            <a:spLocks noGrp="1"/>
          </p:cNvSpPr>
          <p:nvPr>
            <p:ph type="sldNum" sz="quarter" idx="12"/>
          </p:nvPr>
        </p:nvSpPr>
        <p:spPr/>
        <p:txBody>
          <a:bodyPr/>
          <a:lstStyle>
            <a:extLst/>
          </a:lstStyle>
          <a:p>
            <a:fld id="{B244989D-F49D-4DDB-B3E6-C981A9D37259}" type="slidenum">
              <a:rPr lang="el-GR" smtClean="0"/>
              <a:pPr/>
              <a:t>‹#›</a:t>
            </a:fld>
            <a:endParaRPr lang="el-GR"/>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bg>
      <p:bgRef idx="1002">
        <a:schemeClr val="bg1"/>
      </p:bgRef>
    </p:bg>
    <p:spTree>
      <p:nvGrpSpPr>
        <p:cNvPr id="1" name=""/>
        <p:cNvGrpSpPr/>
        <p:nvPr/>
      </p:nvGrpSpPr>
      <p:grpSpPr>
        <a:xfrm>
          <a:off x="0" y="0"/>
          <a:ext cx="0" cy="0"/>
          <a:chOff x="0" y="0"/>
          <a:chExt cx="0" cy="0"/>
        </a:xfrm>
      </p:grpSpPr>
      <p:sp>
        <p:nvSpPr>
          <p:cNvPr id="3" name="2 - Θέση ημερομηνίας"/>
          <p:cNvSpPr>
            <a:spLocks noGrp="1"/>
          </p:cNvSpPr>
          <p:nvPr>
            <p:ph type="dt" sz="half" idx="10"/>
          </p:nvPr>
        </p:nvSpPr>
        <p:spPr/>
        <p:txBody>
          <a:bodyPr/>
          <a:lstStyle>
            <a:extLst/>
          </a:lstStyle>
          <a:p>
            <a:fld id="{0FF4D64B-7F64-43E5-B9B9-FA01025A3818}" type="datetimeFigureOut">
              <a:rPr lang="el-GR" smtClean="0"/>
              <a:pPr/>
              <a:t>29/10/2019</a:t>
            </a:fld>
            <a:endParaRPr lang="el-GR"/>
          </a:p>
        </p:txBody>
      </p:sp>
      <p:sp>
        <p:nvSpPr>
          <p:cNvPr id="4" name="3 - Θέση υποσέλιδου"/>
          <p:cNvSpPr>
            <a:spLocks noGrp="1"/>
          </p:cNvSpPr>
          <p:nvPr>
            <p:ph type="ftr" sz="quarter" idx="11"/>
          </p:nvPr>
        </p:nvSpPr>
        <p:spPr/>
        <p:txBody>
          <a:bodyPr/>
          <a:lstStyle>
            <a:extLst/>
          </a:lstStyle>
          <a:p>
            <a:endParaRPr lang="el-GR"/>
          </a:p>
        </p:txBody>
      </p:sp>
      <p:sp>
        <p:nvSpPr>
          <p:cNvPr id="5" name="4 - Θέση αριθμού διαφάνειας"/>
          <p:cNvSpPr>
            <a:spLocks noGrp="1"/>
          </p:cNvSpPr>
          <p:nvPr>
            <p:ph type="sldNum" sz="quarter" idx="12"/>
          </p:nvPr>
        </p:nvSpPr>
        <p:spPr/>
        <p:txBody>
          <a:bodyPr/>
          <a:lstStyle>
            <a:extLst/>
          </a:lstStyle>
          <a:p>
            <a:fld id="{B244989D-F49D-4DDB-B3E6-C981A9D37259}" type="slidenum">
              <a:rPr lang="el-GR" smtClean="0"/>
              <a:pPr/>
              <a:t>‹#›</a:t>
            </a:fld>
            <a:endParaRPr lang="el-GR"/>
          </a:p>
        </p:txBody>
      </p:sp>
      <p:sp>
        <p:nvSpPr>
          <p:cNvPr id="6" name="5 - Τίτλος"/>
          <p:cNvSpPr>
            <a:spLocks noGrp="1"/>
          </p:cNvSpPr>
          <p:nvPr>
            <p:ph type="title"/>
          </p:nvPr>
        </p:nvSpPr>
        <p:spPr/>
        <p:txBody>
          <a:bodyPr rtlCol="0"/>
          <a:lstStyle>
            <a:extLst/>
          </a:lstStyle>
          <a:p>
            <a:r>
              <a:rPr kumimoji="0" lang="el-GR" smtClean="0"/>
              <a:t>Kλικ για επεξεργασία του τίτλου</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extLst/>
          </a:lstStyle>
          <a:p>
            <a:fld id="{0FF4D64B-7F64-43E5-B9B9-FA01025A3818}" type="datetimeFigureOut">
              <a:rPr lang="el-GR" smtClean="0"/>
              <a:pPr/>
              <a:t>29/10/2019</a:t>
            </a:fld>
            <a:endParaRPr lang="el-GR"/>
          </a:p>
        </p:txBody>
      </p:sp>
      <p:sp>
        <p:nvSpPr>
          <p:cNvPr id="3" name="2 - Θέση υποσέλιδου"/>
          <p:cNvSpPr>
            <a:spLocks noGrp="1"/>
          </p:cNvSpPr>
          <p:nvPr>
            <p:ph type="ftr" sz="quarter" idx="11"/>
          </p:nvPr>
        </p:nvSpPr>
        <p:spPr/>
        <p:txBody>
          <a:bodyPr/>
          <a:lstStyle>
            <a:extLst/>
          </a:lstStyle>
          <a:p>
            <a:endParaRPr lang="el-GR"/>
          </a:p>
        </p:txBody>
      </p:sp>
      <p:sp>
        <p:nvSpPr>
          <p:cNvPr id="4" name="3 - Θέση αριθμού διαφάνειας"/>
          <p:cNvSpPr>
            <a:spLocks noGrp="1"/>
          </p:cNvSpPr>
          <p:nvPr>
            <p:ph type="sldNum" sz="quarter" idx="12"/>
          </p:nvPr>
        </p:nvSpPr>
        <p:spPr/>
        <p:txBody>
          <a:bodyPr/>
          <a:lstStyle>
            <a:extLst/>
          </a:lstStyle>
          <a:p>
            <a:fld id="{B244989D-F49D-4DDB-B3E6-C981A9D37259}"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Περιεχόμενο με λεζάντα">
    <p:bg>
      <p:bgRef idx="1003">
        <a:schemeClr val="bg1"/>
      </p:bgRef>
    </p:bg>
    <p:spTree>
      <p:nvGrpSpPr>
        <p:cNvPr id="1" name=""/>
        <p:cNvGrpSpPr/>
        <p:nvPr/>
      </p:nvGrpSpPr>
      <p:grpSpPr>
        <a:xfrm>
          <a:off x="0" y="0"/>
          <a:ext cx="0" cy="0"/>
          <a:chOff x="0" y="0"/>
          <a:chExt cx="0" cy="0"/>
        </a:xfrm>
      </p:grpSpPr>
      <p:sp>
        <p:nvSpPr>
          <p:cNvPr id="2" name="1 - Τίτλος"/>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l-GR" smtClean="0"/>
              <a:t>Kλικ για επεξεργασία του τίτλου</a:t>
            </a:r>
            <a:endParaRPr kumimoji="0" lang="en-US"/>
          </a:p>
        </p:txBody>
      </p:sp>
      <p:sp>
        <p:nvSpPr>
          <p:cNvPr id="3" name="2 - Θέση κειμένου"/>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l-GR" smtClean="0"/>
              <a:t>Kλικ για επεξεργασία των στυλ του υποδείγματος</a:t>
            </a:r>
          </a:p>
        </p:txBody>
      </p:sp>
      <p:sp>
        <p:nvSpPr>
          <p:cNvPr id="4" name="3 - Θέση περιεχομένου"/>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a:xfrm>
            <a:off x="6727032" y="6407944"/>
            <a:ext cx="1920240" cy="365760"/>
          </a:xfrm>
        </p:spPr>
        <p:txBody>
          <a:bodyPr/>
          <a:lstStyle>
            <a:extLst/>
          </a:lstStyle>
          <a:p>
            <a:fld id="{0FF4D64B-7F64-43E5-B9B9-FA01025A3818}" type="datetimeFigureOut">
              <a:rPr lang="el-GR" smtClean="0"/>
              <a:pPr/>
              <a:t>29/10/2019</a:t>
            </a:fld>
            <a:endParaRPr lang="el-GR"/>
          </a:p>
        </p:txBody>
      </p:sp>
      <p:sp>
        <p:nvSpPr>
          <p:cNvPr id="6" name="5 - Θέση υποσέλιδου"/>
          <p:cNvSpPr>
            <a:spLocks noGrp="1"/>
          </p:cNvSpPr>
          <p:nvPr>
            <p:ph type="ftr" sz="quarter" idx="11"/>
          </p:nvPr>
        </p:nvSpPr>
        <p:spPr/>
        <p:txBody>
          <a:bodyPr/>
          <a:lstStyle>
            <a:extLst/>
          </a:lstStyle>
          <a:p>
            <a:endParaRPr lang="el-GR"/>
          </a:p>
        </p:txBody>
      </p:sp>
      <p:sp>
        <p:nvSpPr>
          <p:cNvPr id="7" name="6 - Θέση αριθμού διαφάνειας"/>
          <p:cNvSpPr>
            <a:spLocks noGrp="1"/>
          </p:cNvSpPr>
          <p:nvPr>
            <p:ph type="sldNum" sz="quarter" idx="12"/>
          </p:nvPr>
        </p:nvSpPr>
        <p:spPr/>
        <p:txBody>
          <a:bodyPr/>
          <a:lstStyle>
            <a:extLst/>
          </a:lstStyle>
          <a:p>
            <a:fld id="{B244989D-F49D-4DDB-B3E6-C981A9D37259}" type="slidenum">
              <a:rPr lang="el-GR" smtClean="0"/>
              <a:pPr/>
              <a:t>‹#›</a:t>
            </a:fld>
            <a:endParaRPr lang="el-G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bg>
      <p:bgRef idx="1002">
        <a:schemeClr val="bg1"/>
      </p:bgRef>
    </p:bg>
    <p:spTree>
      <p:nvGrpSpPr>
        <p:cNvPr id="1" name=""/>
        <p:cNvGrpSpPr/>
        <p:nvPr/>
      </p:nvGrpSpPr>
      <p:grpSpPr>
        <a:xfrm>
          <a:off x="0" y="0"/>
          <a:ext cx="0" cy="0"/>
          <a:chOff x="0" y="0"/>
          <a:chExt cx="0" cy="0"/>
        </a:xfrm>
      </p:grpSpPr>
      <p:sp>
        <p:nvSpPr>
          <p:cNvPr id="4" name="3 - Θέση κειμένου"/>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l-GR" smtClean="0"/>
              <a:t>Kλικ για επεξεργασία των στυλ του υποδείγματος</a:t>
            </a:r>
          </a:p>
        </p:txBody>
      </p:sp>
      <p:sp>
        <p:nvSpPr>
          <p:cNvPr id="3" name="2 - Θέση εικόνας"/>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l-GR" smtClean="0"/>
              <a:t>Κάντε κλικ στο εικονίδιο για να προσθέσετε μια εικόνα</a:t>
            </a:r>
            <a:endParaRPr kumimoji="0" lang="en-US" dirty="0"/>
          </a:p>
        </p:txBody>
      </p:sp>
      <p:sp>
        <p:nvSpPr>
          <p:cNvPr id="5" name="4 - Θέση ημερομηνίας"/>
          <p:cNvSpPr>
            <a:spLocks noGrp="1"/>
          </p:cNvSpPr>
          <p:nvPr>
            <p:ph type="dt" sz="half" idx="10"/>
          </p:nvPr>
        </p:nvSpPr>
        <p:spPr/>
        <p:txBody>
          <a:bodyPr/>
          <a:lstStyle>
            <a:lvl1pPr>
              <a:defRPr>
                <a:solidFill>
                  <a:schemeClr val="tx1"/>
                </a:solidFill>
              </a:defRPr>
            </a:lvl1pPr>
            <a:extLst/>
          </a:lstStyle>
          <a:p>
            <a:fld id="{0FF4D64B-7F64-43E5-B9B9-FA01025A3818}" type="datetimeFigureOut">
              <a:rPr lang="el-GR" smtClean="0"/>
              <a:pPr/>
              <a:t>29/10/2019</a:t>
            </a:fld>
            <a:endParaRPr lang="el-GR"/>
          </a:p>
        </p:txBody>
      </p:sp>
      <p:sp>
        <p:nvSpPr>
          <p:cNvPr id="6" name="5 - Θέση υποσέλιδου"/>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l-GR"/>
          </a:p>
        </p:txBody>
      </p:sp>
      <p:sp>
        <p:nvSpPr>
          <p:cNvPr id="7" name="6 - Θέση αριθμού διαφάνειας"/>
          <p:cNvSpPr>
            <a:spLocks noGrp="1"/>
          </p:cNvSpPr>
          <p:nvPr>
            <p:ph type="sldNum" sz="quarter" idx="12"/>
          </p:nvPr>
        </p:nvSpPr>
        <p:spPr/>
        <p:txBody>
          <a:bodyPr/>
          <a:lstStyle>
            <a:lvl1pPr>
              <a:defRPr>
                <a:solidFill>
                  <a:schemeClr val="tx1"/>
                </a:solidFill>
              </a:defRPr>
            </a:lvl1pPr>
            <a:extLst/>
          </a:lstStyle>
          <a:p>
            <a:fld id="{B244989D-F49D-4DDB-B3E6-C981A9D37259}" type="slidenum">
              <a:rPr lang="el-GR" smtClean="0"/>
              <a:pPr/>
              <a:t>‹#›</a:t>
            </a:fld>
            <a:endParaRPr lang="el-GR"/>
          </a:p>
        </p:txBody>
      </p:sp>
      <p:sp>
        <p:nvSpPr>
          <p:cNvPr id="2" name="1 - Τίτλος"/>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l-GR" smtClean="0"/>
              <a:t>Kλικ για επεξεργασία του τίτλου</a:t>
            </a:r>
            <a:endParaRPr kumimoji="0" lang="en-US"/>
          </a:p>
        </p:txBody>
      </p:sp>
      <p:sp>
        <p:nvSpPr>
          <p:cNvPr id="8" name="7 - Ελεύθερη σχεδίαση"/>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8 - Ελεύθερη σχεδίαση"/>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9 - Ορθογώνιο τρίγωνο"/>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10 - Ευθεία γραμμή σύνδεσης"/>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11 - Διάσημα"/>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12 - Διάσημα"/>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12 - Ελεύθερη σχεδίαση"/>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11 - Ελεύθερη σχεδίαση"/>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13 - Ορθογώνιο τρίγωνο"/>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14 - Ευθεία γραμμή σύνδεσης"/>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8 - Θέση τίτλου"/>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l-GR" smtClean="0"/>
              <a:t>Kλικ για επεξεργασία του τίτλου</a:t>
            </a:r>
            <a:endParaRPr kumimoji="0" lang="en-US"/>
          </a:p>
        </p:txBody>
      </p:sp>
      <p:sp>
        <p:nvSpPr>
          <p:cNvPr id="30" name="29 - Θέση κειμένου"/>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l-GR" smtClean="0"/>
              <a:t>Kλικ για επεξεργασία των στυλ του υποδείγματος</a:t>
            </a:r>
          </a:p>
          <a:p>
            <a:pPr lvl="1" eaLnBrk="1" latinLnBrk="0" hangingPunct="1"/>
            <a:r>
              <a:rPr kumimoji="0" lang="el-GR" smtClean="0"/>
              <a:t>Δεύτερου επιπέδου</a:t>
            </a:r>
          </a:p>
          <a:p>
            <a:pPr lvl="2" eaLnBrk="1" latinLnBrk="0" hangingPunct="1"/>
            <a:r>
              <a:rPr kumimoji="0" lang="el-GR" smtClean="0"/>
              <a:t>Τρίτου επιπέδου</a:t>
            </a:r>
          </a:p>
          <a:p>
            <a:pPr lvl="3" eaLnBrk="1" latinLnBrk="0" hangingPunct="1"/>
            <a:r>
              <a:rPr kumimoji="0" lang="el-GR" smtClean="0"/>
              <a:t>Τέταρτου επιπέδου</a:t>
            </a:r>
          </a:p>
          <a:p>
            <a:pPr lvl="4" eaLnBrk="1" latinLnBrk="0" hangingPunct="1"/>
            <a:r>
              <a:rPr kumimoji="0" lang="el-GR" smtClean="0"/>
              <a:t>Πέμπτου επιπέδου</a:t>
            </a:r>
            <a:endParaRPr kumimoji="0" lang="en-US"/>
          </a:p>
        </p:txBody>
      </p:sp>
      <p:sp>
        <p:nvSpPr>
          <p:cNvPr id="10" name="9 - Θέση ημερομηνίας"/>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0FF4D64B-7F64-43E5-B9B9-FA01025A3818}" type="datetimeFigureOut">
              <a:rPr lang="el-GR" smtClean="0"/>
              <a:pPr/>
              <a:t>29/10/2019</a:t>
            </a:fld>
            <a:endParaRPr lang="el-GR"/>
          </a:p>
        </p:txBody>
      </p:sp>
      <p:sp>
        <p:nvSpPr>
          <p:cNvPr id="22" name="21 - Θέση υποσέλιδου"/>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l-GR"/>
          </a:p>
        </p:txBody>
      </p:sp>
      <p:sp>
        <p:nvSpPr>
          <p:cNvPr id="18" name="17 - Θέση αριθμού διαφάνειας"/>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B244989D-F49D-4DDB-B3E6-C981A9D37259}" type="slidenum">
              <a:rPr lang="el-GR" smtClean="0"/>
              <a:pPr/>
              <a:t>‹#›</a:t>
            </a:fld>
            <a:endParaRPr lang="el-GR"/>
          </a:p>
        </p:txBody>
      </p:sp>
    </p:spTree>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www.google.com/url?sa=i&amp;rct=j&amp;q=&amp;esrc=s&amp;source=images&amp;cd=&amp;cad=rja&amp;uact=8&amp;ved=2ahUKEwjy2Jn3o67gAhWSGuwKHdTkDm8QjRx6BAgBEAU&amp;url=https://chilonas.com/2015/07/10/httpwp-mep1op6y-2kl/&amp;psig=AOvVaw1w6Y6r1Gm4asmMBs87a2Sr&amp;ust=15497889" TargetMode="Externa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a:xfrm>
            <a:off x="1928794" y="-928717"/>
            <a:ext cx="6143668" cy="3357586"/>
          </a:xfrm>
        </p:spPr>
        <p:txBody>
          <a:bodyPr>
            <a:normAutofit fontScale="90000"/>
          </a:bodyPr>
          <a:lstStyle/>
          <a:p>
            <a:pPr algn="ctr"/>
            <a:r>
              <a:rPr lang="el-GR" sz="3100" b="1" dirty="0" smtClean="0">
                <a:solidFill>
                  <a:schemeClr val="accent2"/>
                </a:solidFill>
                <a:latin typeface="Times New Roman" pitchFamily="18" charset="0"/>
                <a:cs typeface="Times New Roman" pitchFamily="18" charset="0"/>
              </a:rPr>
              <a:t/>
            </a:r>
            <a:br>
              <a:rPr lang="el-GR" sz="3100" b="1" dirty="0" smtClean="0">
                <a:solidFill>
                  <a:schemeClr val="accent2"/>
                </a:solidFill>
                <a:latin typeface="Times New Roman" pitchFamily="18" charset="0"/>
                <a:cs typeface="Times New Roman" pitchFamily="18" charset="0"/>
              </a:rPr>
            </a:br>
            <a:r>
              <a:rPr lang="el-GR" sz="3100" b="1" dirty="0" smtClean="0">
                <a:solidFill>
                  <a:schemeClr val="accent2"/>
                </a:solidFill>
                <a:latin typeface="Times New Roman" pitchFamily="18" charset="0"/>
                <a:cs typeface="Times New Roman" pitchFamily="18" charset="0"/>
              </a:rPr>
              <a:t/>
            </a:r>
            <a:br>
              <a:rPr lang="el-GR" sz="3100" b="1" dirty="0" smtClean="0">
                <a:solidFill>
                  <a:schemeClr val="accent2"/>
                </a:solidFill>
                <a:latin typeface="Times New Roman" pitchFamily="18" charset="0"/>
                <a:cs typeface="Times New Roman" pitchFamily="18" charset="0"/>
              </a:rPr>
            </a:br>
            <a:r>
              <a:rPr lang="el-GR" sz="3100" b="1" dirty="0" smtClean="0">
                <a:solidFill>
                  <a:schemeClr val="accent2"/>
                </a:solidFill>
                <a:latin typeface="Times New Roman" pitchFamily="18" charset="0"/>
                <a:cs typeface="Times New Roman" pitchFamily="18" charset="0"/>
              </a:rPr>
              <a:t/>
            </a:r>
            <a:br>
              <a:rPr lang="el-GR" sz="3100" b="1" dirty="0" smtClean="0">
                <a:solidFill>
                  <a:schemeClr val="accent2"/>
                </a:solidFill>
                <a:latin typeface="Times New Roman" pitchFamily="18" charset="0"/>
                <a:cs typeface="Times New Roman" pitchFamily="18" charset="0"/>
              </a:rPr>
            </a:br>
            <a:r>
              <a:rPr lang="el-GR" sz="3100" b="1" dirty="0" smtClean="0">
                <a:solidFill>
                  <a:schemeClr val="accent2"/>
                </a:solidFill>
                <a:latin typeface="Times New Roman" pitchFamily="18" charset="0"/>
                <a:cs typeface="Times New Roman" pitchFamily="18" charset="0"/>
              </a:rPr>
              <a:t/>
            </a:r>
            <a:br>
              <a:rPr lang="el-GR" sz="3100" b="1" dirty="0" smtClean="0">
                <a:solidFill>
                  <a:schemeClr val="accent2"/>
                </a:solidFill>
                <a:latin typeface="Times New Roman" pitchFamily="18" charset="0"/>
                <a:cs typeface="Times New Roman" pitchFamily="18" charset="0"/>
              </a:rPr>
            </a:br>
            <a:r>
              <a:rPr lang="el-GR" sz="3100" b="1" dirty="0" smtClean="0">
                <a:solidFill>
                  <a:schemeClr val="accent2"/>
                </a:solidFill>
                <a:latin typeface="Times New Roman" pitchFamily="18" charset="0"/>
                <a:cs typeface="Times New Roman" pitchFamily="18" charset="0"/>
              </a:rPr>
              <a:t/>
            </a:r>
            <a:br>
              <a:rPr lang="el-GR" sz="3100" b="1" dirty="0" smtClean="0">
                <a:solidFill>
                  <a:schemeClr val="accent2"/>
                </a:solidFill>
                <a:latin typeface="Times New Roman" pitchFamily="18" charset="0"/>
                <a:cs typeface="Times New Roman" pitchFamily="18" charset="0"/>
              </a:rPr>
            </a:br>
            <a:r>
              <a:rPr lang="el-GR" sz="3100" b="1" dirty="0" smtClean="0">
                <a:solidFill>
                  <a:schemeClr val="accent2"/>
                </a:solidFill>
                <a:latin typeface="Times New Roman" pitchFamily="18" charset="0"/>
                <a:cs typeface="Times New Roman" pitchFamily="18" charset="0"/>
              </a:rPr>
              <a:t/>
            </a:r>
            <a:br>
              <a:rPr lang="el-GR" sz="3100" b="1" dirty="0" smtClean="0">
                <a:solidFill>
                  <a:schemeClr val="accent2"/>
                </a:solidFill>
                <a:latin typeface="Times New Roman" pitchFamily="18" charset="0"/>
                <a:cs typeface="Times New Roman" pitchFamily="18" charset="0"/>
              </a:rPr>
            </a:br>
            <a:r>
              <a:rPr lang="el-GR" sz="3100" dirty="0" smtClean="0">
                <a:solidFill>
                  <a:schemeClr val="accent2"/>
                </a:solidFill>
                <a:latin typeface="Times New Roman" pitchFamily="18" charset="0"/>
                <a:cs typeface="Times New Roman" pitchFamily="18" charset="0"/>
              </a:rPr>
              <a:t/>
            </a:r>
            <a:br>
              <a:rPr lang="el-GR" sz="3100" dirty="0" smtClean="0">
                <a:solidFill>
                  <a:schemeClr val="accent2"/>
                </a:solidFill>
                <a:latin typeface="Times New Roman" pitchFamily="18" charset="0"/>
                <a:cs typeface="Times New Roman" pitchFamily="18" charset="0"/>
              </a:rPr>
            </a:br>
            <a:r>
              <a:rPr lang="el-GR" sz="3100" dirty="0" smtClean="0">
                <a:solidFill>
                  <a:schemeClr val="accent2"/>
                </a:solidFill>
                <a:latin typeface="Times New Roman" pitchFamily="18" charset="0"/>
                <a:cs typeface="Times New Roman" pitchFamily="18" charset="0"/>
              </a:rPr>
              <a:t/>
            </a:r>
            <a:br>
              <a:rPr lang="el-GR" sz="3100" dirty="0" smtClean="0">
                <a:solidFill>
                  <a:schemeClr val="accent2"/>
                </a:solidFill>
                <a:latin typeface="Times New Roman" pitchFamily="18" charset="0"/>
                <a:cs typeface="Times New Roman" pitchFamily="18" charset="0"/>
              </a:rPr>
            </a:br>
            <a:r>
              <a:rPr lang="el-GR" sz="3100" dirty="0" smtClean="0">
                <a:solidFill>
                  <a:schemeClr val="accent2"/>
                </a:solidFill>
                <a:latin typeface="Times New Roman" pitchFamily="18" charset="0"/>
                <a:cs typeface="Times New Roman" pitchFamily="18" charset="0"/>
              </a:rPr>
              <a:t/>
            </a:r>
            <a:br>
              <a:rPr lang="el-GR" sz="3100" dirty="0" smtClean="0">
                <a:solidFill>
                  <a:schemeClr val="accent2"/>
                </a:solidFill>
                <a:latin typeface="Times New Roman" pitchFamily="18" charset="0"/>
                <a:cs typeface="Times New Roman" pitchFamily="18" charset="0"/>
              </a:rPr>
            </a:br>
            <a:r>
              <a:rPr lang="el-GR" sz="3100" dirty="0" smtClean="0">
                <a:solidFill>
                  <a:schemeClr val="accent2"/>
                </a:solidFill>
                <a:latin typeface="Times New Roman" pitchFamily="18" charset="0"/>
                <a:cs typeface="Times New Roman" pitchFamily="18" charset="0"/>
              </a:rPr>
              <a:t/>
            </a:r>
            <a:br>
              <a:rPr lang="el-GR" sz="3100" dirty="0" smtClean="0">
                <a:solidFill>
                  <a:schemeClr val="accent2"/>
                </a:solidFill>
                <a:latin typeface="Times New Roman" pitchFamily="18" charset="0"/>
                <a:cs typeface="Times New Roman" pitchFamily="18" charset="0"/>
              </a:rPr>
            </a:br>
            <a:r>
              <a:rPr lang="el-GR" sz="3100" dirty="0" smtClean="0">
                <a:solidFill>
                  <a:schemeClr val="accent2"/>
                </a:solidFill>
                <a:latin typeface="Times New Roman" pitchFamily="18" charset="0"/>
                <a:cs typeface="Times New Roman" pitchFamily="18" charset="0"/>
              </a:rPr>
              <a:t/>
            </a:r>
            <a:br>
              <a:rPr lang="el-GR" sz="3100" dirty="0" smtClean="0">
                <a:solidFill>
                  <a:schemeClr val="accent2"/>
                </a:solidFill>
                <a:latin typeface="Times New Roman" pitchFamily="18" charset="0"/>
                <a:cs typeface="Times New Roman" pitchFamily="18" charset="0"/>
              </a:rPr>
            </a:br>
            <a:r>
              <a:rPr lang="el-GR" sz="3100" b="1" dirty="0" smtClean="0">
                <a:solidFill>
                  <a:schemeClr val="accent2"/>
                </a:solidFill>
                <a:latin typeface="Times New Roman" pitchFamily="18" charset="0"/>
                <a:cs typeface="Times New Roman" pitchFamily="18" charset="0"/>
              </a:rPr>
              <a:t>ΤΟ </a:t>
            </a:r>
            <a:r>
              <a:rPr lang="el-GR" sz="3100" b="1" dirty="0">
                <a:solidFill>
                  <a:schemeClr val="accent2"/>
                </a:solidFill>
                <a:latin typeface="Times New Roman" pitchFamily="18" charset="0"/>
                <a:cs typeface="Times New Roman" pitchFamily="18" charset="0"/>
              </a:rPr>
              <a:t>ΜΑΘΗΜΑΤΙΚΟ ΕΡΓΟ ΤΟΥ </a:t>
            </a:r>
            <a:r>
              <a:rPr lang="el-GR" sz="2700" b="1" dirty="0">
                <a:solidFill>
                  <a:schemeClr val="accent2"/>
                </a:solidFill>
                <a:latin typeface="Times New Roman" pitchFamily="18" charset="0"/>
                <a:cs typeface="Times New Roman" pitchFamily="18" charset="0"/>
              </a:rPr>
              <a:t>ΙΠΠΑΡΧΟΥ ΚΑΙ Η ΣΥΜΒΟΛΗ ΤΟΥ ΣΤΗ ΘΕΜΕΛΙΩΣΗ ΚΑΙ ΑΝΑΠΤΥΞΗ ΤΗΣ ΜΑΘΗΜΑΤΙΚΗΣ ΕΠΙΣΤΗΜΗΣ ΣΤΗΝ ΑΡΧΑΙΑ </a:t>
            </a:r>
            <a:r>
              <a:rPr lang="el-GR" sz="2700" b="1" dirty="0" smtClean="0">
                <a:solidFill>
                  <a:schemeClr val="accent2"/>
                </a:solidFill>
                <a:latin typeface="Times New Roman" pitchFamily="18" charset="0"/>
                <a:cs typeface="Times New Roman" pitchFamily="18" charset="0"/>
              </a:rPr>
              <a:t>ΕΛΛΑΔΑ</a:t>
            </a:r>
            <a:endParaRPr lang="el-GR" dirty="0"/>
          </a:p>
        </p:txBody>
      </p:sp>
      <p:sp>
        <p:nvSpPr>
          <p:cNvPr id="3" name="2 - Υπότιτλος"/>
          <p:cNvSpPr>
            <a:spLocks noGrp="1"/>
          </p:cNvSpPr>
          <p:nvPr>
            <p:ph type="subTitle" idx="1"/>
          </p:nvPr>
        </p:nvSpPr>
        <p:spPr>
          <a:xfrm>
            <a:off x="1214414" y="2571744"/>
            <a:ext cx="6929486" cy="1571636"/>
          </a:xfrm>
        </p:spPr>
        <p:txBody>
          <a:bodyPr>
            <a:normAutofit fontScale="77500" lnSpcReduction="20000"/>
          </a:bodyPr>
          <a:lstStyle/>
          <a:p>
            <a:pPr algn="ctr"/>
            <a:r>
              <a:rPr lang="el-GR" dirty="0">
                <a:latin typeface="Times New Roman" pitchFamily="18" charset="0"/>
                <a:cs typeface="Times New Roman" pitchFamily="18" charset="0"/>
              </a:rPr>
              <a:t>Καραγιάννης </a:t>
            </a:r>
            <a:r>
              <a:rPr lang="el-GR" dirty="0" smtClean="0">
                <a:latin typeface="Times New Roman" pitchFamily="18" charset="0"/>
                <a:cs typeface="Times New Roman" pitchFamily="18" charset="0"/>
              </a:rPr>
              <a:t>Ιωάννης, </a:t>
            </a:r>
            <a:r>
              <a:rPr lang="el-GR" dirty="0">
                <a:latin typeface="Times New Roman" pitchFamily="18" charset="0"/>
                <a:cs typeface="Times New Roman" pitchFamily="18" charset="0"/>
              </a:rPr>
              <a:t>Συντονιστής Εκπαιδευτικού Έργου  ΠΕ03, </a:t>
            </a:r>
            <a:r>
              <a:rPr lang="el-GR" dirty="0" smtClean="0">
                <a:latin typeface="Times New Roman" pitchFamily="18" charset="0"/>
                <a:cs typeface="Times New Roman" pitchFamily="18" charset="0"/>
              </a:rPr>
              <a:t>2</a:t>
            </a:r>
            <a:r>
              <a:rPr lang="el-GR" baseline="30000" dirty="0" smtClean="0">
                <a:latin typeface="Times New Roman" pitchFamily="18" charset="0"/>
                <a:cs typeface="Times New Roman" pitchFamily="18" charset="0"/>
              </a:rPr>
              <a:t>ο</a:t>
            </a:r>
            <a:r>
              <a:rPr lang="el-GR" dirty="0" smtClean="0">
                <a:latin typeface="Times New Roman" pitchFamily="18" charset="0"/>
                <a:cs typeface="Times New Roman" pitchFamily="18" charset="0"/>
              </a:rPr>
              <a:t> ΠΕ.ΚΕ.Σ. Ν. Αιγαίου</a:t>
            </a:r>
            <a:endParaRPr lang="el-GR" dirty="0">
              <a:latin typeface="Times New Roman" pitchFamily="18" charset="0"/>
              <a:cs typeface="Times New Roman" pitchFamily="18" charset="0"/>
            </a:endParaRPr>
          </a:p>
          <a:p>
            <a:pPr algn="ctr"/>
            <a:r>
              <a:rPr lang="el-GR" dirty="0">
                <a:latin typeface="Times New Roman" pitchFamily="18" charset="0"/>
                <a:cs typeface="Times New Roman" pitchFamily="18" charset="0"/>
              </a:rPr>
              <a:t> </a:t>
            </a:r>
          </a:p>
          <a:p>
            <a:pPr algn="ctr"/>
            <a:r>
              <a:rPr lang="el-GR" dirty="0" err="1">
                <a:latin typeface="Times New Roman" pitchFamily="18" charset="0"/>
                <a:cs typeface="Times New Roman" pitchFamily="18" charset="0"/>
              </a:rPr>
              <a:t>Τσομαρέλη</a:t>
            </a:r>
            <a:r>
              <a:rPr lang="el-GR" dirty="0">
                <a:latin typeface="Times New Roman" pitchFamily="18" charset="0"/>
                <a:cs typeface="Times New Roman" pitchFamily="18" charset="0"/>
              </a:rPr>
              <a:t> </a:t>
            </a:r>
            <a:r>
              <a:rPr lang="el-GR" dirty="0" smtClean="0">
                <a:latin typeface="Times New Roman" pitchFamily="18" charset="0"/>
                <a:cs typeface="Times New Roman" pitchFamily="18" charset="0"/>
              </a:rPr>
              <a:t>Τριανταφυλλιά, </a:t>
            </a:r>
            <a:r>
              <a:rPr lang="el-GR" dirty="0">
                <a:latin typeface="Times New Roman" pitchFamily="18" charset="0"/>
                <a:cs typeface="Times New Roman" pitchFamily="18" charset="0"/>
              </a:rPr>
              <a:t>Εκπαιδευτικός ΠΕ06, </a:t>
            </a:r>
            <a:r>
              <a:rPr lang="en-US" dirty="0">
                <a:latin typeface="Times New Roman" pitchFamily="18" charset="0"/>
                <a:cs typeface="Times New Roman" pitchFamily="18" charset="0"/>
              </a:rPr>
              <a:t>M</a:t>
            </a:r>
            <a:r>
              <a:rPr lang="el-GR" dirty="0">
                <a:latin typeface="Times New Roman" pitchFamily="18" charset="0"/>
                <a:cs typeface="Times New Roman" pitchFamily="18" charset="0"/>
              </a:rPr>
              <a:t>.</a:t>
            </a:r>
            <a:r>
              <a:rPr lang="en-US" dirty="0">
                <a:latin typeface="Times New Roman" pitchFamily="18" charset="0"/>
                <a:cs typeface="Times New Roman" pitchFamily="18" charset="0"/>
              </a:rPr>
              <a:t>Ed</a:t>
            </a:r>
            <a:r>
              <a:rPr lang="el-GR" dirty="0">
                <a:latin typeface="Times New Roman" pitchFamily="18" charset="0"/>
                <a:cs typeface="Times New Roman" pitchFamily="18" charset="0"/>
              </a:rPr>
              <a:t>.</a:t>
            </a:r>
          </a:p>
          <a:p>
            <a:r>
              <a:rPr lang="el-GR" dirty="0"/>
              <a:t> </a:t>
            </a:r>
          </a:p>
          <a:p>
            <a:endParaRPr lang="el-G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p:txBody>
          <a:bodyPr>
            <a:normAutofit/>
          </a:bodyPr>
          <a:lstStyle/>
          <a:p>
            <a:r>
              <a:rPr lang="el-GR" sz="2000" dirty="0" smtClean="0">
                <a:latin typeface="Times New Roman" pitchFamily="18" charset="0"/>
                <a:cs typeface="Times New Roman" pitchFamily="18" charset="0"/>
              </a:rPr>
              <a:t>Χρησιμοποιώντας τον παραπάνω λόγο μπορούμε να υπολογίσουμε την ακτίνα της Σελήνης (και στη συνέχεια την απόσταση Γης– Σελήνης) θεωρώντας στο παρακάτω σχήμα: </a:t>
            </a:r>
          </a:p>
          <a:p>
            <a:r>
              <a:rPr lang="el-GR" sz="2000" dirty="0" smtClean="0">
                <a:latin typeface="Times New Roman" pitchFamily="18" charset="0"/>
                <a:cs typeface="Times New Roman" pitchFamily="18" charset="0"/>
              </a:rPr>
              <a:t>Ε</a:t>
            </a:r>
            <a:r>
              <a:rPr lang="en-US" sz="2000" dirty="0" smtClean="0">
                <a:latin typeface="Times New Roman" pitchFamily="18" charset="0"/>
                <a:cs typeface="Times New Roman" pitchFamily="18" charset="0"/>
              </a:rPr>
              <a:t>D</a:t>
            </a:r>
            <a:r>
              <a:rPr lang="el-GR" sz="2000" dirty="0" smtClean="0">
                <a:latin typeface="Times New Roman" pitchFamily="18" charset="0"/>
                <a:cs typeface="Times New Roman" pitchFamily="18" charset="0"/>
              </a:rPr>
              <a:t>=</a:t>
            </a:r>
            <a:r>
              <a:rPr lang="en-US" sz="2000" dirty="0" smtClean="0">
                <a:latin typeface="Times New Roman" pitchFamily="18" charset="0"/>
                <a:cs typeface="Times New Roman" pitchFamily="18" charset="0"/>
              </a:rPr>
              <a:t>D</a:t>
            </a:r>
            <a:r>
              <a:rPr lang="el-GR" sz="2000" dirty="0" smtClean="0">
                <a:latin typeface="Times New Roman" pitchFamily="18" charset="0"/>
                <a:cs typeface="Times New Roman" pitchFamily="18" charset="0"/>
              </a:rPr>
              <a:t>=απόσταση Ηλίου-Γης, ΕΜ=</a:t>
            </a:r>
            <a:r>
              <a:rPr lang="en-US" sz="2000" dirty="0" smtClean="0">
                <a:latin typeface="Times New Roman" pitchFamily="18" charset="0"/>
                <a:cs typeface="Times New Roman" pitchFamily="18" charset="0"/>
              </a:rPr>
              <a:t>d</a:t>
            </a:r>
            <a:r>
              <a:rPr lang="el-GR" sz="2000" dirty="0" smtClean="0">
                <a:latin typeface="Times New Roman" pitchFamily="18" charset="0"/>
                <a:cs typeface="Times New Roman" pitchFamily="18" charset="0"/>
              </a:rPr>
              <a:t>=απόσταση Γης-Σελήνης, </a:t>
            </a:r>
          </a:p>
          <a:p>
            <a:r>
              <a:rPr lang="el-GR" sz="2000" dirty="0" smtClean="0">
                <a:latin typeface="Times New Roman" pitchFamily="18" charset="0"/>
                <a:cs typeface="Times New Roman" pitchFamily="18" charset="0"/>
              </a:rPr>
              <a:t>Α</a:t>
            </a:r>
            <a:r>
              <a:rPr lang="en-US" sz="2000" dirty="0" smtClean="0">
                <a:latin typeface="Times New Roman" pitchFamily="18" charset="0"/>
                <a:cs typeface="Times New Roman" pitchFamily="18" charset="0"/>
              </a:rPr>
              <a:t>S</a:t>
            </a:r>
            <a:r>
              <a:rPr lang="el-GR" sz="2000" dirty="0" smtClean="0">
                <a:latin typeface="Times New Roman" pitchFamily="18" charset="0"/>
                <a:cs typeface="Times New Roman" pitchFamily="18" charset="0"/>
              </a:rPr>
              <a:t>=</a:t>
            </a:r>
            <a:r>
              <a:rPr lang="en-US" sz="2000" dirty="0" smtClean="0">
                <a:latin typeface="Times New Roman" pitchFamily="18" charset="0"/>
                <a:cs typeface="Times New Roman" pitchFamily="18" charset="0"/>
              </a:rPr>
              <a:t>R</a:t>
            </a:r>
            <a:r>
              <a:rPr lang="el-GR" sz="2000" dirty="0" smtClean="0">
                <a:latin typeface="Times New Roman" pitchFamily="18" charset="0"/>
                <a:cs typeface="Times New Roman" pitchFamily="18" charset="0"/>
              </a:rPr>
              <a:t>=ακτίνα του Ηλίου, Ε</a:t>
            </a:r>
            <a:r>
              <a:rPr lang="en-US" sz="2000" dirty="0" smtClean="0">
                <a:latin typeface="Times New Roman" pitchFamily="18" charset="0"/>
                <a:cs typeface="Times New Roman" pitchFamily="18" charset="0"/>
              </a:rPr>
              <a:t>F</a:t>
            </a:r>
            <a:r>
              <a:rPr lang="el-GR" sz="2000" dirty="0" smtClean="0">
                <a:latin typeface="Times New Roman" pitchFamily="18" charset="0"/>
                <a:cs typeface="Times New Roman" pitchFamily="18" charset="0"/>
              </a:rPr>
              <a:t>=</a:t>
            </a:r>
            <a:r>
              <a:rPr lang="en-US" sz="2000" dirty="0" smtClean="0">
                <a:latin typeface="Times New Roman" pitchFamily="18" charset="0"/>
                <a:cs typeface="Times New Roman" pitchFamily="18" charset="0"/>
              </a:rPr>
              <a:t>r</a:t>
            </a:r>
            <a:r>
              <a:rPr lang="el-GR" sz="2000" dirty="0" smtClean="0">
                <a:latin typeface="Times New Roman" pitchFamily="18" charset="0"/>
                <a:cs typeface="Times New Roman" pitchFamily="18" charset="0"/>
              </a:rPr>
              <a:t>=ακτίνα της Γης, </a:t>
            </a:r>
            <a:r>
              <a:rPr lang="en-US" sz="2000" dirty="0" smtClean="0">
                <a:latin typeface="Times New Roman" pitchFamily="18" charset="0"/>
                <a:cs typeface="Times New Roman" pitchFamily="18" charset="0"/>
              </a:rPr>
              <a:t>MN</a:t>
            </a:r>
            <a:r>
              <a:rPr lang="el-GR" sz="2000" dirty="0" smtClean="0">
                <a:latin typeface="Times New Roman" pitchFamily="18" charset="0"/>
                <a:cs typeface="Times New Roman" pitchFamily="18" charset="0"/>
              </a:rPr>
              <a:t>=</a:t>
            </a:r>
            <a:r>
              <a:rPr lang="el-GR" sz="2000" dirty="0" err="1" smtClean="0">
                <a:latin typeface="Times New Roman" pitchFamily="18" charset="0"/>
                <a:cs typeface="Times New Roman" pitchFamily="18" charset="0"/>
              </a:rPr>
              <a:t>α=ακτίνα</a:t>
            </a:r>
            <a:r>
              <a:rPr lang="el-GR" sz="2000" dirty="0" smtClean="0">
                <a:latin typeface="Times New Roman" pitchFamily="18" charset="0"/>
                <a:cs typeface="Times New Roman" pitchFamily="18" charset="0"/>
              </a:rPr>
              <a:t> της Σελήνης, ΜΚ =</a:t>
            </a:r>
            <a:r>
              <a:rPr lang="en-US" sz="2000" dirty="0" smtClean="0">
                <a:latin typeface="Times New Roman" pitchFamily="18" charset="0"/>
                <a:cs typeface="Times New Roman" pitchFamily="18" charset="0"/>
              </a:rPr>
              <a:t>s</a:t>
            </a:r>
            <a:r>
              <a:rPr lang="el-GR" sz="2000" dirty="0" smtClean="0">
                <a:latin typeface="Times New Roman" pitchFamily="18" charset="0"/>
                <a:cs typeface="Times New Roman" pitchFamily="18" charset="0"/>
              </a:rPr>
              <a:t>=ακτίνα της σκιάς της Γης.</a:t>
            </a:r>
          </a:p>
          <a:p>
            <a:pPr>
              <a:buNone/>
            </a:pPr>
            <a:endParaRPr lang="el-GR" dirty="0"/>
          </a:p>
        </p:txBody>
      </p:sp>
      <p:sp>
        <p:nvSpPr>
          <p:cNvPr id="2" name="1 - Τίτλος"/>
          <p:cNvSpPr>
            <a:spLocks noGrp="1"/>
          </p:cNvSpPr>
          <p:nvPr>
            <p:ph type="title"/>
          </p:nvPr>
        </p:nvSpPr>
        <p:spPr/>
        <p:txBody>
          <a:bodyPr>
            <a:normAutofit/>
          </a:bodyPr>
          <a:lstStyle/>
          <a:p>
            <a:pPr algn="ctr"/>
            <a:r>
              <a:rPr lang="el-GR" sz="2400" b="1" dirty="0" smtClean="0">
                <a:solidFill>
                  <a:srgbClr val="C00000"/>
                </a:solidFill>
                <a:latin typeface="Times New Roman" pitchFamily="18" charset="0"/>
                <a:cs typeface="Times New Roman" pitchFamily="18" charset="0"/>
              </a:rPr>
              <a:t>Ακτίνα της Σελήνης</a:t>
            </a:r>
            <a:endParaRPr lang="el-GR" sz="2400" b="1" dirty="0">
              <a:solidFill>
                <a:srgbClr val="C00000"/>
              </a:solidFill>
              <a:latin typeface="Times New Roman" pitchFamily="18" charset="0"/>
              <a:cs typeface="Times New Roman" pitchFamily="18" charset="0"/>
            </a:endParaRPr>
          </a:p>
        </p:txBody>
      </p:sp>
      <p:pic>
        <p:nvPicPr>
          <p:cNvPr id="4" name="3 - Εικόνα" descr="https://physicsgg.files.wordpress.com/2012/05/aristarxos010.jpg?w=594&amp;h=300"/>
          <p:cNvPicPr/>
          <p:nvPr/>
        </p:nvPicPr>
        <p:blipFill>
          <a:blip r:embed="rId2"/>
          <a:srcRect/>
          <a:stretch>
            <a:fillRect/>
          </a:stretch>
        </p:blipFill>
        <p:spPr bwMode="auto">
          <a:xfrm>
            <a:off x="2571736" y="3857628"/>
            <a:ext cx="4357718" cy="2143140"/>
          </a:xfrm>
          <a:prstGeom prst="rect">
            <a:avLst/>
          </a:prstGeom>
          <a:noFill/>
          <a:ln w="9525">
            <a:noFill/>
            <a:miter lim="800000"/>
            <a:headEnd/>
            <a:tailEnd/>
          </a:ln>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 Θέση περιεχομένου" descr="https://physicsgg.files.wordpress.com/2012/05/aristarxos012.jpg?w=374&amp;h=321"/>
          <p:cNvPicPr>
            <a:picLocks noGrp="1"/>
          </p:cNvPicPr>
          <p:nvPr>
            <p:ph idx="1"/>
          </p:nvPr>
        </p:nvPicPr>
        <p:blipFill>
          <a:blip r:embed="rId2"/>
          <a:stretch>
            <a:fillRect/>
          </a:stretch>
        </p:blipFill>
        <p:spPr bwMode="auto">
          <a:xfrm>
            <a:off x="3000364" y="2500306"/>
            <a:ext cx="3714776" cy="2786082"/>
          </a:xfrm>
          <a:prstGeom prst="rect">
            <a:avLst/>
          </a:prstGeom>
          <a:noFill/>
          <a:ln w="9525">
            <a:noFill/>
            <a:miter lim="800000"/>
            <a:headEnd/>
            <a:tailEnd/>
          </a:ln>
        </p:spPr>
      </p:pic>
      <p:sp>
        <p:nvSpPr>
          <p:cNvPr id="2" name="1 - Τίτλος"/>
          <p:cNvSpPr>
            <a:spLocks noGrp="1"/>
          </p:cNvSpPr>
          <p:nvPr>
            <p:ph type="title"/>
          </p:nvPr>
        </p:nvSpPr>
        <p:spPr/>
        <p:txBody>
          <a:bodyPr>
            <a:normAutofit/>
          </a:bodyPr>
          <a:lstStyle/>
          <a:p>
            <a:pPr algn="ctr"/>
            <a:r>
              <a:rPr lang="de-DE" sz="2400" b="1" dirty="0" err="1" smtClean="0">
                <a:solidFill>
                  <a:srgbClr val="C00000"/>
                </a:solidFill>
                <a:latin typeface="Times New Roman" pitchFamily="18" charset="0"/>
                <a:cs typeface="Times New Roman" pitchFamily="18" charset="0"/>
              </a:rPr>
              <a:t>Διάταξη</a:t>
            </a:r>
            <a:r>
              <a:rPr lang="de-DE" sz="2400" b="1" dirty="0" smtClean="0">
                <a:solidFill>
                  <a:srgbClr val="C00000"/>
                </a:solidFill>
                <a:latin typeface="Times New Roman" pitchFamily="18" charset="0"/>
                <a:cs typeface="Times New Roman" pitchFamily="18" charset="0"/>
              </a:rPr>
              <a:t> </a:t>
            </a:r>
            <a:r>
              <a:rPr lang="de-DE" sz="2400" b="1" dirty="0" err="1" smtClean="0">
                <a:solidFill>
                  <a:srgbClr val="C00000"/>
                </a:solidFill>
                <a:latin typeface="Times New Roman" pitchFamily="18" charset="0"/>
                <a:cs typeface="Times New Roman" pitchFamily="18" charset="0"/>
              </a:rPr>
              <a:t>για</a:t>
            </a:r>
            <a:r>
              <a:rPr lang="de-DE" sz="2400" b="1" dirty="0" smtClean="0">
                <a:solidFill>
                  <a:srgbClr val="C00000"/>
                </a:solidFill>
                <a:latin typeface="Times New Roman" pitchFamily="18" charset="0"/>
                <a:cs typeface="Times New Roman" pitchFamily="18" charset="0"/>
              </a:rPr>
              <a:t> </a:t>
            </a:r>
            <a:r>
              <a:rPr lang="de-DE" sz="2400" b="1" dirty="0" err="1" smtClean="0">
                <a:solidFill>
                  <a:srgbClr val="C00000"/>
                </a:solidFill>
                <a:latin typeface="Times New Roman" pitchFamily="18" charset="0"/>
                <a:cs typeface="Times New Roman" pitchFamily="18" charset="0"/>
              </a:rPr>
              <a:t>τον</a:t>
            </a:r>
            <a:r>
              <a:rPr lang="de-DE" sz="2400" b="1" dirty="0" smtClean="0">
                <a:solidFill>
                  <a:srgbClr val="C00000"/>
                </a:solidFill>
                <a:latin typeface="Times New Roman" pitchFamily="18" charset="0"/>
                <a:cs typeface="Times New Roman" pitchFamily="18" charset="0"/>
              </a:rPr>
              <a:t> </a:t>
            </a:r>
            <a:r>
              <a:rPr lang="de-DE" sz="2400" b="1" dirty="0" err="1" smtClean="0">
                <a:solidFill>
                  <a:srgbClr val="C00000"/>
                </a:solidFill>
                <a:latin typeface="Times New Roman" pitchFamily="18" charset="0"/>
                <a:cs typeface="Times New Roman" pitchFamily="18" charset="0"/>
              </a:rPr>
              <a:t>υπολογισμό</a:t>
            </a:r>
            <a:r>
              <a:rPr lang="de-DE" sz="2400" b="1" dirty="0" smtClean="0">
                <a:solidFill>
                  <a:srgbClr val="C00000"/>
                </a:solidFill>
                <a:latin typeface="Times New Roman" pitchFamily="18" charset="0"/>
                <a:cs typeface="Times New Roman" pitchFamily="18" charset="0"/>
              </a:rPr>
              <a:t> </a:t>
            </a:r>
            <a:r>
              <a:rPr lang="de-DE" sz="2400" b="1" dirty="0" err="1" smtClean="0">
                <a:solidFill>
                  <a:srgbClr val="C00000"/>
                </a:solidFill>
                <a:latin typeface="Times New Roman" pitchFamily="18" charset="0"/>
                <a:cs typeface="Times New Roman" pitchFamily="18" charset="0"/>
              </a:rPr>
              <a:t>της</a:t>
            </a:r>
            <a:r>
              <a:rPr lang="de-DE" sz="2400" b="1" dirty="0" smtClean="0">
                <a:solidFill>
                  <a:srgbClr val="C00000"/>
                </a:solidFill>
                <a:latin typeface="Times New Roman" pitchFamily="18" charset="0"/>
                <a:cs typeface="Times New Roman" pitchFamily="18" charset="0"/>
              </a:rPr>
              <a:t> </a:t>
            </a:r>
            <a:r>
              <a:rPr lang="de-DE" sz="2400" b="1" dirty="0" err="1" smtClean="0">
                <a:solidFill>
                  <a:srgbClr val="C00000"/>
                </a:solidFill>
                <a:latin typeface="Times New Roman" pitchFamily="18" charset="0"/>
                <a:cs typeface="Times New Roman" pitchFamily="18" charset="0"/>
              </a:rPr>
              <a:t>σχέσης</a:t>
            </a:r>
            <a:r>
              <a:rPr lang="de-DE" sz="2400" b="1" dirty="0" smtClean="0">
                <a:solidFill>
                  <a:srgbClr val="C00000"/>
                </a:solidFill>
                <a:latin typeface="Times New Roman" pitchFamily="18" charset="0"/>
                <a:cs typeface="Times New Roman" pitchFamily="18" charset="0"/>
              </a:rPr>
              <a:t> </a:t>
            </a:r>
            <a:r>
              <a:rPr lang="de-DE" sz="2400" b="1" dirty="0" err="1" smtClean="0">
                <a:solidFill>
                  <a:srgbClr val="C00000"/>
                </a:solidFill>
                <a:latin typeface="Times New Roman" pitchFamily="18" charset="0"/>
                <a:cs typeface="Times New Roman" pitchFamily="18" charset="0"/>
              </a:rPr>
              <a:t>ακτίνας</a:t>
            </a:r>
            <a:r>
              <a:rPr lang="de-DE" sz="2400" b="1" dirty="0" smtClean="0">
                <a:solidFill>
                  <a:srgbClr val="C00000"/>
                </a:solidFill>
                <a:latin typeface="Times New Roman" pitchFamily="18" charset="0"/>
                <a:cs typeface="Times New Roman" pitchFamily="18" charset="0"/>
              </a:rPr>
              <a:t> </a:t>
            </a:r>
            <a:r>
              <a:rPr lang="de-DE" sz="2400" b="1" dirty="0" err="1" smtClean="0">
                <a:solidFill>
                  <a:srgbClr val="C00000"/>
                </a:solidFill>
                <a:latin typeface="Times New Roman" pitchFamily="18" charset="0"/>
                <a:cs typeface="Times New Roman" pitchFamily="18" charset="0"/>
              </a:rPr>
              <a:t>της</a:t>
            </a:r>
            <a:r>
              <a:rPr lang="de-DE" sz="2400" b="1" dirty="0" smtClean="0">
                <a:solidFill>
                  <a:srgbClr val="C00000"/>
                </a:solidFill>
                <a:latin typeface="Times New Roman" pitchFamily="18" charset="0"/>
                <a:cs typeface="Times New Roman" pitchFamily="18" charset="0"/>
              </a:rPr>
              <a:t> </a:t>
            </a:r>
            <a:r>
              <a:rPr lang="de-DE" sz="2400" b="1" dirty="0" err="1" smtClean="0">
                <a:solidFill>
                  <a:srgbClr val="C00000"/>
                </a:solidFill>
                <a:latin typeface="Times New Roman" pitchFamily="18" charset="0"/>
                <a:cs typeface="Times New Roman" pitchFamily="18" charset="0"/>
              </a:rPr>
              <a:t>Σελήνης</a:t>
            </a:r>
            <a:r>
              <a:rPr lang="de-DE" sz="2400" b="1" dirty="0" smtClean="0">
                <a:solidFill>
                  <a:srgbClr val="C00000"/>
                </a:solidFill>
                <a:latin typeface="Times New Roman" pitchFamily="18" charset="0"/>
                <a:cs typeface="Times New Roman" pitchFamily="18" charset="0"/>
              </a:rPr>
              <a:t> </a:t>
            </a:r>
            <a:r>
              <a:rPr lang="en-US" sz="2400" b="1" dirty="0" smtClean="0">
                <a:solidFill>
                  <a:srgbClr val="C00000"/>
                </a:solidFill>
                <a:latin typeface="Times New Roman" pitchFamily="18" charset="0"/>
                <a:cs typeface="Times New Roman" pitchFamily="18" charset="0"/>
              </a:rPr>
              <a:t>r</a:t>
            </a:r>
            <a:r>
              <a:rPr lang="de-DE" sz="2400" b="1" dirty="0" smtClean="0">
                <a:solidFill>
                  <a:srgbClr val="C00000"/>
                </a:solidFill>
                <a:latin typeface="Times New Roman" pitchFamily="18" charset="0"/>
                <a:cs typeface="Times New Roman" pitchFamily="18" charset="0"/>
              </a:rPr>
              <a:t> </a:t>
            </a:r>
            <a:r>
              <a:rPr lang="de-DE" sz="2400" b="1" dirty="0" err="1" smtClean="0">
                <a:solidFill>
                  <a:srgbClr val="C00000"/>
                </a:solidFill>
                <a:latin typeface="Times New Roman" pitchFamily="18" charset="0"/>
                <a:cs typeface="Times New Roman" pitchFamily="18" charset="0"/>
              </a:rPr>
              <a:t>και</a:t>
            </a:r>
            <a:r>
              <a:rPr lang="de-DE" sz="2400" b="1" dirty="0" smtClean="0">
                <a:solidFill>
                  <a:srgbClr val="C00000"/>
                </a:solidFill>
                <a:latin typeface="Times New Roman" pitchFamily="18" charset="0"/>
                <a:cs typeface="Times New Roman" pitchFamily="18" charset="0"/>
              </a:rPr>
              <a:t> </a:t>
            </a:r>
            <a:r>
              <a:rPr lang="de-DE" sz="2400" b="1" dirty="0" err="1" smtClean="0">
                <a:solidFill>
                  <a:srgbClr val="C00000"/>
                </a:solidFill>
                <a:latin typeface="Times New Roman" pitchFamily="18" charset="0"/>
                <a:cs typeface="Times New Roman" pitchFamily="18" charset="0"/>
              </a:rPr>
              <a:t>απόστασης</a:t>
            </a:r>
            <a:r>
              <a:rPr lang="de-DE" sz="2400" b="1" dirty="0" smtClean="0">
                <a:solidFill>
                  <a:srgbClr val="C00000"/>
                </a:solidFill>
                <a:latin typeface="Times New Roman" pitchFamily="18" charset="0"/>
                <a:cs typeface="Times New Roman" pitchFamily="18" charset="0"/>
              </a:rPr>
              <a:t> </a:t>
            </a:r>
            <a:r>
              <a:rPr lang="de-DE" sz="2400" b="1" dirty="0" err="1" smtClean="0">
                <a:solidFill>
                  <a:srgbClr val="C00000"/>
                </a:solidFill>
                <a:latin typeface="Times New Roman" pitchFamily="18" charset="0"/>
                <a:cs typeface="Times New Roman" pitchFamily="18" charset="0"/>
              </a:rPr>
              <a:t>Γης-Σελήνης</a:t>
            </a:r>
            <a:r>
              <a:rPr lang="de-DE" sz="2400" b="1" dirty="0" smtClean="0">
                <a:solidFill>
                  <a:srgbClr val="C00000"/>
                </a:solidFill>
                <a:latin typeface="Times New Roman" pitchFamily="18" charset="0"/>
                <a:cs typeface="Times New Roman" pitchFamily="18" charset="0"/>
              </a:rPr>
              <a:t> </a:t>
            </a:r>
            <a:r>
              <a:rPr lang="en-US" sz="2400" b="1" dirty="0" smtClean="0">
                <a:solidFill>
                  <a:srgbClr val="C00000"/>
                </a:solidFill>
                <a:latin typeface="Times New Roman" pitchFamily="18" charset="0"/>
                <a:cs typeface="Times New Roman" pitchFamily="18" charset="0"/>
              </a:rPr>
              <a:t>d</a:t>
            </a:r>
            <a:r>
              <a:rPr lang="de-DE" sz="2400" b="1" dirty="0" smtClean="0">
                <a:solidFill>
                  <a:srgbClr val="C00000"/>
                </a:solidFill>
                <a:latin typeface="Times New Roman" pitchFamily="18" charset="0"/>
                <a:cs typeface="Times New Roman" pitchFamily="18" charset="0"/>
              </a:rPr>
              <a:t>.</a:t>
            </a:r>
            <a:endParaRPr lang="el-GR" sz="2400" b="1" dirty="0">
              <a:solidFill>
                <a:srgbClr val="C00000"/>
              </a:solidFill>
              <a:latin typeface="Times New Roman" pitchFamily="18" charset="0"/>
              <a:cs typeface="Times New Roman" pitchFamily="18"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p:txBody>
          <a:bodyPr>
            <a:normAutofit/>
          </a:bodyPr>
          <a:lstStyle/>
          <a:p>
            <a:pPr algn="just"/>
            <a:r>
              <a:rPr lang="el-GR" sz="2000" dirty="0" smtClean="0">
                <a:latin typeface="Times New Roman" pitchFamily="18" charset="0"/>
                <a:cs typeface="Times New Roman" pitchFamily="18" charset="0"/>
              </a:rPr>
              <a:t>Πρώτος ο Ίππαρχος ιστορικά χρησιμοποίησε τον επίπεδο αστρολάβο προβάλλοντας τη σφαίρα στο επίπεδο </a:t>
            </a:r>
            <a:r>
              <a:rPr lang="fr-FR" sz="2000" dirty="0" smtClean="0">
                <a:latin typeface="Times New Roman" pitchFamily="18" charset="0"/>
                <a:cs typeface="Times New Roman" pitchFamily="18" charset="0"/>
              </a:rPr>
              <a:t>(</a:t>
            </a:r>
            <a:r>
              <a:rPr lang="fr-FR" sz="2000" dirty="0" err="1" smtClean="0">
                <a:latin typeface="Times New Roman" pitchFamily="18" charset="0"/>
                <a:cs typeface="Times New Roman" pitchFamily="18" charset="0"/>
              </a:rPr>
              <a:t>Toomer</a:t>
            </a:r>
            <a:r>
              <a:rPr lang="fr-FR" sz="2000" dirty="0" smtClean="0">
                <a:latin typeface="Times New Roman" pitchFamily="18" charset="0"/>
                <a:cs typeface="Times New Roman" pitchFamily="18" charset="0"/>
              </a:rPr>
              <a:t>, </a:t>
            </a:r>
            <a:r>
              <a:rPr lang="el-GR" sz="2000" dirty="0" smtClean="0">
                <a:latin typeface="Times New Roman" pitchFamily="18" charset="0"/>
                <a:cs typeface="Times New Roman" pitchFamily="18" charset="0"/>
              </a:rPr>
              <a:t>1980, σελ. 97-99). Αυτό έγινε με την χρήση του επίπεδου αστρολάβου, και ήταν αποτέλεσμα της γραφικής επίλυσης σφαιρικών τριγώνων ώστε να  </a:t>
            </a:r>
            <a:r>
              <a:rPr lang="el-GR" sz="2000" dirty="0" err="1" smtClean="0">
                <a:latin typeface="Times New Roman" pitchFamily="18" charset="0"/>
                <a:cs typeface="Times New Roman" pitchFamily="18" charset="0"/>
              </a:rPr>
              <a:t>υπολόγιζει</a:t>
            </a:r>
            <a:r>
              <a:rPr lang="el-GR" sz="2000" dirty="0" smtClean="0">
                <a:latin typeface="Times New Roman" pitchFamily="18" charset="0"/>
                <a:cs typeface="Times New Roman" pitchFamily="18" charset="0"/>
              </a:rPr>
              <a:t> με ακρίβεια την ώρα της νύκτας κατά την οποία έκανε παρατηρήσεις. Δηλαδή στην πράξη ο επίπεδος αστρολάβος χρησίμευε για τη μετατροπή των ουρανογραφικών συντεταγμένων σε εκλειπτικές. </a:t>
            </a:r>
          </a:p>
          <a:p>
            <a:pPr algn="just"/>
            <a:r>
              <a:rPr lang="el-GR" sz="2000" dirty="0" smtClean="0">
                <a:latin typeface="Times New Roman" pitchFamily="18" charset="0"/>
                <a:cs typeface="Times New Roman" pitchFamily="18" charset="0"/>
              </a:rPr>
              <a:t>Πιο απλά ο επίπεδος αστρολάβος χρησίμευε για την μετάβαση από την όρθια σφαίρα σε πλάγια χωρίς υπολογισμούς αλλά μόνο γραφικά με την επίλυση σφαιρικών τριγώνων. </a:t>
            </a:r>
          </a:p>
          <a:p>
            <a:pPr algn="just"/>
            <a:r>
              <a:rPr lang="el-GR" sz="2000" dirty="0" smtClean="0">
                <a:latin typeface="Times New Roman" pitchFamily="18" charset="0"/>
                <a:cs typeface="Times New Roman" pitchFamily="18" charset="0"/>
              </a:rPr>
              <a:t>Ο αστρολάβος ήταν το κυριότερο όργανο των αστεροσκοπείων μέχρι την ανακάλυψη του τηλεσκοπίου.</a:t>
            </a:r>
          </a:p>
          <a:p>
            <a:pPr>
              <a:buNone/>
            </a:pPr>
            <a:endParaRPr lang="el-GR" dirty="0"/>
          </a:p>
        </p:txBody>
      </p:sp>
      <p:sp>
        <p:nvSpPr>
          <p:cNvPr id="2" name="1 - Τίτλος"/>
          <p:cNvSpPr>
            <a:spLocks noGrp="1"/>
          </p:cNvSpPr>
          <p:nvPr>
            <p:ph type="title"/>
          </p:nvPr>
        </p:nvSpPr>
        <p:spPr/>
        <p:txBody>
          <a:bodyPr>
            <a:normAutofit/>
          </a:bodyPr>
          <a:lstStyle/>
          <a:p>
            <a:pPr algn="ctr"/>
            <a:r>
              <a:rPr lang="de-DE" sz="2400" b="1" dirty="0" smtClean="0">
                <a:solidFill>
                  <a:srgbClr val="C00000"/>
                </a:solidFill>
                <a:latin typeface="Times New Roman" pitchFamily="18" charset="0"/>
                <a:cs typeface="Times New Roman" pitchFamily="18" charset="0"/>
              </a:rPr>
              <a:t>Η </a:t>
            </a:r>
            <a:r>
              <a:rPr lang="de-DE" sz="2400" b="1" dirty="0" err="1" smtClean="0">
                <a:solidFill>
                  <a:srgbClr val="C00000"/>
                </a:solidFill>
                <a:latin typeface="Times New Roman" pitchFamily="18" charset="0"/>
                <a:cs typeface="Times New Roman" pitchFamily="18" charset="0"/>
              </a:rPr>
              <a:t>στερεογραφική</a:t>
            </a:r>
            <a:r>
              <a:rPr lang="de-DE" sz="2400" b="1" dirty="0" smtClean="0">
                <a:solidFill>
                  <a:srgbClr val="C00000"/>
                </a:solidFill>
                <a:latin typeface="Times New Roman" pitchFamily="18" charset="0"/>
                <a:cs typeface="Times New Roman" pitchFamily="18" charset="0"/>
              </a:rPr>
              <a:t> </a:t>
            </a:r>
            <a:r>
              <a:rPr lang="de-DE" sz="2400" b="1" dirty="0" err="1" smtClean="0">
                <a:solidFill>
                  <a:srgbClr val="C00000"/>
                </a:solidFill>
                <a:latin typeface="Times New Roman" pitchFamily="18" charset="0"/>
                <a:cs typeface="Times New Roman" pitchFamily="18" charset="0"/>
              </a:rPr>
              <a:t>προβολή</a:t>
            </a:r>
            <a:r>
              <a:rPr lang="de-DE" sz="2400" b="1" dirty="0" smtClean="0">
                <a:solidFill>
                  <a:srgbClr val="C00000"/>
                </a:solidFill>
                <a:latin typeface="Times New Roman" pitchFamily="18" charset="0"/>
                <a:cs typeface="Times New Roman" pitchFamily="18" charset="0"/>
              </a:rPr>
              <a:t> </a:t>
            </a:r>
            <a:r>
              <a:rPr lang="de-DE" sz="2400" b="1" dirty="0" err="1" smtClean="0">
                <a:solidFill>
                  <a:srgbClr val="C00000"/>
                </a:solidFill>
                <a:latin typeface="Times New Roman" pitchFamily="18" charset="0"/>
                <a:cs typeface="Times New Roman" pitchFamily="18" charset="0"/>
              </a:rPr>
              <a:t>της</a:t>
            </a:r>
            <a:r>
              <a:rPr lang="de-DE" sz="2400" b="1" dirty="0" smtClean="0">
                <a:solidFill>
                  <a:srgbClr val="C00000"/>
                </a:solidFill>
                <a:latin typeface="Times New Roman" pitchFamily="18" charset="0"/>
                <a:cs typeface="Times New Roman" pitchFamily="18" charset="0"/>
              </a:rPr>
              <a:t> </a:t>
            </a:r>
            <a:r>
              <a:rPr lang="de-DE" sz="2400" b="1" dirty="0" err="1" smtClean="0">
                <a:solidFill>
                  <a:srgbClr val="C00000"/>
                </a:solidFill>
                <a:latin typeface="Times New Roman" pitchFamily="18" charset="0"/>
                <a:cs typeface="Times New Roman" pitchFamily="18" charset="0"/>
              </a:rPr>
              <a:t>σφαίρας</a:t>
            </a:r>
            <a:endParaRPr lang="el-GR" sz="2400" dirty="0">
              <a:latin typeface="Times New Roman" pitchFamily="18" charset="0"/>
              <a:cs typeface="Times New Roman" pitchFamily="18"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57200" y="1214422"/>
            <a:ext cx="8229600" cy="4911741"/>
          </a:xfrm>
        </p:spPr>
        <p:txBody>
          <a:bodyPr>
            <a:normAutofit/>
          </a:bodyPr>
          <a:lstStyle/>
          <a:p>
            <a:pPr>
              <a:buNone/>
            </a:pPr>
            <a:r>
              <a:rPr lang="el-GR" sz="2200" dirty="0" smtClean="0">
                <a:latin typeface="Times New Roman" pitchFamily="18" charset="0"/>
                <a:cs typeface="Times New Roman" pitchFamily="18" charset="0"/>
              </a:rPr>
              <a:t>Ο Ίππαρχος στην προσπάθειά του να καταγράψει και να αναλύσει τα</a:t>
            </a:r>
          </a:p>
          <a:p>
            <a:pPr>
              <a:buNone/>
            </a:pPr>
            <a:r>
              <a:rPr lang="el-GR" sz="2200" dirty="0" smtClean="0">
                <a:latin typeface="Times New Roman" pitchFamily="18" charset="0"/>
                <a:cs typeface="Times New Roman" pitchFamily="18" charset="0"/>
              </a:rPr>
              <a:t>αστρονομικά φαινόμενα επινόησε και χρησιμοποίησε μετρητικά</a:t>
            </a:r>
          </a:p>
          <a:p>
            <a:pPr>
              <a:buNone/>
            </a:pPr>
            <a:r>
              <a:rPr lang="el-GR" sz="2200" dirty="0" smtClean="0">
                <a:latin typeface="Times New Roman" pitchFamily="18" charset="0"/>
                <a:cs typeface="Times New Roman" pitchFamily="18" charset="0"/>
              </a:rPr>
              <a:t>αστρονομικά όργανα μεγάλης ακρίβειας, στηριζόμενος σε μαθηματικές</a:t>
            </a:r>
          </a:p>
          <a:p>
            <a:pPr>
              <a:buNone/>
            </a:pPr>
            <a:r>
              <a:rPr lang="el-GR" sz="2200" dirty="0" smtClean="0">
                <a:latin typeface="Times New Roman" pitchFamily="18" charset="0"/>
                <a:cs typeface="Times New Roman" pitchFamily="18" charset="0"/>
              </a:rPr>
              <a:t>ιδιότητες. Τα κυριότερα από αυτά τα όργανα είναι:</a:t>
            </a:r>
          </a:p>
          <a:p>
            <a:pPr>
              <a:buNone/>
            </a:pPr>
            <a:r>
              <a:rPr lang="el-GR" sz="2200" b="1" dirty="0" smtClean="0">
                <a:latin typeface="Times New Roman" pitchFamily="18" charset="0"/>
                <a:cs typeface="Times New Roman" pitchFamily="18" charset="0"/>
              </a:rPr>
              <a:t>α)</a:t>
            </a:r>
            <a:r>
              <a:rPr lang="el-GR" sz="2200" dirty="0" smtClean="0">
                <a:latin typeface="Times New Roman" pitchFamily="18" charset="0"/>
                <a:cs typeface="Times New Roman" pitchFamily="18" charset="0"/>
              </a:rPr>
              <a:t> </a:t>
            </a:r>
            <a:r>
              <a:rPr lang="el-GR" sz="2200" b="1" dirty="0" smtClean="0">
                <a:latin typeface="Times New Roman" pitchFamily="18" charset="0"/>
                <a:cs typeface="Times New Roman" pitchFamily="18" charset="0"/>
              </a:rPr>
              <a:t>Ο </a:t>
            </a:r>
            <a:r>
              <a:rPr lang="el-GR" sz="2200" b="1" dirty="0" err="1" smtClean="0">
                <a:latin typeface="Times New Roman" pitchFamily="18" charset="0"/>
                <a:cs typeface="Times New Roman" pitchFamily="18" charset="0"/>
              </a:rPr>
              <a:t>τετράντας</a:t>
            </a:r>
            <a:r>
              <a:rPr lang="el-GR" sz="2200" dirty="0" smtClean="0">
                <a:latin typeface="Times New Roman" pitchFamily="18" charset="0"/>
                <a:cs typeface="Times New Roman" pitchFamily="18" charset="0"/>
              </a:rPr>
              <a:t> </a:t>
            </a:r>
            <a:r>
              <a:rPr lang="el-GR" sz="2200" b="1" dirty="0" smtClean="0">
                <a:latin typeface="Times New Roman" pitchFamily="18" charset="0"/>
                <a:cs typeface="Times New Roman" pitchFamily="18" charset="0"/>
              </a:rPr>
              <a:t>(το τέταρτον)</a:t>
            </a:r>
            <a:r>
              <a:rPr lang="el-GR" sz="2200" dirty="0" smtClean="0">
                <a:latin typeface="Times New Roman" pitchFamily="18" charset="0"/>
                <a:cs typeface="Times New Roman" pitchFamily="18" charset="0"/>
              </a:rPr>
              <a:t> του Ιππάρχου: Όπως αναλυτικά</a:t>
            </a:r>
          </a:p>
          <a:p>
            <a:pPr>
              <a:buNone/>
            </a:pPr>
            <a:r>
              <a:rPr lang="el-GR" sz="2200" dirty="0" smtClean="0">
                <a:latin typeface="Times New Roman" pitchFamily="18" charset="0"/>
                <a:cs typeface="Times New Roman" pitchFamily="18" charset="0"/>
              </a:rPr>
              <a:t>αναφέρθηκε στα προηγούμενα.</a:t>
            </a:r>
          </a:p>
          <a:p>
            <a:pPr algn="just">
              <a:buNone/>
            </a:pPr>
            <a:r>
              <a:rPr lang="el-GR" sz="2000" b="1" dirty="0" smtClean="0">
                <a:latin typeface="Times New Roman" pitchFamily="18" charset="0"/>
                <a:cs typeface="Times New Roman" pitchFamily="18" charset="0"/>
              </a:rPr>
              <a:t>β)</a:t>
            </a:r>
            <a:r>
              <a:rPr lang="el-GR" sz="2000" dirty="0" smtClean="0">
                <a:latin typeface="Times New Roman" pitchFamily="18" charset="0"/>
                <a:cs typeface="Times New Roman" pitchFamily="18" charset="0"/>
              </a:rPr>
              <a:t> </a:t>
            </a:r>
            <a:r>
              <a:rPr lang="el-GR" sz="2000" b="1" dirty="0" smtClean="0">
                <a:latin typeface="Times New Roman" pitchFamily="18" charset="0"/>
                <a:cs typeface="Times New Roman" pitchFamily="18" charset="0"/>
              </a:rPr>
              <a:t>Διόπτρα</a:t>
            </a:r>
            <a:r>
              <a:rPr lang="el-GR" sz="2000" dirty="0" smtClean="0">
                <a:latin typeface="Times New Roman" pitchFamily="18" charset="0"/>
                <a:cs typeface="Times New Roman" pitchFamily="18" charset="0"/>
              </a:rPr>
              <a:t> </a:t>
            </a:r>
            <a:r>
              <a:rPr lang="el-GR" sz="2000" b="1" dirty="0" smtClean="0">
                <a:latin typeface="Times New Roman" pitchFamily="18" charset="0"/>
                <a:cs typeface="Times New Roman" pitchFamily="18" charset="0"/>
              </a:rPr>
              <a:t>του Ιππάρχου</a:t>
            </a:r>
            <a:r>
              <a:rPr lang="el-GR" sz="2000" dirty="0" smtClean="0">
                <a:latin typeface="Times New Roman" pitchFamily="18" charset="0"/>
                <a:cs typeface="Times New Roman" pitchFamily="18" charset="0"/>
              </a:rPr>
              <a:t>: Ο Ίππαρχος τελειοποίησε την ήδη υπάρχουσα</a:t>
            </a:r>
          </a:p>
          <a:p>
            <a:pPr algn="just">
              <a:buNone/>
            </a:pPr>
            <a:r>
              <a:rPr lang="el-GR" sz="2000" dirty="0" smtClean="0">
                <a:latin typeface="Times New Roman" pitchFamily="18" charset="0"/>
                <a:cs typeface="Times New Roman" pitchFamily="18" charset="0"/>
              </a:rPr>
              <a:t>διόπτρα με το να εισάγει την κίνηση ενός από τα </a:t>
            </a:r>
            <a:r>
              <a:rPr lang="el-GR" sz="2000" dirty="0" err="1" smtClean="0">
                <a:latin typeface="Times New Roman" pitchFamily="18" charset="0"/>
                <a:cs typeface="Times New Roman" pitchFamily="18" charset="0"/>
              </a:rPr>
              <a:t>πτερυγίδια</a:t>
            </a:r>
            <a:r>
              <a:rPr lang="el-GR" sz="2000" dirty="0" smtClean="0">
                <a:latin typeface="Times New Roman" pitchFamily="18" charset="0"/>
                <a:cs typeface="Times New Roman" pitchFamily="18" charset="0"/>
              </a:rPr>
              <a:t> το οποίο επέτρεπε</a:t>
            </a:r>
          </a:p>
          <a:p>
            <a:pPr algn="just">
              <a:buNone/>
            </a:pPr>
            <a:r>
              <a:rPr lang="el-GR" sz="2000" dirty="0" smtClean="0">
                <a:latin typeface="Times New Roman" pitchFamily="18" charset="0"/>
                <a:cs typeface="Times New Roman" pitchFamily="18" charset="0"/>
              </a:rPr>
              <a:t>την καταμέτρηση μικρών γωνιών όπως είναι οι φαινόμενες διάμετροι του</a:t>
            </a:r>
          </a:p>
          <a:p>
            <a:pPr algn="just">
              <a:buNone/>
            </a:pPr>
            <a:r>
              <a:rPr lang="el-GR" sz="2000" dirty="0" smtClean="0">
                <a:latin typeface="Times New Roman" pitchFamily="18" charset="0"/>
                <a:cs typeface="Times New Roman" pitchFamily="18" charset="0"/>
              </a:rPr>
              <a:t>Ηλίου και της Σελήνης. Ο Πτολεμαίος αναφέρει: «Την </a:t>
            </a:r>
            <a:r>
              <a:rPr lang="el-GR" sz="2000" dirty="0" err="1" smtClean="0">
                <a:latin typeface="Times New Roman" pitchFamily="18" charset="0"/>
                <a:cs typeface="Times New Roman" pitchFamily="18" charset="0"/>
              </a:rPr>
              <a:t>υποδεδειγμένην</a:t>
            </a:r>
            <a:r>
              <a:rPr lang="el-GR" sz="2000" dirty="0" smtClean="0">
                <a:latin typeface="Times New Roman" pitchFamily="18" charset="0"/>
                <a:cs typeface="Times New Roman" pitchFamily="18" charset="0"/>
              </a:rPr>
              <a:t> υπό</a:t>
            </a:r>
          </a:p>
          <a:p>
            <a:pPr algn="just">
              <a:buNone/>
            </a:pPr>
            <a:r>
              <a:rPr lang="el-GR" sz="2000" dirty="0" smtClean="0">
                <a:latin typeface="Times New Roman" pitchFamily="18" charset="0"/>
                <a:cs typeface="Times New Roman" pitchFamily="18" charset="0"/>
              </a:rPr>
              <a:t>του Ιππάρχου δια του </a:t>
            </a:r>
            <a:r>
              <a:rPr lang="el-GR" sz="2000" dirty="0" err="1" smtClean="0">
                <a:latin typeface="Times New Roman" pitchFamily="18" charset="0"/>
                <a:cs typeface="Times New Roman" pitchFamily="18" charset="0"/>
              </a:rPr>
              <a:t>τετραπήχους</a:t>
            </a:r>
            <a:r>
              <a:rPr lang="el-GR" sz="2000" dirty="0" smtClean="0">
                <a:latin typeface="Times New Roman" pitchFamily="18" charset="0"/>
                <a:cs typeface="Times New Roman" pitchFamily="18" charset="0"/>
              </a:rPr>
              <a:t> κανόνος </a:t>
            </a:r>
            <a:r>
              <a:rPr lang="el-GR" sz="2000" dirty="0" err="1" smtClean="0">
                <a:latin typeface="Times New Roman" pitchFamily="18" charset="0"/>
                <a:cs typeface="Times New Roman" pitchFamily="18" charset="0"/>
              </a:rPr>
              <a:t>διόπτραν</a:t>
            </a:r>
            <a:r>
              <a:rPr lang="el-GR" sz="2000" dirty="0" smtClean="0">
                <a:latin typeface="Times New Roman" pitchFamily="18" charset="0"/>
                <a:cs typeface="Times New Roman" pitchFamily="18" charset="0"/>
              </a:rPr>
              <a:t>» .</a:t>
            </a:r>
          </a:p>
          <a:p>
            <a:pPr>
              <a:buNone/>
            </a:pPr>
            <a:endParaRPr lang="el-GR" sz="2200" dirty="0" smtClean="0">
              <a:latin typeface="Times New Roman" pitchFamily="18" charset="0"/>
              <a:cs typeface="Times New Roman" pitchFamily="18" charset="0"/>
            </a:endParaRPr>
          </a:p>
          <a:p>
            <a:pPr>
              <a:buNone/>
            </a:pPr>
            <a:endParaRPr lang="el-GR" dirty="0"/>
          </a:p>
        </p:txBody>
      </p:sp>
      <p:sp>
        <p:nvSpPr>
          <p:cNvPr id="2" name="1 - Τίτλος"/>
          <p:cNvSpPr>
            <a:spLocks noGrp="1"/>
          </p:cNvSpPr>
          <p:nvPr>
            <p:ph type="title"/>
          </p:nvPr>
        </p:nvSpPr>
        <p:spPr/>
        <p:txBody>
          <a:bodyPr>
            <a:normAutofit/>
          </a:bodyPr>
          <a:lstStyle/>
          <a:p>
            <a:pPr algn="ctr"/>
            <a:r>
              <a:rPr lang="el-GR" sz="2700" b="1" dirty="0" smtClean="0">
                <a:solidFill>
                  <a:srgbClr val="C00000"/>
                </a:solidFill>
                <a:latin typeface="Times New Roman" pitchFamily="18" charset="0"/>
                <a:cs typeface="Times New Roman" pitchFamily="18" charset="0"/>
              </a:rPr>
              <a:t>Μετρητικά αστρονομικά όργανα</a:t>
            </a:r>
            <a:r>
              <a:rPr lang="el-GR" dirty="0" smtClean="0"/>
              <a:t/>
            </a:r>
            <a:br>
              <a:rPr lang="el-GR" dirty="0" smtClean="0"/>
            </a:br>
            <a:endParaRPr lang="el-GR"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p:txBody>
          <a:bodyPr>
            <a:normAutofit/>
          </a:bodyPr>
          <a:lstStyle/>
          <a:p>
            <a:pPr>
              <a:buNone/>
            </a:pPr>
            <a:r>
              <a:rPr lang="el-GR" sz="2000" b="1" dirty="0" smtClean="0">
                <a:latin typeface="Times New Roman" pitchFamily="18" charset="0"/>
                <a:cs typeface="Times New Roman" pitchFamily="18" charset="0"/>
              </a:rPr>
              <a:t>γ)</a:t>
            </a:r>
            <a:r>
              <a:rPr lang="el-GR" sz="2000" dirty="0" smtClean="0">
                <a:latin typeface="Times New Roman" pitchFamily="18" charset="0"/>
                <a:cs typeface="Times New Roman" pitchFamily="18" charset="0"/>
              </a:rPr>
              <a:t> </a:t>
            </a:r>
            <a:r>
              <a:rPr lang="el-GR" sz="2000" b="1" dirty="0" smtClean="0">
                <a:latin typeface="Times New Roman" pitchFamily="18" charset="0"/>
                <a:cs typeface="Times New Roman" pitchFamily="18" charset="0"/>
              </a:rPr>
              <a:t>Αστρολάβος του Ιππάρχου: </a:t>
            </a:r>
          </a:p>
          <a:p>
            <a:r>
              <a:rPr lang="el-GR" sz="2000" dirty="0" smtClean="0">
                <a:latin typeface="Times New Roman" pitchFamily="18" charset="0"/>
                <a:cs typeface="Times New Roman" pitchFamily="18" charset="0"/>
              </a:rPr>
              <a:t>Το όργανο αυτό υπήρχε ως σφαιρικός αστρολάβος και </a:t>
            </a:r>
            <a:r>
              <a:rPr lang="el-GR" sz="2000" dirty="0" err="1" smtClean="0">
                <a:latin typeface="Times New Roman" pitchFamily="18" charset="0"/>
                <a:cs typeface="Times New Roman" pitchFamily="18" charset="0"/>
              </a:rPr>
              <a:t>ωςεπίπεδος</a:t>
            </a:r>
            <a:r>
              <a:rPr lang="el-GR" sz="2000" dirty="0" smtClean="0">
                <a:latin typeface="Times New Roman" pitchFamily="18" charset="0"/>
                <a:cs typeface="Times New Roman" pitchFamily="18" charset="0"/>
              </a:rPr>
              <a:t> αστρολάβος. Με τον σφαιρικό αστρολάβο</a:t>
            </a:r>
          </a:p>
          <a:p>
            <a:r>
              <a:rPr lang="el-GR" sz="2000" dirty="0" smtClean="0">
                <a:latin typeface="Times New Roman" pitchFamily="18" charset="0"/>
                <a:cs typeface="Times New Roman" pitchFamily="18" charset="0"/>
              </a:rPr>
              <a:t>Ο Ίππαρχος υπολόγιζε με ακρίβεια τη διαφορά του μήκους των δύο άστρων και το πλάτος ενός από αυτά.</a:t>
            </a:r>
          </a:p>
          <a:p>
            <a:r>
              <a:rPr lang="el-GR" sz="2000" dirty="0" smtClean="0">
                <a:latin typeface="Times New Roman" pitchFamily="18" charset="0"/>
                <a:cs typeface="Times New Roman" pitchFamily="18" charset="0"/>
              </a:rPr>
              <a:t>Με τον Επίπεδο αστρολάβο, που ήταν αποτέλεσμα της στερεογραφικής προβολής της σφαίρας έκανε γραφική επίλυση σφαιρικών τριγώνων και υπολόγιζε με ακρίβεια την ώρα της νύκτας κατά την οποία έκανε παρατηρήσεις όπως αναπτύχθηκε παραπάνω.</a:t>
            </a:r>
          </a:p>
          <a:p>
            <a:pPr>
              <a:buNone/>
            </a:pPr>
            <a:endParaRPr lang="el-GR" dirty="0"/>
          </a:p>
        </p:txBody>
      </p:sp>
      <p:sp>
        <p:nvSpPr>
          <p:cNvPr id="2" name="1 - Τίτλος"/>
          <p:cNvSpPr>
            <a:spLocks noGrp="1"/>
          </p:cNvSpPr>
          <p:nvPr>
            <p:ph type="title"/>
          </p:nvPr>
        </p:nvSpPr>
        <p:spPr/>
        <p:txBody>
          <a:bodyPr/>
          <a:lstStyle/>
          <a:p>
            <a:pPr algn="ctr"/>
            <a:r>
              <a:rPr lang="el-GR" sz="2800" b="1" dirty="0" smtClean="0">
                <a:solidFill>
                  <a:srgbClr val="C00000"/>
                </a:solidFill>
                <a:latin typeface="Times New Roman" pitchFamily="18" charset="0"/>
                <a:cs typeface="Times New Roman" pitchFamily="18" charset="0"/>
              </a:rPr>
              <a:t>Μετρητικά αστρονομικά όργανα</a:t>
            </a:r>
            <a:endParaRPr lang="el-GR"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28596" y="1428736"/>
            <a:ext cx="8229600" cy="4525963"/>
          </a:xfrm>
        </p:spPr>
        <p:txBody>
          <a:bodyPr>
            <a:normAutofit fontScale="85000" lnSpcReduction="10000"/>
          </a:bodyPr>
          <a:lstStyle/>
          <a:p>
            <a:pPr algn="just">
              <a:buNone/>
            </a:pPr>
            <a:endParaRPr lang="en-US" sz="2400" b="1" dirty="0" smtClean="0">
              <a:latin typeface="Times New Roman" pitchFamily="18" charset="0"/>
              <a:cs typeface="Times New Roman" pitchFamily="18" charset="0"/>
            </a:endParaRPr>
          </a:p>
          <a:p>
            <a:pPr algn="just">
              <a:buNone/>
            </a:pPr>
            <a:r>
              <a:rPr lang="el-GR" sz="2400" b="1" dirty="0" smtClean="0">
                <a:latin typeface="Times New Roman" pitchFamily="18" charset="0"/>
                <a:cs typeface="Times New Roman" pitchFamily="18" charset="0"/>
              </a:rPr>
              <a:t>δ)</a:t>
            </a:r>
            <a:r>
              <a:rPr lang="el-GR" sz="2400" dirty="0" smtClean="0">
                <a:latin typeface="Times New Roman" pitchFamily="18" charset="0"/>
                <a:cs typeface="Times New Roman" pitchFamily="18" charset="0"/>
              </a:rPr>
              <a:t> “</a:t>
            </a:r>
            <a:r>
              <a:rPr lang="el-GR" sz="2400" b="1" dirty="0" err="1" smtClean="0">
                <a:latin typeface="Times New Roman" pitchFamily="18" charset="0"/>
                <a:cs typeface="Times New Roman" pitchFamily="18" charset="0"/>
              </a:rPr>
              <a:t>Πλινθίς</a:t>
            </a:r>
            <a:r>
              <a:rPr lang="el-GR" sz="2400" b="1" dirty="0" smtClean="0">
                <a:latin typeface="Times New Roman" pitchFamily="18" charset="0"/>
                <a:cs typeface="Times New Roman" pitchFamily="18" charset="0"/>
              </a:rPr>
              <a:t>” του Ιππάρχου: </a:t>
            </a:r>
          </a:p>
          <a:p>
            <a:pPr algn="just"/>
            <a:r>
              <a:rPr lang="el-GR" dirty="0" smtClean="0">
                <a:latin typeface="Times New Roman" pitchFamily="18" charset="0"/>
                <a:cs typeface="Times New Roman" pitchFamily="18" charset="0"/>
              </a:rPr>
              <a:t>Ένα απλό αστρονομικό όργανο που αποτελούνταν από ένα</a:t>
            </a:r>
          </a:p>
          <a:p>
            <a:pPr algn="just">
              <a:buNone/>
            </a:pPr>
            <a:r>
              <a:rPr lang="el-GR" dirty="0" smtClean="0">
                <a:latin typeface="Times New Roman" pitchFamily="18" charset="0"/>
                <a:cs typeface="Times New Roman" pitchFamily="18" charset="0"/>
              </a:rPr>
              <a:t>βαθμολογημένο τεταρτοκύκλιο που ήταν χαραγμένο πάνω σε ένα</a:t>
            </a:r>
          </a:p>
          <a:p>
            <a:pPr algn="just">
              <a:buNone/>
            </a:pPr>
            <a:r>
              <a:rPr lang="el-GR" dirty="0" err="1" smtClean="0">
                <a:latin typeface="Times New Roman" pitchFamily="18" charset="0"/>
                <a:cs typeface="Times New Roman" pitchFamily="18" charset="0"/>
              </a:rPr>
              <a:t>πλινθίο</a:t>
            </a:r>
            <a:r>
              <a:rPr lang="el-GR" dirty="0" smtClean="0">
                <a:latin typeface="Times New Roman" pitchFamily="18" charset="0"/>
                <a:cs typeface="Times New Roman" pitchFamily="18" charset="0"/>
              </a:rPr>
              <a:t> προσανατολισμένο προς το Νότο. </a:t>
            </a:r>
          </a:p>
          <a:p>
            <a:pPr algn="just"/>
            <a:r>
              <a:rPr lang="el-GR" dirty="0" smtClean="0">
                <a:latin typeface="Times New Roman" pitchFamily="18" charset="0"/>
                <a:cs typeface="Times New Roman" pitchFamily="18" charset="0"/>
              </a:rPr>
              <a:t>Δύο πείροι ήταν τοποθετημένοι στο άνω και κάτω άκρο της ακμής του τεταρτοκυκλίου που σηματοδοτούσαν την κατακόρυφο με τη βοήθεια ενός νήματος στάθμης. Ο ανώτερος πείρος χρησίμευε και ως γνώμονας. </a:t>
            </a:r>
          </a:p>
          <a:p>
            <a:pPr algn="just"/>
            <a:r>
              <a:rPr lang="el-GR" dirty="0" smtClean="0">
                <a:latin typeface="Times New Roman" pitchFamily="18" charset="0"/>
                <a:cs typeface="Times New Roman" pitchFamily="18" charset="0"/>
              </a:rPr>
              <a:t>Το γεωμετρικό πλάτος ενός τόπου ισοδυναμούσε με την ένδειξη της σκιάς του γνώμονα κατά την εαρινή και φθινοπωρινή ισημερία ή το μέσο όρο των ενδείξεων της σκιάς του γνώμονα κατά το θερινό και το χειμερινό ηλιοστάσιο.</a:t>
            </a:r>
          </a:p>
          <a:p>
            <a:pPr>
              <a:buNone/>
            </a:pPr>
            <a:endParaRPr lang="el-GR" dirty="0" smtClean="0"/>
          </a:p>
          <a:p>
            <a:pPr>
              <a:buNone/>
            </a:pPr>
            <a:endParaRPr lang="el-GR" dirty="0"/>
          </a:p>
        </p:txBody>
      </p:sp>
      <p:sp>
        <p:nvSpPr>
          <p:cNvPr id="2" name="1 - Τίτλος"/>
          <p:cNvSpPr>
            <a:spLocks noGrp="1"/>
          </p:cNvSpPr>
          <p:nvPr>
            <p:ph type="title"/>
          </p:nvPr>
        </p:nvSpPr>
        <p:spPr/>
        <p:txBody>
          <a:bodyPr>
            <a:normAutofit/>
          </a:bodyPr>
          <a:lstStyle/>
          <a:p>
            <a:pPr algn="ctr"/>
            <a:r>
              <a:rPr lang="en-US" sz="2800" b="1" dirty="0" smtClean="0">
                <a:solidFill>
                  <a:srgbClr val="C00000"/>
                </a:solidFill>
                <a:latin typeface="Times New Roman" pitchFamily="18" charset="0"/>
                <a:cs typeface="Times New Roman" pitchFamily="18" charset="0"/>
              </a:rPr>
              <a:t>                </a:t>
            </a:r>
            <a:r>
              <a:rPr lang="el-GR" sz="2400" b="1" dirty="0" smtClean="0">
                <a:solidFill>
                  <a:srgbClr val="C00000"/>
                </a:solidFill>
                <a:latin typeface="Times New Roman" pitchFamily="18" charset="0"/>
                <a:cs typeface="Times New Roman" pitchFamily="18" charset="0"/>
              </a:rPr>
              <a:t>Μετρητικά αστρονομικά όργανα</a:t>
            </a:r>
            <a:endParaRPr lang="el-GR" sz="2400" dirty="0">
              <a:solidFill>
                <a:srgbClr val="C00000"/>
              </a:solidFill>
              <a:latin typeface="Times New Roman" pitchFamily="18" charset="0"/>
              <a:cs typeface="Times New Roman" pitchFamily="18" charset="0"/>
            </a:endParaRPr>
          </a:p>
        </p:txBody>
      </p:sp>
      <p:pic>
        <p:nvPicPr>
          <p:cNvPr id="4" name="3 - Εικόνα" descr="C:\Users\user\Desktop\1301007-01.jpg"/>
          <p:cNvPicPr/>
          <p:nvPr/>
        </p:nvPicPr>
        <p:blipFill>
          <a:blip r:embed="rId2" cstate="print"/>
          <a:srcRect/>
          <a:stretch>
            <a:fillRect/>
          </a:stretch>
        </p:blipFill>
        <p:spPr bwMode="auto">
          <a:xfrm>
            <a:off x="0" y="0"/>
            <a:ext cx="2643174" cy="1714488"/>
          </a:xfrm>
          <a:prstGeom prst="rect">
            <a:avLst/>
          </a:prstGeom>
          <a:noFill/>
          <a:ln w="9525">
            <a:noFill/>
            <a:miter lim="800000"/>
            <a:headEnd/>
            <a:tailEnd/>
          </a:ln>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 Θέση περιεχομένου"/>
          <p:cNvSpPr>
            <a:spLocks noGrp="1"/>
          </p:cNvSpPr>
          <p:nvPr>
            <p:ph idx="1"/>
          </p:nvPr>
        </p:nvSpPr>
        <p:spPr/>
        <p:txBody>
          <a:bodyPr/>
          <a:lstStyle/>
          <a:p>
            <a:pPr>
              <a:buNone/>
            </a:pPr>
            <a:endParaRPr lang="el-GR" dirty="0" smtClean="0"/>
          </a:p>
          <a:p>
            <a:pPr>
              <a:buNone/>
            </a:pPr>
            <a:endParaRPr lang="el-GR" dirty="0" smtClean="0"/>
          </a:p>
          <a:p>
            <a:pPr>
              <a:buNone/>
            </a:pPr>
            <a:endParaRPr lang="el-GR" dirty="0" smtClean="0"/>
          </a:p>
          <a:p>
            <a:pPr>
              <a:buNone/>
            </a:pPr>
            <a:endParaRPr lang="el-GR" dirty="0" smtClean="0"/>
          </a:p>
          <a:p>
            <a:pPr>
              <a:buNone/>
            </a:pPr>
            <a:endParaRPr lang="el-GR" dirty="0" smtClean="0"/>
          </a:p>
          <a:p>
            <a:pPr>
              <a:buNone/>
            </a:pPr>
            <a:endParaRPr lang="el-GR" sz="2000" b="1" i="1" dirty="0" smtClean="0">
              <a:latin typeface="Arial" pitchFamily="34" charset="0"/>
              <a:cs typeface="Arial" pitchFamily="34" charset="0"/>
            </a:endParaRPr>
          </a:p>
          <a:p>
            <a:pPr algn="just">
              <a:buNone/>
            </a:pPr>
            <a:endParaRPr lang="el-GR" sz="2000" i="1" dirty="0" smtClean="0">
              <a:latin typeface="Times New Roman" pitchFamily="18" charset="0"/>
              <a:cs typeface="Times New Roman" pitchFamily="18" charset="0"/>
            </a:endParaRPr>
          </a:p>
          <a:p>
            <a:pPr algn="just">
              <a:buNone/>
            </a:pPr>
            <a:endParaRPr lang="el-GR" sz="2000" i="1" dirty="0" smtClean="0">
              <a:latin typeface="Times New Roman" pitchFamily="18" charset="0"/>
              <a:cs typeface="Times New Roman" pitchFamily="18" charset="0"/>
            </a:endParaRPr>
          </a:p>
          <a:p>
            <a:pPr algn="just">
              <a:buNone/>
            </a:pPr>
            <a:r>
              <a:rPr lang="el-GR" sz="2000" i="1" dirty="0" smtClean="0">
                <a:latin typeface="Times New Roman" pitchFamily="18" charset="0"/>
                <a:cs typeface="Times New Roman" pitchFamily="18" charset="0"/>
              </a:rPr>
              <a:t>«</a:t>
            </a:r>
            <a:r>
              <a:rPr lang="el-GR" sz="2000" i="1" dirty="0" err="1" smtClean="0">
                <a:latin typeface="Times New Roman" pitchFamily="18" charset="0"/>
                <a:cs typeface="Times New Roman" pitchFamily="18" charset="0"/>
              </a:rPr>
              <a:t>Πλινθίς</a:t>
            </a:r>
            <a:r>
              <a:rPr lang="el-GR" sz="2000" i="1" dirty="0" smtClean="0">
                <a:latin typeface="Times New Roman" pitchFamily="18" charset="0"/>
                <a:cs typeface="Times New Roman" pitchFamily="18" charset="0"/>
              </a:rPr>
              <a:t>» του Ιππάρχου-(Μουσείο </a:t>
            </a:r>
            <a:r>
              <a:rPr lang="el-GR" sz="2000" i="1" dirty="0" err="1" smtClean="0">
                <a:latin typeface="Times New Roman" pitchFamily="18" charset="0"/>
                <a:cs typeface="Times New Roman" pitchFamily="18" charset="0"/>
              </a:rPr>
              <a:t>Κοτσανά</a:t>
            </a:r>
            <a:r>
              <a:rPr lang="el-GR" sz="2000" i="1" dirty="0" smtClean="0">
                <a:latin typeface="Times New Roman" pitchFamily="18" charset="0"/>
                <a:cs typeface="Times New Roman" pitchFamily="18" charset="0"/>
              </a:rPr>
              <a:t>).</a:t>
            </a:r>
            <a:endParaRPr lang="el-GR" sz="2000" dirty="0" smtClean="0">
              <a:latin typeface="Times New Roman" pitchFamily="18" charset="0"/>
              <a:cs typeface="Times New Roman" pitchFamily="18" charset="0"/>
            </a:endParaRPr>
          </a:p>
          <a:p>
            <a:pPr>
              <a:buNone/>
            </a:pPr>
            <a:endParaRPr lang="el-GR" dirty="0" smtClean="0"/>
          </a:p>
        </p:txBody>
      </p:sp>
      <p:sp>
        <p:nvSpPr>
          <p:cNvPr id="2" name="1 - Τίτλος"/>
          <p:cNvSpPr>
            <a:spLocks noGrp="1"/>
          </p:cNvSpPr>
          <p:nvPr>
            <p:ph type="title"/>
          </p:nvPr>
        </p:nvSpPr>
        <p:spPr/>
        <p:txBody>
          <a:bodyPr>
            <a:normAutofit/>
          </a:bodyPr>
          <a:lstStyle/>
          <a:p>
            <a:pPr algn="ctr"/>
            <a:r>
              <a:rPr lang="el-GR" sz="2400" b="1" dirty="0" smtClean="0">
                <a:solidFill>
                  <a:srgbClr val="C00000"/>
                </a:solidFill>
                <a:latin typeface="Times New Roman" pitchFamily="18" charset="0"/>
                <a:cs typeface="Times New Roman" pitchFamily="18" charset="0"/>
              </a:rPr>
              <a:t>Μετρητικά αστρονομικά όργανα</a:t>
            </a:r>
            <a:endParaRPr lang="el-GR" sz="2400" dirty="0">
              <a:solidFill>
                <a:srgbClr val="C00000"/>
              </a:solidFill>
              <a:latin typeface="Times New Roman" pitchFamily="18" charset="0"/>
              <a:cs typeface="Times New Roman" pitchFamily="18" charset="0"/>
            </a:endParaRPr>
          </a:p>
        </p:txBody>
      </p:sp>
      <p:pic>
        <p:nvPicPr>
          <p:cNvPr id="6" name="5 - Εικόνα" descr="C:\Users\user\Desktop\1301007-01.jpg"/>
          <p:cNvPicPr/>
          <p:nvPr/>
        </p:nvPicPr>
        <p:blipFill>
          <a:blip r:embed="rId2" cstate="print"/>
          <a:srcRect/>
          <a:stretch>
            <a:fillRect/>
          </a:stretch>
        </p:blipFill>
        <p:spPr bwMode="auto">
          <a:xfrm>
            <a:off x="2143108" y="1357298"/>
            <a:ext cx="5072098" cy="3500462"/>
          </a:xfrm>
          <a:prstGeom prst="rect">
            <a:avLst/>
          </a:prstGeom>
          <a:noFill/>
          <a:ln w="9525">
            <a:noFill/>
            <a:miter lim="800000"/>
            <a:headEnd/>
            <a:tailEnd/>
          </a:ln>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500034" y="1285860"/>
            <a:ext cx="8229600" cy="4525963"/>
          </a:xfrm>
        </p:spPr>
        <p:txBody>
          <a:bodyPr>
            <a:normAutofit fontScale="92500" lnSpcReduction="10000"/>
          </a:bodyPr>
          <a:lstStyle/>
          <a:p>
            <a:pPr algn="just">
              <a:buNone/>
            </a:pPr>
            <a:endParaRPr lang="en-US" sz="2000" dirty="0" smtClean="0">
              <a:latin typeface="Times New Roman" pitchFamily="18" charset="0"/>
              <a:cs typeface="Times New Roman" pitchFamily="18" charset="0"/>
            </a:endParaRPr>
          </a:p>
          <a:p>
            <a:pPr algn="just">
              <a:buNone/>
            </a:pPr>
            <a:endParaRPr lang="el-GR" sz="2000" dirty="0" smtClean="0">
              <a:latin typeface="Times New Roman" pitchFamily="18" charset="0"/>
              <a:cs typeface="Times New Roman" pitchFamily="18" charset="0"/>
            </a:endParaRPr>
          </a:p>
          <a:p>
            <a:pPr algn="just">
              <a:buNone/>
            </a:pPr>
            <a:r>
              <a:rPr lang="el-GR" sz="2000" dirty="0" smtClean="0">
                <a:latin typeface="Times New Roman" pitchFamily="18" charset="0"/>
                <a:cs typeface="Times New Roman" pitchFamily="18" charset="0"/>
              </a:rPr>
              <a:t>Άλλες </a:t>
            </a:r>
            <a:r>
              <a:rPr lang="el-GR" sz="2000" dirty="0" smtClean="0">
                <a:latin typeface="Times New Roman" pitchFamily="18" charset="0"/>
                <a:cs typeface="Times New Roman" pitchFamily="18" charset="0"/>
              </a:rPr>
              <a:t>επινοήσεις μετρητικών οργάνων από τον Ίππαρχο αναφέρονται:</a:t>
            </a:r>
          </a:p>
          <a:p>
            <a:pPr algn="just"/>
            <a:r>
              <a:rPr lang="el-GR" sz="2000" dirty="0" smtClean="0">
                <a:latin typeface="Times New Roman" pitchFamily="18" charset="0"/>
                <a:cs typeface="Times New Roman" pitchFamily="18" charset="0"/>
              </a:rPr>
              <a:t>Το </a:t>
            </a:r>
            <a:r>
              <a:rPr lang="el-GR" sz="2000" dirty="0" err="1" smtClean="0">
                <a:latin typeface="Times New Roman" pitchFamily="18" charset="0"/>
                <a:cs typeface="Times New Roman" pitchFamily="18" charset="0"/>
              </a:rPr>
              <a:t>καθέτιον</a:t>
            </a:r>
            <a:r>
              <a:rPr lang="el-GR" sz="2000" dirty="0" smtClean="0">
                <a:latin typeface="Times New Roman" pitchFamily="18" charset="0"/>
                <a:cs typeface="Times New Roman" pitchFamily="18" charset="0"/>
              </a:rPr>
              <a:t>, </a:t>
            </a:r>
          </a:p>
          <a:p>
            <a:pPr algn="just"/>
            <a:r>
              <a:rPr lang="el-GR" sz="2000" dirty="0" smtClean="0">
                <a:latin typeface="Times New Roman" pitchFamily="18" charset="0"/>
                <a:cs typeface="Times New Roman" pitchFamily="18" charset="0"/>
              </a:rPr>
              <a:t>Ο </a:t>
            </a:r>
            <a:r>
              <a:rPr lang="el-GR" sz="2000" dirty="0" err="1" smtClean="0">
                <a:latin typeface="Times New Roman" pitchFamily="18" charset="0"/>
                <a:cs typeface="Times New Roman" pitchFamily="18" charset="0"/>
              </a:rPr>
              <a:t>γνώμων</a:t>
            </a:r>
            <a:r>
              <a:rPr lang="el-GR" sz="2000" dirty="0" smtClean="0">
                <a:latin typeface="Times New Roman" pitchFamily="18" charset="0"/>
                <a:cs typeface="Times New Roman" pitchFamily="18" charset="0"/>
              </a:rPr>
              <a:t>, </a:t>
            </a:r>
          </a:p>
          <a:p>
            <a:pPr algn="just"/>
            <a:r>
              <a:rPr lang="el-GR" sz="2000" dirty="0" smtClean="0">
                <a:latin typeface="Times New Roman" pitchFamily="18" charset="0"/>
                <a:cs typeface="Times New Roman" pitchFamily="18" charset="0"/>
              </a:rPr>
              <a:t>Το </a:t>
            </a:r>
            <a:r>
              <a:rPr lang="el-GR" sz="2000" dirty="0" err="1" smtClean="0">
                <a:latin typeface="Times New Roman" pitchFamily="18" charset="0"/>
                <a:cs typeface="Times New Roman" pitchFamily="18" charset="0"/>
              </a:rPr>
              <a:t>σκίαθρον</a:t>
            </a:r>
            <a:r>
              <a:rPr lang="el-GR" sz="2000" dirty="0" smtClean="0">
                <a:latin typeface="Times New Roman" pitchFamily="18" charset="0"/>
                <a:cs typeface="Times New Roman" pitchFamily="18" charset="0"/>
              </a:rPr>
              <a:t> ή ηλιοτρόπιο,</a:t>
            </a:r>
          </a:p>
          <a:p>
            <a:pPr algn="just"/>
            <a:r>
              <a:rPr lang="el-GR" sz="2000" dirty="0" smtClean="0">
                <a:latin typeface="Times New Roman" pitchFamily="18" charset="0"/>
                <a:cs typeface="Times New Roman" pitchFamily="18" charset="0"/>
              </a:rPr>
              <a:t> Η κλεψύδρα, </a:t>
            </a:r>
          </a:p>
          <a:p>
            <a:pPr algn="just"/>
            <a:r>
              <a:rPr lang="el-GR" sz="2000" dirty="0" smtClean="0">
                <a:latin typeface="Times New Roman" pitchFamily="18" charset="0"/>
                <a:cs typeface="Times New Roman" pitchFamily="18" charset="0"/>
              </a:rPr>
              <a:t>Η διόπτρα,</a:t>
            </a:r>
          </a:p>
          <a:p>
            <a:pPr algn="just"/>
            <a:r>
              <a:rPr lang="el-GR" sz="2000" dirty="0" smtClean="0">
                <a:latin typeface="Times New Roman" pitchFamily="18" charset="0"/>
                <a:cs typeface="Times New Roman" pitchFamily="18" charset="0"/>
              </a:rPr>
              <a:t>Οι ισημερινοί κρίκοι, </a:t>
            </a:r>
          </a:p>
          <a:p>
            <a:pPr algn="just"/>
            <a:r>
              <a:rPr lang="el-GR" sz="2000" dirty="0" smtClean="0">
                <a:latin typeface="Times New Roman" pitchFamily="18" charset="0"/>
                <a:cs typeface="Times New Roman" pitchFamily="18" charset="0"/>
              </a:rPr>
              <a:t>Οι τροπικοί κρίκοι, </a:t>
            </a:r>
          </a:p>
          <a:p>
            <a:pPr algn="just"/>
            <a:r>
              <a:rPr lang="el-GR" sz="2000" dirty="0" smtClean="0">
                <a:latin typeface="Times New Roman" pitchFamily="18" charset="0"/>
                <a:cs typeface="Times New Roman" pitchFamily="18" charset="0"/>
              </a:rPr>
              <a:t>Το </a:t>
            </a:r>
            <a:r>
              <a:rPr lang="el-GR" sz="2000" dirty="0" err="1" smtClean="0">
                <a:latin typeface="Times New Roman" pitchFamily="18" charset="0"/>
                <a:cs typeface="Times New Roman" pitchFamily="18" charset="0"/>
              </a:rPr>
              <a:t>υδρολόγιον</a:t>
            </a:r>
            <a:r>
              <a:rPr lang="el-GR" sz="2000" dirty="0" smtClean="0">
                <a:latin typeface="Times New Roman" pitchFamily="18" charset="0"/>
                <a:cs typeface="Times New Roman" pitchFamily="18" charset="0"/>
              </a:rPr>
              <a:t>, </a:t>
            </a:r>
          </a:p>
          <a:p>
            <a:pPr algn="just"/>
            <a:r>
              <a:rPr lang="el-GR" sz="2000" dirty="0" smtClean="0">
                <a:latin typeface="Times New Roman" pitchFamily="18" charset="0"/>
                <a:cs typeface="Times New Roman" pitchFamily="18" charset="0"/>
              </a:rPr>
              <a:t>Το </a:t>
            </a:r>
            <a:r>
              <a:rPr lang="el-GR" sz="2000" dirty="0" err="1" smtClean="0">
                <a:latin typeface="Times New Roman" pitchFamily="18" charset="0"/>
                <a:cs typeface="Times New Roman" pitchFamily="18" charset="0"/>
              </a:rPr>
              <a:t>ηλιωρολόγιον</a:t>
            </a:r>
            <a:r>
              <a:rPr lang="el-GR" sz="2000" dirty="0" smtClean="0">
                <a:latin typeface="Times New Roman" pitchFamily="18" charset="0"/>
                <a:cs typeface="Times New Roman" pitchFamily="18" charset="0"/>
              </a:rPr>
              <a:t>, </a:t>
            </a:r>
          </a:p>
          <a:p>
            <a:pPr algn="just"/>
            <a:r>
              <a:rPr lang="el-GR" sz="2000" dirty="0" smtClean="0">
                <a:latin typeface="Times New Roman" pitchFamily="18" charset="0"/>
                <a:cs typeface="Times New Roman" pitchFamily="18" charset="0"/>
              </a:rPr>
              <a:t>Η </a:t>
            </a:r>
            <a:r>
              <a:rPr lang="el-GR" sz="2000" dirty="0" err="1" smtClean="0">
                <a:latin typeface="Times New Roman" pitchFamily="18" charset="0"/>
                <a:cs typeface="Times New Roman" pitchFamily="18" charset="0"/>
              </a:rPr>
              <a:t>υδράρπαξ</a:t>
            </a:r>
            <a:r>
              <a:rPr lang="el-GR" sz="2000" dirty="0" smtClean="0">
                <a:latin typeface="Times New Roman" pitchFamily="18" charset="0"/>
                <a:cs typeface="Times New Roman" pitchFamily="18" charset="0"/>
              </a:rPr>
              <a:t>, </a:t>
            </a:r>
          </a:p>
          <a:p>
            <a:pPr algn="just"/>
            <a:r>
              <a:rPr lang="el-GR" sz="2000" dirty="0" smtClean="0">
                <a:latin typeface="Times New Roman" pitchFamily="18" charset="0"/>
                <a:cs typeface="Times New Roman" pitchFamily="18" charset="0"/>
              </a:rPr>
              <a:t>Η στερεά σφαίρα του Ιππάρχου </a:t>
            </a:r>
          </a:p>
          <a:p>
            <a:pPr>
              <a:buNone/>
            </a:pPr>
            <a:endParaRPr lang="el-GR" dirty="0"/>
          </a:p>
        </p:txBody>
      </p:sp>
      <p:sp>
        <p:nvSpPr>
          <p:cNvPr id="2" name="1 - Τίτλος"/>
          <p:cNvSpPr>
            <a:spLocks noGrp="1"/>
          </p:cNvSpPr>
          <p:nvPr>
            <p:ph type="title"/>
          </p:nvPr>
        </p:nvSpPr>
        <p:spPr/>
        <p:txBody>
          <a:bodyPr>
            <a:normAutofit/>
          </a:bodyPr>
          <a:lstStyle/>
          <a:p>
            <a:pPr algn="ctr"/>
            <a:r>
              <a:rPr lang="en-US" sz="2800" b="1" dirty="0" smtClean="0">
                <a:solidFill>
                  <a:srgbClr val="C00000"/>
                </a:solidFill>
                <a:latin typeface="Times New Roman" pitchFamily="18" charset="0"/>
                <a:cs typeface="Times New Roman" pitchFamily="18" charset="0"/>
              </a:rPr>
              <a:t>        </a:t>
            </a:r>
            <a:r>
              <a:rPr lang="el-GR" sz="2400" b="1" dirty="0" smtClean="0">
                <a:solidFill>
                  <a:srgbClr val="C00000"/>
                </a:solidFill>
                <a:latin typeface="Times New Roman" pitchFamily="18" charset="0"/>
                <a:cs typeface="Times New Roman" pitchFamily="18" charset="0"/>
              </a:rPr>
              <a:t>Μετρητικά αστρονομικά όργανα</a:t>
            </a:r>
            <a:endParaRPr lang="el-GR" sz="2400" dirty="0">
              <a:solidFill>
                <a:srgbClr val="C00000"/>
              </a:solidFill>
              <a:latin typeface="Times New Roman" pitchFamily="18" charset="0"/>
              <a:cs typeface="Times New Roman" pitchFamily="18" charset="0"/>
            </a:endParaRPr>
          </a:p>
        </p:txBody>
      </p:sp>
      <p:pic>
        <p:nvPicPr>
          <p:cNvPr id="4" name="3 - Εικόνα" descr="C:\Users\user\Desktop\1301007-01.jpg"/>
          <p:cNvPicPr/>
          <p:nvPr/>
        </p:nvPicPr>
        <p:blipFill>
          <a:blip r:embed="rId2" cstate="print"/>
          <a:srcRect/>
          <a:stretch>
            <a:fillRect/>
          </a:stretch>
        </p:blipFill>
        <p:spPr bwMode="auto">
          <a:xfrm>
            <a:off x="0" y="0"/>
            <a:ext cx="2571736" cy="1785926"/>
          </a:xfrm>
          <a:prstGeom prst="rect">
            <a:avLst/>
          </a:prstGeom>
          <a:noFill/>
          <a:ln w="9525">
            <a:noFill/>
            <a:miter lim="800000"/>
            <a:headEnd/>
            <a:tailEnd/>
          </a:ln>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500034" y="1142984"/>
            <a:ext cx="8229600" cy="4525963"/>
          </a:xfrm>
        </p:spPr>
        <p:txBody>
          <a:bodyPr>
            <a:normAutofit/>
          </a:bodyPr>
          <a:lstStyle/>
          <a:p>
            <a:pPr algn="just"/>
            <a:r>
              <a:rPr lang="el-GR" sz="2000" dirty="0" smtClean="0">
                <a:latin typeface="Times New Roman" pitchFamily="18" charset="0"/>
                <a:cs typeface="Times New Roman" pitchFamily="18" charset="0"/>
              </a:rPr>
              <a:t>Από τις παραπάνω αναφορές προκύπτει ότι το μαθηματικό έργο του</a:t>
            </a:r>
          </a:p>
          <a:p>
            <a:pPr algn="just">
              <a:buNone/>
            </a:pPr>
            <a:r>
              <a:rPr lang="el-GR" sz="2000" dirty="0" smtClean="0">
                <a:latin typeface="Times New Roman" pitchFamily="18" charset="0"/>
                <a:cs typeface="Times New Roman" pitchFamily="18" charset="0"/>
              </a:rPr>
              <a:t>Ιππάρχου, ως απόρροια του αστρονομικού έργου του, αφενός ήταν</a:t>
            </a:r>
          </a:p>
          <a:p>
            <a:pPr algn="just">
              <a:buNone/>
            </a:pPr>
            <a:r>
              <a:rPr lang="el-GR" sz="2000" dirty="0" smtClean="0">
                <a:latin typeface="Times New Roman" pitchFamily="18" charset="0"/>
                <a:cs typeface="Times New Roman" pitchFamily="18" charset="0"/>
              </a:rPr>
              <a:t>πλούσιο και αφετέρου υπήρξε πρωτοποριακό για την εποχή του,</a:t>
            </a:r>
          </a:p>
          <a:p>
            <a:pPr algn="just">
              <a:buNone/>
            </a:pPr>
            <a:r>
              <a:rPr lang="el-GR" sz="2000" dirty="0" smtClean="0">
                <a:latin typeface="Times New Roman" pitchFamily="18" charset="0"/>
                <a:cs typeface="Times New Roman" pitchFamily="18" charset="0"/>
              </a:rPr>
              <a:t>θέτοντας τις βάσεις για την ανάπτυξη της τριγωνομετρίας και της</a:t>
            </a:r>
          </a:p>
          <a:p>
            <a:pPr algn="just">
              <a:buNone/>
            </a:pPr>
            <a:r>
              <a:rPr lang="el-GR" sz="2000" dirty="0" smtClean="0">
                <a:latin typeface="Times New Roman" pitchFamily="18" charset="0"/>
                <a:cs typeface="Times New Roman" pitchFamily="18" charset="0"/>
              </a:rPr>
              <a:t>γεωμετρίας. </a:t>
            </a:r>
          </a:p>
          <a:p>
            <a:pPr algn="just"/>
            <a:r>
              <a:rPr lang="el-GR" sz="2000" dirty="0" smtClean="0">
                <a:latin typeface="Times New Roman" pitchFamily="18" charset="0"/>
                <a:cs typeface="Times New Roman" pitchFamily="18" charset="0"/>
              </a:rPr>
              <a:t>Με τον τρόπο αυτό στα χρόνια μετά την εποχή του</a:t>
            </a:r>
          </a:p>
          <a:p>
            <a:pPr algn="just">
              <a:buNone/>
            </a:pPr>
            <a:r>
              <a:rPr lang="el-GR" sz="2000" dirty="0" smtClean="0">
                <a:latin typeface="Times New Roman" pitchFamily="18" charset="0"/>
                <a:cs typeface="Times New Roman" pitchFamily="18" charset="0"/>
              </a:rPr>
              <a:t>Ιππάρχου καθιερώθηκαν μαθηματικές γνώσεις και αναπτύχθηκαν</a:t>
            </a:r>
          </a:p>
          <a:p>
            <a:pPr algn="just">
              <a:buNone/>
            </a:pPr>
            <a:r>
              <a:rPr lang="el-GR" sz="2000" dirty="0" smtClean="0">
                <a:latin typeface="Times New Roman" pitchFamily="18" charset="0"/>
                <a:cs typeface="Times New Roman" pitchFamily="18" charset="0"/>
              </a:rPr>
              <a:t>Μαθηματικοί υπολογισμοί που υπήρξαν οι θεμέλιοι λίθοι της</a:t>
            </a:r>
          </a:p>
          <a:p>
            <a:pPr algn="just">
              <a:buNone/>
            </a:pPr>
            <a:r>
              <a:rPr lang="el-GR" sz="2000" dirty="0" smtClean="0">
                <a:latin typeface="Times New Roman" pitchFamily="18" charset="0"/>
                <a:cs typeface="Times New Roman" pitchFamily="18" charset="0"/>
              </a:rPr>
              <a:t>Μαθηματικής επιστήμης.</a:t>
            </a:r>
          </a:p>
          <a:p>
            <a:pPr algn="just"/>
            <a:r>
              <a:rPr lang="el-GR" sz="2000" dirty="0" smtClean="0">
                <a:latin typeface="Times New Roman" pitchFamily="18" charset="0"/>
                <a:cs typeface="Times New Roman" pitchFamily="18" charset="0"/>
              </a:rPr>
              <a:t>Επομένως ο Ίππαρχος συνέβαλε τα μέγιστα στη θεμελίωση και</a:t>
            </a:r>
            <a:endParaRPr lang="en-US" sz="2000" dirty="0" smtClean="0">
              <a:latin typeface="Times New Roman" pitchFamily="18" charset="0"/>
              <a:cs typeface="Times New Roman" pitchFamily="18" charset="0"/>
            </a:endParaRPr>
          </a:p>
          <a:p>
            <a:pPr algn="just">
              <a:buNone/>
            </a:pPr>
            <a:r>
              <a:rPr lang="el-GR" sz="2000" dirty="0" smtClean="0">
                <a:latin typeface="Times New Roman" pitchFamily="18" charset="0"/>
                <a:cs typeface="Times New Roman" pitchFamily="18" charset="0"/>
              </a:rPr>
              <a:t>στην ανάπτυξη της μαθηματικής επιστήμης στην αρχαία Ελλάδα αλλά</a:t>
            </a:r>
            <a:endParaRPr lang="en-US" sz="2000" dirty="0" smtClean="0">
              <a:latin typeface="Times New Roman" pitchFamily="18" charset="0"/>
              <a:cs typeface="Times New Roman" pitchFamily="18" charset="0"/>
            </a:endParaRPr>
          </a:p>
          <a:p>
            <a:pPr algn="just">
              <a:buNone/>
            </a:pPr>
            <a:r>
              <a:rPr lang="el-GR" sz="2000" dirty="0" smtClean="0">
                <a:latin typeface="Times New Roman" pitchFamily="18" charset="0"/>
                <a:cs typeface="Times New Roman" pitchFamily="18" charset="0"/>
              </a:rPr>
              <a:t>και γενικότερα στην μ. Χ. εποχή έως και τους σύγχρονους αιώνες.</a:t>
            </a:r>
          </a:p>
          <a:p>
            <a:pPr>
              <a:buNone/>
            </a:pPr>
            <a:endParaRPr lang="el-GR" sz="2000" dirty="0"/>
          </a:p>
        </p:txBody>
      </p:sp>
      <p:sp>
        <p:nvSpPr>
          <p:cNvPr id="2" name="1 - Τίτλος"/>
          <p:cNvSpPr>
            <a:spLocks noGrp="1"/>
          </p:cNvSpPr>
          <p:nvPr>
            <p:ph type="title"/>
          </p:nvPr>
        </p:nvSpPr>
        <p:spPr>
          <a:xfrm>
            <a:off x="457200" y="274638"/>
            <a:ext cx="8229600" cy="725470"/>
          </a:xfrm>
        </p:spPr>
        <p:txBody>
          <a:bodyPr>
            <a:noAutofit/>
          </a:bodyPr>
          <a:lstStyle/>
          <a:p>
            <a:pPr algn="ctr"/>
            <a:r>
              <a:rPr lang="el-GR" sz="2400" b="1" dirty="0" smtClean="0">
                <a:solidFill>
                  <a:srgbClr val="C00000"/>
                </a:solidFill>
                <a:latin typeface="Times New Roman" pitchFamily="18" charset="0"/>
                <a:cs typeface="Times New Roman" pitchFamily="18" charset="0"/>
              </a:rPr>
              <a:t>Συμπεράσματα</a:t>
            </a:r>
            <a:r>
              <a:rPr lang="el-GR" sz="2400" dirty="0" smtClean="0">
                <a:solidFill>
                  <a:srgbClr val="C00000"/>
                </a:solidFill>
                <a:latin typeface="Times New Roman" pitchFamily="18" charset="0"/>
                <a:cs typeface="Times New Roman" pitchFamily="18" charset="0"/>
              </a:rPr>
              <a:t/>
            </a:r>
            <a:br>
              <a:rPr lang="el-GR" sz="2400" dirty="0" smtClean="0">
                <a:solidFill>
                  <a:srgbClr val="C00000"/>
                </a:solidFill>
                <a:latin typeface="Times New Roman" pitchFamily="18" charset="0"/>
                <a:cs typeface="Times New Roman" pitchFamily="18" charset="0"/>
              </a:rPr>
            </a:br>
            <a:endParaRPr lang="el-GR" sz="2400" dirty="0">
              <a:solidFill>
                <a:srgbClr val="C00000"/>
              </a:solidFill>
              <a:latin typeface="Times New Roman" pitchFamily="18" charset="0"/>
              <a:cs typeface="Times New Roman"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357158" y="714356"/>
            <a:ext cx="8229600" cy="5286412"/>
          </a:xfrm>
        </p:spPr>
        <p:txBody>
          <a:bodyPr>
            <a:normAutofit lnSpcReduction="10000"/>
          </a:bodyPr>
          <a:lstStyle/>
          <a:p>
            <a:pPr algn="just">
              <a:buNone/>
            </a:pPr>
            <a:endParaRPr lang="en-US" sz="2000" dirty="0" smtClean="0">
              <a:latin typeface="Times New Roman" pitchFamily="18" charset="0"/>
              <a:ea typeface="Arial Unicode MS" pitchFamily="34" charset="-128"/>
              <a:cs typeface="Times New Roman" pitchFamily="18" charset="0"/>
            </a:endParaRPr>
          </a:p>
          <a:p>
            <a:pPr algn="just">
              <a:buNone/>
            </a:pPr>
            <a:r>
              <a:rPr lang="el-GR" sz="2000" dirty="0" smtClean="0">
                <a:latin typeface="Times New Roman" pitchFamily="18" charset="0"/>
                <a:ea typeface="Arial Unicode MS" pitchFamily="34" charset="-128"/>
                <a:cs typeface="Times New Roman" pitchFamily="18" charset="0"/>
              </a:rPr>
              <a:t> </a:t>
            </a:r>
            <a:endParaRPr lang="en-US" sz="2000" dirty="0" smtClean="0">
              <a:latin typeface="Times New Roman" pitchFamily="18" charset="0"/>
              <a:ea typeface="Arial Unicode MS" pitchFamily="34" charset="-128"/>
              <a:cs typeface="Times New Roman" pitchFamily="18" charset="0"/>
            </a:endParaRPr>
          </a:p>
          <a:p>
            <a:pPr algn="just"/>
            <a:endParaRPr lang="en-US" sz="2000" dirty="0" smtClean="0">
              <a:latin typeface="Times New Roman" pitchFamily="18" charset="0"/>
              <a:ea typeface="Arial Unicode MS" pitchFamily="34" charset="-128"/>
              <a:cs typeface="Times New Roman" pitchFamily="18" charset="0"/>
            </a:endParaRPr>
          </a:p>
          <a:p>
            <a:pPr algn="just"/>
            <a:r>
              <a:rPr lang="el-GR" sz="2000" dirty="0" smtClean="0">
                <a:latin typeface="Times New Roman" pitchFamily="18" charset="0"/>
                <a:ea typeface="Arial Unicode MS" pitchFamily="34" charset="-128"/>
                <a:cs typeface="Times New Roman" pitchFamily="18" charset="0"/>
              </a:rPr>
              <a:t>Στην </a:t>
            </a:r>
            <a:r>
              <a:rPr lang="el-GR" sz="2000" dirty="0">
                <a:latin typeface="Times New Roman" pitchFamily="18" charset="0"/>
                <a:ea typeface="Arial Unicode MS" pitchFamily="34" charset="-128"/>
                <a:cs typeface="Times New Roman" pitchFamily="18" charset="0"/>
              </a:rPr>
              <a:t>παρούσα εργασία παρουσιάζεται ένα περιορισμένο τμήμα από </a:t>
            </a:r>
            <a:r>
              <a:rPr lang="el-GR" sz="2000" dirty="0" smtClean="0">
                <a:latin typeface="Times New Roman" pitchFamily="18" charset="0"/>
                <a:ea typeface="Arial Unicode MS" pitchFamily="34" charset="-128"/>
                <a:cs typeface="Times New Roman" pitchFamily="18" charset="0"/>
              </a:rPr>
              <a:t>το</a:t>
            </a:r>
          </a:p>
          <a:p>
            <a:pPr algn="just">
              <a:buNone/>
            </a:pPr>
            <a:r>
              <a:rPr lang="el-GR" sz="2000" dirty="0" smtClean="0">
                <a:latin typeface="Times New Roman" pitchFamily="18" charset="0"/>
                <a:ea typeface="Arial Unicode MS" pitchFamily="34" charset="-128"/>
                <a:cs typeface="Times New Roman" pitchFamily="18" charset="0"/>
              </a:rPr>
              <a:t>μαθηματικό </a:t>
            </a:r>
            <a:r>
              <a:rPr lang="el-GR" sz="2000" dirty="0">
                <a:latin typeface="Times New Roman" pitchFamily="18" charset="0"/>
                <a:ea typeface="Arial Unicode MS" pitchFamily="34" charset="-128"/>
                <a:cs typeface="Times New Roman" pitchFamily="18" charset="0"/>
              </a:rPr>
              <a:t>έργο του Ιππάρχου του Ροδίου (ή </a:t>
            </a:r>
            <a:r>
              <a:rPr lang="el-GR" sz="2000" dirty="0" err="1">
                <a:latin typeface="Times New Roman" pitchFamily="18" charset="0"/>
                <a:ea typeface="Arial Unicode MS" pitchFamily="34" charset="-128"/>
                <a:cs typeface="Times New Roman" pitchFamily="18" charset="0"/>
              </a:rPr>
              <a:t>Νικαεύς</a:t>
            </a:r>
            <a:r>
              <a:rPr lang="el-GR" sz="2000" dirty="0">
                <a:latin typeface="Times New Roman" pitchFamily="18" charset="0"/>
                <a:ea typeface="Arial Unicode MS" pitchFamily="34" charset="-128"/>
                <a:cs typeface="Times New Roman" pitchFamily="18" charset="0"/>
              </a:rPr>
              <a:t>), Αστρονόμου, </a:t>
            </a:r>
            <a:endParaRPr lang="el-GR" sz="2000" dirty="0" smtClean="0">
              <a:latin typeface="Times New Roman" pitchFamily="18" charset="0"/>
              <a:ea typeface="Arial Unicode MS" pitchFamily="34" charset="-128"/>
              <a:cs typeface="Times New Roman" pitchFamily="18" charset="0"/>
            </a:endParaRPr>
          </a:p>
          <a:p>
            <a:pPr algn="just">
              <a:buNone/>
            </a:pPr>
            <a:r>
              <a:rPr lang="el-GR" sz="2000" dirty="0" smtClean="0">
                <a:latin typeface="Times New Roman" pitchFamily="18" charset="0"/>
                <a:ea typeface="Arial Unicode MS" pitchFamily="34" charset="-128"/>
                <a:cs typeface="Times New Roman" pitchFamily="18" charset="0"/>
              </a:rPr>
              <a:t>Μαθηματικού </a:t>
            </a:r>
            <a:r>
              <a:rPr lang="el-GR" sz="2000" dirty="0">
                <a:latin typeface="Times New Roman" pitchFamily="18" charset="0"/>
                <a:ea typeface="Arial Unicode MS" pitchFamily="34" charset="-128"/>
                <a:cs typeface="Times New Roman" pitchFamily="18" charset="0"/>
              </a:rPr>
              <a:t>και Γεωγράφου του 2</a:t>
            </a:r>
            <a:r>
              <a:rPr lang="el-GR" sz="2000" baseline="30000" dirty="0">
                <a:latin typeface="Times New Roman" pitchFamily="18" charset="0"/>
                <a:ea typeface="Arial Unicode MS" pitchFamily="34" charset="-128"/>
                <a:cs typeface="Times New Roman" pitchFamily="18" charset="0"/>
              </a:rPr>
              <a:t>ου</a:t>
            </a:r>
            <a:r>
              <a:rPr lang="el-GR" sz="2000" dirty="0">
                <a:latin typeface="Times New Roman" pitchFamily="18" charset="0"/>
                <a:ea typeface="Arial Unicode MS" pitchFamily="34" charset="-128"/>
                <a:cs typeface="Times New Roman" pitchFamily="18" charset="0"/>
              </a:rPr>
              <a:t>-1</a:t>
            </a:r>
            <a:r>
              <a:rPr lang="el-GR" sz="2000" baseline="30000" dirty="0">
                <a:latin typeface="Times New Roman" pitchFamily="18" charset="0"/>
                <a:ea typeface="Arial Unicode MS" pitchFamily="34" charset="-128"/>
                <a:cs typeface="Times New Roman" pitchFamily="18" charset="0"/>
              </a:rPr>
              <a:t>ου</a:t>
            </a:r>
            <a:r>
              <a:rPr lang="el-GR" sz="2000" dirty="0">
                <a:latin typeface="Times New Roman" pitchFamily="18" charset="0"/>
                <a:ea typeface="Arial Unicode MS" pitchFamily="34" charset="-128"/>
                <a:cs typeface="Times New Roman" pitchFamily="18" charset="0"/>
              </a:rPr>
              <a:t> αιώνα </a:t>
            </a:r>
            <a:r>
              <a:rPr lang="el-GR" sz="2000" dirty="0" err="1">
                <a:latin typeface="Times New Roman" pitchFamily="18" charset="0"/>
                <a:ea typeface="Arial Unicode MS" pitchFamily="34" charset="-128"/>
                <a:cs typeface="Times New Roman" pitchFamily="18" charset="0"/>
              </a:rPr>
              <a:t>π.Χ.</a:t>
            </a:r>
            <a:r>
              <a:rPr lang="el-GR" sz="2000" dirty="0">
                <a:latin typeface="Times New Roman" pitchFamily="18" charset="0"/>
                <a:ea typeface="Arial Unicode MS" pitchFamily="34" charset="-128"/>
                <a:cs typeface="Times New Roman" pitchFamily="18" charset="0"/>
              </a:rPr>
              <a:t>, ο οποίος έζησε </a:t>
            </a:r>
            <a:r>
              <a:rPr lang="el-GR" sz="2000" dirty="0" smtClean="0">
                <a:latin typeface="Times New Roman" pitchFamily="18" charset="0"/>
                <a:ea typeface="Arial Unicode MS" pitchFamily="34" charset="-128"/>
                <a:cs typeface="Times New Roman" pitchFamily="18" charset="0"/>
              </a:rPr>
              <a:t>και</a:t>
            </a:r>
          </a:p>
          <a:p>
            <a:pPr algn="just">
              <a:buNone/>
            </a:pPr>
            <a:r>
              <a:rPr lang="el-GR" sz="2000" dirty="0" smtClean="0">
                <a:latin typeface="Times New Roman" pitchFamily="18" charset="0"/>
                <a:ea typeface="Arial Unicode MS" pitchFamily="34" charset="-128"/>
                <a:cs typeface="Times New Roman" pitchFamily="18" charset="0"/>
              </a:rPr>
              <a:t>εργάστηκε </a:t>
            </a:r>
            <a:r>
              <a:rPr lang="el-GR" sz="2000" dirty="0">
                <a:latin typeface="Times New Roman" pitchFamily="18" charset="0"/>
                <a:ea typeface="Arial Unicode MS" pitchFamily="34" charset="-128"/>
                <a:cs typeface="Times New Roman" pitchFamily="18" charset="0"/>
              </a:rPr>
              <a:t>στη Ρόδο. Παρότι το μεγαλύτερο μέρος από το έργο του </a:t>
            </a:r>
            <a:r>
              <a:rPr lang="el-GR" sz="2000" dirty="0" smtClean="0">
                <a:latin typeface="Times New Roman" pitchFamily="18" charset="0"/>
                <a:ea typeface="Arial Unicode MS" pitchFamily="34" charset="-128"/>
                <a:cs typeface="Times New Roman" pitchFamily="18" charset="0"/>
              </a:rPr>
              <a:t>Ιππάρχου</a:t>
            </a:r>
          </a:p>
          <a:p>
            <a:pPr algn="just">
              <a:buNone/>
            </a:pPr>
            <a:r>
              <a:rPr lang="el-GR" sz="2000" dirty="0" smtClean="0">
                <a:latin typeface="Times New Roman" pitchFamily="18" charset="0"/>
                <a:ea typeface="Arial Unicode MS" pitchFamily="34" charset="-128"/>
                <a:cs typeface="Times New Roman" pitchFamily="18" charset="0"/>
              </a:rPr>
              <a:t>έχει </a:t>
            </a:r>
            <a:r>
              <a:rPr lang="el-GR" sz="2000" dirty="0">
                <a:latin typeface="Times New Roman" pitchFamily="18" charset="0"/>
                <a:ea typeface="Arial Unicode MS" pitchFamily="34" charset="-128"/>
                <a:cs typeface="Times New Roman" pitchFamily="18" charset="0"/>
              </a:rPr>
              <a:t>χαθεί, διασώζονται τμήματά του, κυρίως από αποσπάσματα </a:t>
            </a:r>
            <a:r>
              <a:rPr lang="el-GR" sz="2000" dirty="0" smtClean="0">
                <a:latin typeface="Times New Roman" pitchFamily="18" charset="0"/>
                <a:ea typeface="Arial Unicode MS" pitchFamily="34" charset="-128"/>
                <a:cs typeface="Times New Roman" pitchFamily="18" charset="0"/>
              </a:rPr>
              <a:t>και</a:t>
            </a:r>
          </a:p>
          <a:p>
            <a:pPr algn="just">
              <a:buNone/>
            </a:pPr>
            <a:r>
              <a:rPr lang="el-GR" sz="2000" dirty="0" smtClean="0">
                <a:latin typeface="Times New Roman" pitchFamily="18" charset="0"/>
                <a:ea typeface="Arial Unicode MS" pitchFamily="34" charset="-128"/>
                <a:cs typeface="Times New Roman" pitchFamily="18" charset="0"/>
              </a:rPr>
              <a:t>αναφορές άλλων </a:t>
            </a:r>
            <a:r>
              <a:rPr lang="el-GR" sz="2000" dirty="0">
                <a:latin typeface="Times New Roman" pitchFamily="18" charset="0"/>
                <a:ea typeface="Arial Unicode MS" pitchFamily="34" charset="-128"/>
                <a:cs typeface="Times New Roman" pitchFamily="18" charset="0"/>
              </a:rPr>
              <a:t>μεταγενέστερων ιστορικών και ιδιαίτερα στο έργο </a:t>
            </a:r>
            <a:r>
              <a:rPr lang="el-GR" sz="2000" dirty="0" smtClean="0">
                <a:latin typeface="Times New Roman" pitchFamily="18" charset="0"/>
                <a:ea typeface="Arial Unicode MS" pitchFamily="34" charset="-128"/>
                <a:cs typeface="Times New Roman" pitchFamily="18" charset="0"/>
              </a:rPr>
              <a:t>του</a:t>
            </a:r>
          </a:p>
          <a:p>
            <a:pPr algn="just">
              <a:buNone/>
            </a:pPr>
            <a:r>
              <a:rPr lang="el-GR" sz="2000" dirty="0" err="1" smtClean="0">
                <a:latin typeface="Times New Roman" pitchFamily="18" charset="0"/>
                <a:ea typeface="Arial Unicode MS" pitchFamily="34" charset="-128"/>
                <a:cs typeface="Times New Roman" pitchFamily="18" charset="0"/>
              </a:rPr>
              <a:t>Πτολαιμαίου</a:t>
            </a:r>
            <a:r>
              <a:rPr lang="el-GR" sz="2000" dirty="0" smtClean="0">
                <a:latin typeface="Times New Roman" pitchFamily="18" charset="0"/>
                <a:ea typeface="Arial Unicode MS" pitchFamily="34" charset="-128"/>
                <a:cs typeface="Times New Roman" pitchFamily="18" charset="0"/>
              </a:rPr>
              <a:t>, </a:t>
            </a:r>
            <a:r>
              <a:rPr lang="el-GR" sz="2000" dirty="0" err="1" smtClean="0">
                <a:latin typeface="Times New Roman" pitchFamily="18" charset="0"/>
                <a:ea typeface="Arial Unicode MS" pitchFamily="34" charset="-128"/>
                <a:cs typeface="Times New Roman" pitchFamily="18" charset="0"/>
              </a:rPr>
              <a:t>Αλμαγέστη</a:t>
            </a:r>
            <a:r>
              <a:rPr lang="el-GR" sz="2000" dirty="0">
                <a:latin typeface="Times New Roman" pitchFamily="18" charset="0"/>
                <a:ea typeface="Arial Unicode MS" pitchFamily="34" charset="-128"/>
                <a:cs typeface="Times New Roman" pitchFamily="18" charset="0"/>
              </a:rPr>
              <a:t>. </a:t>
            </a:r>
            <a:endParaRPr lang="el-GR" sz="2000" dirty="0" smtClean="0">
              <a:latin typeface="Times New Roman" pitchFamily="18" charset="0"/>
              <a:ea typeface="Arial Unicode MS" pitchFamily="34" charset="-128"/>
              <a:cs typeface="Times New Roman" pitchFamily="18" charset="0"/>
            </a:endParaRPr>
          </a:p>
          <a:p>
            <a:pPr algn="just"/>
            <a:r>
              <a:rPr lang="el-GR" sz="2000" dirty="0" smtClean="0">
                <a:latin typeface="Times New Roman" pitchFamily="18" charset="0"/>
                <a:ea typeface="Arial Unicode MS" pitchFamily="34" charset="-128"/>
                <a:cs typeface="Times New Roman" pitchFamily="18" charset="0"/>
              </a:rPr>
              <a:t>Το </a:t>
            </a:r>
            <a:r>
              <a:rPr lang="el-GR" sz="2000" dirty="0">
                <a:latin typeface="Times New Roman" pitchFamily="18" charset="0"/>
                <a:ea typeface="Arial Unicode MS" pitchFamily="34" charset="-128"/>
                <a:cs typeface="Times New Roman" pitchFamily="18" charset="0"/>
              </a:rPr>
              <a:t>Μαθηματικό έργο του Ιππάρχου είναι </a:t>
            </a:r>
            <a:r>
              <a:rPr lang="el-GR" sz="2000" dirty="0" smtClean="0">
                <a:latin typeface="Times New Roman" pitchFamily="18" charset="0"/>
                <a:ea typeface="Arial Unicode MS" pitchFamily="34" charset="-128"/>
                <a:cs typeface="Times New Roman" pitchFamily="18" charset="0"/>
              </a:rPr>
              <a:t>απόρροια του αστρονομικού </a:t>
            </a:r>
            <a:r>
              <a:rPr lang="el-GR" sz="2000" dirty="0">
                <a:latin typeface="Times New Roman" pitchFamily="18" charset="0"/>
                <a:ea typeface="Arial Unicode MS" pitchFamily="34" charset="-128"/>
                <a:cs typeface="Times New Roman" pitchFamily="18" charset="0"/>
              </a:rPr>
              <a:t>του έργου και αφορά αστρονομικές μετρήσεις </a:t>
            </a:r>
            <a:r>
              <a:rPr lang="el-GR" sz="2000" dirty="0" smtClean="0">
                <a:latin typeface="Times New Roman" pitchFamily="18" charset="0"/>
                <a:ea typeface="Arial Unicode MS" pitchFamily="34" charset="-128"/>
                <a:cs typeface="Times New Roman" pitchFamily="18" charset="0"/>
              </a:rPr>
              <a:t>με Μαθηματικά εργαλεία </a:t>
            </a:r>
            <a:r>
              <a:rPr lang="el-GR" sz="2000" dirty="0">
                <a:latin typeface="Times New Roman" pitchFamily="18" charset="0"/>
                <a:ea typeface="Arial Unicode MS" pitchFamily="34" charset="-128"/>
                <a:cs typeface="Times New Roman" pitchFamily="18" charset="0"/>
              </a:rPr>
              <a:t>Γεωμετρίας και </a:t>
            </a:r>
            <a:r>
              <a:rPr lang="el-GR" sz="2000" dirty="0" smtClean="0">
                <a:latin typeface="Times New Roman" pitchFamily="18" charset="0"/>
                <a:ea typeface="Arial Unicode MS" pitchFamily="34" charset="-128"/>
                <a:cs typeface="Times New Roman" pitchFamily="18" charset="0"/>
              </a:rPr>
              <a:t>Τριγωνομετρίας.</a:t>
            </a:r>
          </a:p>
          <a:p>
            <a:r>
              <a:rPr lang="el-GR" sz="2400" b="1" dirty="0" smtClean="0">
                <a:latin typeface="Times New Roman" pitchFamily="18" charset="0"/>
                <a:cs typeface="Times New Roman" pitchFamily="18" charset="0"/>
              </a:rPr>
              <a:t> </a:t>
            </a:r>
            <a:r>
              <a:rPr lang="el-GR" sz="2000" b="1" dirty="0" smtClean="0">
                <a:latin typeface="Times New Roman" pitchFamily="18" charset="0"/>
                <a:cs typeface="Times New Roman" pitchFamily="18" charset="0"/>
              </a:rPr>
              <a:t>Λέξεις </a:t>
            </a:r>
            <a:r>
              <a:rPr lang="el-GR" sz="2000" b="1" dirty="0">
                <a:latin typeface="Times New Roman" pitchFamily="18" charset="0"/>
                <a:cs typeface="Times New Roman" pitchFamily="18" charset="0"/>
              </a:rPr>
              <a:t>κλειδιά</a:t>
            </a:r>
            <a:endParaRPr lang="el-GR" sz="2000" dirty="0">
              <a:latin typeface="Times New Roman" pitchFamily="18" charset="0"/>
              <a:cs typeface="Times New Roman" pitchFamily="18" charset="0"/>
            </a:endParaRPr>
          </a:p>
          <a:p>
            <a:pPr>
              <a:buNone/>
            </a:pPr>
            <a:r>
              <a:rPr lang="el-GR" sz="2000" dirty="0" smtClean="0">
                <a:latin typeface="Times New Roman" pitchFamily="18" charset="0"/>
                <a:cs typeface="Times New Roman" pitchFamily="18" charset="0"/>
              </a:rPr>
              <a:t>  Ίππαρχος</a:t>
            </a:r>
            <a:r>
              <a:rPr lang="el-GR" sz="2000" dirty="0">
                <a:latin typeface="Times New Roman" pitchFamily="18" charset="0"/>
                <a:cs typeface="Times New Roman" pitchFamily="18" charset="0"/>
              </a:rPr>
              <a:t>, Αστρονομία, Μαθηματικά, μετρήσεις, </a:t>
            </a:r>
            <a:r>
              <a:rPr lang="el-GR" sz="2000" dirty="0" smtClean="0">
                <a:latin typeface="Times New Roman" pitchFamily="18" charset="0"/>
                <a:cs typeface="Times New Roman" pitchFamily="18" charset="0"/>
              </a:rPr>
              <a:t>τριγωνομετρία,</a:t>
            </a:r>
          </a:p>
          <a:p>
            <a:pPr>
              <a:buNone/>
            </a:pPr>
            <a:r>
              <a:rPr lang="el-GR" sz="2000" dirty="0" smtClean="0">
                <a:latin typeface="Times New Roman" pitchFamily="18" charset="0"/>
                <a:cs typeface="Times New Roman" pitchFamily="18" charset="0"/>
              </a:rPr>
              <a:t>αστρονομικά </a:t>
            </a:r>
            <a:r>
              <a:rPr lang="el-GR" sz="2000" dirty="0">
                <a:latin typeface="Times New Roman" pitchFamily="18" charset="0"/>
                <a:cs typeface="Times New Roman" pitchFamily="18" charset="0"/>
              </a:rPr>
              <a:t>όργανα.</a:t>
            </a:r>
          </a:p>
          <a:p>
            <a:pPr algn="just">
              <a:buNone/>
            </a:pPr>
            <a:endParaRPr lang="el-GR" sz="2100" dirty="0">
              <a:latin typeface="Arial Narrow" pitchFamily="34" charset="0"/>
            </a:endParaRPr>
          </a:p>
        </p:txBody>
      </p:sp>
      <p:sp>
        <p:nvSpPr>
          <p:cNvPr id="2" name="1 - Τίτλος"/>
          <p:cNvSpPr>
            <a:spLocks noGrp="1"/>
          </p:cNvSpPr>
          <p:nvPr>
            <p:ph type="title"/>
          </p:nvPr>
        </p:nvSpPr>
        <p:spPr>
          <a:xfrm>
            <a:off x="457200" y="428604"/>
            <a:ext cx="8229600" cy="500066"/>
          </a:xfrm>
        </p:spPr>
        <p:txBody>
          <a:bodyPr>
            <a:normAutofit/>
          </a:bodyPr>
          <a:lstStyle/>
          <a:p>
            <a:pPr algn="ctr"/>
            <a:r>
              <a:rPr lang="el-GR" sz="2400" dirty="0" smtClean="0">
                <a:solidFill>
                  <a:schemeClr val="accent2"/>
                </a:solidFill>
                <a:latin typeface="Times New Roman" pitchFamily="18" charset="0"/>
                <a:cs typeface="Times New Roman" pitchFamily="18" charset="0"/>
              </a:rPr>
              <a:t>Περίληψη</a:t>
            </a:r>
            <a:endParaRPr lang="el-GR" sz="2400" dirty="0"/>
          </a:p>
        </p:txBody>
      </p:sp>
      <p:pic>
        <p:nvPicPr>
          <p:cNvPr id="1026" name="Picture 2" descr="C:\Users\user\Desktop\2.png"/>
          <p:cNvPicPr>
            <a:picLocks noChangeAspect="1" noChangeArrowheads="1"/>
          </p:cNvPicPr>
          <p:nvPr/>
        </p:nvPicPr>
        <p:blipFill>
          <a:blip r:embed="rId2"/>
          <a:srcRect/>
          <a:stretch>
            <a:fillRect/>
          </a:stretch>
        </p:blipFill>
        <p:spPr bwMode="auto">
          <a:xfrm>
            <a:off x="0" y="0"/>
            <a:ext cx="2000232" cy="1643050"/>
          </a:xfrm>
          <a:prstGeom prst="rect">
            <a:avLst/>
          </a:prstGeom>
          <a:noFill/>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357158" y="1142984"/>
            <a:ext cx="8229600" cy="4525963"/>
          </a:xfrm>
        </p:spPr>
        <p:txBody>
          <a:bodyPr>
            <a:normAutofit fontScale="62500" lnSpcReduction="20000"/>
          </a:bodyPr>
          <a:lstStyle/>
          <a:p>
            <a:pPr algn="just">
              <a:buNone/>
            </a:pPr>
            <a:endParaRPr lang="en-US" dirty="0" smtClean="0">
              <a:latin typeface="Times New Roman" pitchFamily="18" charset="0"/>
              <a:cs typeface="Times New Roman" pitchFamily="18" charset="0"/>
            </a:endParaRPr>
          </a:p>
          <a:p>
            <a:pPr algn="just">
              <a:buNone/>
            </a:pPr>
            <a:endParaRPr lang="en-US" dirty="0" smtClean="0">
              <a:latin typeface="Times New Roman" pitchFamily="18" charset="0"/>
              <a:cs typeface="Times New Roman" pitchFamily="18" charset="0"/>
            </a:endParaRPr>
          </a:p>
          <a:p>
            <a:pPr algn="just">
              <a:buNone/>
            </a:pPr>
            <a:r>
              <a:rPr lang="el-GR" sz="2900" dirty="0" smtClean="0">
                <a:latin typeface="Times New Roman" pitchFamily="18" charset="0"/>
                <a:cs typeface="Times New Roman" pitchFamily="18" charset="0"/>
              </a:rPr>
              <a:t>Ο </a:t>
            </a:r>
            <a:r>
              <a:rPr lang="el-GR" sz="2900" dirty="0">
                <a:latin typeface="Times New Roman" pitchFamily="18" charset="0"/>
                <a:cs typeface="Times New Roman" pitchFamily="18" charset="0"/>
              </a:rPr>
              <a:t>σκοπός της παρούσας εργασίας είναι να αναδείξει τη συμβολή </a:t>
            </a:r>
            <a:r>
              <a:rPr lang="el-GR" sz="2900" dirty="0" smtClean="0">
                <a:latin typeface="Times New Roman" pitchFamily="18" charset="0"/>
                <a:cs typeface="Times New Roman" pitchFamily="18" charset="0"/>
              </a:rPr>
              <a:t>του</a:t>
            </a:r>
          </a:p>
          <a:p>
            <a:pPr algn="just">
              <a:buNone/>
            </a:pPr>
            <a:r>
              <a:rPr lang="el-GR" sz="2900" dirty="0" smtClean="0">
                <a:latin typeface="Times New Roman" pitchFamily="18" charset="0"/>
                <a:cs typeface="Times New Roman" pitchFamily="18" charset="0"/>
              </a:rPr>
              <a:t>Ιππάρχου </a:t>
            </a:r>
            <a:r>
              <a:rPr lang="el-GR" sz="2900" dirty="0">
                <a:latin typeface="Times New Roman" pitchFamily="18" charset="0"/>
                <a:cs typeface="Times New Roman" pitchFamily="18" charset="0"/>
              </a:rPr>
              <a:t>στην ιστορική θεμελίωση και ανάπτυξη της </a:t>
            </a:r>
            <a:r>
              <a:rPr lang="el-GR" sz="2900" dirty="0" smtClean="0">
                <a:latin typeface="Times New Roman" pitchFamily="18" charset="0"/>
                <a:cs typeface="Times New Roman" pitchFamily="18" charset="0"/>
              </a:rPr>
              <a:t>μαθηματικής</a:t>
            </a:r>
          </a:p>
          <a:p>
            <a:pPr algn="just">
              <a:buNone/>
            </a:pPr>
            <a:r>
              <a:rPr lang="el-GR" sz="2900" dirty="0" smtClean="0">
                <a:latin typeface="Times New Roman" pitchFamily="18" charset="0"/>
                <a:cs typeface="Times New Roman" pitchFamily="18" charset="0"/>
              </a:rPr>
              <a:t>επιστήμης </a:t>
            </a:r>
            <a:r>
              <a:rPr lang="el-GR" sz="2900" dirty="0">
                <a:latin typeface="Times New Roman" pitchFamily="18" charset="0"/>
                <a:cs typeface="Times New Roman" pitchFamily="18" charset="0"/>
              </a:rPr>
              <a:t>στην αρχαία Ελλάδα. </a:t>
            </a:r>
          </a:p>
          <a:p>
            <a:pPr algn="just">
              <a:buNone/>
            </a:pPr>
            <a:r>
              <a:rPr lang="el-GR" sz="2900" dirty="0">
                <a:latin typeface="Times New Roman" pitchFamily="18" charset="0"/>
                <a:cs typeface="Times New Roman" pitchFamily="18" charset="0"/>
              </a:rPr>
              <a:t>Παρακάτω ταξινομούμε το μαθηματικό έργο του Ιππάρχου, ανά </a:t>
            </a:r>
            <a:r>
              <a:rPr lang="el-GR" sz="2900" dirty="0" smtClean="0">
                <a:latin typeface="Times New Roman" pitchFamily="18" charset="0"/>
                <a:cs typeface="Times New Roman" pitchFamily="18" charset="0"/>
              </a:rPr>
              <a:t>θεματική</a:t>
            </a:r>
          </a:p>
          <a:p>
            <a:pPr algn="just">
              <a:buNone/>
            </a:pPr>
            <a:r>
              <a:rPr lang="el-GR" sz="2900" dirty="0" smtClean="0">
                <a:latin typeface="Times New Roman" pitchFamily="18" charset="0"/>
                <a:cs typeface="Times New Roman" pitchFamily="18" charset="0"/>
              </a:rPr>
              <a:t>περιοχή</a:t>
            </a:r>
            <a:r>
              <a:rPr lang="el-GR" sz="2900" dirty="0">
                <a:latin typeface="Times New Roman" pitchFamily="18" charset="0"/>
                <a:cs typeface="Times New Roman" pitchFamily="18" charset="0"/>
              </a:rPr>
              <a:t>, ώστε να γίνει αντιληπτή η συμβολή του στη θεμελίωση </a:t>
            </a:r>
            <a:r>
              <a:rPr lang="el-GR" sz="2900" dirty="0" smtClean="0">
                <a:latin typeface="Times New Roman" pitchFamily="18" charset="0"/>
                <a:cs typeface="Times New Roman" pitchFamily="18" charset="0"/>
              </a:rPr>
              <a:t>και</a:t>
            </a:r>
          </a:p>
          <a:p>
            <a:pPr algn="just">
              <a:buNone/>
            </a:pPr>
            <a:r>
              <a:rPr lang="el-GR" sz="2900" dirty="0" smtClean="0">
                <a:latin typeface="Times New Roman" pitchFamily="18" charset="0"/>
                <a:cs typeface="Times New Roman" pitchFamily="18" charset="0"/>
              </a:rPr>
              <a:t>ανάπτυξη </a:t>
            </a:r>
            <a:r>
              <a:rPr lang="el-GR" sz="2900" dirty="0">
                <a:latin typeface="Times New Roman" pitchFamily="18" charset="0"/>
                <a:cs typeface="Times New Roman" pitchFamily="18" charset="0"/>
              </a:rPr>
              <a:t>της μαθηματικής γνώσης στην αρχαία Ελλάδα:</a:t>
            </a:r>
          </a:p>
          <a:p>
            <a:pPr algn="just">
              <a:buNone/>
            </a:pPr>
            <a:r>
              <a:rPr lang="el-GR" sz="2900" b="1" dirty="0">
                <a:latin typeface="Times New Roman" pitchFamily="18" charset="0"/>
                <a:cs typeface="Times New Roman" pitchFamily="18" charset="0"/>
              </a:rPr>
              <a:t>α)</a:t>
            </a:r>
            <a:r>
              <a:rPr lang="el-GR" sz="2900" dirty="0">
                <a:latin typeface="Times New Roman" pitchFamily="18" charset="0"/>
                <a:cs typeface="Times New Roman" pitchFamily="18" charset="0"/>
              </a:rPr>
              <a:t> Π</a:t>
            </a:r>
            <a:r>
              <a:rPr lang="de-DE" sz="2900" dirty="0" err="1">
                <a:latin typeface="Times New Roman" pitchFamily="18" charset="0"/>
                <a:cs typeface="Times New Roman" pitchFamily="18" charset="0"/>
              </a:rPr>
              <a:t>ίνακα</a:t>
            </a:r>
            <a:r>
              <a:rPr lang="el-GR" sz="2900" dirty="0">
                <a:latin typeface="Times New Roman" pitchFamily="18" charset="0"/>
                <a:cs typeface="Times New Roman" pitchFamily="18" charset="0"/>
              </a:rPr>
              <a:t>ς</a:t>
            </a:r>
            <a:r>
              <a:rPr lang="de-DE" sz="2900" dirty="0">
                <a:latin typeface="Times New Roman" pitchFamily="18" charset="0"/>
                <a:cs typeface="Times New Roman" pitchFamily="18" charset="0"/>
              </a:rPr>
              <a:t> </a:t>
            </a:r>
            <a:r>
              <a:rPr lang="de-DE" sz="2900" dirty="0" err="1">
                <a:latin typeface="Times New Roman" pitchFamily="18" charset="0"/>
                <a:cs typeface="Times New Roman" pitchFamily="18" charset="0"/>
              </a:rPr>
              <a:t>χορδών</a:t>
            </a:r>
            <a:r>
              <a:rPr lang="de-DE" sz="2900" dirty="0">
                <a:latin typeface="Times New Roman" pitchFamily="18" charset="0"/>
                <a:cs typeface="Times New Roman" pitchFamily="18" charset="0"/>
              </a:rPr>
              <a:t> </a:t>
            </a:r>
            <a:r>
              <a:rPr lang="de-DE" sz="2900" dirty="0" err="1">
                <a:latin typeface="Times New Roman" pitchFamily="18" charset="0"/>
                <a:cs typeface="Times New Roman" pitchFamily="18" charset="0"/>
              </a:rPr>
              <a:t>του</a:t>
            </a:r>
            <a:r>
              <a:rPr lang="de-DE" sz="2900" dirty="0">
                <a:latin typeface="Times New Roman" pitchFamily="18" charset="0"/>
                <a:cs typeface="Times New Roman" pitchFamily="18" charset="0"/>
              </a:rPr>
              <a:t> </a:t>
            </a:r>
            <a:r>
              <a:rPr lang="de-DE" sz="2900" dirty="0" err="1">
                <a:latin typeface="Times New Roman" pitchFamily="18" charset="0"/>
                <a:cs typeface="Times New Roman" pitchFamily="18" charset="0"/>
              </a:rPr>
              <a:t>Ιππάρχου</a:t>
            </a:r>
            <a:r>
              <a:rPr lang="el-GR" sz="2900" dirty="0">
                <a:latin typeface="Times New Roman" pitchFamily="18" charset="0"/>
                <a:cs typeface="Times New Roman" pitchFamily="18" charset="0"/>
              </a:rPr>
              <a:t>. Εφαρμογές στην Τριγωνομετρία και στις  αστρονομικές μετρήσεις</a:t>
            </a:r>
            <a:r>
              <a:rPr lang="de-DE" sz="2900" dirty="0">
                <a:latin typeface="Times New Roman" pitchFamily="18" charset="0"/>
                <a:cs typeface="Times New Roman" pitchFamily="18" charset="0"/>
              </a:rPr>
              <a:t>  </a:t>
            </a:r>
            <a:endParaRPr lang="el-GR" sz="2900" dirty="0">
              <a:latin typeface="Times New Roman" pitchFamily="18" charset="0"/>
              <a:cs typeface="Times New Roman" pitchFamily="18" charset="0"/>
            </a:endParaRPr>
          </a:p>
          <a:p>
            <a:pPr algn="just">
              <a:buNone/>
            </a:pPr>
            <a:r>
              <a:rPr lang="el-GR" sz="2900" b="1" dirty="0">
                <a:latin typeface="Times New Roman" pitchFamily="18" charset="0"/>
                <a:cs typeface="Times New Roman" pitchFamily="18" charset="0"/>
              </a:rPr>
              <a:t>β) </a:t>
            </a:r>
            <a:r>
              <a:rPr lang="el-GR" sz="2900" dirty="0">
                <a:latin typeface="Times New Roman" pitchFamily="18" charset="0"/>
                <a:cs typeface="Times New Roman" pitchFamily="18" charset="0"/>
              </a:rPr>
              <a:t>Υ</a:t>
            </a:r>
            <a:r>
              <a:rPr lang="de-DE" sz="2900" dirty="0" err="1">
                <a:latin typeface="Times New Roman" pitchFamily="18" charset="0"/>
                <a:cs typeface="Times New Roman" pitchFamily="18" charset="0"/>
              </a:rPr>
              <a:t>πολογισμό</a:t>
            </a:r>
            <a:r>
              <a:rPr lang="el-GR" sz="2900" dirty="0">
                <a:latin typeface="Times New Roman" pitchFamily="18" charset="0"/>
                <a:cs typeface="Times New Roman" pitchFamily="18" charset="0"/>
              </a:rPr>
              <a:t>ς</a:t>
            </a:r>
            <a:r>
              <a:rPr lang="de-DE" sz="2900" dirty="0">
                <a:latin typeface="Times New Roman" pitchFamily="18" charset="0"/>
                <a:cs typeface="Times New Roman" pitchFamily="18" charset="0"/>
              </a:rPr>
              <a:t> </a:t>
            </a:r>
            <a:r>
              <a:rPr lang="de-DE" sz="2900" dirty="0" err="1">
                <a:latin typeface="Times New Roman" pitchFamily="18" charset="0"/>
                <a:cs typeface="Times New Roman" pitchFamily="18" charset="0"/>
              </a:rPr>
              <a:t>του</a:t>
            </a:r>
            <a:r>
              <a:rPr lang="de-DE" sz="2900" dirty="0">
                <a:latin typeface="Times New Roman" pitchFamily="18" charset="0"/>
                <a:cs typeface="Times New Roman" pitchFamily="18" charset="0"/>
              </a:rPr>
              <a:t> </a:t>
            </a:r>
            <a:r>
              <a:rPr lang="de-DE" sz="2900" dirty="0" err="1">
                <a:latin typeface="Times New Roman" pitchFamily="18" charset="0"/>
                <a:cs typeface="Times New Roman" pitchFamily="18" charset="0"/>
              </a:rPr>
              <a:t>γεωγραφικού</a:t>
            </a:r>
            <a:r>
              <a:rPr lang="de-DE" sz="2900" dirty="0">
                <a:latin typeface="Times New Roman" pitchFamily="18" charset="0"/>
                <a:cs typeface="Times New Roman" pitchFamily="18" charset="0"/>
              </a:rPr>
              <a:t> </a:t>
            </a:r>
            <a:r>
              <a:rPr lang="de-DE" sz="2900" dirty="0" err="1">
                <a:latin typeface="Times New Roman" pitchFamily="18" charset="0"/>
                <a:cs typeface="Times New Roman" pitchFamily="18" charset="0"/>
              </a:rPr>
              <a:t>πλάτους</a:t>
            </a:r>
            <a:r>
              <a:rPr lang="de-DE" sz="2900" dirty="0">
                <a:latin typeface="Times New Roman" pitchFamily="18" charset="0"/>
                <a:cs typeface="Times New Roman" pitchFamily="18" charset="0"/>
              </a:rPr>
              <a:t> </a:t>
            </a:r>
            <a:r>
              <a:rPr lang="de-DE" sz="2900" dirty="0" err="1">
                <a:latin typeface="Times New Roman" pitchFamily="18" charset="0"/>
                <a:cs typeface="Times New Roman" pitchFamily="18" charset="0"/>
              </a:rPr>
              <a:t>ενός</a:t>
            </a:r>
            <a:r>
              <a:rPr lang="de-DE" sz="2900" dirty="0">
                <a:latin typeface="Times New Roman" pitchFamily="18" charset="0"/>
                <a:cs typeface="Times New Roman" pitchFamily="18" charset="0"/>
              </a:rPr>
              <a:t> </a:t>
            </a:r>
            <a:r>
              <a:rPr lang="de-DE" sz="2900" dirty="0" err="1">
                <a:latin typeface="Times New Roman" pitchFamily="18" charset="0"/>
                <a:cs typeface="Times New Roman" pitchFamily="18" charset="0"/>
              </a:rPr>
              <a:t>συγκεκριμένου</a:t>
            </a:r>
            <a:r>
              <a:rPr lang="de-DE" sz="2900" dirty="0">
                <a:latin typeface="Times New Roman" pitchFamily="18" charset="0"/>
                <a:cs typeface="Times New Roman" pitchFamily="18" charset="0"/>
              </a:rPr>
              <a:t> </a:t>
            </a:r>
            <a:r>
              <a:rPr lang="de-DE" sz="2900" dirty="0" err="1">
                <a:latin typeface="Times New Roman" pitchFamily="18" charset="0"/>
                <a:cs typeface="Times New Roman" pitchFamily="18" charset="0"/>
              </a:rPr>
              <a:t>τόπου</a:t>
            </a:r>
            <a:r>
              <a:rPr lang="de-DE" sz="2900" dirty="0">
                <a:latin typeface="Times New Roman" pitchFamily="18" charset="0"/>
                <a:cs typeface="Times New Roman" pitchFamily="18" charset="0"/>
              </a:rPr>
              <a:t> </a:t>
            </a:r>
            <a:r>
              <a:rPr lang="de-DE" sz="2900" dirty="0" err="1">
                <a:latin typeface="Times New Roman" pitchFamily="18" charset="0"/>
                <a:cs typeface="Times New Roman" pitchFamily="18" charset="0"/>
              </a:rPr>
              <a:t>στην</a:t>
            </a:r>
            <a:r>
              <a:rPr lang="de-DE" sz="2900" dirty="0">
                <a:latin typeface="Times New Roman" pitchFamily="18" charset="0"/>
                <a:cs typeface="Times New Roman" pitchFamily="18" charset="0"/>
              </a:rPr>
              <a:t> </a:t>
            </a:r>
            <a:r>
              <a:rPr lang="de-DE" sz="2900" dirty="0" err="1">
                <a:latin typeface="Times New Roman" pitchFamily="18" charset="0"/>
                <a:cs typeface="Times New Roman" pitchFamily="18" charset="0"/>
              </a:rPr>
              <a:t>επιφάνεια</a:t>
            </a:r>
            <a:r>
              <a:rPr lang="de-DE" sz="2900" dirty="0">
                <a:latin typeface="Times New Roman" pitchFamily="18" charset="0"/>
                <a:cs typeface="Times New Roman" pitchFamily="18" charset="0"/>
              </a:rPr>
              <a:t> </a:t>
            </a:r>
            <a:r>
              <a:rPr lang="de-DE" sz="2900" dirty="0" err="1">
                <a:latin typeface="Times New Roman" pitchFamily="18" charset="0"/>
                <a:cs typeface="Times New Roman" pitchFamily="18" charset="0"/>
              </a:rPr>
              <a:t>της</a:t>
            </a:r>
            <a:r>
              <a:rPr lang="de-DE" sz="2900" dirty="0">
                <a:latin typeface="Times New Roman" pitchFamily="18" charset="0"/>
                <a:cs typeface="Times New Roman" pitchFamily="18" charset="0"/>
              </a:rPr>
              <a:t> </a:t>
            </a:r>
            <a:r>
              <a:rPr lang="de-DE" sz="2900" dirty="0" err="1">
                <a:latin typeface="Times New Roman" pitchFamily="18" charset="0"/>
                <a:cs typeface="Times New Roman" pitchFamily="18" charset="0"/>
              </a:rPr>
              <a:t>Γης</a:t>
            </a:r>
            <a:endParaRPr lang="el-GR" sz="2900" dirty="0">
              <a:latin typeface="Times New Roman" pitchFamily="18" charset="0"/>
              <a:cs typeface="Times New Roman" pitchFamily="18" charset="0"/>
            </a:endParaRPr>
          </a:p>
          <a:p>
            <a:pPr algn="just">
              <a:buNone/>
            </a:pPr>
            <a:r>
              <a:rPr lang="el-GR" sz="2900" b="1" dirty="0">
                <a:latin typeface="Times New Roman" pitchFamily="18" charset="0"/>
                <a:cs typeface="Times New Roman" pitchFamily="18" charset="0"/>
              </a:rPr>
              <a:t>γ) </a:t>
            </a:r>
            <a:r>
              <a:rPr lang="el-GR" sz="2900" dirty="0">
                <a:latin typeface="Times New Roman" pitchFamily="18" charset="0"/>
                <a:cs typeface="Times New Roman" pitchFamily="18" charset="0"/>
              </a:rPr>
              <a:t>Υ</a:t>
            </a:r>
            <a:r>
              <a:rPr lang="de-DE" sz="2900" dirty="0" err="1">
                <a:latin typeface="Times New Roman" pitchFamily="18" charset="0"/>
                <a:cs typeface="Times New Roman" pitchFamily="18" charset="0"/>
              </a:rPr>
              <a:t>πολογισμ</a:t>
            </a:r>
            <a:r>
              <a:rPr lang="el-GR" sz="2900" dirty="0" err="1">
                <a:latin typeface="Times New Roman" pitchFamily="18" charset="0"/>
                <a:cs typeface="Times New Roman" pitchFamily="18" charset="0"/>
              </a:rPr>
              <a:t>ός</a:t>
            </a:r>
            <a:r>
              <a:rPr lang="de-DE" sz="2900" dirty="0">
                <a:latin typeface="Times New Roman" pitchFamily="18" charset="0"/>
                <a:cs typeface="Times New Roman" pitchFamily="18" charset="0"/>
              </a:rPr>
              <a:t> </a:t>
            </a:r>
            <a:r>
              <a:rPr lang="de-DE" sz="2900" dirty="0" err="1">
                <a:latin typeface="Times New Roman" pitchFamily="18" charset="0"/>
                <a:cs typeface="Times New Roman" pitchFamily="18" charset="0"/>
              </a:rPr>
              <a:t>της</a:t>
            </a:r>
            <a:r>
              <a:rPr lang="de-DE" sz="2900" dirty="0">
                <a:latin typeface="Times New Roman" pitchFamily="18" charset="0"/>
                <a:cs typeface="Times New Roman" pitchFamily="18" charset="0"/>
              </a:rPr>
              <a:t> </a:t>
            </a:r>
            <a:r>
              <a:rPr lang="de-DE" sz="2900" dirty="0" err="1">
                <a:latin typeface="Times New Roman" pitchFamily="18" charset="0"/>
                <a:cs typeface="Times New Roman" pitchFamily="18" charset="0"/>
              </a:rPr>
              <a:t>απόστασης</a:t>
            </a:r>
            <a:r>
              <a:rPr lang="de-DE" sz="2900" dirty="0">
                <a:latin typeface="Times New Roman" pitchFamily="18" charset="0"/>
                <a:cs typeface="Times New Roman" pitchFamily="18" charset="0"/>
              </a:rPr>
              <a:t> </a:t>
            </a:r>
            <a:r>
              <a:rPr lang="de-DE" sz="2900" dirty="0" err="1">
                <a:latin typeface="Times New Roman" pitchFamily="18" charset="0"/>
                <a:cs typeface="Times New Roman" pitchFamily="18" charset="0"/>
              </a:rPr>
              <a:t>Γης-Ηλίου</a:t>
            </a:r>
            <a:r>
              <a:rPr lang="de-DE" sz="2900" dirty="0">
                <a:latin typeface="Times New Roman" pitchFamily="18" charset="0"/>
                <a:cs typeface="Times New Roman" pitchFamily="18" charset="0"/>
              </a:rPr>
              <a:t> </a:t>
            </a:r>
            <a:r>
              <a:rPr lang="de-DE" sz="2900" dirty="0" err="1">
                <a:latin typeface="Times New Roman" pitchFamily="18" charset="0"/>
                <a:cs typeface="Times New Roman" pitchFamily="18" charset="0"/>
              </a:rPr>
              <a:t>και</a:t>
            </a:r>
            <a:r>
              <a:rPr lang="de-DE" sz="2900" dirty="0">
                <a:latin typeface="Times New Roman" pitchFamily="18" charset="0"/>
                <a:cs typeface="Times New Roman" pitchFamily="18" charset="0"/>
              </a:rPr>
              <a:t> </a:t>
            </a:r>
            <a:r>
              <a:rPr lang="de-DE" sz="2900" dirty="0" err="1">
                <a:latin typeface="Times New Roman" pitchFamily="18" charset="0"/>
                <a:cs typeface="Times New Roman" pitchFamily="18" charset="0"/>
              </a:rPr>
              <a:t>Γης-Σελήνης</a:t>
            </a:r>
            <a:r>
              <a:rPr lang="de-DE" sz="2900" dirty="0">
                <a:latin typeface="Times New Roman" pitchFamily="18" charset="0"/>
                <a:cs typeface="Times New Roman" pitchFamily="18" charset="0"/>
              </a:rPr>
              <a:t> </a:t>
            </a:r>
            <a:r>
              <a:rPr lang="de-DE" sz="2900" dirty="0" err="1">
                <a:latin typeface="Times New Roman" pitchFamily="18" charset="0"/>
                <a:cs typeface="Times New Roman" pitchFamily="18" charset="0"/>
              </a:rPr>
              <a:t>μέσα</a:t>
            </a:r>
            <a:r>
              <a:rPr lang="de-DE" sz="2900" dirty="0">
                <a:latin typeface="Times New Roman" pitchFamily="18" charset="0"/>
                <a:cs typeface="Times New Roman" pitchFamily="18" charset="0"/>
              </a:rPr>
              <a:t> </a:t>
            </a:r>
            <a:r>
              <a:rPr lang="de-DE" sz="2900" dirty="0" err="1">
                <a:latin typeface="Times New Roman" pitchFamily="18" charset="0"/>
                <a:cs typeface="Times New Roman" pitchFamily="18" charset="0"/>
              </a:rPr>
              <a:t>από</a:t>
            </a:r>
            <a:r>
              <a:rPr lang="de-DE" sz="2900" dirty="0">
                <a:latin typeface="Times New Roman" pitchFamily="18" charset="0"/>
                <a:cs typeface="Times New Roman" pitchFamily="18" charset="0"/>
              </a:rPr>
              <a:t> </a:t>
            </a:r>
            <a:r>
              <a:rPr lang="de-DE" sz="2900" dirty="0" err="1">
                <a:latin typeface="Times New Roman" pitchFamily="18" charset="0"/>
                <a:cs typeface="Times New Roman" pitchFamily="18" charset="0"/>
              </a:rPr>
              <a:t>τη</a:t>
            </a:r>
            <a:r>
              <a:rPr lang="de-DE" sz="2900" dirty="0">
                <a:latin typeface="Times New Roman" pitchFamily="18" charset="0"/>
                <a:cs typeface="Times New Roman" pitchFamily="18" charset="0"/>
              </a:rPr>
              <a:t> </a:t>
            </a:r>
            <a:r>
              <a:rPr lang="de-DE" sz="2900" dirty="0" err="1">
                <a:latin typeface="Times New Roman" pitchFamily="18" charset="0"/>
                <a:cs typeface="Times New Roman" pitchFamily="18" charset="0"/>
              </a:rPr>
              <a:t>θεωρία</a:t>
            </a:r>
            <a:r>
              <a:rPr lang="de-DE" sz="2900" dirty="0">
                <a:latin typeface="Times New Roman" pitchFamily="18" charset="0"/>
                <a:cs typeface="Times New Roman" pitchFamily="18" charset="0"/>
              </a:rPr>
              <a:t> </a:t>
            </a:r>
            <a:r>
              <a:rPr lang="de-DE" sz="2900" dirty="0" err="1">
                <a:latin typeface="Times New Roman" pitchFamily="18" charset="0"/>
                <a:cs typeface="Times New Roman" pitchFamily="18" charset="0"/>
              </a:rPr>
              <a:t>των</a:t>
            </a:r>
            <a:r>
              <a:rPr lang="de-DE" sz="2900" dirty="0">
                <a:latin typeface="Times New Roman" pitchFamily="18" charset="0"/>
                <a:cs typeface="Times New Roman" pitchFamily="18" charset="0"/>
              </a:rPr>
              <a:t> </a:t>
            </a:r>
            <a:r>
              <a:rPr lang="de-DE" sz="2900" dirty="0" err="1">
                <a:latin typeface="Times New Roman" pitchFamily="18" charset="0"/>
                <a:cs typeface="Times New Roman" pitchFamily="18" charset="0"/>
              </a:rPr>
              <a:t>ομοίων</a:t>
            </a:r>
            <a:r>
              <a:rPr lang="de-DE" sz="2900" dirty="0">
                <a:latin typeface="Times New Roman" pitchFamily="18" charset="0"/>
                <a:cs typeface="Times New Roman" pitchFamily="18" charset="0"/>
              </a:rPr>
              <a:t> </a:t>
            </a:r>
            <a:r>
              <a:rPr lang="de-DE" sz="2900" dirty="0" err="1">
                <a:latin typeface="Times New Roman" pitchFamily="18" charset="0"/>
                <a:cs typeface="Times New Roman" pitchFamily="18" charset="0"/>
              </a:rPr>
              <a:t>τριγώνων</a:t>
            </a:r>
            <a:endParaRPr lang="el-GR" sz="2900" dirty="0">
              <a:latin typeface="Times New Roman" pitchFamily="18" charset="0"/>
              <a:cs typeface="Times New Roman" pitchFamily="18" charset="0"/>
            </a:endParaRPr>
          </a:p>
          <a:p>
            <a:pPr algn="just">
              <a:buNone/>
            </a:pPr>
            <a:r>
              <a:rPr lang="el-GR" sz="2900" b="1" dirty="0">
                <a:latin typeface="Times New Roman" pitchFamily="18" charset="0"/>
                <a:cs typeface="Times New Roman" pitchFamily="18" charset="0"/>
              </a:rPr>
              <a:t>δ)</a:t>
            </a:r>
            <a:r>
              <a:rPr lang="el-GR" sz="2900" dirty="0">
                <a:latin typeface="Times New Roman" pitchFamily="18" charset="0"/>
                <a:cs typeface="Times New Roman" pitchFamily="18" charset="0"/>
              </a:rPr>
              <a:t> Στερεογραφική προβολή της σφαίρας</a:t>
            </a:r>
          </a:p>
          <a:p>
            <a:pPr algn="just">
              <a:buNone/>
            </a:pPr>
            <a:r>
              <a:rPr lang="el-GR" sz="2900" b="1" dirty="0">
                <a:latin typeface="Times New Roman" pitchFamily="18" charset="0"/>
                <a:cs typeface="Times New Roman" pitchFamily="18" charset="0"/>
              </a:rPr>
              <a:t>ε) </a:t>
            </a:r>
            <a:r>
              <a:rPr lang="el-GR" sz="2900" dirty="0">
                <a:latin typeface="Times New Roman" pitchFamily="18" charset="0"/>
                <a:cs typeface="Times New Roman" pitchFamily="18" charset="0"/>
              </a:rPr>
              <a:t>Μετρητικά αστρονομικά όργανα.</a:t>
            </a:r>
          </a:p>
        </p:txBody>
      </p:sp>
      <p:sp>
        <p:nvSpPr>
          <p:cNvPr id="2" name="1 - Τίτλος"/>
          <p:cNvSpPr>
            <a:spLocks noGrp="1"/>
          </p:cNvSpPr>
          <p:nvPr>
            <p:ph type="title"/>
          </p:nvPr>
        </p:nvSpPr>
        <p:spPr>
          <a:xfrm>
            <a:off x="457200" y="274638"/>
            <a:ext cx="8229600" cy="939784"/>
          </a:xfrm>
        </p:spPr>
        <p:txBody>
          <a:bodyPr>
            <a:noAutofit/>
          </a:bodyPr>
          <a:lstStyle/>
          <a:p>
            <a:pPr algn="ctr"/>
            <a:r>
              <a:rPr lang="el-GR" sz="2400" b="1" dirty="0">
                <a:solidFill>
                  <a:srgbClr val="C00000"/>
                </a:solidFill>
                <a:latin typeface="Times New Roman" pitchFamily="18" charset="0"/>
                <a:cs typeface="Times New Roman" pitchFamily="18" charset="0"/>
              </a:rPr>
              <a:t>Εισαγωγή</a:t>
            </a:r>
            <a:r>
              <a:rPr lang="el-GR" sz="2400" dirty="0">
                <a:solidFill>
                  <a:srgbClr val="C00000"/>
                </a:solidFill>
                <a:latin typeface="Times New Roman" pitchFamily="18" charset="0"/>
                <a:cs typeface="Times New Roman" pitchFamily="18" charset="0"/>
              </a:rPr>
              <a:t/>
            </a:r>
            <a:br>
              <a:rPr lang="el-GR" sz="2400" dirty="0">
                <a:solidFill>
                  <a:srgbClr val="C00000"/>
                </a:solidFill>
                <a:latin typeface="Times New Roman" pitchFamily="18" charset="0"/>
                <a:cs typeface="Times New Roman" pitchFamily="18" charset="0"/>
              </a:rPr>
            </a:br>
            <a:r>
              <a:rPr lang="en-US" sz="2400" dirty="0" smtClean="0">
                <a:solidFill>
                  <a:srgbClr val="C00000"/>
                </a:solidFill>
                <a:latin typeface="Times New Roman" pitchFamily="18" charset="0"/>
                <a:cs typeface="Times New Roman" pitchFamily="18" charset="0"/>
              </a:rPr>
              <a:t/>
            </a:r>
            <a:br>
              <a:rPr lang="en-US" sz="2400" dirty="0" smtClean="0">
                <a:solidFill>
                  <a:srgbClr val="C00000"/>
                </a:solidFill>
                <a:latin typeface="Times New Roman" pitchFamily="18" charset="0"/>
                <a:cs typeface="Times New Roman" pitchFamily="18" charset="0"/>
              </a:rPr>
            </a:br>
            <a:endParaRPr lang="el-GR" sz="2400" dirty="0">
              <a:solidFill>
                <a:srgbClr val="C00000"/>
              </a:solidFill>
              <a:latin typeface="Times New Roman" pitchFamily="18" charset="0"/>
              <a:cs typeface="Times New Roman" pitchFamily="18" charset="0"/>
            </a:endParaRPr>
          </a:p>
        </p:txBody>
      </p:sp>
      <p:pic>
        <p:nvPicPr>
          <p:cNvPr id="2050" name="Picture 2" descr="C:\Users\user\Desktop\2.png"/>
          <p:cNvPicPr>
            <a:picLocks noChangeAspect="1" noChangeArrowheads="1"/>
          </p:cNvPicPr>
          <p:nvPr/>
        </p:nvPicPr>
        <p:blipFill>
          <a:blip r:embed="rId2"/>
          <a:srcRect/>
          <a:stretch>
            <a:fillRect/>
          </a:stretch>
        </p:blipFill>
        <p:spPr bwMode="auto">
          <a:xfrm>
            <a:off x="0" y="0"/>
            <a:ext cx="2071670" cy="1643050"/>
          </a:xfrm>
          <a:prstGeom prst="rect">
            <a:avLst/>
          </a:prstGeom>
          <a:noFill/>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57200" y="1214422"/>
            <a:ext cx="8229600" cy="5643578"/>
          </a:xfrm>
        </p:spPr>
        <p:txBody>
          <a:bodyPr>
            <a:normAutofit/>
          </a:bodyPr>
          <a:lstStyle/>
          <a:p>
            <a:pPr algn="just">
              <a:buNone/>
            </a:pPr>
            <a:endParaRPr lang="en-US" sz="2000" dirty="0" smtClean="0">
              <a:latin typeface="Times New Roman" pitchFamily="18" charset="0"/>
              <a:cs typeface="Times New Roman" pitchFamily="18" charset="0"/>
            </a:endParaRPr>
          </a:p>
          <a:p>
            <a:pPr algn="just">
              <a:buNone/>
            </a:pPr>
            <a:endParaRPr lang="en-US" sz="2000" dirty="0" smtClean="0">
              <a:latin typeface="Times New Roman" pitchFamily="18" charset="0"/>
              <a:cs typeface="Times New Roman" pitchFamily="18" charset="0"/>
            </a:endParaRPr>
          </a:p>
          <a:p>
            <a:pPr algn="just">
              <a:buNone/>
            </a:pPr>
            <a:r>
              <a:rPr lang="el-GR" sz="2000" dirty="0" smtClean="0">
                <a:latin typeface="Times New Roman" pitchFamily="18" charset="0"/>
                <a:cs typeface="Times New Roman" pitchFamily="18" charset="0"/>
              </a:rPr>
              <a:t>Το </a:t>
            </a:r>
            <a:r>
              <a:rPr lang="el-GR" sz="2000" dirty="0">
                <a:latin typeface="Times New Roman" pitchFamily="18" charset="0"/>
                <a:cs typeface="Times New Roman" pitchFamily="18" charset="0"/>
              </a:rPr>
              <a:t>μαθηματικό έργο του Ιππάρχου μπορεί να ταξινομηθεί </a:t>
            </a:r>
            <a:r>
              <a:rPr lang="el-GR" sz="2000" dirty="0" smtClean="0">
                <a:latin typeface="Times New Roman" pitchFamily="18" charset="0"/>
                <a:cs typeface="Times New Roman" pitchFamily="18" charset="0"/>
              </a:rPr>
              <a:t>στις επόμενες</a:t>
            </a:r>
          </a:p>
          <a:p>
            <a:pPr algn="just">
              <a:buNone/>
            </a:pPr>
            <a:r>
              <a:rPr lang="el-GR" sz="2000" dirty="0" smtClean="0">
                <a:latin typeface="Times New Roman" pitchFamily="18" charset="0"/>
                <a:cs typeface="Times New Roman" pitchFamily="18" charset="0"/>
              </a:rPr>
              <a:t>θεματικές </a:t>
            </a:r>
            <a:r>
              <a:rPr lang="el-GR" sz="2000" dirty="0">
                <a:latin typeface="Times New Roman" pitchFamily="18" charset="0"/>
                <a:cs typeface="Times New Roman" pitchFamily="18" charset="0"/>
              </a:rPr>
              <a:t>περιοχές:</a:t>
            </a:r>
          </a:p>
          <a:p>
            <a:pPr marL="514350" indent="-514350" algn="just"/>
            <a:r>
              <a:rPr lang="el-GR" sz="2000" dirty="0" smtClean="0">
                <a:latin typeface="Times New Roman" pitchFamily="18" charset="0"/>
                <a:cs typeface="Times New Roman" pitchFamily="18" charset="0"/>
              </a:rPr>
              <a:t>Π</a:t>
            </a:r>
            <a:r>
              <a:rPr lang="de-DE" sz="2000" dirty="0" err="1">
                <a:latin typeface="Times New Roman" pitchFamily="18" charset="0"/>
                <a:cs typeface="Times New Roman" pitchFamily="18" charset="0"/>
              </a:rPr>
              <a:t>ίνακα</a:t>
            </a:r>
            <a:r>
              <a:rPr lang="el-GR" sz="2000" dirty="0">
                <a:latin typeface="Times New Roman" pitchFamily="18" charset="0"/>
                <a:cs typeface="Times New Roman" pitchFamily="18" charset="0"/>
              </a:rPr>
              <a:t>ς</a:t>
            </a:r>
            <a:r>
              <a:rPr lang="de-DE" sz="2000" dirty="0">
                <a:latin typeface="Times New Roman" pitchFamily="18" charset="0"/>
                <a:cs typeface="Times New Roman" pitchFamily="18" charset="0"/>
              </a:rPr>
              <a:t> </a:t>
            </a:r>
            <a:r>
              <a:rPr lang="de-DE" sz="2000" dirty="0" err="1">
                <a:latin typeface="Times New Roman" pitchFamily="18" charset="0"/>
                <a:cs typeface="Times New Roman" pitchFamily="18" charset="0"/>
              </a:rPr>
              <a:t>χορδών</a:t>
            </a:r>
            <a:r>
              <a:rPr lang="de-DE" sz="2000" dirty="0">
                <a:latin typeface="Times New Roman" pitchFamily="18" charset="0"/>
                <a:cs typeface="Times New Roman" pitchFamily="18" charset="0"/>
              </a:rPr>
              <a:t> </a:t>
            </a:r>
            <a:r>
              <a:rPr lang="de-DE" sz="2000" dirty="0" err="1">
                <a:latin typeface="Times New Roman" pitchFamily="18" charset="0"/>
                <a:cs typeface="Times New Roman" pitchFamily="18" charset="0"/>
              </a:rPr>
              <a:t>του</a:t>
            </a:r>
            <a:r>
              <a:rPr lang="de-DE" sz="2000" dirty="0">
                <a:latin typeface="Times New Roman" pitchFamily="18" charset="0"/>
                <a:cs typeface="Times New Roman" pitchFamily="18" charset="0"/>
              </a:rPr>
              <a:t> </a:t>
            </a:r>
            <a:r>
              <a:rPr lang="de-DE" sz="2000" dirty="0" err="1">
                <a:latin typeface="Times New Roman" pitchFamily="18" charset="0"/>
                <a:cs typeface="Times New Roman" pitchFamily="18" charset="0"/>
              </a:rPr>
              <a:t>Ιππάρχου</a:t>
            </a:r>
            <a:r>
              <a:rPr lang="el-GR" sz="2000" dirty="0">
                <a:latin typeface="Times New Roman" pitchFamily="18" charset="0"/>
                <a:cs typeface="Times New Roman" pitchFamily="18" charset="0"/>
              </a:rPr>
              <a:t>. Εφαρμογές </a:t>
            </a:r>
            <a:r>
              <a:rPr lang="el-GR" sz="2000" dirty="0" smtClean="0">
                <a:latin typeface="Times New Roman" pitchFamily="18" charset="0"/>
                <a:cs typeface="Times New Roman" pitchFamily="18" charset="0"/>
              </a:rPr>
              <a:t>στην Τριγωνομετρία </a:t>
            </a:r>
            <a:r>
              <a:rPr lang="el-GR" sz="2000" dirty="0">
                <a:latin typeface="Times New Roman" pitchFamily="18" charset="0"/>
                <a:cs typeface="Times New Roman" pitchFamily="18" charset="0"/>
              </a:rPr>
              <a:t>και </a:t>
            </a:r>
            <a:r>
              <a:rPr lang="el-GR" sz="2000" dirty="0" smtClean="0">
                <a:latin typeface="Times New Roman" pitchFamily="18" charset="0"/>
                <a:cs typeface="Times New Roman" pitchFamily="18" charset="0"/>
              </a:rPr>
              <a:t>στις</a:t>
            </a:r>
          </a:p>
          <a:p>
            <a:pPr marL="514350" indent="-514350" algn="just">
              <a:buNone/>
            </a:pPr>
            <a:r>
              <a:rPr lang="el-GR" sz="2000" dirty="0" smtClean="0">
                <a:latin typeface="Times New Roman" pitchFamily="18" charset="0"/>
                <a:cs typeface="Times New Roman" pitchFamily="18" charset="0"/>
              </a:rPr>
              <a:t>Αστρονομικές μετρήσεις</a:t>
            </a:r>
            <a:r>
              <a:rPr lang="el-GR" sz="2000" dirty="0">
                <a:latin typeface="Times New Roman" pitchFamily="18" charset="0"/>
                <a:cs typeface="Times New Roman" pitchFamily="18" charset="0"/>
              </a:rPr>
              <a:t>.</a:t>
            </a:r>
            <a:r>
              <a:rPr lang="de-DE" sz="2000" dirty="0">
                <a:latin typeface="Times New Roman" pitchFamily="18" charset="0"/>
                <a:cs typeface="Times New Roman" pitchFamily="18" charset="0"/>
              </a:rPr>
              <a:t>  </a:t>
            </a:r>
            <a:endParaRPr lang="el-GR" sz="2000" dirty="0">
              <a:latin typeface="Times New Roman" pitchFamily="18" charset="0"/>
              <a:cs typeface="Times New Roman" pitchFamily="18" charset="0"/>
            </a:endParaRPr>
          </a:p>
          <a:p>
            <a:pPr algn="just">
              <a:buNone/>
            </a:pPr>
            <a:r>
              <a:rPr lang="de-DE" sz="2000" dirty="0" err="1" smtClean="0">
                <a:latin typeface="Times New Roman" pitchFamily="18" charset="0"/>
                <a:cs typeface="Times New Roman" pitchFamily="18" charset="0"/>
              </a:rPr>
              <a:t>Τον</a:t>
            </a:r>
            <a:r>
              <a:rPr lang="de-DE" sz="2000" dirty="0" smtClean="0">
                <a:latin typeface="Times New Roman" pitchFamily="18" charset="0"/>
                <a:cs typeface="Times New Roman" pitchFamily="18" charset="0"/>
              </a:rPr>
              <a:t> 2</a:t>
            </a:r>
            <a:r>
              <a:rPr lang="de-DE" sz="2000" baseline="30000" dirty="0" smtClean="0">
                <a:latin typeface="Times New Roman" pitchFamily="18" charset="0"/>
                <a:cs typeface="Times New Roman" pitchFamily="18" charset="0"/>
              </a:rPr>
              <a:t>ο</a:t>
            </a:r>
            <a:r>
              <a:rPr lang="de-DE" sz="2000" dirty="0" smtClean="0">
                <a:latin typeface="Times New Roman" pitchFamily="18" charset="0"/>
                <a:cs typeface="Times New Roman" pitchFamily="18" charset="0"/>
              </a:rPr>
              <a:t> </a:t>
            </a:r>
            <a:r>
              <a:rPr lang="de-DE" sz="2000" dirty="0" err="1" smtClean="0">
                <a:latin typeface="Times New Roman" pitchFamily="18" charset="0"/>
                <a:cs typeface="Times New Roman" pitchFamily="18" charset="0"/>
              </a:rPr>
              <a:t>αι</a:t>
            </a:r>
            <a:r>
              <a:rPr lang="de-DE" sz="2000" dirty="0" smtClean="0">
                <a:latin typeface="Times New Roman" pitchFamily="18" charset="0"/>
                <a:cs typeface="Times New Roman" pitchFamily="18" charset="0"/>
              </a:rPr>
              <a:t>. </a:t>
            </a:r>
            <a:r>
              <a:rPr lang="de-DE" sz="2000" dirty="0" err="1" smtClean="0">
                <a:latin typeface="Times New Roman" pitchFamily="18" charset="0"/>
                <a:cs typeface="Times New Roman" pitchFamily="18" charset="0"/>
              </a:rPr>
              <a:t>π.Χ</a:t>
            </a:r>
            <a:r>
              <a:rPr lang="de-DE" sz="2000" dirty="0" smtClean="0">
                <a:latin typeface="Times New Roman" pitchFamily="18" charset="0"/>
                <a:cs typeface="Times New Roman" pitchFamily="18" charset="0"/>
              </a:rPr>
              <a:t>. ο </a:t>
            </a:r>
            <a:r>
              <a:rPr lang="de-DE" sz="2000" dirty="0" err="1" smtClean="0">
                <a:latin typeface="Times New Roman" pitchFamily="18" charset="0"/>
                <a:cs typeface="Times New Roman" pitchFamily="18" charset="0"/>
              </a:rPr>
              <a:t>Ίππαρχος</a:t>
            </a:r>
            <a:r>
              <a:rPr lang="de-DE" sz="2000" dirty="0" smtClean="0">
                <a:latin typeface="Times New Roman" pitchFamily="18" charset="0"/>
                <a:cs typeface="Times New Roman" pitchFamily="18" charset="0"/>
              </a:rPr>
              <a:t> </a:t>
            </a:r>
            <a:r>
              <a:rPr lang="de-DE" sz="2000" dirty="0" err="1" smtClean="0">
                <a:latin typeface="Times New Roman" pitchFamily="18" charset="0"/>
                <a:cs typeface="Times New Roman" pitchFamily="18" charset="0"/>
              </a:rPr>
              <a:t>συνέταξε</a:t>
            </a:r>
            <a:r>
              <a:rPr lang="de-DE" sz="2000" dirty="0" smtClean="0">
                <a:latin typeface="Times New Roman" pitchFamily="18" charset="0"/>
                <a:cs typeface="Times New Roman" pitchFamily="18" charset="0"/>
              </a:rPr>
              <a:t> </a:t>
            </a:r>
            <a:r>
              <a:rPr lang="de-DE" sz="2000" dirty="0" err="1" smtClean="0">
                <a:latin typeface="Times New Roman" pitchFamily="18" charset="0"/>
                <a:cs typeface="Times New Roman" pitchFamily="18" charset="0"/>
              </a:rPr>
              <a:t>τριγωνομετρικό</a:t>
            </a:r>
            <a:r>
              <a:rPr lang="el-GR" sz="2000" dirty="0" smtClean="0">
                <a:latin typeface="Times New Roman" pitchFamily="18" charset="0"/>
                <a:cs typeface="Times New Roman" pitchFamily="18" charset="0"/>
              </a:rPr>
              <a:t> </a:t>
            </a:r>
            <a:r>
              <a:rPr lang="de-DE" sz="2000" dirty="0" err="1" smtClean="0">
                <a:latin typeface="Times New Roman" pitchFamily="18" charset="0"/>
                <a:cs typeface="Times New Roman" pitchFamily="18" charset="0"/>
              </a:rPr>
              <a:t>πίνακα</a:t>
            </a:r>
            <a:r>
              <a:rPr lang="de-DE" sz="2000" dirty="0" smtClean="0">
                <a:latin typeface="Times New Roman" pitchFamily="18" charset="0"/>
                <a:cs typeface="Times New Roman" pitchFamily="18" charset="0"/>
              </a:rPr>
              <a:t> </a:t>
            </a:r>
            <a:r>
              <a:rPr lang="de-DE" sz="2000" dirty="0" err="1" smtClean="0">
                <a:latin typeface="Times New Roman" pitchFamily="18" charset="0"/>
                <a:cs typeface="Times New Roman" pitchFamily="18" charset="0"/>
              </a:rPr>
              <a:t>για</a:t>
            </a:r>
            <a:r>
              <a:rPr lang="de-DE" sz="2000" dirty="0" smtClean="0">
                <a:latin typeface="Times New Roman" pitchFamily="18" charset="0"/>
                <a:cs typeface="Times New Roman" pitchFamily="18" charset="0"/>
              </a:rPr>
              <a:t> </a:t>
            </a:r>
            <a:r>
              <a:rPr lang="de-DE" sz="2000" dirty="0" err="1" smtClean="0">
                <a:latin typeface="Times New Roman" pitchFamily="18" charset="0"/>
                <a:cs typeface="Times New Roman" pitchFamily="18" charset="0"/>
              </a:rPr>
              <a:t>την</a:t>
            </a:r>
            <a:r>
              <a:rPr lang="de-DE" sz="2000" dirty="0" smtClean="0">
                <a:latin typeface="Times New Roman" pitchFamily="18" charset="0"/>
                <a:cs typeface="Times New Roman" pitchFamily="18" charset="0"/>
              </a:rPr>
              <a:t> </a:t>
            </a:r>
            <a:r>
              <a:rPr lang="de-DE" sz="2000" dirty="0" err="1" smtClean="0">
                <a:latin typeface="Times New Roman" pitchFamily="18" charset="0"/>
                <a:cs typeface="Times New Roman" pitchFamily="18" charset="0"/>
              </a:rPr>
              <a:t>επίλυση</a:t>
            </a:r>
            <a:endParaRPr lang="el-GR" sz="2000" dirty="0" smtClean="0">
              <a:latin typeface="Times New Roman" pitchFamily="18" charset="0"/>
              <a:cs typeface="Times New Roman" pitchFamily="18" charset="0"/>
            </a:endParaRPr>
          </a:p>
          <a:p>
            <a:pPr algn="just">
              <a:buNone/>
            </a:pPr>
            <a:r>
              <a:rPr lang="de-DE" sz="2000" dirty="0" err="1" smtClean="0">
                <a:latin typeface="Times New Roman" pitchFamily="18" charset="0"/>
                <a:cs typeface="Times New Roman" pitchFamily="18" charset="0"/>
              </a:rPr>
              <a:t>τριγώνων</a:t>
            </a:r>
            <a:r>
              <a:rPr lang="de-DE" sz="2000" dirty="0" smtClean="0">
                <a:latin typeface="Times New Roman" pitchFamily="18" charset="0"/>
                <a:cs typeface="Times New Roman" pitchFamily="18" charset="0"/>
              </a:rPr>
              <a:t>. </a:t>
            </a:r>
            <a:r>
              <a:rPr lang="de-DE" sz="2000" dirty="0" err="1" smtClean="0">
                <a:latin typeface="Times New Roman" pitchFamily="18" charset="0"/>
                <a:cs typeface="Times New Roman" pitchFamily="18" charset="0"/>
              </a:rPr>
              <a:t>Στον</a:t>
            </a:r>
            <a:r>
              <a:rPr lang="el-GR" sz="2000" dirty="0" smtClean="0">
                <a:latin typeface="Times New Roman" pitchFamily="18" charset="0"/>
                <a:cs typeface="Times New Roman" pitchFamily="18" charset="0"/>
              </a:rPr>
              <a:t> </a:t>
            </a:r>
            <a:r>
              <a:rPr lang="de-DE" sz="2000" dirty="0" err="1" smtClean="0">
                <a:latin typeface="Times New Roman" pitchFamily="18" charset="0"/>
                <a:cs typeface="Times New Roman" pitchFamily="18" charset="0"/>
              </a:rPr>
              <a:t>πίνακα</a:t>
            </a:r>
            <a:r>
              <a:rPr lang="de-DE" sz="2000" dirty="0" smtClean="0">
                <a:latin typeface="Times New Roman" pitchFamily="18" charset="0"/>
                <a:cs typeface="Times New Roman" pitchFamily="18" charset="0"/>
              </a:rPr>
              <a:t> </a:t>
            </a:r>
            <a:r>
              <a:rPr lang="de-DE" sz="2000" dirty="0" err="1" smtClean="0">
                <a:latin typeface="Times New Roman" pitchFamily="18" charset="0"/>
                <a:cs typeface="Times New Roman" pitchFamily="18" charset="0"/>
              </a:rPr>
              <a:t>αυτόν</a:t>
            </a:r>
            <a:r>
              <a:rPr lang="de-DE" sz="2000" dirty="0" smtClean="0">
                <a:latin typeface="Times New Roman" pitchFamily="18" charset="0"/>
                <a:cs typeface="Times New Roman" pitchFamily="18" charset="0"/>
              </a:rPr>
              <a:t> </a:t>
            </a:r>
            <a:r>
              <a:rPr lang="de-DE" sz="2000" dirty="0" err="1" smtClean="0">
                <a:latin typeface="Times New Roman" pitchFamily="18" charset="0"/>
                <a:cs typeface="Times New Roman" pitchFamily="18" charset="0"/>
              </a:rPr>
              <a:t>σε</a:t>
            </a:r>
            <a:r>
              <a:rPr lang="el-GR" sz="2000" dirty="0" smtClean="0">
                <a:latin typeface="Times New Roman" pitchFamily="18" charset="0"/>
                <a:cs typeface="Times New Roman" pitchFamily="18" charset="0"/>
              </a:rPr>
              <a:t> </a:t>
            </a:r>
            <a:r>
              <a:rPr lang="de-DE" sz="2000" dirty="0" err="1" smtClean="0">
                <a:latin typeface="Times New Roman" pitchFamily="18" charset="0"/>
                <a:cs typeface="Times New Roman" pitchFamily="18" charset="0"/>
              </a:rPr>
              <a:t>κάθε</a:t>
            </a:r>
            <a:r>
              <a:rPr lang="de-DE" sz="2000" dirty="0" smtClean="0">
                <a:latin typeface="Times New Roman" pitchFamily="18" charset="0"/>
                <a:cs typeface="Times New Roman" pitchFamily="18" charset="0"/>
              </a:rPr>
              <a:t> </a:t>
            </a:r>
            <a:r>
              <a:rPr lang="de-DE" sz="2000" dirty="0" err="1" smtClean="0">
                <a:latin typeface="Times New Roman" pitchFamily="18" charset="0"/>
                <a:cs typeface="Times New Roman" pitchFamily="18" charset="0"/>
              </a:rPr>
              <a:t>γωνία</a:t>
            </a:r>
            <a:r>
              <a:rPr lang="de-DE" sz="2000" dirty="0" smtClean="0">
                <a:latin typeface="Times New Roman" pitchFamily="18" charset="0"/>
                <a:cs typeface="Times New Roman" pitchFamily="18" charset="0"/>
              </a:rPr>
              <a:t> </a:t>
            </a:r>
            <a:r>
              <a:rPr lang="de-DE" sz="2000" dirty="0" err="1" smtClean="0">
                <a:latin typeface="Times New Roman" pitchFamily="18" charset="0"/>
                <a:cs typeface="Times New Roman" pitchFamily="18" charset="0"/>
              </a:rPr>
              <a:t>αντιστοίχισε</a:t>
            </a:r>
            <a:r>
              <a:rPr lang="de-DE" sz="2000" dirty="0" smtClean="0">
                <a:latin typeface="Times New Roman" pitchFamily="18" charset="0"/>
                <a:cs typeface="Times New Roman" pitchFamily="18" charset="0"/>
              </a:rPr>
              <a:t>  </a:t>
            </a:r>
            <a:r>
              <a:rPr lang="de-DE" sz="2000" dirty="0" err="1" smtClean="0">
                <a:latin typeface="Times New Roman" pitchFamily="18" charset="0"/>
                <a:cs typeface="Times New Roman" pitchFamily="18" charset="0"/>
              </a:rPr>
              <a:t>μία</a:t>
            </a:r>
            <a:r>
              <a:rPr lang="de-DE" sz="2000" dirty="0" smtClean="0">
                <a:latin typeface="Times New Roman" pitchFamily="18" charset="0"/>
                <a:cs typeface="Times New Roman" pitchFamily="18" charset="0"/>
              </a:rPr>
              <a:t> </a:t>
            </a:r>
            <a:r>
              <a:rPr lang="de-DE" sz="2000" dirty="0" err="1" smtClean="0">
                <a:latin typeface="Times New Roman" pitchFamily="18" charset="0"/>
                <a:cs typeface="Times New Roman" pitchFamily="18" charset="0"/>
              </a:rPr>
              <a:t>τιμή</a:t>
            </a:r>
            <a:r>
              <a:rPr lang="de-DE" sz="2000" dirty="0" smtClean="0">
                <a:latin typeface="Times New Roman" pitchFamily="18" charset="0"/>
                <a:cs typeface="Times New Roman" pitchFamily="18" charset="0"/>
              </a:rPr>
              <a:t> </a:t>
            </a:r>
            <a:r>
              <a:rPr lang="de-DE" sz="2000" dirty="0" err="1" smtClean="0">
                <a:latin typeface="Times New Roman" pitchFamily="18" charset="0"/>
                <a:cs typeface="Times New Roman" pitchFamily="18" charset="0"/>
              </a:rPr>
              <a:t>που</a:t>
            </a:r>
            <a:endParaRPr lang="el-GR" sz="2000" dirty="0" smtClean="0">
              <a:latin typeface="Times New Roman" pitchFamily="18" charset="0"/>
              <a:cs typeface="Times New Roman" pitchFamily="18" charset="0"/>
            </a:endParaRPr>
          </a:p>
          <a:p>
            <a:pPr algn="just">
              <a:buNone/>
            </a:pPr>
            <a:r>
              <a:rPr lang="de-DE" sz="2000" dirty="0" err="1" smtClean="0">
                <a:latin typeface="Times New Roman" pitchFamily="18" charset="0"/>
                <a:cs typeface="Times New Roman" pitchFamily="18" charset="0"/>
              </a:rPr>
              <a:t>ήταν</a:t>
            </a:r>
            <a:r>
              <a:rPr lang="de-DE" sz="2000" dirty="0" smtClean="0">
                <a:latin typeface="Times New Roman" pitchFamily="18" charset="0"/>
                <a:cs typeface="Times New Roman" pitchFamily="18" charset="0"/>
              </a:rPr>
              <a:t> «</a:t>
            </a:r>
            <a:r>
              <a:rPr lang="de-DE" sz="2000" dirty="0" err="1" smtClean="0">
                <a:latin typeface="Times New Roman" pitchFamily="18" charset="0"/>
                <a:cs typeface="Times New Roman" pitchFamily="18" charset="0"/>
              </a:rPr>
              <a:t>το</a:t>
            </a:r>
            <a:r>
              <a:rPr lang="de-DE" sz="2000" dirty="0" smtClean="0">
                <a:latin typeface="Times New Roman" pitchFamily="18" charset="0"/>
                <a:cs typeface="Times New Roman" pitchFamily="18" charset="0"/>
              </a:rPr>
              <a:t> </a:t>
            </a:r>
            <a:r>
              <a:rPr lang="de-DE" sz="2000" dirty="0" err="1" smtClean="0">
                <a:latin typeface="Times New Roman" pitchFamily="18" charset="0"/>
                <a:cs typeface="Times New Roman" pitchFamily="18" charset="0"/>
              </a:rPr>
              <a:t>μήκος</a:t>
            </a:r>
            <a:r>
              <a:rPr lang="el-GR" sz="2000" dirty="0" smtClean="0">
                <a:latin typeface="Times New Roman" pitchFamily="18" charset="0"/>
                <a:cs typeface="Times New Roman" pitchFamily="18" charset="0"/>
              </a:rPr>
              <a:t> </a:t>
            </a:r>
            <a:r>
              <a:rPr lang="de-DE" sz="2000" dirty="0" err="1" smtClean="0">
                <a:latin typeface="Times New Roman" pitchFamily="18" charset="0"/>
                <a:cs typeface="Times New Roman" pitchFamily="18" charset="0"/>
              </a:rPr>
              <a:t>της</a:t>
            </a:r>
            <a:r>
              <a:rPr lang="de-DE" sz="2000" dirty="0" smtClean="0">
                <a:latin typeface="Times New Roman" pitchFamily="18" charset="0"/>
                <a:cs typeface="Times New Roman" pitchFamily="18" charset="0"/>
              </a:rPr>
              <a:t> </a:t>
            </a:r>
            <a:r>
              <a:rPr lang="de-DE" sz="2000" dirty="0" err="1" smtClean="0">
                <a:latin typeface="Times New Roman" pitchFamily="18" charset="0"/>
                <a:cs typeface="Times New Roman" pitchFamily="18" charset="0"/>
              </a:rPr>
              <a:t>χορδής</a:t>
            </a:r>
            <a:r>
              <a:rPr lang="de-DE" sz="2000" dirty="0" smtClean="0">
                <a:latin typeface="Times New Roman" pitchFamily="18" charset="0"/>
                <a:cs typeface="Times New Roman" pitchFamily="18" charset="0"/>
              </a:rPr>
              <a:t>» </a:t>
            </a:r>
            <a:r>
              <a:rPr lang="de-DE" sz="2000" dirty="0" err="1" smtClean="0">
                <a:latin typeface="Times New Roman" pitchFamily="18" charset="0"/>
                <a:cs typeface="Times New Roman" pitchFamily="18" charset="0"/>
              </a:rPr>
              <a:t>ηοποία</a:t>
            </a:r>
            <a:r>
              <a:rPr lang="de-DE" sz="2000" dirty="0" smtClean="0">
                <a:latin typeface="Times New Roman" pitchFamily="18" charset="0"/>
                <a:cs typeface="Times New Roman" pitchFamily="18" charset="0"/>
              </a:rPr>
              <a:t>  </a:t>
            </a:r>
            <a:r>
              <a:rPr lang="de-DE" sz="2000" dirty="0" err="1" smtClean="0">
                <a:latin typeface="Times New Roman" pitchFamily="18" charset="0"/>
                <a:cs typeface="Times New Roman" pitchFamily="18" charset="0"/>
              </a:rPr>
              <a:t>αντιστοιχούσε</a:t>
            </a:r>
            <a:r>
              <a:rPr lang="de-DE" sz="2000" dirty="0" smtClean="0">
                <a:latin typeface="Times New Roman" pitchFamily="18" charset="0"/>
                <a:cs typeface="Times New Roman" pitchFamily="18" charset="0"/>
              </a:rPr>
              <a:t> </a:t>
            </a:r>
            <a:r>
              <a:rPr lang="de-DE" sz="2000" dirty="0" err="1" smtClean="0">
                <a:latin typeface="Times New Roman" pitchFamily="18" charset="0"/>
                <a:cs typeface="Times New Roman" pitchFamily="18" charset="0"/>
              </a:rPr>
              <a:t>στη</a:t>
            </a:r>
            <a:r>
              <a:rPr lang="de-DE" sz="2000" dirty="0" smtClean="0">
                <a:latin typeface="Times New Roman" pitchFamily="18" charset="0"/>
                <a:cs typeface="Times New Roman" pitchFamily="18" charset="0"/>
              </a:rPr>
              <a:t> </a:t>
            </a:r>
            <a:r>
              <a:rPr lang="de-DE" sz="2000" dirty="0" err="1" smtClean="0">
                <a:latin typeface="Times New Roman" pitchFamily="18" charset="0"/>
                <a:cs typeface="Times New Roman" pitchFamily="18" charset="0"/>
              </a:rPr>
              <a:t>γωνία</a:t>
            </a:r>
            <a:r>
              <a:rPr lang="de-DE" sz="2000" dirty="0" smtClean="0">
                <a:latin typeface="Times New Roman" pitchFamily="18" charset="0"/>
                <a:cs typeface="Times New Roman" pitchFamily="18" charset="0"/>
              </a:rPr>
              <a:t> </a:t>
            </a:r>
            <a:r>
              <a:rPr lang="de-DE" sz="2000" dirty="0" err="1" smtClean="0">
                <a:latin typeface="Times New Roman" pitchFamily="18" charset="0"/>
                <a:cs typeface="Times New Roman" pitchFamily="18" charset="0"/>
              </a:rPr>
              <a:t>όταν</a:t>
            </a:r>
            <a:r>
              <a:rPr lang="de-DE" sz="2000" dirty="0" smtClean="0">
                <a:latin typeface="Times New Roman" pitchFamily="18" charset="0"/>
                <a:cs typeface="Times New Roman" pitchFamily="18" charset="0"/>
              </a:rPr>
              <a:t> </a:t>
            </a:r>
            <a:r>
              <a:rPr lang="de-DE" sz="2000" dirty="0" err="1" smtClean="0">
                <a:latin typeface="Times New Roman" pitchFamily="18" charset="0"/>
                <a:cs typeface="Times New Roman" pitchFamily="18" charset="0"/>
              </a:rPr>
              <a:t>την</a:t>
            </a:r>
            <a:endParaRPr lang="el-GR" sz="2000" dirty="0" smtClean="0">
              <a:latin typeface="Times New Roman" pitchFamily="18" charset="0"/>
              <a:cs typeface="Times New Roman" pitchFamily="18" charset="0"/>
            </a:endParaRPr>
          </a:p>
          <a:p>
            <a:pPr algn="just">
              <a:buNone/>
            </a:pPr>
            <a:r>
              <a:rPr lang="de-DE" sz="2000" dirty="0" err="1" smtClean="0">
                <a:latin typeface="Times New Roman" pitchFamily="18" charset="0"/>
                <a:cs typeface="Times New Roman" pitchFamily="18" charset="0"/>
              </a:rPr>
              <a:t>έκανε</a:t>
            </a:r>
            <a:r>
              <a:rPr lang="el-GR" sz="2000" dirty="0" smtClean="0">
                <a:latin typeface="Times New Roman" pitchFamily="18" charset="0"/>
                <a:cs typeface="Times New Roman" pitchFamily="18" charset="0"/>
              </a:rPr>
              <a:t> </a:t>
            </a:r>
            <a:r>
              <a:rPr lang="de-DE" sz="2000" dirty="0" err="1" smtClean="0">
                <a:latin typeface="Times New Roman" pitchFamily="18" charset="0"/>
                <a:cs typeface="Times New Roman" pitchFamily="18" charset="0"/>
              </a:rPr>
              <a:t>επίκεντρη</a:t>
            </a:r>
            <a:r>
              <a:rPr lang="de-DE" sz="2000" dirty="0" smtClean="0">
                <a:latin typeface="Times New Roman" pitchFamily="18" charset="0"/>
                <a:cs typeface="Times New Roman" pitchFamily="18" charset="0"/>
              </a:rPr>
              <a:t> </a:t>
            </a:r>
            <a:r>
              <a:rPr lang="de-DE" sz="2000" dirty="0" err="1" smtClean="0">
                <a:latin typeface="Times New Roman" pitchFamily="18" charset="0"/>
                <a:cs typeface="Times New Roman" pitchFamily="18" charset="0"/>
              </a:rPr>
              <a:t>σε</a:t>
            </a:r>
            <a:r>
              <a:rPr lang="de-DE" sz="2000" dirty="0" smtClean="0">
                <a:latin typeface="Times New Roman" pitchFamily="18" charset="0"/>
                <a:cs typeface="Times New Roman" pitchFamily="18" charset="0"/>
              </a:rPr>
              <a:t> </a:t>
            </a:r>
            <a:r>
              <a:rPr lang="de-DE" sz="2000" dirty="0" err="1" smtClean="0">
                <a:latin typeface="Times New Roman" pitchFamily="18" charset="0"/>
                <a:cs typeface="Times New Roman" pitchFamily="18" charset="0"/>
              </a:rPr>
              <a:t>κύκλο</a:t>
            </a:r>
            <a:r>
              <a:rPr lang="de-DE" sz="2000" dirty="0" smtClean="0">
                <a:latin typeface="Times New Roman" pitchFamily="18" charset="0"/>
                <a:cs typeface="Times New Roman" pitchFamily="18" charset="0"/>
              </a:rPr>
              <a:t> </a:t>
            </a:r>
            <a:r>
              <a:rPr lang="de-DE" sz="2000" dirty="0" err="1" smtClean="0">
                <a:latin typeface="Times New Roman" pitchFamily="18" charset="0"/>
                <a:cs typeface="Times New Roman" pitchFamily="18" charset="0"/>
              </a:rPr>
              <a:t>με</a:t>
            </a:r>
            <a:r>
              <a:rPr lang="de-DE" sz="2000" dirty="0" smtClean="0">
                <a:latin typeface="Times New Roman" pitchFamily="18" charset="0"/>
                <a:cs typeface="Times New Roman" pitchFamily="18" charset="0"/>
              </a:rPr>
              <a:t> </a:t>
            </a:r>
            <a:r>
              <a:rPr lang="de-DE" sz="2000" dirty="0" err="1" smtClean="0">
                <a:latin typeface="Times New Roman" pitchFamily="18" charset="0"/>
                <a:cs typeface="Times New Roman" pitchFamily="18" charset="0"/>
              </a:rPr>
              <a:t>σταθερή</a:t>
            </a:r>
            <a:r>
              <a:rPr lang="de-DE" sz="2000" dirty="0" smtClean="0">
                <a:latin typeface="Times New Roman" pitchFamily="18" charset="0"/>
                <a:cs typeface="Times New Roman" pitchFamily="18" charset="0"/>
              </a:rPr>
              <a:t> </a:t>
            </a:r>
            <a:r>
              <a:rPr lang="de-DE" sz="2000" dirty="0" err="1" smtClean="0">
                <a:latin typeface="Times New Roman" pitchFamily="18" charset="0"/>
                <a:cs typeface="Times New Roman" pitchFamily="18" charset="0"/>
              </a:rPr>
              <a:t>ακτίνα</a:t>
            </a:r>
            <a:r>
              <a:rPr lang="de-DE" sz="2000" dirty="0" smtClean="0">
                <a:latin typeface="Times New Roman" pitchFamily="18" charset="0"/>
                <a:cs typeface="Times New Roman" pitchFamily="18" charset="0"/>
              </a:rPr>
              <a:t> </a:t>
            </a:r>
            <a:r>
              <a:rPr lang="en-US" sz="2000" dirty="0" smtClean="0">
                <a:latin typeface="Times New Roman" pitchFamily="18" charset="0"/>
                <a:cs typeface="Times New Roman" pitchFamily="18" charset="0"/>
              </a:rPr>
              <a:t>r</a:t>
            </a:r>
            <a:r>
              <a:rPr lang="el-GR" sz="2000" dirty="0" smtClean="0">
                <a:latin typeface="Times New Roman" pitchFamily="18" charset="0"/>
                <a:cs typeface="Times New Roman" pitchFamily="18" charset="0"/>
              </a:rPr>
              <a:t>,</a:t>
            </a:r>
            <a:r>
              <a:rPr lang="de-DE" sz="2000" dirty="0" smtClean="0">
                <a:latin typeface="Times New Roman" pitchFamily="18" charset="0"/>
                <a:cs typeface="Times New Roman" pitchFamily="18" charset="0"/>
              </a:rPr>
              <a:t> </a:t>
            </a:r>
            <a:r>
              <a:rPr lang="de-DE" sz="2000" dirty="0" err="1" smtClean="0">
                <a:latin typeface="Times New Roman" pitchFamily="18" charset="0"/>
                <a:cs typeface="Times New Roman" pitchFamily="18" charset="0"/>
              </a:rPr>
              <a:t>όπως</a:t>
            </a:r>
            <a:r>
              <a:rPr lang="el-GR" sz="2000" dirty="0" smtClean="0">
                <a:latin typeface="Times New Roman" pitchFamily="18" charset="0"/>
                <a:cs typeface="Times New Roman" pitchFamily="18" charset="0"/>
              </a:rPr>
              <a:t> </a:t>
            </a:r>
            <a:r>
              <a:rPr lang="de-DE" sz="2000" dirty="0" err="1" smtClean="0">
                <a:latin typeface="Times New Roman" pitchFamily="18" charset="0"/>
                <a:cs typeface="Times New Roman" pitchFamily="18" charset="0"/>
              </a:rPr>
              <a:t>φαίνεται</a:t>
            </a:r>
            <a:r>
              <a:rPr lang="de-DE" sz="2000" dirty="0" smtClean="0">
                <a:latin typeface="Times New Roman" pitchFamily="18" charset="0"/>
                <a:cs typeface="Times New Roman" pitchFamily="18" charset="0"/>
              </a:rPr>
              <a:t> </a:t>
            </a:r>
            <a:r>
              <a:rPr lang="de-DE" sz="2000" dirty="0" err="1" smtClean="0">
                <a:latin typeface="Times New Roman" pitchFamily="18" charset="0"/>
                <a:cs typeface="Times New Roman" pitchFamily="18" charset="0"/>
              </a:rPr>
              <a:t>στην</a:t>
            </a:r>
            <a:r>
              <a:rPr lang="el-GR" sz="2000" dirty="0" smtClean="0">
                <a:latin typeface="Times New Roman" pitchFamily="18" charset="0"/>
                <a:cs typeface="Times New Roman" pitchFamily="18" charset="0"/>
              </a:rPr>
              <a:t> επόμενη</a:t>
            </a:r>
          </a:p>
          <a:p>
            <a:pPr algn="just">
              <a:buNone/>
            </a:pPr>
            <a:r>
              <a:rPr lang="de-DE" sz="2000" dirty="0" err="1" smtClean="0">
                <a:latin typeface="Times New Roman" pitchFamily="18" charset="0"/>
                <a:cs typeface="Times New Roman" pitchFamily="18" charset="0"/>
              </a:rPr>
              <a:t>εικόνα</a:t>
            </a:r>
            <a:r>
              <a:rPr lang="el-GR" sz="2000" dirty="0" smtClean="0">
                <a:latin typeface="Times New Roman" pitchFamily="18" charset="0"/>
                <a:cs typeface="Times New Roman" pitchFamily="18" charset="0"/>
              </a:rPr>
              <a:t>.</a:t>
            </a:r>
            <a:r>
              <a:rPr lang="de-DE" sz="2000" dirty="0" smtClean="0">
                <a:latin typeface="Times New Roman" pitchFamily="18" charset="0"/>
                <a:cs typeface="Times New Roman" pitchFamily="18" charset="0"/>
              </a:rPr>
              <a:t> </a:t>
            </a:r>
            <a:endParaRPr lang="el-GR" sz="2000" dirty="0" smtClean="0">
              <a:latin typeface="Times New Roman" pitchFamily="18" charset="0"/>
              <a:cs typeface="Times New Roman" pitchFamily="18" charset="0"/>
            </a:endParaRPr>
          </a:p>
          <a:p>
            <a:pPr>
              <a:buNone/>
            </a:pPr>
            <a:endParaRPr lang="el-GR" dirty="0"/>
          </a:p>
        </p:txBody>
      </p:sp>
      <p:sp>
        <p:nvSpPr>
          <p:cNvPr id="2" name="1 - Τίτλος"/>
          <p:cNvSpPr>
            <a:spLocks noGrp="1"/>
          </p:cNvSpPr>
          <p:nvPr>
            <p:ph type="title"/>
          </p:nvPr>
        </p:nvSpPr>
        <p:spPr>
          <a:xfrm>
            <a:off x="500034" y="357166"/>
            <a:ext cx="8229600" cy="1011222"/>
          </a:xfrm>
        </p:spPr>
        <p:txBody>
          <a:bodyPr>
            <a:normAutofit fontScale="90000"/>
          </a:bodyPr>
          <a:lstStyle/>
          <a:p>
            <a:pPr algn="ctr"/>
            <a:r>
              <a:rPr lang="en-US" sz="2800" b="1" dirty="0" smtClean="0">
                <a:solidFill>
                  <a:srgbClr val="C00000"/>
                </a:solidFill>
                <a:latin typeface="Times New Roman" pitchFamily="18" charset="0"/>
                <a:cs typeface="Times New Roman" pitchFamily="18" charset="0"/>
              </a:rPr>
              <a:t/>
            </a:r>
            <a:br>
              <a:rPr lang="en-US" sz="2800" b="1" dirty="0" smtClean="0">
                <a:solidFill>
                  <a:srgbClr val="C00000"/>
                </a:solidFill>
                <a:latin typeface="Times New Roman" pitchFamily="18" charset="0"/>
                <a:cs typeface="Times New Roman" pitchFamily="18" charset="0"/>
              </a:rPr>
            </a:br>
            <a:r>
              <a:rPr lang="en-US" sz="2800" dirty="0" smtClean="0">
                <a:solidFill>
                  <a:srgbClr val="C00000"/>
                </a:solidFill>
                <a:latin typeface="Times New Roman" pitchFamily="18" charset="0"/>
                <a:cs typeface="Times New Roman" pitchFamily="18" charset="0"/>
              </a:rPr>
              <a:t/>
            </a:r>
            <a:br>
              <a:rPr lang="en-US" sz="2800" dirty="0" smtClean="0">
                <a:solidFill>
                  <a:srgbClr val="C00000"/>
                </a:solidFill>
                <a:latin typeface="Times New Roman" pitchFamily="18" charset="0"/>
                <a:cs typeface="Times New Roman" pitchFamily="18" charset="0"/>
              </a:rPr>
            </a:br>
            <a:r>
              <a:rPr lang="en-US" sz="2800" dirty="0" smtClean="0">
                <a:solidFill>
                  <a:srgbClr val="C00000"/>
                </a:solidFill>
                <a:latin typeface="Times New Roman" pitchFamily="18" charset="0"/>
                <a:cs typeface="Times New Roman" pitchFamily="18" charset="0"/>
              </a:rPr>
              <a:t/>
            </a:r>
            <a:br>
              <a:rPr lang="en-US" sz="2800" dirty="0" smtClean="0">
                <a:solidFill>
                  <a:srgbClr val="C00000"/>
                </a:solidFill>
                <a:latin typeface="Times New Roman" pitchFamily="18" charset="0"/>
                <a:cs typeface="Times New Roman" pitchFamily="18" charset="0"/>
              </a:rPr>
            </a:br>
            <a:r>
              <a:rPr lang="en-US" sz="2800" dirty="0" smtClean="0">
                <a:solidFill>
                  <a:srgbClr val="C00000"/>
                </a:solidFill>
                <a:latin typeface="Times New Roman" pitchFamily="18" charset="0"/>
                <a:cs typeface="Times New Roman" pitchFamily="18" charset="0"/>
              </a:rPr>
              <a:t/>
            </a:r>
            <a:br>
              <a:rPr lang="en-US" sz="2800" dirty="0" smtClean="0">
                <a:solidFill>
                  <a:srgbClr val="C00000"/>
                </a:solidFill>
                <a:latin typeface="Times New Roman" pitchFamily="18" charset="0"/>
                <a:cs typeface="Times New Roman" pitchFamily="18" charset="0"/>
              </a:rPr>
            </a:br>
            <a:r>
              <a:rPr lang="el-GR" sz="2700" b="1" dirty="0" smtClean="0">
                <a:solidFill>
                  <a:srgbClr val="C00000"/>
                </a:solidFill>
                <a:latin typeface="Times New Roman" pitchFamily="18" charset="0"/>
                <a:cs typeface="Times New Roman" pitchFamily="18" charset="0"/>
              </a:rPr>
              <a:t>Ταξινόμηση του μαθηματικού έργου του Ιππάρχου ανά θεματική περιοχή.</a:t>
            </a:r>
            <a:endParaRPr lang="el-GR" sz="2700" dirty="0">
              <a:solidFill>
                <a:srgbClr val="C00000"/>
              </a:solidFill>
              <a:latin typeface="Times New Roman" pitchFamily="18" charset="0"/>
              <a:cs typeface="Times New Roman" pitchFamily="18" charset="0"/>
            </a:endParaRPr>
          </a:p>
        </p:txBody>
      </p:sp>
      <p:pic>
        <p:nvPicPr>
          <p:cNvPr id="4" name="3 - Θέση περιεχομένου" descr="Αποτέλεσμα εικόνας για πίνακασ χορδών του ιππάρχου">
            <a:hlinkClick r:id="rId2"/>
          </p:cNvPr>
          <p:cNvPicPr>
            <a:picLocks/>
          </p:cNvPicPr>
          <p:nvPr/>
        </p:nvPicPr>
        <p:blipFill>
          <a:blip r:embed="rId3"/>
          <a:srcRect/>
          <a:stretch>
            <a:fillRect/>
          </a:stretch>
        </p:blipFill>
        <p:spPr bwMode="auto">
          <a:xfrm>
            <a:off x="3643306" y="4786322"/>
            <a:ext cx="2286016" cy="1928826"/>
          </a:xfrm>
          <a:prstGeom prst="rect">
            <a:avLst/>
          </a:prstGeom>
          <a:noFill/>
          <a:ln w="9525">
            <a:noFill/>
            <a:miter lim="800000"/>
            <a:headEnd/>
            <a:tailEnd/>
          </a:ln>
        </p:spPr>
      </p:pic>
      <p:pic>
        <p:nvPicPr>
          <p:cNvPr id="3074" name="Picture 2" descr="C:\Users\user\Desktop\2.png"/>
          <p:cNvPicPr>
            <a:picLocks noChangeAspect="1" noChangeArrowheads="1"/>
          </p:cNvPicPr>
          <p:nvPr/>
        </p:nvPicPr>
        <p:blipFill>
          <a:blip r:embed="rId4"/>
          <a:srcRect/>
          <a:stretch>
            <a:fillRect/>
          </a:stretch>
        </p:blipFill>
        <p:spPr bwMode="auto">
          <a:xfrm>
            <a:off x="0" y="1"/>
            <a:ext cx="1857356" cy="1285859"/>
          </a:xfrm>
          <a:prstGeom prst="rect">
            <a:avLst/>
          </a:prstGeom>
          <a:noFill/>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 Θέση περιεχομένου"/>
          <p:cNvSpPr>
            <a:spLocks noGrp="1"/>
          </p:cNvSpPr>
          <p:nvPr>
            <p:ph idx="1"/>
          </p:nvPr>
        </p:nvSpPr>
        <p:spPr>
          <a:xfrm>
            <a:off x="500034" y="1643050"/>
            <a:ext cx="8229600" cy="4097335"/>
          </a:xfrm>
        </p:spPr>
        <p:txBody>
          <a:bodyPr>
            <a:normAutofit fontScale="77500" lnSpcReduction="20000"/>
          </a:bodyPr>
          <a:lstStyle/>
          <a:p>
            <a:pPr algn="just"/>
            <a:r>
              <a:rPr lang="el-GR" sz="2600" dirty="0">
                <a:latin typeface="Times New Roman" pitchFamily="18" charset="0"/>
                <a:cs typeface="Times New Roman" pitchFamily="18" charset="0"/>
              </a:rPr>
              <a:t>Εφαρμόζοντας τον τριγωνομετρικό πίνακα των χορδών του </a:t>
            </a:r>
            <a:r>
              <a:rPr lang="el-GR" sz="2600" dirty="0" smtClean="0">
                <a:latin typeface="Times New Roman" pitchFamily="18" charset="0"/>
                <a:cs typeface="Times New Roman" pitchFamily="18" charset="0"/>
              </a:rPr>
              <a:t>Ιππάρχου</a:t>
            </a:r>
          </a:p>
          <a:p>
            <a:pPr algn="just">
              <a:buNone/>
            </a:pPr>
            <a:r>
              <a:rPr lang="el-GR" sz="2600" dirty="0" smtClean="0">
                <a:latin typeface="Times New Roman" pitchFamily="18" charset="0"/>
                <a:cs typeface="Times New Roman" pitchFamily="18" charset="0"/>
              </a:rPr>
              <a:t>μ</a:t>
            </a:r>
            <a:r>
              <a:rPr lang="de-DE" sz="2600" dirty="0" err="1">
                <a:latin typeface="Times New Roman" pitchFamily="18" charset="0"/>
                <a:cs typeface="Times New Roman" pitchFamily="18" charset="0"/>
              </a:rPr>
              <a:t>πορούμε</a:t>
            </a:r>
            <a:r>
              <a:rPr lang="de-DE" sz="2600" dirty="0">
                <a:latin typeface="Times New Roman" pitchFamily="18" charset="0"/>
                <a:cs typeface="Times New Roman" pitchFamily="18" charset="0"/>
              </a:rPr>
              <a:t> </a:t>
            </a:r>
            <a:r>
              <a:rPr lang="de-DE" sz="2600" dirty="0" err="1">
                <a:latin typeface="Times New Roman" pitchFamily="18" charset="0"/>
                <a:cs typeface="Times New Roman" pitchFamily="18" charset="0"/>
              </a:rPr>
              <a:t>να</a:t>
            </a:r>
            <a:r>
              <a:rPr lang="de-DE" sz="2600" dirty="0">
                <a:latin typeface="Times New Roman" pitchFamily="18" charset="0"/>
                <a:cs typeface="Times New Roman" pitchFamily="18" charset="0"/>
              </a:rPr>
              <a:t> </a:t>
            </a:r>
            <a:r>
              <a:rPr lang="de-DE" sz="2600" dirty="0" err="1">
                <a:latin typeface="Times New Roman" pitchFamily="18" charset="0"/>
                <a:cs typeface="Times New Roman" pitchFamily="18" charset="0"/>
              </a:rPr>
              <a:t>κατασκευάσουμε</a:t>
            </a:r>
            <a:r>
              <a:rPr lang="de-DE" sz="2600" dirty="0">
                <a:latin typeface="Times New Roman" pitchFamily="18" charset="0"/>
                <a:cs typeface="Times New Roman" pitchFamily="18" charset="0"/>
              </a:rPr>
              <a:t> </a:t>
            </a:r>
            <a:r>
              <a:rPr lang="de-DE" sz="2600" dirty="0" err="1">
                <a:latin typeface="Times New Roman" pitchFamily="18" charset="0"/>
                <a:cs typeface="Times New Roman" pitchFamily="18" charset="0"/>
              </a:rPr>
              <a:t>πίνακα</a:t>
            </a:r>
            <a:r>
              <a:rPr lang="de-DE" sz="2600" dirty="0">
                <a:latin typeface="Times New Roman" pitchFamily="18" charset="0"/>
                <a:cs typeface="Times New Roman" pitchFamily="18" charset="0"/>
              </a:rPr>
              <a:t> </a:t>
            </a:r>
            <a:r>
              <a:rPr lang="de-DE" sz="2600" dirty="0" err="1">
                <a:latin typeface="Times New Roman" pitchFamily="18" charset="0"/>
                <a:cs typeface="Times New Roman" pitchFamily="18" charset="0"/>
              </a:rPr>
              <a:t>χορδών</a:t>
            </a:r>
            <a:r>
              <a:rPr lang="de-DE" sz="2600" dirty="0">
                <a:latin typeface="Times New Roman" pitchFamily="18" charset="0"/>
                <a:cs typeface="Times New Roman" pitchFamily="18" charset="0"/>
              </a:rPr>
              <a:t> </a:t>
            </a:r>
            <a:r>
              <a:rPr lang="de-DE" sz="2600" dirty="0" err="1">
                <a:latin typeface="Times New Roman" pitchFamily="18" charset="0"/>
                <a:cs typeface="Times New Roman" pitchFamily="18" charset="0"/>
              </a:rPr>
              <a:t>δεδομένης</a:t>
            </a:r>
            <a:r>
              <a:rPr lang="de-DE" sz="2600" dirty="0">
                <a:latin typeface="Times New Roman" pitchFamily="18" charset="0"/>
                <a:cs typeface="Times New Roman" pitchFamily="18" charset="0"/>
              </a:rPr>
              <a:t> </a:t>
            </a:r>
            <a:r>
              <a:rPr lang="de-DE" sz="2600" dirty="0" err="1">
                <a:latin typeface="Times New Roman" pitchFamily="18" charset="0"/>
                <a:cs typeface="Times New Roman" pitchFamily="18" charset="0"/>
              </a:rPr>
              <a:t>ακτίνας</a:t>
            </a:r>
            <a:r>
              <a:rPr lang="de-DE" sz="2600" dirty="0">
                <a:latin typeface="Times New Roman" pitchFamily="18" charset="0"/>
                <a:cs typeface="Times New Roman" pitchFamily="18" charset="0"/>
              </a:rPr>
              <a:t> </a:t>
            </a:r>
            <a:r>
              <a:rPr lang="de-DE" sz="2600" dirty="0" err="1" smtClean="0">
                <a:latin typeface="Times New Roman" pitchFamily="18" charset="0"/>
                <a:cs typeface="Times New Roman" pitchFamily="18" charset="0"/>
              </a:rPr>
              <a:t>με</a:t>
            </a:r>
            <a:endParaRPr lang="el-GR" sz="2600" dirty="0" smtClean="0">
              <a:latin typeface="Times New Roman" pitchFamily="18" charset="0"/>
              <a:cs typeface="Times New Roman" pitchFamily="18" charset="0"/>
            </a:endParaRPr>
          </a:p>
          <a:p>
            <a:pPr algn="just">
              <a:buNone/>
            </a:pPr>
            <a:r>
              <a:rPr lang="de-DE" sz="2600" dirty="0" err="1" smtClean="0">
                <a:latin typeface="Times New Roman" pitchFamily="18" charset="0"/>
                <a:cs typeface="Times New Roman" pitchFamily="18" charset="0"/>
              </a:rPr>
              <a:t>βήμα</a:t>
            </a:r>
            <a:r>
              <a:rPr lang="de-DE" sz="2600" dirty="0" smtClean="0">
                <a:latin typeface="Times New Roman" pitchFamily="18" charset="0"/>
                <a:cs typeface="Times New Roman" pitchFamily="18" charset="0"/>
              </a:rPr>
              <a:t> </a:t>
            </a:r>
            <a:r>
              <a:rPr lang="de-DE" sz="2600" dirty="0">
                <a:latin typeface="Times New Roman" pitchFamily="18" charset="0"/>
                <a:cs typeface="Times New Roman" pitchFamily="18" charset="0"/>
              </a:rPr>
              <a:t>0,25 </a:t>
            </a:r>
            <a:r>
              <a:rPr lang="de-DE" sz="2600" dirty="0" err="1">
                <a:latin typeface="Times New Roman" pitchFamily="18" charset="0"/>
                <a:cs typeface="Times New Roman" pitchFamily="18" charset="0"/>
              </a:rPr>
              <a:t>της</a:t>
            </a:r>
            <a:r>
              <a:rPr lang="de-DE" sz="2600" dirty="0">
                <a:latin typeface="Times New Roman" pitchFamily="18" charset="0"/>
                <a:cs typeface="Times New Roman" pitchFamily="18" charset="0"/>
              </a:rPr>
              <a:t> </a:t>
            </a:r>
            <a:r>
              <a:rPr lang="de-DE" sz="2600" dirty="0" err="1">
                <a:latin typeface="Times New Roman" pitchFamily="18" charset="0"/>
                <a:cs typeface="Times New Roman" pitchFamily="18" charset="0"/>
              </a:rPr>
              <a:t>μοίρας</a:t>
            </a:r>
            <a:r>
              <a:rPr lang="de-DE" sz="2600" dirty="0">
                <a:latin typeface="Times New Roman" pitchFamily="18" charset="0"/>
                <a:cs typeface="Times New Roman" pitchFamily="18" charset="0"/>
              </a:rPr>
              <a:t> </a:t>
            </a:r>
            <a:r>
              <a:rPr lang="de-DE" sz="2600" dirty="0" err="1">
                <a:latin typeface="Times New Roman" pitchFamily="18" charset="0"/>
                <a:cs typeface="Times New Roman" pitchFamily="18" charset="0"/>
              </a:rPr>
              <a:t>όπως</a:t>
            </a:r>
            <a:r>
              <a:rPr lang="de-DE" sz="2600" dirty="0">
                <a:latin typeface="Times New Roman" pitchFamily="18" charset="0"/>
                <a:cs typeface="Times New Roman" pitchFamily="18" charset="0"/>
              </a:rPr>
              <a:t> ο </a:t>
            </a:r>
            <a:r>
              <a:rPr lang="de-DE" sz="2600" dirty="0" err="1" smtClean="0">
                <a:latin typeface="Times New Roman" pitchFamily="18" charset="0"/>
                <a:cs typeface="Times New Roman" pitchFamily="18" charset="0"/>
              </a:rPr>
              <a:t>Ίππαρχος</a:t>
            </a:r>
            <a:r>
              <a:rPr lang="el-GR" sz="2600" dirty="0" smtClean="0">
                <a:latin typeface="Times New Roman" pitchFamily="18" charset="0"/>
                <a:cs typeface="Times New Roman" pitchFamily="18" charset="0"/>
              </a:rPr>
              <a:t>. </a:t>
            </a:r>
            <a:r>
              <a:rPr lang="de-DE" sz="2600" dirty="0" smtClean="0">
                <a:latin typeface="Times New Roman" pitchFamily="18" charset="0"/>
                <a:cs typeface="Times New Roman" pitchFamily="18" charset="0"/>
              </a:rPr>
              <a:t> </a:t>
            </a:r>
            <a:endParaRPr lang="el-GR" sz="2600" dirty="0" smtClean="0">
              <a:latin typeface="Times New Roman" pitchFamily="18" charset="0"/>
              <a:cs typeface="Times New Roman" pitchFamily="18" charset="0"/>
            </a:endParaRPr>
          </a:p>
          <a:p>
            <a:pPr algn="just"/>
            <a:r>
              <a:rPr lang="de-DE" sz="2600" dirty="0" smtClean="0">
                <a:latin typeface="Times New Roman" pitchFamily="18" charset="0"/>
                <a:cs typeface="Times New Roman" pitchFamily="18" charset="0"/>
              </a:rPr>
              <a:t>Η </a:t>
            </a:r>
            <a:r>
              <a:rPr lang="de-DE" sz="2600" dirty="0" err="1" smtClean="0">
                <a:latin typeface="Times New Roman" pitchFamily="18" charset="0"/>
                <a:cs typeface="Times New Roman" pitchFamily="18" charset="0"/>
              </a:rPr>
              <a:t>χρήση</a:t>
            </a:r>
            <a:r>
              <a:rPr lang="el-GR" sz="2600" dirty="0" smtClean="0">
                <a:latin typeface="Times New Roman" pitchFamily="18" charset="0"/>
                <a:cs typeface="Times New Roman" pitchFamily="18" charset="0"/>
              </a:rPr>
              <a:t> </a:t>
            </a:r>
            <a:r>
              <a:rPr lang="de-DE" sz="2600" dirty="0" err="1" smtClean="0">
                <a:latin typeface="Times New Roman" pitchFamily="18" charset="0"/>
                <a:cs typeface="Times New Roman" pitchFamily="18" charset="0"/>
              </a:rPr>
              <a:t>αυτού</a:t>
            </a:r>
            <a:r>
              <a:rPr lang="de-DE" sz="2600" dirty="0" smtClean="0">
                <a:latin typeface="Times New Roman" pitchFamily="18" charset="0"/>
                <a:cs typeface="Times New Roman" pitchFamily="18" charset="0"/>
              </a:rPr>
              <a:t> </a:t>
            </a:r>
            <a:r>
              <a:rPr lang="de-DE" sz="2600" dirty="0" err="1">
                <a:latin typeface="Times New Roman" pitchFamily="18" charset="0"/>
                <a:cs typeface="Times New Roman" pitchFamily="18" charset="0"/>
              </a:rPr>
              <a:t>του</a:t>
            </a:r>
            <a:r>
              <a:rPr lang="de-DE" sz="2600" dirty="0">
                <a:latin typeface="Times New Roman" pitchFamily="18" charset="0"/>
                <a:cs typeface="Times New Roman" pitchFamily="18" charset="0"/>
              </a:rPr>
              <a:t> </a:t>
            </a:r>
            <a:r>
              <a:rPr lang="de-DE" sz="2600" dirty="0" err="1" smtClean="0">
                <a:latin typeface="Times New Roman" pitchFamily="18" charset="0"/>
                <a:cs typeface="Times New Roman" pitchFamily="18" charset="0"/>
              </a:rPr>
              <a:t>πίνακα</a:t>
            </a:r>
            <a:r>
              <a:rPr lang="el-GR" sz="2600" dirty="0" smtClean="0">
                <a:latin typeface="Times New Roman" pitchFamily="18" charset="0"/>
                <a:cs typeface="Times New Roman" pitchFamily="18" charset="0"/>
              </a:rPr>
              <a:t> </a:t>
            </a:r>
            <a:r>
              <a:rPr lang="de-DE" sz="2600" dirty="0" err="1" smtClean="0">
                <a:latin typeface="Times New Roman" pitchFamily="18" charset="0"/>
                <a:cs typeface="Times New Roman" pitchFamily="18" charset="0"/>
              </a:rPr>
              <a:t>των</a:t>
            </a:r>
            <a:r>
              <a:rPr lang="de-DE" sz="2600" dirty="0" smtClean="0">
                <a:latin typeface="Times New Roman" pitchFamily="18" charset="0"/>
                <a:cs typeface="Times New Roman" pitchFamily="18" charset="0"/>
              </a:rPr>
              <a:t> </a:t>
            </a:r>
            <a:r>
              <a:rPr lang="de-DE" sz="2600" dirty="0" err="1">
                <a:latin typeface="Times New Roman" pitchFamily="18" charset="0"/>
                <a:cs typeface="Times New Roman" pitchFamily="18" charset="0"/>
              </a:rPr>
              <a:t>χορδών</a:t>
            </a:r>
            <a:r>
              <a:rPr lang="de-DE" sz="2600" dirty="0">
                <a:latin typeface="Times New Roman" pitchFamily="18" charset="0"/>
                <a:cs typeface="Times New Roman" pitchFamily="18" charset="0"/>
              </a:rPr>
              <a:t> </a:t>
            </a:r>
            <a:r>
              <a:rPr lang="de-DE" sz="2600" dirty="0" err="1">
                <a:latin typeface="Times New Roman" pitchFamily="18" charset="0"/>
                <a:cs typeface="Times New Roman" pitchFamily="18" charset="0"/>
              </a:rPr>
              <a:t>είναι</a:t>
            </a:r>
            <a:r>
              <a:rPr lang="de-DE" sz="2600" dirty="0">
                <a:latin typeface="Times New Roman" pitchFamily="18" charset="0"/>
                <a:cs typeface="Times New Roman" pitchFamily="18" charset="0"/>
              </a:rPr>
              <a:t> </a:t>
            </a:r>
            <a:r>
              <a:rPr lang="de-DE" sz="2600" dirty="0" err="1">
                <a:latin typeface="Times New Roman" pitchFamily="18" charset="0"/>
                <a:cs typeface="Times New Roman" pitchFamily="18" charset="0"/>
              </a:rPr>
              <a:t>ισοδύναμη</a:t>
            </a:r>
            <a:r>
              <a:rPr lang="de-DE" sz="2600" dirty="0">
                <a:latin typeface="Times New Roman" pitchFamily="18" charset="0"/>
                <a:cs typeface="Times New Roman" pitchFamily="18" charset="0"/>
              </a:rPr>
              <a:t> </a:t>
            </a:r>
            <a:r>
              <a:rPr lang="de-DE" sz="2600" dirty="0" err="1">
                <a:latin typeface="Times New Roman" pitchFamily="18" charset="0"/>
                <a:cs typeface="Times New Roman" pitchFamily="18" charset="0"/>
              </a:rPr>
              <a:t>με</a:t>
            </a:r>
            <a:r>
              <a:rPr lang="de-DE" sz="2600" dirty="0">
                <a:latin typeface="Times New Roman" pitchFamily="18" charset="0"/>
                <a:cs typeface="Times New Roman" pitchFamily="18" charset="0"/>
              </a:rPr>
              <a:t> </a:t>
            </a:r>
            <a:r>
              <a:rPr lang="de-DE" sz="2600" dirty="0" err="1" smtClean="0">
                <a:latin typeface="Times New Roman" pitchFamily="18" charset="0"/>
                <a:cs typeface="Times New Roman" pitchFamily="18" charset="0"/>
              </a:rPr>
              <a:t>τον</a:t>
            </a:r>
            <a:endParaRPr lang="el-GR" sz="2600" dirty="0" smtClean="0">
              <a:latin typeface="Times New Roman" pitchFamily="18" charset="0"/>
              <a:cs typeface="Times New Roman" pitchFamily="18" charset="0"/>
            </a:endParaRPr>
          </a:p>
          <a:p>
            <a:pPr algn="just">
              <a:buNone/>
            </a:pPr>
            <a:r>
              <a:rPr lang="de-DE" sz="2600" dirty="0" err="1" smtClean="0">
                <a:latin typeface="Times New Roman" pitchFamily="18" charset="0"/>
                <a:cs typeface="Times New Roman" pitchFamily="18" charset="0"/>
              </a:rPr>
              <a:t>τριγωνομετρικό</a:t>
            </a:r>
            <a:r>
              <a:rPr lang="el-GR" sz="2600" dirty="0" smtClean="0">
                <a:latin typeface="Times New Roman" pitchFamily="18" charset="0"/>
                <a:cs typeface="Times New Roman" pitchFamily="18" charset="0"/>
              </a:rPr>
              <a:t> </a:t>
            </a:r>
            <a:r>
              <a:rPr lang="de-DE" sz="2600" dirty="0" err="1" smtClean="0">
                <a:latin typeface="Times New Roman" pitchFamily="18" charset="0"/>
                <a:cs typeface="Times New Roman" pitchFamily="18" charset="0"/>
              </a:rPr>
              <a:t>πίνακα</a:t>
            </a:r>
            <a:r>
              <a:rPr lang="de-DE" sz="2600" dirty="0" smtClean="0">
                <a:latin typeface="Times New Roman" pitchFamily="18" charset="0"/>
                <a:cs typeface="Times New Roman" pitchFamily="18" charset="0"/>
              </a:rPr>
              <a:t> </a:t>
            </a:r>
            <a:r>
              <a:rPr lang="de-DE" sz="2600" dirty="0" err="1" smtClean="0">
                <a:latin typeface="Times New Roman" pitchFamily="18" charset="0"/>
                <a:cs typeface="Times New Roman" pitchFamily="18" charset="0"/>
              </a:rPr>
              <a:t>των</a:t>
            </a:r>
            <a:r>
              <a:rPr lang="el-GR" sz="2600" dirty="0" smtClean="0">
                <a:latin typeface="Times New Roman" pitchFamily="18" charset="0"/>
                <a:cs typeface="Times New Roman" pitchFamily="18" charset="0"/>
              </a:rPr>
              <a:t> </a:t>
            </a:r>
            <a:r>
              <a:rPr lang="de-DE" sz="2600" dirty="0" err="1" smtClean="0">
                <a:latin typeface="Times New Roman" pitchFamily="18" charset="0"/>
                <a:cs typeface="Times New Roman" pitchFamily="18" charset="0"/>
              </a:rPr>
              <a:t>ημιτόνων</a:t>
            </a:r>
            <a:r>
              <a:rPr lang="de-DE" sz="2600" dirty="0">
                <a:latin typeface="Times New Roman" pitchFamily="18" charset="0"/>
                <a:cs typeface="Times New Roman" pitchFamily="18" charset="0"/>
              </a:rPr>
              <a:t>. </a:t>
            </a:r>
            <a:r>
              <a:rPr lang="de-DE" sz="2600" dirty="0" err="1">
                <a:latin typeface="Times New Roman" pitchFamily="18" charset="0"/>
                <a:cs typeface="Times New Roman" pitchFamily="18" charset="0"/>
              </a:rPr>
              <a:t>Επομένως</a:t>
            </a:r>
            <a:r>
              <a:rPr lang="de-DE" sz="2600" dirty="0">
                <a:latin typeface="Times New Roman" pitchFamily="18" charset="0"/>
                <a:cs typeface="Times New Roman" pitchFamily="18" charset="0"/>
              </a:rPr>
              <a:t> </a:t>
            </a:r>
            <a:r>
              <a:rPr lang="de-DE" sz="2600" dirty="0" err="1">
                <a:latin typeface="Times New Roman" pitchFamily="18" charset="0"/>
                <a:cs typeface="Times New Roman" pitchFamily="18" charset="0"/>
              </a:rPr>
              <a:t>μπορεί</a:t>
            </a:r>
            <a:r>
              <a:rPr lang="de-DE" sz="2600" dirty="0">
                <a:latin typeface="Times New Roman" pitchFamily="18" charset="0"/>
                <a:cs typeface="Times New Roman" pitchFamily="18" charset="0"/>
              </a:rPr>
              <a:t> </a:t>
            </a:r>
            <a:r>
              <a:rPr lang="de-DE" sz="2600" dirty="0" err="1" smtClean="0">
                <a:latin typeface="Times New Roman" pitchFamily="18" charset="0"/>
                <a:cs typeface="Times New Roman" pitchFamily="18" charset="0"/>
              </a:rPr>
              <a:t>να</a:t>
            </a:r>
            <a:endParaRPr lang="el-GR" sz="2600" dirty="0" smtClean="0">
              <a:latin typeface="Times New Roman" pitchFamily="18" charset="0"/>
              <a:cs typeface="Times New Roman" pitchFamily="18" charset="0"/>
            </a:endParaRPr>
          </a:p>
          <a:p>
            <a:pPr algn="just">
              <a:buNone/>
            </a:pPr>
            <a:r>
              <a:rPr lang="de-DE" sz="2600" dirty="0" err="1" smtClean="0">
                <a:latin typeface="Times New Roman" pitchFamily="18" charset="0"/>
                <a:cs typeface="Times New Roman" pitchFamily="18" charset="0"/>
              </a:rPr>
              <a:t>χρησιμοποιηθεί</a:t>
            </a:r>
            <a:r>
              <a:rPr lang="de-DE" sz="2600" dirty="0" smtClean="0">
                <a:latin typeface="Times New Roman" pitchFamily="18" charset="0"/>
                <a:cs typeface="Times New Roman" pitchFamily="18" charset="0"/>
              </a:rPr>
              <a:t> </a:t>
            </a:r>
            <a:r>
              <a:rPr lang="de-DE" sz="2600" dirty="0" err="1" smtClean="0">
                <a:latin typeface="Times New Roman" pitchFamily="18" charset="0"/>
                <a:cs typeface="Times New Roman" pitchFamily="18" charset="0"/>
              </a:rPr>
              <a:t>στην</a:t>
            </a:r>
            <a:r>
              <a:rPr lang="el-GR" sz="2600" dirty="0" smtClean="0">
                <a:latin typeface="Times New Roman" pitchFamily="18" charset="0"/>
                <a:cs typeface="Times New Roman" pitchFamily="18" charset="0"/>
              </a:rPr>
              <a:t> </a:t>
            </a:r>
            <a:r>
              <a:rPr lang="de-DE" sz="2600" dirty="0" err="1" smtClean="0">
                <a:latin typeface="Times New Roman" pitchFamily="18" charset="0"/>
                <a:cs typeface="Times New Roman" pitchFamily="18" charset="0"/>
              </a:rPr>
              <a:t>επίλυση</a:t>
            </a:r>
            <a:r>
              <a:rPr lang="el-GR" sz="2600" dirty="0" smtClean="0">
                <a:latin typeface="Times New Roman" pitchFamily="18" charset="0"/>
                <a:cs typeface="Times New Roman" pitchFamily="18" charset="0"/>
              </a:rPr>
              <a:t> </a:t>
            </a:r>
            <a:r>
              <a:rPr lang="de-DE" sz="2600" dirty="0" err="1" smtClean="0">
                <a:latin typeface="Times New Roman" pitchFamily="18" charset="0"/>
                <a:cs typeface="Times New Roman" pitchFamily="18" charset="0"/>
              </a:rPr>
              <a:t>τριγώνων</a:t>
            </a:r>
            <a:r>
              <a:rPr lang="de-DE" sz="2600" dirty="0" smtClean="0">
                <a:latin typeface="Times New Roman" pitchFamily="18" charset="0"/>
                <a:cs typeface="Times New Roman" pitchFamily="18" charset="0"/>
              </a:rPr>
              <a:t> </a:t>
            </a:r>
            <a:r>
              <a:rPr lang="de-DE" sz="2600" dirty="0" err="1">
                <a:latin typeface="Times New Roman" pitchFamily="18" charset="0"/>
                <a:cs typeface="Times New Roman" pitchFamily="18" charset="0"/>
              </a:rPr>
              <a:t>και</a:t>
            </a:r>
            <a:r>
              <a:rPr lang="de-DE" sz="2600" dirty="0">
                <a:latin typeface="Times New Roman" pitchFamily="18" charset="0"/>
                <a:cs typeface="Times New Roman" pitchFamily="18" charset="0"/>
              </a:rPr>
              <a:t> </a:t>
            </a:r>
            <a:r>
              <a:rPr lang="de-DE" sz="2600" dirty="0" err="1">
                <a:latin typeface="Times New Roman" pitchFamily="18" charset="0"/>
                <a:cs typeface="Times New Roman" pitchFamily="18" charset="0"/>
              </a:rPr>
              <a:t>στην</a:t>
            </a:r>
            <a:r>
              <a:rPr lang="de-DE" sz="2600" dirty="0">
                <a:latin typeface="Times New Roman" pitchFamily="18" charset="0"/>
                <a:cs typeface="Times New Roman" pitchFamily="18" charset="0"/>
              </a:rPr>
              <a:t> «</a:t>
            </a:r>
            <a:r>
              <a:rPr lang="de-DE" sz="2600" dirty="0" err="1" smtClean="0">
                <a:latin typeface="Times New Roman" pitchFamily="18" charset="0"/>
                <a:cs typeface="Times New Roman" pitchFamily="18" charset="0"/>
              </a:rPr>
              <a:t>ανακάλυψη</a:t>
            </a:r>
            <a:r>
              <a:rPr lang="de-DE" sz="2600" dirty="0" smtClean="0">
                <a:latin typeface="Times New Roman" pitchFamily="18" charset="0"/>
                <a:cs typeface="Times New Roman" pitchFamily="18" charset="0"/>
              </a:rPr>
              <a:t>»</a:t>
            </a:r>
            <a:endParaRPr lang="el-GR" sz="2600" dirty="0" smtClean="0">
              <a:latin typeface="Times New Roman" pitchFamily="18" charset="0"/>
              <a:cs typeface="Times New Roman" pitchFamily="18" charset="0"/>
            </a:endParaRPr>
          </a:p>
          <a:p>
            <a:pPr algn="just">
              <a:buNone/>
            </a:pPr>
            <a:r>
              <a:rPr lang="de-DE" sz="2600" dirty="0" err="1" smtClean="0">
                <a:latin typeface="Times New Roman" pitchFamily="18" charset="0"/>
                <a:cs typeface="Times New Roman" pitchFamily="18" charset="0"/>
              </a:rPr>
              <a:t>ισοδύναμων</a:t>
            </a:r>
            <a:r>
              <a:rPr lang="de-DE" sz="2600" dirty="0" smtClean="0">
                <a:latin typeface="Times New Roman" pitchFamily="18" charset="0"/>
                <a:cs typeface="Times New Roman" pitchFamily="18" charset="0"/>
              </a:rPr>
              <a:t> </a:t>
            </a:r>
            <a:r>
              <a:rPr lang="de-DE" sz="2600" dirty="0" err="1">
                <a:latin typeface="Times New Roman" pitchFamily="18" charset="0"/>
                <a:cs typeface="Times New Roman" pitchFamily="18" charset="0"/>
              </a:rPr>
              <a:t>με</a:t>
            </a:r>
            <a:r>
              <a:rPr lang="de-DE" sz="2600" dirty="0">
                <a:latin typeface="Times New Roman" pitchFamily="18" charset="0"/>
                <a:cs typeface="Times New Roman" pitchFamily="18" charset="0"/>
              </a:rPr>
              <a:t> </a:t>
            </a:r>
            <a:r>
              <a:rPr lang="de-DE" sz="2600" dirty="0" err="1" smtClean="0">
                <a:latin typeface="Times New Roman" pitchFamily="18" charset="0"/>
                <a:cs typeface="Times New Roman" pitchFamily="18" charset="0"/>
              </a:rPr>
              <a:t>τους</a:t>
            </a:r>
            <a:r>
              <a:rPr lang="el-GR" sz="2600" dirty="0" smtClean="0">
                <a:latin typeface="Times New Roman" pitchFamily="18" charset="0"/>
                <a:cs typeface="Times New Roman" pitchFamily="18" charset="0"/>
              </a:rPr>
              <a:t> </a:t>
            </a:r>
            <a:r>
              <a:rPr lang="de-DE" sz="2600" dirty="0" err="1" smtClean="0">
                <a:latin typeface="Times New Roman" pitchFamily="18" charset="0"/>
                <a:cs typeface="Times New Roman" pitchFamily="18" charset="0"/>
              </a:rPr>
              <a:t>γνωστούς</a:t>
            </a:r>
            <a:r>
              <a:rPr lang="de-DE" sz="2600" dirty="0" smtClean="0">
                <a:latin typeface="Times New Roman" pitchFamily="18" charset="0"/>
                <a:cs typeface="Times New Roman" pitchFamily="18" charset="0"/>
              </a:rPr>
              <a:t> </a:t>
            </a:r>
            <a:r>
              <a:rPr lang="de-DE" sz="2600" dirty="0" err="1" smtClean="0">
                <a:latin typeface="Times New Roman" pitchFamily="18" charset="0"/>
                <a:cs typeface="Times New Roman" pitchFamily="18" charset="0"/>
              </a:rPr>
              <a:t>μας</a:t>
            </a:r>
            <a:r>
              <a:rPr lang="el-GR" sz="2600" dirty="0" smtClean="0">
                <a:latin typeface="Times New Roman" pitchFamily="18" charset="0"/>
                <a:cs typeface="Times New Roman" pitchFamily="18" charset="0"/>
              </a:rPr>
              <a:t> </a:t>
            </a:r>
            <a:r>
              <a:rPr lang="de-DE" sz="2600" dirty="0" err="1" smtClean="0">
                <a:latin typeface="Times New Roman" pitchFamily="18" charset="0"/>
                <a:cs typeface="Times New Roman" pitchFamily="18" charset="0"/>
              </a:rPr>
              <a:t>τριγωνομετρικούς</a:t>
            </a:r>
            <a:r>
              <a:rPr lang="de-DE" sz="2600" dirty="0" smtClean="0">
                <a:latin typeface="Times New Roman" pitchFamily="18" charset="0"/>
                <a:cs typeface="Times New Roman" pitchFamily="18" charset="0"/>
              </a:rPr>
              <a:t> </a:t>
            </a:r>
            <a:r>
              <a:rPr lang="de-DE" sz="2600" dirty="0" err="1">
                <a:latin typeface="Times New Roman" pitchFamily="18" charset="0"/>
                <a:cs typeface="Times New Roman" pitchFamily="18" charset="0"/>
              </a:rPr>
              <a:t>τύπους</a:t>
            </a:r>
            <a:r>
              <a:rPr lang="de-DE" sz="2600" dirty="0">
                <a:latin typeface="Times New Roman" pitchFamily="18" charset="0"/>
                <a:cs typeface="Times New Roman" pitchFamily="18" charset="0"/>
              </a:rPr>
              <a:t> </a:t>
            </a:r>
            <a:r>
              <a:rPr lang="de-DE" sz="2600" dirty="0" err="1">
                <a:latin typeface="Times New Roman" pitchFamily="18" charset="0"/>
                <a:cs typeface="Times New Roman" pitchFamily="18" charset="0"/>
              </a:rPr>
              <a:t>όπως</a:t>
            </a:r>
            <a:r>
              <a:rPr lang="de-DE" sz="2600" dirty="0">
                <a:latin typeface="Times New Roman" pitchFamily="18" charset="0"/>
                <a:cs typeface="Times New Roman" pitchFamily="18" charset="0"/>
              </a:rPr>
              <a:t> </a:t>
            </a:r>
            <a:r>
              <a:rPr lang="de-DE" sz="2600" dirty="0" smtClean="0">
                <a:latin typeface="Times New Roman" pitchFamily="18" charset="0"/>
                <a:cs typeface="Times New Roman" pitchFamily="18" charset="0"/>
              </a:rPr>
              <a:t>ο</a:t>
            </a:r>
            <a:endParaRPr lang="el-GR" sz="2600" dirty="0" smtClean="0">
              <a:latin typeface="Times New Roman" pitchFamily="18" charset="0"/>
              <a:cs typeface="Times New Roman" pitchFamily="18" charset="0"/>
            </a:endParaRPr>
          </a:p>
          <a:p>
            <a:pPr algn="just">
              <a:buNone/>
            </a:pPr>
            <a:r>
              <a:rPr lang="de-DE" sz="2600" dirty="0" err="1" smtClean="0">
                <a:latin typeface="Times New Roman" pitchFamily="18" charset="0"/>
                <a:cs typeface="Times New Roman" pitchFamily="18" charset="0"/>
              </a:rPr>
              <a:t>τύπος</a:t>
            </a:r>
            <a:r>
              <a:rPr lang="de-DE" sz="2600" dirty="0" smtClean="0">
                <a:latin typeface="Times New Roman" pitchFamily="18" charset="0"/>
                <a:cs typeface="Times New Roman" pitchFamily="18" charset="0"/>
              </a:rPr>
              <a:t> </a:t>
            </a:r>
            <a:r>
              <a:rPr lang="de-DE" sz="2600" dirty="0" err="1" smtClean="0">
                <a:latin typeface="Times New Roman" pitchFamily="18" charset="0"/>
                <a:cs typeface="Times New Roman" pitchFamily="18" charset="0"/>
              </a:rPr>
              <a:t>του</a:t>
            </a:r>
            <a:r>
              <a:rPr lang="el-GR" sz="2600" dirty="0" smtClean="0">
                <a:latin typeface="Times New Roman" pitchFamily="18" charset="0"/>
                <a:cs typeface="Times New Roman" pitchFamily="18" charset="0"/>
              </a:rPr>
              <a:t> </a:t>
            </a:r>
            <a:r>
              <a:rPr lang="de-DE" sz="2600" dirty="0" err="1" smtClean="0">
                <a:latin typeface="Times New Roman" pitchFamily="18" charset="0"/>
                <a:cs typeface="Times New Roman" pitchFamily="18" charset="0"/>
              </a:rPr>
              <a:t>αθροίσματος</a:t>
            </a:r>
            <a:r>
              <a:rPr lang="de-DE" sz="2600" dirty="0" smtClean="0">
                <a:latin typeface="Times New Roman" pitchFamily="18" charset="0"/>
                <a:cs typeface="Times New Roman" pitchFamily="18" charset="0"/>
              </a:rPr>
              <a:t> </a:t>
            </a:r>
            <a:r>
              <a:rPr lang="de-DE" sz="2600" dirty="0" err="1" smtClean="0">
                <a:latin typeface="Times New Roman" pitchFamily="18" charset="0"/>
                <a:cs typeface="Times New Roman" pitchFamily="18" charset="0"/>
              </a:rPr>
              <a:t>δύο</a:t>
            </a:r>
            <a:r>
              <a:rPr lang="el-GR" sz="2600" dirty="0" smtClean="0">
                <a:latin typeface="Times New Roman" pitchFamily="18" charset="0"/>
                <a:cs typeface="Times New Roman" pitchFamily="18" charset="0"/>
              </a:rPr>
              <a:t> </a:t>
            </a:r>
            <a:r>
              <a:rPr lang="de-DE" sz="2600" dirty="0" err="1" smtClean="0">
                <a:latin typeface="Times New Roman" pitchFamily="18" charset="0"/>
                <a:cs typeface="Times New Roman" pitchFamily="18" charset="0"/>
              </a:rPr>
              <a:t>γωνιών</a:t>
            </a:r>
            <a:r>
              <a:rPr lang="de-DE" sz="2600" dirty="0">
                <a:latin typeface="Times New Roman" pitchFamily="18" charset="0"/>
                <a:cs typeface="Times New Roman" pitchFamily="18" charset="0"/>
              </a:rPr>
              <a:t>, </a:t>
            </a:r>
            <a:r>
              <a:rPr lang="de-DE" sz="2600" dirty="0" err="1">
                <a:latin typeface="Times New Roman" pitchFamily="18" charset="0"/>
                <a:cs typeface="Times New Roman" pitchFamily="18" charset="0"/>
              </a:rPr>
              <a:t>της</a:t>
            </a:r>
            <a:r>
              <a:rPr lang="de-DE" sz="2600" dirty="0">
                <a:latin typeface="Times New Roman" pitchFamily="18" charset="0"/>
                <a:cs typeface="Times New Roman" pitchFamily="18" charset="0"/>
              </a:rPr>
              <a:t> </a:t>
            </a:r>
            <a:r>
              <a:rPr lang="de-DE" sz="2600" dirty="0" err="1">
                <a:latin typeface="Times New Roman" pitchFamily="18" charset="0"/>
                <a:cs typeface="Times New Roman" pitchFamily="18" charset="0"/>
              </a:rPr>
              <a:t>διπλάσιας</a:t>
            </a:r>
            <a:r>
              <a:rPr lang="de-DE" sz="2600" dirty="0">
                <a:latin typeface="Times New Roman" pitchFamily="18" charset="0"/>
                <a:cs typeface="Times New Roman" pitchFamily="18" charset="0"/>
              </a:rPr>
              <a:t> </a:t>
            </a:r>
            <a:r>
              <a:rPr lang="de-DE" sz="2600" dirty="0" err="1">
                <a:latin typeface="Times New Roman" pitchFamily="18" charset="0"/>
                <a:cs typeface="Times New Roman" pitchFamily="18" charset="0"/>
              </a:rPr>
              <a:t>γωνίας</a:t>
            </a:r>
            <a:r>
              <a:rPr lang="de-DE" sz="2600" dirty="0">
                <a:latin typeface="Times New Roman" pitchFamily="18" charset="0"/>
                <a:cs typeface="Times New Roman" pitchFamily="18" charset="0"/>
              </a:rPr>
              <a:t> </a:t>
            </a:r>
            <a:r>
              <a:rPr lang="de-DE" sz="2600" dirty="0" err="1">
                <a:latin typeface="Times New Roman" pitchFamily="18" charset="0"/>
                <a:cs typeface="Times New Roman" pitchFamily="18" charset="0"/>
              </a:rPr>
              <a:t>κ.α</a:t>
            </a:r>
            <a:r>
              <a:rPr lang="de-DE" sz="2600" dirty="0" smtClean="0">
                <a:latin typeface="Times New Roman" pitchFamily="18" charset="0"/>
                <a:cs typeface="Times New Roman" pitchFamily="18" charset="0"/>
              </a:rPr>
              <a:t>.</a:t>
            </a:r>
            <a:endParaRPr lang="el-GR" sz="2600" dirty="0">
              <a:latin typeface="Times New Roman" pitchFamily="18" charset="0"/>
              <a:cs typeface="Times New Roman" pitchFamily="18" charset="0"/>
            </a:endParaRPr>
          </a:p>
          <a:p>
            <a:pPr algn="just"/>
            <a:r>
              <a:rPr lang="el-GR" sz="2600" dirty="0">
                <a:latin typeface="Times New Roman" pitchFamily="18" charset="0"/>
                <a:cs typeface="Times New Roman" pitchFamily="18" charset="0"/>
              </a:rPr>
              <a:t>Η ενασχόληση του Ιππάρχου με την τριγωνομετρία επεκτάθηκε </a:t>
            </a:r>
            <a:r>
              <a:rPr lang="el-GR" sz="2600" dirty="0" smtClean="0">
                <a:latin typeface="Times New Roman" pitchFamily="18" charset="0"/>
                <a:cs typeface="Times New Roman" pitchFamily="18" charset="0"/>
              </a:rPr>
              <a:t>και</a:t>
            </a:r>
          </a:p>
          <a:p>
            <a:pPr algn="just">
              <a:buNone/>
            </a:pPr>
            <a:r>
              <a:rPr lang="el-GR" sz="2600" dirty="0" smtClean="0">
                <a:latin typeface="Times New Roman" pitchFamily="18" charset="0"/>
                <a:cs typeface="Times New Roman" pitchFamily="18" charset="0"/>
              </a:rPr>
              <a:t>στη </a:t>
            </a:r>
            <a:r>
              <a:rPr lang="el-GR" sz="2600" dirty="0">
                <a:latin typeface="Times New Roman" pitchFamily="18" charset="0"/>
                <a:cs typeface="Times New Roman" pitchFamily="18" charset="0"/>
              </a:rPr>
              <a:t>σφαιρική τριγωνομετρία με εφαρμογές στον ουράνιο θόλο. </a:t>
            </a:r>
            <a:r>
              <a:rPr lang="el-GR" sz="2600" dirty="0" smtClean="0">
                <a:latin typeface="Times New Roman" pitchFamily="18" charset="0"/>
                <a:cs typeface="Times New Roman" pitchFamily="18" charset="0"/>
              </a:rPr>
              <a:t>Έτσι</a:t>
            </a:r>
          </a:p>
          <a:p>
            <a:pPr algn="just">
              <a:buNone/>
            </a:pPr>
            <a:r>
              <a:rPr lang="el-GR" sz="2600" dirty="0" smtClean="0">
                <a:latin typeface="Times New Roman" pitchFamily="18" charset="0"/>
                <a:cs typeface="Times New Roman" pitchFamily="18" charset="0"/>
              </a:rPr>
              <a:t>μελετήθηκαν </a:t>
            </a:r>
            <a:r>
              <a:rPr lang="el-GR" sz="2600" dirty="0">
                <a:latin typeface="Times New Roman" pitchFamily="18" charset="0"/>
                <a:cs typeface="Times New Roman" pitchFamily="18" charset="0"/>
              </a:rPr>
              <a:t>τα σφαιρικά τρίγωνα και η επίλυσή τους, </a:t>
            </a:r>
            <a:r>
              <a:rPr lang="el-GR" sz="2600" dirty="0" smtClean="0">
                <a:latin typeface="Times New Roman" pitchFamily="18" charset="0"/>
                <a:cs typeface="Times New Roman" pitchFamily="18" charset="0"/>
              </a:rPr>
              <a:t>προκειμένου</a:t>
            </a:r>
          </a:p>
          <a:p>
            <a:pPr algn="just">
              <a:buNone/>
            </a:pPr>
            <a:r>
              <a:rPr lang="el-GR" sz="2600" dirty="0" smtClean="0">
                <a:latin typeface="Times New Roman" pitchFamily="18" charset="0"/>
                <a:cs typeface="Times New Roman" pitchFamily="18" charset="0"/>
              </a:rPr>
              <a:t>να </a:t>
            </a:r>
            <a:r>
              <a:rPr lang="el-GR" sz="2600" dirty="0">
                <a:latin typeface="Times New Roman" pitchFamily="18" charset="0"/>
                <a:cs typeface="Times New Roman" pitchFamily="18" charset="0"/>
              </a:rPr>
              <a:t>προσδιοριστούν θέσεις και αποστάσεις ουρανίων </a:t>
            </a:r>
            <a:r>
              <a:rPr lang="el-GR" sz="2600" dirty="0" smtClean="0">
                <a:latin typeface="Times New Roman" pitchFamily="18" charset="0"/>
                <a:cs typeface="Times New Roman" pitchFamily="18" charset="0"/>
              </a:rPr>
              <a:t>σωμάτων</a:t>
            </a:r>
            <a:r>
              <a:rPr lang="el-GR" sz="2600" b="1" dirty="0">
                <a:latin typeface="Times New Roman" pitchFamily="18" charset="0"/>
                <a:cs typeface="Times New Roman" pitchFamily="18" charset="0"/>
              </a:rPr>
              <a:t>.</a:t>
            </a:r>
            <a:endParaRPr lang="el-GR" sz="2600" dirty="0">
              <a:latin typeface="Times New Roman" pitchFamily="18" charset="0"/>
              <a:cs typeface="Times New Roman" pitchFamily="18" charset="0"/>
            </a:endParaRPr>
          </a:p>
          <a:p>
            <a:pPr>
              <a:buNone/>
            </a:pPr>
            <a:endParaRPr lang="el-GR" dirty="0"/>
          </a:p>
        </p:txBody>
      </p:sp>
      <p:sp>
        <p:nvSpPr>
          <p:cNvPr id="2" name="1 - Τίτλος"/>
          <p:cNvSpPr>
            <a:spLocks noGrp="1"/>
          </p:cNvSpPr>
          <p:nvPr>
            <p:ph type="title"/>
          </p:nvPr>
        </p:nvSpPr>
        <p:spPr>
          <a:xfrm>
            <a:off x="457200" y="857232"/>
            <a:ext cx="8229600" cy="560406"/>
          </a:xfrm>
        </p:spPr>
        <p:txBody>
          <a:bodyPr>
            <a:normAutofit fontScale="90000"/>
          </a:bodyPr>
          <a:lstStyle/>
          <a:p>
            <a:pPr algn="ctr"/>
            <a:r>
              <a:rPr lang="en-US" sz="2800" b="1" dirty="0" smtClean="0">
                <a:solidFill>
                  <a:srgbClr val="C00000"/>
                </a:solidFill>
                <a:latin typeface="Times New Roman" pitchFamily="18" charset="0"/>
                <a:cs typeface="Times New Roman" pitchFamily="18" charset="0"/>
              </a:rPr>
              <a:t/>
            </a:r>
            <a:br>
              <a:rPr lang="en-US" sz="2800" b="1" dirty="0" smtClean="0">
                <a:solidFill>
                  <a:srgbClr val="C00000"/>
                </a:solidFill>
                <a:latin typeface="Times New Roman" pitchFamily="18" charset="0"/>
                <a:cs typeface="Times New Roman" pitchFamily="18" charset="0"/>
              </a:rPr>
            </a:br>
            <a:r>
              <a:rPr lang="en-US" sz="2800" b="1" dirty="0" smtClean="0">
                <a:solidFill>
                  <a:srgbClr val="C00000"/>
                </a:solidFill>
                <a:latin typeface="Times New Roman" pitchFamily="18" charset="0"/>
                <a:cs typeface="Times New Roman" pitchFamily="18" charset="0"/>
              </a:rPr>
              <a:t/>
            </a:r>
            <a:br>
              <a:rPr lang="en-US" sz="2800" b="1" dirty="0" smtClean="0">
                <a:solidFill>
                  <a:srgbClr val="C00000"/>
                </a:solidFill>
                <a:latin typeface="Times New Roman" pitchFamily="18" charset="0"/>
                <a:cs typeface="Times New Roman" pitchFamily="18" charset="0"/>
              </a:rPr>
            </a:br>
            <a:r>
              <a:rPr lang="el-GR" sz="2700" b="1" dirty="0" smtClean="0">
                <a:solidFill>
                  <a:srgbClr val="C00000"/>
                </a:solidFill>
                <a:latin typeface="Times New Roman" pitchFamily="18" charset="0"/>
                <a:cs typeface="Times New Roman" pitchFamily="18" charset="0"/>
              </a:rPr>
              <a:t>Πίνακας χορδών του Ιππάρχου</a:t>
            </a:r>
            <a:endParaRPr lang="el-GR" sz="2700" b="1" dirty="0">
              <a:solidFill>
                <a:srgbClr val="C00000"/>
              </a:solidFill>
              <a:latin typeface="Times New Roman" pitchFamily="18" charset="0"/>
              <a:cs typeface="Times New Roman" pitchFamily="18" charset="0"/>
            </a:endParaRPr>
          </a:p>
        </p:txBody>
      </p:sp>
      <p:pic>
        <p:nvPicPr>
          <p:cNvPr id="4098" name="Picture 2" descr="C:\Users\user\Desktop\3.png"/>
          <p:cNvPicPr>
            <a:picLocks noChangeAspect="1" noChangeArrowheads="1"/>
          </p:cNvPicPr>
          <p:nvPr/>
        </p:nvPicPr>
        <p:blipFill>
          <a:blip r:embed="rId2"/>
          <a:srcRect/>
          <a:stretch>
            <a:fillRect/>
          </a:stretch>
        </p:blipFill>
        <p:spPr bwMode="auto">
          <a:xfrm>
            <a:off x="0" y="0"/>
            <a:ext cx="2819400" cy="1357298"/>
          </a:xfrm>
          <a:prstGeom prst="rect">
            <a:avLst/>
          </a:prstGeom>
          <a:noFill/>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p:txBody>
          <a:bodyPr>
            <a:normAutofit fontScale="85000" lnSpcReduction="20000"/>
          </a:bodyPr>
          <a:lstStyle/>
          <a:p>
            <a:pPr algn="just">
              <a:buNone/>
            </a:pPr>
            <a:endParaRPr lang="de-DE" dirty="0" smtClean="0">
              <a:latin typeface="Times New Roman" pitchFamily="18" charset="0"/>
              <a:cs typeface="Times New Roman" pitchFamily="18" charset="0"/>
            </a:endParaRPr>
          </a:p>
          <a:p>
            <a:pPr algn="just"/>
            <a:r>
              <a:rPr lang="de-DE" sz="2600" dirty="0" err="1" smtClean="0">
                <a:latin typeface="Times New Roman" pitchFamily="18" charset="0"/>
                <a:cs typeface="Times New Roman" pitchFamily="18" charset="0"/>
              </a:rPr>
              <a:t>Πρόκειται</a:t>
            </a:r>
            <a:r>
              <a:rPr lang="de-DE" sz="2600" dirty="0" smtClean="0">
                <a:latin typeface="Times New Roman" pitchFamily="18" charset="0"/>
                <a:cs typeface="Times New Roman" pitchFamily="18" charset="0"/>
              </a:rPr>
              <a:t> </a:t>
            </a:r>
            <a:r>
              <a:rPr lang="de-DE" sz="2600" dirty="0" err="1">
                <a:latin typeface="Times New Roman" pitchFamily="18" charset="0"/>
                <a:cs typeface="Times New Roman" pitchFamily="18" charset="0"/>
              </a:rPr>
              <a:t>για</a:t>
            </a:r>
            <a:r>
              <a:rPr lang="de-DE" sz="2600" dirty="0">
                <a:latin typeface="Times New Roman" pitchFamily="18" charset="0"/>
                <a:cs typeface="Times New Roman" pitchFamily="18" charset="0"/>
              </a:rPr>
              <a:t> </a:t>
            </a:r>
            <a:r>
              <a:rPr lang="de-DE" sz="2600" dirty="0" err="1">
                <a:latin typeface="Times New Roman" pitchFamily="18" charset="0"/>
                <a:cs typeface="Times New Roman" pitchFamily="18" charset="0"/>
              </a:rPr>
              <a:t>ένα</a:t>
            </a:r>
            <a:r>
              <a:rPr lang="de-DE" sz="2600" dirty="0">
                <a:latin typeface="Times New Roman" pitchFamily="18" charset="0"/>
                <a:cs typeface="Times New Roman" pitchFamily="18" charset="0"/>
              </a:rPr>
              <a:t> </a:t>
            </a:r>
            <a:r>
              <a:rPr lang="de-DE" sz="2600" dirty="0" err="1">
                <a:latin typeface="Times New Roman" pitchFamily="18" charset="0"/>
                <a:cs typeface="Times New Roman" pitchFamily="18" charset="0"/>
              </a:rPr>
              <a:t>μετρητικό</a:t>
            </a:r>
            <a:r>
              <a:rPr lang="de-DE" sz="2600" dirty="0">
                <a:latin typeface="Times New Roman" pitchFamily="18" charset="0"/>
                <a:cs typeface="Times New Roman" pitchFamily="18" charset="0"/>
              </a:rPr>
              <a:t> </a:t>
            </a:r>
            <a:r>
              <a:rPr lang="de-DE" sz="2600" dirty="0" err="1">
                <a:latin typeface="Times New Roman" pitchFamily="18" charset="0"/>
                <a:cs typeface="Times New Roman" pitchFamily="18" charset="0"/>
              </a:rPr>
              <a:t>όργανο</a:t>
            </a:r>
            <a:r>
              <a:rPr lang="de-DE" sz="2600" dirty="0">
                <a:latin typeface="Times New Roman" pitchFamily="18" charset="0"/>
                <a:cs typeface="Times New Roman" pitchFamily="18" charset="0"/>
              </a:rPr>
              <a:t> </a:t>
            </a:r>
            <a:r>
              <a:rPr lang="de-DE" sz="2600" dirty="0" err="1">
                <a:latin typeface="Times New Roman" pitchFamily="18" charset="0"/>
                <a:cs typeface="Times New Roman" pitchFamily="18" charset="0"/>
              </a:rPr>
              <a:t>που</a:t>
            </a:r>
            <a:r>
              <a:rPr lang="de-DE" sz="2600" dirty="0">
                <a:latin typeface="Times New Roman" pitchFamily="18" charset="0"/>
                <a:cs typeface="Times New Roman" pitchFamily="18" charset="0"/>
              </a:rPr>
              <a:t> </a:t>
            </a:r>
            <a:r>
              <a:rPr lang="de-DE" sz="2600" dirty="0" err="1" smtClean="0">
                <a:latin typeface="Times New Roman" pitchFamily="18" charset="0"/>
                <a:cs typeface="Times New Roman" pitchFamily="18" charset="0"/>
              </a:rPr>
              <a:t>χρησιμοποιούνταν</a:t>
            </a:r>
            <a:endParaRPr lang="el-GR" sz="2600" dirty="0" smtClean="0">
              <a:latin typeface="Times New Roman" pitchFamily="18" charset="0"/>
              <a:cs typeface="Times New Roman" pitchFamily="18" charset="0"/>
            </a:endParaRPr>
          </a:p>
          <a:p>
            <a:pPr algn="just">
              <a:buNone/>
            </a:pPr>
            <a:r>
              <a:rPr lang="el-GR" sz="2600" dirty="0" smtClean="0">
                <a:latin typeface="Times New Roman" pitchFamily="18" charset="0"/>
                <a:cs typeface="Times New Roman" pitchFamily="18" charset="0"/>
              </a:rPr>
              <a:t>αφενός </a:t>
            </a:r>
            <a:r>
              <a:rPr lang="de-DE" sz="2600" dirty="0" err="1">
                <a:latin typeface="Times New Roman" pitchFamily="18" charset="0"/>
                <a:cs typeface="Times New Roman" pitchFamily="18" charset="0"/>
              </a:rPr>
              <a:t>στην</a:t>
            </a:r>
            <a:r>
              <a:rPr lang="de-DE" sz="2600" dirty="0">
                <a:latin typeface="Times New Roman" pitchFamily="18" charset="0"/>
                <a:cs typeface="Times New Roman" pitchFamily="18" charset="0"/>
              </a:rPr>
              <a:t> </a:t>
            </a:r>
            <a:r>
              <a:rPr lang="de-DE" sz="2600" dirty="0" err="1">
                <a:latin typeface="Times New Roman" pitchFamily="18" charset="0"/>
                <a:cs typeface="Times New Roman" pitchFamily="18" charset="0"/>
              </a:rPr>
              <a:t>Αστρονομία</a:t>
            </a:r>
            <a:r>
              <a:rPr lang="de-DE" sz="2600" dirty="0">
                <a:latin typeface="Times New Roman" pitchFamily="18" charset="0"/>
                <a:cs typeface="Times New Roman" pitchFamily="18" charset="0"/>
              </a:rPr>
              <a:t> </a:t>
            </a:r>
            <a:r>
              <a:rPr lang="de-DE" sz="2600" dirty="0" err="1">
                <a:latin typeface="Times New Roman" pitchFamily="18" charset="0"/>
                <a:cs typeface="Times New Roman" pitchFamily="18" charset="0"/>
              </a:rPr>
              <a:t>και</a:t>
            </a:r>
            <a:r>
              <a:rPr lang="de-DE" sz="2600" dirty="0">
                <a:latin typeface="Times New Roman" pitchFamily="18" charset="0"/>
                <a:cs typeface="Times New Roman" pitchFamily="18" charset="0"/>
              </a:rPr>
              <a:t> </a:t>
            </a:r>
            <a:r>
              <a:rPr lang="de-DE" sz="2600" dirty="0" err="1">
                <a:latin typeface="Times New Roman" pitchFamily="18" charset="0"/>
                <a:cs typeface="Times New Roman" pitchFamily="18" charset="0"/>
              </a:rPr>
              <a:t>τη</a:t>
            </a:r>
            <a:r>
              <a:rPr lang="de-DE" sz="2600" dirty="0">
                <a:latin typeface="Times New Roman" pitchFamily="18" charset="0"/>
                <a:cs typeface="Times New Roman" pitchFamily="18" charset="0"/>
              </a:rPr>
              <a:t> </a:t>
            </a:r>
            <a:r>
              <a:rPr lang="de-DE" sz="2600" dirty="0" err="1">
                <a:latin typeface="Times New Roman" pitchFamily="18" charset="0"/>
                <a:cs typeface="Times New Roman" pitchFamily="18" charset="0"/>
              </a:rPr>
              <a:t>Ναυσιπλοΐα</a:t>
            </a:r>
            <a:r>
              <a:rPr lang="de-DE" sz="2600" dirty="0">
                <a:latin typeface="Times New Roman" pitchFamily="18" charset="0"/>
                <a:cs typeface="Times New Roman" pitchFamily="18" charset="0"/>
              </a:rPr>
              <a:t> </a:t>
            </a:r>
            <a:r>
              <a:rPr lang="de-DE" sz="2600" dirty="0" err="1">
                <a:latin typeface="Times New Roman" pitchFamily="18" charset="0"/>
                <a:cs typeface="Times New Roman" pitchFamily="18" charset="0"/>
              </a:rPr>
              <a:t>για</a:t>
            </a:r>
            <a:r>
              <a:rPr lang="de-DE" sz="2600" dirty="0">
                <a:latin typeface="Times New Roman" pitchFamily="18" charset="0"/>
                <a:cs typeface="Times New Roman" pitchFamily="18" charset="0"/>
              </a:rPr>
              <a:t> </a:t>
            </a:r>
            <a:r>
              <a:rPr lang="de-DE" sz="2600" dirty="0" err="1">
                <a:latin typeface="Times New Roman" pitchFamily="18" charset="0"/>
                <a:cs typeface="Times New Roman" pitchFamily="18" charset="0"/>
              </a:rPr>
              <a:t>τον</a:t>
            </a:r>
            <a:r>
              <a:rPr lang="de-DE" sz="2600" dirty="0">
                <a:latin typeface="Times New Roman" pitchFamily="18" charset="0"/>
                <a:cs typeface="Times New Roman" pitchFamily="18" charset="0"/>
              </a:rPr>
              <a:t> </a:t>
            </a:r>
            <a:r>
              <a:rPr lang="de-DE" sz="2600" dirty="0" err="1" smtClean="0">
                <a:latin typeface="Times New Roman" pitchFamily="18" charset="0"/>
                <a:cs typeface="Times New Roman" pitchFamily="18" charset="0"/>
              </a:rPr>
              <a:t>υπολογισμό</a:t>
            </a:r>
            <a:endParaRPr lang="el-GR" sz="2600" dirty="0" smtClean="0">
              <a:latin typeface="Times New Roman" pitchFamily="18" charset="0"/>
              <a:cs typeface="Times New Roman" pitchFamily="18" charset="0"/>
            </a:endParaRPr>
          </a:p>
          <a:p>
            <a:pPr algn="just">
              <a:buNone/>
            </a:pPr>
            <a:r>
              <a:rPr lang="de-DE" sz="2600" dirty="0" err="1" smtClean="0">
                <a:latin typeface="Times New Roman" pitchFamily="18" charset="0"/>
                <a:cs typeface="Times New Roman" pitchFamily="18" charset="0"/>
              </a:rPr>
              <a:t>αστρονομικών</a:t>
            </a:r>
            <a:r>
              <a:rPr lang="de-DE" sz="2600" dirty="0" smtClean="0">
                <a:latin typeface="Times New Roman" pitchFamily="18" charset="0"/>
                <a:cs typeface="Times New Roman" pitchFamily="18" charset="0"/>
              </a:rPr>
              <a:t> </a:t>
            </a:r>
            <a:r>
              <a:rPr lang="de-DE" sz="2600" dirty="0" err="1">
                <a:latin typeface="Times New Roman" pitchFamily="18" charset="0"/>
                <a:cs typeface="Times New Roman" pitchFamily="18" charset="0"/>
              </a:rPr>
              <a:t>μεγεθών</a:t>
            </a:r>
            <a:r>
              <a:rPr lang="de-DE" sz="2600" dirty="0">
                <a:latin typeface="Times New Roman" pitchFamily="18" charset="0"/>
                <a:cs typeface="Times New Roman" pitchFamily="18" charset="0"/>
              </a:rPr>
              <a:t>  </a:t>
            </a:r>
            <a:r>
              <a:rPr lang="de-DE" sz="2600" dirty="0" err="1">
                <a:latin typeface="Times New Roman" pitchFamily="18" charset="0"/>
                <a:cs typeface="Times New Roman" pitchFamily="18" charset="0"/>
              </a:rPr>
              <a:t>και</a:t>
            </a:r>
            <a:r>
              <a:rPr lang="de-DE" sz="2600" dirty="0">
                <a:latin typeface="Times New Roman" pitchFamily="18" charset="0"/>
                <a:cs typeface="Times New Roman" pitchFamily="18" charset="0"/>
              </a:rPr>
              <a:t> </a:t>
            </a:r>
            <a:r>
              <a:rPr lang="el-GR" sz="2600" dirty="0">
                <a:latin typeface="Times New Roman" pitchFamily="18" charset="0"/>
                <a:cs typeface="Times New Roman" pitchFamily="18" charset="0"/>
              </a:rPr>
              <a:t>αφετέρου </a:t>
            </a:r>
            <a:r>
              <a:rPr lang="de-DE" sz="2600" dirty="0" err="1">
                <a:latin typeface="Times New Roman" pitchFamily="18" charset="0"/>
                <a:cs typeface="Times New Roman" pitchFamily="18" charset="0"/>
              </a:rPr>
              <a:t>στην</a:t>
            </a:r>
            <a:r>
              <a:rPr lang="de-DE" sz="2600" dirty="0">
                <a:latin typeface="Times New Roman" pitchFamily="18" charset="0"/>
                <a:cs typeface="Times New Roman" pitchFamily="18" charset="0"/>
              </a:rPr>
              <a:t> </a:t>
            </a:r>
            <a:r>
              <a:rPr lang="de-DE" sz="2600" dirty="0" err="1">
                <a:latin typeface="Times New Roman" pitchFamily="18" charset="0"/>
                <a:cs typeface="Times New Roman" pitchFamily="18" charset="0"/>
              </a:rPr>
              <a:t>Τοπογραφία</a:t>
            </a:r>
            <a:r>
              <a:rPr lang="de-DE" sz="2600" dirty="0">
                <a:latin typeface="Times New Roman" pitchFamily="18" charset="0"/>
                <a:cs typeface="Times New Roman" pitchFamily="18" charset="0"/>
              </a:rPr>
              <a:t> </a:t>
            </a:r>
            <a:r>
              <a:rPr lang="de-DE" sz="2600" dirty="0" err="1">
                <a:latin typeface="Times New Roman" pitchFamily="18" charset="0"/>
                <a:cs typeface="Times New Roman" pitchFamily="18" charset="0"/>
              </a:rPr>
              <a:t>και</a:t>
            </a:r>
            <a:r>
              <a:rPr lang="de-DE" sz="2600" dirty="0">
                <a:latin typeface="Times New Roman" pitchFamily="18" charset="0"/>
                <a:cs typeface="Times New Roman" pitchFamily="18" charset="0"/>
              </a:rPr>
              <a:t> </a:t>
            </a:r>
            <a:r>
              <a:rPr lang="de-DE" sz="2600" dirty="0" err="1" smtClean="0">
                <a:latin typeface="Times New Roman" pitchFamily="18" charset="0"/>
                <a:cs typeface="Times New Roman" pitchFamily="18" charset="0"/>
              </a:rPr>
              <a:t>την</a:t>
            </a:r>
            <a:endParaRPr lang="el-GR" sz="2600" dirty="0" smtClean="0">
              <a:latin typeface="Times New Roman" pitchFamily="18" charset="0"/>
              <a:cs typeface="Times New Roman" pitchFamily="18" charset="0"/>
            </a:endParaRPr>
          </a:p>
          <a:p>
            <a:pPr algn="just">
              <a:buNone/>
            </a:pPr>
            <a:r>
              <a:rPr lang="de-DE" sz="2600" dirty="0" err="1" smtClean="0">
                <a:latin typeface="Times New Roman" pitchFamily="18" charset="0"/>
                <a:cs typeface="Times New Roman" pitchFamily="18" charset="0"/>
              </a:rPr>
              <a:t>Οικοδομική</a:t>
            </a:r>
            <a:r>
              <a:rPr lang="de-DE" sz="2600" dirty="0" smtClean="0">
                <a:latin typeface="Times New Roman" pitchFamily="18" charset="0"/>
                <a:cs typeface="Times New Roman" pitchFamily="18" charset="0"/>
              </a:rPr>
              <a:t> </a:t>
            </a:r>
            <a:r>
              <a:rPr lang="de-DE" sz="2600" dirty="0" err="1">
                <a:latin typeface="Times New Roman" pitchFamily="18" charset="0"/>
                <a:cs typeface="Times New Roman" pitchFamily="18" charset="0"/>
              </a:rPr>
              <a:t>για</a:t>
            </a:r>
            <a:r>
              <a:rPr lang="de-DE" sz="2600" dirty="0">
                <a:latin typeface="Times New Roman" pitchFamily="18" charset="0"/>
                <a:cs typeface="Times New Roman" pitchFamily="18" charset="0"/>
              </a:rPr>
              <a:t> </a:t>
            </a:r>
            <a:r>
              <a:rPr lang="de-DE" sz="2600" dirty="0" err="1">
                <a:latin typeface="Times New Roman" pitchFamily="18" charset="0"/>
                <a:cs typeface="Times New Roman" pitchFamily="18" charset="0"/>
              </a:rPr>
              <a:t>τη</a:t>
            </a:r>
            <a:r>
              <a:rPr lang="de-DE" sz="2600" dirty="0">
                <a:latin typeface="Times New Roman" pitchFamily="18" charset="0"/>
                <a:cs typeface="Times New Roman" pitchFamily="18" charset="0"/>
              </a:rPr>
              <a:t> </a:t>
            </a:r>
            <a:r>
              <a:rPr lang="de-DE" sz="2600" dirty="0" err="1">
                <a:latin typeface="Times New Roman" pitchFamily="18" charset="0"/>
                <a:cs typeface="Times New Roman" pitchFamily="18" charset="0"/>
              </a:rPr>
              <a:t>μέτρηση</a:t>
            </a:r>
            <a:r>
              <a:rPr lang="de-DE" sz="2600" dirty="0">
                <a:latin typeface="Times New Roman" pitchFamily="18" charset="0"/>
                <a:cs typeface="Times New Roman" pitchFamily="18" charset="0"/>
              </a:rPr>
              <a:t> </a:t>
            </a:r>
            <a:r>
              <a:rPr lang="de-DE" sz="2600" dirty="0" err="1">
                <a:latin typeface="Times New Roman" pitchFamily="18" charset="0"/>
                <a:cs typeface="Times New Roman" pitchFamily="18" charset="0"/>
              </a:rPr>
              <a:t>γήινων</a:t>
            </a:r>
            <a:r>
              <a:rPr lang="de-DE" sz="2600" dirty="0">
                <a:latin typeface="Times New Roman" pitchFamily="18" charset="0"/>
                <a:cs typeface="Times New Roman" pitchFamily="18" charset="0"/>
              </a:rPr>
              <a:t> </a:t>
            </a:r>
            <a:r>
              <a:rPr lang="de-DE" sz="2600" dirty="0" err="1" smtClean="0">
                <a:latin typeface="Times New Roman" pitchFamily="18" charset="0"/>
                <a:cs typeface="Times New Roman" pitchFamily="18" charset="0"/>
              </a:rPr>
              <a:t>αποστάσεω</a:t>
            </a:r>
            <a:r>
              <a:rPr lang="el-GR" sz="2600" dirty="0" smtClean="0">
                <a:latin typeface="Times New Roman" pitchFamily="18" charset="0"/>
                <a:cs typeface="Times New Roman" pitchFamily="18" charset="0"/>
              </a:rPr>
              <a:t>ν.</a:t>
            </a:r>
            <a:endParaRPr lang="el-GR" sz="2600" dirty="0">
              <a:latin typeface="Times New Roman" pitchFamily="18" charset="0"/>
              <a:cs typeface="Times New Roman" pitchFamily="18" charset="0"/>
            </a:endParaRPr>
          </a:p>
          <a:p>
            <a:pPr algn="just"/>
            <a:r>
              <a:rPr lang="de-DE" sz="2600" dirty="0" err="1">
                <a:latin typeface="Times New Roman" pitchFamily="18" charset="0"/>
                <a:cs typeface="Times New Roman" pitchFamily="18" charset="0"/>
              </a:rPr>
              <a:t>Αποτελούνταν</a:t>
            </a:r>
            <a:r>
              <a:rPr lang="de-DE" sz="2600" dirty="0">
                <a:latin typeface="Times New Roman" pitchFamily="18" charset="0"/>
                <a:cs typeface="Times New Roman" pitchFamily="18" charset="0"/>
              </a:rPr>
              <a:t> </a:t>
            </a:r>
            <a:r>
              <a:rPr lang="de-DE" sz="2600" dirty="0" err="1">
                <a:latin typeface="Times New Roman" pitchFamily="18" charset="0"/>
                <a:cs typeface="Times New Roman" pitchFamily="18" charset="0"/>
              </a:rPr>
              <a:t>από</a:t>
            </a:r>
            <a:r>
              <a:rPr lang="de-DE" sz="2600" dirty="0">
                <a:latin typeface="Times New Roman" pitchFamily="18" charset="0"/>
                <a:cs typeface="Times New Roman" pitchFamily="18" charset="0"/>
              </a:rPr>
              <a:t> </a:t>
            </a:r>
            <a:r>
              <a:rPr lang="de-DE" sz="2600" dirty="0" err="1">
                <a:latin typeface="Times New Roman" pitchFamily="18" charset="0"/>
                <a:cs typeface="Times New Roman" pitchFamily="18" charset="0"/>
              </a:rPr>
              <a:t>ένα</a:t>
            </a:r>
            <a:r>
              <a:rPr lang="de-DE" sz="2600" dirty="0">
                <a:latin typeface="Times New Roman" pitchFamily="18" charset="0"/>
                <a:cs typeface="Times New Roman" pitchFamily="18" charset="0"/>
              </a:rPr>
              <a:t> </a:t>
            </a:r>
            <a:r>
              <a:rPr lang="de-DE" sz="2600" dirty="0" err="1">
                <a:latin typeface="Times New Roman" pitchFamily="18" charset="0"/>
                <a:cs typeface="Times New Roman" pitchFamily="18" charset="0"/>
              </a:rPr>
              <a:t>βαθμονομημένο</a:t>
            </a:r>
            <a:r>
              <a:rPr lang="de-DE" sz="2600" dirty="0">
                <a:latin typeface="Times New Roman" pitchFamily="18" charset="0"/>
                <a:cs typeface="Times New Roman" pitchFamily="18" charset="0"/>
              </a:rPr>
              <a:t> </a:t>
            </a:r>
            <a:r>
              <a:rPr lang="de-DE" sz="2600" dirty="0" err="1">
                <a:latin typeface="Times New Roman" pitchFamily="18" charset="0"/>
                <a:cs typeface="Times New Roman" pitchFamily="18" charset="0"/>
              </a:rPr>
              <a:t>σε</a:t>
            </a:r>
            <a:r>
              <a:rPr lang="de-DE" sz="2600" dirty="0">
                <a:latin typeface="Times New Roman" pitchFamily="18" charset="0"/>
                <a:cs typeface="Times New Roman" pitchFamily="18" charset="0"/>
              </a:rPr>
              <a:t> </a:t>
            </a:r>
            <a:r>
              <a:rPr lang="de-DE" sz="2600" dirty="0" err="1">
                <a:latin typeface="Times New Roman" pitchFamily="18" charset="0"/>
                <a:cs typeface="Times New Roman" pitchFamily="18" charset="0"/>
              </a:rPr>
              <a:t>μοίρες</a:t>
            </a:r>
            <a:r>
              <a:rPr lang="de-DE" sz="2600" dirty="0">
                <a:latin typeface="Times New Roman" pitchFamily="18" charset="0"/>
                <a:cs typeface="Times New Roman" pitchFamily="18" charset="0"/>
              </a:rPr>
              <a:t> </a:t>
            </a:r>
            <a:r>
              <a:rPr lang="de-DE" sz="2600" dirty="0" err="1">
                <a:latin typeface="Times New Roman" pitchFamily="18" charset="0"/>
                <a:cs typeface="Times New Roman" pitchFamily="18" charset="0"/>
              </a:rPr>
              <a:t>τεταρτοκύκλιο</a:t>
            </a:r>
            <a:r>
              <a:rPr lang="de-DE" sz="2600" dirty="0">
                <a:latin typeface="Times New Roman" pitchFamily="18" charset="0"/>
                <a:cs typeface="Times New Roman" pitchFamily="18" charset="0"/>
              </a:rPr>
              <a:t> </a:t>
            </a:r>
            <a:r>
              <a:rPr lang="de-DE" sz="2600" dirty="0" err="1" smtClean="0">
                <a:latin typeface="Times New Roman" pitchFamily="18" charset="0"/>
                <a:cs typeface="Times New Roman" pitchFamily="18" charset="0"/>
              </a:rPr>
              <a:t>που</a:t>
            </a:r>
            <a:endParaRPr lang="el-GR" sz="2600" dirty="0" smtClean="0">
              <a:latin typeface="Times New Roman" pitchFamily="18" charset="0"/>
              <a:cs typeface="Times New Roman" pitchFamily="18" charset="0"/>
            </a:endParaRPr>
          </a:p>
          <a:p>
            <a:pPr algn="just">
              <a:buNone/>
            </a:pPr>
            <a:r>
              <a:rPr lang="de-DE" sz="2600" dirty="0" err="1" smtClean="0">
                <a:latin typeface="Times New Roman" pitchFamily="18" charset="0"/>
                <a:cs typeface="Times New Roman" pitchFamily="18" charset="0"/>
              </a:rPr>
              <a:t>στη</a:t>
            </a:r>
            <a:r>
              <a:rPr lang="de-DE" sz="2600" dirty="0" smtClean="0">
                <a:latin typeface="Times New Roman" pitchFamily="18" charset="0"/>
                <a:cs typeface="Times New Roman" pitchFamily="18" charset="0"/>
              </a:rPr>
              <a:t> </a:t>
            </a:r>
            <a:r>
              <a:rPr lang="de-DE" sz="2600" dirty="0" err="1">
                <a:latin typeface="Times New Roman" pitchFamily="18" charset="0"/>
                <a:cs typeface="Times New Roman" pitchFamily="18" charset="0"/>
              </a:rPr>
              <a:t>μία</a:t>
            </a:r>
            <a:r>
              <a:rPr lang="de-DE" sz="2600" dirty="0">
                <a:latin typeface="Times New Roman" pitchFamily="18" charset="0"/>
                <a:cs typeface="Times New Roman" pitchFamily="18" charset="0"/>
              </a:rPr>
              <a:t> </a:t>
            </a:r>
            <a:r>
              <a:rPr lang="de-DE" sz="2600" dirty="0" err="1">
                <a:latin typeface="Times New Roman" pitchFamily="18" charset="0"/>
                <a:cs typeface="Times New Roman" pitchFamily="18" charset="0"/>
              </a:rPr>
              <a:t>ακμή</a:t>
            </a:r>
            <a:r>
              <a:rPr lang="de-DE" sz="2600" dirty="0">
                <a:latin typeface="Times New Roman" pitchFamily="18" charset="0"/>
                <a:cs typeface="Times New Roman" pitchFamily="18" charset="0"/>
              </a:rPr>
              <a:t> </a:t>
            </a:r>
            <a:r>
              <a:rPr lang="de-DE" sz="2600" dirty="0" err="1">
                <a:latin typeface="Times New Roman" pitchFamily="18" charset="0"/>
                <a:cs typeface="Times New Roman" pitchFamily="18" charset="0"/>
              </a:rPr>
              <a:t>του</a:t>
            </a:r>
            <a:r>
              <a:rPr lang="de-DE" sz="2600" dirty="0">
                <a:latin typeface="Times New Roman" pitchFamily="18" charset="0"/>
                <a:cs typeface="Times New Roman" pitchFamily="18" charset="0"/>
              </a:rPr>
              <a:t> </a:t>
            </a:r>
            <a:r>
              <a:rPr lang="de-DE" sz="2600" dirty="0" err="1">
                <a:latin typeface="Times New Roman" pitchFamily="18" charset="0"/>
                <a:cs typeface="Times New Roman" pitchFamily="18" charset="0"/>
              </a:rPr>
              <a:t>έφερε</a:t>
            </a:r>
            <a:r>
              <a:rPr lang="de-DE" sz="2600" dirty="0">
                <a:latin typeface="Times New Roman" pitchFamily="18" charset="0"/>
                <a:cs typeface="Times New Roman" pitchFamily="18" charset="0"/>
              </a:rPr>
              <a:t> </a:t>
            </a:r>
            <a:r>
              <a:rPr lang="de-DE" sz="2600" dirty="0" err="1">
                <a:latin typeface="Times New Roman" pitchFamily="18" charset="0"/>
                <a:cs typeface="Times New Roman" pitchFamily="18" charset="0"/>
              </a:rPr>
              <a:t>μια</a:t>
            </a:r>
            <a:r>
              <a:rPr lang="de-DE" sz="2600" dirty="0">
                <a:latin typeface="Times New Roman" pitchFamily="18" charset="0"/>
                <a:cs typeface="Times New Roman" pitchFamily="18" charset="0"/>
              </a:rPr>
              <a:t> </a:t>
            </a:r>
            <a:r>
              <a:rPr lang="de-DE" sz="2600" dirty="0" err="1">
                <a:latin typeface="Times New Roman" pitchFamily="18" charset="0"/>
                <a:cs typeface="Times New Roman" pitchFamily="18" charset="0"/>
              </a:rPr>
              <a:t>σκοπευτική</a:t>
            </a:r>
            <a:r>
              <a:rPr lang="de-DE" sz="2600" dirty="0">
                <a:latin typeface="Times New Roman" pitchFamily="18" charset="0"/>
                <a:cs typeface="Times New Roman" pitchFamily="18" charset="0"/>
              </a:rPr>
              <a:t> </a:t>
            </a:r>
            <a:r>
              <a:rPr lang="de-DE" sz="2600" dirty="0" err="1">
                <a:latin typeface="Times New Roman" pitchFamily="18" charset="0"/>
                <a:cs typeface="Times New Roman" pitchFamily="18" charset="0"/>
              </a:rPr>
              <a:t>διάταξη</a:t>
            </a:r>
            <a:r>
              <a:rPr lang="de-DE" sz="2600" dirty="0">
                <a:latin typeface="Times New Roman" pitchFamily="18" charset="0"/>
                <a:cs typeface="Times New Roman" pitchFamily="18" charset="0"/>
              </a:rPr>
              <a:t> </a:t>
            </a:r>
            <a:r>
              <a:rPr lang="de-DE" sz="2600" dirty="0" err="1">
                <a:latin typeface="Times New Roman" pitchFamily="18" charset="0"/>
                <a:cs typeface="Times New Roman" pitchFamily="18" charset="0"/>
              </a:rPr>
              <a:t>και</a:t>
            </a:r>
            <a:r>
              <a:rPr lang="de-DE" sz="2600" dirty="0">
                <a:latin typeface="Times New Roman" pitchFamily="18" charset="0"/>
                <a:cs typeface="Times New Roman" pitchFamily="18" charset="0"/>
              </a:rPr>
              <a:t> </a:t>
            </a:r>
            <a:r>
              <a:rPr lang="de-DE" sz="2600" dirty="0" err="1">
                <a:latin typeface="Times New Roman" pitchFamily="18" charset="0"/>
                <a:cs typeface="Times New Roman" pitchFamily="18" charset="0"/>
              </a:rPr>
              <a:t>από</a:t>
            </a:r>
            <a:r>
              <a:rPr lang="de-DE" sz="2600" dirty="0">
                <a:latin typeface="Times New Roman" pitchFamily="18" charset="0"/>
                <a:cs typeface="Times New Roman" pitchFamily="18" charset="0"/>
              </a:rPr>
              <a:t> </a:t>
            </a:r>
            <a:r>
              <a:rPr lang="de-DE" sz="2600" dirty="0" err="1">
                <a:latin typeface="Times New Roman" pitchFamily="18" charset="0"/>
                <a:cs typeface="Times New Roman" pitchFamily="18" charset="0"/>
              </a:rPr>
              <a:t>το</a:t>
            </a:r>
            <a:r>
              <a:rPr lang="de-DE" sz="2600" dirty="0">
                <a:latin typeface="Times New Roman" pitchFamily="18" charset="0"/>
                <a:cs typeface="Times New Roman" pitchFamily="18" charset="0"/>
              </a:rPr>
              <a:t> </a:t>
            </a:r>
            <a:r>
              <a:rPr lang="de-DE" sz="2600" dirty="0" err="1" smtClean="0">
                <a:latin typeface="Times New Roman" pitchFamily="18" charset="0"/>
                <a:cs typeface="Times New Roman" pitchFamily="18" charset="0"/>
              </a:rPr>
              <a:t>κέντρο</a:t>
            </a:r>
            <a:endParaRPr lang="el-GR" sz="2600" dirty="0" smtClean="0">
              <a:latin typeface="Times New Roman" pitchFamily="18" charset="0"/>
              <a:cs typeface="Times New Roman" pitchFamily="18" charset="0"/>
            </a:endParaRPr>
          </a:p>
          <a:p>
            <a:pPr algn="just">
              <a:buNone/>
            </a:pPr>
            <a:r>
              <a:rPr lang="de-DE" sz="2600" dirty="0" err="1" smtClean="0">
                <a:latin typeface="Times New Roman" pitchFamily="18" charset="0"/>
                <a:cs typeface="Times New Roman" pitchFamily="18" charset="0"/>
              </a:rPr>
              <a:t>του</a:t>
            </a:r>
            <a:r>
              <a:rPr lang="de-DE" sz="2600" dirty="0" smtClean="0">
                <a:latin typeface="Times New Roman" pitchFamily="18" charset="0"/>
                <a:cs typeface="Times New Roman" pitchFamily="18" charset="0"/>
              </a:rPr>
              <a:t> </a:t>
            </a:r>
            <a:r>
              <a:rPr lang="de-DE" sz="2600" dirty="0" err="1">
                <a:latin typeface="Times New Roman" pitchFamily="18" charset="0"/>
                <a:cs typeface="Times New Roman" pitchFamily="18" charset="0"/>
              </a:rPr>
              <a:t>αιωρούνταν</a:t>
            </a:r>
            <a:r>
              <a:rPr lang="de-DE" sz="2600" dirty="0">
                <a:latin typeface="Times New Roman" pitchFamily="18" charset="0"/>
                <a:cs typeface="Times New Roman" pitchFamily="18" charset="0"/>
              </a:rPr>
              <a:t> </a:t>
            </a:r>
            <a:r>
              <a:rPr lang="de-DE" sz="2600" dirty="0" err="1">
                <a:latin typeface="Times New Roman" pitchFamily="18" charset="0"/>
                <a:cs typeface="Times New Roman" pitchFamily="18" charset="0"/>
              </a:rPr>
              <a:t>ένα</a:t>
            </a:r>
            <a:r>
              <a:rPr lang="de-DE" sz="2600" dirty="0">
                <a:latin typeface="Times New Roman" pitchFamily="18" charset="0"/>
                <a:cs typeface="Times New Roman" pitchFamily="18" charset="0"/>
              </a:rPr>
              <a:t> </a:t>
            </a:r>
            <a:r>
              <a:rPr lang="de-DE" sz="2600" dirty="0" err="1">
                <a:latin typeface="Times New Roman" pitchFamily="18" charset="0"/>
                <a:cs typeface="Times New Roman" pitchFamily="18" charset="0"/>
              </a:rPr>
              <a:t>βαρίδιο</a:t>
            </a:r>
            <a:r>
              <a:rPr lang="el-GR" sz="2600" dirty="0">
                <a:latin typeface="Times New Roman" pitchFamily="18" charset="0"/>
                <a:cs typeface="Times New Roman" pitchFamily="18" charset="0"/>
              </a:rPr>
              <a:t>,</a:t>
            </a:r>
            <a:r>
              <a:rPr lang="de-DE" sz="2600" dirty="0">
                <a:latin typeface="Times New Roman" pitchFamily="18" charset="0"/>
                <a:cs typeface="Times New Roman" pitchFamily="18" charset="0"/>
              </a:rPr>
              <a:t> </a:t>
            </a:r>
            <a:r>
              <a:rPr lang="de-DE" sz="2600" dirty="0" err="1">
                <a:latin typeface="Times New Roman" pitchFamily="18" charset="0"/>
                <a:cs typeface="Times New Roman" pitchFamily="18" charset="0"/>
              </a:rPr>
              <a:t>όπως</a:t>
            </a:r>
            <a:r>
              <a:rPr lang="de-DE" sz="2600" dirty="0">
                <a:latin typeface="Times New Roman" pitchFamily="18" charset="0"/>
                <a:cs typeface="Times New Roman" pitchFamily="18" charset="0"/>
              </a:rPr>
              <a:t> </a:t>
            </a:r>
            <a:r>
              <a:rPr lang="de-DE" sz="2600" dirty="0" err="1">
                <a:latin typeface="Times New Roman" pitchFamily="18" charset="0"/>
                <a:cs typeface="Times New Roman" pitchFamily="18" charset="0"/>
              </a:rPr>
              <a:t>φαίνεται</a:t>
            </a:r>
            <a:r>
              <a:rPr lang="de-DE" sz="2600" dirty="0">
                <a:latin typeface="Times New Roman" pitchFamily="18" charset="0"/>
                <a:cs typeface="Times New Roman" pitchFamily="18" charset="0"/>
              </a:rPr>
              <a:t> </a:t>
            </a:r>
            <a:r>
              <a:rPr lang="de-DE" sz="2600" dirty="0" err="1">
                <a:latin typeface="Times New Roman" pitchFamily="18" charset="0"/>
                <a:cs typeface="Times New Roman" pitchFamily="18" charset="0"/>
              </a:rPr>
              <a:t>στην</a:t>
            </a:r>
            <a:r>
              <a:rPr lang="de-DE" sz="2600" dirty="0">
                <a:latin typeface="Times New Roman" pitchFamily="18" charset="0"/>
                <a:cs typeface="Times New Roman" pitchFamily="18" charset="0"/>
              </a:rPr>
              <a:t> </a:t>
            </a:r>
            <a:r>
              <a:rPr lang="el-GR" sz="2600" dirty="0" smtClean="0">
                <a:latin typeface="Times New Roman" pitchFamily="18" charset="0"/>
                <a:cs typeface="Times New Roman" pitchFamily="18" charset="0"/>
              </a:rPr>
              <a:t>επόμενη εικόνα</a:t>
            </a:r>
            <a:r>
              <a:rPr lang="de-DE" sz="2600" dirty="0" smtClean="0">
                <a:latin typeface="Times New Roman" pitchFamily="18" charset="0"/>
                <a:cs typeface="Times New Roman" pitchFamily="18" charset="0"/>
              </a:rPr>
              <a:t>. </a:t>
            </a:r>
            <a:endParaRPr lang="el-GR" sz="2600" dirty="0">
              <a:latin typeface="Times New Roman" pitchFamily="18" charset="0"/>
              <a:cs typeface="Times New Roman" pitchFamily="18" charset="0"/>
            </a:endParaRPr>
          </a:p>
          <a:p>
            <a:pPr algn="just"/>
            <a:r>
              <a:rPr lang="de-DE" sz="2600" dirty="0" err="1" smtClean="0">
                <a:latin typeface="Times New Roman" pitchFamily="18" charset="0"/>
                <a:cs typeface="Times New Roman" pitchFamily="18" charset="0"/>
              </a:rPr>
              <a:t>Το</a:t>
            </a:r>
            <a:r>
              <a:rPr lang="de-DE" sz="2600" dirty="0" smtClean="0">
                <a:latin typeface="Times New Roman" pitchFamily="18" charset="0"/>
                <a:cs typeface="Times New Roman" pitchFamily="18" charset="0"/>
              </a:rPr>
              <a:t> </a:t>
            </a:r>
            <a:r>
              <a:rPr lang="de-DE" sz="2600" dirty="0" err="1">
                <a:latin typeface="Times New Roman" pitchFamily="18" charset="0"/>
                <a:cs typeface="Times New Roman" pitchFamily="18" charset="0"/>
              </a:rPr>
              <a:t>γεωγραφικό</a:t>
            </a:r>
            <a:r>
              <a:rPr lang="de-DE" sz="2600" dirty="0">
                <a:latin typeface="Times New Roman" pitchFamily="18" charset="0"/>
                <a:cs typeface="Times New Roman" pitchFamily="18" charset="0"/>
              </a:rPr>
              <a:t> </a:t>
            </a:r>
            <a:r>
              <a:rPr lang="de-DE" sz="2600" dirty="0" err="1">
                <a:latin typeface="Times New Roman" pitchFamily="18" charset="0"/>
                <a:cs typeface="Times New Roman" pitchFamily="18" charset="0"/>
              </a:rPr>
              <a:t>πλάτος</a:t>
            </a:r>
            <a:r>
              <a:rPr lang="de-DE" sz="2600" dirty="0">
                <a:latin typeface="Times New Roman" pitchFamily="18" charset="0"/>
                <a:cs typeface="Times New Roman" pitchFamily="18" charset="0"/>
              </a:rPr>
              <a:t> </a:t>
            </a:r>
            <a:r>
              <a:rPr lang="de-DE" sz="2600" dirty="0" err="1">
                <a:latin typeface="Times New Roman" pitchFamily="18" charset="0"/>
                <a:cs typeface="Times New Roman" pitchFamily="18" charset="0"/>
              </a:rPr>
              <a:t>κάθε</a:t>
            </a:r>
            <a:r>
              <a:rPr lang="de-DE" sz="2600" dirty="0">
                <a:latin typeface="Times New Roman" pitchFamily="18" charset="0"/>
                <a:cs typeface="Times New Roman" pitchFamily="18" charset="0"/>
              </a:rPr>
              <a:t> </a:t>
            </a:r>
            <a:r>
              <a:rPr lang="de-DE" sz="2600" dirty="0" err="1">
                <a:latin typeface="Times New Roman" pitchFamily="18" charset="0"/>
                <a:cs typeface="Times New Roman" pitchFamily="18" charset="0"/>
              </a:rPr>
              <a:t>τόπου</a:t>
            </a:r>
            <a:r>
              <a:rPr lang="de-DE" sz="2600" dirty="0">
                <a:latin typeface="Times New Roman" pitchFamily="18" charset="0"/>
                <a:cs typeface="Times New Roman" pitchFamily="18" charset="0"/>
              </a:rPr>
              <a:t> </a:t>
            </a:r>
            <a:r>
              <a:rPr lang="de-DE" sz="2600" dirty="0" err="1">
                <a:latin typeface="Times New Roman" pitchFamily="18" charset="0"/>
                <a:cs typeface="Times New Roman" pitchFamily="18" charset="0"/>
              </a:rPr>
              <a:t>μπορούσε</a:t>
            </a:r>
            <a:r>
              <a:rPr lang="de-DE" sz="2600" dirty="0">
                <a:latin typeface="Times New Roman" pitchFamily="18" charset="0"/>
                <a:cs typeface="Times New Roman" pitchFamily="18" charset="0"/>
              </a:rPr>
              <a:t> </a:t>
            </a:r>
            <a:r>
              <a:rPr lang="de-DE" sz="2600" dirty="0" err="1">
                <a:latin typeface="Times New Roman" pitchFamily="18" charset="0"/>
                <a:cs typeface="Times New Roman" pitchFamily="18" charset="0"/>
              </a:rPr>
              <a:t>να</a:t>
            </a:r>
            <a:r>
              <a:rPr lang="de-DE" sz="2600" dirty="0">
                <a:latin typeface="Times New Roman" pitchFamily="18" charset="0"/>
                <a:cs typeface="Times New Roman" pitchFamily="18" charset="0"/>
              </a:rPr>
              <a:t> </a:t>
            </a:r>
            <a:r>
              <a:rPr lang="de-DE" sz="2600" dirty="0" err="1">
                <a:latin typeface="Times New Roman" pitchFamily="18" charset="0"/>
                <a:cs typeface="Times New Roman" pitchFamily="18" charset="0"/>
              </a:rPr>
              <a:t>βρεθεί</a:t>
            </a:r>
            <a:r>
              <a:rPr lang="de-DE" sz="2600" dirty="0">
                <a:latin typeface="Times New Roman" pitchFamily="18" charset="0"/>
                <a:cs typeface="Times New Roman" pitchFamily="18" charset="0"/>
              </a:rPr>
              <a:t> </a:t>
            </a:r>
            <a:r>
              <a:rPr lang="de-DE" sz="2600" dirty="0" err="1">
                <a:latin typeface="Times New Roman" pitchFamily="18" charset="0"/>
                <a:cs typeface="Times New Roman" pitchFamily="18" charset="0"/>
              </a:rPr>
              <a:t>άμεσα</a:t>
            </a:r>
            <a:r>
              <a:rPr lang="de-DE" sz="2600" dirty="0">
                <a:latin typeface="Times New Roman" pitchFamily="18" charset="0"/>
                <a:cs typeface="Times New Roman" pitchFamily="18" charset="0"/>
              </a:rPr>
              <a:t> </a:t>
            </a:r>
            <a:r>
              <a:rPr lang="de-DE" sz="2600" dirty="0" err="1">
                <a:latin typeface="Times New Roman" pitchFamily="18" charset="0"/>
                <a:cs typeface="Times New Roman" pitchFamily="18" charset="0"/>
              </a:rPr>
              <a:t>με</a:t>
            </a:r>
            <a:r>
              <a:rPr lang="de-DE" sz="2600" dirty="0">
                <a:latin typeface="Times New Roman" pitchFamily="18" charset="0"/>
                <a:cs typeface="Times New Roman" pitchFamily="18" charset="0"/>
              </a:rPr>
              <a:t> </a:t>
            </a:r>
            <a:r>
              <a:rPr lang="de-DE" sz="2600" dirty="0" err="1" smtClean="0">
                <a:latin typeface="Times New Roman" pitchFamily="18" charset="0"/>
                <a:cs typeface="Times New Roman" pitchFamily="18" charset="0"/>
              </a:rPr>
              <a:t>τη</a:t>
            </a:r>
            <a:endParaRPr lang="el-GR" sz="2600" dirty="0" smtClean="0">
              <a:latin typeface="Times New Roman" pitchFamily="18" charset="0"/>
              <a:cs typeface="Times New Roman" pitchFamily="18" charset="0"/>
            </a:endParaRPr>
          </a:p>
          <a:p>
            <a:pPr algn="just">
              <a:buNone/>
            </a:pPr>
            <a:r>
              <a:rPr lang="de-DE" sz="2600" dirty="0" err="1" smtClean="0">
                <a:latin typeface="Times New Roman" pitchFamily="18" charset="0"/>
                <a:cs typeface="Times New Roman" pitchFamily="18" charset="0"/>
              </a:rPr>
              <a:t>σκόπευση</a:t>
            </a:r>
            <a:r>
              <a:rPr lang="de-DE" sz="2600" dirty="0" smtClean="0">
                <a:latin typeface="Times New Roman" pitchFamily="18" charset="0"/>
                <a:cs typeface="Times New Roman" pitchFamily="18" charset="0"/>
              </a:rPr>
              <a:t> </a:t>
            </a:r>
            <a:r>
              <a:rPr lang="de-DE" sz="2600" dirty="0" err="1">
                <a:latin typeface="Times New Roman" pitchFamily="18" charset="0"/>
                <a:cs typeface="Times New Roman" pitchFamily="18" charset="0"/>
              </a:rPr>
              <a:t>του</a:t>
            </a:r>
            <a:r>
              <a:rPr lang="de-DE" sz="2600" dirty="0">
                <a:latin typeface="Times New Roman" pitchFamily="18" charset="0"/>
                <a:cs typeface="Times New Roman" pitchFamily="18" charset="0"/>
              </a:rPr>
              <a:t> </a:t>
            </a:r>
            <a:r>
              <a:rPr lang="de-DE" sz="2600" dirty="0" err="1">
                <a:latin typeface="Times New Roman" pitchFamily="18" charset="0"/>
                <a:cs typeface="Times New Roman" pitchFamily="18" charset="0"/>
              </a:rPr>
              <a:t>πολικού</a:t>
            </a:r>
            <a:r>
              <a:rPr lang="de-DE" sz="2600" dirty="0">
                <a:latin typeface="Times New Roman" pitchFamily="18" charset="0"/>
                <a:cs typeface="Times New Roman" pitchFamily="18" charset="0"/>
              </a:rPr>
              <a:t> </a:t>
            </a:r>
            <a:r>
              <a:rPr lang="de-DE" sz="2600" dirty="0" err="1">
                <a:latin typeface="Times New Roman" pitchFamily="18" charset="0"/>
                <a:cs typeface="Times New Roman" pitchFamily="18" charset="0"/>
              </a:rPr>
              <a:t>αστέρα</a:t>
            </a:r>
            <a:r>
              <a:rPr lang="de-DE" sz="2600" dirty="0">
                <a:latin typeface="Times New Roman" pitchFamily="18" charset="0"/>
                <a:cs typeface="Times New Roman" pitchFamily="18" charset="0"/>
              </a:rPr>
              <a:t> </a:t>
            </a:r>
            <a:r>
              <a:rPr lang="de-DE" sz="2600" dirty="0" err="1">
                <a:latin typeface="Times New Roman" pitchFamily="18" charset="0"/>
                <a:cs typeface="Times New Roman" pitchFamily="18" charset="0"/>
              </a:rPr>
              <a:t>και</a:t>
            </a:r>
            <a:r>
              <a:rPr lang="de-DE" sz="2600" dirty="0">
                <a:latin typeface="Times New Roman" pitchFamily="18" charset="0"/>
                <a:cs typeface="Times New Roman" pitchFamily="18" charset="0"/>
              </a:rPr>
              <a:t> </a:t>
            </a:r>
            <a:r>
              <a:rPr lang="de-DE" sz="2600" dirty="0" err="1">
                <a:latin typeface="Times New Roman" pitchFamily="18" charset="0"/>
                <a:cs typeface="Times New Roman" pitchFamily="18" charset="0"/>
              </a:rPr>
              <a:t>ισοδυναμούσε</a:t>
            </a:r>
            <a:r>
              <a:rPr lang="de-DE" sz="2600" dirty="0">
                <a:latin typeface="Times New Roman" pitchFamily="18" charset="0"/>
                <a:cs typeface="Times New Roman" pitchFamily="18" charset="0"/>
              </a:rPr>
              <a:t> </a:t>
            </a:r>
            <a:r>
              <a:rPr lang="de-DE" sz="2600" dirty="0" err="1">
                <a:latin typeface="Times New Roman" pitchFamily="18" charset="0"/>
                <a:cs typeface="Times New Roman" pitchFamily="18" charset="0"/>
              </a:rPr>
              <a:t>με</a:t>
            </a:r>
            <a:r>
              <a:rPr lang="de-DE" sz="2600" dirty="0">
                <a:latin typeface="Times New Roman" pitchFamily="18" charset="0"/>
                <a:cs typeface="Times New Roman" pitchFamily="18" charset="0"/>
              </a:rPr>
              <a:t> </a:t>
            </a:r>
            <a:r>
              <a:rPr lang="de-DE" sz="2600" dirty="0" err="1" smtClean="0">
                <a:latin typeface="Times New Roman" pitchFamily="18" charset="0"/>
                <a:cs typeface="Times New Roman" pitchFamily="18" charset="0"/>
              </a:rPr>
              <a:t>τη</a:t>
            </a:r>
            <a:endParaRPr lang="el-GR" sz="2600" dirty="0" smtClean="0">
              <a:latin typeface="Times New Roman" pitchFamily="18" charset="0"/>
              <a:cs typeface="Times New Roman" pitchFamily="18" charset="0"/>
            </a:endParaRPr>
          </a:p>
          <a:p>
            <a:pPr algn="just">
              <a:buNone/>
            </a:pPr>
            <a:r>
              <a:rPr lang="de-DE" sz="2600" dirty="0" err="1" smtClean="0">
                <a:latin typeface="Times New Roman" pitchFamily="18" charset="0"/>
                <a:cs typeface="Times New Roman" pitchFamily="18" charset="0"/>
              </a:rPr>
              <a:t>συμπληρωματική</a:t>
            </a:r>
            <a:r>
              <a:rPr lang="de-DE" sz="2600" dirty="0" smtClean="0">
                <a:latin typeface="Times New Roman" pitchFamily="18" charset="0"/>
                <a:cs typeface="Times New Roman" pitchFamily="18" charset="0"/>
              </a:rPr>
              <a:t> </a:t>
            </a:r>
            <a:r>
              <a:rPr lang="de-DE" sz="2600" dirty="0" err="1">
                <a:latin typeface="Times New Roman" pitchFamily="18" charset="0"/>
                <a:cs typeface="Times New Roman" pitchFamily="18" charset="0"/>
              </a:rPr>
              <a:t>γωνία</a:t>
            </a:r>
            <a:r>
              <a:rPr lang="de-DE" sz="2600" dirty="0">
                <a:latin typeface="Times New Roman" pitchFamily="18" charset="0"/>
                <a:cs typeface="Times New Roman" pitchFamily="18" charset="0"/>
              </a:rPr>
              <a:t> </a:t>
            </a:r>
            <a:r>
              <a:rPr lang="de-DE" sz="2600" dirty="0" err="1">
                <a:latin typeface="Times New Roman" pitchFamily="18" charset="0"/>
                <a:cs typeface="Times New Roman" pitchFamily="18" charset="0"/>
              </a:rPr>
              <a:t>της</a:t>
            </a:r>
            <a:r>
              <a:rPr lang="de-DE" sz="2600" dirty="0">
                <a:latin typeface="Times New Roman" pitchFamily="18" charset="0"/>
                <a:cs typeface="Times New Roman" pitchFamily="18" charset="0"/>
              </a:rPr>
              <a:t> </a:t>
            </a:r>
            <a:r>
              <a:rPr lang="de-DE" sz="2600" dirty="0" err="1">
                <a:latin typeface="Times New Roman" pitchFamily="18" charset="0"/>
                <a:cs typeface="Times New Roman" pitchFamily="18" charset="0"/>
              </a:rPr>
              <a:t>γωνίας</a:t>
            </a:r>
            <a:r>
              <a:rPr lang="de-DE" sz="2600" dirty="0">
                <a:latin typeface="Times New Roman" pitchFamily="18" charset="0"/>
                <a:cs typeface="Times New Roman" pitchFamily="18" charset="0"/>
              </a:rPr>
              <a:t> </a:t>
            </a:r>
            <a:r>
              <a:rPr lang="de-DE" sz="2600" dirty="0" err="1">
                <a:latin typeface="Times New Roman" pitchFamily="18" charset="0"/>
                <a:cs typeface="Times New Roman" pitchFamily="18" charset="0"/>
              </a:rPr>
              <a:t>που</a:t>
            </a:r>
            <a:r>
              <a:rPr lang="de-DE" sz="2600" dirty="0">
                <a:latin typeface="Times New Roman" pitchFamily="18" charset="0"/>
                <a:cs typeface="Times New Roman" pitchFamily="18" charset="0"/>
              </a:rPr>
              <a:t> </a:t>
            </a:r>
            <a:r>
              <a:rPr lang="de-DE" sz="2600" dirty="0" err="1">
                <a:latin typeface="Times New Roman" pitchFamily="18" charset="0"/>
                <a:cs typeface="Times New Roman" pitchFamily="18" charset="0"/>
              </a:rPr>
              <a:t>σχημάτιζε</a:t>
            </a:r>
            <a:r>
              <a:rPr lang="de-DE" sz="2600" dirty="0">
                <a:latin typeface="Times New Roman" pitchFamily="18" charset="0"/>
                <a:cs typeface="Times New Roman" pitchFamily="18" charset="0"/>
              </a:rPr>
              <a:t> η </a:t>
            </a:r>
            <a:r>
              <a:rPr lang="de-DE" sz="2600" dirty="0" err="1" smtClean="0">
                <a:latin typeface="Times New Roman" pitchFamily="18" charset="0"/>
                <a:cs typeface="Times New Roman" pitchFamily="18" charset="0"/>
              </a:rPr>
              <a:t>γραμμή</a:t>
            </a:r>
            <a:endParaRPr lang="el-GR" sz="2600" dirty="0" smtClean="0">
              <a:latin typeface="Times New Roman" pitchFamily="18" charset="0"/>
              <a:cs typeface="Times New Roman" pitchFamily="18" charset="0"/>
            </a:endParaRPr>
          </a:p>
          <a:p>
            <a:pPr algn="just">
              <a:buNone/>
            </a:pPr>
            <a:r>
              <a:rPr lang="de-DE" sz="2600" dirty="0" err="1" smtClean="0">
                <a:latin typeface="Times New Roman" pitchFamily="18" charset="0"/>
                <a:cs typeface="Times New Roman" pitchFamily="18" charset="0"/>
              </a:rPr>
              <a:t>σκόπευσης</a:t>
            </a:r>
            <a:r>
              <a:rPr lang="de-DE" sz="2600" dirty="0" smtClean="0">
                <a:latin typeface="Times New Roman" pitchFamily="18" charset="0"/>
                <a:cs typeface="Times New Roman" pitchFamily="18" charset="0"/>
              </a:rPr>
              <a:t> </a:t>
            </a:r>
            <a:r>
              <a:rPr lang="de-DE" sz="2600" dirty="0" err="1">
                <a:latin typeface="Times New Roman" pitchFamily="18" charset="0"/>
                <a:cs typeface="Times New Roman" pitchFamily="18" charset="0"/>
              </a:rPr>
              <a:t>με</a:t>
            </a:r>
            <a:r>
              <a:rPr lang="de-DE" sz="2600" dirty="0">
                <a:latin typeface="Times New Roman" pitchFamily="18" charset="0"/>
                <a:cs typeface="Times New Roman" pitchFamily="18" charset="0"/>
              </a:rPr>
              <a:t> </a:t>
            </a:r>
            <a:r>
              <a:rPr lang="de-DE" sz="2600" dirty="0" err="1">
                <a:latin typeface="Times New Roman" pitchFamily="18" charset="0"/>
                <a:cs typeface="Times New Roman" pitchFamily="18" charset="0"/>
              </a:rPr>
              <a:t>το</a:t>
            </a:r>
            <a:r>
              <a:rPr lang="de-DE" sz="2600" dirty="0">
                <a:latin typeface="Times New Roman" pitchFamily="18" charset="0"/>
                <a:cs typeface="Times New Roman" pitchFamily="18" charset="0"/>
              </a:rPr>
              <a:t> </a:t>
            </a:r>
            <a:r>
              <a:rPr lang="de-DE" sz="2600" dirty="0" err="1">
                <a:latin typeface="Times New Roman" pitchFamily="18" charset="0"/>
                <a:cs typeface="Times New Roman" pitchFamily="18" charset="0"/>
              </a:rPr>
              <a:t>νήμα</a:t>
            </a:r>
            <a:r>
              <a:rPr lang="de-DE" sz="2600" dirty="0">
                <a:latin typeface="Times New Roman" pitchFamily="18" charset="0"/>
                <a:cs typeface="Times New Roman" pitchFamily="18" charset="0"/>
              </a:rPr>
              <a:t> </a:t>
            </a:r>
            <a:r>
              <a:rPr lang="de-DE" sz="2600" dirty="0" err="1">
                <a:latin typeface="Times New Roman" pitchFamily="18" charset="0"/>
                <a:cs typeface="Times New Roman" pitchFamily="18" charset="0"/>
              </a:rPr>
              <a:t>και</a:t>
            </a:r>
            <a:r>
              <a:rPr lang="de-DE" sz="2600" dirty="0">
                <a:latin typeface="Times New Roman" pitchFamily="18" charset="0"/>
                <a:cs typeface="Times New Roman" pitchFamily="18" charset="0"/>
              </a:rPr>
              <a:t> </a:t>
            </a:r>
            <a:r>
              <a:rPr lang="de-DE" sz="2600" dirty="0" err="1">
                <a:latin typeface="Times New Roman" pitchFamily="18" charset="0"/>
                <a:cs typeface="Times New Roman" pitchFamily="18" charset="0"/>
              </a:rPr>
              <a:t>έμμεσα</a:t>
            </a:r>
            <a:r>
              <a:rPr lang="de-DE" sz="2600" dirty="0">
                <a:latin typeface="Times New Roman" pitchFamily="18" charset="0"/>
                <a:cs typeface="Times New Roman" pitchFamily="18" charset="0"/>
              </a:rPr>
              <a:t> </a:t>
            </a:r>
            <a:r>
              <a:rPr lang="de-DE" sz="2600" dirty="0" err="1">
                <a:latin typeface="Times New Roman" pitchFamily="18" charset="0"/>
                <a:cs typeface="Times New Roman" pitchFamily="18" charset="0"/>
              </a:rPr>
              <a:t>από</a:t>
            </a:r>
            <a:r>
              <a:rPr lang="de-DE" sz="2600" dirty="0">
                <a:latin typeface="Times New Roman" pitchFamily="18" charset="0"/>
                <a:cs typeface="Times New Roman" pitchFamily="18" charset="0"/>
              </a:rPr>
              <a:t> </a:t>
            </a:r>
            <a:r>
              <a:rPr lang="de-DE" sz="2600" dirty="0" err="1">
                <a:latin typeface="Times New Roman" pitchFamily="18" charset="0"/>
                <a:cs typeface="Times New Roman" pitchFamily="18" charset="0"/>
              </a:rPr>
              <a:t>τη</a:t>
            </a:r>
            <a:r>
              <a:rPr lang="de-DE" sz="2600" dirty="0">
                <a:latin typeface="Times New Roman" pitchFamily="18" charset="0"/>
                <a:cs typeface="Times New Roman" pitchFamily="18" charset="0"/>
              </a:rPr>
              <a:t> </a:t>
            </a:r>
            <a:r>
              <a:rPr lang="de-DE" sz="2600" dirty="0" err="1">
                <a:latin typeface="Times New Roman" pitchFamily="18" charset="0"/>
                <a:cs typeface="Times New Roman" pitchFamily="18" charset="0"/>
              </a:rPr>
              <a:t>μέτρηση</a:t>
            </a:r>
            <a:r>
              <a:rPr lang="de-DE" sz="2600" dirty="0">
                <a:latin typeface="Times New Roman" pitchFamily="18" charset="0"/>
                <a:cs typeface="Times New Roman" pitchFamily="18" charset="0"/>
              </a:rPr>
              <a:t> </a:t>
            </a:r>
            <a:r>
              <a:rPr lang="de-DE" sz="2600" dirty="0" err="1" smtClean="0">
                <a:latin typeface="Times New Roman" pitchFamily="18" charset="0"/>
                <a:cs typeface="Times New Roman" pitchFamily="18" charset="0"/>
              </a:rPr>
              <a:t>της</a:t>
            </a:r>
            <a:endParaRPr lang="el-GR" sz="2600" dirty="0" smtClean="0">
              <a:latin typeface="Times New Roman" pitchFamily="18" charset="0"/>
              <a:cs typeface="Times New Roman" pitchFamily="18" charset="0"/>
            </a:endParaRPr>
          </a:p>
          <a:p>
            <a:pPr algn="just">
              <a:buNone/>
            </a:pPr>
            <a:r>
              <a:rPr lang="el-GR" sz="2600" dirty="0" smtClean="0">
                <a:latin typeface="Times New Roman" pitchFamily="18" charset="0"/>
                <a:cs typeface="Times New Roman" pitchFamily="18" charset="0"/>
              </a:rPr>
              <a:t>Μ</a:t>
            </a:r>
            <a:r>
              <a:rPr lang="de-DE" sz="2600" dirty="0" err="1" smtClean="0">
                <a:latin typeface="Times New Roman" pitchFamily="18" charset="0"/>
                <a:cs typeface="Times New Roman" pitchFamily="18" charset="0"/>
              </a:rPr>
              <a:t>εσουράνησης</a:t>
            </a:r>
            <a:r>
              <a:rPr lang="el-GR" sz="2600" dirty="0" smtClean="0">
                <a:latin typeface="Times New Roman" pitchFamily="18" charset="0"/>
                <a:cs typeface="Times New Roman" pitchFamily="18" charset="0"/>
              </a:rPr>
              <a:t>.</a:t>
            </a:r>
          </a:p>
          <a:p>
            <a:pPr>
              <a:buNone/>
            </a:pPr>
            <a:endParaRPr lang="el-GR" dirty="0"/>
          </a:p>
        </p:txBody>
      </p:sp>
      <p:sp>
        <p:nvSpPr>
          <p:cNvPr id="2" name="1 - Τίτλος"/>
          <p:cNvSpPr>
            <a:spLocks noGrp="1"/>
          </p:cNvSpPr>
          <p:nvPr>
            <p:ph type="title"/>
          </p:nvPr>
        </p:nvSpPr>
        <p:spPr>
          <a:xfrm>
            <a:off x="0" y="0"/>
            <a:ext cx="8686800" cy="1417638"/>
          </a:xfrm>
        </p:spPr>
        <p:txBody>
          <a:bodyPr>
            <a:normAutofit fontScale="90000"/>
          </a:bodyPr>
          <a:lstStyle/>
          <a:p>
            <a:pPr algn="ctr"/>
            <a:r>
              <a:rPr lang="de-DE" sz="2800" b="1" dirty="0" smtClean="0">
                <a:solidFill>
                  <a:srgbClr val="C00000"/>
                </a:solidFill>
                <a:latin typeface="Times New Roman" pitchFamily="18" charset="0"/>
                <a:cs typeface="Times New Roman" pitchFamily="18" charset="0"/>
              </a:rPr>
              <a:t/>
            </a:r>
            <a:br>
              <a:rPr lang="de-DE" sz="2800" b="1" dirty="0" smtClean="0">
                <a:solidFill>
                  <a:srgbClr val="C00000"/>
                </a:solidFill>
                <a:latin typeface="Times New Roman" pitchFamily="18" charset="0"/>
                <a:cs typeface="Times New Roman" pitchFamily="18" charset="0"/>
              </a:rPr>
            </a:br>
            <a:r>
              <a:rPr lang="de-DE" sz="2800" dirty="0" smtClean="0">
                <a:solidFill>
                  <a:srgbClr val="C00000"/>
                </a:solidFill>
                <a:latin typeface="Times New Roman" pitchFamily="18" charset="0"/>
                <a:cs typeface="Times New Roman" pitchFamily="18" charset="0"/>
              </a:rPr>
              <a:t/>
            </a:r>
            <a:br>
              <a:rPr lang="de-DE" sz="2800" dirty="0" smtClean="0">
                <a:solidFill>
                  <a:srgbClr val="C00000"/>
                </a:solidFill>
                <a:latin typeface="Times New Roman" pitchFamily="18" charset="0"/>
                <a:cs typeface="Times New Roman" pitchFamily="18" charset="0"/>
              </a:rPr>
            </a:br>
            <a:r>
              <a:rPr lang="de-DE" sz="2800" dirty="0" smtClean="0">
                <a:solidFill>
                  <a:srgbClr val="C00000"/>
                </a:solidFill>
                <a:latin typeface="Times New Roman" pitchFamily="18" charset="0"/>
                <a:cs typeface="Times New Roman" pitchFamily="18" charset="0"/>
              </a:rPr>
              <a:t>                </a:t>
            </a:r>
            <a:r>
              <a:rPr lang="de-DE" sz="2700" dirty="0" smtClean="0">
                <a:solidFill>
                  <a:srgbClr val="C00000"/>
                </a:solidFill>
                <a:latin typeface="Times New Roman" pitchFamily="18" charset="0"/>
                <a:cs typeface="Times New Roman" pitchFamily="18" charset="0"/>
              </a:rPr>
              <a:t>Ο </a:t>
            </a:r>
            <a:r>
              <a:rPr lang="de-DE" sz="2700" dirty="0" err="1" smtClean="0">
                <a:solidFill>
                  <a:srgbClr val="C00000"/>
                </a:solidFill>
                <a:latin typeface="Times New Roman" pitchFamily="18" charset="0"/>
                <a:cs typeface="Times New Roman" pitchFamily="18" charset="0"/>
              </a:rPr>
              <a:t>τετράντας</a:t>
            </a:r>
            <a:r>
              <a:rPr lang="de-DE" sz="2700" dirty="0" smtClean="0">
                <a:solidFill>
                  <a:srgbClr val="C00000"/>
                </a:solidFill>
                <a:latin typeface="Times New Roman" pitchFamily="18" charset="0"/>
                <a:cs typeface="Times New Roman" pitchFamily="18" charset="0"/>
              </a:rPr>
              <a:t> (ή </a:t>
            </a:r>
            <a:r>
              <a:rPr lang="de-DE" sz="2700" dirty="0" err="1" smtClean="0">
                <a:solidFill>
                  <a:srgbClr val="C00000"/>
                </a:solidFill>
                <a:latin typeface="Times New Roman" pitchFamily="18" charset="0"/>
                <a:cs typeface="Times New Roman" pitchFamily="18" charset="0"/>
              </a:rPr>
              <a:t>το</a:t>
            </a:r>
            <a:r>
              <a:rPr lang="de-DE" sz="2700" dirty="0" smtClean="0">
                <a:solidFill>
                  <a:srgbClr val="C00000"/>
                </a:solidFill>
                <a:latin typeface="Times New Roman" pitchFamily="18" charset="0"/>
                <a:cs typeface="Times New Roman" pitchFamily="18" charset="0"/>
              </a:rPr>
              <a:t> </a:t>
            </a:r>
            <a:r>
              <a:rPr lang="de-DE" sz="2700" dirty="0" err="1" smtClean="0">
                <a:solidFill>
                  <a:srgbClr val="C00000"/>
                </a:solidFill>
                <a:latin typeface="Times New Roman" pitchFamily="18" charset="0"/>
                <a:cs typeface="Times New Roman" pitchFamily="18" charset="0"/>
              </a:rPr>
              <a:t>τέταρτον</a:t>
            </a:r>
            <a:r>
              <a:rPr lang="de-DE" sz="2700" dirty="0" smtClean="0">
                <a:solidFill>
                  <a:srgbClr val="C00000"/>
                </a:solidFill>
                <a:latin typeface="Times New Roman" pitchFamily="18" charset="0"/>
                <a:cs typeface="Times New Roman" pitchFamily="18" charset="0"/>
              </a:rPr>
              <a:t>) </a:t>
            </a:r>
            <a:r>
              <a:rPr lang="de-DE" sz="2700" dirty="0" err="1" smtClean="0">
                <a:solidFill>
                  <a:srgbClr val="C00000"/>
                </a:solidFill>
                <a:latin typeface="Times New Roman" pitchFamily="18" charset="0"/>
                <a:cs typeface="Times New Roman" pitchFamily="18" charset="0"/>
              </a:rPr>
              <a:t>του</a:t>
            </a:r>
            <a:r>
              <a:rPr lang="de-DE" sz="2700" dirty="0" smtClean="0">
                <a:solidFill>
                  <a:srgbClr val="C00000"/>
                </a:solidFill>
                <a:latin typeface="Times New Roman" pitchFamily="18" charset="0"/>
                <a:cs typeface="Times New Roman" pitchFamily="18" charset="0"/>
              </a:rPr>
              <a:t> </a:t>
            </a:r>
            <a:r>
              <a:rPr lang="de-DE" sz="2700" dirty="0" err="1" smtClean="0">
                <a:solidFill>
                  <a:srgbClr val="C00000"/>
                </a:solidFill>
                <a:latin typeface="Times New Roman" pitchFamily="18" charset="0"/>
                <a:cs typeface="Times New Roman" pitchFamily="18" charset="0"/>
              </a:rPr>
              <a:t>Ιππάρχου</a:t>
            </a:r>
            <a:r>
              <a:rPr lang="de-DE" sz="2700" dirty="0" smtClean="0">
                <a:solidFill>
                  <a:srgbClr val="C00000"/>
                </a:solidFill>
                <a:latin typeface="Times New Roman" pitchFamily="18" charset="0"/>
                <a:cs typeface="Times New Roman" pitchFamily="18" charset="0"/>
              </a:rPr>
              <a:t> </a:t>
            </a:r>
            <a:r>
              <a:rPr lang="de-DE" sz="2800" b="1" dirty="0" smtClean="0">
                <a:solidFill>
                  <a:srgbClr val="C00000"/>
                </a:solidFill>
                <a:latin typeface="Times New Roman" pitchFamily="18" charset="0"/>
                <a:cs typeface="Times New Roman" pitchFamily="18" charset="0"/>
              </a:rPr>
              <a:t/>
            </a:r>
            <a:br>
              <a:rPr lang="de-DE" sz="2800" b="1" dirty="0" smtClean="0">
                <a:solidFill>
                  <a:srgbClr val="C00000"/>
                </a:solidFill>
                <a:latin typeface="Times New Roman" pitchFamily="18" charset="0"/>
                <a:cs typeface="Times New Roman" pitchFamily="18" charset="0"/>
              </a:rPr>
            </a:br>
            <a:r>
              <a:rPr lang="de-DE" sz="2800" b="1" dirty="0" smtClean="0">
                <a:solidFill>
                  <a:srgbClr val="C00000"/>
                </a:solidFill>
                <a:latin typeface="Times New Roman" pitchFamily="18" charset="0"/>
                <a:cs typeface="Times New Roman" pitchFamily="18" charset="0"/>
              </a:rPr>
              <a:t/>
            </a:r>
            <a:br>
              <a:rPr lang="de-DE" sz="2800" b="1" dirty="0" smtClean="0">
                <a:solidFill>
                  <a:srgbClr val="C00000"/>
                </a:solidFill>
                <a:latin typeface="Times New Roman" pitchFamily="18" charset="0"/>
                <a:cs typeface="Times New Roman" pitchFamily="18" charset="0"/>
              </a:rPr>
            </a:br>
            <a:endParaRPr lang="el-GR" sz="2800" b="1" dirty="0">
              <a:solidFill>
                <a:srgbClr val="C00000"/>
              </a:solidFill>
              <a:latin typeface="Times New Roman" pitchFamily="18" charset="0"/>
              <a:cs typeface="Times New Roman" pitchFamily="18" charset="0"/>
            </a:endParaRPr>
          </a:p>
        </p:txBody>
      </p:sp>
      <p:pic>
        <p:nvPicPr>
          <p:cNvPr id="4" name="3 - Θέση περιεχομένου" descr="http://www.diavlosnews.gr/diavlos/images/DIAVLOS/ELLHNISMOS/TETRANTAS.png"/>
          <p:cNvPicPr>
            <a:picLocks/>
          </p:cNvPicPr>
          <p:nvPr/>
        </p:nvPicPr>
        <p:blipFill>
          <a:blip r:embed="rId2"/>
          <a:stretch>
            <a:fillRect/>
          </a:stretch>
        </p:blipFill>
        <p:spPr bwMode="auto">
          <a:xfrm>
            <a:off x="0" y="0"/>
            <a:ext cx="2071670" cy="1785926"/>
          </a:xfrm>
          <a:prstGeom prst="rect">
            <a:avLst/>
          </a:prstGeom>
          <a:noFill/>
          <a:ln w="9525">
            <a:noFill/>
            <a:miter lim="800000"/>
            <a:headEnd/>
            <a:tailEnd/>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 Θέση περιεχομένου" descr="http://www.diavlosnews.gr/diavlos/images/DIAVLOS/ELLHNISMOS/TETRANTAS.png"/>
          <p:cNvPicPr>
            <a:picLocks noGrp="1"/>
          </p:cNvPicPr>
          <p:nvPr>
            <p:ph idx="1"/>
          </p:nvPr>
        </p:nvPicPr>
        <p:blipFill>
          <a:blip r:embed="rId2"/>
          <a:stretch>
            <a:fillRect/>
          </a:stretch>
        </p:blipFill>
        <p:spPr bwMode="auto">
          <a:xfrm>
            <a:off x="1714480" y="1928802"/>
            <a:ext cx="5286412" cy="3929090"/>
          </a:xfrm>
          <a:prstGeom prst="rect">
            <a:avLst/>
          </a:prstGeom>
          <a:noFill/>
          <a:ln w="9525">
            <a:noFill/>
            <a:miter lim="800000"/>
            <a:headEnd/>
            <a:tailEnd/>
          </a:ln>
        </p:spPr>
      </p:pic>
      <p:sp>
        <p:nvSpPr>
          <p:cNvPr id="2" name="1 - Τίτλος"/>
          <p:cNvSpPr>
            <a:spLocks noGrp="1"/>
          </p:cNvSpPr>
          <p:nvPr>
            <p:ph type="title"/>
          </p:nvPr>
        </p:nvSpPr>
        <p:spPr/>
        <p:txBody>
          <a:bodyPr>
            <a:normAutofit/>
          </a:bodyPr>
          <a:lstStyle/>
          <a:p>
            <a:pPr algn="ctr"/>
            <a:r>
              <a:rPr lang="de-DE" sz="2400" b="1" dirty="0" smtClean="0">
                <a:solidFill>
                  <a:srgbClr val="C00000"/>
                </a:solidFill>
                <a:latin typeface="Times New Roman" pitchFamily="18" charset="0"/>
                <a:cs typeface="Times New Roman" pitchFamily="18" charset="0"/>
              </a:rPr>
              <a:t>Ο </a:t>
            </a:r>
            <a:r>
              <a:rPr lang="de-DE" sz="2400" b="1" dirty="0" err="1" smtClean="0">
                <a:solidFill>
                  <a:srgbClr val="C00000"/>
                </a:solidFill>
                <a:latin typeface="Times New Roman" pitchFamily="18" charset="0"/>
                <a:cs typeface="Times New Roman" pitchFamily="18" charset="0"/>
              </a:rPr>
              <a:t>τετράντας</a:t>
            </a:r>
            <a:r>
              <a:rPr lang="de-DE" sz="2400" b="1" dirty="0" smtClean="0">
                <a:solidFill>
                  <a:srgbClr val="C00000"/>
                </a:solidFill>
                <a:latin typeface="Times New Roman" pitchFamily="18" charset="0"/>
                <a:cs typeface="Times New Roman" pitchFamily="18" charset="0"/>
              </a:rPr>
              <a:t> (ή </a:t>
            </a:r>
            <a:r>
              <a:rPr lang="de-DE" sz="2400" b="1" dirty="0" err="1" smtClean="0">
                <a:solidFill>
                  <a:srgbClr val="C00000"/>
                </a:solidFill>
                <a:latin typeface="Times New Roman" pitchFamily="18" charset="0"/>
                <a:cs typeface="Times New Roman" pitchFamily="18" charset="0"/>
              </a:rPr>
              <a:t>το</a:t>
            </a:r>
            <a:r>
              <a:rPr lang="de-DE" sz="2400" b="1" dirty="0" smtClean="0">
                <a:solidFill>
                  <a:srgbClr val="C00000"/>
                </a:solidFill>
                <a:latin typeface="Times New Roman" pitchFamily="18" charset="0"/>
                <a:cs typeface="Times New Roman" pitchFamily="18" charset="0"/>
              </a:rPr>
              <a:t> </a:t>
            </a:r>
            <a:r>
              <a:rPr lang="de-DE" sz="2400" b="1" dirty="0" err="1" smtClean="0">
                <a:solidFill>
                  <a:srgbClr val="C00000"/>
                </a:solidFill>
                <a:latin typeface="Times New Roman" pitchFamily="18" charset="0"/>
                <a:cs typeface="Times New Roman" pitchFamily="18" charset="0"/>
              </a:rPr>
              <a:t>τέταρτον</a:t>
            </a:r>
            <a:r>
              <a:rPr lang="de-DE" sz="2400" b="1" dirty="0" smtClean="0">
                <a:solidFill>
                  <a:srgbClr val="C00000"/>
                </a:solidFill>
                <a:latin typeface="Times New Roman" pitchFamily="18" charset="0"/>
                <a:cs typeface="Times New Roman" pitchFamily="18" charset="0"/>
              </a:rPr>
              <a:t>) </a:t>
            </a:r>
            <a:r>
              <a:rPr lang="de-DE" sz="2400" b="1" dirty="0" err="1" smtClean="0">
                <a:solidFill>
                  <a:srgbClr val="C00000"/>
                </a:solidFill>
                <a:latin typeface="Times New Roman" pitchFamily="18" charset="0"/>
                <a:cs typeface="Times New Roman" pitchFamily="18" charset="0"/>
              </a:rPr>
              <a:t>του</a:t>
            </a:r>
            <a:r>
              <a:rPr lang="de-DE" sz="2400" b="1" dirty="0" smtClean="0">
                <a:solidFill>
                  <a:srgbClr val="C00000"/>
                </a:solidFill>
                <a:latin typeface="Times New Roman" pitchFamily="18" charset="0"/>
                <a:cs typeface="Times New Roman" pitchFamily="18" charset="0"/>
              </a:rPr>
              <a:t> </a:t>
            </a:r>
            <a:r>
              <a:rPr lang="de-DE" sz="2400" b="1" dirty="0" err="1" smtClean="0">
                <a:solidFill>
                  <a:srgbClr val="C00000"/>
                </a:solidFill>
                <a:latin typeface="Times New Roman" pitchFamily="18" charset="0"/>
                <a:cs typeface="Times New Roman" pitchFamily="18" charset="0"/>
              </a:rPr>
              <a:t>Ιππάρχου</a:t>
            </a:r>
            <a:endParaRPr lang="el-GR" sz="24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57200" y="1500174"/>
            <a:ext cx="8229600" cy="4625989"/>
          </a:xfrm>
        </p:spPr>
        <p:txBody>
          <a:bodyPr>
            <a:normAutofit/>
          </a:bodyPr>
          <a:lstStyle/>
          <a:p>
            <a:pPr algn="just">
              <a:buNone/>
            </a:pPr>
            <a:r>
              <a:rPr lang="el-GR" sz="2000" dirty="0" smtClean="0">
                <a:latin typeface="Times New Roman" pitchFamily="18" charset="0"/>
                <a:cs typeface="Times New Roman" pitchFamily="18" charset="0"/>
              </a:rPr>
              <a:t>Κατά τη διάρκεια μιας έκλειψης της Σελήνης, όταν η Σελήνη εισέρχεται στη</a:t>
            </a:r>
          </a:p>
          <a:p>
            <a:pPr algn="just">
              <a:buNone/>
            </a:pPr>
            <a:r>
              <a:rPr lang="el-GR" sz="2000" dirty="0" smtClean="0">
                <a:latin typeface="Times New Roman" pitchFamily="18" charset="0"/>
                <a:cs typeface="Times New Roman" pitchFamily="18" charset="0"/>
              </a:rPr>
              <a:t>σκιά της Γης βλέπουμε την παρακάτω εικόνα.</a:t>
            </a:r>
          </a:p>
          <a:p>
            <a:pPr algn="just">
              <a:buNone/>
            </a:pPr>
            <a:endParaRPr lang="el-GR" sz="2000" dirty="0" smtClean="0">
              <a:latin typeface="Arial" pitchFamily="34" charset="0"/>
              <a:cs typeface="Arial" pitchFamily="34" charset="0"/>
            </a:endParaRPr>
          </a:p>
          <a:p>
            <a:pPr algn="just">
              <a:buNone/>
            </a:pPr>
            <a:endParaRPr lang="el-GR" sz="2000" dirty="0" smtClean="0">
              <a:latin typeface="Arial" pitchFamily="34" charset="0"/>
              <a:cs typeface="Arial" pitchFamily="34" charset="0"/>
            </a:endParaRPr>
          </a:p>
          <a:p>
            <a:pPr algn="just">
              <a:buNone/>
            </a:pPr>
            <a:endParaRPr lang="el-GR" sz="2000" dirty="0" smtClean="0">
              <a:latin typeface="Arial" pitchFamily="34" charset="0"/>
              <a:cs typeface="Arial" pitchFamily="34" charset="0"/>
            </a:endParaRPr>
          </a:p>
          <a:p>
            <a:pPr algn="just">
              <a:buNone/>
            </a:pPr>
            <a:endParaRPr lang="el-GR" sz="2000" dirty="0" smtClean="0">
              <a:latin typeface="Arial" pitchFamily="34" charset="0"/>
              <a:cs typeface="Arial" pitchFamily="34" charset="0"/>
            </a:endParaRPr>
          </a:p>
          <a:p>
            <a:pPr algn="just">
              <a:buNone/>
            </a:pPr>
            <a:endParaRPr lang="el-GR" sz="2000" dirty="0" smtClean="0">
              <a:latin typeface="Arial" pitchFamily="34" charset="0"/>
              <a:cs typeface="Arial" pitchFamily="34" charset="0"/>
            </a:endParaRPr>
          </a:p>
          <a:p>
            <a:pPr algn="just">
              <a:buNone/>
            </a:pPr>
            <a:endParaRPr lang="el-GR" sz="2000" dirty="0" smtClean="0">
              <a:latin typeface="Times New Roman" pitchFamily="18" charset="0"/>
              <a:cs typeface="Times New Roman" pitchFamily="18" charset="0"/>
            </a:endParaRPr>
          </a:p>
          <a:p>
            <a:pPr algn="just">
              <a:buNone/>
            </a:pPr>
            <a:endParaRPr lang="el-GR" sz="2000" dirty="0" smtClean="0">
              <a:latin typeface="Times New Roman" pitchFamily="18" charset="0"/>
              <a:cs typeface="Times New Roman" pitchFamily="18" charset="0"/>
            </a:endParaRPr>
          </a:p>
          <a:p>
            <a:pPr algn="just">
              <a:buNone/>
            </a:pPr>
            <a:endParaRPr lang="el-GR" sz="2000" dirty="0" smtClean="0">
              <a:latin typeface="Times New Roman" pitchFamily="18" charset="0"/>
              <a:cs typeface="Times New Roman" pitchFamily="18" charset="0"/>
            </a:endParaRPr>
          </a:p>
          <a:p>
            <a:pPr algn="just">
              <a:buNone/>
            </a:pPr>
            <a:r>
              <a:rPr lang="de-DE" sz="2000" dirty="0" err="1" smtClean="0">
                <a:latin typeface="Times New Roman" pitchFamily="18" charset="0"/>
                <a:cs typeface="Times New Roman" pitchFamily="18" charset="0"/>
              </a:rPr>
              <a:t>Αν</a:t>
            </a:r>
            <a:r>
              <a:rPr lang="de-DE" sz="2000" dirty="0" smtClean="0">
                <a:latin typeface="Times New Roman" pitchFamily="18" charset="0"/>
                <a:cs typeface="Times New Roman" pitchFamily="18" charset="0"/>
              </a:rPr>
              <a:t> </a:t>
            </a:r>
            <a:r>
              <a:rPr lang="de-DE" sz="2000" b="1" dirty="0" smtClean="0">
                <a:latin typeface="Times New Roman" pitchFamily="18" charset="0"/>
                <a:cs typeface="Times New Roman" pitchFamily="18" charset="0"/>
              </a:rPr>
              <a:t>s </a:t>
            </a:r>
            <a:r>
              <a:rPr lang="de-DE" sz="2000" b="1" dirty="0" err="1" smtClean="0">
                <a:latin typeface="Times New Roman" pitchFamily="18" charset="0"/>
                <a:cs typeface="Times New Roman" pitchFamily="18" charset="0"/>
              </a:rPr>
              <a:t>είναι</a:t>
            </a:r>
            <a:r>
              <a:rPr lang="de-DE" sz="2000" b="1" dirty="0" smtClean="0">
                <a:latin typeface="Times New Roman" pitchFamily="18" charset="0"/>
                <a:cs typeface="Times New Roman" pitchFamily="18" charset="0"/>
              </a:rPr>
              <a:t> η </a:t>
            </a:r>
            <a:r>
              <a:rPr lang="de-DE" sz="2000" b="1" dirty="0" err="1" smtClean="0">
                <a:latin typeface="Times New Roman" pitchFamily="18" charset="0"/>
                <a:cs typeface="Times New Roman" pitchFamily="18" charset="0"/>
              </a:rPr>
              <a:t>ακτίνα</a:t>
            </a:r>
            <a:r>
              <a:rPr lang="de-DE" sz="2000" b="1" dirty="0" smtClean="0">
                <a:latin typeface="Times New Roman" pitchFamily="18" charset="0"/>
                <a:cs typeface="Times New Roman" pitchFamily="18" charset="0"/>
              </a:rPr>
              <a:t> </a:t>
            </a:r>
            <a:r>
              <a:rPr lang="de-DE" sz="2000" b="1" dirty="0" err="1" smtClean="0">
                <a:latin typeface="Times New Roman" pitchFamily="18" charset="0"/>
                <a:cs typeface="Times New Roman" pitchFamily="18" charset="0"/>
              </a:rPr>
              <a:t>του</a:t>
            </a:r>
            <a:r>
              <a:rPr lang="de-DE" sz="2000" b="1" dirty="0" smtClean="0">
                <a:latin typeface="Times New Roman" pitchFamily="18" charset="0"/>
                <a:cs typeface="Times New Roman" pitchFamily="18" charset="0"/>
              </a:rPr>
              <a:t> </a:t>
            </a:r>
            <a:r>
              <a:rPr lang="de-DE" sz="2000" b="1" dirty="0" err="1" smtClean="0">
                <a:latin typeface="Times New Roman" pitchFamily="18" charset="0"/>
                <a:cs typeface="Times New Roman" pitchFamily="18" charset="0"/>
              </a:rPr>
              <a:t>κύκλου</a:t>
            </a:r>
            <a:r>
              <a:rPr lang="de-DE" sz="2000" b="1" dirty="0" smtClean="0">
                <a:latin typeface="Times New Roman" pitchFamily="18" charset="0"/>
                <a:cs typeface="Times New Roman" pitchFamily="18" charset="0"/>
              </a:rPr>
              <a:t>  </a:t>
            </a:r>
            <a:r>
              <a:rPr lang="de-DE" sz="2000" b="1" dirty="0" err="1" smtClean="0">
                <a:latin typeface="Times New Roman" pitchFamily="18" charset="0"/>
                <a:cs typeface="Times New Roman" pitchFamily="18" charset="0"/>
              </a:rPr>
              <a:t>της</a:t>
            </a:r>
            <a:r>
              <a:rPr lang="de-DE" sz="2000" b="1" dirty="0" smtClean="0">
                <a:latin typeface="Times New Roman" pitchFamily="18" charset="0"/>
                <a:cs typeface="Times New Roman" pitchFamily="18" charset="0"/>
              </a:rPr>
              <a:t> </a:t>
            </a:r>
            <a:r>
              <a:rPr lang="de-DE" sz="2000" b="1" dirty="0" err="1" smtClean="0">
                <a:latin typeface="Times New Roman" pitchFamily="18" charset="0"/>
                <a:cs typeface="Times New Roman" pitchFamily="18" charset="0"/>
              </a:rPr>
              <a:t>σκιάς</a:t>
            </a:r>
            <a:r>
              <a:rPr lang="de-DE" sz="2000" b="1" dirty="0" smtClean="0">
                <a:latin typeface="Times New Roman" pitchFamily="18" charset="0"/>
                <a:cs typeface="Times New Roman" pitchFamily="18" charset="0"/>
              </a:rPr>
              <a:t> </a:t>
            </a:r>
            <a:r>
              <a:rPr lang="de-DE" sz="2000" b="1" dirty="0" err="1" smtClean="0">
                <a:latin typeface="Times New Roman" pitchFamily="18" charset="0"/>
                <a:cs typeface="Times New Roman" pitchFamily="18" charset="0"/>
              </a:rPr>
              <a:t>της</a:t>
            </a:r>
            <a:r>
              <a:rPr lang="de-DE" sz="2000" b="1" dirty="0" smtClean="0">
                <a:latin typeface="Times New Roman" pitchFamily="18" charset="0"/>
                <a:cs typeface="Times New Roman" pitchFamily="18" charset="0"/>
              </a:rPr>
              <a:t> </a:t>
            </a:r>
            <a:r>
              <a:rPr lang="de-DE" sz="2000" b="1" dirty="0" err="1" smtClean="0">
                <a:latin typeface="Times New Roman" pitchFamily="18" charset="0"/>
                <a:cs typeface="Times New Roman" pitchFamily="18" charset="0"/>
              </a:rPr>
              <a:t>Γης</a:t>
            </a:r>
            <a:r>
              <a:rPr lang="de-DE" sz="2000" b="1" dirty="0" smtClean="0">
                <a:latin typeface="Times New Roman" pitchFamily="18" charset="0"/>
                <a:cs typeface="Times New Roman" pitchFamily="18" charset="0"/>
              </a:rPr>
              <a:t> </a:t>
            </a:r>
            <a:r>
              <a:rPr lang="de-DE" sz="2000" dirty="0" err="1" smtClean="0">
                <a:latin typeface="Times New Roman" pitchFamily="18" charset="0"/>
                <a:cs typeface="Times New Roman" pitchFamily="18" charset="0"/>
              </a:rPr>
              <a:t>και</a:t>
            </a:r>
            <a:r>
              <a:rPr lang="de-DE" sz="2000" b="1" dirty="0" smtClean="0">
                <a:latin typeface="Times New Roman" pitchFamily="18" charset="0"/>
                <a:cs typeface="Times New Roman" pitchFamily="18" charset="0"/>
              </a:rPr>
              <a:t> α η</a:t>
            </a:r>
            <a:r>
              <a:rPr lang="el-GR" sz="2000" b="1" dirty="0" smtClean="0">
                <a:latin typeface="Times New Roman" pitchFamily="18" charset="0"/>
                <a:cs typeface="Times New Roman" pitchFamily="18" charset="0"/>
              </a:rPr>
              <a:t> </a:t>
            </a:r>
            <a:r>
              <a:rPr lang="de-DE" sz="2000" b="1" dirty="0" err="1" smtClean="0">
                <a:latin typeface="Times New Roman" pitchFamily="18" charset="0"/>
                <a:cs typeface="Times New Roman" pitchFamily="18" charset="0"/>
              </a:rPr>
              <a:t>ακτίνα</a:t>
            </a:r>
            <a:r>
              <a:rPr lang="de-DE" sz="2000" b="1" dirty="0" smtClean="0">
                <a:latin typeface="Times New Roman" pitchFamily="18" charset="0"/>
                <a:cs typeface="Times New Roman" pitchFamily="18" charset="0"/>
              </a:rPr>
              <a:t> </a:t>
            </a:r>
            <a:r>
              <a:rPr lang="de-DE" sz="2000" b="1" dirty="0" err="1" smtClean="0">
                <a:latin typeface="Times New Roman" pitchFamily="18" charset="0"/>
                <a:cs typeface="Times New Roman" pitchFamily="18" charset="0"/>
              </a:rPr>
              <a:t>της</a:t>
            </a:r>
            <a:endParaRPr lang="el-GR" sz="2000" b="1" dirty="0" smtClean="0">
              <a:latin typeface="Times New Roman" pitchFamily="18" charset="0"/>
              <a:cs typeface="Times New Roman" pitchFamily="18" charset="0"/>
            </a:endParaRPr>
          </a:p>
          <a:p>
            <a:pPr algn="just">
              <a:buNone/>
            </a:pPr>
            <a:r>
              <a:rPr lang="de-DE" sz="2000" b="1" dirty="0" err="1" smtClean="0">
                <a:latin typeface="Times New Roman" pitchFamily="18" charset="0"/>
                <a:cs typeface="Times New Roman" pitchFamily="18" charset="0"/>
              </a:rPr>
              <a:t>Σελήνης</a:t>
            </a:r>
            <a:r>
              <a:rPr lang="de-DE" sz="2000" b="1" dirty="0" smtClean="0">
                <a:latin typeface="Times New Roman" pitchFamily="18" charset="0"/>
                <a:cs typeface="Times New Roman" pitchFamily="18" charset="0"/>
              </a:rPr>
              <a:t>,</a:t>
            </a:r>
            <a:r>
              <a:rPr lang="de-DE" sz="2000" dirty="0" smtClean="0">
                <a:latin typeface="Times New Roman" pitchFamily="18" charset="0"/>
                <a:cs typeface="Times New Roman" pitchFamily="18" charset="0"/>
              </a:rPr>
              <a:t> </a:t>
            </a:r>
            <a:r>
              <a:rPr lang="de-DE" sz="2000" dirty="0" err="1" smtClean="0">
                <a:latin typeface="Times New Roman" pitchFamily="18" charset="0"/>
                <a:cs typeface="Times New Roman" pitchFamily="18" charset="0"/>
              </a:rPr>
              <a:t>το</a:t>
            </a:r>
            <a:r>
              <a:rPr lang="de-DE" sz="2000" dirty="0" smtClean="0">
                <a:latin typeface="Times New Roman" pitchFamily="18" charset="0"/>
                <a:cs typeface="Times New Roman" pitchFamily="18" charset="0"/>
              </a:rPr>
              <a:t> </a:t>
            </a:r>
            <a:r>
              <a:rPr lang="de-DE" sz="2000" dirty="0" err="1" smtClean="0">
                <a:latin typeface="Times New Roman" pitchFamily="18" charset="0"/>
                <a:cs typeface="Times New Roman" pitchFamily="18" charset="0"/>
              </a:rPr>
              <a:t>μαθηματικό</a:t>
            </a:r>
            <a:r>
              <a:rPr lang="de-DE" sz="2000" dirty="0" smtClean="0">
                <a:latin typeface="Times New Roman" pitchFamily="18" charset="0"/>
                <a:cs typeface="Times New Roman" pitchFamily="18" charset="0"/>
              </a:rPr>
              <a:t> </a:t>
            </a:r>
            <a:r>
              <a:rPr lang="de-DE" sz="2000" dirty="0" err="1" smtClean="0">
                <a:latin typeface="Times New Roman" pitchFamily="18" charset="0"/>
                <a:cs typeface="Times New Roman" pitchFamily="18" charset="0"/>
              </a:rPr>
              <a:t>πρόβλημα</a:t>
            </a:r>
            <a:r>
              <a:rPr lang="de-DE" sz="2000" dirty="0" smtClean="0">
                <a:latin typeface="Times New Roman" pitchFamily="18" charset="0"/>
                <a:cs typeface="Times New Roman" pitchFamily="18" charset="0"/>
              </a:rPr>
              <a:t> </a:t>
            </a:r>
            <a:r>
              <a:rPr lang="de-DE" sz="2000" dirty="0" err="1" smtClean="0">
                <a:latin typeface="Times New Roman" pitchFamily="18" charset="0"/>
                <a:cs typeface="Times New Roman" pitchFamily="18" charset="0"/>
              </a:rPr>
              <a:t>που</a:t>
            </a:r>
            <a:r>
              <a:rPr lang="de-DE" sz="2000" dirty="0" smtClean="0">
                <a:latin typeface="Times New Roman" pitchFamily="18" charset="0"/>
                <a:cs typeface="Times New Roman" pitchFamily="18" charset="0"/>
              </a:rPr>
              <a:t> </a:t>
            </a:r>
            <a:r>
              <a:rPr lang="de-DE" sz="2000" dirty="0" err="1" smtClean="0">
                <a:latin typeface="Times New Roman" pitchFamily="18" charset="0"/>
                <a:cs typeface="Times New Roman" pitchFamily="18" charset="0"/>
              </a:rPr>
              <a:t>τίθεται</a:t>
            </a:r>
            <a:r>
              <a:rPr lang="de-DE" sz="2000" dirty="0" smtClean="0">
                <a:latin typeface="Times New Roman" pitchFamily="18" charset="0"/>
                <a:cs typeface="Times New Roman" pitchFamily="18" charset="0"/>
              </a:rPr>
              <a:t> </a:t>
            </a:r>
            <a:r>
              <a:rPr lang="de-DE" sz="2000" dirty="0" err="1" smtClean="0">
                <a:latin typeface="Times New Roman" pitchFamily="18" charset="0"/>
                <a:cs typeface="Times New Roman" pitchFamily="18" charset="0"/>
              </a:rPr>
              <a:t>είναι</a:t>
            </a:r>
            <a:r>
              <a:rPr lang="el-GR" sz="2000" dirty="0" smtClean="0">
                <a:latin typeface="Times New Roman" pitchFamily="18" charset="0"/>
                <a:cs typeface="Times New Roman" pitchFamily="18" charset="0"/>
              </a:rPr>
              <a:t> </a:t>
            </a:r>
            <a:r>
              <a:rPr lang="de-DE" sz="2000" dirty="0" err="1" smtClean="0">
                <a:latin typeface="Times New Roman" pitchFamily="18" charset="0"/>
                <a:cs typeface="Times New Roman" pitchFamily="18" charset="0"/>
              </a:rPr>
              <a:t>να</a:t>
            </a:r>
            <a:r>
              <a:rPr lang="de-DE" sz="2000" dirty="0" smtClean="0">
                <a:latin typeface="Times New Roman" pitchFamily="18" charset="0"/>
                <a:cs typeface="Times New Roman" pitchFamily="18" charset="0"/>
              </a:rPr>
              <a:t> </a:t>
            </a:r>
            <a:r>
              <a:rPr lang="de-DE" sz="2000" dirty="0" err="1" smtClean="0">
                <a:latin typeface="Times New Roman" pitchFamily="18" charset="0"/>
                <a:cs typeface="Times New Roman" pitchFamily="18" charset="0"/>
              </a:rPr>
              <a:t>βρούμε</a:t>
            </a:r>
            <a:r>
              <a:rPr lang="de-DE" sz="2000" dirty="0" smtClean="0">
                <a:latin typeface="Times New Roman" pitchFamily="18" charset="0"/>
                <a:cs typeface="Times New Roman" pitchFamily="18" charset="0"/>
              </a:rPr>
              <a:t> </a:t>
            </a:r>
            <a:r>
              <a:rPr lang="de-DE" sz="2000" dirty="0" err="1" smtClean="0">
                <a:latin typeface="Times New Roman" pitchFamily="18" charset="0"/>
                <a:cs typeface="Times New Roman" pitchFamily="18" charset="0"/>
              </a:rPr>
              <a:t>τον</a:t>
            </a:r>
            <a:r>
              <a:rPr lang="de-DE" sz="2000" dirty="0" smtClean="0">
                <a:latin typeface="Times New Roman" pitchFamily="18" charset="0"/>
                <a:cs typeface="Times New Roman" pitchFamily="18" charset="0"/>
              </a:rPr>
              <a:t> </a:t>
            </a:r>
            <a:r>
              <a:rPr lang="de-DE" sz="2000" dirty="0" err="1" smtClean="0">
                <a:latin typeface="Times New Roman" pitchFamily="18" charset="0"/>
                <a:cs typeface="Times New Roman" pitchFamily="18" charset="0"/>
              </a:rPr>
              <a:t>λόγο</a:t>
            </a:r>
            <a:r>
              <a:rPr lang="de-DE" sz="2000" dirty="0" smtClean="0">
                <a:latin typeface="Times New Roman" pitchFamily="18" charset="0"/>
                <a:cs typeface="Times New Roman" pitchFamily="18" charset="0"/>
              </a:rPr>
              <a:t> </a:t>
            </a:r>
            <a:endParaRPr lang="el-GR" sz="2000" dirty="0">
              <a:latin typeface="Times New Roman" pitchFamily="18" charset="0"/>
              <a:cs typeface="Times New Roman" pitchFamily="18" charset="0"/>
            </a:endParaRPr>
          </a:p>
        </p:txBody>
      </p:sp>
      <p:sp>
        <p:nvSpPr>
          <p:cNvPr id="2" name="1 - Τίτλος"/>
          <p:cNvSpPr>
            <a:spLocks noGrp="1"/>
          </p:cNvSpPr>
          <p:nvPr>
            <p:ph type="title"/>
          </p:nvPr>
        </p:nvSpPr>
        <p:spPr/>
        <p:txBody>
          <a:bodyPr>
            <a:normAutofit/>
          </a:bodyPr>
          <a:lstStyle/>
          <a:p>
            <a:pPr algn="ctr"/>
            <a:r>
              <a:rPr lang="de-DE" sz="2400" b="1" dirty="0" err="1" smtClean="0">
                <a:solidFill>
                  <a:srgbClr val="C00000"/>
                </a:solidFill>
                <a:latin typeface="Times New Roman" pitchFamily="18" charset="0"/>
                <a:cs typeface="Times New Roman" pitchFamily="18" charset="0"/>
              </a:rPr>
              <a:t>Υπολογισμός</a:t>
            </a:r>
            <a:r>
              <a:rPr lang="de-DE" sz="2400" b="1" dirty="0" smtClean="0">
                <a:solidFill>
                  <a:srgbClr val="C00000"/>
                </a:solidFill>
                <a:latin typeface="Times New Roman" pitchFamily="18" charset="0"/>
                <a:cs typeface="Times New Roman" pitchFamily="18" charset="0"/>
              </a:rPr>
              <a:t> </a:t>
            </a:r>
            <a:r>
              <a:rPr lang="de-DE" sz="2400" b="1" dirty="0" err="1" smtClean="0">
                <a:solidFill>
                  <a:srgbClr val="C00000"/>
                </a:solidFill>
                <a:latin typeface="Times New Roman" pitchFamily="18" charset="0"/>
                <a:cs typeface="Times New Roman" pitchFamily="18" charset="0"/>
              </a:rPr>
              <a:t>ακτίνας</a:t>
            </a:r>
            <a:r>
              <a:rPr lang="de-DE" sz="2400" b="1" dirty="0" smtClean="0">
                <a:solidFill>
                  <a:srgbClr val="C00000"/>
                </a:solidFill>
                <a:latin typeface="Times New Roman" pitchFamily="18" charset="0"/>
                <a:cs typeface="Times New Roman" pitchFamily="18" charset="0"/>
              </a:rPr>
              <a:t> </a:t>
            </a:r>
            <a:r>
              <a:rPr lang="de-DE" sz="2400" b="1" dirty="0" err="1" smtClean="0">
                <a:solidFill>
                  <a:srgbClr val="C00000"/>
                </a:solidFill>
                <a:latin typeface="Times New Roman" pitchFamily="18" charset="0"/>
                <a:cs typeface="Times New Roman" pitchFamily="18" charset="0"/>
              </a:rPr>
              <a:t>Σελήνης</a:t>
            </a:r>
            <a:r>
              <a:rPr lang="de-DE" sz="2400" b="1" dirty="0" smtClean="0">
                <a:solidFill>
                  <a:srgbClr val="C00000"/>
                </a:solidFill>
                <a:latin typeface="Times New Roman" pitchFamily="18" charset="0"/>
                <a:cs typeface="Times New Roman" pitchFamily="18" charset="0"/>
              </a:rPr>
              <a:t> </a:t>
            </a:r>
            <a:r>
              <a:rPr lang="de-DE" sz="2400" b="1" dirty="0" err="1" smtClean="0">
                <a:solidFill>
                  <a:srgbClr val="C00000"/>
                </a:solidFill>
                <a:latin typeface="Times New Roman" pitchFamily="18" charset="0"/>
                <a:cs typeface="Times New Roman" pitchFamily="18" charset="0"/>
              </a:rPr>
              <a:t>και</a:t>
            </a:r>
            <a:r>
              <a:rPr lang="de-DE" sz="2400" b="1" dirty="0" smtClean="0">
                <a:solidFill>
                  <a:srgbClr val="C00000"/>
                </a:solidFill>
                <a:latin typeface="Times New Roman" pitchFamily="18" charset="0"/>
                <a:cs typeface="Times New Roman" pitchFamily="18" charset="0"/>
              </a:rPr>
              <a:t> </a:t>
            </a:r>
            <a:r>
              <a:rPr lang="el-GR" sz="2400" b="1" dirty="0" smtClean="0">
                <a:solidFill>
                  <a:srgbClr val="C00000"/>
                </a:solidFill>
                <a:latin typeface="Times New Roman" pitchFamily="18" charset="0"/>
                <a:cs typeface="Times New Roman" pitchFamily="18" charset="0"/>
              </a:rPr>
              <a:t>α</a:t>
            </a:r>
            <a:r>
              <a:rPr lang="de-DE" sz="2400" b="1" dirty="0" err="1" smtClean="0">
                <a:solidFill>
                  <a:srgbClr val="C00000"/>
                </a:solidFill>
                <a:latin typeface="Times New Roman" pitchFamily="18" charset="0"/>
                <a:cs typeface="Times New Roman" pitchFamily="18" charset="0"/>
              </a:rPr>
              <a:t>πόσταση</a:t>
            </a:r>
            <a:r>
              <a:rPr lang="el-GR" sz="2400" b="1" dirty="0" smtClean="0">
                <a:solidFill>
                  <a:srgbClr val="C00000"/>
                </a:solidFill>
                <a:latin typeface="Times New Roman" pitchFamily="18" charset="0"/>
                <a:cs typeface="Times New Roman" pitchFamily="18" charset="0"/>
              </a:rPr>
              <a:t>ς</a:t>
            </a:r>
            <a:r>
              <a:rPr lang="de-DE" sz="2400" b="1" dirty="0" smtClean="0">
                <a:solidFill>
                  <a:srgbClr val="C00000"/>
                </a:solidFill>
                <a:latin typeface="Times New Roman" pitchFamily="18" charset="0"/>
                <a:cs typeface="Times New Roman" pitchFamily="18" charset="0"/>
              </a:rPr>
              <a:t> </a:t>
            </a:r>
            <a:r>
              <a:rPr lang="de-DE" sz="2400" b="1" dirty="0" err="1" smtClean="0">
                <a:solidFill>
                  <a:srgbClr val="C00000"/>
                </a:solidFill>
                <a:latin typeface="Times New Roman" pitchFamily="18" charset="0"/>
                <a:cs typeface="Times New Roman" pitchFamily="18" charset="0"/>
              </a:rPr>
              <a:t>Γης-Σελήνης</a:t>
            </a:r>
            <a:endParaRPr lang="el-GR" sz="2400" dirty="0">
              <a:solidFill>
                <a:srgbClr val="C00000"/>
              </a:solidFill>
              <a:latin typeface="Times New Roman" pitchFamily="18" charset="0"/>
              <a:cs typeface="Times New Roman" pitchFamily="18" charset="0"/>
            </a:endParaRPr>
          </a:p>
        </p:txBody>
      </p:sp>
      <p:pic>
        <p:nvPicPr>
          <p:cNvPr id="4" name="3 - Εικόνα" descr="https://physicsgg.files.wordpress.com/2012/05/aristarxos011.jpg?w=333&amp;h=346"/>
          <p:cNvPicPr/>
          <p:nvPr/>
        </p:nvPicPr>
        <p:blipFill>
          <a:blip r:embed="rId2"/>
          <a:srcRect/>
          <a:stretch>
            <a:fillRect/>
          </a:stretch>
        </p:blipFill>
        <p:spPr bwMode="auto">
          <a:xfrm>
            <a:off x="3000364" y="2428868"/>
            <a:ext cx="2857520" cy="2643206"/>
          </a:xfrm>
          <a:prstGeom prst="rect">
            <a:avLst/>
          </a:prstGeom>
          <a:noFill/>
          <a:ln w="9525">
            <a:noFill/>
            <a:miter lim="800000"/>
            <a:headEnd/>
            <a:tailEnd/>
          </a:ln>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7 - Θέση περιεχομένου"/>
          <p:cNvSpPr>
            <a:spLocks noGrp="1"/>
          </p:cNvSpPr>
          <p:nvPr>
            <p:ph idx="1"/>
          </p:nvPr>
        </p:nvSpPr>
        <p:spPr/>
        <p:txBody>
          <a:bodyPr>
            <a:normAutofit/>
          </a:bodyPr>
          <a:lstStyle/>
          <a:p>
            <a:pPr algn="just">
              <a:buNone/>
            </a:pPr>
            <a:r>
              <a:rPr lang="de-DE" sz="2000" dirty="0" err="1" smtClean="0">
                <a:latin typeface="Times New Roman" pitchFamily="18" charset="0"/>
                <a:cs typeface="Times New Roman" pitchFamily="18" charset="0"/>
              </a:rPr>
              <a:t>Σύμφωνα</a:t>
            </a:r>
            <a:r>
              <a:rPr lang="de-DE" sz="2000" dirty="0" smtClean="0">
                <a:latin typeface="Times New Roman" pitchFamily="18" charset="0"/>
                <a:cs typeface="Times New Roman" pitchFamily="18" charset="0"/>
              </a:rPr>
              <a:t> </a:t>
            </a:r>
            <a:r>
              <a:rPr lang="de-DE" sz="2000" dirty="0" err="1" smtClean="0">
                <a:latin typeface="Times New Roman" pitchFamily="18" charset="0"/>
                <a:cs typeface="Times New Roman" pitchFamily="18" charset="0"/>
              </a:rPr>
              <a:t>με</a:t>
            </a:r>
            <a:r>
              <a:rPr lang="de-DE" sz="2000" dirty="0" smtClean="0">
                <a:latin typeface="Times New Roman" pitchFamily="18" charset="0"/>
                <a:cs typeface="Times New Roman" pitchFamily="18" charset="0"/>
              </a:rPr>
              <a:t> </a:t>
            </a:r>
            <a:r>
              <a:rPr lang="de-DE" sz="2000" dirty="0" err="1" smtClean="0">
                <a:latin typeface="Times New Roman" pitchFamily="18" charset="0"/>
                <a:cs typeface="Times New Roman" pitchFamily="18" charset="0"/>
              </a:rPr>
              <a:t>την</a:t>
            </a:r>
            <a:r>
              <a:rPr lang="de-DE" sz="2000" dirty="0" smtClean="0">
                <a:latin typeface="Times New Roman" pitchFamily="18" charset="0"/>
                <a:cs typeface="Times New Roman" pitchFamily="18" charset="0"/>
              </a:rPr>
              <a:t> </a:t>
            </a:r>
            <a:r>
              <a:rPr lang="el-GR" sz="2000" dirty="0" smtClean="0">
                <a:latin typeface="Times New Roman" pitchFamily="18" charset="0"/>
                <a:cs typeface="Times New Roman" pitchFamily="18" charset="0"/>
              </a:rPr>
              <a:t>παρακάτω </a:t>
            </a:r>
            <a:r>
              <a:rPr lang="de-DE" sz="2000" dirty="0" err="1" smtClean="0">
                <a:latin typeface="Times New Roman" pitchFamily="18" charset="0"/>
                <a:cs typeface="Times New Roman" pitchFamily="18" charset="0"/>
              </a:rPr>
              <a:t>εικόνα</a:t>
            </a:r>
            <a:r>
              <a:rPr lang="de-DE" sz="2000" dirty="0" smtClean="0">
                <a:latin typeface="Times New Roman" pitchFamily="18" charset="0"/>
                <a:cs typeface="Times New Roman" pitchFamily="18" charset="0"/>
              </a:rPr>
              <a:t> , Ν </a:t>
            </a:r>
            <a:r>
              <a:rPr lang="de-DE" sz="2000" dirty="0" err="1" smtClean="0">
                <a:latin typeface="Times New Roman" pitchFamily="18" charset="0"/>
                <a:cs typeface="Times New Roman" pitchFamily="18" charset="0"/>
              </a:rPr>
              <a:t>και</a:t>
            </a:r>
            <a:r>
              <a:rPr lang="de-DE" sz="2000" dirty="0" smtClean="0">
                <a:latin typeface="Times New Roman" pitchFamily="18" charset="0"/>
                <a:cs typeface="Times New Roman" pitchFamily="18" charset="0"/>
              </a:rPr>
              <a:t> Ν΄ </a:t>
            </a:r>
            <a:r>
              <a:rPr lang="de-DE" sz="2000" dirty="0" err="1" smtClean="0">
                <a:latin typeface="Times New Roman" pitchFamily="18" charset="0"/>
                <a:cs typeface="Times New Roman" pitchFamily="18" charset="0"/>
              </a:rPr>
              <a:t>είναι</a:t>
            </a:r>
            <a:r>
              <a:rPr lang="de-DE" sz="2000" dirty="0" smtClean="0">
                <a:latin typeface="Times New Roman" pitchFamily="18" charset="0"/>
                <a:cs typeface="Times New Roman" pitchFamily="18" charset="0"/>
              </a:rPr>
              <a:t> </a:t>
            </a:r>
            <a:r>
              <a:rPr lang="de-DE" sz="2000" dirty="0" err="1" smtClean="0">
                <a:latin typeface="Times New Roman" pitchFamily="18" charset="0"/>
                <a:cs typeface="Times New Roman" pitchFamily="18" charset="0"/>
              </a:rPr>
              <a:t>τα</a:t>
            </a:r>
            <a:r>
              <a:rPr lang="de-DE" sz="2000" dirty="0" smtClean="0">
                <a:latin typeface="Times New Roman" pitchFamily="18" charset="0"/>
                <a:cs typeface="Times New Roman" pitchFamily="18" charset="0"/>
              </a:rPr>
              <a:t> </a:t>
            </a:r>
            <a:r>
              <a:rPr lang="de-DE" sz="2000" dirty="0" err="1" smtClean="0">
                <a:latin typeface="Times New Roman" pitchFamily="18" charset="0"/>
                <a:cs typeface="Times New Roman" pitchFamily="18" charset="0"/>
              </a:rPr>
              <a:t>μέσα</a:t>
            </a:r>
            <a:r>
              <a:rPr lang="de-DE" sz="2000" dirty="0" smtClean="0">
                <a:latin typeface="Times New Roman" pitchFamily="18" charset="0"/>
                <a:cs typeface="Times New Roman" pitchFamily="18" charset="0"/>
              </a:rPr>
              <a:t> </a:t>
            </a:r>
            <a:r>
              <a:rPr lang="de-DE" sz="2000" dirty="0" err="1" smtClean="0">
                <a:latin typeface="Times New Roman" pitchFamily="18" charset="0"/>
                <a:cs typeface="Times New Roman" pitchFamily="18" charset="0"/>
              </a:rPr>
              <a:t>των</a:t>
            </a:r>
            <a:r>
              <a:rPr lang="de-DE" sz="2000" dirty="0" smtClean="0">
                <a:latin typeface="Times New Roman" pitchFamily="18" charset="0"/>
                <a:cs typeface="Times New Roman" pitchFamily="18" charset="0"/>
              </a:rPr>
              <a:t> </a:t>
            </a:r>
            <a:r>
              <a:rPr lang="de-DE" sz="2000" dirty="0" err="1" smtClean="0">
                <a:latin typeface="Times New Roman" pitchFamily="18" charset="0"/>
                <a:cs typeface="Times New Roman" pitchFamily="18" charset="0"/>
              </a:rPr>
              <a:t>χορδών</a:t>
            </a:r>
            <a:endParaRPr lang="el-GR" sz="2000" dirty="0" smtClean="0">
              <a:latin typeface="Times New Roman" pitchFamily="18" charset="0"/>
              <a:cs typeface="Times New Roman" pitchFamily="18" charset="0"/>
            </a:endParaRPr>
          </a:p>
          <a:p>
            <a:pPr algn="just">
              <a:buNone/>
            </a:pPr>
            <a:r>
              <a:rPr lang="de-DE" sz="2000" dirty="0" smtClean="0">
                <a:latin typeface="Times New Roman" pitchFamily="18" charset="0"/>
                <a:cs typeface="Times New Roman" pitchFamily="18" charset="0"/>
              </a:rPr>
              <a:t>ΑD </a:t>
            </a:r>
            <a:r>
              <a:rPr lang="de-DE" sz="2000" dirty="0" err="1" smtClean="0">
                <a:latin typeface="Times New Roman" pitchFamily="18" charset="0"/>
                <a:cs typeface="Times New Roman" pitchFamily="18" charset="0"/>
              </a:rPr>
              <a:t>και</a:t>
            </a:r>
            <a:r>
              <a:rPr lang="el-GR" sz="2000" dirty="0" smtClean="0">
                <a:latin typeface="Times New Roman" pitchFamily="18" charset="0"/>
                <a:cs typeface="Times New Roman" pitchFamily="18" charset="0"/>
              </a:rPr>
              <a:t> </a:t>
            </a:r>
            <a:r>
              <a:rPr lang="de-DE" sz="2000" dirty="0" smtClean="0">
                <a:latin typeface="Times New Roman" pitchFamily="18" charset="0"/>
                <a:cs typeface="Times New Roman" pitchFamily="18" charset="0"/>
              </a:rPr>
              <a:t>DB </a:t>
            </a:r>
            <a:r>
              <a:rPr lang="de-DE" sz="2000" dirty="0" err="1" smtClean="0">
                <a:latin typeface="Times New Roman" pitchFamily="18" charset="0"/>
                <a:cs typeface="Times New Roman" pitchFamily="18" charset="0"/>
              </a:rPr>
              <a:t>αντίστοιχα</a:t>
            </a:r>
            <a:r>
              <a:rPr lang="de-DE" sz="2000" dirty="0" smtClean="0">
                <a:latin typeface="Times New Roman" pitchFamily="18" charset="0"/>
                <a:cs typeface="Times New Roman" pitchFamily="18" charset="0"/>
              </a:rPr>
              <a:t>. </a:t>
            </a:r>
            <a:r>
              <a:rPr lang="de-DE" sz="2000" dirty="0" err="1" smtClean="0">
                <a:latin typeface="Times New Roman" pitchFamily="18" charset="0"/>
                <a:cs typeface="Times New Roman" pitchFamily="18" charset="0"/>
              </a:rPr>
              <a:t>Oι</a:t>
            </a:r>
            <a:r>
              <a:rPr lang="de-DE" sz="2000" dirty="0" smtClean="0">
                <a:latin typeface="Times New Roman" pitchFamily="18" charset="0"/>
                <a:cs typeface="Times New Roman" pitchFamily="18" charset="0"/>
              </a:rPr>
              <a:t> </a:t>
            </a:r>
            <a:r>
              <a:rPr lang="de-DE" sz="2000" dirty="0" err="1" smtClean="0">
                <a:latin typeface="Times New Roman" pitchFamily="18" charset="0"/>
                <a:cs typeface="Times New Roman" pitchFamily="18" charset="0"/>
              </a:rPr>
              <a:t>κάθετοι</a:t>
            </a:r>
            <a:r>
              <a:rPr lang="de-DE" sz="2000" dirty="0" smtClean="0">
                <a:latin typeface="Times New Roman" pitchFamily="18" charset="0"/>
                <a:cs typeface="Times New Roman" pitchFamily="18" charset="0"/>
              </a:rPr>
              <a:t> </a:t>
            </a:r>
            <a:r>
              <a:rPr lang="de-DE" sz="2000" dirty="0" err="1" smtClean="0">
                <a:latin typeface="Times New Roman" pitchFamily="18" charset="0"/>
                <a:cs typeface="Times New Roman" pitchFamily="18" charset="0"/>
              </a:rPr>
              <a:t>που</a:t>
            </a:r>
            <a:r>
              <a:rPr lang="de-DE" sz="2000" dirty="0" smtClean="0">
                <a:latin typeface="Times New Roman" pitchFamily="18" charset="0"/>
                <a:cs typeface="Times New Roman" pitchFamily="18" charset="0"/>
              </a:rPr>
              <a:t> </a:t>
            </a:r>
            <a:r>
              <a:rPr lang="de-DE" sz="2000" dirty="0" err="1" smtClean="0">
                <a:latin typeface="Times New Roman" pitchFamily="18" charset="0"/>
                <a:cs typeface="Times New Roman" pitchFamily="18" charset="0"/>
              </a:rPr>
              <a:t>άγονται</a:t>
            </a:r>
            <a:r>
              <a:rPr lang="de-DE" sz="2000" dirty="0" smtClean="0">
                <a:latin typeface="Times New Roman" pitchFamily="18" charset="0"/>
                <a:cs typeface="Times New Roman" pitchFamily="18" charset="0"/>
              </a:rPr>
              <a:t> </a:t>
            </a:r>
            <a:r>
              <a:rPr lang="de-DE" sz="2000" dirty="0" err="1" smtClean="0">
                <a:latin typeface="Times New Roman" pitchFamily="18" charset="0"/>
                <a:cs typeface="Times New Roman" pitchFamily="18" charset="0"/>
              </a:rPr>
              <a:t>από</a:t>
            </a:r>
            <a:r>
              <a:rPr lang="de-DE" sz="2000" dirty="0" smtClean="0">
                <a:latin typeface="Times New Roman" pitchFamily="18" charset="0"/>
                <a:cs typeface="Times New Roman" pitchFamily="18" charset="0"/>
              </a:rPr>
              <a:t> </a:t>
            </a:r>
            <a:r>
              <a:rPr lang="de-DE" sz="2000" dirty="0" err="1" smtClean="0">
                <a:latin typeface="Times New Roman" pitchFamily="18" charset="0"/>
                <a:cs typeface="Times New Roman" pitchFamily="18" charset="0"/>
              </a:rPr>
              <a:t>αυτά</a:t>
            </a:r>
            <a:r>
              <a:rPr lang="de-DE" sz="2000" dirty="0" smtClean="0">
                <a:latin typeface="Times New Roman" pitchFamily="18" charset="0"/>
                <a:cs typeface="Times New Roman" pitchFamily="18" charset="0"/>
              </a:rPr>
              <a:t> </a:t>
            </a:r>
            <a:r>
              <a:rPr lang="de-DE" sz="2000" dirty="0" err="1" smtClean="0">
                <a:latin typeface="Times New Roman" pitchFamily="18" charset="0"/>
                <a:cs typeface="Times New Roman" pitchFamily="18" charset="0"/>
              </a:rPr>
              <a:t>τα</a:t>
            </a:r>
            <a:r>
              <a:rPr lang="de-DE" sz="2000" dirty="0" smtClean="0">
                <a:latin typeface="Times New Roman" pitchFamily="18" charset="0"/>
                <a:cs typeface="Times New Roman" pitchFamily="18" charset="0"/>
              </a:rPr>
              <a:t> </a:t>
            </a:r>
            <a:r>
              <a:rPr lang="de-DE" sz="2000" dirty="0" err="1" smtClean="0">
                <a:latin typeface="Times New Roman" pitchFamily="18" charset="0"/>
                <a:cs typeface="Times New Roman" pitchFamily="18" charset="0"/>
              </a:rPr>
              <a:t>σημεία</a:t>
            </a:r>
            <a:endParaRPr lang="el-GR" sz="2000" dirty="0" smtClean="0">
              <a:latin typeface="Times New Roman" pitchFamily="18" charset="0"/>
              <a:cs typeface="Times New Roman" pitchFamily="18" charset="0"/>
            </a:endParaRPr>
          </a:p>
          <a:p>
            <a:pPr algn="just">
              <a:buNone/>
            </a:pPr>
            <a:r>
              <a:rPr lang="el-GR" sz="2000" dirty="0" smtClean="0">
                <a:latin typeface="Times New Roman" pitchFamily="18" charset="0"/>
                <a:cs typeface="Times New Roman" pitchFamily="18" charset="0"/>
              </a:rPr>
              <a:t>τ</a:t>
            </a:r>
            <a:r>
              <a:rPr lang="de-DE" sz="2000" dirty="0" err="1" smtClean="0">
                <a:latin typeface="Times New Roman" pitchFamily="18" charset="0"/>
                <a:cs typeface="Times New Roman" pitchFamily="18" charset="0"/>
              </a:rPr>
              <a:t>έμνονται</a:t>
            </a:r>
            <a:r>
              <a:rPr lang="el-GR" sz="2000" dirty="0" smtClean="0">
                <a:latin typeface="Times New Roman" pitchFamily="18" charset="0"/>
                <a:cs typeface="Times New Roman" pitchFamily="18" charset="0"/>
              </a:rPr>
              <a:t> </a:t>
            </a:r>
            <a:r>
              <a:rPr lang="de-DE" sz="2000" dirty="0" err="1" smtClean="0">
                <a:latin typeface="Times New Roman" pitchFamily="18" charset="0"/>
                <a:cs typeface="Times New Roman" pitchFamily="18" charset="0"/>
              </a:rPr>
              <a:t>στο</a:t>
            </a:r>
            <a:r>
              <a:rPr lang="de-DE" sz="2000" dirty="0" smtClean="0">
                <a:latin typeface="Times New Roman" pitchFamily="18" charset="0"/>
                <a:cs typeface="Times New Roman" pitchFamily="18" charset="0"/>
              </a:rPr>
              <a:t> </a:t>
            </a:r>
            <a:r>
              <a:rPr lang="de-DE" sz="2000" dirty="0" err="1" smtClean="0">
                <a:latin typeface="Times New Roman" pitchFamily="18" charset="0"/>
                <a:cs typeface="Times New Roman" pitchFamily="18" charset="0"/>
              </a:rPr>
              <a:t>σημείο</a:t>
            </a:r>
            <a:r>
              <a:rPr lang="de-DE" sz="2000" dirty="0" smtClean="0">
                <a:latin typeface="Times New Roman" pitchFamily="18" charset="0"/>
                <a:cs typeface="Times New Roman" pitchFamily="18" charset="0"/>
              </a:rPr>
              <a:t> Ρ, </a:t>
            </a:r>
            <a:r>
              <a:rPr lang="de-DE" sz="2000" dirty="0" err="1" smtClean="0">
                <a:latin typeface="Times New Roman" pitchFamily="18" charset="0"/>
                <a:cs typeface="Times New Roman" pitchFamily="18" charset="0"/>
              </a:rPr>
              <a:t>οπότε</a:t>
            </a:r>
            <a:r>
              <a:rPr lang="de-DE" sz="2000" dirty="0" smtClean="0">
                <a:latin typeface="Times New Roman" pitchFamily="18" charset="0"/>
                <a:cs typeface="Times New Roman" pitchFamily="18" charset="0"/>
              </a:rPr>
              <a:t> </a:t>
            </a:r>
            <a:r>
              <a:rPr lang="de-DE" sz="2000" dirty="0" err="1" smtClean="0">
                <a:latin typeface="Times New Roman" pitchFamily="18" charset="0"/>
                <a:cs typeface="Times New Roman" pitchFamily="18" charset="0"/>
              </a:rPr>
              <a:t>το</a:t>
            </a:r>
            <a:r>
              <a:rPr lang="de-DE" sz="2000" dirty="0" smtClean="0">
                <a:latin typeface="Times New Roman" pitchFamily="18" charset="0"/>
                <a:cs typeface="Times New Roman" pitchFamily="18" charset="0"/>
              </a:rPr>
              <a:t> </a:t>
            </a:r>
            <a:r>
              <a:rPr lang="de-DE" sz="2000" dirty="0" err="1" smtClean="0">
                <a:latin typeface="Times New Roman" pitchFamily="18" charset="0"/>
                <a:cs typeface="Times New Roman" pitchFamily="18" charset="0"/>
              </a:rPr>
              <a:t>μήκος</a:t>
            </a:r>
            <a:r>
              <a:rPr lang="de-DE" sz="2000" dirty="0" smtClean="0">
                <a:latin typeface="Times New Roman" pitchFamily="18" charset="0"/>
                <a:cs typeface="Times New Roman" pitchFamily="18" charset="0"/>
              </a:rPr>
              <a:t> DP </a:t>
            </a:r>
            <a:r>
              <a:rPr lang="de-DE" sz="2000" dirty="0" err="1" smtClean="0">
                <a:latin typeface="Times New Roman" pitchFamily="18" charset="0"/>
                <a:cs typeface="Times New Roman" pitchFamily="18" charset="0"/>
              </a:rPr>
              <a:t>εκφράζει</a:t>
            </a:r>
            <a:r>
              <a:rPr lang="de-DE" sz="2000" dirty="0" smtClean="0">
                <a:latin typeface="Times New Roman" pitchFamily="18" charset="0"/>
                <a:cs typeface="Times New Roman" pitchFamily="18" charset="0"/>
              </a:rPr>
              <a:t> </a:t>
            </a:r>
            <a:r>
              <a:rPr lang="de-DE" sz="2000" dirty="0" err="1" smtClean="0">
                <a:latin typeface="Times New Roman" pitchFamily="18" charset="0"/>
                <a:cs typeface="Times New Roman" pitchFamily="18" charset="0"/>
              </a:rPr>
              <a:t>την</a:t>
            </a:r>
            <a:r>
              <a:rPr lang="de-DE" sz="2000" dirty="0" smtClean="0">
                <a:latin typeface="Times New Roman" pitchFamily="18" charset="0"/>
                <a:cs typeface="Times New Roman" pitchFamily="18" charset="0"/>
              </a:rPr>
              <a:t> </a:t>
            </a:r>
            <a:r>
              <a:rPr lang="de-DE" sz="2000" dirty="0" err="1" smtClean="0">
                <a:latin typeface="Times New Roman" pitchFamily="18" charset="0"/>
                <a:cs typeface="Times New Roman" pitchFamily="18" charset="0"/>
              </a:rPr>
              <a:t>ακτίνα</a:t>
            </a:r>
            <a:r>
              <a:rPr lang="de-DE" sz="2000" dirty="0" smtClean="0">
                <a:latin typeface="Times New Roman" pitchFamily="18" charset="0"/>
                <a:cs typeface="Times New Roman" pitchFamily="18" charset="0"/>
              </a:rPr>
              <a:t> </a:t>
            </a:r>
            <a:r>
              <a:rPr lang="de-DE" sz="2000" dirty="0" err="1" smtClean="0">
                <a:latin typeface="Times New Roman" pitchFamily="18" charset="0"/>
                <a:cs typeface="Times New Roman" pitchFamily="18" charset="0"/>
              </a:rPr>
              <a:t>της</a:t>
            </a:r>
            <a:endParaRPr lang="el-GR" sz="2000" dirty="0" smtClean="0">
              <a:latin typeface="Times New Roman" pitchFamily="18" charset="0"/>
              <a:cs typeface="Times New Roman" pitchFamily="18" charset="0"/>
            </a:endParaRPr>
          </a:p>
          <a:p>
            <a:pPr algn="just">
              <a:buNone/>
            </a:pPr>
            <a:r>
              <a:rPr lang="de-DE" sz="2000" dirty="0" err="1" smtClean="0">
                <a:latin typeface="Times New Roman" pitchFamily="18" charset="0"/>
                <a:cs typeface="Times New Roman" pitchFamily="18" charset="0"/>
              </a:rPr>
              <a:t>Σελήνης</a:t>
            </a:r>
            <a:r>
              <a:rPr lang="de-DE" sz="2000" dirty="0" smtClean="0">
                <a:latin typeface="Times New Roman" pitchFamily="18" charset="0"/>
                <a:cs typeface="Times New Roman" pitchFamily="18" charset="0"/>
              </a:rPr>
              <a:t> </a:t>
            </a:r>
            <a:r>
              <a:rPr lang="de-DE" sz="2000" dirty="0" err="1" smtClean="0">
                <a:latin typeface="Times New Roman" pitchFamily="18" charset="0"/>
                <a:cs typeface="Times New Roman" pitchFamily="18" charset="0"/>
              </a:rPr>
              <a:t>στο</a:t>
            </a:r>
            <a:r>
              <a:rPr lang="el-GR" sz="2000" dirty="0" smtClean="0">
                <a:latin typeface="Times New Roman" pitchFamily="18" charset="0"/>
                <a:cs typeface="Times New Roman" pitchFamily="18" charset="0"/>
              </a:rPr>
              <a:t> </a:t>
            </a:r>
            <a:r>
              <a:rPr lang="de-DE" sz="2000" dirty="0" err="1" smtClean="0">
                <a:latin typeface="Times New Roman" pitchFamily="18" charset="0"/>
                <a:cs typeface="Times New Roman" pitchFamily="18" charset="0"/>
              </a:rPr>
              <a:t>σχήμα</a:t>
            </a:r>
            <a:r>
              <a:rPr lang="de-DE" sz="2000" dirty="0" smtClean="0">
                <a:latin typeface="Times New Roman" pitchFamily="18" charset="0"/>
                <a:cs typeface="Times New Roman" pitchFamily="18" charset="0"/>
              </a:rPr>
              <a:t>. </a:t>
            </a:r>
            <a:r>
              <a:rPr lang="de-DE" sz="2000" dirty="0" err="1" smtClean="0">
                <a:latin typeface="Times New Roman" pitchFamily="18" charset="0"/>
                <a:cs typeface="Times New Roman" pitchFamily="18" charset="0"/>
              </a:rPr>
              <a:t>Με</a:t>
            </a:r>
            <a:r>
              <a:rPr lang="de-DE" sz="2000" dirty="0" smtClean="0">
                <a:latin typeface="Times New Roman" pitchFamily="18" charset="0"/>
                <a:cs typeface="Times New Roman" pitchFamily="18" charset="0"/>
              </a:rPr>
              <a:t> </a:t>
            </a:r>
            <a:r>
              <a:rPr lang="de-DE" sz="2000" dirty="0" err="1" smtClean="0">
                <a:latin typeface="Times New Roman" pitchFamily="18" charset="0"/>
                <a:cs typeface="Times New Roman" pitchFamily="18" charset="0"/>
              </a:rPr>
              <a:t>παρόμοιο</a:t>
            </a:r>
            <a:r>
              <a:rPr lang="de-DE" sz="2000" dirty="0" smtClean="0">
                <a:latin typeface="Times New Roman" pitchFamily="18" charset="0"/>
                <a:cs typeface="Times New Roman" pitchFamily="18" charset="0"/>
              </a:rPr>
              <a:t> </a:t>
            </a:r>
            <a:r>
              <a:rPr lang="de-DE" sz="2000" dirty="0" err="1" smtClean="0">
                <a:latin typeface="Times New Roman" pitchFamily="18" charset="0"/>
                <a:cs typeface="Times New Roman" pitchFamily="18" charset="0"/>
              </a:rPr>
              <a:t>τρόπο</a:t>
            </a:r>
            <a:r>
              <a:rPr lang="de-DE" sz="2000" dirty="0" smtClean="0">
                <a:latin typeface="Times New Roman" pitchFamily="18" charset="0"/>
                <a:cs typeface="Times New Roman" pitchFamily="18" charset="0"/>
              </a:rPr>
              <a:t> </a:t>
            </a:r>
            <a:r>
              <a:rPr lang="de-DE" sz="2000" dirty="0" err="1" smtClean="0">
                <a:latin typeface="Times New Roman" pitchFamily="18" charset="0"/>
                <a:cs typeface="Times New Roman" pitchFamily="18" charset="0"/>
              </a:rPr>
              <a:t>καταλήγουμε</a:t>
            </a:r>
            <a:r>
              <a:rPr lang="de-DE" sz="2000" dirty="0" smtClean="0">
                <a:latin typeface="Times New Roman" pitchFamily="18" charset="0"/>
                <a:cs typeface="Times New Roman" pitchFamily="18" charset="0"/>
              </a:rPr>
              <a:t> </a:t>
            </a:r>
            <a:r>
              <a:rPr lang="de-DE" sz="2000" dirty="0" err="1" smtClean="0">
                <a:latin typeface="Times New Roman" pitchFamily="18" charset="0"/>
                <a:cs typeface="Times New Roman" pitchFamily="18" charset="0"/>
              </a:rPr>
              <a:t>στο</a:t>
            </a:r>
            <a:endParaRPr lang="el-GR" sz="2000" dirty="0" smtClean="0">
              <a:latin typeface="Times New Roman" pitchFamily="18" charset="0"/>
              <a:cs typeface="Times New Roman" pitchFamily="18" charset="0"/>
            </a:endParaRPr>
          </a:p>
          <a:p>
            <a:pPr algn="just">
              <a:buNone/>
            </a:pPr>
            <a:r>
              <a:rPr lang="de-DE" sz="2000" dirty="0" err="1" smtClean="0">
                <a:latin typeface="Times New Roman" pitchFamily="18" charset="0"/>
                <a:cs typeface="Times New Roman" pitchFamily="18" charset="0"/>
              </a:rPr>
              <a:t>συμπέρασμα</a:t>
            </a:r>
            <a:r>
              <a:rPr lang="de-DE" sz="2000" dirty="0" smtClean="0">
                <a:latin typeface="Times New Roman" pitchFamily="18" charset="0"/>
                <a:cs typeface="Times New Roman" pitchFamily="18" charset="0"/>
              </a:rPr>
              <a:t> </a:t>
            </a:r>
            <a:r>
              <a:rPr lang="de-DE" sz="2000" dirty="0" err="1" smtClean="0">
                <a:latin typeface="Times New Roman" pitchFamily="18" charset="0"/>
                <a:cs typeface="Times New Roman" pitchFamily="18" charset="0"/>
              </a:rPr>
              <a:t>ότι</a:t>
            </a:r>
            <a:r>
              <a:rPr lang="de-DE" sz="2000" dirty="0" smtClean="0">
                <a:latin typeface="Times New Roman" pitchFamily="18" charset="0"/>
                <a:cs typeface="Times New Roman" pitchFamily="18" charset="0"/>
              </a:rPr>
              <a:t> </a:t>
            </a:r>
            <a:r>
              <a:rPr lang="de-DE" sz="2000" dirty="0" err="1" smtClean="0">
                <a:latin typeface="Times New Roman" pitchFamily="18" charset="0"/>
                <a:cs typeface="Times New Roman" pitchFamily="18" charset="0"/>
              </a:rPr>
              <a:t>το</a:t>
            </a:r>
            <a:r>
              <a:rPr lang="el-GR" sz="2000" dirty="0" smtClean="0">
                <a:latin typeface="Times New Roman" pitchFamily="18" charset="0"/>
                <a:cs typeface="Times New Roman" pitchFamily="18" charset="0"/>
              </a:rPr>
              <a:t> </a:t>
            </a:r>
            <a:r>
              <a:rPr lang="de-DE" sz="2000" dirty="0" err="1" smtClean="0">
                <a:latin typeface="Times New Roman" pitchFamily="18" charset="0"/>
                <a:cs typeface="Times New Roman" pitchFamily="18" charset="0"/>
              </a:rPr>
              <a:t>τμήμα</a:t>
            </a:r>
            <a:r>
              <a:rPr lang="de-DE" sz="2000" dirty="0" smtClean="0">
                <a:latin typeface="Times New Roman" pitchFamily="18" charset="0"/>
                <a:cs typeface="Times New Roman" pitchFamily="18" charset="0"/>
              </a:rPr>
              <a:t> OC </a:t>
            </a:r>
            <a:r>
              <a:rPr lang="de-DE" sz="2000" dirty="0" err="1" smtClean="0">
                <a:latin typeface="Times New Roman" pitchFamily="18" charset="0"/>
                <a:cs typeface="Times New Roman" pitchFamily="18" charset="0"/>
              </a:rPr>
              <a:t>παριστάνει</a:t>
            </a:r>
            <a:r>
              <a:rPr lang="de-DE" sz="2000" dirty="0" smtClean="0">
                <a:latin typeface="Times New Roman" pitchFamily="18" charset="0"/>
                <a:cs typeface="Times New Roman" pitchFamily="18" charset="0"/>
              </a:rPr>
              <a:t> </a:t>
            </a:r>
            <a:r>
              <a:rPr lang="de-DE" sz="2000" dirty="0" err="1" smtClean="0">
                <a:latin typeface="Times New Roman" pitchFamily="18" charset="0"/>
                <a:cs typeface="Times New Roman" pitchFamily="18" charset="0"/>
              </a:rPr>
              <a:t>την</a:t>
            </a:r>
            <a:r>
              <a:rPr lang="de-DE" sz="2000" dirty="0" smtClean="0">
                <a:latin typeface="Times New Roman" pitchFamily="18" charset="0"/>
                <a:cs typeface="Times New Roman" pitchFamily="18" charset="0"/>
              </a:rPr>
              <a:t> </a:t>
            </a:r>
            <a:r>
              <a:rPr lang="de-DE" sz="2000" dirty="0" err="1" smtClean="0">
                <a:latin typeface="Times New Roman" pitchFamily="18" charset="0"/>
                <a:cs typeface="Times New Roman" pitchFamily="18" charset="0"/>
              </a:rPr>
              <a:t>ακτίνα</a:t>
            </a:r>
            <a:r>
              <a:rPr lang="de-DE" sz="2000" dirty="0" smtClean="0">
                <a:latin typeface="Times New Roman" pitchFamily="18" charset="0"/>
                <a:cs typeface="Times New Roman" pitchFamily="18" charset="0"/>
              </a:rPr>
              <a:t> </a:t>
            </a:r>
            <a:r>
              <a:rPr lang="de-DE" sz="2000" dirty="0" err="1" smtClean="0">
                <a:latin typeface="Times New Roman" pitchFamily="18" charset="0"/>
                <a:cs typeface="Times New Roman" pitchFamily="18" charset="0"/>
              </a:rPr>
              <a:t>της</a:t>
            </a:r>
            <a:r>
              <a:rPr lang="de-DE" sz="2000" dirty="0" smtClean="0">
                <a:latin typeface="Times New Roman" pitchFamily="18" charset="0"/>
                <a:cs typeface="Times New Roman" pitchFamily="18" charset="0"/>
              </a:rPr>
              <a:t> </a:t>
            </a:r>
            <a:r>
              <a:rPr lang="de-DE" sz="2000" dirty="0" err="1" smtClean="0">
                <a:latin typeface="Times New Roman" pitchFamily="18" charset="0"/>
                <a:cs typeface="Times New Roman" pitchFamily="18" charset="0"/>
              </a:rPr>
              <a:t>σκιάς</a:t>
            </a:r>
            <a:r>
              <a:rPr lang="de-DE" sz="2000" dirty="0" smtClean="0">
                <a:latin typeface="Times New Roman" pitchFamily="18" charset="0"/>
                <a:cs typeface="Times New Roman" pitchFamily="18" charset="0"/>
              </a:rPr>
              <a:t> </a:t>
            </a:r>
            <a:r>
              <a:rPr lang="de-DE" sz="2000" dirty="0" err="1" smtClean="0">
                <a:latin typeface="Times New Roman" pitchFamily="18" charset="0"/>
                <a:cs typeface="Times New Roman" pitchFamily="18" charset="0"/>
              </a:rPr>
              <a:t>της</a:t>
            </a:r>
            <a:r>
              <a:rPr lang="de-DE" sz="2000" dirty="0" smtClean="0">
                <a:latin typeface="Times New Roman" pitchFamily="18" charset="0"/>
                <a:cs typeface="Times New Roman" pitchFamily="18" charset="0"/>
              </a:rPr>
              <a:t> </a:t>
            </a:r>
            <a:r>
              <a:rPr lang="de-DE" sz="2000" dirty="0" err="1" smtClean="0">
                <a:latin typeface="Times New Roman" pitchFamily="18" charset="0"/>
                <a:cs typeface="Times New Roman" pitchFamily="18" charset="0"/>
              </a:rPr>
              <a:t>Γης</a:t>
            </a:r>
            <a:endParaRPr lang="el-GR" sz="2000" dirty="0" smtClean="0">
              <a:latin typeface="Times New Roman" pitchFamily="18" charset="0"/>
              <a:cs typeface="Times New Roman" pitchFamily="18" charset="0"/>
            </a:endParaRPr>
          </a:p>
          <a:p>
            <a:pPr algn="just">
              <a:buNone/>
            </a:pPr>
            <a:r>
              <a:rPr lang="de-DE" sz="2000" dirty="0" err="1" smtClean="0">
                <a:latin typeface="Times New Roman" pitchFamily="18" charset="0"/>
                <a:cs typeface="Times New Roman" pitchFamily="18" charset="0"/>
              </a:rPr>
              <a:t>σε</a:t>
            </a:r>
            <a:r>
              <a:rPr lang="de-DE" sz="2000" dirty="0" smtClean="0">
                <a:latin typeface="Times New Roman" pitchFamily="18" charset="0"/>
                <a:cs typeface="Times New Roman" pitchFamily="18" charset="0"/>
              </a:rPr>
              <a:t> </a:t>
            </a:r>
            <a:r>
              <a:rPr lang="de-DE" sz="2000" dirty="0" err="1" smtClean="0">
                <a:latin typeface="Times New Roman" pitchFamily="18" charset="0"/>
                <a:cs typeface="Times New Roman" pitchFamily="18" charset="0"/>
              </a:rPr>
              <a:t>απόσταση</a:t>
            </a:r>
            <a:r>
              <a:rPr lang="de-DE" sz="2000" dirty="0" smtClean="0">
                <a:latin typeface="Times New Roman" pitchFamily="18" charset="0"/>
                <a:cs typeface="Times New Roman" pitchFamily="18" charset="0"/>
              </a:rPr>
              <a:t> </a:t>
            </a:r>
            <a:r>
              <a:rPr lang="de-DE" sz="2000" dirty="0" err="1" smtClean="0">
                <a:latin typeface="Times New Roman" pitchFamily="18" charset="0"/>
                <a:cs typeface="Times New Roman" pitchFamily="18" charset="0"/>
              </a:rPr>
              <a:t>ίση</a:t>
            </a:r>
            <a:r>
              <a:rPr lang="de-DE" sz="2000" dirty="0" smtClean="0">
                <a:latin typeface="Times New Roman" pitchFamily="18" charset="0"/>
                <a:cs typeface="Times New Roman" pitchFamily="18" charset="0"/>
              </a:rPr>
              <a:t> </a:t>
            </a:r>
            <a:r>
              <a:rPr lang="de-DE" sz="2000" dirty="0" err="1" smtClean="0">
                <a:latin typeface="Times New Roman" pitchFamily="18" charset="0"/>
                <a:cs typeface="Times New Roman" pitchFamily="18" charset="0"/>
              </a:rPr>
              <a:t>με</a:t>
            </a:r>
            <a:r>
              <a:rPr lang="el-GR" sz="2000" dirty="0" smtClean="0">
                <a:latin typeface="Times New Roman" pitchFamily="18" charset="0"/>
                <a:cs typeface="Times New Roman" pitchFamily="18" charset="0"/>
              </a:rPr>
              <a:t> </a:t>
            </a:r>
            <a:r>
              <a:rPr lang="de-DE" sz="2000" dirty="0" err="1" smtClean="0">
                <a:latin typeface="Times New Roman" pitchFamily="18" charset="0"/>
                <a:cs typeface="Times New Roman" pitchFamily="18" charset="0"/>
              </a:rPr>
              <a:t>την</a:t>
            </a:r>
            <a:r>
              <a:rPr lang="de-DE" sz="2000" dirty="0" smtClean="0">
                <a:latin typeface="Times New Roman" pitchFamily="18" charset="0"/>
                <a:cs typeface="Times New Roman" pitchFamily="18" charset="0"/>
              </a:rPr>
              <a:t> </a:t>
            </a:r>
            <a:r>
              <a:rPr lang="de-DE" sz="2000" dirty="0" err="1" smtClean="0">
                <a:latin typeface="Times New Roman" pitchFamily="18" charset="0"/>
                <a:cs typeface="Times New Roman" pitchFamily="18" charset="0"/>
              </a:rPr>
              <a:t>ακτίνα</a:t>
            </a:r>
            <a:r>
              <a:rPr lang="de-DE" sz="2000" dirty="0" smtClean="0">
                <a:latin typeface="Times New Roman" pitchFamily="18" charset="0"/>
                <a:cs typeface="Times New Roman" pitchFamily="18" charset="0"/>
              </a:rPr>
              <a:t> </a:t>
            </a:r>
            <a:r>
              <a:rPr lang="de-DE" sz="2000" dirty="0" err="1" smtClean="0">
                <a:latin typeface="Times New Roman" pitchFamily="18" charset="0"/>
                <a:cs typeface="Times New Roman" pitchFamily="18" charset="0"/>
              </a:rPr>
              <a:t>της</a:t>
            </a:r>
            <a:r>
              <a:rPr lang="de-DE" sz="2000" dirty="0" smtClean="0">
                <a:latin typeface="Times New Roman" pitchFamily="18" charset="0"/>
                <a:cs typeface="Times New Roman" pitchFamily="18" charset="0"/>
              </a:rPr>
              <a:t> </a:t>
            </a:r>
            <a:r>
              <a:rPr lang="de-DE" sz="2000" dirty="0" err="1" smtClean="0">
                <a:latin typeface="Times New Roman" pitchFamily="18" charset="0"/>
                <a:cs typeface="Times New Roman" pitchFamily="18" charset="0"/>
              </a:rPr>
              <a:t>τροχιάς</a:t>
            </a:r>
            <a:r>
              <a:rPr lang="de-DE" sz="2000" dirty="0" smtClean="0">
                <a:latin typeface="Times New Roman" pitchFamily="18" charset="0"/>
                <a:cs typeface="Times New Roman" pitchFamily="18" charset="0"/>
              </a:rPr>
              <a:t> </a:t>
            </a:r>
            <a:r>
              <a:rPr lang="de-DE" sz="2000" dirty="0" err="1" smtClean="0">
                <a:latin typeface="Times New Roman" pitchFamily="18" charset="0"/>
                <a:cs typeface="Times New Roman" pitchFamily="18" charset="0"/>
              </a:rPr>
              <a:t>της</a:t>
            </a:r>
            <a:r>
              <a:rPr lang="de-DE" sz="2000" dirty="0" smtClean="0">
                <a:latin typeface="Times New Roman" pitchFamily="18" charset="0"/>
                <a:cs typeface="Times New Roman" pitchFamily="18" charset="0"/>
              </a:rPr>
              <a:t> </a:t>
            </a:r>
            <a:r>
              <a:rPr lang="de-DE" sz="2000" dirty="0" err="1" smtClean="0">
                <a:latin typeface="Times New Roman" pitchFamily="18" charset="0"/>
                <a:cs typeface="Times New Roman" pitchFamily="18" charset="0"/>
              </a:rPr>
              <a:t>Σελήνης</a:t>
            </a:r>
            <a:r>
              <a:rPr lang="de-DE" sz="2000" dirty="0" smtClean="0">
                <a:latin typeface="Times New Roman" pitchFamily="18" charset="0"/>
                <a:cs typeface="Times New Roman" pitchFamily="18" charset="0"/>
              </a:rPr>
              <a:t>. </a:t>
            </a:r>
            <a:r>
              <a:rPr lang="de-DE" sz="2000" dirty="0" err="1" smtClean="0">
                <a:latin typeface="Times New Roman" pitchFamily="18" charset="0"/>
                <a:cs typeface="Times New Roman" pitchFamily="18" charset="0"/>
              </a:rPr>
              <a:t>Τώρα</a:t>
            </a:r>
            <a:r>
              <a:rPr lang="de-DE" sz="2000" dirty="0" smtClean="0">
                <a:latin typeface="Times New Roman" pitchFamily="18" charset="0"/>
                <a:cs typeface="Times New Roman" pitchFamily="18" charset="0"/>
              </a:rPr>
              <a:t> </a:t>
            </a:r>
            <a:r>
              <a:rPr lang="de-DE" sz="2000" dirty="0" err="1" smtClean="0">
                <a:latin typeface="Times New Roman" pitchFamily="18" charset="0"/>
                <a:cs typeface="Times New Roman" pitchFamily="18" charset="0"/>
              </a:rPr>
              <a:t>θα</a:t>
            </a:r>
            <a:endParaRPr lang="el-GR" sz="2000" dirty="0" smtClean="0">
              <a:latin typeface="Times New Roman" pitchFamily="18" charset="0"/>
              <a:cs typeface="Times New Roman" pitchFamily="18" charset="0"/>
            </a:endParaRPr>
          </a:p>
          <a:p>
            <a:pPr algn="just">
              <a:buNone/>
            </a:pPr>
            <a:r>
              <a:rPr lang="de-DE" sz="2000" dirty="0" err="1" smtClean="0">
                <a:latin typeface="Times New Roman" pitchFamily="18" charset="0"/>
                <a:cs typeface="Times New Roman" pitchFamily="18" charset="0"/>
              </a:rPr>
              <a:t>έχουμε</a:t>
            </a:r>
            <a:r>
              <a:rPr lang="de-DE" sz="2000" dirty="0" smtClean="0">
                <a:latin typeface="Times New Roman" pitchFamily="18" charset="0"/>
                <a:cs typeface="Times New Roman" pitchFamily="18" charset="0"/>
              </a:rPr>
              <a:t>:</a:t>
            </a:r>
            <a:endParaRPr lang="el-GR" sz="2000" dirty="0" smtClean="0">
              <a:latin typeface="Times New Roman" pitchFamily="18" charset="0"/>
              <a:cs typeface="Times New Roman" pitchFamily="18" charset="0"/>
            </a:endParaRPr>
          </a:p>
          <a:p>
            <a:pPr>
              <a:buNone/>
            </a:pPr>
            <a:endParaRPr lang="el-GR" sz="2000" dirty="0">
              <a:latin typeface="Arial" pitchFamily="34" charset="0"/>
              <a:cs typeface="Arial" pitchFamily="34" charset="0"/>
            </a:endParaRPr>
          </a:p>
        </p:txBody>
      </p:sp>
      <p:sp>
        <p:nvSpPr>
          <p:cNvPr id="2" name="1 - Τίτλος"/>
          <p:cNvSpPr>
            <a:spLocks noGrp="1"/>
          </p:cNvSpPr>
          <p:nvPr>
            <p:ph type="title"/>
          </p:nvPr>
        </p:nvSpPr>
        <p:spPr/>
        <p:txBody>
          <a:bodyPr>
            <a:normAutofit/>
          </a:bodyPr>
          <a:lstStyle/>
          <a:p>
            <a:pPr algn="ctr"/>
            <a:r>
              <a:rPr lang="de-DE" sz="2400" b="1" dirty="0" err="1" smtClean="0">
                <a:solidFill>
                  <a:srgbClr val="C00000"/>
                </a:solidFill>
                <a:latin typeface="Times New Roman" pitchFamily="18" charset="0"/>
                <a:cs typeface="Times New Roman" pitchFamily="18" charset="0"/>
              </a:rPr>
              <a:t>Υπολογισμός</a:t>
            </a:r>
            <a:r>
              <a:rPr lang="de-DE" sz="2400" b="1" dirty="0" smtClean="0">
                <a:solidFill>
                  <a:srgbClr val="C00000"/>
                </a:solidFill>
                <a:latin typeface="Times New Roman" pitchFamily="18" charset="0"/>
                <a:cs typeface="Times New Roman" pitchFamily="18" charset="0"/>
              </a:rPr>
              <a:t> </a:t>
            </a:r>
            <a:r>
              <a:rPr lang="de-DE" sz="2400" b="1" dirty="0" err="1" smtClean="0">
                <a:solidFill>
                  <a:srgbClr val="C00000"/>
                </a:solidFill>
                <a:latin typeface="Times New Roman" pitchFamily="18" charset="0"/>
                <a:cs typeface="Times New Roman" pitchFamily="18" charset="0"/>
              </a:rPr>
              <a:t>ακτίνας</a:t>
            </a:r>
            <a:r>
              <a:rPr lang="de-DE" sz="2400" b="1" dirty="0" smtClean="0">
                <a:solidFill>
                  <a:srgbClr val="C00000"/>
                </a:solidFill>
                <a:latin typeface="Times New Roman" pitchFamily="18" charset="0"/>
                <a:cs typeface="Times New Roman" pitchFamily="18" charset="0"/>
              </a:rPr>
              <a:t> </a:t>
            </a:r>
            <a:r>
              <a:rPr lang="de-DE" sz="2400" b="1" dirty="0" err="1" smtClean="0">
                <a:solidFill>
                  <a:srgbClr val="C00000"/>
                </a:solidFill>
                <a:latin typeface="Times New Roman" pitchFamily="18" charset="0"/>
                <a:cs typeface="Times New Roman" pitchFamily="18" charset="0"/>
              </a:rPr>
              <a:t>Σελήνης</a:t>
            </a:r>
            <a:r>
              <a:rPr lang="de-DE" sz="2400" b="1" dirty="0" smtClean="0">
                <a:solidFill>
                  <a:srgbClr val="C00000"/>
                </a:solidFill>
                <a:latin typeface="Times New Roman" pitchFamily="18" charset="0"/>
                <a:cs typeface="Times New Roman" pitchFamily="18" charset="0"/>
              </a:rPr>
              <a:t> </a:t>
            </a:r>
            <a:r>
              <a:rPr lang="de-DE" sz="2400" b="1" dirty="0" err="1" smtClean="0">
                <a:solidFill>
                  <a:srgbClr val="C00000"/>
                </a:solidFill>
                <a:latin typeface="Times New Roman" pitchFamily="18" charset="0"/>
                <a:cs typeface="Times New Roman" pitchFamily="18" charset="0"/>
              </a:rPr>
              <a:t>και</a:t>
            </a:r>
            <a:r>
              <a:rPr lang="de-DE" sz="2400" b="1" dirty="0" smtClean="0">
                <a:solidFill>
                  <a:srgbClr val="C00000"/>
                </a:solidFill>
                <a:latin typeface="Times New Roman" pitchFamily="18" charset="0"/>
                <a:cs typeface="Times New Roman" pitchFamily="18" charset="0"/>
              </a:rPr>
              <a:t> </a:t>
            </a:r>
            <a:r>
              <a:rPr lang="el-GR" sz="2400" b="1" dirty="0" smtClean="0">
                <a:solidFill>
                  <a:srgbClr val="C00000"/>
                </a:solidFill>
                <a:latin typeface="Times New Roman" pitchFamily="18" charset="0"/>
                <a:cs typeface="Times New Roman" pitchFamily="18" charset="0"/>
              </a:rPr>
              <a:t>α</a:t>
            </a:r>
            <a:r>
              <a:rPr lang="de-DE" sz="2400" b="1" dirty="0" err="1" smtClean="0">
                <a:solidFill>
                  <a:srgbClr val="C00000"/>
                </a:solidFill>
                <a:latin typeface="Times New Roman" pitchFamily="18" charset="0"/>
                <a:cs typeface="Times New Roman" pitchFamily="18" charset="0"/>
              </a:rPr>
              <a:t>πόσταση</a:t>
            </a:r>
            <a:r>
              <a:rPr lang="el-GR" sz="2400" b="1" dirty="0" smtClean="0">
                <a:solidFill>
                  <a:srgbClr val="C00000"/>
                </a:solidFill>
                <a:latin typeface="Times New Roman" pitchFamily="18" charset="0"/>
                <a:cs typeface="Times New Roman" pitchFamily="18" charset="0"/>
              </a:rPr>
              <a:t>ς</a:t>
            </a:r>
            <a:r>
              <a:rPr lang="de-DE" sz="2400" b="1" dirty="0" smtClean="0">
                <a:solidFill>
                  <a:srgbClr val="C00000"/>
                </a:solidFill>
                <a:latin typeface="Times New Roman" pitchFamily="18" charset="0"/>
                <a:cs typeface="Times New Roman" pitchFamily="18" charset="0"/>
              </a:rPr>
              <a:t> </a:t>
            </a:r>
            <a:r>
              <a:rPr lang="de-DE" sz="2400" b="1" dirty="0" err="1" smtClean="0">
                <a:solidFill>
                  <a:srgbClr val="C00000"/>
                </a:solidFill>
                <a:latin typeface="Times New Roman" pitchFamily="18" charset="0"/>
                <a:cs typeface="Times New Roman" pitchFamily="18" charset="0"/>
              </a:rPr>
              <a:t>Γης-Σελήνης</a:t>
            </a:r>
            <a:endParaRPr lang="el-GR" sz="2400" dirty="0">
              <a:solidFill>
                <a:srgbClr val="C00000"/>
              </a:solidFill>
              <a:latin typeface="Times New Roman" pitchFamily="18" charset="0"/>
              <a:cs typeface="Times New Roman" pitchFamily="18" charset="0"/>
            </a:endParaRPr>
          </a:p>
        </p:txBody>
      </p:sp>
      <p:pic>
        <p:nvPicPr>
          <p:cNvPr id="9" name="8 - Εικόνα" descr="https://physicsgg.files.wordpress.com/2012/05/aristarxos009.jpg?w=416&amp;h=416"/>
          <p:cNvPicPr/>
          <p:nvPr/>
        </p:nvPicPr>
        <p:blipFill>
          <a:blip r:embed="rId2"/>
          <a:srcRect/>
          <a:stretch>
            <a:fillRect/>
          </a:stretch>
        </p:blipFill>
        <p:spPr bwMode="auto">
          <a:xfrm>
            <a:off x="3428992" y="3929066"/>
            <a:ext cx="2286016" cy="2214578"/>
          </a:xfrm>
          <a:prstGeom prst="rect">
            <a:avLst/>
          </a:prstGeom>
          <a:noFill/>
          <a:ln w="9525">
            <a:noFill/>
            <a:miter lim="800000"/>
            <a:headEnd/>
            <a:tailEnd/>
          </a:ln>
        </p:spPr>
      </p:pic>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Συγκέντρωση">
  <a:themeElements>
    <a:clrScheme name="Συγκέντρωση">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Συγκέντρωση">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Συγκέντρωση">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121</TotalTime>
  <Words>1330</Words>
  <Application>Microsoft Office PowerPoint</Application>
  <PresentationFormat>Προβολή στην οθόνη (4:3)</PresentationFormat>
  <Paragraphs>167</Paragraphs>
  <Slides>18</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18</vt:i4>
      </vt:variant>
    </vt:vector>
  </HeadingPairs>
  <TitlesOfParts>
    <vt:vector size="19" baseType="lpstr">
      <vt:lpstr>Συγκέντρωση</vt:lpstr>
      <vt:lpstr>           ΤΟ ΜΑΘΗΜΑΤΙΚΟ ΕΡΓΟ ΤΟΥ ΙΠΠΑΡΧΟΥ ΚΑΙ Η ΣΥΜΒΟΛΗ ΤΟΥ ΣΤΗ ΘΕΜΕΛΙΩΣΗ ΚΑΙ ΑΝΑΠΤΥΞΗ ΤΗΣ ΜΑΘΗΜΑΤΙΚΗΣ ΕΠΙΣΤΗΜΗΣ ΣΤΗΝ ΑΡΧΑΙΑ ΕΛΛΑΔΑ</vt:lpstr>
      <vt:lpstr>Περίληψη</vt:lpstr>
      <vt:lpstr>Εισαγωγή  </vt:lpstr>
      <vt:lpstr>    Ταξινόμηση του μαθηματικού έργου του Ιππάρχου ανά θεματική περιοχή.</vt:lpstr>
      <vt:lpstr>  Πίνακας χορδών του Ιππάρχου</vt:lpstr>
      <vt:lpstr>                  Ο τετράντας (ή το τέταρτον) του Ιππάρχου   </vt:lpstr>
      <vt:lpstr>Ο τετράντας (ή το τέταρτον) του Ιππάρχου</vt:lpstr>
      <vt:lpstr>Υπολογισμός ακτίνας Σελήνης και απόστασης Γης-Σελήνης</vt:lpstr>
      <vt:lpstr>Υπολογισμός ακτίνας Σελήνης και απόστασης Γης-Σελήνης</vt:lpstr>
      <vt:lpstr>Ακτίνα της Σελήνης</vt:lpstr>
      <vt:lpstr>Διάταξη για τον υπολογισμό της σχέσης ακτίνας της Σελήνης r και απόστασης Γης-Σελήνης d.</vt:lpstr>
      <vt:lpstr>Η στερεογραφική προβολή της σφαίρας</vt:lpstr>
      <vt:lpstr>Μετρητικά αστρονομικά όργανα </vt:lpstr>
      <vt:lpstr>Μετρητικά αστρονομικά όργανα</vt:lpstr>
      <vt:lpstr>                Μετρητικά αστρονομικά όργανα</vt:lpstr>
      <vt:lpstr>Μετρητικά αστρονομικά όργανα</vt:lpstr>
      <vt:lpstr>        Μετρητικά αστρονομικά όργανα</vt:lpstr>
      <vt:lpstr>Συμπεράσματα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ΤΟ ΜΑΘΗΜΑΤΙΚΟ ΕΡΓΟ ΤΟΥ ΙΠΠΑΡΧΟΥ ΚΑΙ Η ΣΥΜΒΟΛΗ ΤΟΥ ΣΤΗ ΘΕΜΕΛΙΩΣΗ ΚΑΙ ΑΝΑΠΤΥΞΗ ΤΗΣ ΜΑΘΗΜΑΤΙΚΗΣ ΕΠΙΣΤΗΜΗΣ ΣΤΗΝ ΑΡΧΑΙΑ ΕΛΛΑΔΑ</dc:title>
  <dc:creator>user</dc:creator>
  <cp:lastModifiedBy>user</cp:lastModifiedBy>
  <cp:revision>21</cp:revision>
  <dcterms:created xsi:type="dcterms:W3CDTF">2019-10-21T05:46:41Z</dcterms:created>
  <dcterms:modified xsi:type="dcterms:W3CDTF">2019-10-29T05:43:05Z</dcterms:modified>
</cp:coreProperties>
</file>