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sldIdLst>
    <p:sldId id="256" r:id="rId2"/>
    <p:sldId id="257" r:id="rId3"/>
    <p:sldId id="262" r:id="rId4"/>
    <p:sldId id="258" r:id="rId5"/>
    <p:sldId id="261" r:id="rId6"/>
    <p:sldId id="263" r:id="rId7"/>
    <p:sldId id="265" r:id="rId8"/>
    <p:sldId id="270" r:id="rId9"/>
    <p:sldId id="271" r:id="rId10"/>
    <p:sldId id="272" r:id="rId11"/>
    <p:sldId id="266" r:id="rId12"/>
    <p:sldId id="274" r:id="rId13"/>
    <p:sldId id="267" r:id="rId14"/>
    <p:sldId id="268" r:id="rId15"/>
    <p:sldId id="269" r:id="rId16"/>
    <p:sldId id="275" r:id="rId1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03864"/>
    <a:srgbClr val="5C005C"/>
    <a:srgbClr val="769535"/>
    <a:srgbClr val="2787A0"/>
    <a:srgbClr val="F79646"/>
    <a:srgbClr val="033497"/>
    <a:srgbClr val="000099"/>
    <a:srgbClr val="003399"/>
    <a:srgbClr val="CB6C1D"/>
    <a:srgbClr val="BB631B"/>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20023" autoAdjust="0"/>
    <p:restoredTop sz="94660"/>
  </p:normalViewPr>
  <p:slideViewPr>
    <p:cSldViewPr snapToGrid="0">
      <p:cViewPr varScale="1">
        <p:scale>
          <a:sx n="91" d="100"/>
          <a:sy n="91" d="100"/>
        </p:scale>
        <p:origin x="-294"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22DCBA-EB77-43AF-8583-A2EC85D78F2D}" type="datetimeFigureOut">
              <a:rPr lang="el-GR" smtClean="0"/>
              <a:pPr/>
              <a:t>19/11/2018</a:t>
            </a:fld>
            <a:endParaRPr lang="el-G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F22711-F3D5-44B8-838A-0E8F86A6EAD4}" type="slidenum">
              <a:rPr lang="el-GR" smtClean="0"/>
              <a:pPr/>
              <a:t>‹#›</a:t>
            </a:fld>
            <a:endParaRPr lang="el-GR"/>
          </a:p>
        </p:txBody>
      </p:sp>
    </p:spTree>
    <p:extLst>
      <p:ext uri="{BB962C8B-B14F-4D97-AF65-F5344CB8AC3E}">
        <p14:creationId xmlns:p14="http://schemas.microsoft.com/office/powerpoint/2010/main" xmlns="" val="4384516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41F22711-F3D5-44B8-838A-0E8F86A6EAD4}" type="slidenum">
              <a:rPr lang="el-GR" smtClean="0"/>
              <a:pPr/>
              <a:t>1</a:t>
            </a:fld>
            <a:endParaRPr lang="el-GR"/>
          </a:p>
        </p:txBody>
      </p:sp>
    </p:spTree>
    <p:extLst>
      <p:ext uri="{BB962C8B-B14F-4D97-AF65-F5344CB8AC3E}">
        <p14:creationId xmlns:p14="http://schemas.microsoft.com/office/powerpoint/2010/main" xmlns="" val="11762327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41F22711-F3D5-44B8-838A-0E8F86A6EAD4}" type="slidenum">
              <a:rPr lang="el-GR" smtClean="0"/>
              <a:pPr/>
              <a:t>2</a:t>
            </a:fld>
            <a:endParaRPr lang="el-GR"/>
          </a:p>
        </p:txBody>
      </p:sp>
    </p:spTree>
    <p:extLst>
      <p:ext uri="{BB962C8B-B14F-4D97-AF65-F5344CB8AC3E}">
        <p14:creationId xmlns:p14="http://schemas.microsoft.com/office/powerpoint/2010/main" xmlns="" val="40058757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l-G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5C6447C0-51FD-478B-B36C-3E8511D91D9B}" type="datetime1">
              <a:rPr lang="el-GR" smtClean="0"/>
              <a:pPr/>
              <a:t>19/11/2018</a:t>
            </a:fld>
            <a:endParaRPr lang="el-GR"/>
          </a:p>
        </p:txBody>
      </p:sp>
      <p:sp>
        <p:nvSpPr>
          <p:cNvPr id="5" name="Footer Placeholder 4"/>
          <p:cNvSpPr>
            <a:spLocks noGrp="1"/>
          </p:cNvSpPr>
          <p:nvPr>
            <p:ph type="ftr" sz="quarter" idx="11"/>
          </p:nvPr>
        </p:nvSpPr>
        <p:spPr/>
        <p:txBody>
          <a:bodyPr/>
          <a:lstStyle/>
          <a:p>
            <a:r>
              <a:rPr lang="el-GR" smtClean="0"/>
              <a:t>2ο ΠΕΚΕΣ Ν. Αιγαίου με έδρα τη Ρόδο</a:t>
            </a:r>
            <a:endParaRPr lang="el-GR"/>
          </a:p>
        </p:txBody>
      </p:sp>
      <p:sp>
        <p:nvSpPr>
          <p:cNvPr id="6" name="Slide Number Placeholder 5"/>
          <p:cNvSpPr>
            <a:spLocks noGrp="1"/>
          </p:cNvSpPr>
          <p:nvPr>
            <p:ph type="sldNum" sz="quarter" idx="12"/>
          </p:nvPr>
        </p:nvSpPr>
        <p:spPr/>
        <p:txBody>
          <a:bodyPr/>
          <a:lstStyle/>
          <a:p>
            <a:fld id="{336EDE80-EE6E-4EB5-A322-26D8A0291C60}" type="slidenum">
              <a:rPr lang="el-GR" smtClean="0"/>
              <a:pPr/>
              <a:t>‹#›</a:t>
            </a:fld>
            <a:endParaRPr lang="el-GR"/>
          </a:p>
        </p:txBody>
      </p:sp>
    </p:spTree>
    <p:extLst>
      <p:ext uri="{BB962C8B-B14F-4D97-AF65-F5344CB8AC3E}">
        <p14:creationId xmlns:p14="http://schemas.microsoft.com/office/powerpoint/2010/main" xmlns="" val="32661204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C8EAD49E-F4F1-4720-824D-DABD3E99A2F0}" type="datetime1">
              <a:rPr lang="el-GR" smtClean="0"/>
              <a:pPr/>
              <a:t>19/11/2018</a:t>
            </a:fld>
            <a:endParaRPr lang="el-GR"/>
          </a:p>
        </p:txBody>
      </p:sp>
      <p:sp>
        <p:nvSpPr>
          <p:cNvPr id="5" name="Footer Placeholder 4"/>
          <p:cNvSpPr>
            <a:spLocks noGrp="1"/>
          </p:cNvSpPr>
          <p:nvPr>
            <p:ph type="ftr" sz="quarter" idx="11"/>
          </p:nvPr>
        </p:nvSpPr>
        <p:spPr/>
        <p:txBody>
          <a:bodyPr/>
          <a:lstStyle/>
          <a:p>
            <a:r>
              <a:rPr lang="el-GR" smtClean="0"/>
              <a:t>2ο ΠΕΚΕΣ Ν. Αιγαίου με έδρα τη Ρόδο</a:t>
            </a:r>
            <a:endParaRPr lang="el-GR"/>
          </a:p>
        </p:txBody>
      </p:sp>
      <p:sp>
        <p:nvSpPr>
          <p:cNvPr id="6" name="Slide Number Placeholder 5"/>
          <p:cNvSpPr>
            <a:spLocks noGrp="1"/>
          </p:cNvSpPr>
          <p:nvPr>
            <p:ph type="sldNum" sz="quarter" idx="12"/>
          </p:nvPr>
        </p:nvSpPr>
        <p:spPr/>
        <p:txBody>
          <a:bodyPr/>
          <a:lstStyle/>
          <a:p>
            <a:fld id="{336EDE80-EE6E-4EB5-A322-26D8A0291C60}" type="slidenum">
              <a:rPr lang="el-GR" smtClean="0"/>
              <a:pPr/>
              <a:t>‹#›</a:t>
            </a:fld>
            <a:endParaRPr lang="el-GR"/>
          </a:p>
        </p:txBody>
      </p:sp>
    </p:spTree>
    <p:extLst>
      <p:ext uri="{BB962C8B-B14F-4D97-AF65-F5344CB8AC3E}">
        <p14:creationId xmlns:p14="http://schemas.microsoft.com/office/powerpoint/2010/main" xmlns="" val="1289413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6BF7227C-7BB6-49E2-8DB2-64E90245FBBF}" type="datetime1">
              <a:rPr lang="el-GR" smtClean="0"/>
              <a:pPr/>
              <a:t>19/11/2018</a:t>
            </a:fld>
            <a:endParaRPr lang="el-GR"/>
          </a:p>
        </p:txBody>
      </p:sp>
      <p:sp>
        <p:nvSpPr>
          <p:cNvPr id="5" name="Footer Placeholder 4"/>
          <p:cNvSpPr>
            <a:spLocks noGrp="1"/>
          </p:cNvSpPr>
          <p:nvPr>
            <p:ph type="ftr" sz="quarter" idx="11"/>
          </p:nvPr>
        </p:nvSpPr>
        <p:spPr/>
        <p:txBody>
          <a:bodyPr/>
          <a:lstStyle/>
          <a:p>
            <a:r>
              <a:rPr lang="el-GR" smtClean="0"/>
              <a:t>2ο ΠΕΚΕΣ Ν. Αιγαίου με έδρα τη Ρόδο</a:t>
            </a:r>
            <a:endParaRPr lang="el-GR"/>
          </a:p>
        </p:txBody>
      </p:sp>
      <p:sp>
        <p:nvSpPr>
          <p:cNvPr id="6" name="Slide Number Placeholder 5"/>
          <p:cNvSpPr>
            <a:spLocks noGrp="1"/>
          </p:cNvSpPr>
          <p:nvPr>
            <p:ph type="sldNum" sz="quarter" idx="12"/>
          </p:nvPr>
        </p:nvSpPr>
        <p:spPr/>
        <p:txBody>
          <a:bodyPr/>
          <a:lstStyle/>
          <a:p>
            <a:fld id="{336EDE80-EE6E-4EB5-A322-26D8A0291C60}" type="slidenum">
              <a:rPr lang="el-GR" smtClean="0"/>
              <a:pPr/>
              <a:t>‹#›</a:t>
            </a:fld>
            <a:endParaRPr lang="el-GR"/>
          </a:p>
        </p:txBody>
      </p:sp>
    </p:spTree>
    <p:extLst>
      <p:ext uri="{BB962C8B-B14F-4D97-AF65-F5344CB8AC3E}">
        <p14:creationId xmlns:p14="http://schemas.microsoft.com/office/powerpoint/2010/main" xmlns="" val="64737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0CD92F8A-21E3-4EE4-AF03-0CDCE62E3900}" type="datetime1">
              <a:rPr lang="el-GR" smtClean="0"/>
              <a:pPr/>
              <a:t>19/11/2018</a:t>
            </a:fld>
            <a:endParaRPr lang="el-GR"/>
          </a:p>
        </p:txBody>
      </p:sp>
      <p:sp>
        <p:nvSpPr>
          <p:cNvPr id="5" name="Footer Placeholder 4"/>
          <p:cNvSpPr>
            <a:spLocks noGrp="1"/>
          </p:cNvSpPr>
          <p:nvPr>
            <p:ph type="ftr" sz="quarter" idx="11"/>
          </p:nvPr>
        </p:nvSpPr>
        <p:spPr/>
        <p:txBody>
          <a:bodyPr/>
          <a:lstStyle/>
          <a:p>
            <a:r>
              <a:rPr lang="el-GR" smtClean="0"/>
              <a:t>2ο ΠΕΚΕΣ Ν. Αιγαίου με έδρα τη Ρόδο</a:t>
            </a:r>
            <a:endParaRPr lang="el-GR"/>
          </a:p>
        </p:txBody>
      </p:sp>
      <p:sp>
        <p:nvSpPr>
          <p:cNvPr id="6" name="Slide Number Placeholder 5"/>
          <p:cNvSpPr>
            <a:spLocks noGrp="1"/>
          </p:cNvSpPr>
          <p:nvPr>
            <p:ph type="sldNum" sz="quarter" idx="12"/>
          </p:nvPr>
        </p:nvSpPr>
        <p:spPr/>
        <p:txBody>
          <a:bodyPr/>
          <a:lstStyle/>
          <a:p>
            <a:fld id="{336EDE80-EE6E-4EB5-A322-26D8A0291C60}" type="slidenum">
              <a:rPr lang="el-GR" smtClean="0"/>
              <a:pPr/>
              <a:t>‹#›</a:t>
            </a:fld>
            <a:endParaRPr lang="el-GR"/>
          </a:p>
        </p:txBody>
      </p:sp>
    </p:spTree>
    <p:extLst>
      <p:ext uri="{BB962C8B-B14F-4D97-AF65-F5344CB8AC3E}">
        <p14:creationId xmlns:p14="http://schemas.microsoft.com/office/powerpoint/2010/main" xmlns="" val="490224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l-G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D22345-1727-43CE-A428-717EAE66662B}" type="datetime1">
              <a:rPr lang="el-GR" smtClean="0"/>
              <a:pPr/>
              <a:t>19/11/2018</a:t>
            </a:fld>
            <a:endParaRPr lang="el-GR"/>
          </a:p>
        </p:txBody>
      </p:sp>
      <p:sp>
        <p:nvSpPr>
          <p:cNvPr id="5" name="Footer Placeholder 4"/>
          <p:cNvSpPr>
            <a:spLocks noGrp="1"/>
          </p:cNvSpPr>
          <p:nvPr>
            <p:ph type="ftr" sz="quarter" idx="11"/>
          </p:nvPr>
        </p:nvSpPr>
        <p:spPr/>
        <p:txBody>
          <a:bodyPr/>
          <a:lstStyle/>
          <a:p>
            <a:r>
              <a:rPr lang="el-GR" smtClean="0"/>
              <a:t>2ο ΠΕΚΕΣ Ν. Αιγαίου με έδρα τη Ρόδο</a:t>
            </a:r>
            <a:endParaRPr lang="el-GR"/>
          </a:p>
        </p:txBody>
      </p:sp>
      <p:sp>
        <p:nvSpPr>
          <p:cNvPr id="6" name="Slide Number Placeholder 5"/>
          <p:cNvSpPr>
            <a:spLocks noGrp="1"/>
          </p:cNvSpPr>
          <p:nvPr>
            <p:ph type="sldNum" sz="quarter" idx="12"/>
          </p:nvPr>
        </p:nvSpPr>
        <p:spPr/>
        <p:txBody>
          <a:bodyPr/>
          <a:lstStyle/>
          <a:p>
            <a:fld id="{336EDE80-EE6E-4EB5-A322-26D8A0291C60}" type="slidenum">
              <a:rPr lang="el-GR" smtClean="0"/>
              <a:pPr/>
              <a:t>‹#›</a:t>
            </a:fld>
            <a:endParaRPr lang="el-GR"/>
          </a:p>
        </p:txBody>
      </p:sp>
    </p:spTree>
    <p:extLst>
      <p:ext uri="{BB962C8B-B14F-4D97-AF65-F5344CB8AC3E}">
        <p14:creationId xmlns:p14="http://schemas.microsoft.com/office/powerpoint/2010/main" xmlns="" val="240193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DD5DF64E-3E3A-4159-A711-F60492248ACC}" type="datetime1">
              <a:rPr lang="el-GR" smtClean="0"/>
              <a:pPr/>
              <a:t>19/11/2018</a:t>
            </a:fld>
            <a:endParaRPr lang="el-GR"/>
          </a:p>
        </p:txBody>
      </p:sp>
      <p:sp>
        <p:nvSpPr>
          <p:cNvPr id="6" name="Footer Placeholder 5"/>
          <p:cNvSpPr>
            <a:spLocks noGrp="1"/>
          </p:cNvSpPr>
          <p:nvPr>
            <p:ph type="ftr" sz="quarter" idx="11"/>
          </p:nvPr>
        </p:nvSpPr>
        <p:spPr/>
        <p:txBody>
          <a:bodyPr/>
          <a:lstStyle/>
          <a:p>
            <a:r>
              <a:rPr lang="el-GR" smtClean="0"/>
              <a:t>2ο ΠΕΚΕΣ Ν. Αιγαίου με έδρα τη Ρόδο</a:t>
            </a:r>
            <a:endParaRPr lang="el-GR"/>
          </a:p>
        </p:txBody>
      </p:sp>
      <p:sp>
        <p:nvSpPr>
          <p:cNvPr id="7" name="Slide Number Placeholder 6"/>
          <p:cNvSpPr>
            <a:spLocks noGrp="1"/>
          </p:cNvSpPr>
          <p:nvPr>
            <p:ph type="sldNum" sz="quarter" idx="12"/>
          </p:nvPr>
        </p:nvSpPr>
        <p:spPr/>
        <p:txBody>
          <a:bodyPr/>
          <a:lstStyle/>
          <a:p>
            <a:fld id="{336EDE80-EE6E-4EB5-A322-26D8A0291C60}" type="slidenum">
              <a:rPr lang="el-GR" smtClean="0"/>
              <a:pPr/>
              <a:t>‹#›</a:t>
            </a:fld>
            <a:endParaRPr lang="el-GR"/>
          </a:p>
        </p:txBody>
      </p:sp>
    </p:spTree>
    <p:extLst>
      <p:ext uri="{BB962C8B-B14F-4D97-AF65-F5344CB8AC3E}">
        <p14:creationId xmlns:p14="http://schemas.microsoft.com/office/powerpoint/2010/main" xmlns="" val="3020107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l-G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9BC8135D-240E-4186-A374-95D1DD819003}" type="datetime1">
              <a:rPr lang="el-GR" smtClean="0"/>
              <a:pPr/>
              <a:t>19/11/2018</a:t>
            </a:fld>
            <a:endParaRPr lang="el-GR"/>
          </a:p>
        </p:txBody>
      </p:sp>
      <p:sp>
        <p:nvSpPr>
          <p:cNvPr id="8" name="Footer Placeholder 7"/>
          <p:cNvSpPr>
            <a:spLocks noGrp="1"/>
          </p:cNvSpPr>
          <p:nvPr>
            <p:ph type="ftr" sz="quarter" idx="11"/>
          </p:nvPr>
        </p:nvSpPr>
        <p:spPr/>
        <p:txBody>
          <a:bodyPr/>
          <a:lstStyle/>
          <a:p>
            <a:r>
              <a:rPr lang="el-GR" smtClean="0"/>
              <a:t>2ο ΠΕΚΕΣ Ν. Αιγαίου με έδρα τη Ρόδο</a:t>
            </a:r>
            <a:endParaRPr lang="el-GR"/>
          </a:p>
        </p:txBody>
      </p:sp>
      <p:sp>
        <p:nvSpPr>
          <p:cNvPr id="9" name="Slide Number Placeholder 8"/>
          <p:cNvSpPr>
            <a:spLocks noGrp="1"/>
          </p:cNvSpPr>
          <p:nvPr>
            <p:ph type="sldNum" sz="quarter" idx="12"/>
          </p:nvPr>
        </p:nvSpPr>
        <p:spPr/>
        <p:txBody>
          <a:bodyPr/>
          <a:lstStyle/>
          <a:p>
            <a:fld id="{336EDE80-EE6E-4EB5-A322-26D8A0291C60}" type="slidenum">
              <a:rPr lang="el-GR" smtClean="0"/>
              <a:pPr/>
              <a:t>‹#›</a:t>
            </a:fld>
            <a:endParaRPr lang="el-GR"/>
          </a:p>
        </p:txBody>
      </p:sp>
    </p:spTree>
    <p:extLst>
      <p:ext uri="{BB962C8B-B14F-4D97-AF65-F5344CB8AC3E}">
        <p14:creationId xmlns:p14="http://schemas.microsoft.com/office/powerpoint/2010/main" xmlns="" val="1112022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F0165048-0C63-4CAE-95EF-7F0912459458}" type="datetime1">
              <a:rPr lang="el-GR" smtClean="0"/>
              <a:pPr/>
              <a:t>19/11/2018</a:t>
            </a:fld>
            <a:endParaRPr lang="el-GR"/>
          </a:p>
        </p:txBody>
      </p:sp>
      <p:sp>
        <p:nvSpPr>
          <p:cNvPr id="4" name="Footer Placeholder 3"/>
          <p:cNvSpPr>
            <a:spLocks noGrp="1"/>
          </p:cNvSpPr>
          <p:nvPr>
            <p:ph type="ftr" sz="quarter" idx="11"/>
          </p:nvPr>
        </p:nvSpPr>
        <p:spPr/>
        <p:txBody>
          <a:bodyPr/>
          <a:lstStyle/>
          <a:p>
            <a:r>
              <a:rPr lang="el-GR" smtClean="0"/>
              <a:t>2ο ΠΕΚΕΣ Ν. Αιγαίου με έδρα τη Ρόδο</a:t>
            </a:r>
            <a:endParaRPr lang="el-GR"/>
          </a:p>
        </p:txBody>
      </p:sp>
      <p:sp>
        <p:nvSpPr>
          <p:cNvPr id="5" name="Slide Number Placeholder 4"/>
          <p:cNvSpPr>
            <a:spLocks noGrp="1"/>
          </p:cNvSpPr>
          <p:nvPr>
            <p:ph type="sldNum" sz="quarter" idx="12"/>
          </p:nvPr>
        </p:nvSpPr>
        <p:spPr/>
        <p:txBody>
          <a:bodyPr/>
          <a:lstStyle/>
          <a:p>
            <a:fld id="{336EDE80-EE6E-4EB5-A322-26D8A0291C60}" type="slidenum">
              <a:rPr lang="el-GR" smtClean="0"/>
              <a:pPr/>
              <a:t>‹#›</a:t>
            </a:fld>
            <a:endParaRPr lang="el-GR"/>
          </a:p>
        </p:txBody>
      </p:sp>
    </p:spTree>
    <p:extLst>
      <p:ext uri="{BB962C8B-B14F-4D97-AF65-F5344CB8AC3E}">
        <p14:creationId xmlns:p14="http://schemas.microsoft.com/office/powerpoint/2010/main" xmlns="" val="1154244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393370-DC28-47CF-8EEC-A1FAF4FA6EC9}" type="datetime1">
              <a:rPr lang="el-GR" smtClean="0"/>
              <a:pPr/>
              <a:t>19/11/2018</a:t>
            </a:fld>
            <a:endParaRPr lang="el-GR"/>
          </a:p>
        </p:txBody>
      </p:sp>
      <p:sp>
        <p:nvSpPr>
          <p:cNvPr id="3" name="Footer Placeholder 2"/>
          <p:cNvSpPr>
            <a:spLocks noGrp="1"/>
          </p:cNvSpPr>
          <p:nvPr>
            <p:ph type="ftr" sz="quarter" idx="11"/>
          </p:nvPr>
        </p:nvSpPr>
        <p:spPr/>
        <p:txBody>
          <a:bodyPr/>
          <a:lstStyle/>
          <a:p>
            <a:r>
              <a:rPr lang="el-GR" smtClean="0"/>
              <a:t>2ο ΠΕΚΕΣ Ν. Αιγαίου με έδρα τη Ρόδο</a:t>
            </a:r>
            <a:endParaRPr lang="el-GR"/>
          </a:p>
        </p:txBody>
      </p:sp>
      <p:sp>
        <p:nvSpPr>
          <p:cNvPr id="4" name="Slide Number Placeholder 3"/>
          <p:cNvSpPr>
            <a:spLocks noGrp="1"/>
          </p:cNvSpPr>
          <p:nvPr>
            <p:ph type="sldNum" sz="quarter" idx="12"/>
          </p:nvPr>
        </p:nvSpPr>
        <p:spPr/>
        <p:txBody>
          <a:bodyPr/>
          <a:lstStyle/>
          <a:p>
            <a:fld id="{336EDE80-EE6E-4EB5-A322-26D8A0291C60}" type="slidenum">
              <a:rPr lang="el-GR" smtClean="0"/>
              <a:pPr/>
              <a:t>‹#›</a:t>
            </a:fld>
            <a:endParaRPr lang="el-GR"/>
          </a:p>
        </p:txBody>
      </p:sp>
    </p:spTree>
    <p:extLst>
      <p:ext uri="{BB962C8B-B14F-4D97-AF65-F5344CB8AC3E}">
        <p14:creationId xmlns:p14="http://schemas.microsoft.com/office/powerpoint/2010/main" xmlns="" val="3732440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l-G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88997D-96BA-4A91-9125-DC2BDB6EE337}" type="datetime1">
              <a:rPr lang="el-GR" smtClean="0"/>
              <a:pPr/>
              <a:t>19/11/2018</a:t>
            </a:fld>
            <a:endParaRPr lang="el-GR"/>
          </a:p>
        </p:txBody>
      </p:sp>
      <p:sp>
        <p:nvSpPr>
          <p:cNvPr id="6" name="Footer Placeholder 5"/>
          <p:cNvSpPr>
            <a:spLocks noGrp="1"/>
          </p:cNvSpPr>
          <p:nvPr>
            <p:ph type="ftr" sz="quarter" idx="11"/>
          </p:nvPr>
        </p:nvSpPr>
        <p:spPr/>
        <p:txBody>
          <a:bodyPr/>
          <a:lstStyle/>
          <a:p>
            <a:r>
              <a:rPr lang="el-GR" smtClean="0"/>
              <a:t>2ο ΠΕΚΕΣ Ν. Αιγαίου με έδρα τη Ρόδο</a:t>
            </a:r>
            <a:endParaRPr lang="el-GR"/>
          </a:p>
        </p:txBody>
      </p:sp>
      <p:sp>
        <p:nvSpPr>
          <p:cNvPr id="7" name="Slide Number Placeholder 6"/>
          <p:cNvSpPr>
            <a:spLocks noGrp="1"/>
          </p:cNvSpPr>
          <p:nvPr>
            <p:ph type="sldNum" sz="quarter" idx="12"/>
          </p:nvPr>
        </p:nvSpPr>
        <p:spPr/>
        <p:txBody>
          <a:bodyPr/>
          <a:lstStyle/>
          <a:p>
            <a:fld id="{336EDE80-EE6E-4EB5-A322-26D8A0291C60}" type="slidenum">
              <a:rPr lang="el-GR" smtClean="0"/>
              <a:pPr/>
              <a:t>‹#›</a:t>
            </a:fld>
            <a:endParaRPr lang="el-GR"/>
          </a:p>
        </p:txBody>
      </p:sp>
    </p:spTree>
    <p:extLst>
      <p:ext uri="{BB962C8B-B14F-4D97-AF65-F5344CB8AC3E}">
        <p14:creationId xmlns:p14="http://schemas.microsoft.com/office/powerpoint/2010/main" xmlns="" val="3704701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l-G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C45C01-1CB4-40C9-9EE4-B06B3AA78B56}" type="datetime1">
              <a:rPr lang="el-GR" smtClean="0"/>
              <a:pPr/>
              <a:t>19/11/2018</a:t>
            </a:fld>
            <a:endParaRPr lang="el-GR"/>
          </a:p>
        </p:txBody>
      </p:sp>
      <p:sp>
        <p:nvSpPr>
          <p:cNvPr id="6" name="Footer Placeholder 5"/>
          <p:cNvSpPr>
            <a:spLocks noGrp="1"/>
          </p:cNvSpPr>
          <p:nvPr>
            <p:ph type="ftr" sz="quarter" idx="11"/>
          </p:nvPr>
        </p:nvSpPr>
        <p:spPr/>
        <p:txBody>
          <a:bodyPr/>
          <a:lstStyle/>
          <a:p>
            <a:r>
              <a:rPr lang="el-GR" smtClean="0"/>
              <a:t>2ο ΠΕΚΕΣ Ν. Αιγαίου με έδρα τη Ρόδο</a:t>
            </a:r>
            <a:endParaRPr lang="el-GR"/>
          </a:p>
        </p:txBody>
      </p:sp>
      <p:sp>
        <p:nvSpPr>
          <p:cNvPr id="7" name="Slide Number Placeholder 6"/>
          <p:cNvSpPr>
            <a:spLocks noGrp="1"/>
          </p:cNvSpPr>
          <p:nvPr>
            <p:ph type="sldNum" sz="quarter" idx="12"/>
          </p:nvPr>
        </p:nvSpPr>
        <p:spPr/>
        <p:txBody>
          <a:bodyPr/>
          <a:lstStyle/>
          <a:p>
            <a:fld id="{336EDE80-EE6E-4EB5-A322-26D8A0291C60}" type="slidenum">
              <a:rPr lang="el-GR" smtClean="0"/>
              <a:pPr/>
              <a:t>‹#›</a:t>
            </a:fld>
            <a:endParaRPr lang="el-GR"/>
          </a:p>
        </p:txBody>
      </p:sp>
    </p:spTree>
    <p:extLst>
      <p:ext uri="{BB962C8B-B14F-4D97-AF65-F5344CB8AC3E}">
        <p14:creationId xmlns:p14="http://schemas.microsoft.com/office/powerpoint/2010/main" xmlns="" val="3353336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66075D-73E5-4AAD-AC72-2629D5CD21D5}" type="datetime1">
              <a:rPr lang="el-GR" smtClean="0"/>
              <a:pPr/>
              <a:t>19/11/2018</a:t>
            </a:fld>
            <a:endParaRPr lang="el-G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2ο ΠΕΚΕΣ Ν. Αιγαίου με έδρα τη Ρόδο</a:t>
            </a:r>
            <a:endParaRPr lang="el-G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6EDE80-EE6E-4EB5-A322-26D8A0291C60}" type="slidenum">
              <a:rPr lang="el-GR" smtClean="0"/>
              <a:pPr/>
              <a:t>‹#›</a:t>
            </a:fld>
            <a:endParaRPr lang="el-GR"/>
          </a:p>
        </p:txBody>
      </p:sp>
    </p:spTree>
    <p:extLst>
      <p:ext uri="{BB962C8B-B14F-4D97-AF65-F5344CB8AC3E}">
        <p14:creationId xmlns:p14="http://schemas.microsoft.com/office/powerpoint/2010/main" xmlns="" val="2634714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minedu.gov.gr/rss/34935-05-06-18-ti-provlepei-to-sxedio-nomou-gia-tis-domes-ekpaidefsis-sygkritikoi-pinakes"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mailto:pkaperneka@sch.gr" TargetMode="External"/><Relationship Id="rId13" Type="http://schemas.openxmlformats.org/officeDocument/2006/relationships/hyperlink" Target="mailto:elenpapadop@sch.gr" TargetMode="External"/><Relationship Id="rId3" Type="http://schemas.openxmlformats.org/officeDocument/2006/relationships/hyperlink" Target="mailto:adamantiaf@sch.gr" TargetMode="External"/><Relationship Id="rId7" Type="http://schemas.openxmlformats.org/officeDocument/2006/relationships/hyperlink" Target="mailto:iokaragi@sch.gr" TargetMode="External"/><Relationship Id="rId12" Type="http://schemas.openxmlformats.org/officeDocument/2006/relationships/hyperlink" Target="mailto:papafro@gmail.com" TargetMode="External"/><Relationship Id="rId2" Type="http://schemas.openxmlformats.org/officeDocument/2006/relationships/hyperlink" Target="mailto:charalabos@sch.gr" TargetMode="External"/><Relationship Id="rId1" Type="http://schemas.openxmlformats.org/officeDocument/2006/relationships/slideLayout" Target="../slideLayouts/slideLayout2.xml"/><Relationship Id="rId6" Type="http://schemas.openxmlformats.org/officeDocument/2006/relationships/hyperlink" Target="mailto:kkantas@sch.gr" TargetMode="External"/><Relationship Id="rId11" Type="http://schemas.openxmlformats.org/officeDocument/2006/relationships/hyperlink" Target="mailto:stelioso@sch.gr" TargetMode="External"/><Relationship Id="rId5" Type="http://schemas.openxmlformats.org/officeDocument/2006/relationships/hyperlink" Target="mailto:kalaouzi@sch.gr" TargetMode="External"/><Relationship Id="rId15" Type="http://schemas.openxmlformats.org/officeDocument/2006/relationships/hyperlink" Target="mailto:ttsimpouri@sch.gr" TargetMode="External"/><Relationship Id="rId10" Type="http://schemas.openxmlformats.org/officeDocument/2006/relationships/hyperlink" Target="mailto:gmavroudi@sch.gr" TargetMode="External"/><Relationship Id="rId4" Type="http://schemas.openxmlformats.org/officeDocument/2006/relationships/hyperlink" Target="mailto:agalanopou@sch.gr" TargetMode="External"/><Relationship Id="rId9" Type="http://schemas.openxmlformats.org/officeDocument/2006/relationships/hyperlink" Target="mailto:dmatzanos@sch.gr" TargetMode="External"/><Relationship Id="rId14" Type="http://schemas.openxmlformats.org/officeDocument/2006/relationships/hyperlink" Target="mailto:spozapali@sch.gr"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 y="4399472"/>
            <a:ext cx="12191999" cy="1419632"/>
          </a:xfrm>
        </p:spPr>
        <p:txBody>
          <a:bodyPr>
            <a:normAutofit lnSpcReduction="10000"/>
          </a:bodyPr>
          <a:lstStyle/>
          <a:p>
            <a:r>
              <a:rPr lang="el-GR" sz="3100" b="1" dirty="0" smtClean="0">
                <a:solidFill>
                  <a:srgbClr val="5C005C"/>
                </a:solidFill>
              </a:rPr>
              <a:t>Συγκριτικοί πίνακες, με τις αλλαγές που προβλέπει το σχέδιο νόμου </a:t>
            </a:r>
          </a:p>
          <a:p>
            <a:r>
              <a:rPr lang="el-GR" sz="3100" b="1" dirty="0" smtClean="0">
                <a:solidFill>
                  <a:srgbClr val="5C005C"/>
                </a:solidFill>
              </a:rPr>
              <a:t>σε σχέση με την παρούσα κατάσταση </a:t>
            </a:r>
          </a:p>
          <a:p>
            <a:r>
              <a:rPr lang="en-US" sz="1700" dirty="0" smtClean="0">
                <a:hlinkClick r:id="rId3"/>
              </a:rPr>
              <a:t>https</a:t>
            </a:r>
            <a:r>
              <a:rPr lang="en-US" sz="1700" dirty="0">
                <a:hlinkClick r:id="rId3"/>
              </a:rPr>
              <a:t>://</a:t>
            </a:r>
            <a:r>
              <a:rPr lang="en-US" sz="1700" dirty="0" smtClean="0">
                <a:hlinkClick r:id="rId3"/>
              </a:rPr>
              <a:t>www.minedu.gov.gr/rss/34935-05-06-18-ti-provlepei-to-sxedio-nomou-gia-tis-domes-ekpaidefsis-sygkritikoi-pinakes</a:t>
            </a:r>
            <a:endParaRPr lang="el-GR" sz="1700" dirty="0" smtClean="0"/>
          </a:p>
          <a:p>
            <a:endParaRPr lang="el-GR" dirty="0"/>
          </a:p>
          <a:p>
            <a:endParaRPr lang="el-GR" dirty="0"/>
          </a:p>
        </p:txBody>
      </p:sp>
      <p:pic>
        <p:nvPicPr>
          <p:cNvPr id="4" name="Picture 3"/>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2343150" y="0"/>
            <a:ext cx="7429500" cy="3605842"/>
          </a:xfrm>
          <a:prstGeom prst="rect">
            <a:avLst/>
          </a:prstGeom>
        </p:spPr>
      </p:pic>
      <p:sp>
        <p:nvSpPr>
          <p:cNvPr id="6" name="Subtitle 2"/>
          <p:cNvSpPr txBox="1">
            <a:spLocks/>
          </p:cNvSpPr>
          <p:nvPr/>
        </p:nvSpPr>
        <p:spPr>
          <a:xfrm>
            <a:off x="-7" y="6000259"/>
            <a:ext cx="12191999" cy="857741"/>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l-GR" b="1" dirty="0" smtClean="0">
                <a:solidFill>
                  <a:srgbClr val="203864"/>
                </a:solidFill>
              </a:rPr>
              <a:t>2ο ΠΕΚΕΣ Νοτίου Αιγαίου</a:t>
            </a:r>
          </a:p>
          <a:p>
            <a:r>
              <a:rPr lang="el-GR" dirty="0" smtClean="0">
                <a:solidFill>
                  <a:srgbClr val="203864"/>
                </a:solidFill>
              </a:rPr>
              <a:t>Έδρα Ρόδος</a:t>
            </a:r>
            <a:endParaRPr lang="el-GR" dirty="0">
              <a:solidFill>
                <a:srgbClr val="203864"/>
              </a:solidFill>
            </a:endParaRPr>
          </a:p>
        </p:txBody>
      </p:sp>
      <p:sp>
        <p:nvSpPr>
          <p:cNvPr id="7" name="Rectangle 6"/>
          <p:cNvSpPr/>
          <p:nvPr/>
        </p:nvSpPr>
        <p:spPr>
          <a:xfrm>
            <a:off x="1794449" y="2808940"/>
            <a:ext cx="8603088" cy="1226912"/>
          </a:xfrm>
          <a:prstGeom prst="rect">
            <a:avLst/>
          </a:prstGeom>
          <a:solidFill>
            <a:srgbClr val="033497"/>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el-GR" sz="2200" smtClean="0">
                <a:solidFill>
                  <a:schemeClr val="bg1"/>
                </a:solidFill>
              </a:rPr>
              <a:t>NOMOΣ ΥΠ’ ΑΡΙΘΜ. 4547</a:t>
            </a:r>
          </a:p>
          <a:p>
            <a:pPr algn="ctr"/>
            <a:r>
              <a:rPr lang="el-GR" sz="2200" smtClean="0">
                <a:solidFill>
                  <a:schemeClr val="bg1"/>
                </a:solidFill>
              </a:rPr>
              <a:t>Αναδιοργάνωση των δομών υποστήριξης της</a:t>
            </a:r>
          </a:p>
          <a:p>
            <a:pPr algn="ctr"/>
            <a:r>
              <a:rPr lang="el-GR" sz="2200" smtClean="0">
                <a:solidFill>
                  <a:schemeClr val="bg1"/>
                </a:solidFill>
              </a:rPr>
              <a:t>πρωτοβάθμιας και δευτεροβάθμιας εκπαίδευσης και άλλες διατάξεις</a:t>
            </a:r>
            <a:endParaRPr lang="el-GR" sz="2200" dirty="0">
              <a:solidFill>
                <a:schemeClr val="bg1"/>
              </a:solidFill>
            </a:endParaRPr>
          </a:p>
        </p:txBody>
      </p:sp>
    </p:spTree>
    <p:extLst>
      <p:ext uri="{BB962C8B-B14F-4D97-AF65-F5344CB8AC3E}">
        <p14:creationId xmlns:p14="http://schemas.microsoft.com/office/powerpoint/2010/main" xmlns="" val="12787080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1451"/>
            <a:ext cx="11353800" cy="571499"/>
          </a:xfrm>
        </p:spPr>
        <p:txBody>
          <a:bodyPr>
            <a:normAutofit/>
          </a:bodyPr>
          <a:lstStyle/>
          <a:p>
            <a:r>
              <a:rPr lang="el-GR" sz="3200" b="1" dirty="0" smtClean="0">
                <a:solidFill>
                  <a:srgbClr val="5C005C"/>
                </a:solidFill>
              </a:rPr>
              <a:t>ΣΕ</a:t>
            </a:r>
            <a:r>
              <a:rPr lang="en-US" sz="3200" b="1" dirty="0" smtClean="0">
                <a:solidFill>
                  <a:srgbClr val="5C005C"/>
                </a:solidFill>
              </a:rPr>
              <a:t>E</a:t>
            </a:r>
            <a:r>
              <a:rPr lang="el-GR" sz="3200" b="1" dirty="0" smtClean="0">
                <a:solidFill>
                  <a:srgbClr val="5C005C"/>
                </a:solidFill>
              </a:rPr>
              <a:t> </a:t>
            </a:r>
            <a:r>
              <a:rPr lang="el-GR" sz="3200" b="1" dirty="0">
                <a:solidFill>
                  <a:srgbClr val="5C005C"/>
                </a:solidFill>
              </a:rPr>
              <a:t>Ειδικής Αγωγής και Ενταξιακής Εκπαίδευσης </a:t>
            </a:r>
            <a:r>
              <a:rPr lang="el-GR" sz="3200" b="1" dirty="0" smtClean="0">
                <a:solidFill>
                  <a:srgbClr val="5C005C"/>
                </a:solidFill>
              </a:rPr>
              <a:t>1/2</a:t>
            </a:r>
            <a:endParaRPr lang="el-GR" sz="3200" b="1" dirty="0">
              <a:solidFill>
                <a:srgbClr val="5C005C"/>
              </a:solidFill>
            </a:endParaRPr>
          </a:p>
        </p:txBody>
      </p:sp>
      <p:sp>
        <p:nvSpPr>
          <p:cNvPr id="3" name="Content Placeholder 2"/>
          <p:cNvSpPr>
            <a:spLocks noGrp="1"/>
          </p:cNvSpPr>
          <p:nvPr>
            <p:ph idx="1"/>
          </p:nvPr>
        </p:nvSpPr>
        <p:spPr>
          <a:xfrm>
            <a:off x="838200" y="876300"/>
            <a:ext cx="10820400" cy="5981700"/>
          </a:xfrm>
        </p:spPr>
        <p:txBody>
          <a:bodyPr>
            <a:normAutofit/>
          </a:bodyPr>
          <a:lstStyle/>
          <a:p>
            <a:pPr algn="just">
              <a:lnSpc>
                <a:spcPct val="110000"/>
              </a:lnSpc>
            </a:pPr>
            <a:r>
              <a:rPr lang="el-GR" dirty="0" smtClean="0">
                <a:solidFill>
                  <a:srgbClr val="203864"/>
                </a:solidFill>
              </a:rPr>
              <a:t>Συνεργάζονται </a:t>
            </a:r>
            <a:r>
              <a:rPr lang="el-GR" dirty="0">
                <a:solidFill>
                  <a:srgbClr val="203864"/>
                </a:solidFill>
              </a:rPr>
              <a:t>με </a:t>
            </a:r>
            <a:r>
              <a:rPr lang="el-GR" dirty="0" smtClean="0">
                <a:solidFill>
                  <a:srgbClr val="203864"/>
                </a:solidFill>
              </a:rPr>
              <a:t>το </a:t>
            </a:r>
            <a:r>
              <a:rPr lang="el-GR" b="1" dirty="0">
                <a:solidFill>
                  <a:srgbClr val="203864"/>
                </a:solidFill>
              </a:rPr>
              <a:t>Κ.Ε.Σ.Υ.</a:t>
            </a:r>
            <a:r>
              <a:rPr lang="el-GR" dirty="0">
                <a:solidFill>
                  <a:srgbClr val="203864"/>
                </a:solidFill>
              </a:rPr>
              <a:t>, </a:t>
            </a:r>
            <a:r>
              <a:rPr lang="el-GR" dirty="0" smtClean="0">
                <a:solidFill>
                  <a:srgbClr val="203864"/>
                </a:solidFill>
              </a:rPr>
              <a:t>και </a:t>
            </a:r>
            <a:r>
              <a:rPr lang="el-GR" dirty="0">
                <a:solidFill>
                  <a:srgbClr val="203864"/>
                </a:solidFill>
              </a:rPr>
              <a:t>με τους </a:t>
            </a:r>
            <a:r>
              <a:rPr lang="el-GR" b="1" dirty="0">
                <a:solidFill>
                  <a:srgbClr val="203864"/>
                </a:solidFill>
              </a:rPr>
              <a:t>Συλλόγους Διδασκόντων</a:t>
            </a:r>
            <a:r>
              <a:rPr lang="el-GR" dirty="0">
                <a:solidFill>
                  <a:srgbClr val="203864"/>
                </a:solidFill>
              </a:rPr>
              <a:t>, </a:t>
            </a:r>
            <a:r>
              <a:rPr lang="el-GR" dirty="0" smtClean="0">
                <a:solidFill>
                  <a:srgbClr val="203864"/>
                </a:solidFill>
              </a:rPr>
              <a:t>σε θέματα: </a:t>
            </a:r>
            <a:r>
              <a:rPr lang="el-GR" dirty="0">
                <a:solidFill>
                  <a:srgbClr val="203864"/>
                </a:solidFill>
              </a:rPr>
              <a:t>διασφάλισης της ισότιμης πρόσβασης όλων ανεξαιρέτως των μαθητών στη μαθησιακή διαδικασία και τη σχολική ζωή, αντιμετώπισης φαινομένων μαθησιακών δυσκολιών, σχολικής εγκατάλειψης, σχολικού εκφοβισμού επαγγελματικού προσανατολισμού κ.ά.. </a:t>
            </a:r>
            <a:endParaRPr lang="en-US" dirty="0" smtClean="0">
              <a:solidFill>
                <a:srgbClr val="203864"/>
              </a:solidFill>
            </a:endParaRPr>
          </a:p>
          <a:p>
            <a:pPr algn="just">
              <a:lnSpc>
                <a:spcPct val="110000"/>
              </a:lnSpc>
            </a:pPr>
            <a:r>
              <a:rPr lang="el-GR" dirty="0" smtClean="0">
                <a:solidFill>
                  <a:srgbClr val="203864"/>
                </a:solidFill>
              </a:rPr>
              <a:t>Ενισχύουν </a:t>
            </a:r>
            <a:r>
              <a:rPr lang="el-GR" dirty="0">
                <a:solidFill>
                  <a:srgbClr val="203864"/>
                </a:solidFill>
              </a:rPr>
              <a:t>το συμβουλευτικό και υποστηρικτικό έργο των </a:t>
            </a:r>
            <a:r>
              <a:rPr lang="el-GR" b="1" dirty="0">
                <a:solidFill>
                  <a:srgbClr val="203864"/>
                </a:solidFill>
              </a:rPr>
              <a:t>Κ.Ε.Σ.Υ.</a:t>
            </a:r>
            <a:r>
              <a:rPr lang="el-GR" dirty="0">
                <a:solidFill>
                  <a:srgbClr val="203864"/>
                </a:solidFill>
              </a:rPr>
              <a:t> και συμβάλλουν με τις παρεμβάσεις τους στη μέγιστη αποτελεσματικότητα του προσφερόμενου έργου των Κ.Ε.Σ.Υ., ιδιαίτερα στην εφαρμογή αντισταθμιστικών εκπαιδευτικών προγραμμάτων, στη διαχείριση κρίσεων, στην προαγωγή της ενταξιακής εκπαίδευσης και της διαφοροποιημένης παιδαγωγικής και διδασκαλίας, με σκοπό την αντιμετώπιση κάθε μορφής αποκλεισμού και διακρίσεων. </a:t>
            </a:r>
            <a:endParaRPr lang="en-US" dirty="0" smtClean="0">
              <a:solidFill>
                <a:srgbClr val="203864"/>
              </a:solidFill>
            </a:endParaRPr>
          </a:p>
        </p:txBody>
      </p:sp>
      <p:sp>
        <p:nvSpPr>
          <p:cNvPr id="4" name="Footer Placeholder 3"/>
          <p:cNvSpPr>
            <a:spLocks noGrp="1"/>
          </p:cNvSpPr>
          <p:nvPr>
            <p:ph type="ftr" sz="quarter" idx="11"/>
          </p:nvPr>
        </p:nvSpPr>
        <p:spPr>
          <a:xfrm>
            <a:off x="4025721" y="6538912"/>
            <a:ext cx="4114800" cy="365125"/>
          </a:xfrm>
        </p:spPr>
        <p:txBody>
          <a:bodyPr/>
          <a:lstStyle/>
          <a:p>
            <a:r>
              <a:rPr lang="el-GR" dirty="0" smtClean="0"/>
              <a:t>2ο ΠΕΚΕΣ Ν. Αιγαίου με έδρα τη Ρόδο</a:t>
            </a:r>
            <a:endParaRPr lang="el-GR" dirty="0"/>
          </a:p>
        </p:txBody>
      </p:sp>
      <p:sp>
        <p:nvSpPr>
          <p:cNvPr id="5" name="Slide Number Placeholder 4"/>
          <p:cNvSpPr>
            <a:spLocks noGrp="1"/>
          </p:cNvSpPr>
          <p:nvPr>
            <p:ph type="sldNum" sz="quarter" idx="12"/>
          </p:nvPr>
        </p:nvSpPr>
        <p:spPr>
          <a:xfrm>
            <a:off x="9190149" y="6492875"/>
            <a:ext cx="2743200" cy="365125"/>
          </a:xfrm>
        </p:spPr>
        <p:txBody>
          <a:bodyPr/>
          <a:lstStyle/>
          <a:p>
            <a:fld id="{336EDE80-EE6E-4EB5-A322-26D8A0291C60}" type="slidenum">
              <a:rPr lang="el-GR" smtClean="0"/>
              <a:pPr/>
              <a:t>10</a:t>
            </a:fld>
            <a:endParaRPr lang="el-GR" dirty="0"/>
          </a:p>
        </p:txBody>
      </p:sp>
    </p:spTree>
    <p:extLst>
      <p:ext uri="{BB962C8B-B14F-4D97-AF65-F5344CB8AC3E}">
        <p14:creationId xmlns:p14="http://schemas.microsoft.com/office/powerpoint/2010/main" xmlns="" val="3448723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7651"/>
            <a:ext cx="11353800" cy="571499"/>
          </a:xfrm>
        </p:spPr>
        <p:txBody>
          <a:bodyPr>
            <a:normAutofit/>
          </a:bodyPr>
          <a:lstStyle/>
          <a:p>
            <a:r>
              <a:rPr lang="el-GR" sz="3200" b="1" dirty="0" smtClean="0">
                <a:solidFill>
                  <a:srgbClr val="5C005C"/>
                </a:solidFill>
              </a:rPr>
              <a:t>ΣΕ</a:t>
            </a:r>
            <a:r>
              <a:rPr lang="en-US" sz="3200" b="1" dirty="0" smtClean="0">
                <a:solidFill>
                  <a:srgbClr val="5C005C"/>
                </a:solidFill>
              </a:rPr>
              <a:t>E</a:t>
            </a:r>
            <a:r>
              <a:rPr lang="el-GR" sz="3200" b="1" dirty="0" smtClean="0">
                <a:solidFill>
                  <a:srgbClr val="5C005C"/>
                </a:solidFill>
              </a:rPr>
              <a:t> </a:t>
            </a:r>
            <a:r>
              <a:rPr lang="el-GR" sz="3200" b="1" dirty="0">
                <a:solidFill>
                  <a:srgbClr val="5C005C"/>
                </a:solidFill>
              </a:rPr>
              <a:t>Ειδικής Αγωγής και Ενταξιακής Εκπαίδευσης 2</a:t>
            </a:r>
            <a:r>
              <a:rPr lang="el-GR" sz="3200" b="1" dirty="0" smtClean="0">
                <a:solidFill>
                  <a:srgbClr val="5C005C"/>
                </a:solidFill>
              </a:rPr>
              <a:t>/2</a:t>
            </a:r>
            <a:endParaRPr lang="el-GR" sz="3200" b="1" dirty="0">
              <a:solidFill>
                <a:srgbClr val="5C005C"/>
              </a:solidFill>
            </a:endParaRPr>
          </a:p>
        </p:txBody>
      </p:sp>
      <p:sp>
        <p:nvSpPr>
          <p:cNvPr id="3" name="Content Placeholder 2"/>
          <p:cNvSpPr>
            <a:spLocks noGrp="1"/>
          </p:cNvSpPr>
          <p:nvPr>
            <p:ph idx="1"/>
          </p:nvPr>
        </p:nvSpPr>
        <p:spPr>
          <a:xfrm>
            <a:off x="838200" y="1066800"/>
            <a:ext cx="10420350" cy="5791200"/>
          </a:xfrm>
        </p:spPr>
        <p:txBody>
          <a:bodyPr>
            <a:normAutofit/>
          </a:bodyPr>
          <a:lstStyle/>
          <a:p>
            <a:pPr algn="just">
              <a:lnSpc>
                <a:spcPct val="110000"/>
              </a:lnSpc>
            </a:pPr>
            <a:r>
              <a:rPr lang="el-GR" dirty="0" smtClean="0">
                <a:solidFill>
                  <a:srgbClr val="203864"/>
                </a:solidFill>
              </a:rPr>
              <a:t>Υλοποιούν </a:t>
            </a:r>
            <a:r>
              <a:rPr lang="el-GR" dirty="0">
                <a:solidFill>
                  <a:srgbClr val="203864"/>
                </a:solidFill>
              </a:rPr>
              <a:t>επιμορφωτικές δράσεις (στα ανωτέρω </a:t>
            </a:r>
            <a:r>
              <a:rPr lang="el-GR" dirty="0" smtClean="0">
                <a:solidFill>
                  <a:srgbClr val="203864"/>
                </a:solidFill>
              </a:rPr>
              <a:t>θέματα) που εντάσσονται </a:t>
            </a:r>
            <a:r>
              <a:rPr lang="el-GR" dirty="0">
                <a:solidFill>
                  <a:srgbClr val="203864"/>
                </a:solidFill>
              </a:rPr>
              <a:t>στον προγραμματισμό του ΠΕ.Κ.Ε.Σ</a:t>
            </a:r>
            <a:r>
              <a:rPr lang="el-GR" dirty="0" smtClean="0">
                <a:solidFill>
                  <a:srgbClr val="203864"/>
                </a:solidFill>
              </a:rPr>
              <a:t>., </a:t>
            </a:r>
            <a:r>
              <a:rPr lang="el-GR" dirty="0">
                <a:solidFill>
                  <a:srgbClr val="203864"/>
                </a:solidFill>
              </a:rPr>
              <a:t>για την υλοποίηση των οποίων μπορούν να συνεργάζονται με τα Κ.Ε.Σ.Υ. </a:t>
            </a:r>
            <a:endParaRPr lang="el-GR" dirty="0" smtClean="0">
              <a:solidFill>
                <a:srgbClr val="203864"/>
              </a:solidFill>
            </a:endParaRPr>
          </a:p>
          <a:p>
            <a:pPr algn="just">
              <a:lnSpc>
                <a:spcPct val="110000"/>
              </a:lnSpc>
            </a:pPr>
            <a:r>
              <a:rPr lang="el-GR" dirty="0">
                <a:solidFill>
                  <a:srgbClr val="203864"/>
                </a:solidFill>
              </a:rPr>
              <a:t>Είναι υπεύθυνοι για την </a:t>
            </a:r>
            <a:r>
              <a:rPr lang="el-GR" dirty="0" smtClean="0">
                <a:solidFill>
                  <a:srgbClr val="203864"/>
                </a:solidFill>
              </a:rPr>
              <a:t>παρακολούθηση της </a:t>
            </a:r>
            <a:r>
              <a:rPr lang="el-GR" dirty="0">
                <a:solidFill>
                  <a:srgbClr val="203864"/>
                </a:solidFill>
              </a:rPr>
              <a:t>υλοποίησης του προγραμματισμού δράσης και της αποτίμησης του εκπαιδευτικού έργου των Κ.Ε.Σ.Υ. και έχουν την παιδαγωγική και επιστημονική εποπτεία τους.</a:t>
            </a:r>
          </a:p>
        </p:txBody>
      </p:sp>
      <p:sp>
        <p:nvSpPr>
          <p:cNvPr id="4" name="Footer Placeholder 3"/>
          <p:cNvSpPr>
            <a:spLocks noGrp="1"/>
          </p:cNvSpPr>
          <p:nvPr>
            <p:ph type="ftr" sz="quarter" idx="11"/>
          </p:nvPr>
        </p:nvSpPr>
        <p:spPr>
          <a:xfrm>
            <a:off x="3990975" y="6492875"/>
            <a:ext cx="4114800" cy="365125"/>
          </a:xfrm>
        </p:spPr>
        <p:txBody>
          <a:bodyPr/>
          <a:lstStyle/>
          <a:p>
            <a:r>
              <a:rPr lang="el-GR" dirty="0" smtClean="0"/>
              <a:t>2ο ΠΕΚΕΣ Ν. Αιγαίου με έδρα τη Ρόδο</a:t>
            </a:r>
            <a:endParaRPr lang="el-GR" dirty="0"/>
          </a:p>
        </p:txBody>
      </p:sp>
      <p:sp>
        <p:nvSpPr>
          <p:cNvPr id="5" name="Slide Number Placeholder 4"/>
          <p:cNvSpPr>
            <a:spLocks noGrp="1"/>
          </p:cNvSpPr>
          <p:nvPr>
            <p:ph type="sldNum" sz="quarter" idx="12"/>
          </p:nvPr>
        </p:nvSpPr>
        <p:spPr>
          <a:xfrm>
            <a:off x="9177270" y="6492875"/>
            <a:ext cx="2743200" cy="365125"/>
          </a:xfrm>
        </p:spPr>
        <p:txBody>
          <a:bodyPr/>
          <a:lstStyle/>
          <a:p>
            <a:fld id="{336EDE80-EE6E-4EB5-A322-26D8A0291C60}" type="slidenum">
              <a:rPr lang="el-GR" smtClean="0"/>
              <a:pPr/>
              <a:t>11</a:t>
            </a:fld>
            <a:endParaRPr lang="el-GR" dirty="0"/>
          </a:p>
        </p:txBody>
      </p:sp>
    </p:spTree>
    <p:extLst>
      <p:ext uri="{BB962C8B-B14F-4D97-AF65-F5344CB8AC3E}">
        <p14:creationId xmlns:p14="http://schemas.microsoft.com/office/powerpoint/2010/main" xmlns="" val="196729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2901"/>
            <a:ext cx="10515600" cy="609600"/>
          </a:xfrm>
        </p:spPr>
        <p:txBody>
          <a:bodyPr vert="horz" lIns="91440" tIns="45720" rIns="91440" bIns="45720" rtlCol="0" anchor="ctr">
            <a:normAutofit/>
          </a:bodyPr>
          <a:lstStyle/>
          <a:p>
            <a:r>
              <a:rPr lang="el-GR" sz="3200" b="1" dirty="0">
                <a:solidFill>
                  <a:srgbClr val="5C005C"/>
                </a:solidFill>
              </a:rPr>
              <a:t>ΣΕ</a:t>
            </a:r>
            <a:r>
              <a:rPr lang="en-US" sz="3200" b="1" dirty="0">
                <a:solidFill>
                  <a:srgbClr val="5C005C"/>
                </a:solidFill>
              </a:rPr>
              <a:t>E</a:t>
            </a:r>
            <a:r>
              <a:rPr lang="el-GR" sz="3200" b="1" dirty="0">
                <a:solidFill>
                  <a:srgbClr val="5C005C"/>
                </a:solidFill>
              </a:rPr>
              <a:t> για την </a:t>
            </a:r>
            <a:r>
              <a:rPr lang="el-GR" sz="3200" b="1" dirty="0" smtClean="0">
                <a:solidFill>
                  <a:srgbClr val="5C005C"/>
                </a:solidFill>
              </a:rPr>
              <a:t>Αειφορία 1/2</a:t>
            </a:r>
            <a:endParaRPr lang="el-GR" sz="3200" b="1" dirty="0">
              <a:solidFill>
                <a:srgbClr val="5C005C"/>
              </a:solidFill>
            </a:endParaRPr>
          </a:p>
        </p:txBody>
      </p:sp>
      <p:sp>
        <p:nvSpPr>
          <p:cNvPr id="3" name="Content Placeholder 2"/>
          <p:cNvSpPr>
            <a:spLocks noGrp="1"/>
          </p:cNvSpPr>
          <p:nvPr>
            <p:ph idx="1"/>
          </p:nvPr>
        </p:nvSpPr>
        <p:spPr>
          <a:xfrm>
            <a:off x="838200" y="1219200"/>
            <a:ext cx="10515600" cy="5638800"/>
          </a:xfrm>
        </p:spPr>
        <p:txBody>
          <a:bodyPr>
            <a:normAutofit/>
          </a:bodyPr>
          <a:lstStyle/>
          <a:p>
            <a:pPr algn="just">
              <a:lnSpc>
                <a:spcPct val="100000"/>
              </a:lnSpc>
            </a:pPr>
            <a:r>
              <a:rPr lang="el-GR" dirty="0">
                <a:solidFill>
                  <a:srgbClr val="203864"/>
                </a:solidFill>
              </a:rPr>
              <a:t>Έ</a:t>
            </a:r>
            <a:r>
              <a:rPr lang="el-GR" dirty="0" smtClean="0">
                <a:solidFill>
                  <a:srgbClr val="203864"/>
                </a:solidFill>
              </a:rPr>
              <a:t>χουν </a:t>
            </a:r>
            <a:r>
              <a:rPr lang="el-GR" dirty="0">
                <a:solidFill>
                  <a:srgbClr val="203864"/>
                </a:solidFill>
              </a:rPr>
              <a:t>την επιστημονική ευθύνη για την υποστήριξη των εκπαιδευτικών πρωτοβάθμιας &amp;</a:t>
            </a:r>
            <a:r>
              <a:rPr lang="el-GR" dirty="0" smtClean="0">
                <a:solidFill>
                  <a:srgbClr val="203864"/>
                </a:solidFill>
              </a:rPr>
              <a:t> </a:t>
            </a:r>
            <a:r>
              <a:rPr lang="el-GR" dirty="0">
                <a:solidFill>
                  <a:srgbClr val="203864"/>
                </a:solidFill>
              </a:rPr>
              <a:t>δευτεροβάθμιας εκπαίδευσης της περιοχής αρμοδιότητάς </a:t>
            </a:r>
            <a:r>
              <a:rPr lang="el-GR" dirty="0" smtClean="0">
                <a:solidFill>
                  <a:srgbClr val="203864"/>
                </a:solidFill>
              </a:rPr>
              <a:t>τους, σε </a:t>
            </a:r>
            <a:r>
              <a:rPr lang="el-GR" dirty="0">
                <a:solidFill>
                  <a:srgbClr val="203864"/>
                </a:solidFill>
              </a:rPr>
              <a:t>θέματα εκπαίδευσης για την </a:t>
            </a:r>
            <a:r>
              <a:rPr lang="el-GR" dirty="0" err="1">
                <a:solidFill>
                  <a:srgbClr val="203864"/>
                </a:solidFill>
              </a:rPr>
              <a:t>αειφορία</a:t>
            </a:r>
            <a:r>
              <a:rPr lang="el-GR" dirty="0">
                <a:solidFill>
                  <a:srgbClr val="203864"/>
                </a:solidFill>
              </a:rPr>
              <a:t>. </a:t>
            </a:r>
            <a:endParaRPr lang="en-US" dirty="0" smtClean="0">
              <a:solidFill>
                <a:srgbClr val="203864"/>
              </a:solidFill>
            </a:endParaRPr>
          </a:p>
          <a:p>
            <a:pPr algn="just">
              <a:lnSpc>
                <a:spcPct val="100000"/>
              </a:lnSpc>
            </a:pPr>
            <a:r>
              <a:rPr lang="el-GR" dirty="0" smtClean="0">
                <a:solidFill>
                  <a:srgbClr val="203864"/>
                </a:solidFill>
              </a:rPr>
              <a:t>Συνεργάζονται </a:t>
            </a:r>
            <a:r>
              <a:rPr lang="el-GR" dirty="0">
                <a:solidFill>
                  <a:srgbClr val="203864"/>
                </a:solidFill>
              </a:rPr>
              <a:t>με </a:t>
            </a:r>
            <a:r>
              <a:rPr lang="el-GR" dirty="0" smtClean="0">
                <a:solidFill>
                  <a:srgbClr val="203864"/>
                </a:solidFill>
              </a:rPr>
              <a:t>τα </a:t>
            </a:r>
            <a:r>
              <a:rPr lang="el-GR" b="1" dirty="0" smtClean="0">
                <a:solidFill>
                  <a:srgbClr val="203864"/>
                </a:solidFill>
              </a:rPr>
              <a:t>Κ.Ε.Α</a:t>
            </a:r>
            <a:r>
              <a:rPr lang="el-GR" b="1" dirty="0">
                <a:solidFill>
                  <a:srgbClr val="203864"/>
                </a:solidFill>
              </a:rPr>
              <a:t>. </a:t>
            </a:r>
            <a:r>
              <a:rPr lang="el-GR" dirty="0">
                <a:solidFill>
                  <a:srgbClr val="203864"/>
                </a:solidFill>
              </a:rPr>
              <a:t>και τους </a:t>
            </a:r>
            <a:r>
              <a:rPr lang="el-GR" b="1" dirty="0">
                <a:solidFill>
                  <a:srgbClr val="203864"/>
                </a:solidFill>
              </a:rPr>
              <a:t>Συλλόγους </a:t>
            </a:r>
            <a:r>
              <a:rPr lang="el-GR" b="1" dirty="0" smtClean="0">
                <a:solidFill>
                  <a:srgbClr val="203864"/>
                </a:solidFill>
              </a:rPr>
              <a:t>Διδασκόντων</a:t>
            </a:r>
            <a:r>
              <a:rPr lang="el-GR" dirty="0" smtClean="0">
                <a:solidFill>
                  <a:srgbClr val="203864"/>
                </a:solidFill>
              </a:rPr>
              <a:t>,</a:t>
            </a:r>
            <a:r>
              <a:rPr lang="el-GR" b="1" dirty="0" smtClean="0">
                <a:solidFill>
                  <a:srgbClr val="203864"/>
                </a:solidFill>
              </a:rPr>
              <a:t> </a:t>
            </a:r>
            <a:r>
              <a:rPr lang="el-GR" dirty="0">
                <a:solidFill>
                  <a:srgbClr val="203864"/>
                </a:solidFill>
              </a:rPr>
              <a:t>με σκοπό την ανάπτυξη και εφαρμογή δράσεων εκπαίδευσης για την </a:t>
            </a:r>
            <a:r>
              <a:rPr lang="el-GR" dirty="0" err="1">
                <a:solidFill>
                  <a:srgbClr val="203864"/>
                </a:solidFill>
              </a:rPr>
              <a:t>αειφορία</a:t>
            </a:r>
            <a:r>
              <a:rPr lang="el-GR" dirty="0">
                <a:solidFill>
                  <a:srgbClr val="203864"/>
                </a:solidFill>
              </a:rPr>
              <a:t> και την υλοποίηση καινοτόμων προγραμμάτων σχολικών δραστηριοτήτων που αφορούν στο περιβάλλον, στον πολιτισμό και στην υγεία, λαμβάνοντας υπόψη τις ανάγκες των σχολικών μονάδων και τις ιδιαιτερότητες των τοπικών συνθηκών. </a:t>
            </a:r>
            <a:endParaRPr lang="en-US" dirty="0" smtClean="0">
              <a:solidFill>
                <a:srgbClr val="203864"/>
              </a:solidFill>
            </a:endParaRPr>
          </a:p>
        </p:txBody>
      </p:sp>
      <p:sp>
        <p:nvSpPr>
          <p:cNvPr id="4" name="Footer Placeholder 3"/>
          <p:cNvSpPr>
            <a:spLocks noGrp="1"/>
          </p:cNvSpPr>
          <p:nvPr>
            <p:ph type="ftr" sz="quarter" idx="11"/>
          </p:nvPr>
        </p:nvSpPr>
        <p:spPr>
          <a:xfrm>
            <a:off x="4038600" y="6492875"/>
            <a:ext cx="4114800" cy="365125"/>
          </a:xfrm>
        </p:spPr>
        <p:txBody>
          <a:bodyPr/>
          <a:lstStyle/>
          <a:p>
            <a:r>
              <a:rPr lang="el-GR" dirty="0" smtClean="0"/>
              <a:t>2ο ΠΕΚΕΣ Ν. Αιγαίου με έδρα τη Ρόδο</a:t>
            </a:r>
            <a:endParaRPr lang="el-GR" dirty="0"/>
          </a:p>
        </p:txBody>
      </p:sp>
      <p:sp>
        <p:nvSpPr>
          <p:cNvPr id="5" name="Slide Number Placeholder 4"/>
          <p:cNvSpPr>
            <a:spLocks noGrp="1"/>
          </p:cNvSpPr>
          <p:nvPr>
            <p:ph type="sldNum" sz="quarter" idx="12"/>
          </p:nvPr>
        </p:nvSpPr>
        <p:spPr>
          <a:xfrm>
            <a:off x="9177270" y="6492875"/>
            <a:ext cx="2743200" cy="365125"/>
          </a:xfrm>
        </p:spPr>
        <p:txBody>
          <a:bodyPr/>
          <a:lstStyle/>
          <a:p>
            <a:fld id="{336EDE80-EE6E-4EB5-A322-26D8A0291C60}" type="slidenum">
              <a:rPr lang="el-GR" smtClean="0"/>
              <a:pPr/>
              <a:t>12</a:t>
            </a:fld>
            <a:endParaRPr lang="el-GR" dirty="0"/>
          </a:p>
        </p:txBody>
      </p:sp>
    </p:spTree>
    <p:extLst>
      <p:ext uri="{BB962C8B-B14F-4D97-AF65-F5344CB8AC3E}">
        <p14:creationId xmlns:p14="http://schemas.microsoft.com/office/powerpoint/2010/main" xmlns="" val="3680064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2901"/>
            <a:ext cx="10515600" cy="609600"/>
          </a:xfrm>
        </p:spPr>
        <p:txBody>
          <a:bodyPr vert="horz" lIns="91440" tIns="45720" rIns="91440" bIns="45720" rtlCol="0" anchor="ctr">
            <a:normAutofit/>
          </a:bodyPr>
          <a:lstStyle/>
          <a:p>
            <a:r>
              <a:rPr lang="el-GR" sz="3200" b="1" dirty="0">
                <a:solidFill>
                  <a:srgbClr val="5C005C"/>
                </a:solidFill>
              </a:rPr>
              <a:t>ΣΕ</a:t>
            </a:r>
            <a:r>
              <a:rPr lang="en-US" sz="3200" b="1" dirty="0">
                <a:solidFill>
                  <a:srgbClr val="5C005C"/>
                </a:solidFill>
              </a:rPr>
              <a:t>E</a:t>
            </a:r>
            <a:r>
              <a:rPr lang="el-GR" sz="3200" b="1" dirty="0">
                <a:solidFill>
                  <a:srgbClr val="5C005C"/>
                </a:solidFill>
              </a:rPr>
              <a:t> για την </a:t>
            </a:r>
            <a:r>
              <a:rPr lang="el-GR" sz="3200" b="1" dirty="0" smtClean="0">
                <a:solidFill>
                  <a:srgbClr val="5C005C"/>
                </a:solidFill>
              </a:rPr>
              <a:t>Αειφορία 2/2</a:t>
            </a:r>
            <a:endParaRPr lang="el-GR" sz="3200" b="1" dirty="0">
              <a:solidFill>
                <a:srgbClr val="5C005C"/>
              </a:solidFill>
            </a:endParaRPr>
          </a:p>
        </p:txBody>
      </p:sp>
      <p:sp>
        <p:nvSpPr>
          <p:cNvPr id="3" name="Content Placeholder 2"/>
          <p:cNvSpPr>
            <a:spLocks noGrp="1"/>
          </p:cNvSpPr>
          <p:nvPr>
            <p:ph idx="1"/>
          </p:nvPr>
        </p:nvSpPr>
        <p:spPr>
          <a:xfrm>
            <a:off x="838200" y="1543050"/>
            <a:ext cx="10248900" cy="3943350"/>
          </a:xfrm>
        </p:spPr>
        <p:txBody>
          <a:bodyPr>
            <a:normAutofit/>
          </a:bodyPr>
          <a:lstStyle/>
          <a:p>
            <a:pPr algn="just">
              <a:lnSpc>
                <a:spcPct val="100000"/>
              </a:lnSpc>
            </a:pPr>
            <a:r>
              <a:rPr lang="el-GR" dirty="0" smtClean="0">
                <a:solidFill>
                  <a:srgbClr val="203864"/>
                </a:solidFill>
              </a:rPr>
              <a:t>Υλοποιούν </a:t>
            </a:r>
            <a:r>
              <a:rPr lang="el-GR" dirty="0">
                <a:solidFill>
                  <a:srgbClr val="203864"/>
                </a:solidFill>
              </a:rPr>
              <a:t>επιμορφωτικές δράσεις για την υποστήριξη των εκπαιδευτικών σε ζητήματα εκπαίδευσης για την </a:t>
            </a:r>
            <a:r>
              <a:rPr lang="el-GR" dirty="0" err="1">
                <a:solidFill>
                  <a:srgbClr val="203864"/>
                </a:solidFill>
              </a:rPr>
              <a:t>αειφορία</a:t>
            </a:r>
            <a:r>
              <a:rPr lang="el-GR" dirty="0">
                <a:solidFill>
                  <a:srgbClr val="203864"/>
                </a:solidFill>
              </a:rPr>
              <a:t>, </a:t>
            </a:r>
            <a:r>
              <a:rPr lang="el-GR" dirty="0" smtClean="0">
                <a:solidFill>
                  <a:srgbClr val="203864"/>
                </a:solidFill>
              </a:rPr>
              <a:t>που εντάσσονται </a:t>
            </a:r>
            <a:r>
              <a:rPr lang="el-GR" dirty="0">
                <a:solidFill>
                  <a:srgbClr val="203864"/>
                </a:solidFill>
              </a:rPr>
              <a:t>στον σχεδιασμό του ΠΕ.Κ.Ε.Σ. και για την υλοποίηση των οποίων μπορούν να συνεργάζονται με τα Κ.Ε.Α. </a:t>
            </a:r>
            <a:endParaRPr lang="en-US" dirty="0" smtClean="0">
              <a:solidFill>
                <a:srgbClr val="203864"/>
              </a:solidFill>
            </a:endParaRPr>
          </a:p>
          <a:p>
            <a:pPr algn="just">
              <a:lnSpc>
                <a:spcPct val="100000"/>
              </a:lnSpc>
            </a:pPr>
            <a:r>
              <a:rPr lang="el-GR" dirty="0" smtClean="0">
                <a:solidFill>
                  <a:srgbClr val="203864"/>
                </a:solidFill>
              </a:rPr>
              <a:t>Είναι </a:t>
            </a:r>
            <a:r>
              <a:rPr lang="el-GR" dirty="0">
                <a:solidFill>
                  <a:srgbClr val="203864"/>
                </a:solidFill>
              </a:rPr>
              <a:t>υπεύθυνοι για την παρακολούθηση του προγραμματισμού και της αποτίμησης του εκπαιδευτικού έργου των Κ.Ε.Α. και έχουν την παιδαγωγική και επιστημονική εποπτεία τους.</a:t>
            </a:r>
          </a:p>
        </p:txBody>
      </p:sp>
      <p:sp>
        <p:nvSpPr>
          <p:cNvPr id="4" name="Footer Placeholder 3"/>
          <p:cNvSpPr>
            <a:spLocks noGrp="1"/>
          </p:cNvSpPr>
          <p:nvPr>
            <p:ph type="ftr" sz="quarter" idx="11"/>
          </p:nvPr>
        </p:nvSpPr>
        <p:spPr>
          <a:xfrm>
            <a:off x="4038600" y="6491578"/>
            <a:ext cx="4114800" cy="365125"/>
          </a:xfrm>
        </p:spPr>
        <p:txBody>
          <a:bodyPr/>
          <a:lstStyle/>
          <a:p>
            <a:r>
              <a:rPr lang="el-GR" smtClean="0"/>
              <a:t>2ο ΠΕΚΕΣ Ν. Αιγαίου με έδρα τη Ρόδο</a:t>
            </a:r>
            <a:endParaRPr lang="el-GR"/>
          </a:p>
        </p:txBody>
      </p:sp>
      <p:sp>
        <p:nvSpPr>
          <p:cNvPr id="5" name="Slide Number Placeholder 4"/>
          <p:cNvSpPr>
            <a:spLocks noGrp="1"/>
          </p:cNvSpPr>
          <p:nvPr>
            <p:ph type="sldNum" sz="quarter" idx="12"/>
          </p:nvPr>
        </p:nvSpPr>
        <p:spPr>
          <a:xfrm>
            <a:off x="9215908" y="6492875"/>
            <a:ext cx="2743200" cy="365125"/>
          </a:xfrm>
        </p:spPr>
        <p:txBody>
          <a:bodyPr/>
          <a:lstStyle/>
          <a:p>
            <a:fld id="{336EDE80-EE6E-4EB5-A322-26D8A0291C60}" type="slidenum">
              <a:rPr lang="el-GR" smtClean="0"/>
              <a:pPr/>
              <a:t>13</a:t>
            </a:fld>
            <a:endParaRPr lang="el-GR"/>
          </a:p>
        </p:txBody>
      </p:sp>
    </p:spTree>
    <p:extLst>
      <p:ext uri="{BB962C8B-B14F-4D97-AF65-F5344CB8AC3E}">
        <p14:creationId xmlns:p14="http://schemas.microsoft.com/office/powerpoint/2010/main" xmlns="" val="4089752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1450"/>
            <a:ext cx="10515600" cy="1039605"/>
          </a:xfrm>
        </p:spPr>
        <p:txBody>
          <a:bodyPr vert="horz" lIns="91440" tIns="45720" rIns="91440" bIns="45720" rtlCol="0" anchor="ctr">
            <a:normAutofit/>
          </a:bodyPr>
          <a:lstStyle/>
          <a:p>
            <a:r>
              <a:rPr lang="el-GR" sz="3200" b="1" dirty="0">
                <a:solidFill>
                  <a:srgbClr val="5C005C"/>
                </a:solidFill>
              </a:rPr>
              <a:t>ΣΕ</a:t>
            </a:r>
            <a:r>
              <a:rPr lang="en-US" sz="3200" b="1" dirty="0">
                <a:solidFill>
                  <a:srgbClr val="5C005C"/>
                </a:solidFill>
              </a:rPr>
              <a:t>E</a:t>
            </a:r>
            <a:r>
              <a:rPr lang="el-GR" sz="3200" b="1" dirty="0">
                <a:solidFill>
                  <a:srgbClr val="5C005C"/>
                </a:solidFill>
              </a:rPr>
              <a:t> Φυσικών Επιστημών</a:t>
            </a:r>
          </a:p>
        </p:txBody>
      </p:sp>
      <p:sp>
        <p:nvSpPr>
          <p:cNvPr id="3" name="Content Placeholder 2"/>
          <p:cNvSpPr>
            <a:spLocks noGrp="1"/>
          </p:cNvSpPr>
          <p:nvPr>
            <p:ph idx="1"/>
          </p:nvPr>
        </p:nvSpPr>
        <p:spPr>
          <a:xfrm>
            <a:off x="838200" y="1583635"/>
            <a:ext cx="10039350" cy="3693215"/>
          </a:xfrm>
        </p:spPr>
        <p:txBody>
          <a:bodyPr>
            <a:normAutofit/>
          </a:bodyPr>
          <a:lstStyle/>
          <a:p>
            <a:pPr algn="just"/>
            <a:r>
              <a:rPr lang="el-GR" dirty="0">
                <a:solidFill>
                  <a:srgbClr val="203864"/>
                </a:solidFill>
              </a:rPr>
              <a:t>Υ</a:t>
            </a:r>
            <a:r>
              <a:rPr lang="el-GR" dirty="0" smtClean="0">
                <a:solidFill>
                  <a:srgbClr val="203864"/>
                </a:solidFill>
              </a:rPr>
              <a:t>ποστηρίζουν </a:t>
            </a:r>
            <a:r>
              <a:rPr lang="el-GR" dirty="0">
                <a:solidFill>
                  <a:srgbClr val="203864"/>
                </a:solidFill>
              </a:rPr>
              <a:t>τη λειτουργία των </a:t>
            </a:r>
            <a:r>
              <a:rPr lang="el-GR" b="1" dirty="0">
                <a:solidFill>
                  <a:srgbClr val="203864"/>
                </a:solidFill>
              </a:rPr>
              <a:t>Ε.Κ.Φ.Ε.</a:t>
            </a:r>
            <a:r>
              <a:rPr lang="el-GR" dirty="0">
                <a:solidFill>
                  <a:srgbClr val="203864"/>
                </a:solidFill>
              </a:rPr>
              <a:t>,</a:t>
            </a:r>
            <a:r>
              <a:rPr lang="el-GR" b="1" dirty="0">
                <a:solidFill>
                  <a:srgbClr val="203864"/>
                </a:solidFill>
              </a:rPr>
              <a:t> </a:t>
            </a:r>
            <a:r>
              <a:rPr lang="el-GR" dirty="0">
                <a:solidFill>
                  <a:srgbClr val="203864"/>
                </a:solidFill>
              </a:rPr>
              <a:t>εποπτεύουν το εκπαιδευτικό και επιστημονικό έργο των Υπευθύνων τους και συμβάλλουν στη διδακτική αξιοποίηση του υλικού και του εξοπλισμού των Κέντρων αυτών. </a:t>
            </a:r>
            <a:endParaRPr lang="en-US" dirty="0" smtClean="0">
              <a:solidFill>
                <a:srgbClr val="203864"/>
              </a:solidFill>
            </a:endParaRPr>
          </a:p>
          <a:p>
            <a:pPr algn="just"/>
            <a:r>
              <a:rPr lang="el-GR" dirty="0" smtClean="0">
                <a:solidFill>
                  <a:srgbClr val="203864"/>
                </a:solidFill>
              </a:rPr>
              <a:t>Υλοποιούν </a:t>
            </a:r>
            <a:r>
              <a:rPr lang="el-GR" dirty="0">
                <a:solidFill>
                  <a:srgbClr val="203864"/>
                </a:solidFill>
              </a:rPr>
              <a:t>επιμορφωτικές δράσεις για την υποστήριξη των εκπαιδευτικών σε θέματα του κλάδου τους, </a:t>
            </a:r>
            <a:r>
              <a:rPr lang="el-GR" dirty="0" smtClean="0">
                <a:solidFill>
                  <a:srgbClr val="203864"/>
                </a:solidFill>
              </a:rPr>
              <a:t>που εντάσσονται </a:t>
            </a:r>
            <a:r>
              <a:rPr lang="el-GR" dirty="0">
                <a:solidFill>
                  <a:srgbClr val="203864"/>
                </a:solidFill>
              </a:rPr>
              <a:t>στον σχεδιασμό του ΠΕ.Κ.Ε.Σ</a:t>
            </a:r>
            <a:r>
              <a:rPr lang="el-GR" dirty="0" smtClean="0">
                <a:solidFill>
                  <a:srgbClr val="203864"/>
                </a:solidFill>
              </a:rPr>
              <a:t>., </a:t>
            </a:r>
            <a:r>
              <a:rPr lang="el-GR" dirty="0">
                <a:solidFill>
                  <a:srgbClr val="203864"/>
                </a:solidFill>
              </a:rPr>
              <a:t>για την υλοποίηση των οποίων μπορούν να συνεργάζονται με τους υπευθύνους των Ε.Κ.Φ.Ε.</a:t>
            </a:r>
          </a:p>
        </p:txBody>
      </p:sp>
      <p:sp>
        <p:nvSpPr>
          <p:cNvPr id="4" name="Footer Placeholder 3"/>
          <p:cNvSpPr>
            <a:spLocks noGrp="1"/>
          </p:cNvSpPr>
          <p:nvPr>
            <p:ph type="ftr" sz="quarter" idx="11"/>
          </p:nvPr>
        </p:nvSpPr>
        <p:spPr>
          <a:xfrm>
            <a:off x="4038600" y="6492874"/>
            <a:ext cx="4114800" cy="365125"/>
          </a:xfrm>
        </p:spPr>
        <p:txBody>
          <a:bodyPr/>
          <a:lstStyle/>
          <a:p>
            <a:r>
              <a:rPr lang="el-GR" dirty="0" smtClean="0"/>
              <a:t>2ο ΠΕΚΕΣ Ν. Αιγαίου με έδρα τη Ρόδο</a:t>
            </a:r>
            <a:endParaRPr lang="el-GR" dirty="0"/>
          </a:p>
        </p:txBody>
      </p:sp>
      <p:sp>
        <p:nvSpPr>
          <p:cNvPr id="5" name="Slide Number Placeholder 4"/>
          <p:cNvSpPr>
            <a:spLocks noGrp="1"/>
          </p:cNvSpPr>
          <p:nvPr>
            <p:ph type="sldNum" sz="quarter" idx="12"/>
          </p:nvPr>
        </p:nvSpPr>
        <p:spPr>
          <a:xfrm>
            <a:off x="9177271" y="6492875"/>
            <a:ext cx="2743200" cy="365125"/>
          </a:xfrm>
        </p:spPr>
        <p:txBody>
          <a:bodyPr/>
          <a:lstStyle/>
          <a:p>
            <a:fld id="{336EDE80-EE6E-4EB5-A322-26D8A0291C60}" type="slidenum">
              <a:rPr lang="el-GR" smtClean="0"/>
              <a:pPr/>
              <a:t>14</a:t>
            </a:fld>
            <a:endParaRPr lang="el-GR" dirty="0"/>
          </a:p>
        </p:txBody>
      </p:sp>
    </p:spTree>
    <p:extLst>
      <p:ext uri="{BB962C8B-B14F-4D97-AF65-F5344CB8AC3E}">
        <p14:creationId xmlns:p14="http://schemas.microsoft.com/office/powerpoint/2010/main" xmlns="" val="892086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10515600" cy="960092"/>
          </a:xfrm>
        </p:spPr>
        <p:txBody>
          <a:bodyPr vert="horz" lIns="91440" tIns="45720" rIns="91440" bIns="45720" rtlCol="0" anchor="ctr">
            <a:normAutofit/>
          </a:bodyPr>
          <a:lstStyle/>
          <a:p>
            <a:r>
              <a:rPr lang="el-GR" sz="3200" b="1" dirty="0">
                <a:solidFill>
                  <a:srgbClr val="5C005C"/>
                </a:solidFill>
              </a:rPr>
              <a:t>ΣΕ</a:t>
            </a:r>
            <a:r>
              <a:rPr lang="en-US" sz="3200" b="1" dirty="0">
                <a:solidFill>
                  <a:srgbClr val="5C005C"/>
                </a:solidFill>
              </a:rPr>
              <a:t>E</a:t>
            </a:r>
            <a:r>
              <a:rPr lang="el-GR" sz="3200" b="1" dirty="0">
                <a:solidFill>
                  <a:srgbClr val="5C005C"/>
                </a:solidFill>
              </a:rPr>
              <a:t> Φυσικής Αγωγής και Πληροφορικής</a:t>
            </a:r>
          </a:p>
        </p:txBody>
      </p:sp>
      <p:sp>
        <p:nvSpPr>
          <p:cNvPr id="3" name="Content Placeholder 2"/>
          <p:cNvSpPr>
            <a:spLocks noGrp="1"/>
          </p:cNvSpPr>
          <p:nvPr>
            <p:ph idx="1"/>
          </p:nvPr>
        </p:nvSpPr>
        <p:spPr>
          <a:xfrm>
            <a:off x="838200" y="1507434"/>
            <a:ext cx="10248900" cy="4150416"/>
          </a:xfrm>
        </p:spPr>
        <p:txBody>
          <a:bodyPr>
            <a:normAutofit/>
          </a:bodyPr>
          <a:lstStyle/>
          <a:p>
            <a:pPr algn="just"/>
            <a:r>
              <a:rPr lang="el-GR" dirty="0">
                <a:solidFill>
                  <a:srgbClr val="203864"/>
                </a:solidFill>
              </a:rPr>
              <a:t>Ε</a:t>
            </a:r>
            <a:r>
              <a:rPr lang="el-GR" dirty="0" smtClean="0">
                <a:solidFill>
                  <a:srgbClr val="203864"/>
                </a:solidFill>
              </a:rPr>
              <a:t>ποπτεύουν </a:t>
            </a:r>
            <a:r>
              <a:rPr lang="el-GR" dirty="0">
                <a:solidFill>
                  <a:srgbClr val="203864"/>
                </a:solidFill>
              </a:rPr>
              <a:t>το εκπαιδευτικό και επιστημονικό έργο των </a:t>
            </a:r>
            <a:r>
              <a:rPr lang="el-GR" b="1" dirty="0">
                <a:solidFill>
                  <a:srgbClr val="203864"/>
                </a:solidFill>
              </a:rPr>
              <a:t>Υπευθύνων Φυσικής </a:t>
            </a:r>
            <a:r>
              <a:rPr lang="el-GR" b="1" dirty="0" smtClean="0">
                <a:solidFill>
                  <a:srgbClr val="203864"/>
                </a:solidFill>
              </a:rPr>
              <a:t>Αγωγής &amp; Σχολικού </a:t>
            </a:r>
            <a:r>
              <a:rPr lang="el-GR" b="1" dirty="0">
                <a:solidFill>
                  <a:srgbClr val="203864"/>
                </a:solidFill>
              </a:rPr>
              <a:t>Αθλητισμού </a:t>
            </a:r>
            <a:r>
              <a:rPr lang="el-GR" dirty="0">
                <a:solidFill>
                  <a:srgbClr val="203864"/>
                </a:solidFill>
              </a:rPr>
              <a:t>και </a:t>
            </a:r>
            <a:r>
              <a:rPr lang="el-GR" b="1" dirty="0">
                <a:solidFill>
                  <a:srgbClr val="203864"/>
                </a:solidFill>
              </a:rPr>
              <a:t>των Υπευθύνων Πληροφορικής </a:t>
            </a:r>
            <a:r>
              <a:rPr lang="el-GR" b="1" dirty="0" smtClean="0">
                <a:solidFill>
                  <a:srgbClr val="203864"/>
                </a:solidFill>
              </a:rPr>
              <a:t>&amp; </a:t>
            </a:r>
            <a:r>
              <a:rPr lang="el-GR" b="1" dirty="0">
                <a:solidFill>
                  <a:srgbClr val="203864"/>
                </a:solidFill>
              </a:rPr>
              <a:t>Νέων Τεχνολογιών</a:t>
            </a:r>
            <a:r>
              <a:rPr lang="el-GR" dirty="0">
                <a:solidFill>
                  <a:srgbClr val="203864"/>
                </a:solidFill>
              </a:rPr>
              <a:t>, αντίστοιχα. </a:t>
            </a:r>
            <a:endParaRPr lang="en-US" dirty="0" smtClean="0">
              <a:solidFill>
                <a:srgbClr val="203864"/>
              </a:solidFill>
            </a:endParaRPr>
          </a:p>
          <a:p>
            <a:pPr algn="just"/>
            <a:r>
              <a:rPr lang="el-GR" dirty="0" smtClean="0">
                <a:solidFill>
                  <a:srgbClr val="203864"/>
                </a:solidFill>
              </a:rPr>
              <a:t>Υλοποιούν </a:t>
            </a:r>
            <a:r>
              <a:rPr lang="el-GR" dirty="0">
                <a:solidFill>
                  <a:srgbClr val="203864"/>
                </a:solidFill>
              </a:rPr>
              <a:t>επιμορφωτικές δράσεις για την υποστήριξη των εκπαιδευτικών σε θέματα του κλάδου τους, οι οποίες εντάσσονται στον σχεδιασμό του ΠΕ.Κ.Ε.Σ</a:t>
            </a:r>
            <a:r>
              <a:rPr lang="el-GR" dirty="0" smtClean="0">
                <a:solidFill>
                  <a:srgbClr val="203864"/>
                </a:solidFill>
              </a:rPr>
              <a:t>., </a:t>
            </a:r>
            <a:r>
              <a:rPr lang="el-GR" dirty="0">
                <a:solidFill>
                  <a:srgbClr val="203864"/>
                </a:solidFill>
              </a:rPr>
              <a:t>για την υλοποίηση των οποίων μπορούν να συνεργάζονται με τους Υπευθύνους του προηγούμενου εδαφίου.</a:t>
            </a:r>
          </a:p>
        </p:txBody>
      </p:sp>
      <p:sp>
        <p:nvSpPr>
          <p:cNvPr id="4" name="Footer Placeholder 3"/>
          <p:cNvSpPr>
            <a:spLocks noGrp="1"/>
          </p:cNvSpPr>
          <p:nvPr>
            <p:ph type="ftr" sz="quarter" idx="11"/>
          </p:nvPr>
        </p:nvSpPr>
        <p:spPr>
          <a:xfrm>
            <a:off x="4038600" y="6492875"/>
            <a:ext cx="4114800" cy="365125"/>
          </a:xfrm>
        </p:spPr>
        <p:txBody>
          <a:bodyPr/>
          <a:lstStyle/>
          <a:p>
            <a:r>
              <a:rPr lang="el-GR" dirty="0" smtClean="0"/>
              <a:t>2ο ΠΕΚΕΣ Ν. Αιγαίου με έδρα τη Ρόδο</a:t>
            </a:r>
            <a:endParaRPr lang="el-GR" dirty="0"/>
          </a:p>
        </p:txBody>
      </p:sp>
      <p:sp>
        <p:nvSpPr>
          <p:cNvPr id="5" name="Slide Number Placeholder 4"/>
          <p:cNvSpPr>
            <a:spLocks noGrp="1"/>
          </p:cNvSpPr>
          <p:nvPr>
            <p:ph type="sldNum" sz="quarter" idx="12"/>
          </p:nvPr>
        </p:nvSpPr>
        <p:spPr>
          <a:xfrm>
            <a:off x="9203028" y="6492875"/>
            <a:ext cx="2743200" cy="365125"/>
          </a:xfrm>
        </p:spPr>
        <p:txBody>
          <a:bodyPr/>
          <a:lstStyle/>
          <a:p>
            <a:fld id="{336EDE80-EE6E-4EB5-A322-26D8A0291C60}" type="slidenum">
              <a:rPr lang="el-GR" smtClean="0"/>
              <a:pPr/>
              <a:t>15</a:t>
            </a:fld>
            <a:endParaRPr lang="el-GR" dirty="0"/>
          </a:p>
        </p:txBody>
      </p:sp>
    </p:spTree>
    <p:extLst>
      <p:ext uri="{BB962C8B-B14F-4D97-AF65-F5344CB8AC3E}">
        <p14:creationId xmlns:p14="http://schemas.microsoft.com/office/powerpoint/2010/main" xmlns="" val="1339429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563880"/>
          </a:xfrm>
        </p:spPr>
        <p:txBody>
          <a:bodyPr vert="horz" lIns="91440" tIns="45720" rIns="91440" bIns="45720" rtlCol="0" anchor="ctr">
            <a:normAutofit/>
          </a:bodyPr>
          <a:lstStyle/>
          <a:p>
            <a:r>
              <a:rPr lang="el-GR" sz="2800" b="1" dirty="0">
                <a:solidFill>
                  <a:srgbClr val="5C005C"/>
                </a:solidFill>
              </a:rPr>
              <a:t>ΣΕ</a:t>
            </a:r>
            <a:r>
              <a:rPr lang="en-US" sz="2800" b="1" dirty="0">
                <a:solidFill>
                  <a:srgbClr val="5C005C"/>
                </a:solidFill>
              </a:rPr>
              <a:t>E</a:t>
            </a:r>
            <a:r>
              <a:rPr lang="el-GR" sz="2800" b="1" dirty="0">
                <a:solidFill>
                  <a:srgbClr val="5C005C"/>
                </a:solidFill>
              </a:rPr>
              <a:t> </a:t>
            </a:r>
            <a:r>
              <a:rPr lang="el-GR" sz="2800" b="1" dirty="0" smtClean="0">
                <a:solidFill>
                  <a:srgbClr val="5C005C"/>
                </a:solidFill>
              </a:rPr>
              <a:t>2ου ΠΕΚΕΣ Νοτίου Αιγαίου με έδρα τη Ρόδο</a:t>
            </a:r>
            <a:endParaRPr lang="el-GR" sz="2800" b="1" dirty="0">
              <a:solidFill>
                <a:srgbClr val="5C005C"/>
              </a:solidFill>
            </a:endParaRPr>
          </a:p>
        </p:txBody>
      </p:sp>
      <p:graphicFrame>
        <p:nvGraphicFramePr>
          <p:cNvPr id="7" name="Table 6"/>
          <p:cNvGraphicFramePr>
            <a:graphicFrameLocks noGrp="1"/>
          </p:cNvGraphicFramePr>
          <p:nvPr>
            <p:extLst>
              <p:ext uri="{D42A27DB-BD31-4B8C-83A1-F6EECF244321}">
                <p14:modId xmlns:p14="http://schemas.microsoft.com/office/powerpoint/2010/main" xmlns="" val="3825359522"/>
              </p:ext>
            </p:extLst>
          </p:nvPr>
        </p:nvGraphicFramePr>
        <p:xfrm>
          <a:off x="1051560" y="579120"/>
          <a:ext cx="10088879" cy="6001676"/>
        </p:xfrm>
        <a:graphic>
          <a:graphicData uri="http://schemas.openxmlformats.org/drawingml/2006/table">
            <a:tbl>
              <a:tblPr>
                <a:tableStyleId>{5C22544A-7EE6-4342-B048-85BDC9FD1C3A}</a:tableStyleId>
              </a:tblPr>
              <a:tblGrid>
                <a:gridCol w="1974538"/>
                <a:gridCol w="1484941"/>
                <a:gridCol w="975360"/>
                <a:gridCol w="2865120"/>
                <a:gridCol w="2788920"/>
              </a:tblGrid>
              <a:tr h="280084">
                <a:tc>
                  <a:txBody>
                    <a:bodyPr/>
                    <a:lstStyle/>
                    <a:p>
                      <a:pPr algn="l" fontAlgn="ctr"/>
                      <a:r>
                        <a:rPr lang="el-GR" sz="2000" u="none" strike="noStrike" dirty="0" smtClean="0">
                          <a:solidFill>
                            <a:srgbClr val="203864"/>
                          </a:solidFill>
                          <a:effectLst/>
                          <a:latin typeface="+mn-lt"/>
                        </a:rPr>
                        <a:t> Ψαράς¹</a:t>
                      </a:r>
                      <a:endParaRPr lang="el-GR" sz="2000" b="0" i="0" u="none" strike="noStrike" dirty="0">
                        <a:solidFill>
                          <a:srgbClr val="203864"/>
                        </a:solidFill>
                        <a:effectLst/>
                        <a:latin typeface="+mn-lt"/>
                      </a:endParaRPr>
                    </a:p>
                  </a:txBody>
                  <a:tcPr marL="71394" marR="7933" marT="7933" marB="0" anchor="ctr"/>
                </a:tc>
                <a:tc>
                  <a:txBody>
                    <a:bodyPr/>
                    <a:lstStyle/>
                    <a:p>
                      <a:pPr algn="l" fontAlgn="ctr"/>
                      <a:r>
                        <a:rPr lang="el-GR" sz="2000" u="none" strike="noStrike" dirty="0">
                          <a:solidFill>
                            <a:srgbClr val="203864"/>
                          </a:solidFill>
                          <a:effectLst/>
                          <a:latin typeface="+mn-lt"/>
                        </a:rPr>
                        <a:t> </a:t>
                      </a:r>
                      <a:r>
                        <a:rPr lang="el-GR" sz="2000" u="none" strike="noStrike" dirty="0" err="1">
                          <a:solidFill>
                            <a:srgbClr val="203864"/>
                          </a:solidFill>
                          <a:effectLst/>
                          <a:latin typeface="+mn-lt"/>
                        </a:rPr>
                        <a:t>Μπάμπης</a:t>
                      </a:r>
                      <a:endParaRPr lang="el-GR" sz="2000" b="0" i="0" u="none" strike="noStrike" dirty="0">
                        <a:solidFill>
                          <a:srgbClr val="203864"/>
                        </a:solidFill>
                        <a:effectLst/>
                        <a:latin typeface="+mn-lt"/>
                      </a:endParaRPr>
                    </a:p>
                  </a:txBody>
                  <a:tcPr marL="71394" marR="7933" marT="7933" marB="0" anchor="ctr"/>
                </a:tc>
                <a:tc>
                  <a:txBody>
                    <a:bodyPr/>
                    <a:lstStyle/>
                    <a:p>
                      <a:pPr algn="ctr" fontAlgn="ctr"/>
                      <a:r>
                        <a:rPr lang="el-GR" sz="1600" u="none" strike="noStrike" dirty="0">
                          <a:solidFill>
                            <a:srgbClr val="203864"/>
                          </a:solidFill>
                          <a:effectLst/>
                          <a:latin typeface="+mn-lt"/>
                        </a:rPr>
                        <a:t>ΠΕ70</a:t>
                      </a:r>
                      <a:endParaRPr lang="el-GR" sz="1600" b="0" i="0" u="none" strike="noStrike" dirty="0">
                        <a:solidFill>
                          <a:srgbClr val="203864"/>
                        </a:solidFill>
                        <a:effectLst/>
                        <a:latin typeface="+mn-lt"/>
                      </a:endParaRPr>
                    </a:p>
                  </a:txBody>
                  <a:tcPr marL="7933" marR="7933" marT="7933" marB="0" anchor="ctr"/>
                </a:tc>
                <a:tc>
                  <a:txBody>
                    <a:bodyPr/>
                    <a:lstStyle/>
                    <a:p>
                      <a:pPr lvl="1" algn="l" fontAlgn="ctr"/>
                      <a:r>
                        <a:rPr lang="en-US" sz="2000" b="0" i="0" u="sng" strike="noStrike" dirty="0">
                          <a:solidFill>
                            <a:srgbClr val="203864"/>
                          </a:solidFill>
                          <a:effectLst/>
                          <a:latin typeface="Calibri" panose="020F0502020204030204" pitchFamily="34" charset="0"/>
                          <a:hlinkClick r:id="rId2"/>
                        </a:rPr>
                        <a:t>charalabos@sch.gr</a:t>
                      </a:r>
                      <a:endParaRPr lang="en-US" sz="2000" b="0" i="0" u="sng" strike="noStrike" dirty="0">
                        <a:solidFill>
                          <a:srgbClr val="203864"/>
                        </a:solidFill>
                        <a:effectLst/>
                        <a:latin typeface="Calibri" panose="020F0502020204030204" pitchFamily="34" charset="0"/>
                      </a:endParaRPr>
                    </a:p>
                  </a:txBody>
                  <a:tcPr marL="9525" marR="9525" marT="9525" marB="0" anchor="ctr"/>
                </a:tc>
                <a:tc>
                  <a:txBody>
                    <a:bodyPr/>
                    <a:lstStyle/>
                    <a:p>
                      <a:pPr lvl="1" algn="l" fontAlgn="ctr"/>
                      <a:r>
                        <a:rPr lang="el-GR" sz="1600" u="none" strike="noStrike" dirty="0">
                          <a:solidFill>
                            <a:srgbClr val="203864"/>
                          </a:solidFill>
                          <a:effectLst/>
                          <a:latin typeface="+mn-lt"/>
                        </a:rPr>
                        <a:t>Δασκάλων</a:t>
                      </a:r>
                      <a:endParaRPr lang="el-GR" sz="1600" b="0" i="0" u="none" strike="noStrike" dirty="0">
                        <a:solidFill>
                          <a:srgbClr val="203864"/>
                        </a:solidFill>
                        <a:effectLst/>
                        <a:latin typeface="+mn-lt"/>
                      </a:endParaRPr>
                    </a:p>
                  </a:txBody>
                  <a:tcPr marL="7933" marR="7933" marT="7933" marB="0" anchor="ctr"/>
                </a:tc>
              </a:tr>
              <a:tr h="280084">
                <a:tc>
                  <a:txBody>
                    <a:bodyPr/>
                    <a:lstStyle/>
                    <a:p>
                      <a:pPr algn="l" fontAlgn="ctr"/>
                      <a:r>
                        <a:rPr lang="el-GR" sz="2000" u="none" strike="noStrike" dirty="0" smtClean="0">
                          <a:solidFill>
                            <a:srgbClr val="203864"/>
                          </a:solidFill>
                          <a:effectLst/>
                          <a:latin typeface="+mn-lt"/>
                        </a:rPr>
                        <a:t> Φατσέα*²</a:t>
                      </a:r>
                      <a:endParaRPr lang="el-GR" sz="2000" b="0" i="0" u="none" strike="noStrike" dirty="0">
                        <a:solidFill>
                          <a:srgbClr val="203864"/>
                        </a:solidFill>
                        <a:effectLst/>
                        <a:latin typeface="+mn-lt"/>
                      </a:endParaRPr>
                    </a:p>
                  </a:txBody>
                  <a:tcPr marL="71394" marR="7933" marT="7933" marB="0" anchor="ctr">
                    <a:noFill/>
                  </a:tcPr>
                </a:tc>
                <a:tc>
                  <a:txBody>
                    <a:bodyPr/>
                    <a:lstStyle/>
                    <a:p>
                      <a:pPr algn="l" fontAlgn="ctr"/>
                      <a:r>
                        <a:rPr lang="el-GR" sz="2000" u="none" strike="noStrike" dirty="0" smtClean="0">
                          <a:solidFill>
                            <a:srgbClr val="203864"/>
                          </a:solidFill>
                          <a:effectLst/>
                          <a:latin typeface="+mn-lt"/>
                        </a:rPr>
                        <a:t> Αδαμαντία</a:t>
                      </a:r>
                      <a:endParaRPr lang="el-GR" sz="2000" b="0" i="0" u="none" strike="noStrike" dirty="0">
                        <a:solidFill>
                          <a:srgbClr val="203864"/>
                        </a:solidFill>
                        <a:effectLst/>
                        <a:latin typeface="+mn-lt"/>
                      </a:endParaRPr>
                    </a:p>
                  </a:txBody>
                  <a:tcPr marL="71394" marR="7933" marT="7933" marB="0" anchor="ctr">
                    <a:noFill/>
                  </a:tcPr>
                </a:tc>
                <a:tc>
                  <a:txBody>
                    <a:bodyPr/>
                    <a:lstStyle/>
                    <a:p>
                      <a:pPr algn="ctr" fontAlgn="ctr"/>
                      <a:r>
                        <a:rPr lang="el-GR" sz="1600" u="none" strike="noStrike" dirty="0">
                          <a:solidFill>
                            <a:srgbClr val="203864"/>
                          </a:solidFill>
                          <a:effectLst/>
                          <a:latin typeface="+mn-lt"/>
                        </a:rPr>
                        <a:t>ΠΕ11</a:t>
                      </a:r>
                      <a:endParaRPr lang="el-GR" sz="1600" b="0" i="0" u="none" strike="noStrike" dirty="0">
                        <a:solidFill>
                          <a:srgbClr val="203864"/>
                        </a:solidFill>
                        <a:effectLst/>
                        <a:latin typeface="+mn-lt"/>
                      </a:endParaRPr>
                    </a:p>
                  </a:txBody>
                  <a:tcPr marL="7933" marR="7933" marT="7933" marB="0" anchor="ctr">
                    <a:noFill/>
                  </a:tcPr>
                </a:tc>
                <a:tc>
                  <a:txBody>
                    <a:bodyPr/>
                    <a:lstStyle/>
                    <a:p>
                      <a:pPr lvl="1" algn="l" fontAlgn="ctr"/>
                      <a:r>
                        <a:rPr lang="en-US" sz="2000" b="0" i="0" u="sng" strike="noStrike" dirty="0">
                          <a:solidFill>
                            <a:srgbClr val="203864"/>
                          </a:solidFill>
                          <a:effectLst/>
                          <a:latin typeface="Calibri" panose="020F0502020204030204" pitchFamily="34" charset="0"/>
                          <a:hlinkClick r:id="rId3"/>
                        </a:rPr>
                        <a:t>adamantiaf@sch.gr</a:t>
                      </a:r>
                      <a:endParaRPr lang="en-US" sz="2000" b="0" i="0" u="sng" strike="noStrike" dirty="0">
                        <a:solidFill>
                          <a:srgbClr val="203864"/>
                        </a:solidFill>
                        <a:effectLst/>
                        <a:latin typeface="Calibri" panose="020F0502020204030204" pitchFamily="34" charset="0"/>
                      </a:endParaRPr>
                    </a:p>
                  </a:txBody>
                  <a:tcPr marL="9525" marR="9525" marT="9525" marB="0" anchor="ctr">
                    <a:noFill/>
                  </a:tcPr>
                </a:tc>
                <a:tc>
                  <a:txBody>
                    <a:bodyPr/>
                    <a:lstStyle/>
                    <a:p>
                      <a:pPr lvl="1" algn="l" fontAlgn="ctr"/>
                      <a:r>
                        <a:rPr lang="el-GR" sz="1600" u="none" strike="noStrike" dirty="0" err="1">
                          <a:solidFill>
                            <a:srgbClr val="203864"/>
                          </a:solidFill>
                          <a:effectLst/>
                          <a:latin typeface="+mn-lt"/>
                        </a:rPr>
                        <a:t>Αειφορίας</a:t>
                      </a:r>
                      <a:endParaRPr lang="el-GR" sz="1600" b="0" i="0" u="none" strike="noStrike" dirty="0">
                        <a:solidFill>
                          <a:srgbClr val="203864"/>
                        </a:solidFill>
                        <a:effectLst/>
                        <a:latin typeface="+mn-lt"/>
                      </a:endParaRPr>
                    </a:p>
                  </a:txBody>
                  <a:tcPr marL="7933" marR="7933" marT="7933" marB="0" anchor="ctr">
                    <a:noFill/>
                  </a:tcPr>
                </a:tc>
              </a:tr>
              <a:tr h="280084">
                <a:tc>
                  <a:txBody>
                    <a:bodyPr/>
                    <a:lstStyle/>
                    <a:p>
                      <a:pPr algn="l" fontAlgn="ctr"/>
                      <a:r>
                        <a:rPr lang="el-GR" sz="2000" u="none" strike="noStrike" dirty="0" smtClean="0">
                          <a:solidFill>
                            <a:srgbClr val="203864"/>
                          </a:solidFill>
                          <a:effectLst/>
                          <a:latin typeface="+mn-lt"/>
                        </a:rPr>
                        <a:t> Γαλανοπούλου</a:t>
                      </a:r>
                      <a:r>
                        <a:rPr lang="el-GR" sz="2000" u="none" strike="noStrike" dirty="0">
                          <a:solidFill>
                            <a:srgbClr val="203864"/>
                          </a:solidFill>
                          <a:effectLst/>
                          <a:latin typeface="+mn-lt"/>
                        </a:rPr>
                        <a:t>*</a:t>
                      </a:r>
                      <a:endParaRPr lang="el-GR" sz="2000" b="0" i="0" u="none" strike="noStrike" dirty="0">
                        <a:solidFill>
                          <a:srgbClr val="203864"/>
                        </a:solidFill>
                        <a:effectLst/>
                        <a:latin typeface="+mn-lt"/>
                      </a:endParaRPr>
                    </a:p>
                  </a:txBody>
                  <a:tcPr marL="71394" marR="7933" marT="7933" marB="0" anchor="ctr"/>
                </a:tc>
                <a:tc>
                  <a:txBody>
                    <a:bodyPr/>
                    <a:lstStyle/>
                    <a:p>
                      <a:pPr algn="l" fontAlgn="ctr"/>
                      <a:r>
                        <a:rPr lang="el-GR" sz="2000" u="none" strike="noStrike" dirty="0" smtClean="0">
                          <a:solidFill>
                            <a:srgbClr val="203864"/>
                          </a:solidFill>
                          <a:effectLst/>
                          <a:latin typeface="+mn-lt"/>
                        </a:rPr>
                        <a:t> Αγλαΐα</a:t>
                      </a:r>
                      <a:endParaRPr lang="el-GR" sz="2000" b="0" i="0" u="none" strike="noStrike" dirty="0">
                        <a:solidFill>
                          <a:srgbClr val="203864"/>
                        </a:solidFill>
                        <a:effectLst/>
                        <a:latin typeface="+mn-lt"/>
                      </a:endParaRPr>
                    </a:p>
                  </a:txBody>
                  <a:tcPr marL="71394" marR="7933" marT="7933" marB="0" anchor="ctr"/>
                </a:tc>
                <a:tc>
                  <a:txBody>
                    <a:bodyPr/>
                    <a:lstStyle/>
                    <a:p>
                      <a:pPr algn="ctr" fontAlgn="ctr"/>
                      <a:r>
                        <a:rPr lang="el-GR" sz="1600" u="none" strike="noStrike" dirty="0">
                          <a:solidFill>
                            <a:srgbClr val="203864"/>
                          </a:solidFill>
                          <a:effectLst/>
                          <a:latin typeface="+mn-lt"/>
                        </a:rPr>
                        <a:t>ΠΕ05</a:t>
                      </a:r>
                      <a:endParaRPr lang="el-GR" sz="1600" b="0" i="0" u="none" strike="noStrike" dirty="0">
                        <a:solidFill>
                          <a:srgbClr val="203864"/>
                        </a:solidFill>
                        <a:effectLst/>
                        <a:latin typeface="+mn-lt"/>
                      </a:endParaRPr>
                    </a:p>
                  </a:txBody>
                  <a:tcPr marL="7933" marR="7933" marT="7933" marB="0" anchor="ctr"/>
                </a:tc>
                <a:tc>
                  <a:txBody>
                    <a:bodyPr/>
                    <a:lstStyle/>
                    <a:p>
                      <a:pPr lvl="1" algn="l" fontAlgn="ctr"/>
                      <a:r>
                        <a:rPr lang="en-US" sz="2000" b="0" i="0" u="sng" strike="noStrike">
                          <a:solidFill>
                            <a:srgbClr val="203864"/>
                          </a:solidFill>
                          <a:effectLst/>
                          <a:latin typeface="Calibri" panose="020F0502020204030204" pitchFamily="34" charset="0"/>
                          <a:hlinkClick r:id="rId4"/>
                        </a:rPr>
                        <a:t>agalanopou@sch.gr</a:t>
                      </a:r>
                      <a:endParaRPr lang="en-US" sz="2000" b="0" i="0" u="sng" strike="noStrike">
                        <a:solidFill>
                          <a:srgbClr val="203864"/>
                        </a:solidFill>
                        <a:effectLst/>
                        <a:latin typeface="Calibri" panose="020F0502020204030204" pitchFamily="34" charset="0"/>
                      </a:endParaRPr>
                    </a:p>
                  </a:txBody>
                  <a:tcPr marL="9525" marR="9525" marT="9525" marB="0" anchor="ctr"/>
                </a:tc>
                <a:tc>
                  <a:txBody>
                    <a:bodyPr/>
                    <a:lstStyle/>
                    <a:p>
                      <a:pPr lvl="1" algn="l" fontAlgn="ctr"/>
                      <a:r>
                        <a:rPr lang="el-GR" sz="1600" u="none" strike="noStrike" dirty="0">
                          <a:solidFill>
                            <a:srgbClr val="203864"/>
                          </a:solidFill>
                          <a:effectLst/>
                          <a:latin typeface="+mn-lt"/>
                        </a:rPr>
                        <a:t>Γαλλικών</a:t>
                      </a:r>
                      <a:endParaRPr lang="el-GR" sz="1600" b="0" i="0" u="none" strike="noStrike" dirty="0">
                        <a:solidFill>
                          <a:srgbClr val="203864"/>
                        </a:solidFill>
                        <a:effectLst/>
                        <a:latin typeface="+mn-lt"/>
                      </a:endParaRPr>
                    </a:p>
                  </a:txBody>
                  <a:tcPr marL="7933" marR="7933" marT="7933" marB="0" anchor="ctr"/>
                </a:tc>
              </a:tr>
              <a:tr h="280084">
                <a:tc>
                  <a:txBody>
                    <a:bodyPr/>
                    <a:lstStyle/>
                    <a:p>
                      <a:pPr algn="l" fontAlgn="ctr"/>
                      <a:r>
                        <a:rPr lang="el-GR" sz="2000" u="none" strike="noStrike" dirty="0" smtClean="0">
                          <a:solidFill>
                            <a:srgbClr val="203864"/>
                          </a:solidFill>
                          <a:effectLst/>
                          <a:latin typeface="+mn-lt"/>
                        </a:rPr>
                        <a:t> </a:t>
                      </a:r>
                      <a:r>
                        <a:rPr lang="el-GR" sz="2000" u="none" strike="noStrike" dirty="0" err="1" smtClean="0">
                          <a:solidFill>
                            <a:srgbClr val="203864"/>
                          </a:solidFill>
                          <a:effectLst/>
                          <a:latin typeface="+mn-lt"/>
                        </a:rPr>
                        <a:t>Καλαούζη</a:t>
                      </a:r>
                      <a:endParaRPr lang="el-GR" sz="2000" b="0" i="0" u="none" strike="noStrike" dirty="0">
                        <a:solidFill>
                          <a:srgbClr val="203864"/>
                        </a:solidFill>
                        <a:effectLst/>
                        <a:latin typeface="+mn-lt"/>
                      </a:endParaRPr>
                    </a:p>
                  </a:txBody>
                  <a:tcPr marL="71394" marR="7933" marT="7933" marB="0" anchor="ctr">
                    <a:noFill/>
                  </a:tcPr>
                </a:tc>
                <a:tc>
                  <a:txBody>
                    <a:bodyPr/>
                    <a:lstStyle/>
                    <a:p>
                      <a:pPr algn="l" fontAlgn="ctr"/>
                      <a:r>
                        <a:rPr lang="el-GR" sz="2000" u="none" strike="noStrike" dirty="0" smtClean="0">
                          <a:solidFill>
                            <a:srgbClr val="203864"/>
                          </a:solidFill>
                          <a:effectLst/>
                          <a:latin typeface="+mn-lt"/>
                        </a:rPr>
                        <a:t> Ντίνα</a:t>
                      </a:r>
                      <a:endParaRPr lang="el-GR" sz="2000" b="0" i="0" u="none" strike="noStrike" dirty="0">
                        <a:solidFill>
                          <a:srgbClr val="203864"/>
                        </a:solidFill>
                        <a:effectLst/>
                        <a:latin typeface="+mn-lt"/>
                      </a:endParaRPr>
                    </a:p>
                  </a:txBody>
                  <a:tcPr marL="71394" marR="7933" marT="7933" marB="0" anchor="ctr">
                    <a:noFill/>
                  </a:tcPr>
                </a:tc>
                <a:tc>
                  <a:txBody>
                    <a:bodyPr/>
                    <a:lstStyle/>
                    <a:p>
                      <a:pPr algn="ctr" fontAlgn="ctr"/>
                      <a:r>
                        <a:rPr lang="el-GR" sz="1600" u="none" strike="noStrike" dirty="0">
                          <a:solidFill>
                            <a:srgbClr val="203864"/>
                          </a:solidFill>
                          <a:effectLst/>
                          <a:latin typeface="+mn-lt"/>
                        </a:rPr>
                        <a:t>ΠΕ02</a:t>
                      </a:r>
                      <a:endParaRPr lang="el-GR" sz="1600" b="0" i="0" u="none" strike="noStrike" dirty="0">
                        <a:solidFill>
                          <a:srgbClr val="203864"/>
                        </a:solidFill>
                        <a:effectLst/>
                        <a:latin typeface="+mn-lt"/>
                      </a:endParaRPr>
                    </a:p>
                  </a:txBody>
                  <a:tcPr marL="7933" marR="7933" marT="7933" marB="0" anchor="ctr">
                    <a:noFill/>
                  </a:tcPr>
                </a:tc>
                <a:tc>
                  <a:txBody>
                    <a:bodyPr/>
                    <a:lstStyle/>
                    <a:p>
                      <a:pPr lvl="1" algn="l" fontAlgn="ctr"/>
                      <a:r>
                        <a:rPr lang="en-US" sz="2000" b="0" i="0" u="sng" strike="noStrike" dirty="0">
                          <a:solidFill>
                            <a:srgbClr val="203864"/>
                          </a:solidFill>
                          <a:effectLst/>
                          <a:latin typeface="Calibri" panose="020F0502020204030204" pitchFamily="34" charset="0"/>
                          <a:hlinkClick r:id="rId5"/>
                        </a:rPr>
                        <a:t>kalaouzi@sch.gr </a:t>
                      </a:r>
                      <a:endParaRPr lang="en-US" sz="2000" b="0" i="0" u="sng" strike="noStrike" dirty="0">
                        <a:solidFill>
                          <a:srgbClr val="203864"/>
                        </a:solidFill>
                        <a:effectLst/>
                        <a:latin typeface="Calibri" panose="020F0502020204030204" pitchFamily="34" charset="0"/>
                      </a:endParaRPr>
                    </a:p>
                  </a:txBody>
                  <a:tcPr marL="9525" marR="9525" marT="9525" marB="0" anchor="ctr">
                    <a:noFill/>
                  </a:tcPr>
                </a:tc>
                <a:tc>
                  <a:txBody>
                    <a:bodyPr/>
                    <a:lstStyle/>
                    <a:p>
                      <a:pPr lvl="1" algn="l" fontAlgn="ctr"/>
                      <a:r>
                        <a:rPr lang="el-GR" sz="1600" u="none" strike="noStrike" dirty="0">
                          <a:solidFill>
                            <a:srgbClr val="203864"/>
                          </a:solidFill>
                          <a:effectLst/>
                          <a:latin typeface="+mn-lt"/>
                        </a:rPr>
                        <a:t>Φιλολόγων</a:t>
                      </a:r>
                      <a:endParaRPr lang="el-GR" sz="1600" b="0" i="0" u="none" strike="noStrike" dirty="0">
                        <a:solidFill>
                          <a:srgbClr val="203864"/>
                        </a:solidFill>
                        <a:effectLst/>
                        <a:latin typeface="+mn-lt"/>
                      </a:endParaRPr>
                    </a:p>
                  </a:txBody>
                  <a:tcPr marL="7933" marR="7933" marT="7933" marB="0" anchor="ctr">
                    <a:noFill/>
                  </a:tcPr>
                </a:tc>
              </a:tr>
              <a:tr h="280084">
                <a:tc>
                  <a:txBody>
                    <a:bodyPr/>
                    <a:lstStyle/>
                    <a:p>
                      <a:pPr algn="l" fontAlgn="ctr"/>
                      <a:r>
                        <a:rPr lang="el-GR" sz="2000" u="none" strike="noStrike" dirty="0" smtClean="0">
                          <a:solidFill>
                            <a:srgbClr val="203864"/>
                          </a:solidFill>
                          <a:effectLst/>
                          <a:latin typeface="+mn-lt"/>
                        </a:rPr>
                        <a:t> </a:t>
                      </a:r>
                      <a:r>
                        <a:rPr lang="el-GR" sz="2000" u="none" strike="noStrike" dirty="0" err="1" smtClean="0">
                          <a:solidFill>
                            <a:srgbClr val="203864"/>
                          </a:solidFill>
                          <a:effectLst/>
                          <a:latin typeface="+mn-lt"/>
                        </a:rPr>
                        <a:t>Καντάς</a:t>
                      </a:r>
                      <a:endParaRPr lang="el-GR" sz="2000" b="0" i="0" u="none" strike="noStrike" dirty="0">
                        <a:solidFill>
                          <a:srgbClr val="203864"/>
                        </a:solidFill>
                        <a:effectLst/>
                        <a:latin typeface="+mn-lt"/>
                      </a:endParaRPr>
                    </a:p>
                  </a:txBody>
                  <a:tcPr marL="71394" marR="7933" marT="7933" marB="0" anchor="ctr"/>
                </a:tc>
                <a:tc>
                  <a:txBody>
                    <a:bodyPr/>
                    <a:lstStyle/>
                    <a:p>
                      <a:pPr algn="l" fontAlgn="ctr"/>
                      <a:r>
                        <a:rPr lang="el-GR" sz="2000" u="none" strike="noStrike" dirty="0" smtClean="0">
                          <a:solidFill>
                            <a:srgbClr val="203864"/>
                          </a:solidFill>
                          <a:effectLst/>
                          <a:latin typeface="+mn-lt"/>
                        </a:rPr>
                        <a:t> Κων/νος</a:t>
                      </a:r>
                      <a:endParaRPr lang="el-GR" sz="2000" b="0" i="0" u="none" strike="noStrike" dirty="0">
                        <a:solidFill>
                          <a:srgbClr val="203864"/>
                        </a:solidFill>
                        <a:effectLst/>
                        <a:latin typeface="+mn-lt"/>
                      </a:endParaRPr>
                    </a:p>
                  </a:txBody>
                  <a:tcPr marL="71394" marR="7933" marT="7933" marB="0" anchor="ctr"/>
                </a:tc>
                <a:tc>
                  <a:txBody>
                    <a:bodyPr/>
                    <a:lstStyle/>
                    <a:p>
                      <a:pPr algn="ctr" fontAlgn="ctr"/>
                      <a:r>
                        <a:rPr lang="el-GR" sz="1600" u="none" strike="noStrike" dirty="0">
                          <a:solidFill>
                            <a:srgbClr val="203864"/>
                          </a:solidFill>
                          <a:effectLst/>
                          <a:latin typeface="+mn-lt"/>
                        </a:rPr>
                        <a:t>ΠΕ70</a:t>
                      </a:r>
                      <a:endParaRPr lang="el-GR" sz="1600" b="0" i="0" u="none" strike="noStrike" dirty="0">
                        <a:solidFill>
                          <a:srgbClr val="203864"/>
                        </a:solidFill>
                        <a:effectLst/>
                        <a:latin typeface="+mn-lt"/>
                      </a:endParaRPr>
                    </a:p>
                  </a:txBody>
                  <a:tcPr marL="7933" marR="7933" marT="7933" marB="0" anchor="ctr"/>
                </a:tc>
                <a:tc>
                  <a:txBody>
                    <a:bodyPr/>
                    <a:lstStyle/>
                    <a:p>
                      <a:pPr lvl="1" algn="l" fontAlgn="ctr"/>
                      <a:r>
                        <a:rPr lang="en-US" sz="2000" b="0" i="0" u="sng" strike="noStrike">
                          <a:solidFill>
                            <a:srgbClr val="203864"/>
                          </a:solidFill>
                          <a:effectLst/>
                          <a:latin typeface="Calibri" panose="020F0502020204030204" pitchFamily="34" charset="0"/>
                          <a:hlinkClick r:id="rId6"/>
                        </a:rPr>
                        <a:t>kkantas@sch.gr</a:t>
                      </a:r>
                      <a:endParaRPr lang="en-US" sz="2000" b="0" i="0" u="sng" strike="noStrike">
                        <a:solidFill>
                          <a:srgbClr val="203864"/>
                        </a:solidFill>
                        <a:effectLst/>
                        <a:latin typeface="Calibri" panose="020F0502020204030204" pitchFamily="34" charset="0"/>
                      </a:endParaRPr>
                    </a:p>
                  </a:txBody>
                  <a:tcPr marL="9525" marR="9525" marT="9525" marB="0" anchor="ctr"/>
                </a:tc>
                <a:tc>
                  <a:txBody>
                    <a:bodyPr/>
                    <a:lstStyle/>
                    <a:p>
                      <a:pPr lvl="1" algn="l" fontAlgn="ctr"/>
                      <a:r>
                        <a:rPr lang="el-GR" sz="1600" u="none" strike="noStrike" dirty="0">
                          <a:solidFill>
                            <a:srgbClr val="203864"/>
                          </a:solidFill>
                          <a:effectLst/>
                          <a:latin typeface="+mn-lt"/>
                        </a:rPr>
                        <a:t>Δασκάλων</a:t>
                      </a:r>
                      <a:endParaRPr lang="el-GR" sz="1600" b="0" i="0" u="none" strike="noStrike" dirty="0">
                        <a:solidFill>
                          <a:srgbClr val="203864"/>
                        </a:solidFill>
                        <a:effectLst/>
                        <a:latin typeface="+mn-lt"/>
                      </a:endParaRPr>
                    </a:p>
                  </a:txBody>
                  <a:tcPr marL="7933" marR="7933" marT="7933" marB="0" anchor="ctr"/>
                </a:tc>
              </a:tr>
              <a:tr h="280084">
                <a:tc>
                  <a:txBody>
                    <a:bodyPr/>
                    <a:lstStyle/>
                    <a:p>
                      <a:pPr algn="l" fontAlgn="ctr"/>
                      <a:r>
                        <a:rPr lang="el-GR" sz="2000" u="none" strike="noStrike" dirty="0" smtClean="0">
                          <a:solidFill>
                            <a:srgbClr val="203864"/>
                          </a:solidFill>
                          <a:effectLst/>
                          <a:latin typeface="+mn-lt"/>
                        </a:rPr>
                        <a:t> Καραγιάννης</a:t>
                      </a:r>
                      <a:endParaRPr lang="el-GR" sz="2000" b="0" i="0" u="none" strike="noStrike" dirty="0">
                        <a:solidFill>
                          <a:srgbClr val="203864"/>
                        </a:solidFill>
                        <a:effectLst/>
                        <a:latin typeface="+mn-lt"/>
                      </a:endParaRPr>
                    </a:p>
                  </a:txBody>
                  <a:tcPr marL="71394" marR="7933" marT="7933" marB="0" anchor="ctr">
                    <a:noFill/>
                  </a:tcPr>
                </a:tc>
                <a:tc>
                  <a:txBody>
                    <a:bodyPr/>
                    <a:lstStyle/>
                    <a:p>
                      <a:pPr algn="l" fontAlgn="ctr"/>
                      <a:r>
                        <a:rPr lang="el-GR" sz="2000" u="none" strike="noStrike" dirty="0" smtClean="0">
                          <a:solidFill>
                            <a:srgbClr val="203864"/>
                          </a:solidFill>
                          <a:effectLst/>
                          <a:latin typeface="+mn-lt"/>
                        </a:rPr>
                        <a:t> Ιωάννης</a:t>
                      </a:r>
                      <a:endParaRPr lang="el-GR" sz="2000" b="0" i="0" u="none" strike="noStrike" dirty="0">
                        <a:solidFill>
                          <a:srgbClr val="203864"/>
                        </a:solidFill>
                        <a:effectLst/>
                        <a:latin typeface="+mn-lt"/>
                      </a:endParaRPr>
                    </a:p>
                  </a:txBody>
                  <a:tcPr marL="71394" marR="7933" marT="7933" marB="0" anchor="ctr">
                    <a:noFill/>
                  </a:tcPr>
                </a:tc>
                <a:tc>
                  <a:txBody>
                    <a:bodyPr/>
                    <a:lstStyle/>
                    <a:p>
                      <a:pPr algn="ctr" fontAlgn="ctr"/>
                      <a:r>
                        <a:rPr lang="el-GR" sz="1600" u="none" strike="noStrike" dirty="0">
                          <a:solidFill>
                            <a:srgbClr val="203864"/>
                          </a:solidFill>
                          <a:effectLst/>
                          <a:latin typeface="+mn-lt"/>
                        </a:rPr>
                        <a:t>ΠΕ03</a:t>
                      </a:r>
                      <a:endParaRPr lang="el-GR" sz="1600" b="0" i="0" u="none" strike="noStrike" dirty="0">
                        <a:solidFill>
                          <a:srgbClr val="203864"/>
                        </a:solidFill>
                        <a:effectLst/>
                        <a:latin typeface="+mn-lt"/>
                      </a:endParaRPr>
                    </a:p>
                  </a:txBody>
                  <a:tcPr marL="7933" marR="7933" marT="7933" marB="0" anchor="ctr">
                    <a:noFill/>
                  </a:tcPr>
                </a:tc>
                <a:tc>
                  <a:txBody>
                    <a:bodyPr/>
                    <a:lstStyle/>
                    <a:p>
                      <a:pPr lvl="1" algn="l" fontAlgn="ctr"/>
                      <a:r>
                        <a:rPr lang="en-US" sz="2000" b="0" i="0" u="sng" strike="noStrike" dirty="0">
                          <a:solidFill>
                            <a:srgbClr val="203864"/>
                          </a:solidFill>
                          <a:effectLst/>
                          <a:latin typeface="Calibri" panose="020F0502020204030204" pitchFamily="34" charset="0"/>
                          <a:hlinkClick r:id="rId7"/>
                        </a:rPr>
                        <a:t>iokaragi@sch.gr</a:t>
                      </a:r>
                      <a:endParaRPr lang="en-US" sz="2000" b="0" i="0" u="sng" strike="noStrike" dirty="0">
                        <a:solidFill>
                          <a:srgbClr val="203864"/>
                        </a:solidFill>
                        <a:effectLst/>
                        <a:latin typeface="Calibri" panose="020F0502020204030204" pitchFamily="34" charset="0"/>
                      </a:endParaRPr>
                    </a:p>
                  </a:txBody>
                  <a:tcPr marL="9525" marR="9525" marT="9525" marB="0" anchor="ctr">
                    <a:noFill/>
                  </a:tcPr>
                </a:tc>
                <a:tc>
                  <a:txBody>
                    <a:bodyPr/>
                    <a:lstStyle/>
                    <a:p>
                      <a:pPr lvl="1" algn="l" fontAlgn="ctr"/>
                      <a:r>
                        <a:rPr lang="el-GR" sz="1600" u="none" strike="noStrike" dirty="0">
                          <a:solidFill>
                            <a:srgbClr val="203864"/>
                          </a:solidFill>
                          <a:effectLst/>
                          <a:latin typeface="+mn-lt"/>
                        </a:rPr>
                        <a:t>Μαθηματικών</a:t>
                      </a:r>
                      <a:endParaRPr lang="el-GR" sz="1600" b="0" i="0" u="none" strike="noStrike" dirty="0">
                        <a:solidFill>
                          <a:srgbClr val="203864"/>
                        </a:solidFill>
                        <a:effectLst/>
                        <a:latin typeface="+mn-lt"/>
                      </a:endParaRPr>
                    </a:p>
                  </a:txBody>
                  <a:tcPr marL="7933" marR="7933" marT="7933" marB="0" anchor="ctr">
                    <a:noFill/>
                  </a:tcPr>
                </a:tc>
              </a:tr>
              <a:tr h="347691">
                <a:tc>
                  <a:txBody>
                    <a:bodyPr/>
                    <a:lstStyle/>
                    <a:p>
                      <a:pPr algn="l" fontAlgn="ctr"/>
                      <a:r>
                        <a:rPr lang="el-GR" sz="2000" u="none" strike="noStrike" dirty="0" smtClean="0">
                          <a:solidFill>
                            <a:srgbClr val="203864"/>
                          </a:solidFill>
                          <a:effectLst/>
                          <a:latin typeface="+mn-lt"/>
                        </a:rPr>
                        <a:t> </a:t>
                      </a:r>
                      <a:r>
                        <a:rPr lang="el-GR" sz="2000" u="none" strike="noStrike" dirty="0" err="1" smtClean="0">
                          <a:solidFill>
                            <a:srgbClr val="203864"/>
                          </a:solidFill>
                          <a:effectLst/>
                          <a:latin typeface="+mn-lt"/>
                        </a:rPr>
                        <a:t>Καπερνέκα</a:t>
                      </a:r>
                      <a:r>
                        <a:rPr lang="el-GR" sz="2000" u="none" strike="noStrike" dirty="0">
                          <a:solidFill>
                            <a:srgbClr val="203864"/>
                          </a:solidFill>
                          <a:effectLst/>
                          <a:latin typeface="+mn-lt"/>
                        </a:rPr>
                        <a:t>**</a:t>
                      </a:r>
                      <a:endParaRPr lang="el-GR" sz="2000" b="0" i="0" u="none" strike="noStrike" dirty="0">
                        <a:solidFill>
                          <a:srgbClr val="203864"/>
                        </a:solidFill>
                        <a:effectLst/>
                        <a:latin typeface="+mn-lt"/>
                      </a:endParaRPr>
                    </a:p>
                  </a:txBody>
                  <a:tcPr marL="71394" marR="7933" marT="7933" marB="0" anchor="ctr"/>
                </a:tc>
                <a:tc>
                  <a:txBody>
                    <a:bodyPr/>
                    <a:lstStyle/>
                    <a:p>
                      <a:pPr algn="l" fontAlgn="ctr"/>
                      <a:r>
                        <a:rPr lang="el-GR" sz="2000" u="none" strike="noStrike" dirty="0" smtClean="0">
                          <a:solidFill>
                            <a:srgbClr val="203864"/>
                          </a:solidFill>
                          <a:effectLst/>
                          <a:latin typeface="+mn-lt"/>
                        </a:rPr>
                        <a:t>  Παναγιώτα</a:t>
                      </a:r>
                      <a:endParaRPr lang="el-GR" sz="2000" b="0" i="0" u="none" strike="noStrike" dirty="0">
                        <a:solidFill>
                          <a:srgbClr val="203864"/>
                        </a:solidFill>
                        <a:effectLst/>
                        <a:latin typeface="+mn-lt"/>
                      </a:endParaRPr>
                    </a:p>
                  </a:txBody>
                  <a:tcPr marL="7933" marR="7933" marT="7933" marB="0" anchor="ctr"/>
                </a:tc>
                <a:tc>
                  <a:txBody>
                    <a:bodyPr/>
                    <a:lstStyle/>
                    <a:p>
                      <a:pPr algn="ctr" fontAlgn="ctr"/>
                      <a:r>
                        <a:rPr lang="el-GR" sz="1600" u="none" strike="noStrike" dirty="0">
                          <a:solidFill>
                            <a:srgbClr val="203864"/>
                          </a:solidFill>
                          <a:effectLst/>
                          <a:latin typeface="+mn-lt"/>
                        </a:rPr>
                        <a:t>ΠΕ87</a:t>
                      </a:r>
                      <a:endParaRPr lang="el-GR" sz="1600" b="0" i="0" u="none" strike="noStrike" dirty="0">
                        <a:solidFill>
                          <a:srgbClr val="203864"/>
                        </a:solidFill>
                        <a:effectLst/>
                        <a:latin typeface="+mn-lt"/>
                      </a:endParaRPr>
                    </a:p>
                  </a:txBody>
                  <a:tcPr marL="7933" marR="7933" marT="7933" marB="0" anchor="ctr"/>
                </a:tc>
                <a:tc>
                  <a:txBody>
                    <a:bodyPr/>
                    <a:lstStyle/>
                    <a:p>
                      <a:pPr lvl="1" algn="l" fontAlgn="ctr"/>
                      <a:r>
                        <a:rPr lang="en-US" sz="2000" b="0" i="0" u="sng" strike="noStrike">
                          <a:solidFill>
                            <a:srgbClr val="203864"/>
                          </a:solidFill>
                          <a:effectLst/>
                          <a:latin typeface="Calibri" panose="020F0502020204030204" pitchFamily="34" charset="0"/>
                          <a:hlinkClick r:id="rId8"/>
                        </a:rPr>
                        <a:t>pkaperneka@sch.gr</a:t>
                      </a:r>
                      <a:endParaRPr lang="en-US" sz="2000" b="0" i="0" u="sng" strike="noStrike">
                        <a:solidFill>
                          <a:srgbClr val="203864"/>
                        </a:solidFill>
                        <a:effectLst/>
                        <a:latin typeface="Calibri" panose="020F0502020204030204" pitchFamily="34" charset="0"/>
                      </a:endParaRPr>
                    </a:p>
                  </a:txBody>
                  <a:tcPr marL="9525" marR="9525" marT="9525" marB="0" anchor="ctr"/>
                </a:tc>
                <a:tc>
                  <a:txBody>
                    <a:bodyPr/>
                    <a:lstStyle/>
                    <a:p>
                      <a:pPr lvl="1" algn="l" fontAlgn="ctr"/>
                      <a:r>
                        <a:rPr lang="el-GR" sz="1600" u="none" strike="noStrike" dirty="0">
                          <a:solidFill>
                            <a:srgbClr val="203864"/>
                          </a:solidFill>
                          <a:effectLst/>
                          <a:latin typeface="+mn-lt"/>
                        </a:rPr>
                        <a:t>Υγείας-Πρόνοιας-Ευεξίας</a:t>
                      </a:r>
                      <a:endParaRPr lang="el-GR" sz="1600" b="0" i="0" u="none" strike="noStrike" dirty="0">
                        <a:solidFill>
                          <a:srgbClr val="203864"/>
                        </a:solidFill>
                        <a:effectLst/>
                        <a:latin typeface="+mn-lt"/>
                      </a:endParaRPr>
                    </a:p>
                  </a:txBody>
                  <a:tcPr marL="7933" marR="7933" marT="7933" marB="0" anchor="ctr"/>
                </a:tc>
              </a:tr>
              <a:tr h="280084">
                <a:tc>
                  <a:txBody>
                    <a:bodyPr/>
                    <a:lstStyle/>
                    <a:p>
                      <a:pPr algn="l" fontAlgn="ctr"/>
                      <a:r>
                        <a:rPr lang="el-GR" sz="2000" u="none" strike="noStrike" dirty="0" smtClean="0">
                          <a:solidFill>
                            <a:srgbClr val="203864"/>
                          </a:solidFill>
                          <a:effectLst/>
                          <a:latin typeface="+mn-lt"/>
                        </a:rPr>
                        <a:t> </a:t>
                      </a:r>
                      <a:r>
                        <a:rPr lang="el-GR" sz="2000" u="none" strike="noStrike" dirty="0" err="1" smtClean="0">
                          <a:solidFill>
                            <a:srgbClr val="203864"/>
                          </a:solidFill>
                          <a:effectLst/>
                          <a:latin typeface="+mn-lt"/>
                        </a:rPr>
                        <a:t>Ματζάνος</a:t>
                      </a:r>
                      <a:endParaRPr lang="el-GR" sz="2000" b="0" i="0" u="none" strike="noStrike" dirty="0">
                        <a:solidFill>
                          <a:srgbClr val="203864"/>
                        </a:solidFill>
                        <a:effectLst/>
                        <a:latin typeface="+mn-lt"/>
                      </a:endParaRPr>
                    </a:p>
                  </a:txBody>
                  <a:tcPr marL="71394" marR="7933" marT="7933" marB="0" anchor="ctr">
                    <a:noFill/>
                  </a:tcPr>
                </a:tc>
                <a:tc>
                  <a:txBody>
                    <a:bodyPr/>
                    <a:lstStyle/>
                    <a:p>
                      <a:pPr algn="l" fontAlgn="ctr"/>
                      <a:r>
                        <a:rPr lang="el-GR" sz="2000" u="none" strike="noStrike" dirty="0" smtClean="0">
                          <a:solidFill>
                            <a:srgbClr val="203864"/>
                          </a:solidFill>
                          <a:effectLst/>
                          <a:latin typeface="+mn-lt"/>
                        </a:rPr>
                        <a:t> Δημήτριος</a:t>
                      </a:r>
                      <a:endParaRPr lang="el-GR" sz="2000" b="0" i="0" u="none" strike="noStrike" dirty="0">
                        <a:solidFill>
                          <a:srgbClr val="203864"/>
                        </a:solidFill>
                        <a:effectLst/>
                        <a:latin typeface="+mn-lt"/>
                      </a:endParaRPr>
                    </a:p>
                  </a:txBody>
                  <a:tcPr marL="71394" marR="7933" marT="7933" marB="0" anchor="ctr">
                    <a:noFill/>
                  </a:tcPr>
                </a:tc>
                <a:tc>
                  <a:txBody>
                    <a:bodyPr/>
                    <a:lstStyle/>
                    <a:p>
                      <a:pPr algn="ctr" fontAlgn="ctr"/>
                      <a:r>
                        <a:rPr lang="el-GR" sz="1600" u="none" strike="noStrike" dirty="0">
                          <a:solidFill>
                            <a:srgbClr val="203864"/>
                          </a:solidFill>
                          <a:effectLst/>
                          <a:latin typeface="+mn-lt"/>
                        </a:rPr>
                        <a:t>ΠΕ70</a:t>
                      </a:r>
                      <a:endParaRPr lang="el-GR" sz="1600" b="0" i="0" u="none" strike="noStrike" dirty="0">
                        <a:solidFill>
                          <a:srgbClr val="203864"/>
                        </a:solidFill>
                        <a:effectLst/>
                        <a:latin typeface="+mn-lt"/>
                      </a:endParaRPr>
                    </a:p>
                  </a:txBody>
                  <a:tcPr marL="7933" marR="7933" marT="7933" marB="0" anchor="ctr">
                    <a:noFill/>
                  </a:tcPr>
                </a:tc>
                <a:tc>
                  <a:txBody>
                    <a:bodyPr/>
                    <a:lstStyle/>
                    <a:p>
                      <a:pPr lvl="1" algn="l" fontAlgn="ctr"/>
                      <a:r>
                        <a:rPr lang="en-US" sz="2000" b="0" i="0" u="sng" strike="noStrike" dirty="0">
                          <a:solidFill>
                            <a:srgbClr val="203864"/>
                          </a:solidFill>
                          <a:effectLst/>
                          <a:latin typeface="Calibri" panose="020F0502020204030204" pitchFamily="34" charset="0"/>
                          <a:hlinkClick r:id="rId9"/>
                        </a:rPr>
                        <a:t>dmatzanos@sch.gr</a:t>
                      </a:r>
                      <a:endParaRPr lang="en-US" sz="2000" b="0" i="0" u="sng" strike="noStrike" dirty="0">
                        <a:solidFill>
                          <a:srgbClr val="203864"/>
                        </a:solidFill>
                        <a:effectLst/>
                        <a:latin typeface="Calibri" panose="020F0502020204030204" pitchFamily="34" charset="0"/>
                      </a:endParaRPr>
                    </a:p>
                  </a:txBody>
                  <a:tcPr marL="9525" marR="9525" marT="9525" marB="0" anchor="ctr">
                    <a:noFill/>
                  </a:tcPr>
                </a:tc>
                <a:tc>
                  <a:txBody>
                    <a:bodyPr/>
                    <a:lstStyle/>
                    <a:p>
                      <a:pPr lvl="1" algn="l" fontAlgn="ctr"/>
                      <a:r>
                        <a:rPr lang="el-GR" sz="1600" u="none" strike="noStrike" dirty="0">
                          <a:solidFill>
                            <a:srgbClr val="203864"/>
                          </a:solidFill>
                          <a:effectLst/>
                          <a:latin typeface="+mn-lt"/>
                        </a:rPr>
                        <a:t>Δασκάλων</a:t>
                      </a:r>
                      <a:endParaRPr lang="el-GR" sz="1600" b="0" i="0" u="none" strike="noStrike" dirty="0">
                        <a:solidFill>
                          <a:srgbClr val="203864"/>
                        </a:solidFill>
                        <a:effectLst/>
                        <a:latin typeface="+mn-lt"/>
                      </a:endParaRPr>
                    </a:p>
                  </a:txBody>
                  <a:tcPr marL="7933" marR="7933" marT="7933" marB="0" anchor="ctr">
                    <a:noFill/>
                  </a:tcPr>
                </a:tc>
              </a:tr>
              <a:tr h="280084">
                <a:tc>
                  <a:txBody>
                    <a:bodyPr/>
                    <a:lstStyle/>
                    <a:p>
                      <a:pPr algn="l" fontAlgn="ctr"/>
                      <a:r>
                        <a:rPr lang="el-GR" sz="2000" u="none" strike="noStrike" dirty="0" smtClean="0">
                          <a:solidFill>
                            <a:srgbClr val="203864"/>
                          </a:solidFill>
                          <a:effectLst/>
                          <a:latin typeface="+mn-lt"/>
                        </a:rPr>
                        <a:t> Μαυρουδής</a:t>
                      </a:r>
                      <a:r>
                        <a:rPr lang="el-GR" sz="2000" u="none" strike="noStrike" dirty="0">
                          <a:solidFill>
                            <a:srgbClr val="203864"/>
                          </a:solidFill>
                          <a:effectLst/>
                          <a:latin typeface="+mn-lt"/>
                        </a:rPr>
                        <a:t>*</a:t>
                      </a:r>
                      <a:endParaRPr lang="el-GR" sz="2000" b="0" i="0" u="none" strike="noStrike" dirty="0">
                        <a:solidFill>
                          <a:srgbClr val="203864"/>
                        </a:solidFill>
                        <a:effectLst/>
                        <a:latin typeface="+mn-lt"/>
                      </a:endParaRPr>
                    </a:p>
                  </a:txBody>
                  <a:tcPr marL="71394" marR="7933" marT="7933" marB="0" anchor="ctr"/>
                </a:tc>
                <a:tc>
                  <a:txBody>
                    <a:bodyPr/>
                    <a:lstStyle/>
                    <a:p>
                      <a:pPr algn="l" fontAlgn="ctr"/>
                      <a:r>
                        <a:rPr lang="el-GR" sz="2000" u="none" strike="noStrike" dirty="0" smtClean="0">
                          <a:solidFill>
                            <a:srgbClr val="203864"/>
                          </a:solidFill>
                          <a:effectLst/>
                          <a:latin typeface="+mn-lt"/>
                        </a:rPr>
                        <a:t> Γεώργιος</a:t>
                      </a:r>
                      <a:endParaRPr lang="el-GR" sz="2000" b="0" i="0" u="none" strike="noStrike" dirty="0">
                        <a:solidFill>
                          <a:srgbClr val="203864"/>
                        </a:solidFill>
                        <a:effectLst/>
                        <a:latin typeface="+mn-lt"/>
                      </a:endParaRPr>
                    </a:p>
                  </a:txBody>
                  <a:tcPr marL="71394" marR="7933" marT="7933" marB="0" anchor="ctr"/>
                </a:tc>
                <a:tc>
                  <a:txBody>
                    <a:bodyPr/>
                    <a:lstStyle/>
                    <a:p>
                      <a:pPr algn="ctr" fontAlgn="ctr"/>
                      <a:r>
                        <a:rPr lang="el-GR" sz="1600" u="none" strike="noStrike" dirty="0">
                          <a:solidFill>
                            <a:srgbClr val="203864"/>
                          </a:solidFill>
                          <a:effectLst/>
                          <a:latin typeface="+mn-lt"/>
                        </a:rPr>
                        <a:t>ΠΕ01</a:t>
                      </a:r>
                      <a:endParaRPr lang="el-GR" sz="1600" b="0" i="0" u="none" strike="noStrike" dirty="0">
                        <a:solidFill>
                          <a:srgbClr val="203864"/>
                        </a:solidFill>
                        <a:effectLst/>
                        <a:latin typeface="+mn-lt"/>
                      </a:endParaRPr>
                    </a:p>
                  </a:txBody>
                  <a:tcPr marL="7933" marR="7933" marT="7933" marB="0" anchor="ctr"/>
                </a:tc>
                <a:tc>
                  <a:txBody>
                    <a:bodyPr/>
                    <a:lstStyle/>
                    <a:p>
                      <a:pPr lvl="1" algn="l" fontAlgn="ctr"/>
                      <a:r>
                        <a:rPr lang="en-US" sz="2000" b="0" i="0" u="sng" strike="noStrike">
                          <a:solidFill>
                            <a:srgbClr val="203864"/>
                          </a:solidFill>
                          <a:effectLst/>
                          <a:latin typeface="Calibri" panose="020F0502020204030204" pitchFamily="34" charset="0"/>
                          <a:hlinkClick r:id="rId10"/>
                        </a:rPr>
                        <a:t>gmavroudi@sch.gr </a:t>
                      </a:r>
                      <a:endParaRPr lang="en-US" sz="2000" b="0" i="0" u="sng" strike="noStrike">
                        <a:solidFill>
                          <a:srgbClr val="203864"/>
                        </a:solidFill>
                        <a:effectLst/>
                        <a:latin typeface="Calibri" panose="020F0502020204030204" pitchFamily="34" charset="0"/>
                      </a:endParaRPr>
                    </a:p>
                  </a:txBody>
                  <a:tcPr marL="9525" marR="9525" marT="9525" marB="0" anchor="ctr"/>
                </a:tc>
                <a:tc>
                  <a:txBody>
                    <a:bodyPr/>
                    <a:lstStyle/>
                    <a:p>
                      <a:pPr lvl="1" algn="l" fontAlgn="ctr"/>
                      <a:r>
                        <a:rPr lang="el-GR" sz="1600" u="none" strike="noStrike" dirty="0">
                          <a:solidFill>
                            <a:srgbClr val="203864"/>
                          </a:solidFill>
                          <a:effectLst/>
                          <a:latin typeface="+mn-lt"/>
                        </a:rPr>
                        <a:t>Θεολόγων</a:t>
                      </a:r>
                      <a:endParaRPr lang="el-GR" sz="1600" b="0" i="0" u="none" strike="noStrike" dirty="0">
                        <a:solidFill>
                          <a:srgbClr val="203864"/>
                        </a:solidFill>
                        <a:effectLst/>
                        <a:latin typeface="+mn-lt"/>
                      </a:endParaRPr>
                    </a:p>
                  </a:txBody>
                  <a:tcPr marL="7933" marR="7933" marT="7933" marB="0" anchor="ctr"/>
                </a:tc>
              </a:tr>
              <a:tr h="280084">
                <a:tc>
                  <a:txBody>
                    <a:bodyPr/>
                    <a:lstStyle/>
                    <a:p>
                      <a:pPr algn="l" fontAlgn="ctr"/>
                      <a:r>
                        <a:rPr lang="el-GR" sz="2000" u="none" strike="noStrike" dirty="0" smtClean="0">
                          <a:solidFill>
                            <a:srgbClr val="203864"/>
                          </a:solidFill>
                          <a:effectLst/>
                          <a:latin typeface="+mn-lt"/>
                        </a:rPr>
                        <a:t> Ορφανός</a:t>
                      </a:r>
                      <a:endParaRPr lang="el-GR" sz="2000" b="0" i="0" u="none" strike="noStrike" dirty="0">
                        <a:solidFill>
                          <a:srgbClr val="203864"/>
                        </a:solidFill>
                        <a:effectLst/>
                        <a:latin typeface="+mn-lt"/>
                      </a:endParaRPr>
                    </a:p>
                  </a:txBody>
                  <a:tcPr marL="71394" marR="7933" marT="7933" marB="0" anchor="ctr">
                    <a:noFill/>
                  </a:tcPr>
                </a:tc>
                <a:tc>
                  <a:txBody>
                    <a:bodyPr/>
                    <a:lstStyle/>
                    <a:p>
                      <a:pPr algn="l" fontAlgn="ctr"/>
                      <a:r>
                        <a:rPr lang="el-GR" sz="2000" u="none" strike="noStrike" dirty="0" smtClean="0">
                          <a:solidFill>
                            <a:srgbClr val="203864"/>
                          </a:solidFill>
                          <a:effectLst/>
                          <a:latin typeface="+mn-lt"/>
                        </a:rPr>
                        <a:t> Στυλιανός</a:t>
                      </a:r>
                      <a:endParaRPr lang="el-GR" sz="2000" b="0" i="0" u="none" strike="noStrike" dirty="0">
                        <a:solidFill>
                          <a:srgbClr val="203864"/>
                        </a:solidFill>
                        <a:effectLst/>
                        <a:latin typeface="+mn-lt"/>
                      </a:endParaRPr>
                    </a:p>
                  </a:txBody>
                  <a:tcPr marL="71394" marR="7933" marT="7933" marB="0" anchor="ctr">
                    <a:noFill/>
                  </a:tcPr>
                </a:tc>
                <a:tc>
                  <a:txBody>
                    <a:bodyPr/>
                    <a:lstStyle/>
                    <a:p>
                      <a:pPr algn="ctr" fontAlgn="ctr"/>
                      <a:r>
                        <a:rPr lang="el-GR" sz="1600" u="none" strike="noStrike" dirty="0">
                          <a:solidFill>
                            <a:srgbClr val="203864"/>
                          </a:solidFill>
                          <a:effectLst/>
                          <a:latin typeface="+mn-lt"/>
                        </a:rPr>
                        <a:t>ΠΕ04</a:t>
                      </a:r>
                      <a:endParaRPr lang="el-GR" sz="1600" b="0" i="0" u="none" strike="noStrike" dirty="0">
                        <a:solidFill>
                          <a:srgbClr val="203864"/>
                        </a:solidFill>
                        <a:effectLst/>
                        <a:latin typeface="+mn-lt"/>
                      </a:endParaRPr>
                    </a:p>
                  </a:txBody>
                  <a:tcPr marL="7933" marR="7933" marT="7933" marB="0" anchor="ctr">
                    <a:noFill/>
                  </a:tcPr>
                </a:tc>
                <a:tc>
                  <a:txBody>
                    <a:bodyPr/>
                    <a:lstStyle/>
                    <a:p>
                      <a:pPr lvl="1" algn="l" fontAlgn="ctr"/>
                      <a:r>
                        <a:rPr lang="en-US" sz="2000" b="0" i="0" u="sng" strike="noStrike" dirty="0">
                          <a:solidFill>
                            <a:srgbClr val="203864"/>
                          </a:solidFill>
                          <a:effectLst/>
                          <a:latin typeface="Calibri" panose="020F0502020204030204" pitchFamily="34" charset="0"/>
                          <a:hlinkClick r:id="rId11"/>
                        </a:rPr>
                        <a:t>stelioso@sch.gr</a:t>
                      </a:r>
                      <a:endParaRPr lang="en-US" sz="2000" b="0" i="0" u="sng" strike="noStrike" dirty="0">
                        <a:solidFill>
                          <a:srgbClr val="203864"/>
                        </a:solidFill>
                        <a:effectLst/>
                        <a:latin typeface="Calibri" panose="020F0502020204030204" pitchFamily="34" charset="0"/>
                      </a:endParaRPr>
                    </a:p>
                  </a:txBody>
                  <a:tcPr marL="9525" marR="9525" marT="9525" marB="0" anchor="ctr">
                    <a:noFill/>
                  </a:tcPr>
                </a:tc>
                <a:tc>
                  <a:txBody>
                    <a:bodyPr/>
                    <a:lstStyle/>
                    <a:p>
                      <a:pPr lvl="1" algn="l" fontAlgn="ctr"/>
                      <a:r>
                        <a:rPr lang="el-GR" sz="1600" u="none" strike="noStrike" dirty="0">
                          <a:solidFill>
                            <a:srgbClr val="203864"/>
                          </a:solidFill>
                          <a:effectLst/>
                          <a:latin typeface="+mn-lt"/>
                        </a:rPr>
                        <a:t>Φυσικών</a:t>
                      </a:r>
                      <a:endParaRPr lang="el-GR" sz="1600" b="0" i="0" u="none" strike="noStrike" dirty="0">
                        <a:solidFill>
                          <a:srgbClr val="203864"/>
                        </a:solidFill>
                        <a:effectLst/>
                        <a:latin typeface="+mn-lt"/>
                      </a:endParaRPr>
                    </a:p>
                  </a:txBody>
                  <a:tcPr marL="7933" marR="7933" marT="7933" marB="0" anchor="ctr">
                    <a:noFill/>
                  </a:tcPr>
                </a:tc>
              </a:tr>
              <a:tr h="280084">
                <a:tc>
                  <a:txBody>
                    <a:bodyPr/>
                    <a:lstStyle/>
                    <a:p>
                      <a:pPr algn="l" fontAlgn="ctr"/>
                      <a:r>
                        <a:rPr lang="el-GR" sz="2000" u="none" strike="noStrike" dirty="0" smtClean="0">
                          <a:solidFill>
                            <a:srgbClr val="203864"/>
                          </a:solidFill>
                          <a:effectLst/>
                          <a:latin typeface="+mn-lt"/>
                        </a:rPr>
                        <a:t> Παππά</a:t>
                      </a:r>
                      <a:endParaRPr lang="el-GR" sz="2000" b="0" i="0" u="none" strike="noStrike" dirty="0">
                        <a:solidFill>
                          <a:srgbClr val="203864"/>
                        </a:solidFill>
                        <a:effectLst/>
                        <a:latin typeface="+mn-lt"/>
                      </a:endParaRPr>
                    </a:p>
                  </a:txBody>
                  <a:tcPr marL="71394" marR="7933" marT="7933" marB="0" anchor="ctr"/>
                </a:tc>
                <a:tc>
                  <a:txBody>
                    <a:bodyPr/>
                    <a:lstStyle/>
                    <a:p>
                      <a:pPr algn="l" fontAlgn="ctr"/>
                      <a:r>
                        <a:rPr lang="el-GR" sz="2000" u="none" strike="noStrike" dirty="0" smtClean="0">
                          <a:solidFill>
                            <a:srgbClr val="203864"/>
                          </a:solidFill>
                          <a:effectLst/>
                          <a:latin typeface="+mn-lt"/>
                        </a:rPr>
                        <a:t>  Αφροδίτη</a:t>
                      </a:r>
                      <a:endParaRPr lang="el-GR" sz="2000" b="0" i="0" u="none" strike="noStrike" dirty="0">
                        <a:solidFill>
                          <a:srgbClr val="203864"/>
                        </a:solidFill>
                        <a:effectLst/>
                        <a:latin typeface="+mn-lt"/>
                      </a:endParaRPr>
                    </a:p>
                  </a:txBody>
                  <a:tcPr marL="7933" marR="7933" marT="7933" marB="0" anchor="ctr"/>
                </a:tc>
                <a:tc>
                  <a:txBody>
                    <a:bodyPr/>
                    <a:lstStyle/>
                    <a:p>
                      <a:pPr algn="ctr" fontAlgn="ctr"/>
                      <a:r>
                        <a:rPr lang="el-GR" sz="1600" u="none" strike="noStrike" dirty="0">
                          <a:solidFill>
                            <a:srgbClr val="203864"/>
                          </a:solidFill>
                          <a:effectLst/>
                          <a:latin typeface="+mn-lt"/>
                        </a:rPr>
                        <a:t>ΠΕ60</a:t>
                      </a:r>
                      <a:endParaRPr lang="el-GR" sz="1600" b="0" i="0" u="none" strike="noStrike" dirty="0">
                        <a:solidFill>
                          <a:srgbClr val="203864"/>
                        </a:solidFill>
                        <a:effectLst/>
                        <a:latin typeface="+mn-lt"/>
                      </a:endParaRPr>
                    </a:p>
                  </a:txBody>
                  <a:tcPr marL="7933" marR="7933" marT="7933" marB="0" anchor="ctr"/>
                </a:tc>
                <a:tc>
                  <a:txBody>
                    <a:bodyPr/>
                    <a:lstStyle/>
                    <a:p>
                      <a:pPr lvl="1" algn="l" fontAlgn="ctr"/>
                      <a:r>
                        <a:rPr lang="en-US" sz="2000" b="0" i="0" u="sng" strike="noStrike">
                          <a:solidFill>
                            <a:srgbClr val="203864"/>
                          </a:solidFill>
                          <a:effectLst/>
                          <a:latin typeface="Calibri" panose="020F0502020204030204" pitchFamily="34" charset="0"/>
                          <a:hlinkClick r:id="rId12"/>
                        </a:rPr>
                        <a:t>papafro@gmail.com</a:t>
                      </a:r>
                      <a:endParaRPr lang="en-US" sz="2000" b="0" i="0" u="sng" strike="noStrike">
                        <a:solidFill>
                          <a:srgbClr val="203864"/>
                        </a:solidFill>
                        <a:effectLst/>
                        <a:latin typeface="Calibri" panose="020F0502020204030204" pitchFamily="34" charset="0"/>
                      </a:endParaRPr>
                    </a:p>
                  </a:txBody>
                  <a:tcPr marL="9525" marR="9525" marT="9525" marB="0" anchor="ctr"/>
                </a:tc>
                <a:tc>
                  <a:txBody>
                    <a:bodyPr/>
                    <a:lstStyle/>
                    <a:p>
                      <a:pPr lvl="1" algn="l" fontAlgn="ctr"/>
                      <a:r>
                        <a:rPr lang="el-GR" sz="1600" u="none" strike="noStrike" dirty="0">
                          <a:solidFill>
                            <a:srgbClr val="203864"/>
                          </a:solidFill>
                          <a:effectLst/>
                          <a:latin typeface="+mn-lt"/>
                        </a:rPr>
                        <a:t>Νηπιαγωγών</a:t>
                      </a:r>
                      <a:endParaRPr lang="el-GR" sz="1600" b="0" i="0" u="none" strike="noStrike" dirty="0">
                        <a:solidFill>
                          <a:srgbClr val="203864"/>
                        </a:solidFill>
                        <a:effectLst/>
                        <a:latin typeface="+mn-lt"/>
                      </a:endParaRPr>
                    </a:p>
                  </a:txBody>
                  <a:tcPr marL="7933" marR="7933" marT="7933" marB="0" anchor="ctr"/>
                </a:tc>
              </a:tr>
              <a:tr h="280084">
                <a:tc>
                  <a:txBody>
                    <a:bodyPr/>
                    <a:lstStyle/>
                    <a:p>
                      <a:pPr algn="l" fontAlgn="ctr"/>
                      <a:r>
                        <a:rPr lang="el-GR" sz="2000" u="none" strike="noStrike" dirty="0" smtClean="0">
                          <a:solidFill>
                            <a:srgbClr val="203864"/>
                          </a:solidFill>
                          <a:effectLst/>
                          <a:latin typeface="+mn-lt"/>
                        </a:rPr>
                        <a:t> Παπαδοπούλου</a:t>
                      </a:r>
                      <a:r>
                        <a:rPr lang="el-GR" sz="2000" u="none" strike="noStrike" dirty="0">
                          <a:solidFill>
                            <a:srgbClr val="203864"/>
                          </a:solidFill>
                          <a:effectLst/>
                          <a:latin typeface="+mn-lt"/>
                        </a:rPr>
                        <a:t>* </a:t>
                      </a:r>
                      <a:endParaRPr lang="el-GR" sz="2000" b="0" i="0" u="none" strike="noStrike" dirty="0">
                        <a:solidFill>
                          <a:srgbClr val="203864"/>
                        </a:solidFill>
                        <a:effectLst/>
                        <a:latin typeface="+mn-lt"/>
                      </a:endParaRPr>
                    </a:p>
                  </a:txBody>
                  <a:tcPr marL="71394" marR="7933" marT="7933" marB="0" anchor="ctr">
                    <a:noFill/>
                  </a:tcPr>
                </a:tc>
                <a:tc>
                  <a:txBody>
                    <a:bodyPr/>
                    <a:lstStyle/>
                    <a:p>
                      <a:pPr algn="l" fontAlgn="ctr"/>
                      <a:r>
                        <a:rPr lang="el-GR" sz="2000" u="none" strike="noStrike" dirty="0" smtClean="0">
                          <a:solidFill>
                            <a:srgbClr val="203864"/>
                          </a:solidFill>
                          <a:effectLst/>
                          <a:latin typeface="+mn-lt"/>
                        </a:rPr>
                        <a:t> Ελένη</a:t>
                      </a:r>
                      <a:endParaRPr lang="el-GR" sz="2000" b="0" i="0" u="none" strike="noStrike" dirty="0">
                        <a:solidFill>
                          <a:srgbClr val="203864"/>
                        </a:solidFill>
                        <a:effectLst/>
                        <a:latin typeface="+mn-lt"/>
                      </a:endParaRPr>
                    </a:p>
                  </a:txBody>
                  <a:tcPr marL="71394" marR="7933" marT="7933" marB="0" anchor="ctr">
                    <a:noFill/>
                  </a:tcPr>
                </a:tc>
                <a:tc>
                  <a:txBody>
                    <a:bodyPr/>
                    <a:lstStyle/>
                    <a:p>
                      <a:pPr algn="ctr" fontAlgn="ctr"/>
                      <a:r>
                        <a:rPr lang="el-GR" sz="1600" u="none" strike="noStrike" dirty="0">
                          <a:solidFill>
                            <a:srgbClr val="203864"/>
                          </a:solidFill>
                          <a:effectLst/>
                          <a:latin typeface="+mn-lt"/>
                        </a:rPr>
                        <a:t>ΠΕ06</a:t>
                      </a:r>
                      <a:endParaRPr lang="el-GR" sz="1600" b="0" i="0" u="none" strike="noStrike" dirty="0">
                        <a:solidFill>
                          <a:srgbClr val="203864"/>
                        </a:solidFill>
                        <a:effectLst/>
                        <a:latin typeface="+mn-lt"/>
                      </a:endParaRPr>
                    </a:p>
                  </a:txBody>
                  <a:tcPr marL="7933" marR="7933" marT="7933" marB="0" anchor="ctr">
                    <a:noFill/>
                  </a:tcPr>
                </a:tc>
                <a:tc>
                  <a:txBody>
                    <a:bodyPr/>
                    <a:lstStyle/>
                    <a:p>
                      <a:pPr lvl="1" algn="l" fontAlgn="ctr"/>
                      <a:r>
                        <a:rPr lang="en-US" sz="2000" b="0" i="0" u="sng" strike="noStrike" dirty="0">
                          <a:solidFill>
                            <a:srgbClr val="203864"/>
                          </a:solidFill>
                          <a:effectLst/>
                          <a:latin typeface="Calibri" panose="020F0502020204030204" pitchFamily="34" charset="0"/>
                          <a:hlinkClick r:id="rId13"/>
                        </a:rPr>
                        <a:t>elenpapadop@sch.gr</a:t>
                      </a:r>
                      <a:endParaRPr lang="en-US" sz="2000" b="0" i="0" u="sng" strike="noStrike" dirty="0">
                        <a:solidFill>
                          <a:srgbClr val="203864"/>
                        </a:solidFill>
                        <a:effectLst/>
                        <a:latin typeface="Calibri" panose="020F0502020204030204" pitchFamily="34" charset="0"/>
                      </a:endParaRPr>
                    </a:p>
                  </a:txBody>
                  <a:tcPr marL="9525" marR="9525" marT="9525" marB="0" anchor="ctr">
                    <a:noFill/>
                  </a:tcPr>
                </a:tc>
                <a:tc>
                  <a:txBody>
                    <a:bodyPr/>
                    <a:lstStyle/>
                    <a:p>
                      <a:pPr lvl="1" algn="l" fontAlgn="ctr"/>
                      <a:r>
                        <a:rPr lang="el-GR" sz="1600" u="none" strike="noStrike" dirty="0">
                          <a:solidFill>
                            <a:srgbClr val="203864"/>
                          </a:solidFill>
                          <a:effectLst/>
                          <a:latin typeface="+mn-lt"/>
                        </a:rPr>
                        <a:t>Αγγλικών</a:t>
                      </a:r>
                      <a:endParaRPr lang="el-GR" sz="1600" b="0" i="0" u="none" strike="noStrike" dirty="0">
                        <a:solidFill>
                          <a:srgbClr val="203864"/>
                        </a:solidFill>
                        <a:effectLst/>
                        <a:latin typeface="+mn-lt"/>
                      </a:endParaRPr>
                    </a:p>
                  </a:txBody>
                  <a:tcPr marL="7933" marR="7933" marT="7933" marB="0" anchor="ctr">
                    <a:noFill/>
                  </a:tcPr>
                </a:tc>
              </a:tr>
              <a:tr h="280084">
                <a:tc>
                  <a:txBody>
                    <a:bodyPr/>
                    <a:lstStyle/>
                    <a:p>
                      <a:pPr algn="l" fontAlgn="ctr"/>
                      <a:r>
                        <a:rPr lang="el-GR" sz="2000" u="none" strike="noStrike" dirty="0" smtClean="0">
                          <a:solidFill>
                            <a:srgbClr val="203864"/>
                          </a:solidFill>
                          <a:effectLst/>
                          <a:latin typeface="+mn-lt"/>
                        </a:rPr>
                        <a:t> Ποζαπαλίδου</a:t>
                      </a:r>
                      <a:endParaRPr lang="el-GR" sz="2000" b="0" i="0" u="none" strike="noStrike" dirty="0">
                        <a:solidFill>
                          <a:srgbClr val="203864"/>
                        </a:solidFill>
                        <a:effectLst/>
                        <a:latin typeface="+mn-lt"/>
                      </a:endParaRPr>
                    </a:p>
                  </a:txBody>
                  <a:tcPr marL="71394" marR="7933" marT="7933" marB="0" anchor="ctr"/>
                </a:tc>
                <a:tc>
                  <a:txBody>
                    <a:bodyPr/>
                    <a:lstStyle/>
                    <a:p>
                      <a:pPr algn="l" fontAlgn="ctr"/>
                      <a:r>
                        <a:rPr lang="el-GR" sz="2000" u="none" strike="noStrike" dirty="0" smtClean="0">
                          <a:solidFill>
                            <a:srgbClr val="203864"/>
                          </a:solidFill>
                          <a:effectLst/>
                          <a:latin typeface="+mn-lt"/>
                        </a:rPr>
                        <a:t> Σταυρούλα</a:t>
                      </a:r>
                      <a:endParaRPr lang="el-GR" sz="2000" b="0" i="0" u="none" strike="noStrike" dirty="0">
                        <a:solidFill>
                          <a:srgbClr val="203864"/>
                        </a:solidFill>
                        <a:effectLst/>
                        <a:latin typeface="+mn-lt"/>
                      </a:endParaRPr>
                    </a:p>
                  </a:txBody>
                  <a:tcPr marL="71394" marR="7933" marT="7933" marB="0" anchor="ctr"/>
                </a:tc>
                <a:tc>
                  <a:txBody>
                    <a:bodyPr/>
                    <a:lstStyle/>
                    <a:p>
                      <a:pPr algn="ctr" fontAlgn="ctr"/>
                      <a:r>
                        <a:rPr lang="el-GR" sz="1600" u="none" strike="noStrike" dirty="0">
                          <a:solidFill>
                            <a:srgbClr val="203864"/>
                          </a:solidFill>
                          <a:effectLst/>
                          <a:latin typeface="+mn-lt"/>
                        </a:rPr>
                        <a:t>ΠΕ70</a:t>
                      </a:r>
                      <a:endParaRPr lang="el-GR" sz="1600" b="0" i="0" u="none" strike="noStrike" dirty="0">
                        <a:solidFill>
                          <a:srgbClr val="203864"/>
                        </a:solidFill>
                        <a:effectLst/>
                        <a:latin typeface="+mn-lt"/>
                      </a:endParaRPr>
                    </a:p>
                  </a:txBody>
                  <a:tcPr marL="7933" marR="7933" marT="7933" marB="0" anchor="ctr"/>
                </a:tc>
                <a:tc>
                  <a:txBody>
                    <a:bodyPr/>
                    <a:lstStyle/>
                    <a:p>
                      <a:pPr lvl="1" algn="l" fontAlgn="ctr"/>
                      <a:r>
                        <a:rPr lang="en-US" sz="2000" b="0" i="0" u="sng" strike="noStrike">
                          <a:solidFill>
                            <a:srgbClr val="203864"/>
                          </a:solidFill>
                          <a:effectLst/>
                          <a:latin typeface="Calibri" panose="020F0502020204030204" pitchFamily="34" charset="0"/>
                          <a:hlinkClick r:id="rId14"/>
                        </a:rPr>
                        <a:t>spozapali@sch.gr</a:t>
                      </a:r>
                      <a:endParaRPr lang="en-US" sz="2000" b="0" i="0" u="sng" strike="noStrike">
                        <a:solidFill>
                          <a:srgbClr val="203864"/>
                        </a:solidFill>
                        <a:effectLst/>
                        <a:latin typeface="Calibri" panose="020F0502020204030204" pitchFamily="34" charset="0"/>
                      </a:endParaRPr>
                    </a:p>
                  </a:txBody>
                  <a:tcPr marL="9525" marR="9525" marT="9525" marB="0" anchor="ctr"/>
                </a:tc>
                <a:tc>
                  <a:txBody>
                    <a:bodyPr/>
                    <a:lstStyle/>
                    <a:p>
                      <a:pPr lvl="1" algn="l" fontAlgn="ctr"/>
                      <a:r>
                        <a:rPr lang="el-GR" sz="1600" u="none" strike="noStrike" dirty="0">
                          <a:solidFill>
                            <a:srgbClr val="203864"/>
                          </a:solidFill>
                          <a:effectLst/>
                          <a:latin typeface="+mn-lt"/>
                        </a:rPr>
                        <a:t>Δασκάλων</a:t>
                      </a:r>
                      <a:endParaRPr lang="el-GR" sz="1600" b="0" i="0" u="none" strike="noStrike" dirty="0">
                        <a:solidFill>
                          <a:srgbClr val="203864"/>
                        </a:solidFill>
                        <a:effectLst/>
                        <a:latin typeface="+mn-lt"/>
                      </a:endParaRPr>
                    </a:p>
                  </a:txBody>
                  <a:tcPr marL="7933" marR="7933" marT="7933" marB="0" anchor="ctr"/>
                </a:tc>
              </a:tr>
              <a:tr h="280084">
                <a:tc>
                  <a:txBody>
                    <a:bodyPr/>
                    <a:lstStyle/>
                    <a:p>
                      <a:pPr algn="l" fontAlgn="ctr"/>
                      <a:r>
                        <a:rPr lang="el-GR" sz="2000" u="none" strike="noStrike" dirty="0" smtClean="0">
                          <a:solidFill>
                            <a:srgbClr val="203864"/>
                          </a:solidFill>
                          <a:effectLst/>
                          <a:latin typeface="+mn-lt"/>
                        </a:rPr>
                        <a:t> </a:t>
                      </a:r>
                      <a:r>
                        <a:rPr lang="el-GR" sz="2000" u="none" strike="noStrike" dirty="0" err="1" smtClean="0">
                          <a:solidFill>
                            <a:srgbClr val="203864"/>
                          </a:solidFill>
                          <a:effectLst/>
                          <a:latin typeface="+mn-lt"/>
                        </a:rPr>
                        <a:t>Τσιμπούρη</a:t>
                      </a:r>
                      <a:r>
                        <a:rPr lang="el-GR" sz="2000" u="none" strike="noStrike" dirty="0">
                          <a:solidFill>
                            <a:srgbClr val="203864"/>
                          </a:solidFill>
                          <a:effectLst/>
                          <a:latin typeface="+mn-lt"/>
                        </a:rPr>
                        <a:t>*</a:t>
                      </a:r>
                      <a:endParaRPr lang="el-GR" sz="2000" b="0" i="0" u="none" strike="noStrike" dirty="0">
                        <a:solidFill>
                          <a:srgbClr val="203864"/>
                        </a:solidFill>
                        <a:effectLst/>
                        <a:latin typeface="+mn-lt"/>
                      </a:endParaRPr>
                    </a:p>
                  </a:txBody>
                  <a:tcPr marL="71394" marR="7933" marT="7933" marB="0" anchor="ctr">
                    <a:noFill/>
                  </a:tcPr>
                </a:tc>
                <a:tc>
                  <a:txBody>
                    <a:bodyPr/>
                    <a:lstStyle/>
                    <a:p>
                      <a:pPr algn="l" fontAlgn="ctr"/>
                      <a:r>
                        <a:rPr lang="el-GR" sz="2000" u="none" strike="noStrike" dirty="0" smtClean="0">
                          <a:solidFill>
                            <a:srgbClr val="203864"/>
                          </a:solidFill>
                          <a:effectLst/>
                          <a:latin typeface="+mn-lt"/>
                        </a:rPr>
                        <a:t> Θεοδώρα</a:t>
                      </a:r>
                      <a:endParaRPr lang="el-GR" sz="2000" b="0" i="0" u="none" strike="noStrike" dirty="0">
                        <a:solidFill>
                          <a:srgbClr val="203864"/>
                        </a:solidFill>
                        <a:effectLst/>
                        <a:latin typeface="+mn-lt"/>
                      </a:endParaRPr>
                    </a:p>
                  </a:txBody>
                  <a:tcPr marL="71394" marR="7933" marT="7933" marB="0" anchor="ctr">
                    <a:noFill/>
                  </a:tcPr>
                </a:tc>
                <a:tc>
                  <a:txBody>
                    <a:bodyPr/>
                    <a:lstStyle/>
                    <a:p>
                      <a:pPr algn="ctr" fontAlgn="ctr"/>
                      <a:r>
                        <a:rPr lang="el-GR" sz="1600" u="none" strike="noStrike" dirty="0">
                          <a:solidFill>
                            <a:srgbClr val="203864"/>
                          </a:solidFill>
                          <a:effectLst/>
                          <a:latin typeface="+mn-lt"/>
                        </a:rPr>
                        <a:t>ΠΕ79.01</a:t>
                      </a:r>
                      <a:endParaRPr lang="el-GR" sz="1600" b="0" i="0" u="none" strike="noStrike" dirty="0">
                        <a:solidFill>
                          <a:srgbClr val="203864"/>
                        </a:solidFill>
                        <a:effectLst/>
                        <a:latin typeface="+mn-lt"/>
                      </a:endParaRPr>
                    </a:p>
                  </a:txBody>
                  <a:tcPr marL="7933" marR="7933" marT="7933" marB="0" anchor="ctr">
                    <a:noFill/>
                  </a:tcPr>
                </a:tc>
                <a:tc>
                  <a:txBody>
                    <a:bodyPr/>
                    <a:lstStyle/>
                    <a:p>
                      <a:pPr lvl="1" algn="l" fontAlgn="ctr"/>
                      <a:r>
                        <a:rPr lang="en-US" sz="2000" b="0" i="0" u="sng" strike="noStrike" dirty="0">
                          <a:solidFill>
                            <a:srgbClr val="203864"/>
                          </a:solidFill>
                          <a:effectLst/>
                          <a:latin typeface="Calibri" panose="020F0502020204030204" pitchFamily="34" charset="0"/>
                          <a:hlinkClick r:id="rId15"/>
                        </a:rPr>
                        <a:t>ttsimpouri@sch.gr</a:t>
                      </a:r>
                      <a:endParaRPr lang="en-US" sz="2000" b="0" i="0" u="sng" strike="noStrike" dirty="0">
                        <a:solidFill>
                          <a:srgbClr val="203864"/>
                        </a:solidFill>
                        <a:effectLst/>
                        <a:latin typeface="Calibri" panose="020F0502020204030204" pitchFamily="34" charset="0"/>
                      </a:endParaRPr>
                    </a:p>
                  </a:txBody>
                  <a:tcPr marL="9525" marR="9525" marT="9525" marB="0" anchor="ctr">
                    <a:noFill/>
                  </a:tcPr>
                </a:tc>
                <a:tc>
                  <a:txBody>
                    <a:bodyPr/>
                    <a:lstStyle/>
                    <a:p>
                      <a:pPr lvl="1" algn="l" fontAlgn="ctr"/>
                      <a:r>
                        <a:rPr lang="el-GR" sz="1600" u="none" strike="noStrike" dirty="0">
                          <a:solidFill>
                            <a:srgbClr val="203864"/>
                          </a:solidFill>
                          <a:effectLst/>
                          <a:latin typeface="+mn-lt"/>
                        </a:rPr>
                        <a:t>Μουσικών</a:t>
                      </a:r>
                      <a:endParaRPr lang="el-GR" sz="1600" b="0" i="0" u="none" strike="noStrike" dirty="0">
                        <a:solidFill>
                          <a:srgbClr val="203864"/>
                        </a:solidFill>
                        <a:effectLst/>
                        <a:latin typeface="+mn-lt"/>
                      </a:endParaRPr>
                    </a:p>
                  </a:txBody>
                  <a:tcPr marL="7933" marR="7933" marT="7933" marB="0" anchor="ctr">
                    <a:noFill/>
                  </a:tcPr>
                </a:tc>
              </a:tr>
              <a:tr h="186975">
                <a:tc gridSpan="5">
                  <a:txBody>
                    <a:bodyPr/>
                    <a:lstStyle/>
                    <a:p>
                      <a:pPr algn="l" fontAlgn="ctr"/>
                      <a:endParaRPr lang="el-GR" sz="800" b="0" i="0" u="none" strike="noStrike" dirty="0">
                        <a:solidFill>
                          <a:srgbClr val="203864"/>
                        </a:solidFill>
                        <a:effectLst/>
                        <a:latin typeface="+mn-lt"/>
                      </a:endParaRPr>
                    </a:p>
                  </a:txBody>
                  <a:tcPr marL="7933" marR="7933" marT="7933" marB="0" anchor="ctr">
                    <a:noFill/>
                  </a:tcPr>
                </a:tc>
                <a:tc hMerge="1">
                  <a:txBody>
                    <a:bodyPr/>
                    <a:lstStyle/>
                    <a:p>
                      <a:endParaRPr lang="el-GR" dirty="0"/>
                    </a:p>
                  </a:txBody>
                  <a:tcPr marL="7933" marR="7933" marT="7933" marB="0" anchor="ctr"/>
                </a:tc>
                <a:tc hMerge="1">
                  <a:txBody>
                    <a:bodyPr/>
                    <a:lstStyle/>
                    <a:p>
                      <a:pPr algn="ctr" fontAlgn="ctr"/>
                      <a:endParaRPr lang="el-GR" sz="1600" b="0" i="0" u="none" strike="noStrike" dirty="0">
                        <a:solidFill>
                          <a:srgbClr val="000000"/>
                        </a:solidFill>
                        <a:effectLst/>
                        <a:latin typeface="+mn-lt"/>
                      </a:endParaRPr>
                    </a:p>
                  </a:txBody>
                  <a:tcPr marL="7933" marR="7933" marT="7933" marB="0" anchor="ctr"/>
                </a:tc>
                <a:tc hMerge="1">
                  <a:txBody>
                    <a:bodyPr/>
                    <a:lstStyle/>
                    <a:p>
                      <a:pPr algn="l" fontAlgn="ctr"/>
                      <a:endParaRPr lang="el-GR" sz="1600" b="0" i="0" u="sng" strike="noStrike" dirty="0">
                        <a:solidFill>
                          <a:srgbClr val="0000FF"/>
                        </a:solidFill>
                        <a:effectLst/>
                        <a:latin typeface="+mn-lt"/>
                      </a:endParaRPr>
                    </a:p>
                  </a:txBody>
                  <a:tcPr marL="7933" marR="7933" marT="7933" marB="0" anchor="ctr"/>
                </a:tc>
                <a:tc hMerge="1">
                  <a:txBody>
                    <a:bodyPr/>
                    <a:lstStyle/>
                    <a:p>
                      <a:pPr algn="ctr" fontAlgn="ctr"/>
                      <a:endParaRPr lang="el-GR" sz="1600" b="0" i="0" u="none" strike="noStrike" dirty="0">
                        <a:solidFill>
                          <a:srgbClr val="000000"/>
                        </a:solidFill>
                        <a:effectLst/>
                        <a:latin typeface="+mn-lt"/>
                      </a:endParaRPr>
                    </a:p>
                  </a:txBody>
                  <a:tcPr marL="7933" marR="7933" marT="7933" marB="0" anchor="ctr"/>
                </a:tc>
              </a:tr>
              <a:tr h="280084">
                <a:tc gridSpan="5">
                  <a:txBody>
                    <a:bodyPr/>
                    <a:lstStyle/>
                    <a:p>
                      <a:pPr lvl="1" algn="l" fontAlgn="ctr"/>
                      <a:r>
                        <a:rPr lang="el-GR" sz="2000" u="none" strike="noStrike" dirty="0">
                          <a:solidFill>
                            <a:srgbClr val="203864"/>
                          </a:solidFill>
                          <a:effectLst/>
                          <a:latin typeface="+mn-lt"/>
                        </a:rPr>
                        <a:t>¹ Οργανωτικός ΣΕΕ</a:t>
                      </a:r>
                      <a:endParaRPr lang="el-GR" sz="2000" b="1" i="0" u="none" strike="noStrike" dirty="0">
                        <a:solidFill>
                          <a:srgbClr val="203864"/>
                        </a:solidFill>
                        <a:effectLst/>
                        <a:latin typeface="+mn-lt"/>
                      </a:endParaRPr>
                    </a:p>
                  </a:txBody>
                  <a:tcPr marL="7933" marR="7933" marT="7933" marB="0" anchor="ctr"/>
                </a:tc>
                <a:tc hMerge="1">
                  <a:txBody>
                    <a:bodyPr/>
                    <a:lstStyle/>
                    <a:p>
                      <a:endParaRPr lang="el-GR"/>
                    </a:p>
                  </a:txBody>
                  <a:tcPr/>
                </a:tc>
                <a:tc hMerge="1">
                  <a:txBody>
                    <a:bodyPr/>
                    <a:lstStyle/>
                    <a:p>
                      <a:pPr algn="l" fontAlgn="ctr"/>
                      <a:endParaRPr lang="el-GR" sz="1600" b="0" i="0" u="none" strike="noStrike" dirty="0">
                        <a:solidFill>
                          <a:srgbClr val="000000"/>
                        </a:solidFill>
                        <a:effectLst/>
                        <a:latin typeface="+mn-lt"/>
                      </a:endParaRPr>
                    </a:p>
                  </a:txBody>
                  <a:tcPr marL="7933" marR="7933" marT="7933" marB="0" anchor="ctr"/>
                </a:tc>
                <a:tc hMerge="1">
                  <a:txBody>
                    <a:bodyPr/>
                    <a:lstStyle/>
                    <a:p>
                      <a:pPr algn="l" fontAlgn="ctr"/>
                      <a:endParaRPr lang="el-GR" sz="1600" b="0" i="0" u="none" strike="noStrike" dirty="0">
                        <a:solidFill>
                          <a:srgbClr val="000000"/>
                        </a:solidFill>
                        <a:effectLst/>
                        <a:latin typeface="+mn-lt"/>
                      </a:endParaRPr>
                    </a:p>
                  </a:txBody>
                  <a:tcPr marL="7933" marR="7933" marT="7933" marB="0" anchor="ctr"/>
                </a:tc>
                <a:tc hMerge="1">
                  <a:txBody>
                    <a:bodyPr/>
                    <a:lstStyle/>
                    <a:p>
                      <a:pPr algn="l" fontAlgn="ctr"/>
                      <a:endParaRPr lang="el-GR" sz="1600" b="0" i="0" u="none" strike="noStrike" dirty="0">
                        <a:solidFill>
                          <a:srgbClr val="000000"/>
                        </a:solidFill>
                        <a:effectLst/>
                        <a:latin typeface="+mn-lt"/>
                      </a:endParaRPr>
                    </a:p>
                  </a:txBody>
                  <a:tcPr marL="7933" marR="7933" marT="7933" marB="0" anchor="ctr"/>
                </a:tc>
              </a:tr>
              <a:tr h="280084">
                <a:tc gridSpan="5">
                  <a:txBody>
                    <a:bodyPr/>
                    <a:lstStyle/>
                    <a:p>
                      <a:pPr lvl="1" algn="l" fontAlgn="ctr"/>
                      <a:r>
                        <a:rPr lang="el-GR" sz="2000" u="none" strike="noStrike" dirty="0">
                          <a:solidFill>
                            <a:srgbClr val="203864"/>
                          </a:solidFill>
                          <a:effectLst/>
                          <a:latin typeface="+mn-lt"/>
                        </a:rPr>
                        <a:t>² αν. Οργανωτική ΣΕΕ</a:t>
                      </a:r>
                      <a:endParaRPr lang="el-GR" sz="2000" b="1" i="0" u="none" strike="noStrike" dirty="0">
                        <a:solidFill>
                          <a:srgbClr val="203864"/>
                        </a:solidFill>
                        <a:effectLst/>
                        <a:latin typeface="+mn-lt"/>
                      </a:endParaRPr>
                    </a:p>
                  </a:txBody>
                  <a:tcPr marL="7933" marR="7933" marT="7933" marB="0" anchor="ctr"/>
                </a:tc>
                <a:tc hMerge="1">
                  <a:txBody>
                    <a:bodyPr/>
                    <a:lstStyle/>
                    <a:p>
                      <a:endParaRPr lang="el-GR"/>
                    </a:p>
                  </a:txBody>
                  <a:tcPr/>
                </a:tc>
                <a:tc hMerge="1">
                  <a:txBody>
                    <a:bodyPr/>
                    <a:lstStyle/>
                    <a:p>
                      <a:pPr algn="l" fontAlgn="ctr"/>
                      <a:endParaRPr lang="el-GR" sz="1600" b="0" i="0" u="none" strike="noStrike" dirty="0">
                        <a:solidFill>
                          <a:srgbClr val="000000"/>
                        </a:solidFill>
                        <a:effectLst/>
                        <a:latin typeface="+mn-lt"/>
                      </a:endParaRPr>
                    </a:p>
                  </a:txBody>
                  <a:tcPr marL="7933" marR="7933" marT="7933" marB="0" anchor="ctr"/>
                </a:tc>
                <a:tc hMerge="1">
                  <a:txBody>
                    <a:bodyPr/>
                    <a:lstStyle/>
                    <a:p>
                      <a:pPr algn="l" fontAlgn="ctr"/>
                      <a:endParaRPr lang="el-GR" sz="1600" b="0" i="0" u="none" strike="noStrike" dirty="0">
                        <a:solidFill>
                          <a:srgbClr val="000000"/>
                        </a:solidFill>
                        <a:effectLst/>
                        <a:latin typeface="+mn-lt"/>
                      </a:endParaRPr>
                    </a:p>
                  </a:txBody>
                  <a:tcPr marL="7933" marR="7933" marT="7933" marB="0" anchor="ctr"/>
                </a:tc>
                <a:tc hMerge="1">
                  <a:txBody>
                    <a:bodyPr/>
                    <a:lstStyle/>
                    <a:p>
                      <a:pPr algn="l" fontAlgn="ctr"/>
                      <a:endParaRPr lang="el-GR" sz="1600" b="0" i="0" u="none" strike="noStrike" dirty="0">
                        <a:solidFill>
                          <a:srgbClr val="000000"/>
                        </a:solidFill>
                        <a:effectLst/>
                        <a:latin typeface="+mn-lt"/>
                      </a:endParaRPr>
                    </a:p>
                  </a:txBody>
                  <a:tcPr marL="7933" marR="7933" marT="7933" marB="0" anchor="ctr"/>
                </a:tc>
              </a:tr>
              <a:tr h="91314">
                <a:tc gridSpan="5">
                  <a:txBody>
                    <a:bodyPr/>
                    <a:lstStyle/>
                    <a:p>
                      <a:pPr algn="l" fontAlgn="ctr"/>
                      <a:endParaRPr lang="el-GR" sz="800" b="1" i="0" u="none" strike="noStrike" dirty="0">
                        <a:solidFill>
                          <a:srgbClr val="203864"/>
                        </a:solidFill>
                        <a:effectLst/>
                        <a:latin typeface="+mn-lt"/>
                      </a:endParaRPr>
                    </a:p>
                  </a:txBody>
                  <a:tcPr marL="7933" marR="7933" marT="7933" marB="0" anchor="ctr">
                    <a:noFill/>
                  </a:tcPr>
                </a:tc>
                <a:tc hMerge="1">
                  <a:txBody>
                    <a:bodyPr/>
                    <a:lstStyle/>
                    <a:p>
                      <a:endParaRPr lang="el-GR"/>
                    </a:p>
                  </a:txBody>
                  <a:tcPr/>
                </a:tc>
                <a:tc hMerge="1">
                  <a:txBody>
                    <a:bodyPr/>
                    <a:lstStyle/>
                    <a:p>
                      <a:pPr algn="l" fontAlgn="ctr"/>
                      <a:endParaRPr lang="el-GR" sz="1600" b="0" i="0" u="none" strike="noStrike" dirty="0">
                        <a:solidFill>
                          <a:srgbClr val="000000"/>
                        </a:solidFill>
                        <a:effectLst/>
                        <a:latin typeface="+mn-lt"/>
                      </a:endParaRPr>
                    </a:p>
                  </a:txBody>
                  <a:tcPr marL="7933" marR="7933" marT="7933" marB="0" anchor="ctr"/>
                </a:tc>
                <a:tc hMerge="1">
                  <a:txBody>
                    <a:bodyPr/>
                    <a:lstStyle/>
                    <a:p>
                      <a:pPr algn="l" fontAlgn="ctr"/>
                      <a:endParaRPr lang="el-GR" sz="1600" b="0" i="0" u="none" strike="noStrike" dirty="0">
                        <a:solidFill>
                          <a:srgbClr val="000000"/>
                        </a:solidFill>
                        <a:effectLst/>
                        <a:latin typeface="+mn-lt"/>
                      </a:endParaRPr>
                    </a:p>
                  </a:txBody>
                  <a:tcPr marL="7933" marR="7933" marT="7933" marB="0" anchor="ctr"/>
                </a:tc>
                <a:tc hMerge="1">
                  <a:txBody>
                    <a:bodyPr/>
                    <a:lstStyle/>
                    <a:p>
                      <a:pPr algn="l" fontAlgn="ctr"/>
                      <a:endParaRPr lang="el-GR" sz="1600" b="0" i="0" u="none" strike="noStrike" dirty="0">
                        <a:solidFill>
                          <a:srgbClr val="000000"/>
                        </a:solidFill>
                        <a:effectLst/>
                        <a:latin typeface="+mn-lt"/>
                      </a:endParaRPr>
                    </a:p>
                  </a:txBody>
                  <a:tcPr marL="7933" marR="7933" marT="7933" marB="0" anchor="ctr"/>
                </a:tc>
              </a:tr>
              <a:tr h="280084">
                <a:tc gridSpan="5">
                  <a:txBody>
                    <a:bodyPr/>
                    <a:lstStyle/>
                    <a:p>
                      <a:pPr lvl="1" algn="l" fontAlgn="ctr"/>
                      <a:r>
                        <a:rPr lang="el-GR" sz="2000" u="none" strike="noStrike" dirty="0" smtClean="0">
                          <a:solidFill>
                            <a:srgbClr val="203864"/>
                          </a:solidFill>
                          <a:effectLst/>
                          <a:latin typeface="+mn-lt"/>
                        </a:rPr>
                        <a:t>* Με </a:t>
                      </a:r>
                      <a:r>
                        <a:rPr lang="el-GR" sz="2000" u="none" strike="noStrike" dirty="0">
                          <a:solidFill>
                            <a:srgbClr val="203864"/>
                          </a:solidFill>
                          <a:effectLst/>
                          <a:latin typeface="+mn-lt"/>
                        </a:rPr>
                        <a:t>ευθύνη και στο 1ο ΠΕΚΕΣ Νοτίου Αιγαίου</a:t>
                      </a:r>
                      <a:endParaRPr lang="el-GR" sz="2000" b="1" i="0" u="none" strike="noStrike" dirty="0">
                        <a:solidFill>
                          <a:srgbClr val="203864"/>
                        </a:solidFill>
                        <a:effectLst/>
                        <a:latin typeface="+mn-lt"/>
                      </a:endParaRPr>
                    </a:p>
                  </a:txBody>
                  <a:tcPr marL="7933" marR="7933" marT="7933" marB="0" anchor="ct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pPr algn="l" fontAlgn="ctr"/>
                      <a:endParaRPr lang="el-GR" sz="1600" b="0" i="0" u="none" strike="noStrike" dirty="0">
                        <a:solidFill>
                          <a:srgbClr val="000000"/>
                        </a:solidFill>
                        <a:effectLst/>
                        <a:latin typeface="+mn-lt"/>
                      </a:endParaRPr>
                    </a:p>
                  </a:txBody>
                  <a:tcPr marL="7933" marR="7933" marT="7933" marB="0" anchor="ctr"/>
                </a:tc>
              </a:tr>
              <a:tr h="280084">
                <a:tc gridSpan="5">
                  <a:txBody>
                    <a:bodyPr/>
                    <a:lstStyle/>
                    <a:p>
                      <a:pPr lvl="1" algn="l" fontAlgn="ctr"/>
                      <a:r>
                        <a:rPr lang="el-GR" sz="2000" u="none" strike="noStrike" dirty="0">
                          <a:solidFill>
                            <a:srgbClr val="203864"/>
                          </a:solidFill>
                          <a:effectLst/>
                          <a:latin typeface="+mn-lt"/>
                        </a:rPr>
                        <a:t>** Με ευθύνη και στο 1ο ΠΕΚΕΣ Νοτίου Αιγαίου και ΠΕΚΕΣ Κρήτης</a:t>
                      </a:r>
                      <a:endParaRPr lang="el-GR" sz="2000" b="1" i="0" u="none" strike="noStrike" dirty="0">
                        <a:solidFill>
                          <a:srgbClr val="203864"/>
                        </a:solidFill>
                        <a:effectLst/>
                        <a:latin typeface="+mn-lt"/>
                      </a:endParaRPr>
                    </a:p>
                  </a:txBody>
                  <a:tcPr marL="7933" marR="7933" marT="7933" marB="0" anchor="ct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pPr algn="l" fontAlgn="ctr"/>
                      <a:endParaRPr lang="el-GR" sz="1600" b="0" i="0" u="none" strike="noStrike" dirty="0">
                        <a:solidFill>
                          <a:srgbClr val="000000"/>
                        </a:solidFill>
                        <a:effectLst/>
                        <a:latin typeface="+mn-lt"/>
                      </a:endParaRPr>
                    </a:p>
                  </a:txBody>
                  <a:tcPr marL="7933" marR="7933" marT="7933" marB="0" anchor="ctr"/>
                </a:tc>
              </a:tr>
            </a:tbl>
          </a:graphicData>
        </a:graphic>
      </p:graphicFrame>
      <p:sp>
        <p:nvSpPr>
          <p:cNvPr id="3" name="Footer Placeholder 2"/>
          <p:cNvSpPr>
            <a:spLocks noGrp="1"/>
          </p:cNvSpPr>
          <p:nvPr>
            <p:ph type="ftr" sz="quarter" idx="11"/>
          </p:nvPr>
        </p:nvSpPr>
        <p:spPr>
          <a:xfrm>
            <a:off x="4038599" y="6596036"/>
            <a:ext cx="4114800" cy="365125"/>
          </a:xfrm>
        </p:spPr>
        <p:txBody>
          <a:bodyPr/>
          <a:lstStyle/>
          <a:p>
            <a:r>
              <a:rPr lang="el-GR" dirty="0" smtClean="0"/>
              <a:t>2ο ΠΕΚΕΣ Ν. Αιγαίου με έδρα τη Ρόδο</a:t>
            </a:r>
            <a:endParaRPr lang="el-GR" dirty="0"/>
          </a:p>
        </p:txBody>
      </p:sp>
      <p:sp>
        <p:nvSpPr>
          <p:cNvPr id="4" name="Slide Number Placeholder 3"/>
          <p:cNvSpPr>
            <a:spLocks noGrp="1"/>
          </p:cNvSpPr>
          <p:nvPr>
            <p:ph type="sldNum" sz="quarter" idx="12"/>
          </p:nvPr>
        </p:nvSpPr>
        <p:spPr>
          <a:xfrm>
            <a:off x="9190150" y="6492875"/>
            <a:ext cx="2743200" cy="365125"/>
          </a:xfrm>
        </p:spPr>
        <p:txBody>
          <a:bodyPr/>
          <a:lstStyle/>
          <a:p>
            <a:fld id="{336EDE80-EE6E-4EB5-A322-26D8A0291C60}" type="slidenum">
              <a:rPr lang="el-GR" smtClean="0"/>
              <a:pPr/>
              <a:t>16</a:t>
            </a:fld>
            <a:endParaRPr lang="el-GR" dirty="0"/>
          </a:p>
        </p:txBody>
      </p:sp>
    </p:spTree>
    <p:extLst>
      <p:ext uri="{BB962C8B-B14F-4D97-AF65-F5344CB8AC3E}">
        <p14:creationId xmlns:p14="http://schemas.microsoft.com/office/powerpoint/2010/main" xmlns="" val="3540720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4000"/>
            <a:ext cx="12192000" cy="407607"/>
          </a:xfrm>
        </p:spPr>
        <p:txBody>
          <a:bodyPr>
            <a:normAutofit fontScale="90000"/>
          </a:bodyPr>
          <a:lstStyle/>
          <a:p>
            <a:pPr algn="ctr"/>
            <a:r>
              <a:rPr lang="el-GR" b="1" dirty="0" smtClean="0">
                <a:solidFill>
                  <a:srgbClr val="5C005C"/>
                </a:solidFill>
              </a:rPr>
              <a:t>Το πριν και το μετά</a:t>
            </a:r>
            <a:endParaRPr lang="el-GR" b="1" dirty="0">
              <a:solidFill>
                <a:srgbClr val="5C005C"/>
              </a:solidFill>
            </a:endParaRPr>
          </a:p>
        </p:txBody>
      </p:sp>
      <p:pic>
        <p:nvPicPr>
          <p:cNvPr id="13" name="Content Placeholder 12"/>
          <p:cNvPicPr>
            <a:picLocks noGrp="1" noChangeAspect="1"/>
          </p:cNvPicPr>
          <p:nvPr>
            <p:ph idx="1"/>
          </p:nvPr>
        </p:nvPicPr>
        <p:blipFill>
          <a:blip r:embed="rId3">
            <a:extLst>
              <a:ext uri="{28A0092B-C50C-407E-A947-70E740481C1C}">
                <a14:useLocalDpi xmlns:a14="http://schemas.microsoft.com/office/drawing/2010/main" xmlns="" val="0"/>
              </a:ext>
            </a:extLst>
          </a:blip>
          <a:stretch>
            <a:fillRect/>
          </a:stretch>
        </p:blipFill>
        <p:spPr>
          <a:xfrm>
            <a:off x="70492" y="595479"/>
            <a:ext cx="5946244" cy="6262521"/>
          </a:xfrm>
        </p:spPr>
      </p:pic>
      <p:pic>
        <p:nvPicPr>
          <p:cNvPr id="14" name="Picture 13"/>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6926095" y="720000"/>
            <a:ext cx="5265906" cy="6158104"/>
          </a:xfrm>
          <a:prstGeom prst="rect">
            <a:avLst/>
          </a:prstGeom>
        </p:spPr>
      </p:pic>
      <p:sp>
        <p:nvSpPr>
          <p:cNvPr id="4" name="Slide Number Placeholder 3"/>
          <p:cNvSpPr>
            <a:spLocks noGrp="1"/>
          </p:cNvSpPr>
          <p:nvPr>
            <p:ph type="sldNum" sz="quarter" idx="12"/>
          </p:nvPr>
        </p:nvSpPr>
        <p:spPr>
          <a:xfrm>
            <a:off x="9203028" y="6512979"/>
            <a:ext cx="2743200" cy="365125"/>
          </a:xfrm>
        </p:spPr>
        <p:txBody>
          <a:bodyPr/>
          <a:lstStyle/>
          <a:p>
            <a:fld id="{336EDE80-EE6E-4EB5-A322-26D8A0291C60}" type="slidenum">
              <a:rPr lang="el-GR" smtClean="0"/>
              <a:pPr/>
              <a:t>2</a:t>
            </a:fld>
            <a:endParaRPr lang="el-GR" dirty="0"/>
          </a:p>
        </p:txBody>
      </p:sp>
      <p:sp>
        <p:nvSpPr>
          <p:cNvPr id="3" name="Footer Placeholder 2"/>
          <p:cNvSpPr>
            <a:spLocks noGrp="1"/>
          </p:cNvSpPr>
          <p:nvPr>
            <p:ph type="ftr" sz="quarter" idx="11"/>
          </p:nvPr>
        </p:nvSpPr>
        <p:spPr>
          <a:xfrm>
            <a:off x="4038600" y="6530308"/>
            <a:ext cx="4114800" cy="365125"/>
          </a:xfrm>
        </p:spPr>
        <p:txBody>
          <a:bodyPr/>
          <a:lstStyle/>
          <a:p>
            <a:r>
              <a:rPr lang="el-GR" dirty="0" smtClean="0"/>
              <a:t>2ο ΠΕΚΕΣ Ν. Αιγαίου με έδρα τη Ρόδο</a:t>
            </a:r>
            <a:endParaRPr lang="el-GR" dirty="0"/>
          </a:p>
        </p:txBody>
      </p:sp>
    </p:spTree>
    <p:extLst>
      <p:ext uri="{BB962C8B-B14F-4D97-AF65-F5344CB8AC3E}">
        <p14:creationId xmlns:p14="http://schemas.microsoft.com/office/powerpoint/2010/main" xmlns="" val="16716009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4000"/>
            <a:ext cx="12192000" cy="407607"/>
          </a:xfrm>
        </p:spPr>
        <p:txBody>
          <a:bodyPr>
            <a:normAutofit fontScale="90000"/>
          </a:bodyPr>
          <a:lstStyle/>
          <a:p>
            <a:pPr algn="ctr"/>
            <a:r>
              <a:rPr lang="el-GR" b="1" dirty="0" smtClean="0">
                <a:solidFill>
                  <a:srgbClr val="5C005C"/>
                </a:solidFill>
              </a:rPr>
              <a:t>Το πριν</a:t>
            </a:r>
            <a:endParaRPr lang="el-GR" b="1" dirty="0">
              <a:solidFill>
                <a:srgbClr val="5C005C"/>
              </a:solidFill>
            </a:endParaRPr>
          </a:p>
        </p:txBody>
      </p:sp>
      <p:pic>
        <p:nvPicPr>
          <p:cNvPr id="13" name="Content Placeholder 12"/>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70492" y="595479"/>
            <a:ext cx="5946244" cy="6262521"/>
          </a:xfrm>
        </p:spPr>
      </p:pic>
      <p:sp>
        <p:nvSpPr>
          <p:cNvPr id="16" name="Rounded Rectangle 15"/>
          <p:cNvSpPr/>
          <p:nvPr/>
        </p:nvSpPr>
        <p:spPr>
          <a:xfrm>
            <a:off x="1181734" y="1323479"/>
            <a:ext cx="5530734" cy="775182"/>
          </a:xfrm>
          <a:prstGeom prst="roundRect">
            <a:avLst/>
          </a:prstGeom>
          <a:solidFill>
            <a:srgbClr val="8D75AB"/>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t>Το ΙΕΠ σχεδιάζει και οργανώνει την επιμόρφωση </a:t>
            </a:r>
          </a:p>
          <a:p>
            <a:pPr algn="ctr"/>
            <a:r>
              <a:rPr lang="el-GR" sz="2000" b="1" dirty="0"/>
              <a:t>σε εθνικό επίπεδο.</a:t>
            </a:r>
          </a:p>
        </p:txBody>
      </p:sp>
      <p:sp>
        <p:nvSpPr>
          <p:cNvPr id="17" name="Rounded Rectangle 16"/>
          <p:cNvSpPr/>
          <p:nvPr/>
        </p:nvSpPr>
        <p:spPr>
          <a:xfrm>
            <a:off x="1181734" y="1304730"/>
            <a:ext cx="5530734" cy="802471"/>
          </a:xfrm>
          <a:prstGeom prst="roundRect">
            <a:avLst/>
          </a:prstGeom>
          <a:solidFill>
            <a:srgbClr val="5B89C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t>Κεντρικό Συμβούλιο </a:t>
            </a:r>
            <a:r>
              <a:rPr lang="el-GR" sz="2000" b="1" dirty="0" smtClean="0"/>
              <a:t>Επιλογής επιλέγει: </a:t>
            </a:r>
          </a:p>
          <a:p>
            <a:pPr algn="ctr"/>
            <a:r>
              <a:rPr lang="el-GR" sz="2000" b="1" dirty="0" smtClean="0"/>
              <a:t>Τους Σχολικούς Συμβούλους</a:t>
            </a:r>
            <a:endParaRPr lang="el-GR" sz="2000" b="1" dirty="0"/>
          </a:p>
        </p:txBody>
      </p:sp>
      <p:sp>
        <p:nvSpPr>
          <p:cNvPr id="18" name="Rounded Rectangle 17"/>
          <p:cNvSpPr/>
          <p:nvPr/>
        </p:nvSpPr>
        <p:spPr>
          <a:xfrm>
            <a:off x="1519046" y="2171604"/>
            <a:ext cx="5530734" cy="1122414"/>
          </a:xfrm>
          <a:prstGeom prst="roundRect">
            <a:avLst/>
          </a:prstGeom>
          <a:solidFill>
            <a:srgbClr val="CB6C1D"/>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200" b="1" dirty="0" smtClean="0"/>
              <a:t>Σε Επίπεδο Περιφερειακής Δ/</a:t>
            </a:r>
            <a:r>
              <a:rPr lang="el-GR" sz="2200" b="1" dirty="0" err="1" smtClean="0"/>
              <a:t>νσης</a:t>
            </a:r>
            <a:r>
              <a:rPr lang="el-GR" sz="2200" b="1" dirty="0" smtClean="0"/>
              <a:t> </a:t>
            </a:r>
            <a:r>
              <a:rPr lang="el-GR" sz="2200" b="1" dirty="0" err="1" smtClean="0"/>
              <a:t>Εκπ</a:t>
            </a:r>
            <a:r>
              <a:rPr lang="el-GR" sz="2200" b="1" dirty="0" smtClean="0"/>
              <a:t>/</a:t>
            </a:r>
            <a:r>
              <a:rPr lang="el-GR" sz="2200" b="1" dirty="0" err="1" smtClean="0"/>
              <a:t>σης</a:t>
            </a:r>
            <a:endParaRPr lang="el-GR" sz="2200" b="1" dirty="0"/>
          </a:p>
        </p:txBody>
      </p:sp>
      <p:sp>
        <p:nvSpPr>
          <p:cNvPr id="19" name="Rounded Rectangle 18"/>
          <p:cNvSpPr/>
          <p:nvPr/>
        </p:nvSpPr>
        <p:spPr>
          <a:xfrm>
            <a:off x="1259103" y="1711070"/>
            <a:ext cx="7165050" cy="1556637"/>
          </a:xfrm>
          <a:prstGeom prst="roundRect">
            <a:avLst/>
          </a:prstGeom>
          <a:solidFill>
            <a:srgbClr val="CB6C1D"/>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t>Υπάρχουν:</a:t>
            </a:r>
          </a:p>
          <a:p>
            <a:pPr marL="174625" lvl="1" indent="-174625" algn="just">
              <a:buFont typeface="Arial" panose="020B0604020202020204" pitchFamily="34" charset="0"/>
              <a:buChar char="•"/>
            </a:pPr>
            <a:r>
              <a:rPr lang="el-GR" sz="2000" b="1" dirty="0" smtClean="0"/>
              <a:t>2</a:t>
            </a:r>
            <a:r>
              <a:rPr lang="el-GR" sz="2000" dirty="0" smtClean="0"/>
              <a:t> Προϊστάμενοι </a:t>
            </a:r>
            <a:r>
              <a:rPr lang="el-GR" sz="2000" dirty="0"/>
              <a:t>Επιστημονικής &amp;</a:t>
            </a:r>
            <a:r>
              <a:rPr lang="el-GR" sz="2000" dirty="0" smtClean="0"/>
              <a:t> </a:t>
            </a:r>
            <a:r>
              <a:rPr lang="el-GR" sz="2000" dirty="0"/>
              <a:t>Παιδαγωγικής </a:t>
            </a:r>
            <a:r>
              <a:rPr lang="el-GR" sz="2000" dirty="0" smtClean="0"/>
              <a:t>Καθοδήγησης,</a:t>
            </a:r>
            <a:br>
              <a:rPr lang="el-GR" sz="2000" dirty="0" smtClean="0"/>
            </a:br>
            <a:r>
              <a:rPr lang="el-GR" sz="2000" dirty="0" smtClean="0"/>
              <a:t>1 </a:t>
            </a:r>
            <a:r>
              <a:rPr lang="el-GR" sz="2000" dirty="0"/>
              <a:t>για Α/</a:t>
            </a:r>
            <a:r>
              <a:rPr lang="el-GR" sz="2000" dirty="0" err="1"/>
              <a:t>θμια</a:t>
            </a:r>
            <a:r>
              <a:rPr lang="el-GR" sz="2000" dirty="0"/>
              <a:t> και 1 για Β/</a:t>
            </a:r>
            <a:r>
              <a:rPr lang="el-GR" sz="2000" dirty="0" err="1"/>
              <a:t>θμια</a:t>
            </a:r>
            <a:r>
              <a:rPr lang="el-GR" sz="2000" dirty="0"/>
              <a:t>, χωρίς ιδιαίτερο λόγο ύπαρξης </a:t>
            </a:r>
            <a:r>
              <a:rPr lang="el-GR" sz="2000" dirty="0" smtClean="0"/>
              <a:t> </a:t>
            </a:r>
          </a:p>
          <a:p>
            <a:pPr marL="174625" lvl="1" indent="-174625" algn="just">
              <a:buFont typeface="Arial" panose="020B0604020202020204" pitchFamily="34" charset="0"/>
              <a:buChar char="•"/>
            </a:pPr>
            <a:r>
              <a:rPr lang="el-GR" sz="2000" dirty="0" smtClean="0"/>
              <a:t>1 </a:t>
            </a:r>
            <a:r>
              <a:rPr lang="el-GR" sz="2000" dirty="0"/>
              <a:t>ΠΕΚ (Περιφερειακό Επιμορφωτικό Κέντρο</a:t>
            </a:r>
            <a:r>
              <a:rPr lang="el-GR" sz="2000" dirty="0" smtClean="0"/>
              <a:t>)</a:t>
            </a:r>
            <a:endParaRPr lang="el-GR" b="1" dirty="0"/>
          </a:p>
        </p:txBody>
      </p:sp>
      <p:sp>
        <p:nvSpPr>
          <p:cNvPr id="23" name="Rounded Rectangle 22"/>
          <p:cNvSpPr/>
          <p:nvPr/>
        </p:nvSpPr>
        <p:spPr>
          <a:xfrm>
            <a:off x="291249" y="3725972"/>
            <a:ext cx="5530734" cy="1082201"/>
          </a:xfrm>
          <a:prstGeom prst="roundRect">
            <a:avLst/>
          </a:prstGeom>
          <a:solidFill>
            <a:srgbClr val="A27B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t>Σε επίπεδο Διεύθυνσης </a:t>
            </a:r>
            <a:r>
              <a:rPr lang="el-GR" sz="2000" b="1" dirty="0" smtClean="0"/>
              <a:t>Εκπαίδευσης </a:t>
            </a:r>
            <a:r>
              <a:rPr lang="el-GR" sz="2000" b="1" dirty="0"/>
              <a:t>(νομού)</a:t>
            </a:r>
          </a:p>
        </p:txBody>
      </p:sp>
      <p:sp>
        <p:nvSpPr>
          <p:cNvPr id="28" name="Rounded Rectangle 27"/>
          <p:cNvSpPr/>
          <p:nvPr/>
        </p:nvSpPr>
        <p:spPr>
          <a:xfrm>
            <a:off x="253111" y="4949326"/>
            <a:ext cx="7694016" cy="1780205"/>
          </a:xfrm>
          <a:prstGeom prst="roundRect">
            <a:avLst/>
          </a:prstGeom>
          <a:solidFill>
            <a:srgbClr val="9B2D2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smtClean="0"/>
              <a:t>ΣΧΟΛΙΚΗ ΜΟΝΑΔΑ</a:t>
            </a:r>
          </a:p>
          <a:p>
            <a:pPr algn="just"/>
            <a:r>
              <a:rPr lang="el-GR" sz="2000" dirty="0"/>
              <a:t>Απευθύνεται για παιδαγωγική υποστήριξη - βοήθεια σε «όλους», χωρίς αυτοί να έχουν θεσμική υποχρέωση συνεργασίας, με αποτέλεσμα την αποσπασματικότητα και την αλληλοεπικάλυψη στην παρέμβαση.</a:t>
            </a:r>
          </a:p>
        </p:txBody>
      </p:sp>
      <p:sp>
        <p:nvSpPr>
          <p:cNvPr id="11" name="Rounded Rectangle 10"/>
          <p:cNvSpPr/>
          <p:nvPr/>
        </p:nvSpPr>
        <p:spPr>
          <a:xfrm>
            <a:off x="272181" y="3756411"/>
            <a:ext cx="10978191" cy="997347"/>
          </a:xfrm>
          <a:prstGeom prst="roundRect">
            <a:avLst/>
          </a:prstGeom>
          <a:solidFill>
            <a:srgbClr val="F7964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sz="2000" b="1" dirty="0">
                <a:solidFill>
                  <a:schemeClr val="tx1"/>
                </a:solidFill>
              </a:rPr>
              <a:t>1. Οι </a:t>
            </a:r>
            <a:r>
              <a:rPr lang="el-GR" sz="2200" b="1" dirty="0">
                <a:solidFill>
                  <a:schemeClr val="tx1"/>
                </a:solidFill>
              </a:rPr>
              <a:t>Σχολικοί Σύμβουλοι</a:t>
            </a:r>
            <a:r>
              <a:rPr lang="el-GR" sz="2000" b="1" dirty="0">
                <a:solidFill>
                  <a:schemeClr val="tx1"/>
                </a:solidFill>
              </a:rPr>
              <a:t>, έχουν στην ευθύνη τους 10-15 σχολεία για παιδαγωγική καθοδήγηση και πολύ περισσότερα για επιστημονική καθοδήγηση (στη Β/</a:t>
            </a:r>
            <a:r>
              <a:rPr lang="el-GR" sz="2000" b="1" dirty="0" err="1">
                <a:solidFill>
                  <a:schemeClr val="tx1"/>
                </a:solidFill>
              </a:rPr>
              <a:t>θμια</a:t>
            </a:r>
            <a:r>
              <a:rPr lang="el-GR" sz="2000" b="1" dirty="0" smtClean="0">
                <a:solidFill>
                  <a:schemeClr val="tx1"/>
                </a:solidFill>
              </a:rPr>
              <a:t>).</a:t>
            </a:r>
            <a:endParaRPr lang="el-GR" sz="2000" b="1" dirty="0">
              <a:solidFill>
                <a:schemeClr val="tx1"/>
              </a:solidFill>
            </a:endParaRPr>
          </a:p>
        </p:txBody>
      </p:sp>
      <p:sp>
        <p:nvSpPr>
          <p:cNvPr id="12" name="Rounded Rectangle 11"/>
          <p:cNvSpPr/>
          <p:nvPr/>
        </p:nvSpPr>
        <p:spPr>
          <a:xfrm>
            <a:off x="272180" y="3734097"/>
            <a:ext cx="10978191" cy="1086760"/>
          </a:xfrm>
          <a:prstGeom prst="roundRect">
            <a:avLst/>
          </a:prstGeom>
          <a:solidFill>
            <a:srgbClr val="2787A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sz="2000" b="1" dirty="0" smtClean="0"/>
              <a:t>2. Το </a:t>
            </a:r>
            <a:r>
              <a:rPr lang="el-GR" sz="2200" b="1" dirty="0" smtClean="0"/>
              <a:t>ΚΕΔΔΥ</a:t>
            </a:r>
            <a:r>
              <a:rPr lang="el-GR" sz="2000" b="1" dirty="0" smtClean="0"/>
              <a:t> (Κέντρο Διάγνωσης, </a:t>
            </a:r>
            <a:r>
              <a:rPr lang="el-GR" sz="2000" b="1" dirty="0" err="1" smtClean="0"/>
              <a:t>Διαφοροδιάγνωσης</a:t>
            </a:r>
            <a:r>
              <a:rPr lang="el-GR" sz="2000" b="1" dirty="0" smtClean="0"/>
              <a:t> και Υποστήριξης). Απευθύνονται βασικά οι γονείς για διάγνωση μαθησιακών δυσκολιών και τα σχολεία σπανίως έχουν επαφή.</a:t>
            </a:r>
          </a:p>
        </p:txBody>
      </p:sp>
      <p:sp>
        <p:nvSpPr>
          <p:cNvPr id="14" name="Rounded Rectangle 13"/>
          <p:cNvSpPr/>
          <p:nvPr/>
        </p:nvSpPr>
        <p:spPr>
          <a:xfrm>
            <a:off x="272179" y="3781340"/>
            <a:ext cx="10978191" cy="1023137"/>
          </a:xfrm>
          <a:prstGeom prst="roundRect">
            <a:avLst/>
          </a:prstGeom>
          <a:solidFill>
            <a:srgbClr val="769535"/>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sz="2000" b="1" dirty="0" smtClean="0"/>
              <a:t>3</a:t>
            </a:r>
            <a:r>
              <a:rPr lang="el-GR" sz="2000" b="1" dirty="0"/>
              <a:t>. Το </a:t>
            </a:r>
            <a:r>
              <a:rPr lang="el-GR" sz="2200" b="1" dirty="0"/>
              <a:t>ΚΠΕ</a:t>
            </a:r>
            <a:r>
              <a:rPr lang="el-GR" sz="2000" b="1" dirty="0"/>
              <a:t> (Κέντρο Περιβαλλοντικής Εκπαίδευσης</a:t>
            </a:r>
            <a:r>
              <a:rPr lang="el-GR" sz="2000" b="1" dirty="0" smtClean="0"/>
              <a:t>), προσφέρει </a:t>
            </a:r>
            <a:r>
              <a:rPr lang="el-GR" sz="2000" b="1" dirty="0"/>
              <a:t>μόνο προγράμματα περιβαλλοντικής εκπαίδευσης</a:t>
            </a:r>
            <a:r>
              <a:rPr lang="el-GR" sz="2000" b="1" dirty="0" smtClean="0"/>
              <a:t>.</a:t>
            </a:r>
            <a:endParaRPr lang="el-GR" sz="2000" b="1" dirty="0"/>
          </a:p>
        </p:txBody>
      </p:sp>
      <p:sp>
        <p:nvSpPr>
          <p:cNvPr id="15" name="Rounded Rectangle 14"/>
          <p:cNvSpPr/>
          <p:nvPr/>
        </p:nvSpPr>
        <p:spPr>
          <a:xfrm>
            <a:off x="291249" y="3844224"/>
            <a:ext cx="10978191" cy="900489"/>
          </a:xfrm>
          <a:prstGeom prst="roundRect">
            <a:avLst/>
          </a:prstGeom>
          <a:solidFill>
            <a:srgbClr val="728E3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sz="2000" b="1" dirty="0" smtClean="0"/>
              <a:t>4</a:t>
            </a:r>
            <a:r>
              <a:rPr lang="el-GR" sz="2000" b="1" dirty="0"/>
              <a:t>. Οι </a:t>
            </a:r>
            <a:r>
              <a:rPr lang="el-GR" sz="2200" b="1" dirty="0"/>
              <a:t>Υπεύθυνοι</a:t>
            </a:r>
            <a:r>
              <a:rPr lang="el-GR" sz="2000" b="1" dirty="0"/>
              <a:t> </a:t>
            </a:r>
            <a:r>
              <a:rPr lang="el-GR" sz="2200" b="1" dirty="0"/>
              <a:t>Σχολικών</a:t>
            </a:r>
            <a:r>
              <a:rPr lang="el-GR" sz="2000" b="1" dirty="0"/>
              <a:t> </a:t>
            </a:r>
            <a:r>
              <a:rPr lang="el-GR" sz="2200" b="1" dirty="0"/>
              <a:t>Δραστηριοτήτων</a:t>
            </a:r>
            <a:r>
              <a:rPr lang="el-GR" sz="2000" b="1" dirty="0"/>
              <a:t> (</a:t>
            </a:r>
            <a:r>
              <a:rPr lang="el-GR" sz="2000" b="1" dirty="0" smtClean="0"/>
              <a:t>Περιβαλλοντική </a:t>
            </a:r>
            <a:r>
              <a:rPr lang="el-GR" sz="2000" b="1" dirty="0" err="1" smtClean="0"/>
              <a:t>Εκπ</a:t>
            </a:r>
            <a:r>
              <a:rPr lang="el-GR" sz="2000" b="1" dirty="0" smtClean="0"/>
              <a:t>/</a:t>
            </a:r>
            <a:r>
              <a:rPr lang="el-GR" sz="2000" b="1" dirty="0" err="1" smtClean="0"/>
              <a:t>ση</a:t>
            </a:r>
            <a:r>
              <a:rPr lang="el-GR" sz="2000" b="1" dirty="0"/>
              <a:t>, Αγωγή Υγείας, Πολιτισμός), από 1 έως 3 σε κάθε Δ/</a:t>
            </a:r>
            <a:r>
              <a:rPr lang="el-GR" sz="2000" b="1" dirty="0" err="1"/>
              <a:t>νση</a:t>
            </a:r>
            <a:r>
              <a:rPr lang="el-GR" sz="2000" b="1" dirty="0"/>
              <a:t> </a:t>
            </a:r>
            <a:r>
              <a:rPr lang="el-GR" sz="2000" b="1" dirty="0" smtClean="0"/>
              <a:t>Α/</a:t>
            </a:r>
            <a:r>
              <a:rPr lang="el-GR" sz="2000" b="1" dirty="0" err="1" smtClean="0"/>
              <a:t>θμιας</a:t>
            </a:r>
            <a:r>
              <a:rPr lang="el-GR" sz="2000" b="1" dirty="0" smtClean="0"/>
              <a:t> &amp; Β/</a:t>
            </a:r>
            <a:r>
              <a:rPr lang="el-GR" sz="2000" b="1" dirty="0" err="1" smtClean="0"/>
              <a:t>θμιας</a:t>
            </a:r>
            <a:r>
              <a:rPr lang="el-GR" sz="2000" b="1" dirty="0" smtClean="0"/>
              <a:t> </a:t>
            </a:r>
            <a:r>
              <a:rPr lang="el-GR" sz="2000" b="1" dirty="0" err="1" smtClean="0"/>
              <a:t>Εκπ</a:t>
            </a:r>
            <a:r>
              <a:rPr lang="el-GR" sz="2000" b="1" dirty="0" smtClean="0"/>
              <a:t>/</a:t>
            </a:r>
            <a:r>
              <a:rPr lang="el-GR" sz="2000" b="1" dirty="0" err="1" smtClean="0"/>
              <a:t>σης</a:t>
            </a:r>
            <a:r>
              <a:rPr lang="el-GR" sz="2000" b="1" dirty="0" smtClean="0"/>
              <a:t>.</a:t>
            </a:r>
            <a:endParaRPr lang="el-GR" sz="2000" b="1" dirty="0"/>
          </a:p>
        </p:txBody>
      </p:sp>
      <p:sp>
        <p:nvSpPr>
          <p:cNvPr id="20" name="Rounded Rectangle 19"/>
          <p:cNvSpPr/>
          <p:nvPr/>
        </p:nvSpPr>
        <p:spPr>
          <a:xfrm>
            <a:off x="281713" y="3899116"/>
            <a:ext cx="10978191" cy="823705"/>
          </a:xfrm>
          <a:prstGeom prst="roundRect">
            <a:avLst/>
          </a:prstGeom>
          <a:solidFill>
            <a:srgbClr val="728E3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sz="2000" b="1" dirty="0" smtClean="0"/>
              <a:t>5</a:t>
            </a:r>
            <a:r>
              <a:rPr lang="el-GR" sz="2000" b="1" dirty="0"/>
              <a:t>. Οι </a:t>
            </a:r>
            <a:r>
              <a:rPr lang="el-GR" sz="2200" b="1" dirty="0"/>
              <a:t>ΣΣΝ</a:t>
            </a:r>
            <a:r>
              <a:rPr lang="el-GR" sz="2000" b="1" dirty="0"/>
              <a:t> (Συμβουλευτικοί Σταθμοί Νέων) με στόχο την ψυχολογική υποστήριξη,  2 άτομα σε κάθε Δ/</a:t>
            </a:r>
            <a:r>
              <a:rPr lang="el-GR" sz="2000" b="1" dirty="0" err="1"/>
              <a:t>νση</a:t>
            </a:r>
            <a:r>
              <a:rPr lang="el-GR" sz="2000" b="1" dirty="0"/>
              <a:t> </a:t>
            </a:r>
            <a:r>
              <a:rPr lang="el-GR" sz="2000" b="1" dirty="0" smtClean="0"/>
              <a:t>Β/</a:t>
            </a:r>
            <a:r>
              <a:rPr lang="el-GR" sz="2000" b="1" dirty="0" err="1" smtClean="0"/>
              <a:t>θμιας</a:t>
            </a:r>
            <a:r>
              <a:rPr lang="el-GR" sz="2000" b="1" dirty="0" smtClean="0"/>
              <a:t> </a:t>
            </a:r>
            <a:r>
              <a:rPr lang="el-GR" sz="2000" b="1" dirty="0" err="1" smtClean="0"/>
              <a:t>Εκπ</a:t>
            </a:r>
            <a:r>
              <a:rPr lang="el-GR" sz="2000" b="1" dirty="0" smtClean="0"/>
              <a:t>/</a:t>
            </a:r>
            <a:r>
              <a:rPr lang="el-GR" sz="2000" b="1" dirty="0" err="1" smtClean="0"/>
              <a:t>σης</a:t>
            </a:r>
            <a:r>
              <a:rPr lang="el-GR" sz="2000" b="1" dirty="0" smtClean="0"/>
              <a:t>.</a:t>
            </a:r>
            <a:endParaRPr lang="el-GR" sz="2000" b="1" dirty="0"/>
          </a:p>
        </p:txBody>
      </p:sp>
      <p:sp>
        <p:nvSpPr>
          <p:cNvPr id="21" name="Rounded Rectangle 20"/>
          <p:cNvSpPr/>
          <p:nvPr/>
        </p:nvSpPr>
        <p:spPr>
          <a:xfrm>
            <a:off x="291245" y="3921791"/>
            <a:ext cx="10978191" cy="666585"/>
          </a:xfrm>
          <a:prstGeom prst="roundRect">
            <a:avLst/>
          </a:prstGeom>
          <a:solidFill>
            <a:srgbClr val="728E3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sz="2000" b="1" dirty="0" smtClean="0"/>
              <a:t>6</a:t>
            </a:r>
            <a:r>
              <a:rPr lang="el-GR" sz="2000" b="1" dirty="0"/>
              <a:t>. Τα </a:t>
            </a:r>
            <a:r>
              <a:rPr lang="el-GR" sz="2200" b="1" dirty="0"/>
              <a:t>ΚΕΣΥΠ</a:t>
            </a:r>
            <a:r>
              <a:rPr lang="el-GR" sz="2000" b="1" dirty="0"/>
              <a:t> (Κέντρα Επαγγελματικού Προσανατολισμού), 2 άτομα σε κάθε Δ/</a:t>
            </a:r>
            <a:r>
              <a:rPr lang="el-GR" sz="2000" b="1" dirty="0" err="1"/>
              <a:t>νση</a:t>
            </a:r>
            <a:r>
              <a:rPr lang="el-GR" sz="2000" b="1" dirty="0"/>
              <a:t> </a:t>
            </a:r>
            <a:r>
              <a:rPr lang="el-GR" sz="2000" b="1" dirty="0" smtClean="0"/>
              <a:t>Β/</a:t>
            </a:r>
            <a:r>
              <a:rPr lang="el-GR" sz="2000" b="1" dirty="0" err="1" smtClean="0"/>
              <a:t>θμιας</a:t>
            </a:r>
            <a:r>
              <a:rPr lang="el-GR" sz="2000" b="1" dirty="0" smtClean="0"/>
              <a:t> </a:t>
            </a:r>
            <a:r>
              <a:rPr lang="el-GR" sz="2000" b="1" dirty="0" err="1" smtClean="0"/>
              <a:t>Εκπ</a:t>
            </a:r>
            <a:r>
              <a:rPr lang="el-GR" sz="2000" b="1" dirty="0" smtClean="0"/>
              <a:t>/</a:t>
            </a:r>
            <a:r>
              <a:rPr lang="el-GR" sz="2000" b="1" dirty="0" err="1" smtClean="0"/>
              <a:t>σης</a:t>
            </a:r>
            <a:r>
              <a:rPr lang="el-GR" sz="2000" b="1" dirty="0" smtClean="0"/>
              <a:t>.</a:t>
            </a:r>
            <a:endParaRPr lang="el-GR" sz="2000" b="1" dirty="0"/>
          </a:p>
        </p:txBody>
      </p:sp>
      <p:sp>
        <p:nvSpPr>
          <p:cNvPr id="24" name="Rounded Rectangle 23"/>
          <p:cNvSpPr/>
          <p:nvPr/>
        </p:nvSpPr>
        <p:spPr>
          <a:xfrm>
            <a:off x="310313" y="3868179"/>
            <a:ext cx="10978191" cy="745521"/>
          </a:xfrm>
          <a:prstGeom prst="roundRect">
            <a:avLst/>
          </a:prstGeom>
          <a:solidFill>
            <a:srgbClr val="728E3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sz="2000" b="1" dirty="0" smtClean="0"/>
              <a:t>7</a:t>
            </a:r>
            <a:r>
              <a:rPr lang="el-GR" sz="2000" b="1" dirty="0"/>
              <a:t>. Τα </a:t>
            </a:r>
            <a:r>
              <a:rPr lang="el-GR" sz="2200" b="1" dirty="0"/>
              <a:t>ΕΚΦΕ</a:t>
            </a:r>
            <a:r>
              <a:rPr lang="el-GR" sz="2000" b="1" dirty="0"/>
              <a:t> (Εργαστηριακά Κέντρα Φυσικών Επιστημών), 3-4 Φυσικοί εκτός σχολείου</a:t>
            </a:r>
            <a:r>
              <a:rPr lang="el-GR" sz="2000" b="1" dirty="0" smtClean="0"/>
              <a:t>, σε </a:t>
            </a:r>
            <a:r>
              <a:rPr lang="el-GR" sz="2000" b="1" dirty="0"/>
              <a:t>κάθε Δ/</a:t>
            </a:r>
            <a:r>
              <a:rPr lang="el-GR" sz="2000" b="1" dirty="0" err="1"/>
              <a:t>νση</a:t>
            </a:r>
            <a:r>
              <a:rPr lang="el-GR" sz="2000" b="1" dirty="0"/>
              <a:t> </a:t>
            </a:r>
            <a:r>
              <a:rPr lang="el-GR" sz="2000" b="1" dirty="0" smtClean="0"/>
              <a:t>Β/</a:t>
            </a:r>
            <a:r>
              <a:rPr lang="el-GR" sz="2000" b="1" dirty="0" err="1" smtClean="0"/>
              <a:t>θμιας</a:t>
            </a:r>
            <a:r>
              <a:rPr lang="el-GR" sz="2000" b="1" dirty="0" smtClean="0"/>
              <a:t> </a:t>
            </a:r>
            <a:r>
              <a:rPr lang="el-GR" sz="2000" b="1" dirty="0" err="1" smtClean="0"/>
              <a:t>Εκπ</a:t>
            </a:r>
            <a:r>
              <a:rPr lang="el-GR" sz="2000" b="1" dirty="0" smtClean="0"/>
              <a:t>/</a:t>
            </a:r>
            <a:r>
              <a:rPr lang="el-GR" sz="2000" b="1" dirty="0" err="1" smtClean="0"/>
              <a:t>σης</a:t>
            </a:r>
            <a:r>
              <a:rPr lang="el-GR" sz="2000" b="1" dirty="0"/>
              <a:t>, για να «καθοδηγούν» τους Φυσικούς</a:t>
            </a:r>
            <a:r>
              <a:rPr lang="el-GR" sz="2000" b="1" dirty="0" smtClean="0"/>
              <a:t>.</a:t>
            </a:r>
            <a:endParaRPr lang="el-GR" sz="2000" b="1" dirty="0"/>
          </a:p>
        </p:txBody>
      </p:sp>
      <p:sp>
        <p:nvSpPr>
          <p:cNvPr id="22" name="Rounded Rectangle 21"/>
          <p:cNvSpPr/>
          <p:nvPr/>
        </p:nvSpPr>
        <p:spPr>
          <a:xfrm>
            <a:off x="253111" y="3669896"/>
            <a:ext cx="10978191" cy="1131962"/>
          </a:xfrm>
          <a:prstGeom prst="roundRect">
            <a:avLst/>
          </a:prstGeom>
          <a:solidFill>
            <a:srgbClr val="728E3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sz="2000" b="1" dirty="0" smtClean="0"/>
              <a:t>8</a:t>
            </a:r>
            <a:r>
              <a:rPr lang="el-GR" sz="2000" b="1" dirty="0"/>
              <a:t>. </a:t>
            </a:r>
            <a:r>
              <a:rPr lang="el-GR" sz="2200" b="1" dirty="0"/>
              <a:t>ΚΕΠΛΗΝΕΤ</a:t>
            </a:r>
            <a:r>
              <a:rPr lang="el-GR" sz="2000" b="1" dirty="0"/>
              <a:t> (Κέντρα </a:t>
            </a:r>
            <a:r>
              <a:rPr lang="el-GR" sz="2000" b="1" dirty="0" err="1"/>
              <a:t>Πληροφορ</a:t>
            </a:r>
            <a:r>
              <a:rPr lang="el-GR" sz="2000" b="1" dirty="0"/>
              <a:t>. &amp; Νέων </a:t>
            </a:r>
            <a:r>
              <a:rPr lang="el-GR" sz="2000" b="1" dirty="0" err="1"/>
              <a:t>Τεχνολ</a:t>
            </a:r>
            <a:r>
              <a:rPr lang="el-GR" sz="2000" b="1" dirty="0"/>
              <a:t>), 2-3-4 άτομα σε κάθε Δ/</a:t>
            </a:r>
            <a:r>
              <a:rPr lang="el-GR" sz="2000" b="1" dirty="0" err="1"/>
              <a:t>νση</a:t>
            </a:r>
            <a:r>
              <a:rPr lang="el-GR" sz="2000" b="1" dirty="0"/>
              <a:t> </a:t>
            </a:r>
            <a:r>
              <a:rPr lang="el-GR" sz="2000" b="1" dirty="0" smtClean="0"/>
              <a:t>Β/</a:t>
            </a:r>
            <a:r>
              <a:rPr lang="el-GR" sz="2000" b="1" dirty="0" err="1" smtClean="0"/>
              <a:t>θμιας</a:t>
            </a:r>
            <a:r>
              <a:rPr lang="el-GR" sz="2000" b="1" dirty="0" smtClean="0"/>
              <a:t> </a:t>
            </a:r>
            <a:r>
              <a:rPr lang="el-GR" sz="2000" b="1" dirty="0" err="1" smtClean="0"/>
              <a:t>Εκπ</a:t>
            </a:r>
            <a:r>
              <a:rPr lang="el-GR" sz="2000" b="1" dirty="0" smtClean="0"/>
              <a:t>/</a:t>
            </a:r>
            <a:r>
              <a:rPr lang="el-GR" sz="2000" b="1" dirty="0" err="1" smtClean="0"/>
              <a:t>σης</a:t>
            </a:r>
            <a:r>
              <a:rPr lang="el-GR" sz="2000" b="1" dirty="0" smtClean="0"/>
              <a:t> </a:t>
            </a:r>
            <a:r>
              <a:rPr lang="el-GR" sz="2000" b="1" dirty="0"/>
              <a:t>για να «υποστηρίζουν» τα σχολεία αν τους χαλάσει ένας Η/Υ. Κάποτε είχε νόημα, τώρα κάθε σχολείο έχει καθηγητή Πληροφορικής.</a:t>
            </a:r>
          </a:p>
        </p:txBody>
      </p:sp>
      <p:sp>
        <p:nvSpPr>
          <p:cNvPr id="3" name="Footer Placeholder 2"/>
          <p:cNvSpPr>
            <a:spLocks noGrp="1"/>
          </p:cNvSpPr>
          <p:nvPr>
            <p:ph type="ftr" sz="quarter" idx="11"/>
          </p:nvPr>
        </p:nvSpPr>
        <p:spPr>
          <a:xfrm>
            <a:off x="4028687" y="6509255"/>
            <a:ext cx="4114800" cy="365125"/>
          </a:xfrm>
        </p:spPr>
        <p:txBody>
          <a:bodyPr/>
          <a:lstStyle/>
          <a:p>
            <a:r>
              <a:rPr lang="el-GR" dirty="0" smtClean="0"/>
              <a:t>2ο ΠΕΚΕΣ Ν. Αιγαίου με έδρα τη Ρόδο</a:t>
            </a:r>
            <a:endParaRPr lang="el-GR" dirty="0"/>
          </a:p>
        </p:txBody>
      </p:sp>
      <p:sp>
        <p:nvSpPr>
          <p:cNvPr id="4" name="Slide Number Placeholder 3"/>
          <p:cNvSpPr>
            <a:spLocks noGrp="1"/>
          </p:cNvSpPr>
          <p:nvPr>
            <p:ph type="sldNum" sz="quarter" idx="12"/>
          </p:nvPr>
        </p:nvSpPr>
        <p:spPr>
          <a:xfrm>
            <a:off x="9175863" y="6509254"/>
            <a:ext cx="2743200" cy="365125"/>
          </a:xfrm>
        </p:spPr>
        <p:txBody>
          <a:bodyPr/>
          <a:lstStyle/>
          <a:p>
            <a:fld id="{336EDE80-EE6E-4EB5-A322-26D8A0291C60}" type="slidenum">
              <a:rPr lang="el-GR" smtClean="0"/>
              <a:pPr/>
              <a:t>3</a:t>
            </a:fld>
            <a:endParaRPr lang="el-GR" dirty="0"/>
          </a:p>
        </p:txBody>
      </p:sp>
    </p:spTree>
    <p:extLst>
      <p:ext uri="{BB962C8B-B14F-4D97-AF65-F5344CB8AC3E}">
        <p14:creationId xmlns:p14="http://schemas.microsoft.com/office/powerpoint/2010/main" xmlns="" val="951105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10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xit" presetSubtype="0" fill="hold" grpId="1" nodeType="clickEffect">
                                  <p:stCondLst>
                                    <p:cond delay="0"/>
                                  </p:stCondLst>
                                  <p:childTnLst>
                                    <p:animEffect transition="out" filter="dissolve">
                                      <p:cBhvr>
                                        <p:cTn id="11" dur="1000"/>
                                        <p:tgtEl>
                                          <p:spTgt spid="16"/>
                                        </p:tgtEl>
                                      </p:cBhvr>
                                    </p:animEffect>
                                    <p:set>
                                      <p:cBhvr>
                                        <p:cTn id="12" dur="1" fill="hold">
                                          <p:stCondLst>
                                            <p:cond delay="999"/>
                                          </p:stCondLst>
                                        </p:cTn>
                                        <p:tgtEl>
                                          <p:spTgt spid="1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dissolve">
                                      <p:cBhvr>
                                        <p:cTn id="17" dur="10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xit" presetSubtype="0" fill="hold" grpId="1" nodeType="clickEffect">
                                  <p:stCondLst>
                                    <p:cond delay="0"/>
                                  </p:stCondLst>
                                  <p:childTnLst>
                                    <p:animEffect transition="out" filter="dissolve">
                                      <p:cBhvr>
                                        <p:cTn id="21" dur="1000"/>
                                        <p:tgtEl>
                                          <p:spTgt spid="17"/>
                                        </p:tgtEl>
                                      </p:cBhvr>
                                    </p:animEffect>
                                    <p:set>
                                      <p:cBhvr>
                                        <p:cTn id="22" dur="1" fill="hold">
                                          <p:stCondLst>
                                            <p:cond delay="999"/>
                                          </p:stCondLst>
                                        </p:cTn>
                                        <p:tgtEl>
                                          <p:spTgt spid="1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dissolve">
                                      <p:cBhvr>
                                        <p:cTn id="27" dur="10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xit" presetSubtype="0" fill="hold" grpId="1" nodeType="clickEffect">
                                  <p:stCondLst>
                                    <p:cond delay="0"/>
                                  </p:stCondLst>
                                  <p:childTnLst>
                                    <p:animEffect transition="out" filter="dissolve">
                                      <p:cBhvr>
                                        <p:cTn id="31" dur="1000"/>
                                        <p:tgtEl>
                                          <p:spTgt spid="18"/>
                                        </p:tgtEl>
                                      </p:cBhvr>
                                    </p:animEffect>
                                    <p:set>
                                      <p:cBhvr>
                                        <p:cTn id="32" dur="1" fill="hold">
                                          <p:stCondLst>
                                            <p:cond delay="999"/>
                                          </p:stCondLst>
                                        </p:cTn>
                                        <p:tgtEl>
                                          <p:spTgt spid="1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dissolve">
                                      <p:cBhvr>
                                        <p:cTn id="37" dur="1000"/>
                                        <p:tgtEl>
                                          <p:spTgt spid="19"/>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xit" presetSubtype="0" fill="hold" grpId="1" nodeType="clickEffect">
                                  <p:stCondLst>
                                    <p:cond delay="0"/>
                                  </p:stCondLst>
                                  <p:childTnLst>
                                    <p:animEffect transition="out" filter="dissolve">
                                      <p:cBhvr>
                                        <p:cTn id="41" dur="1000"/>
                                        <p:tgtEl>
                                          <p:spTgt spid="19"/>
                                        </p:tgtEl>
                                      </p:cBhvr>
                                    </p:animEffect>
                                    <p:set>
                                      <p:cBhvr>
                                        <p:cTn id="42" dur="1" fill="hold">
                                          <p:stCondLst>
                                            <p:cond delay="999"/>
                                          </p:stCondLst>
                                        </p:cTn>
                                        <p:tgtEl>
                                          <p:spTgt spid="19"/>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dissolve">
                                      <p:cBhvr>
                                        <p:cTn id="47" dur="1000"/>
                                        <p:tgtEl>
                                          <p:spTgt spid="23"/>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xit" presetSubtype="0" fill="hold" grpId="1" nodeType="clickEffect">
                                  <p:stCondLst>
                                    <p:cond delay="0"/>
                                  </p:stCondLst>
                                  <p:childTnLst>
                                    <p:animEffect transition="out" filter="dissolve">
                                      <p:cBhvr>
                                        <p:cTn id="51" dur="1000"/>
                                        <p:tgtEl>
                                          <p:spTgt spid="23"/>
                                        </p:tgtEl>
                                      </p:cBhvr>
                                    </p:animEffect>
                                    <p:set>
                                      <p:cBhvr>
                                        <p:cTn id="52" dur="1" fill="hold">
                                          <p:stCondLst>
                                            <p:cond delay="999"/>
                                          </p:stCondLst>
                                        </p:cTn>
                                        <p:tgtEl>
                                          <p:spTgt spid="23"/>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1"/>
                                        </p:tgtEl>
                                        <p:attrNameLst>
                                          <p:attrName>style.visibility</p:attrName>
                                        </p:attrNameLst>
                                      </p:cBhvr>
                                      <p:to>
                                        <p:strVal val="visible"/>
                                      </p:to>
                                    </p:set>
                                    <p:animEffect transition="in" filter="dissolve">
                                      <p:cBhvr>
                                        <p:cTn id="57" dur="1000"/>
                                        <p:tgtEl>
                                          <p:spTgt spid="11"/>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xit" presetSubtype="0" fill="hold" grpId="1" nodeType="clickEffect">
                                  <p:stCondLst>
                                    <p:cond delay="0"/>
                                  </p:stCondLst>
                                  <p:childTnLst>
                                    <p:animEffect transition="out" filter="dissolve">
                                      <p:cBhvr>
                                        <p:cTn id="61" dur="1000"/>
                                        <p:tgtEl>
                                          <p:spTgt spid="11"/>
                                        </p:tgtEl>
                                      </p:cBhvr>
                                    </p:animEffect>
                                    <p:set>
                                      <p:cBhvr>
                                        <p:cTn id="62" dur="1" fill="hold">
                                          <p:stCondLst>
                                            <p:cond delay="999"/>
                                          </p:stCondLst>
                                        </p:cTn>
                                        <p:tgtEl>
                                          <p:spTgt spid="11"/>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12"/>
                                        </p:tgtEl>
                                        <p:attrNameLst>
                                          <p:attrName>style.visibility</p:attrName>
                                        </p:attrNameLst>
                                      </p:cBhvr>
                                      <p:to>
                                        <p:strVal val="visible"/>
                                      </p:to>
                                    </p:set>
                                    <p:animEffect transition="in" filter="dissolve">
                                      <p:cBhvr>
                                        <p:cTn id="67" dur="1000"/>
                                        <p:tgtEl>
                                          <p:spTgt spid="12"/>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xit" presetSubtype="0" fill="hold" grpId="1" nodeType="clickEffect">
                                  <p:stCondLst>
                                    <p:cond delay="0"/>
                                  </p:stCondLst>
                                  <p:childTnLst>
                                    <p:animEffect transition="out" filter="dissolve">
                                      <p:cBhvr>
                                        <p:cTn id="71" dur="1000"/>
                                        <p:tgtEl>
                                          <p:spTgt spid="12"/>
                                        </p:tgtEl>
                                      </p:cBhvr>
                                    </p:animEffect>
                                    <p:set>
                                      <p:cBhvr>
                                        <p:cTn id="72" dur="1" fill="hold">
                                          <p:stCondLst>
                                            <p:cond delay="999"/>
                                          </p:stCondLst>
                                        </p:cTn>
                                        <p:tgtEl>
                                          <p:spTgt spid="12"/>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14"/>
                                        </p:tgtEl>
                                        <p:attrNameLst>
                                          <p:attrName>style.visibility</p:attrName>
                                        </p:attrNameLst>
                                      </p:cBhvr>
                                      <p:to>
                                        <p:strVal val="visible"/>
                                      </p:to>
                                    </p:set>
                                    <p:animEffect transition="in" filter="dissolve">
                                      <p:cBhvr>
                                        <p:cTn id="77" dur="1000"/>
                                        <p:tgtEl>
                                          <p:spTgt spid="14"/>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xit" presetSubtype="0" fill="hold" grpId="1" nodeType="clickEffect">
                                  <p:stCondLst>
                                    <p:cond delay="0"/>
                                  </p:stCondLst>
                                  <p:childTnLst>
                                    <p:animEffect transition="out" filter="dissolve">
                                      <p:cBhvr>
                                        <p:cTn id="81" dur="1000"/>
                                        <p:tgtEl>
                                          <p:spTgt spid="14"/>
                                        </p:tgtEl>
                                      </p:cBhvr>
                                    </p:animEffect>
                                    <p:set>
                                      <p:cBhvr>
                                        <p:cTn id="82" dur="1" fill="hold">
                                          <p:stCondLst>
                                            <p:cond delay="999"/>
                                          </p:stCondLst>
                                        </p:cTn>
                                        <p:tgtEl>
                                          <p:spTgt spid="14"/>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9" presetClass="entr" presetSubtype="0" fill="hold" grpId="0" nodeType="clickEffect">
                                  <p:stCondLst>
                                    <p:cond delay="0"/>
                                  </p:stCondLst>
                                  <p:childTnLst>
                                    <p:set>
                                      <p:cBhvr>
                                        <p:cTn id="86" dur="1" fill="hold">
                                          <p:stCondLst>
                                            <p:cond delay="0"/>
                                          </p:stCondLst>
                                        </p:cTn>
                                        <p:tgtEl>
                                          <p:spTgt spid="15"/>
                                        </p:tgtEl>
                                        <p:attrNameLst>
                                          <p:attrName>style.visibility</p:attrName>
                                        </p:attrNameLst>
                                      </p:cBhvr>
                                      <p:to>
                                        <p:strVal val="visible"/>
                                      </p:to>
                                    </p:set>
                                    <p:animEffect transition="in" filter="dissolve">
                                      <p:cBhvr>
                                        <p:cTn id="87" dur="1000"/>
                                        <p:tgtEl>
                                          <p:spTgt spid="15"/>
                                        </p:tgtEl>
                                      </p:cBhvr>
                                    </p:animEffect>
                                  </p:childTnLst>
                                </p:cTn>
                              </p:par>
                            </p:childTnLst>
                          </p:cTn>
                        </p:par>
                      </p:childTnLst>
                    </p:cTn>
                  </p:par>
                  <p:par>
                    <p:cTn id="88" fill="hold">
                      <p:stCondLst>
                        <p:cond delay="indefinite"/>
                      </p:stCondLst>
                      <p:childTnLst>
                        <p:par>
                          <p:cTn id="89" fill="hold">
                            <p:stCondLst>
                              <p:cond delay="0"/>
                            </p:stCondLst>
                            <p:childTnLst>
                              <p:par>
                                <p:cTn id="90" presetID="9" presetClass="exit" presetSubtype="0" fill="hold" grpId="1" nodeType="clickEffect">
                                  <p:stCondLst>
                                    <p:cond delay="0"/>
                                  </p:stCondLst>
                                  <p:childTnLst>
                                    <p:animEffect transition="out" filter="dissolve">
                                      <p:cBhvr>
                                        <p:cTn id="91" dur="1000"/>
                                        <p:tgtEl>
                                          <p:spTgt spid="15"/>
                                        </p:tgtEl>
                                      </p:cBhvr>
                                    </p:animEffect>
                                    <p:set>
                                      <p:cBhvr>
                                        <p:cTn id="92" dur="1" fill="hold">
                                          <p:stCondLst>
                                            <p:cond delay="999"/>
                                          </p:stCondLst>
                                        </p:cTn>
                                        <p:tgtEl>
                                          <p:spTgt spid="15"/>
                                        </p:tgtEl>
                                        <p:attrNameLst>
                                          <p:attrName>style.visibility</p:attrName>
                                        </p:attrNameLst>
                                      </p:cBhvr>
                                      <p:to>
                                        <p:strVal val="hidden"/>
                                      </p:to>
                                    </p:set>
                                  </p:childTnLst>
                                </p:cTn>
                              </p:par>
                            </p:childTnLst>
                          </p:cTn>
                        </p:par>
                      </p:childTnLst>
                    </p:cTn>
                  </p:par>
                  <p:par>
                    <p:cTn id="93" fill="hold">
                      <p:stCondLst>
                        <p:cond delay="indefinite"/>
                      </p:stCondLst>
                      <p:childTnLst>
                        <p:par>
                          <p:cTn id="94" fill="hold">
                            <p:stCondLst>
                              <p:cond delay="0"/>
                            </p:stCondLst>
                            <p:childTnLst>
                              <p:par>
                                <p:cTn id="95" presetID="9" presetClass="entr" presetSubtype="0" fill="hold" grpId="0" nodeType="clickEffect">
                                  <p:stCondLst>
                                    <p:cond delay="0"/>
                                  </p:stCondLst>
                                  <p:childTnLst>
                                    <p:set>
                                      <p:cBhvr>
                                        <p:cTn id="96" dur="1" fill="hold">
                                          <p:stCondLst>
                                            <p:cond delay="0"/>
                                          </p:stCondLst>
                                        </p:cTn>
                                        <p:tgtEl>
                                          <p:spTgt spid="20"/>
                                        </p:tgtEl>
                                        <p:attrNameLst>
                                          <p:attrName>style.visibility</p:attrName>
                                        </p:attrNameLst>
                                      </p:cBhvr>
                                      <p:to>
                                        <p:strVal val="visible"/>
                                      </p:to>
                                    </p:set>
                                    <p:animEffect transition="in" filter="dissolve">
                                      <p:cBhvr>
                                        <p:cTn id="97" dur="1000"/>
                                        <p:tgtEl>
                                          <p:spTgt spid="20"/>
                                        </p:tgtEl>
                                      </p:cBhvr>
                                    </p:animEffect>
                                  </p:childTnLst>
                                </p:cTn>
                              </p:par>
                            </p:childTnLst>
                          </p:cTn>
                        </p:par>
                      </p:childTnLst>
                    </p:cTn>
                  </p:par>
                  <p:par>
                    <p:cTn id="98" fill="hold">
                      <p:stCondLst>
                        <p:cond delay="indefinite"/>
                      </p:stCondLst>
                      <p:childTnLst>
                        <p:par>
                          <p:cTn id="99" fill="hold">
                            <p:stCondLst>
                              <p:cond delay="0"/>
                            </p:stCondLst>
                            <p:childTnLst>
                              <p:par>
                                <p:cTn id="100" presetID="9" presetClass="exit" presetSubtype="0" fill="hold" grpId="1" nodeType="clickEffect">
                                  <p:stCondLst>
                                    <p:cond delay="0"/>
                                  </p:stCondLst>
                                  <p:childTnLst>
                                    <p:animEffect transition="out" filter="dissolve">
                                      <p:cBhvr>
                                        <p:cTn id="101" dur="1000"/>
                                        <p:tgtEl>
                                          <p:spTgt spid="20"/>
                                        </p:tgtEl>
                                      </p:cBhvr>
                                    </p:animEffect>
                                    <p:set>
                                      <p:cBhvr>
                                        <p:cTn id="102" dur="1" fill="hold">
                                          <p:stCondLst>
                                            <p:cond delay="999"/>
                                          </p:stCondLst>
                                        </p:cTn>
                                        <p:tgtEl>
                                          <p:spTgt spid="20"/>
                                        </p:tgtEl>
                                        <p:attrNameLst>
                                          <p:attrName>style.visibility</p:attrName>
                                        </p:attrNameLst>
                                      </p:cBhvr>
                                      <p:to>
                                        <p:strVal val="hidden"/>
                                      </p:to>
                                    </p:set>
                                  </p:childTnLst>
                                </p:cTn>
                              </p:par>
                            </p:childTnLst>
                          </p:cTn>
                        </p:par>
                      </p:childTnLst>
                    </p:cTn>
                  </p:par>
                  <p:par>
                    <p:cTn id="103" fill="hold">
                      <p:stCondLst>
                        <p:cond delay="indefinite"/>
                      </p:stCondLst>
                      <p:childTnLst>
                        <p:par>
                          <p:cTn id="104" fill="hold">
                            <p:stCondLst>
                              <p:cond delay="0"/>
                            </p:stCondLst>
                            <p:childTnLst>
                              <p:par>
                                <p:cTn id="105" presetID="9" presetClass="entr" presetSubtype="0" fill="hold" grpId="0" nodeType="clickEffect">
                                  <p:stCondLst>
                                    <p:cond delay="0"/>
                                  </p:stCondLst>
                                  <p:childTnLst>
                                    <p:set>
                                      <p:cBhvr>
                                        <p:cTn id="106" dur="1" fill="hold">
                                          <p:stCondLst>
                                            <p:cond delay="0"/>
                                          </p:stCondLst>
                                        </p:cTn>
                                        <p:tgtEl>
                                          <p:spTgt spid="21"/>
                                        </p:tgtEl>
                                        <p:attrNameLst>
                                          <p:attrName>style.visibility</p:attrName>
                                        </p:attrNameLst>
                                      </p:cBhvr>
                                      <p:to>
                                        <p:strVal val="visible"/>
                                      </p:to>
                                    </p:set>
                                    <p:animEffect transition="in" filter="dissolve">
                                      <p:cBhvr>
                                        <p:cTn id="107" dur="1000"/>
                                        <p:tgtEl>
                                          <p:spTgt spid="21"/>
                                        </p:tgtEl>
                                      </p:cBhvr>
                                    </p:animEffect>
                                  </p:childTnLst>
                                </p:cTn>
                              </p:par>
                            </p:childTnLst>
                          </p:cTn>
                        </p:par>
                      </p:childTnLst>
                    </p:cTn>
                  </p:par>
                  <p:par>
                    <p:cTn id="108" fill="hold">
                      <p:stCondLst>
                        <p:cond delay="indefinite"/>
                      </p:stCondLst>
                      <p:childTnLst>
                        <p:par>
                          <p:cTn id="109" fill="hold">
                            <p:stCondLst>
                              <p:cond delay="0"/>
                            </p:stCondLst>
                            <p:childTnLst>
                              <p:par>
                                <p:cTn id="110" presetID="9" presetClass="exit" presetSubtype="0" fill="hold" grpId="1" nodeType="clickEffect">
                                  <p:stCondLst>
                                    <p:cond delay="0"/>
                                  </p:stCondLst>
                                  <p:childTnLst>
                                    <p:animEffect transition="out" filter="dissolve">
                                      <p:cBhvr>
                                        <p:cTn id="111" dur="1000"/>
                                        <p:tgtEl>
                                          <p:spTgt spid="21"/>
                                        </p:tgtEl>
                                      </p:cBhvr>
                                    </p:animEffect>
                                    <p:set>
                                      <p:cBhvr>
                                        <p:cTn id="112" dur="1" fill="hold">
                                          <p:stCondLst>
                                            <p:cond delay="999"/>
                                          </p:stCondLst>
                                        </p:cTn>
                                        <p:tgtEl>
                                          <p:spTgt spid="21"/>
                                        </p:tgtEl>
                                        <p:attrNameLst>
                                          <p:attrName>style.visibility</p:attrName>
                                        </p:attrNameLst>
                                      </p:cBhvr>
                                      <p:to>
                                        <p:strVal val="hidden"/>
                                      </p:to>
                                    </p:set>
                                  </p:childTnLst>
                                </p:cTn>
                              </p:par>
                            </p:childTnLst>
                          </p:cTn>
                        </p:par>
                      </p:childTnLst>
                    </p:cTn>
                  </p:par>
                  <p:par>
                    <p:cTn id="113" fill="hold">
                      <p:stCondLst>
                        <p:cond delay="indefinite"/>
                      </p:stCondLst>
                      <p:childTnLst>
                        <p:par>
                          <p:cTn id="114" fill="hold">
                            <p:stCondLst>
                              <p:cond delay="0"/>
                            </p:stCondLst>
                            <p:childTnLst>
                              <p:par>
                                <p:cTn id="115" presetID="9" presetClass="entr" presetSubtype="0" fill="hold" grpId="0" nodeType="clickEffect">
                                  <p:stCondLst>
                                    <p:cond delay="0"/>
                                  </p:stCondLst>
                                  <p:childTnLst>
                                    <p:set>
                                      <p:cBhvr>
                                        <p:cTn id="116" dur="1" fill="hold">
                                          <p:stCondLst>
                                            <p:cond delay="0"/>
                                          </p:stCondLst>
                                        </p:cTn>
                                        <p:tgtEl>
                                          <p:spTgt spid="22"/>
                                        </p:tgtEl>
                                        <p:attrNameLst>
                                          <p:attrName>style.visibility</p:attrName>
                                        </p:attrNameLst>
                                      </p:cBhvr>
                                      <p:to>
                                        <p:strVal val="visible"/>
                                      </p:to>
                                    </p:set>
                                    <p:animEffect transition="in" filter="dissolve">
                                      <p:cBhvr>
                                        <p:cTn id="117" dur="1000"/>
                                        <p:tgtEl>
                                          <p:spTgt spid="22"/>
                                        </p:tgtEl>
                                      </p:cBhvr>
                                    </p:animEffect>
                                  </p:childTnLst>
                                </p:cTn>
                              </p:par>
                            </p:childTnLst>
                          </p:cTn>
                        </p:par>
                      </p:childTnLst>
                    </p:cTn>
                  </p:par>
                  <p:par>
                    <p:cTn id="118" fill="hold">
                      <p:stCondLst>
                        <p:cond delay="indefinite"/>
                      </p:stCondLst>
                      <p:childTnLst>
                        <p:par>
                          <p:cTn id="119" fill="hold">
                            <p:stCondLst>
                              <p:cond delay="0"/>
                            </p:stCondLst>
                            <p:childTnLst>
                              <p:par>
                                <p:cTn id="120" presetID="9" presetClass="exit" presetSubtype="0" fill="hold" grpId="1" nodeType="clickEffect">
                                  <p:stCondLst>
                                    <p:cond delay="0"/>
                                  </p:stCondLst>
                                  <p:childTnLst>
                                    <p:animEffect transition="out" filter="dissolve">
                                      <p:cBhvr>
                                        <p:cTn id="121" dur="1000"/>
                                        <p:tgtEl>
                                          <p:spTgt spid="22"/>
                                        </p:tgtEl>
                                      </p:cBhvr>
                                    </p:animEffect>
                                    <p:set>
                                      <p:cBhvr>
                                        <p:cTn id="122" dur="1" fill="hold">
                                          <p:stCondLst>
                                            <p:cond delay="999"/>
                                          </p:stCondLst>
                                        </p:cTn>
                                        <p:tgtEl>
                                          <p:spTgt spid="22"/>
                                        </p:tgtEl>
                                        <p:attrNameLst>
                                          <p:attrName>style.visibility</p:attrName>
                                        </p:attrNameLst>
                                      </p:cBhvr>
                                      <p:to>
                                        <p:strVal val="hidden"/>
                                      </p:to>
                                    </p:set>
                                  </p:childTnLst>
                                </p:cTn>
                              </p:par>
                            </p:childTnLst>
                          </p:cTn>
                        </p:par>
                      </p:childTnLst>
                    </p:cTn>
                  </p:par>
                  <p:par>
                    <p:cTn id="123" fill="hold">
                      <p:stCondLst>
                        <p:cond delay="indefinite"/>
                      </p:stCondLst>
                      <p:childTnLst>
                        <p:par>
                          <p:cTn id="124" fill="hold">
                            <p:stCondLst>
                              <p:cond delay="0"/>
                            </p:stCondLst>
                            <p:childTnLst>
                              <p:par>
                                <p:cTn id="125" presetID="9" presetClass="entr" presetSubtype="0" fill="hold" grpId="0" nodeType="clickEffect">
                                  <p:stCondLst>
                                    <p:cond delay="0"/>
                                  </p:stCondLst>
                                  <p:childTnLst>
                                    <p:set>
                                      <p:cBhvr>
                                        <p:cTn id="126" dur="1" fill="hold">
                                          <p:stCondLst>
                                            <p:cond delay="0"/>
                                          </p:stCondLst>
                                        </p:cTn>
                                        <p:tgtEl>
                                          <p:spTgt spid="24"/>
                                        </p:tgtEl>
                                        <p:attrNameLst>
                                          <p:attrName>style.visibility</p:attrName>
                                        </p:attrNameLst>
                                      </p:cBhvr>
                                      <p:to>
                                        <p:strVal val="visible"/>
                                      </p:to>
                                    </p:set>
                                    <p:animEffect transition="in" filter="dissolve">
                                      <p:cBhvr>
                                        <p:cTn id="127" dur="1000"/>
                                        <p:tgtEl>
                                          <p:spTgt spid="24"/>
                                        </p:tgtEl>
                                      </p:cBhvr>
                                    </p:animEffect>
                                  </p:childTnLst>
                                </p:cTn>
                              </p:par>
                            </p:childTnLst>
                          </p:cTn>
                        </p:par>
                      </p:childTnLst>
                    </p:cTn>
                  </p:par>
                  <p:par>
                    <p:cTn id="128" fill="hold">
                      <p:stCondLst>
                        <p:cond delay="indefinite"/>
                      </p:stCondLst>
                      <p:childTnLst>
                        <p:par>
                          <p:cTn id="129" fill="hold">
                            <p:stCondLst>
                              <p:cond delay="0"/>
                            </p:stCondLst>
                            <p:childTnLst>
                              <p:par>
                                <p:cTn id="130" presetID="9" presetClass="exit" presetSubtype="0" fill="hold" grpId="1" nodeType="clickEffect">
                                  <p:stCondLst>
                                    <p:cond delay="0"/>
                                  </p:stCondLst>
                                  <p:childTnLst>
                                    <p:animEffect transition="out" filter="dissolve">
                                      <p:cBhvr>
                                        <p:cTn id="131" dur="1000"/>
                                        <p:tgtEl>
                                          <p:spTgt spid="24"/>
                                        </p:tgtEl>
                                      </p:cBhvr>
                                    </p:animEffect>
                                    <p:set>
                                      <p:cBhvr>
                                        <p:cTn id="132" dur="1" fill="hold">
                                          <p:stCondLst>
                                            <p:cond delay="999"/>
                                          </p:stCondLst>
                                        </p:cTn>
                                        <p:tgtEl>
                                          <p:spTgt spid="24"/>
                                        </p:tgtEl>
                                        <p:attrNameLst>
                                          <p:attrName>style.visibility</p:attrName>
                                        </p:attrNameLst>
                                      </p:cBhvr>
                                      <p:to>
                                        <p:strVal val="hidden"/>
                                      </p:to>
                                    </p:set>
                                  </p:childTnLst>
                                </p:cTn>
                              </p:par>
                            </p:childTnLst>
                          </p:cTn>
                        </p:par>
                      </p:childTnLst>
                    </p:cTn>
                  </p:par>
                  <p:par>
                    <p:cTn id="133" fill="hold">
                      <p:stCondLst>
                        <p:cond delay="indefinite"/>
                      </p:stCondLst>
                      <p:childTnLst>
                        <p:par>
                          <p:cTn id="134" fill="hold">
                            <p:stCondLst>
                              <p:cond delay="0"/>
                            </p:stCondLst>
                            <p:childTnLst>
                              <p:par>
                                <p:cTn id="135" presetID="9" presetClass="entr" presetSubtype="0" fill="hold" grpId="0" nodeType="clickEffect">
                                  <p:stCondLst>
                                    <p:cond delay="0"/>
                                  </p:stCondLst>
                                  <p:childTnLst>
                                    <p:set>
                                      <p:cBhvr>
                                        <p:cTn id="136" dur="1" fill="hold">
                                          <p:stCondLst>
                                            <p:cond delay="0"/>
                                          </p:stCondLst>
                                        </p:cTn>
                                        <p:tgtEl>
                                          <p:spTgt spid="28"/>
                                        </p:tgtEl>
                                        <p:attrNameLst>
                                          <p:attrName>style.visibility</p:attrName>
                                        </p:attrNameLst>
                                      </p:cBhvr>
                                      <p:to>
                                        <p:strVal val="visible"/>
                                      </p:to>
                                    </p:set>
                                    <p:animEffect transition="in" filter="dissolve">
                                      <p:cBhvr>
                                        <p:cTn id="137" dur="1000"/>
                                        <p:tgtEl>
                                          <p:spTgt spid="28"/>
                                        </p:tgtEl>
                                      </p:cBhvr>
                                    </p:animEffect>
                                  </p:childTnLst>
                                </p:cTn>
                              </p:par>
                            </p:childTnLst>
                          </p:cTn>
                        </p:par>
                      </p:childTnLst>
                    </p:cTn>
                  </p:par>
                  <p:par>
                    <p:cTn id="138" fill="hold">
                      <p:stCondLst>
                        <p:cond delay="indefinite"/>
                      </p:stCondLst>
                      <p:childTnLst>
                        <p:par>
                          <p:cTn id="139" fill="hold">
                            <p:stCondLst>
                              <p:cond delay="0"/>
                            </p:stCondLst>
                            <p:childTnLst>
                              <p:par>
                                <p:cTn id="140" presetID="9" presetClass="exit" presetSubtype="0" fill="hold" grpId="1" nodeType="clickEffect">
                                  <p:stCondLst>
                                    <p:cond delay="0"/>
                                  </p:stCondLst>
                                  <p:childTnLst>
                                    <p:animEffect transition="out" filter="dissolve">
                                      <p:cBhvr>
                                        <p:cTn id="141" dur="1000"/>
                                        <p:tgtEl>
                                          <p:spTgt spid="28"/>
                                        </p:tgtEl>
                                      </p:cBhvr>
                                    </p:animEffect>
                                    <p:set>
                                      <p:cBhvr>
                                        <p:cTn id="142" dur="1" fill="hold">
                                          <p:stCondLst>
                                            <p:cond delay="999"/>
                                          </p:stCondLst>
                                        </p:cTn>
                                        <p:tgtEl>
                                          <p:spTgt spid="2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6" grpId="1" animBg="1"/>
      <p:bldP spid="17" grpId="0" animBg="1"/>
      <p:bldP spid="17" grpId="1" animBg="1"/>
      <p:bldP spid="18" grpId="0" animBg="1"/>
      <p:bldP spid="18" grpId="1" animBg="1"/>
      <p:bldP spid="19" grpId="0" animBg="1"/>
      <p:bldP spid="19" grpId="1" animBg="1"/>
      <p:bldP spid="23" grpId="0" animBg="1"/>
      <p:bldP spid="23" grpId="1" animBg="1"/>
      <p:bldP spid="28" grpId="0" animBg="1"/>
      <p:bldP spid="28" grpId="1" animBg="1"/>
      <p:bldP spid="11" grpId="0" animBg="1"/>
      <p:bldP spid="11" grpId="1" animBg="1"/>
      <p:bldP spid="12" grpId="0" animBg="1"/>
      <p:bldP spid="12" grpId="1" animBg="1"/>
      <p:bldP spid="14" grpId="0" animBg="1"/>
      <p:bldP spid="14" grpId="1" animBg="1"/>
      <p:bldP spid="15" grpId="0" animBg="1"/>
      <p:bldP spid="15" grpId="1" animBg="1"/>
      <p:bldP spid="20" grpId="0" animBg="1"/>
      <p:bldP spid="20" grpId="1" animBg="1"/>
      <p:bldP spid="21" grpId="0" animBg="1"/>
      <p:bldP spid="21" grpId="1" animBg="1"/>
      <p:bldP spid="24" grpId="0" animBg="1"/>
      <p:bldP spid="24" grpId="1" animBg="1"/>
      <p:bldP spid="22" grpId="0" animBg="1"/>
      <p:bldP spid="22"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4000"/>
            <a:ext cx="12192000" cy="407607"/>
          </a:xfrm>
        </p:spPr>
        <p:txBody>
          <a:bodyPr>
            <a:normAutofit fontScale="90000"/>
          </a:bodyPr>
          <a:lstStyle/>
          <a:p>
            <a:pPr algn="ctr"/>
            <a:r>
              <a:rPr lang="el-GR" b="1" dirty="0" smtClean="0">
                <a:solidFill>
                  <a:srgbClr val="5C005C"/>
                </a:solidFill>
              </a:rPr>
              <a:t>και το μετά</a:t>
            </a:r>
            <a:endParaRPr lang="el-GR" b="1" dirty="0">
              <a:solidFill>
                <a:srgbClr val="5C005C"/>
              </a:solidFill>
            </a:endParaRPr>
          </a:p>
        </p:txBody>
      </p:sp>
      <p:pic>
        <p:nvPicPr>
          <p:cNvPr id="14" name="Picture 1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6926095" y="720000"/>
            <a:ext cx="5265906" cy="6158104"/>
          </a:xfrm>
          <a:prstGeom prst="rect">
            <a:avLst/>
          </a:prstGeom>
        </p:spPr>
      </p:pic>
      <p:sp>
        <p:nvSpPr>
          <p:cNvPr id="16" name="Rounded Rectangle 15"/>
          <p:cNvSpPr/>
          <p:nvPr/>
        </p:nvSpPr>
        <p:spPr>
          <a:xfrm>
            <a:off x="6539346" y="1296786"/>
            <a:ext cx="5530734" cy="1014151"/>
          </a:xfrm>
          <a:prstGeom prst="roundRect">
            <a:avLst/>
          </a:prstGeom>
          <a:solidFill>
            <a:srgbClr val="8D75AB"/>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t>Το ΙΕΠ σχεδιάζει και οργανώνει την επιμόρφωση </a:t>
            </a:r>
          </a:p>
          <a:p>
            <a:pPr algn="ctr"/>
            <a:r>
              <a:rPr lang="el-GR" sz="2000" b="1" dirty="0"/>
              <a:t>σε εθνικό επίπεδο.</a:t>
            </a:r>
          </a:p>
        </p:txBody>
      </p:sp>
      <p:sp>
        <p:nvSpPr>
          <p:cNvPr id="17" name="Rounded Rectangle 16"/>
          <p:cNvSpPr/>
          <p:nvPr/>
        </p:nvSpPr>
        <p:spPr>
          <a:xfrm>
            <a:off x="6483031" y="1319566"/>
            <a:ext cx="5530734" cy="1526749"/>
          </a:xfrm>
          <a:prstGeom prst="roundRect">
            <a:avLst/>
          </a:prstGeom>
          <a:solidFill>
            <a:srgbClr val="5B89C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t>Κεντρικό Συμβούλιο </a:t>
            </a:r>
            <a:r>
              <a:rPr lang="el-GR" sz="2000" b="1" dirty="0" smtClean="0"/>
              <a:t>Επιλογής επιλέγει: </a:t>
            </a:r>
          </a:p>
          <a:p>
            <a:pPr algn="ctr"/>
            <a:r>
              <a:rPr lang="el-GR" sz="2000" b="1" dirty="0" smtClean="0"/>
              <a:t>ΠΔΕ </a:t>
            </a:r>
            <a:r>
              <a:rPr lang="el-GR" sz="2000" b="1" dirty="0"/>
              <a:t>&amp; </a:t>
            </a:r>
            <a:r>
              <a:rPr lang="el-GR" sz="2000" b="1" dirty="0" smtClean="0"/>
              <a:t>ΔΙΠΕ-ΔΙΔΕ</a:t>
            </a:r>
          </a:p>
          <a:p>
            <a:pPr algn="ctr"/>
            <a:r>
              <a:rPr lang="el-GR" sz="2000" b="1" dirty="0" smtClean="0"/>
              <a:t>13 </a:t>
            </a:r>
            <a:r>
              <a:rPr lang="el-GR" sz="2000" b="1" dirty="0"/>
              <a:t>Περιφερειακά Συμβούλια </a:t>
            </a:r>
            <a:r>
              <a:rPr lang="el-GR" sz="2000" b="1" dirty="0" smtClean="0"/>
              <a:t>επιλέγουν:</a:t>
            </a:r>
          </a:p>
          <a:p>
            <a:pPr algn="ctr"/>
            <a:r>
              <a:rPr lang="el-GR" sz="2000" b="1" dirty="0" smtClean="0"/>
              <a:t>ΣΕΕ, Προϊσταμένους </a:t>
            </a:r>
            <a:r>
              <a:rPr lang="el-GR" sz="2000" b="1" dirty="0"/>
              <a:t>ΚΕΣΥ και </a:t>
            </a:r>
            <a:r>
              <a:rPr lang="el-GR" sz="2000" b="1" dirty="0" smtClean="0"/>
              <a:t>ΚΕΑ</a:t>
            </a:r>
            <a:endParaRPr lang="el-GR" sz="2000" b="1" dirty="0"/>
          </a:p>
        </p:txBody>
      </p:sp>
      <p:sp>
        <p:nvSpPr>
          <p:cNvPr id="18" name="Rounded Rectangle 17"/>
          <p:cNvSpPr/>
          <p:nvPr/>
        </p:nvSpPr>
        <p:spPr>
          <a:xfrm>
            <a:off x="6572149" y="2381648"/>
            <a:ext cx="5530734" cy="1286134"/>
          </a:xfrm>
          <a:prstGeom prst="roundRect">
            <a:avLst/>
          </a:prstGeom>
          <a:solidFill>
            <a:srgbClr val="CB6C1D"/>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200" b="1" dirty="0" smtClean="0"/>
              <a:t>Σε Επίπεδο </a:t>
            </a:r>
            <a:r>
              <a:rPr lang="el-GR" sz="2200" b="1" dirty="0"/>
              <a:t>Π</a:t>
            </a:r>
            <a:r>
              <a:rPr lang="el-GR" sz="2200" b="1" dirty="0" smtClean="0"/>
              <a:t>εριφέρειας</a:t>
            </a:r>
            <a:endParaRPr lang="el-GR" sz="2200" b="1" dirty="0"/>
          </a:p>
        </p:txBody>
      </p:sp>
      <p:sp>
        <p:nvSpPr>
          <p:cNvPr id="19" name="Rounded Rectangle 18"/>
          <p:cNvSpPr/>
          <p:nvPr/>
        </p:nvSpPr>
        <p:spPr>
          <a:xfrm>
            <a:off x="6541669" y="2372056"/>
            <a:ext cx="5530734" cy="2397829"/>
          </a:xfrm>
          <a:prstGeom prst="roundRect">
            <a:avLst/>
          </a:prstGeom>
          <a:solidFill>
            <a:srgbClr val="CB6C1D"/>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t>Περιφερειακό Κέντρο Εκπαιδευτικού Σχεδιασμού </a:t>
            </a:r>
            <a:r>
              <a:rPr lang="el-GR" sz="2000" b="1" dirty="0"/>
              <a:t>(ΠΕΚΕΣ)</a:t>
            </a:r>
            <a:r>
              <a:rPr lang="el-GR" sz="2000" dirty="0"/>
              <a:t> </a:t>
            </a:r>
            <a:r>
              <a:rPr lang="el-GR" sz="2000" dirty="0" smtClean="0"/>
              <a:t> </a:t>
            </a:r>
          </a:p>
          <a:p>
            <a:pPr algn="just"/>
            <a:r>
              <a:rPr lang="el-GR" sz="1600" dirty="0" smtClean="0"/>
              <a:t>Αποτελείται </a:t>
            </a:r>
            <a:r>
              <a:rPr lang="el-GR" sz="1600" dirty="0"/>
              <a:t>από </a:t>
            </a:r>
            <a:r>
              <a:rPr lang="el-GR" sz="1600" b="1" dirty="0"/>
              <a:t>Συντονιστές Εκπαιδευτικού </a:t>
            </a:r>
            <a:r>
              <a:rPr lang="el-GR" sz="1600" b="1" dirty="0" smtClean="0"/>
              <a:t>Έργου (</a:t>
            </a:r>
            <a:r>
              <a:rPr lang="el-GR" sz="2000" b="1" dirty="0" smtClean="0"/>
              <a:t>ΣΕΕ</a:t>
            </a:r>
            <a:r>
              <a:rPr lang="el-GR" sz="1600" b="1" dirty="0" smtClean="0"/>
              <a:t>) </a:t>
            </a:r>
            <a:r>
              <a:rPr lang="el-GR" sz="1600" dirty="0"/>
              <a:t>όλων των ειδικοτήτων </a:t>
            </a:r>
            <a:r>
              <a:rPr lang="el-GR" sz="1600" b="1" dirty="0" smtClean="0"/>
              <a:t>με σκοπό</a:t>
            </a:r>
            <a:r>
              <a:rPr lang="el-GR" sz="1600" dirty="0" smtClean="0"/>
              <a:t>:</a:t>
            </a:r>
          </a:p>
          <a:p>
            <a:pPr marL="352425" lvl="1" indent="-165100" algn="just">
              <a:buFont typeface="Arial" panose="020B0604020202020204" pitchFamily="34" charset="0"/>
              <a:buChar char="•"/>
            </a:pPr>
            <a:r>
              <a:rPr lang="el-GR" b="1" dirty="0" smtClean="0"/>
              <a:t>την </a:t>
            </a:r>
            <a:r>
              <a:rPr lang="el-GR" b="1" dirty="0"/>
              <a:t>υλοποίηση της </a:t>
            </a:r>
            <a:r>
              <a:rPr lang="el-GR" b="1" dirty="0" smtClean="0"/>
              <a:t>εκπαιδευτικής πολιτικής </a:t>
            </a:r>
          </a:p>
          <a:p>
            <a:pPr marL="352425" lvl="1" indent="-165100" algn="just">
              <a:buFont typeface="Arial" panose="020B0604020202020204" pitchFamily="34" charset="0"/>
              <a:buChar char="•"/>
            </a:pPr>
            <a:r>
              <a:rPr lang="el-GR" b="1" dirty="0" smtClean="0"/>
              <a:t>την </a:t>
            </a:r>
            <a:r>
              <a:rPr lang="el-GR" b="1" dirty="0"/>
              <a:t>οργάνωση της </a:t>
            </a:r>
            <a:r>
              <a:rPr lang="el-GR" b="1" dirty="0" smtClean="0"/>
              <a:t>επιμόρφωσης </a:t>
            </a:r>
          </a:p>
          <a:p>
            <a:pPr marL="352425" lvl="1" indent="-165100" algn="just">
              <a:buFont typeface="Arial" panose="020B0604020202020204" pitchFamily="34" charset="0"/>
              <a:buChar char="•"/>
            </a:pPr>
            <a:r>
              <a:rPr lang="el-GR" b="1" dirty="0" smtClean="0"/>
              <a:t>την </a:t>
            </a:r>
            <a:r>
              <a:rPr lang="el-GR" b="1" dirty="0"/>
              <a:t>παιδαγωγική καθοδήγηση των σχολικών μονάδων και των </a:t>
            </a:r>
            <a:r>
              <a:rPr lang="el-GR" b="1" dirty="0" smtClean="0"/>
              <a:t>εκπαιδευτικών  </a:t>
            </a:r>
            <a:endParaRPr lang="el-GR" b="1" dirty="0"/>
          </a:p>
        </p:txBody>
      </p:sp>
      <p:sp>
        <p:nvSpPr>
          <p:cNvPr id="20" name="Rounded Rectangle 19"/>
          <p:cNvSpPr/>
          <p:nvPr/>
        </p:nvSpPr>
        <p:spPr>
          <a:xfrm>
            <a:off x="6553425" y="2389135"/>
            <a:ext cx="5530734" cy="2397829"/>
          </a:xfrm>
          <a:prstGeom prst="roundRect">
            <a:avLst/>
          </a:prstGeom>
          <a:solidFill>
            <a:srgbClr val="CB6C1D"/>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smtClean="0"/>
              <a:t>ΠΕΚΕΣ</a:t>
            </a:r>
            <a:endParaRPr lang="el-GR" sz="2000" dirty="0" smtClean="0"/>
          </a:p>
          <a:p>
            <a:pPr algn="just"/>
            <a:r>
              <a:rPr lang="el-GR" sz="1600" dirty="0" smtClean="0"/>
              <a:t>Ιδρύονται </a:t>
            </a:r>
            <a:r>
              <a:rPr lang="el-GR" sz="2000" b="1" dirty="0" smtClean="0"/>
              <a:t>24 ΠΕΚΕΣ </a:t>
            </a:r>
            <a:r>
              <a:rPr lang="el-GR" sz="1600" dirty="0" smtClean="0"/>
              <a:t>και στελεχώνονται σε αριθμό ανάλογα το μέγεθος της ΠΔΕ. </a:t>
            </a:r>
          </a:p>
          <a:p>
            <a:pPr algn="just"/>
            <a:r>
              <a:rPr lang="el-GR" sz="1600" dirty="0" smtClean="0"/>
              <a:t>Στην ΠΔΕ Αττικής ιδρύονται </a:t>
            </a:r>
            <a:r>
              <a:rPr lang="el-GR" sz="2000" b="1" dirty="0" smtClean="0"/>
              <a:t>6</a:t>
            </a:r>
            <a:r>
              <a:rPr lang="el-GR" sz="1600" dirty="0" smtClean="0"/>
              <a:t>,</a:t>
            </a:r>
            <a:r>
              <a:rPr lang="el-GR" sz="2000" b="1" dirty="0" smtClean="0"/>
              <a:t> </a:t>
            </a:r>
            <a:r>
              <a:rPr lang="el-GR" sz="1600" dirty="0" smtClean="0"/>
              <a:t>στην Κ. Μακεδονία </a:t>
            </a:r>
            <a:r>
              <a:rPr lang="el-GR" sz="2000" b="1" dirty="0"/>
              <a:t>4</a:t>
            </a:r>
            <a:r>
              <a:rPr lang="el-GR" sz="1600" dirty="0" smtClean="0"/>
              <a:t> και από </a:t>
            </a:r>
            <a:r>
              <a:rPr lang="el-GR" sz="2000" b="1" dirty="0"/>
              <a:t>2</a:t>
            </a:r>
            <a:r>
              <a:rPr lang="el-GR" sz="1600" dirty="0" smtClean="0"/>
              <a:t> σε κάθε μια από τις 3 νησιωτικές ΠΔΕ. </a:t>
            </a:r>
          </a:p>
          <a:p>
            <a:pPr algn="just"/>
            <a:r>
              <a:rPr lang="el-GR" sz="1600" dirty="0" smtClean="0"/>
              <a:t>Οι </a:t>
            </a:r>
            <a:r>
              <a:rPr lang="el-GR" sz="2000" b="1" dirty="0" smtClean="0"/>
              <a:t>ΣΕΕ</a:t>
            </a:r>
            <a:r>
              <a:rPr lang="el-GR" sz="1600" dirty="0" smtClean="0"/>
              <a:t> λειτουργούν και παρεμβαίνουν ομαδικά αλλά και ατομικά καθότι έχουν συγκεκριμένο αριθμό σχολείων υπό την καθοδήγησή τους.</a:t>
            </a:r>
            <a:endParaRPr lang="el-GR" sz="1600" dirty="0"/>
          </a:p>
        </p:txBody>
      </p:sp>
      <p:sp>
        <p:nvSpPr>
          <p:cNvPr id="23" name="Rounded Rectangle 22"/>
          <p:cNvSpPr/>
          <p:nvPr/>
        </p:nvSpPr>
        <p:spPr>
          <a:xfrm>
            <a:off x="6600307" y="4076014"/>
            <a:ext cx="5530734" cy="991586"/>
          </a:xfrm>
          <a:prstGeom prst="roundRect">
            <a:avLst/>
          </a:prstGeom>
          <a:solidFill>
            <a:srgbClr val="A27B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t>Σε επίπεδο Διεύθυνσης </a:t>
            </a:r>
            <a:r>
              <a:rPr lang="el-GR" sz="2000" b="1" dirty="0" smtClean="0"/>
              <a:t>Εκπαίδευσης </a:t>
            </a:r>
            <a:r>
              <a:rPr lang="el-GR" sz="2000" b="1" dirty="0"/>
              <a:t>(νομού)</a:t>
            </a:r>
          </a:p>
        </p:txBody>
      </p:sp>
      <p:sp>
        <p:nvSpPr>
          <p:cNvPr id="25" name="Rounded Rectangle 24"/>
          <p:cNvSpPr/>
          <p:nvPr/>
        </p:nvSpPr>
        <p:spPr>
          <a:xfrm>
            <a:off x="6602629" y="3134034"/>
            <a:ext cx="5530734" cy="3487754"/>
          </a:xfrm>
          <a:prstGeom prst="roundRect">
            <a:avLst/>
          </a:prstGeom>
          <a:solidFill>
            <a:srgbClr val="3898B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b="1" dirty="0"/>
              <a:t>Κέντρο Εκπαιδευτικής και Συμβουλευτικής Υποστήριξης </a:t>
            </a:r>
            <a:r>
              <a:rPr lang="el-GR" sz="2000" b="1" dirty="0"/>
              <a:t>(</a:t>
            </a:r>
            <a:r>
              <a:rPr lang="el-GR" sz="2000" b="1" dirty="0" smtClean="0"/>
              <a:t>ΚΕΣΥ)</a:t>
            </a:r>
          </a:p>
          <a:p>
            <a:pPr algn="ctr"/>
            <a:r>
              <a:rPr lang="el-GR" sz="1600" dirty="0"/>
              <a:t>Μ</a:t>
            </a:r>
            <a:r>
              <a:rPr lang="el-GR" sz="1600" dirty="0" smtClean="0"/>
              <a:t>ετεξέλιξη </a:t>
            </a:r>
            <a:r>
              <a:rPr lang="el-GR" sz="1600" dirty="0"/>
              <a:t>του </a:t>
            </a:r>
            <a:r>
              <a:rPr lang="el-GR" sz="1600" dirty="0" smtClean="0"/>
              <a:t>ΚΕΔΔΥ </a:t>
            </a:r>
            <a:r>
              <a:rPr lang="el-GR" sz="1600" dirty="0"/>
              <a:t>υποστηρίζει τα σχολεία σε </a:t>
            </a:r>
            <a:r>
              <a:rPr lang="el-GR" sz="1600" dirty="0" smtClean="0"/>
              <a:t>θέματα:</a:t>
            </a:r>
          </a:p>
          <a:p>
            <a:pPr marL="365125" lvl="1" indent="-182563" algn="just">
              <a:buFont typeface="Arial" panose="020B0604020202020204" pitchFamily="34" charset="0"/>
              <a:buChar char="•"/>
            </a:pPr>
            <a:r>
              <a:rPr lang="el-GR" dirty="0" smtClean="0"/>
              <a:t>δυσκολιών μάθησης</a:t>
            </a:r>
            <a:endParaRPr lang="el-GR" dirty="0"/>
          </a:p>
          <a:p>
            <a:pPr marL="365125" lvl="1" indent="-182563" algn="just">
              <a:buFont typeface="Arial" panose="020B0604020202020204" pitchFamily="34" charset="0"/>
              <a:buChar char="•"/>
            </a:pPr>
            <a:r>
              <a:rPr lang="el-GR" dirty="0"/>
              <a:t>σ</a:t>
            </a:r>
            <a:r>
              <a:rPr lang="el-GR" dirty="0" smtClean="0"/>
              <a:t>υμπεριφοράς</a:t>
            </a:r>
          </a:p>
          <a:p>
            <a:pPr marL="365125" lvl="1" indent="-182563" algn="just">
              <a:buFont typeface="Arial" panose="020B0604020202020204" pitchFamily="34" charset="0"/>
              <a:buChar char="•"/>
            </a:pPr>
            <a:r>
              <a:rPr lang="el-GR" dirty="0" smtClean="0"/>
              <a:t>κοινωνικής ένταξης,</a:t>
            </a:r>
          </a:p>
          <a:p>
            <a:pPr marL="365125" lvl="1" indent="-182563" algn="just">
              <a:buFont typeface="Arial" panose="020B0604020202020204" pitchFamily="34" charset="0"/>
              <a:buChar char="•"/>
            </a:pPr>
            <a:r>
              <a:rPr lang="el-GR" dirty="0" smtClean="0"/>
              <a:t>σχολικής διαρροής</a:t>
            </a:r>
          </a:p>
          <a:p>
            <a:pPr marL="365125" lvl="1" indent="-182563" algn="just">
              <a:buFont typeface="Arial" panose="020B0604020202020204" pitchFamily="34" charset="0"/>
              <a:buChar char="•"/>
            </a:pPr>
            <a:r>
              <a:rPr lang="el-GR" dirty="0" err="1" smtClean="0"/>
              <a:t>ψυχοσυναισθηματικών</a:t>
            </a:r>
            <a:r>
              <a:rPr lang="el-GR" dirty="0" smtClean="0"/>
              <a:t> αναγκών</a:t>
            </a:r>
          </a:p>
          <a:p>
            <a:pPr marL="365125" lvl="1" indent="-182563" algn="just">
              <a:buFont typeface="Arial" panose="020B0604020202020204" pitchFamily="34" charset="0"/>
              <a:buChar char="•"/>
            </a:pPr>
            <a:r>
              <a:rPr lang="el-GR" dirty="0" smtClean="0"/>
              <a:t>ένταξης </a:t>
            </a:r>
            <a:r>
              <a:rPr lang="el-GR" dirty="0"/>
              <a:t>μαθητών με </a:t>
            </a:r>
            <a:r>
              <a:rPr lang="el-GR" dirty="0" smtClean="0"/>
              <a:t>αναπηρία</a:t>
            </a:r>
          </a:p>
          <a:p>
            <a:pPr marL="365125" lvl="1" indent="-182563" algn="just">
              <a:buFont typeface="Arial" panose="020B0604020202020204" pitchFamily="34" charset="0"/>
              <a:buChar char="•"/>
            </a:pPr>
            <a:r>
              <a:rPr lang="el-GR" dirty="0" smtClean="0"/>
              <a:t>σχολικού εκφοβισμού</a:t>
            </a:r>
          </a:p>
          <a:p>
            <a:pPr marL="365125" lvl="1" indent="-182563" algn="just">
              <a:buFont typeface="Arial" panose="020B0604020202020204" pitchFamily="34" charset="0"/>
              <a:buChar char="•"/>
            </a:pPr>
            <a:r>
              <a:rPr lang="el-GR" dirty="0" smtClean="0"/>
              <a:t>συμβουλευτικής </a:t>
            </a:r>
            <a:r>
              <a:rPr lang="el-GR" dirty="0"/>
              <a:t>σε ζητήματα επαγγελματικού </a:t>
            </a:r>
            <a:r>
              <a:rPr lang="el-GR" dirty="0" smtClean="0"/>
              <a:t>προσανατολισμού</a:t>
            </a:r>
            <a:endParaRPr lang="el-GR" b="1" dirty="0"/>
          </a:p>
        </p:txBody>
      </p:sp>
      <p:sp>
        <p:nvSpPr>
          <p:cNvPr id="26" name="Rounded Rectangle 25"/>
          <p:cNvSpPr/>
          <p:nvPr/>
        </p:nvSpPr>
        <p:spPr>
          <a:xfrm>
            <a:off x="3255506" y="3888348"/>
            <a:ext cx="5550618" cy="2242767"/>
          </a:xfrm>
          <a:prstGeom prst="roundRect">
            <a:avLst/>
          </a:prstGeom>
          <a:solidFill>
            <a:srgbClr val="728E3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smtClean="0"/>
              <a:t>Κέντρο </a:t>
            </a:r>
            <a:r>
              <a:rPr lang="el-GR" sz="2000" b="1" dirty="0"/>
              <a:t>Εκπαίδευσης για την Αειφορία </a:t>
            </a:r>
            <a:endParaRPr lang="el-GR" sz="2000" b="1" dirty="0" smtClean="0"/>
          </a:p>
          <a:p>
            <a:pPr algn="ctr"/>
            <a:r>
              <a:rPr lang="el-GR" sz="2000" b="1" dirty="0" smtClean="0"/>
              <a:t>(ΚΕΑ</a:t>
            </a:r>
            <a:r>
              <a:rPr lang="el-GR" sz="2000" b="1" dirty="0"/>
              <a:t>)</a:t>
            </a:r>
            <a:endParaRPr lang="el-GR" sz="2000" b="1" dirty="0" smtClean="0"/>
          </a:p>
          <a:p>
            <a:r>
              <a:rPr lang="el-GR" sz="1600" dirty="0" smtClean="0"/>
              <a:t>Μετεξέλιξη </a:t>
            </a:r>
            <a:r>
              <a:rPr lang="el-GR" sz="1600" dirty="0"/>
              <a:t>του </a:t>
            </a:r>
            <a:r>
              <a:rPr lang="el-GR" sz="1600" dirty="0" smtClean="0"/>
              <a:t>ΚΠΕ:</a:t>
            </a:r>
          </a:p>
          <a:p>
            <a:pPr marL="361950" lvl="1" indent="-190500" algn="just">
              <a:buFont typeface="Arial" panose="020B0604020202020204" pitchFamily="34" charset="0"/>
              <a:buChar char="•"/>
            </a:pPr>
            <a:r>
              <a:rPr lang="el-GR" dirty="0" smtClean="0"/>
              <a:t>υλοποιεί προγράμματα </a:t>
            </a:r>
            <a:r>
              <a:rPr lang="el-GR" dirty="0"/>
              <a:t>στο χώρο του </a:t>
            </a:r>
            <a:endParaRPr lang="el-GR" dirty="0" smtClean="0"/>
          </a:p>
          <a:p>
            <a:pPr marL="361950" lvl="1" indent="-190500" algn="just">
              <a:buFont typeface="Arial" panose="020B0604020202020204" pitchFamily="34" charset="0"/>
              <a:buChar char="•"/>
            </a:pPr>
            <a:r>
              <a:rPr lang="el-GR" dirty="0" smtClean="0"/>
              <a:t>υποστηρίζει </a:t>
            </a:r>
            <a:r>
              <a:rPr lang="el-GR" dirty="0"/>
              <a:t>τα σχολεία της Διεύθυνσης για την ανάπτυξη των προγραμμάτων σχολικών δραστηριοτήτων (περιβάλλον, υγεία, πολιτισμός</a:t>
            </a:r>
            <a:r>
              <a:rPr lang="el-GR" sz="1600" dirty="0" smtClean="0"/>
              <a:t>)</a:t>
            </a:r>
            <a:endParaRPr lang="el-GR" sz="1600" dirty="0"/>
          </a:p>
        </p:txBody>
      </p:sp>
      <p:sp>
        <p:nvSpPr>
          <p:cNvPr id="27" name="Rounded Rectangle 26"/>
          <p:cNvSpPr/>
          <p:nvPr/>
        </p:nvSpPr>
        <p:spPr>
          <a:xfrm>
            <a:off x="5462657" y="4040748"/>
            <a:ext cx="6669545" cy="1799893"/>
          </a:xfrm>
          <a:prstGeom prst="roundRect">
            <a:avLst/>
          </a:prstGeom>
          <a:solidFill>
            <a:srgbClr val="9B2D2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t>ΟΜΑΔΑ </a:t>
            </a:r>
            <a:r>
              <a:rPr lang="el-GR" sz="2000" b="1" dirty="0" smtClean="0"/>
              <a:t>ΣΧΟΛΕΙΩΝ</a:t>
            </a:r>
            <a:endParaRPr lang="el-GR" sz="2000" dirty="0" smtClean="0"/>
          </a:p>
          <a:p>
            <a:r>
              <a:rPr lang="el-GR" sz="2000" dirty="0" smtClean="0"/>
              <a:t>Δημιουργείται </a:t>
            </a:r>
            <a:r>
              <a:rPr lang="el-GR" sz="2000" dirty="0"/>
              <a:t>με απόφαση του Δ/</a:t>
            </a:r>
            <a:r>
              <a:rPr lang="el-GR" sz="2000" dirty="0" err="1"/>
              <a:t>ντή</a:t>
            </a:r>
            <a:r>
              <a:rPr lang="el-GR" sz="2000" dirty="0"/>
              <a:t> </a:t>
            </a:r>
            <a:r>
              <a:rPr lang="el-GR" sz="2000" dirty="0" err="1"/>
              <a:t>Εκπ</a:t>
            </a:r>
            <a:r>
              <a:rPr lang="el-GR" sz="2000" dirty="0"/>
              <a:t>/</a:t>
            </a:r>
            <a:r>
              <a:rPr lang="el-GR" sz="2000" dirty="0" err="1"/>
              <a:t>σης</a:t>
            </a:r>
            <a:r>
              <a:rPr lang="el-GR" sz="2000" dirty="0"/>
              <a:t> με </a:t>
            </a:r>
            <a:r>
              <a:rPr lang="el-GR" sz="2000" dirty="0" smtClean="0"/>
              <a:t>σκοπό:</a:t>
            </a:r>
          </a:p>
          <a:p>
            <a:r>
              <a:rPr lang="el-GR" sz="2000" dirty="0" smtClean="0"/>
              <a:t>τη </a:t>
            </a:r>
            <a:r>
              <a:rPr lang="el-GR" sz="2000" dirty="0"/>
              <a:t>συνεργασία για την ανταλλαγή καλών πρακτικών, μέσα από θεσμική πρόβλεψη συνεδριάσεων Δ/</a:t>
            </a:r>
            <a:r>
              <a:rPr lang="el-GR" sz="2000" dirty="0" err="1"/>
              <a:t>ντών</a:t>
            </a:r>
            <a:r>
              <a:rPr lang="el-GR" sz="2000" dirty="0"/>
              <a:t> &amp; </a:t>
            </a:r>
            <a:r>
              <a:rPr lang="el-GR" sz="2000" dirty="0" err="1"/>
              <a:t>Υποδ</a:t>
            </a:r>
            <a:r>
              <a:rPr lang="el-GR" sz="2000" dirty="0"/>
              <a:t>/</a:t>
            </a:r>
            <a:r>
              <a:rPr lang="el-GR" sz="2000" dirty="0" err="1"/>
              <a:t>ντών</a:t>
            </a:r>
            <a:r>
              <a:rPr lang="el-GR" sz="2000" dirty="0"/>
              <a:t> ως εκπροσώπων των σχολείων της ομάδας.</a:t>
            </a:r>
          </a:p>
        </p:txBody>
      </p:sp>
      <p:sp>
        <p:nvSpPr>
          <p:cNvPr id="28" name="Rounded Rectangle 27"/>
          <p:cNvSpPr/>
          <p:nvPr/>
        </p:nvSpPr>
        <p:spPr>
          <a:xfrm>
            <a:off x="5321593" y="3417002"/>
            <a:ext cx="6669545" cy="3204786"/>
          </a:xfrm>
          <a:prstGeom prst="roundRect">
            <a:avLst/>
          </a:prstGeom>
          <a:solidFill>
            <a:srgbClr val="9B2D2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smtClean="0"/>
              <a:t>ΣΧΟΛΙΚΗ ΜΟΝΑΔΑ</a:t>
            </a:r>
          </a:p>
          <a:p>
            <a:pPr algn="just"/>
            <a:r>
              <a:rPr lang="el-GR" sz="2000" dirty="0" smtClean="0"/>
              <a:t>Ενισχύεται η παιδαγωγική αυτονομία.</a:t>
            </a:r>
          </a:p>
          <a:p>
            <a:pPr algn="just"/>
            <a:r>
              <a:rPr lang="el-GR" sz="2000" dirty="0" smtClean="0"/>
              <a:t>Αποδίδονται ενισχυμένες παιδαγωγικές αρμοδιότητες στο Σύλλογο Διδασκόντων (ΣΔ) και στο Διευθυντή, με τη:</a:t>
            </a:r>
          </a:p>
          <a:p>
            <a:pPr marL="266700" indent="-171450" algn="just">
              <a:buFont typeface="Arial" panose="020B0604020202020204" pitchFamily="34" charset="0"/>
              <a:buChar char="•"/>
            </a:pPr>
            <a:r>
              <a:rPr lang="el-GR" sz="2000" b="1" dirty="0" smtClean="0"/>
              <a:t>θεσμοθέτηση του προγραμματισμού  </a:t>
            </a:r>
          </a:p>
          <a:p>
            <a:pPr marL="266700" indent="-171450" algn="just">
              <a:buFont typeface="Arial" panose="020B0604020202020204" pitchFamily="34" charset="0"/>
              <a:buChar char="•"/>
            </a:pPr>
            <a:r>
              <a:rPr lang="el-GR" sz="2000" b="1" dirty="0" smtClean="0"/>
              <a:t>την αποτίμηση του εκπαιδευτικού έργου, που αποτελεί αποκλειστική αρμοδιότητα του ΣΔ. </a:t>
            </a:r>
          </a:p>
          <a:p>
            <a:pPr algn="just"/>
            <a:r>
              <a:rPr lang="el-GR" sz="2000" dirty="0" smtClean="0"/>
              <a:t>Ενδυναμώνεται η παρουσία του Σχολικού Συμβουλίου.</a:t>
            </a:r>
            <a:endParaRPr lang="el-GR" sz="2000" dirty="0"/>
          </a:p>
        </p:txBody>
      </p:sp>
      <p:sp>
        <p:nvSpPr>
          <p:cNvPr id="3" name="Footer Placeholder 2"/>
          <p:cNvSpPr>
            <a:spLocks noGrp="1"/>
          </p:cNvSpPr>
          <p:nvPr>
            <p:ph type="ftr" sz="quarter" idx="11"/>
          </p:nvPr>
        </p:nvSpPr>
        <p:spPr>
          <a:xfrm>
            <a:off x="4038600" y="6489069"/>
            <a:ext cx="4114800" cy="365125"/>
          </a:xfrm>
        </p:spPr>
        <p:txBody>
          <a:bodyPr/>
          <a:lstStyle/>
          <a:p>
            <a:r>
              <a:rPr lang="el-GR" dirty="0" smtClean="0"/>
              <a:t>2ο ΠΕΚΕΣ Ν. Αιγαίου με έδρα τη Ρόδο</a:t>
            </a:r>
            <a:endParaRPr lang="el-GR" dirty="0"/>
          </a:p>
        </p:txBody>
      </p:sp>
      <p:sp>
        <p:nvSpPr>
          <p:cNvPr id="4" name="Slide Number Placeholder 3"/>
          <p:cNvSpPr>
            <a:spLocks noGrp="1"/>
          </p:cNvSpPr>
          <p:nvPr>
            <p:ph type="sldNum" sz="quarter" idx="12"/>
          </p:nvPr>
        </p:nvSpPr>
        <p:spPr>
          <a:xfrm>
            <a:off x="9247938" y="6512979"/>
            <a:ext cx="2743200" cy="365125"/>
          </a:xfrm>
        </p:spPr>
        <p:txBody>
          <a:bodyPr/>
          <a:lstStyle/>
          <a:p>
            <a:fld id="{336EDE80-EE6E-4EB5-A322-26D8A0291C60}" type="slidenum">
              <a:rPr lang="el-GR" smtClean="0"/>
              <a:pPr/>
              <a:t>4</a:t>
            </a:fld>
            <a:endParaRPr lang="el-GR" dirty="0"/>
          </a:p>
        </p:txBody>
      </p:sp>
    </p:spTree>
    <p:extLst>
      <p:ext uri="{BB962C8B-B14F-4D97-AF65-F5344CB8AC3E}">
        <p14:creationId xmlns:p14="http://schemas.microsoft.com/office/powerpoint/2010/main" xmlns="" val="1036426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10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xit" presetSubtype="0" fill="hold" grpId="1" nodeType="clickEffect">
                                  <p:stCondLst>
                                    <p:cond delay="0"/>
                                  </p:stCondLst>
                                  <p:childTnLst>
                                    <p:animEffect transition="out" filter="dissolve">
                                      <p:cBhvr>
                                        <p:cTn id="11" dur="1000"/>
                                        <p:tgtEl>
                                          <p:spTgt spid="16"/>
                                        </p:tgtEl>
                                      </p:cBhvr>
                                    </p:animEffect>
                                    <p:set>
                                      <p:cBhvr>
                                        <p:cTn id="12" dur="1" fill="hold">
                                          <p:stCondLst>
                                            <p:cond delay="999"/>
                                          </p:stCondLst>
                                        </p:cTn>
                                        <p:tgtEl>
                                          <p:spTgt spid="1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dissolve">
                                      <p:cBhvr>
                                        <p:cTn id="17" dur="10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xit" presetSubtype="0" fill="hold" grpId="1" nodeType="clickEffect">
                                  <p:stCondLst>
                                    <p:cond delay="0"/>
                                  </p:stCondLst>
                                  <p:childTnLst>
                                    <p:animEffect transition="out" filter="dissolve">
                                      <p:cBhvr>
                                        <p:cTn id="21" dur="1000"/>
                                        <p:tgtEl>
                                          <p:spTgt spid="17"/>
                                        </p:tgtEl>
                                      </p:cBhvr>
                                    </p:animEffect>
                                    <p:set>
                                      <p:cBhvr>
                                        <p:cTn id="22" dur="1" fill="hold">
                                          <p:stCondLst>
                                            <p:cond delay="999"/>
                                          </p:stCondLst>
                                        </p:cTn>
                                        <p:tgtEl>
                                          <p:spTgt spid="1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dissolve">
                                      <p:cBhvr>
                                        <p:cTn id="27" dur="10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xit" presetSubtype="0" fill="hold" grpId="1" nodeType="clickEffect">
                                  <p:stCondLst>
                                    <p:cond delay="0"/>
                                  </p:stCondLst>
                                  <p:childTnLst>
                                    <p:animEffect transition="out" filter="dissolve">
                                      <p:cBhvr>
                                        <p:cTn id="31" dur="1000"/>
                                        <p:tgtEl>
                                          <p:spTgt spid="18"/>
                                        </p:tgtEl>
                                      </p:cBhvr>
                                    </p:animEffect>
                                    <p:set>
                                      <p:cBhvr>
                                        <p:cTn id="32" dur="1" fill="hold">
                                          <p:stCondLst>
                                            <p:cond delay="999"/>
                                          </p:stCondLst>
                                        </p:cTn>
                                        <p:tgtEl>
                                          <p:spTgt spid="1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dissolve">
                                      <p:cBhvr>
                                        <p:cTn id="37" dur="1000"/>
                                        <p:tgtEl>
                                          <p:spTgt spid="19"/>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xit" presetSubtype="0" fill="hold" grpId="1" nodeType="clickEffect">
                                  <p:stCondLst>
                                    <p:cond delay="0"/>
                                  </p:stCondLst>
                                  <p:childTnLst>
                                    <p:animEffect transition="out" filter="dissolve">
                                      <p:cBhvr>
                                        <p:cTn id="41" dur="1000"/>
                                        <p:tgtEl>
                                          <p:spTgt spid="19"/>
                                        </p:tgtEl>
                                      </p:cBhvr>
                                    </p:animEffect>
                                    <p:set>
                                      <p:cBhvr>
                                        <p:cTn id="42" dur="1" fill="hold">
                                          <p:stCondLst>
                                            <p:cond delay="999"/>
                                          </p:stCondLst>
                                        </p:cTn>
                                        <p:tgtEl>
                                          <p:spTgt spid="19"/>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dissolve">
                                      <p:cBhvr>
                                        <p:cTn id="47" dur="1000"/>
                                        <p:tgtEl>
                                          <p:spTgt spid="20"/>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xit" presetSubtype="0" fill="hold" grpId="1" nodeType="clickEffect">
                                  <p:stCondLst>
                                    <p:cond delay="0"/>
                                  </p:stCondLst>
                                  <p:childTnLst>
                                    <p:animEffect transition="out" filter="dissolve">
                                      <p:cBhvr>
                                        <p:cTn id="51" dur="1000"/>
                                        <p:tgtEl>
                                          <p:spTgt spid="20"/>
                                        </p:tgtEl>
                                      </p:cBhvr>
                                    </p:animEffect>
                                    <p:set>
                                      <p:cBhvr>
                                        <p:cTn id="52" dur="1" fill="hold">
                                          <p:stCondLst>
                                            <p:cond delay="999"/>
                                          </p:stCondLst>
                                        </p:cTn>
                                        <p:tgtEl>
                                          <p:spTgt spid="20"/>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dissolve">
                                      <p:cBhvr>
                                        <p:cTn id="57" dur="1000"/>
                                        <p:tgtEl>
                                          <p:spTgt spid="23"/>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xit" presetSubtype="0" fill="hold" grpId="1" nodeType="clickEffect">
                                  <p:stCondLst>
                                    <p:cond delay="0"/>
                                  </p:stCondLst>
                                  <p:childTnLst>
                                    <p:animEffect transition="out" filter="dissolve">
                                      <p:cBhvr>
                                        <p:cTn id="61" dur="1000"/>
                                        <p:tgtEl>
                                          <p:spTgt spid="23"/>
                                        </p:tgtEl>
                                      </p:cBhvr>
                                    </p:animEffect>
                                    <p:set>
                                      <p:cBhvr>
                                        <p:cTn id="62" dur="1" fill="hold">
                                          <p:stCondLst>
                                            <p:cond delay="999"/>
                                          </p:stCondLst>
                                        </p:cTn>
                                        <p:tgtEl>
                                          <p:spTgt spid="23"/>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26"/>
                                        </p:tgtEl>
                                        <p:attrNameLst>
                                          <p:attrName>style.visibility</p:attrName>
                                        </p:attrNameLst>
                                      </p:cBhvr>
                                      <p:to>
                                        <p:strVal val="visible"/>
                                      </p:to>
                                    </p:set>
                                    <p:animEffect transition="in" filter="dissolve">
                                      <p:cBhvr>
                                        <p:cTn id="67" dur="1000"/>
                                        <p:tgtEl>
                                          <p:spTgt spid="26"/>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xit" presetSubtype="0" fill="hold" grpId="1" nodeType="clickEffect">
                                  <p:stCondLst>
                                    <p:cond delay="0"/>
                                  </p:stCondLst>
                                  <p:childTnLst>
                                    <p:animEffect transition="out" filter="dissolve">
                                      <p:cBhvr>
                                        <p:cTn id="71" dur="1000"/>
                                        <p:tgtEl>
                                          <p:spTgt spid="26"/>
                                        </p:tgtEl>
                                      </p:cBhvr>
                                    </p:animEffect>
                                    <p:set>
                                      <p:cBhvr>
                                        <p:cTn id="72" dur="1" fill="hold">
                                          <p:stCondLst>
                                            <p:cond delay="999"/>
                                          </p:stCondLst>
                                        </p:cTn>
                                        <p:tgtEl>
                                          <p:spTgt spid="26"/>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25"/>
                                        </p:tgtEl>
                                        <p:attrNameLst>
                                          <p:attrName>style.visibility</p:attrName>
                                        </p:attrNameLst>
                                      </p:cBhvr>
                                      <p:to>
                                        <p:strVal val="visible"/>
                                      </p:to>
                                    </p:set>
                                    <p:animEffect transition="in" filter="dissolve">
                                      <p:cBhvr>
                                        <p:cTn id="77" dur="1000"/>
                                        <p:tgtEl>
                                          <p:spTgt spid="25"/>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xit" presetSubtype="0" fill="hold" grpId="1" nodeType="clickEffect">
                                  <p:stCondLst>
                                    <p:cond delay="0"/>
                                  </p:stCondLst>
                                  <p:childTnLst>
                                    <p:animEffect transition="out" filter="dissolve">
                                      <p:cBhvr>
                                        <p:cTn id="81" dur="1000"/>
                                        <p:tgtEl>
                                          <p:spTgt spid="25"/>
                                        </p:tgtEl>
                                      </p:cBhvr>
                                    </p:animEffect>
                                    <p:set>
                                      <p:cBhvr>
                                        <p:cTn id="82" dur="1" fill="hold">
                                          <p:stCondLst>
                                            <p:cond delay="999"/>
                                          </p:stCondLst>
                                        </p:cTn>
                                        <p:tgtEl>
                                          <p:spTgt spid="25"/>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9" presetClass="entr" presetSubtype="0" fill="hold" grpId="0" nodeType="clickEffect">
                                  <p:stCondLst>
                                    <p:cond delay="0"/>
                                  </p:stCondLst>
                                  <p:childTnLst>
                                    <p:set>
                                      <p:cBhvr>
                                        <p:cTn id="86" dur="1" fill="hold">
                                          <p:stCondLst>
                                            <p:cond delay="0"/>
                                          </p:stCondLst>
                                        </p:cTn>
                                        <p:tgtEl>
                                          <p:spTgt spid="27"/>
                                        </p:tgtEl>
                                        <p:attrNameLst>
                                          <p:attrName>style.visibility</p:attrName>
                                        </p:attrNameLst>
                                      </p:cBhvr>
                                      <p:to>
                                        <p:strVal val="visible"/>
                                      </p:to>
                                    </p:set>
                                    <p:animEffect transition="in" filter="dissolve">
                                      <p:cBhvr>
                                        <p:cTn id="87" dur="1000"/>
                                        <p:tgtEl>
                                          <p:spTgt spid="27"/>
                                        </p:tgtEl>
                                      </p:cBhvr>
                                    </p:animEffect>
                                  </p:childTnLst>
                                </p:cTn>
                              </p:par>
                            </p:childTnLst>
                          </p:cTn>
                        </p:par>
                      </p:childTnLst>
                    </p:cTn>
                  </p:par>
                  <p:par>
                    <p:cTn id="88" fill="hold">
                      <p:stCondLst>
                        <p:cond delay="indefinite"/>
                      </p:stCondLst>
                      <p:childTnLst>
                        <p:par>
                          <p:cTn id="89" fill="hold">
                            <p:stCondLst>
                              <p:cond delay="0"/>
                            </p:stCondLst>
                            <p:childTnLst>
                              <p:par>
                                <p:cTn id="90" presetID="9" presetClass="exit" presetSubtype="0" fill="hold" grpId="1" nodeType="clickEffect">
                                  <p:stCondLst>
                                    <p:cond delay="0"/>
                                  </p:stCondLst>
                                  <p:childTnLst>
                                    <p:animEffect transition="out" filter="dissolve">
                                      <p:cBhvr>
                                        <p:cTn id="91" dur="1000"/>
                                        <p:tgtEl>
                                          <p:spTgt spid="27"/>
                                        </p:tgtEl>
                                      </p:cBhvr>
                                    </p:animEffect>
                                    <p:set>
                                      <p:cBhvr>
                                        <p:cTn id="92" dur="1" fill="hold">
                                          <p:stCondLst>
                                            <p:cond delay="999"/>
                                          </p:stCondLst>
                                        </p:cTn>
                                        <p:tgtEl>
                                          <p:spTgt spid="27"/>
                                        </p:tgtEl>
                                        <p:attrNameLst>
                                          <p:attrName>style.visibility</p:attrName>
                                        </p:attrNameLst>
                                      </p:cBhvr>
                                      <p:to>
                                        <p:strVal val="hidden"/>
                                      </p:to>
                                    </p:set>
                                  </p:childTnLst>
                                </p:cTn>
                              </p:par>
                            </p:childTnLst>
                          </p:cTn>
                        </p:par>
                      </p:childTnLst>
                    </p:cTn>
                  </p:par>
                  <p:par>
                    <p:cTn id="93" fill="hold">
                      <p:stCondLst>
                        <p:cond delay="indefinite"/>
                      </p:stCondLst>
                      <p:childTnLst>
                        <p:par>
                          <p:cTn id="94" fill="hold">
                            <p:stCondLst>
                              <p:cond delay="0"/>
                            </p:stCondLst>
                            <p:childTnLst>
                              <p:par>
                                <p:cTn id="95" presetID="9" presetClass="entr" presetSubtype="0" fill="hold" grpId="0" nodeType="clickEffect">
                                  <p:stCondLst>
                                    <p:cond delay="0"/>
                                  </p:stCondLst>
                                  <p:childTnLst>
                                    <p:set>
                                      <p:cBhvr>
                                        <p:cTn id="96" dur="1" fill="hold">
                                          <p:stCondLst>
                                            <p:cond delay="0"/>
                                          </p:stCondLst>
                                        </p:cTn>
                                        <p:tgtEl>
                                          <p:spTgt spid="28"/>
                                        </p:tgtEl>
                                        <p:attrNameLst>
                                          <p:attrName>style.visibility</p:attrName>
                                        </p:attrNameLst>
                                      </p:cBhvr>
                                      <p:to>
                                        <p:strVal val="visible"/>
                                      </p:to>
                                    </p:set>
                                    <p:animEffect transition="in" filter="dissolve">
                                      <p:cBhvr>
                                        <p:cTn id="97" dur="1000"/>
                                        <p:tgtEl>
                                          <p:spTgt spid="28"/>
                                        </p:tgtEl>
                                      </p:cBhvr>
                                    </p:animEffect>
                                  </p:childTnLst>
                                </p:cTn>
                              </p:par>
                            </p:childTnLst>
                          </p:cTn>
                        </p:par>
                      </p:childTnLst>
                    </p:cTn>
                  </p:par>
                  <p:par>
                    <p:cTn id="98" fill="hold">
                      <p:stCondLst>
                        <p:cond delay="indefinite"/>
                      </p:stCondLst>
                      <p:childTnLst>
                        <p:par>
                          <p:cTn id="99" fill="hold">
                            <p:stCondLst>
                              <p:cond delay="0"/>
                            </p:stCondLst>
                            <p:childTnLst>
                              <p:par>
                                <p:cTn id="100" presetID="9" presetClass="exit" presetSubtype="0" fill="hold" grpId="1" nodeType="clickEffect">
                                  <p:stCondLst>
                                    <p:cond delay="0"/>
                                  </p:stCondLst>
                                  <p:childTnLst>
                                    <p:animEffect transition="out" filter="dissolve">
                                      <p:cBhvr>
                                        <p:cTn id="101" dur="1000"/>
                                        <p:tgtEl>
                                          <p:spTgt spid="28"/>
                                        </p:tgtEl>
                                      </p:cBhvr>
                                    </p:animEffect>
                                    <p:set>
                                      <p:cBhvr>
                                        <p:cTn id="102" dur="1" fill="hold">
                                          <p:stCondLst>
                                            <p:cond delay="999"/>
                                          </p:stCondLst>
                                        </p:cTn>
                                        <p:tgtEl>
                                          <p:spTgt spid="2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6" grpId="1" animBg="1"/>
      <p:bldP spid="17" grpId="0" animBg="1"/>
      <p:bldP spid="17" grpId="1" animBg="1"/>
      <p:bldP spid="18" grpId="0" animBg="1"/>
      <p:bldP spid="18" grpId="1" animBg="1"/>
      <p:bldP spid="19" grpId="0" animBg="1"/>
      <p:bldP spid="19" grpId="1" animBg="1"/>
      <p:bldP spid="20" grpId="0" animBg="1"/>
      <p:bldP spid="20" grpId="1" animBg="1"/>
      <p:bldP spid="23" grpId="0" animBg="1"/>
      <p:bldP spid="23" grpId="1" animBg="1"/>
      <p:bldP spid="25" grpId="0" animBg="1"/>
      <p:bldP spid="25" grpId="1" animBg="1"/>
      <p:bldP spid="26" grpId="0" animBg="1"/>
      <p:bldP spid="26" grpId="1" animBg="1"/>
      <p:bldP spid="27" grpId="0" animBg="1"/>
      <p:bldP spid="27" grpId="1" animBg="1"/>
      <p:bldP spid="28" grpId="0" animBg="1"/>
      <p:bldP spid="28"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4000"/>
            <a:ext cx="12192000" cy="407607"/>
          </a:xfrm>
        </p:spPr>
        <p:txBody>
          <a:bodyPr>
            <a:normAutofit fontScale="90000"/>
          </a:bodyPr>
          <a:lstStyle/>
          <a:p>
            <a:pPr algn="ctr"/>
            <a:r>
              <a:rPr lang="el-GR" b="1" dirty="0" smtClean="0">
                <a:solidFill>
                  <a:srgbClr val="5C005C"/>
                </a:solidFill>
              </a:rPr>
              <a:t>Το πριν και το μετά</a:t>
            </a:r>
            <a:endParaRPr lang="el-GR" b="1" dirty="0">
              <a:solidFill>
                <a:srgbClr val="5C005C"/>
              </a:solidFill>
            </a:endParaRPr>
          </a:p>
        </p:txBody>
      </p:sp>
      <p:pic>
        <p:nvPicPr>
          <p:cNvPr id="13" name="Content Placeholder 12"/>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70492" y="595479"/>
            <a:ext cx="5946244" cy="6262521"/>
          </a:xfrm>
        </p:spPr>
      </p:pic>
      <p:pic>
        <p:nvPicPr>
          <p:cNvPr id="14" name="Picture 1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6926095" y="720000"/>
            <a:ext cx="5265906" cy="6158104"/>
          </a:xfrm>
          <a:prstGeom prst="rect">
            <a:avLst/>
          </a:prstGeom>
        </p:spPr>
      </p:pic>
      <p:sp>
        <p:nvSpPr>
          <p:cNvPr id="3" name="Footer Placeholder 2"/>
          <p:cNvSpPr>
            <a:spLocks noGrp="1"/>
          </p:cNvSpPr>
          <p:nvPr>
            <p:ph type="ftr" sz="quarter" idx="11"/>
          </p:nvPr>
        </p:nvSpPr>
        <p:spPr>
          <a:xfrm>
            <a:off x="4038600" y="6512979"/>
            <a:ext cx="4114800" cy="365125"/>
          </a:xfrm>
        </p:spPr>
        <p:txBody>
          <a:bodyPr/>
          <a:lstStyle/>
          <a:p>
            <a:r>
              <a:rPr lang="el-GR" dirty="0" smtClean="0"/>
              <a:t>2ο ΠΕΚΕΣ Ν. Αιγαίου με έδρα τη Ρόδο</a:t>
            </a:r>
            <a:endParaRPr lang="el-GR" dirty="0"/>
          </a:p>
        </p:txBody>
      </p:sp>
      <p:sp>
        <p:nvSpPr>
          <p:cNvPr id="4" name="Slide Number Placeholder 3"/>
          <p:cNvSpPr>
            <a:spLocks noGrp="1"/>
          </p:cNvSpPr>
          <p:nvPr>
            <p:ph type="sldNum" sz="quarter" idx="12"/>
          </p:nvPr>
        </p:nvSpPr>
        <p:spPr>
          <a:xfrm>
            <a:off x="9190149" y="6512979"/>
            <a:ext cx="2743200" cy="365125"/>
          </a:xfrm>
        </p:spPr>
        <p:txBody>
          <a:bodyPr/>
          <a:lstStyle/>
          <a:p>
            <a:fld id="{336EDE80-EE6E-4EB5-A322-26D8A0291C60}" type="slidenum">
              <a:rPr lang="el-GR" smtClean="0"/>
              <a:pPr/>
              <a:t>5</a:t>
            </a:fld>
            <a:endParaRPr lang="el-GR" dirty="0"/>
          </a:p>
        </p:txBody>
      </p:sp>
    </p:spTree>
    <p:extLst>
      <p:ext uri="{BB962C8B-B14F-4D97-AF65-F5344CB8AC3E}">
        <p14:creationId xmlns:p14="http://schemas.microsoft.com/office/powerpoint/2010/main" xmlns="" val="3577727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6875"/>
            <a:ext cx="12192000" cy="407607"/>
          </a:xfrm>
        </p:spPr>
        <p:txBody>
          <a:bodyPr>
            <a:normAutofit fontScale="90000"/>
          </a:bodyPr>
          <a:lstStyle/>
          <a:p>
            <a:pPr algn="ctr"/>
            <a:r>
              <a:rPr lang="el-GR" b="1" dirty="0">
                <a:solidFill>
                  <a:srgbClr val="5C005C"/>
                </a:solidFill>
              </a:rPr>
              <a:t>Αποστολή των ΠΕ.Κ.Ε.Σ</a:t>
            </a:r>
            <a:r>
              <a:rPr lang="el-GR" b="1" dirty="0" smtClean="0">
                <a:solidFill>
                  <a:srgbClr val="5C005C"/>
                </a:solidFill>
              </a:rPr>
              <a:t>. αποτελεί: </a:t>
            </a:r>
            <a:endParaRPr lang="el-GR" b="1" dirty="0">
              <a:solidFill>
                <a:srgbClr val="5C005C"/>
              </a:solidFill>
            </a:endParaRPr>
          </a:p>
        </p:txBody>
      </p:sp>
      <p:sp>
        <p:nvSpPr>
          <p:cNvPr id="3" name="Content Placeholder 2"/>
          <p:cNvSpPr>
            <a:spLocks noGrp="1"/>
          </p:cNvSpPr>
          <p:nvPr>
            <p:ph idx="1"/>
          </p:nvPr>
        </p:nvSpPr>
        <p:spPr>
          <a:xfrm>
            <a:off x="430696" y="1239078"/>
            <a:ext cx="11132654" cy="5618922"/>
          </a:xfrm>
        </p:spPr>
        <p:txBody>
          <a:bodyPr>
            <a:normAutofit/>
          </a:bodyPr>
          <a:lstStyle/>
          <a:p>
            <a:pPr algn="just"/>
            <a:r>
              <a:rPr lang="el-GR" dirty="0" smtClean="0">
                <a:solidFill>
                  <a:srgbClr val="203864"/>
                </a:solidFill>
              </a:rPr>
              <a:t>Ο </a:t>
            </a:r>
            <a:r>
              <a:rPr lang="el-GR" dirty="0">
                <a:solidFill>
                  <a:srgbClr val="203864"/>
                </a:solidFill>
              </a:rPr>
              <a:t>εκπαιδευτικός </a:t>
            </a:r>
            <a:r>
              <a:rPr lang="el-GR" dirty="0" smtClean="0">
                <a:solidFill>
                  <a:srgbClr val="203864"/>
                </a:solidFill>
              </a:rPr>
              <a:t>σχεδιασμός</a:t>
            </a:r>
            <a:r>
              <a:rPr lang="en-US" dirty="0" smtClean="0">
                <a:solidFill>
                  <a:srgbClr val="203864"/>
                </a:solidFill>
              </a:rPr>
              <a:t>, </a:t>
            </a:r>
            <a:r>
              <a:rPr lang="el-GR" dirty="0" smtClean="0">
                <a:solidFill>
                  <a:srgbClr val="203864"/>
                </a:solidFill>
              </a:rPr>
              <a:t>η παρακολούθηση</a:t>
            </a:r>
            <a:r>
              <a:rPr lang="en-US" dirty="0" smtClean="0">
                <a:solidFill>
                  <a:srgbClr val="203864"/>
                </a:solidFill>
              </a:rPr>
              <a:t>,</a:t>
            </a:r>
            <a:r>
              <a:rPr lang="el-GR" dirty="0" smtClean="0">
                <a:solidFill>
                  <a:srgbClr val="203864"/>
                </a:solidFill>
              </a:rPr>
              <a:t> ο </a:t>
            </a:r>
            <a:r>
              <a:rPr lang="el-GR" dirty="0">
                <a:solidFill>
                  <a:srgbClr val="203864"/>
                </a:solidFill>
              </a:rPr>
              <a:t>συντονισμός και </a:t>
            </a:r>
            <a:r>
              <a:rPr lang="el-GR" dirty="0" smtClean="0">
                <a:solidFill>
                  <a:srgbClr val="203864"/>
                </a:solidFill>
              </a:rPr>
              <a:t>η </a:t>
            </a:r>
            <a:r>
              <a:rPr lang="el-GR" dirty="0">
                <a:solidFill>
                  <a:srgbClr val="203864"/>
                </a:solidFill>
              </a:rPr>
              <a:t>στήριξη του εκπαιδευτικού έργου των δημόσιων και ιδιωτικών σχολικών μονάδων, καθώς και των Ε.Κ</a:t>
            </a:r>
            <a:r>
              <a:rPr lang="el-GR" dirty="0" smtClean="0">
                <a:solidFill>
                  <a:srgbClr val="203864"/>
                </a:solidFill>
              </a:rPr>
              <a:t>. </a:t>
            </a:r>
            <a:endParaRPr lang="en-US" dirty="0" smtClean="0">
              <a:solidFill>
                <a:srgbClr val="203864"/>
              </a:solidFill>
            </a:endParaRPr>
          </a:p>
          <a:p>
            <a:pPr algn="just"/>
            <a:r>
              <a:rPr lang="el-GR" dirty="0">
                <a:solidFill>
                  <a:srgbClr val="203864"/>
                </a:solidFill>
              </a:rPr>
              <a:t>Ο</a:t>
            </a:r>
            <a:r>
              <a:rPr lang="el-GR" dirty="0" smtClean="0">
                <a:solidFill>
                  <a:srgbClr val="203864"/>
                </a:solidFill>
              </a:rPr>
              <a:t> </a:t>
            </a:r>
            <a:r>
              <a:rPr lang="el-GR" dirty="0">
                <a:solidFill>
                  <a:srgbClr val="203864"/>
                </a:solidFill>
              </a:rPr>
              <a:t>συντονισμός των Κ.Ε.Σ.Υ., των Κ.Ε.Α., και των Ε.Κ.Φ.Ε. της περιοχής αρμοδιότητάς </a:t>
            </a:r>
            <a:r>
              <a:rPr lang="el-GR" dirty="0" smtClean="0">
                <a:solidFill>
                  <a:srgbClr val="203864"/>
                </a:solidFill>
              </a:rPr>
              <a:t>τους. </a:t>
            </a:r>
            <a:endParaRPr lang="en-US" dirty="0" smtClean="0">
              <a:solidFill>
                <a:srgbClr val="203864"/>
              </a:solidFill>
            </a:endParaRPr>
          </a:p>
          <a:p>
            <a:pPr algn="just"/>
            <a:r>
              <a:rPr lang="el-GR" dirty="0">
                <a:solidFill>
                  <a:srgbClr val="203864"/>
                </a:solidFill>
              </a:rPr>
              <a:t>Η</a:t>
            </a:r>
            <a:r>
              <a:rPr lang="el-GR" dirty="0" smtClean="0">
                <a:solidFill>
                  <a:srgbClr val="203864"/>
                </a:solidFill>
              </a:rPr>
              <a:t> </a:t>
            </a:r>
            <a:r>
              <a:rPr lang="el-GR" dirty="0">
                <a:solidFill>
                  <a:srgbClr val="203864"/>
                </a:solidFill>
              </a:rPr>
              <a:t>επιστημονική και παιδαγωγική υποστήριξη των εκπαιδευτικών της δημόσιας και της ιδιωτικής </a:t>
            </a:r>
            <a:r>
              <a:rPr lang="el-GR" dirty="0" smtClean="0">
                <a:solidFill>
                  <a:srgbClr val="203864"/>
                </a:solidFill>
              </a:rPr>
              <a:t>εκπαίδευσης. </a:t>
            </a:r>
            <a:endParaRPr lang="en-US" dirty="0" smtClean="0">
              <a:solidFill>
                <a:srgbClr val="203864"/>
              </a:solidFill>
            </a:endParaRPr>
          </a:p>
          <a:p>
            <a:pPr algn="just"/>
            <a:r>
              <a:rPr lang="el-GR" dirty="0">
                <a:solidFill>
                  <a:srgbClr val="203864"/>
                </a:solidFill>
              </a:rPr>
              <a:t>Η</a:t>
            </a:r>
            <a:r>
              <a:rPr lang="el-GR" dirty="0" smtClean="0">
                <a:solidFill>
                  <a:srgbClr val="203864"/>
                </a:solidFill>
              </a:rPr>
              <a:t> </a:t>
            </a:r>
            <a:r>
              <a:rPr lang="el-GR" dirty="0">
                <a:solidFill>
                  <a:srgbClr val="203864"/>
                </a:solidFill>
              </a:rPr>
              <a:t>οργάνωση της επιμόρφωσης, περιλαμβανομένης και της εισαγωγικής, των </a:t>
            </a:r>
            <a:r>
              <a:rPr lang="el-GR" dirty="0" smtClean="0">
                <a:solidFill>
                  <a:srgbClr val="203864"/>
                </a:solidFill>
              </a:rPr>
              <a:t>εκπαιδευτικών.</a:t>
            </a:r>
            <a:endParaRPr lang="en-US" dirty="0" smtClean="0">
              <a:solidFill>
                <a:srgbClr val="203864"/>
              </a:solidFill>
            </a:endParaRPr>
          </a:p>
          <a:p>
            <a:pPr algn="just"/>
            <a:r>
              <a:rPr lang="el-GR" dirty="0">
                <a:solidFill>
                  <a:srgbClr val="203864"/>
                </a:solidFill>
              </a:rPr>
              <a:t>Η</a:t>
            </a:r>
            <a:r>
              <a:rPr lang="el-GR" dirty="0" smtClean="0">
                <a:solidFill>
                  <a:srgbClr val="203864"/>
                </a:solidFill>
              </a:rPr>
              <a:t> </a:t>
            </a:r>
            <a:r>
              <a:rPr lang="el-GR" dirty="0">
                <a:solidFill>
                  <a:srgbClr val="203864"/>
                </a:solidFill>
              </a:rPr>
              <a:t>υποστήριξη του προγραμματισμού και της αποτίμησης του εκπαιδευτικού έργου σε περιφερειακό </a:t>
            </a:r>
            <a:r>
              <a:rPr lang="el-GR" dirty="0" smtClean="0">
                <a:solidFill>
                  <a:srgbClr val="203864"/>
                </a:solidFill>
              </a:rPr>
              <a:t>επίπεδο. </a:t>
            </a:r>
            <a:endParaRPr lang="el-GR" dirty="0">
              <a:solidFill>
                <a:srgbClr val="203864"/>
              </a:solidFill>
            </a:endParaRPr>
          </a:p>
        </p:txBody>
      </p:sp>
      <p:sp>
        <p:nvSpPr>
          <p:cNvPr id="4" name="Footer Placeholder 3"/>
          <p:cNvSpPr>
            <a:spLocks noGrp="1"/>
          </p:cNvSpPr>
          <p:nvPr>
            <p:ph type="ftr" sz="quarter" idx="11"/>
          </p:nvPr>
        </p:nvSpPr>
        <p:spPr>
          <a:xfrm>
            <a:off x="4038600" y="6492875"/>
            <a:ext cx="4114800" cy="365125"/>
          </a:xfrm>
        </p:spPr>
        <p:txBody>
          <a:bodyPr/>
          <a:lstStyle/>
          <a:p>
            <a:r>
              <a:rPr lang="el-GR" dirty="0" smtClean="0"/>
              <a:t>2ο ΠΕΚΕΣ Ν. Αιγαίου με έδρα τη Ρόδο</a:t>
            </a:r>
            <a:endParaRPr lang="el-GR" dirty="0"/>
          </a:p>
        </p:txBody>
      </p:sp>
      <p:sp>
        <p:nvSpPr>
          <p:cNvPr id="5" name="Slide Number Placeholder 4"/>
          <p:cNvSpPr>
            <a:spLocks noGrp="1"/>
          </p:cNvSpPr>
          <p:nvPr>
            <p:ph type="sldNum" sz="quarter" idx="12"/>
          </p:nvPr>
        </p:nvSpPr>
        <p:spPr>
          <a:xfrm>
            <a:off x="9153525" y="6484177"/>
            <a:ext cx="2743200" cy="365125"/>
          </a:xfrm>
        </p:spPr>
        <p:txBody>
          <a:bodyPr/>
          <a:lstStyle/>
          <a:p>
            <a:fld id="{336EDE80-EE6E-4EB5-A322-26D8A0291C60}" type="slidenum">
              <a:rPr lang="el-GR" smtClean="0"/>
              <a:pPr/>
              <a:t>6</a:t>
            </a:fld>
            <a:endParaRPr lang="el-GR" dirty="0"/>
          </a:p>
        </p:txBody>
      </p:sp>
    </p:spTree>
    <p:extLst>
      <p:ext uri="{BB962C8B-B14F-4D97-AF65-F5344CB8AC3E}">
        <p14:creationId xmlns:p14="http://schemas.microsoft.com/office/powerpoint/2010/main" xmlns="" val="1368321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114550" y="20637"/>
            <a:ext cx="7905750" cy="3829125"/>
          </a:xfrm>
          <a:prstGeom prst="rect">
            <a:avLst/>
          </a:prstGeom>
        </p:spPr>
      </p:pic>
      <p:sp>
        <p:nvSpPr>
          <p:cNvPr id="6" name="Rectangle 5"/>
          <p:cNvSpPr/>
          <p:nvPr/>
        </p:nvSpPr>
        <p:spPr>
          <a:xfrm>
            <a:off x="1794456" y="3327836"/>
            <a:ext cx="8603088" cy="1628478"/>
          </a:xfrm>
          <a:prstGeom prst="rect">
            <a:avLst/>
          </a:prstGeom>
          <a:solidFill>
            <a:srgbClr val="033497"/>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el-GR" sz="2200" dirty="0" smtClean="0">
                <a:solidFill>
                  <a:schemeClr val="bg1"/>
                </a:solidFill>
              </a:rPr>
              <a:t>NOMOΣ ΥΠ’ ΑΡΙΘΜ. 4</a:t>
            </a:r>
            <a:r>
              <a:rPr lang="en-US" sz="2200" dirty="0" smtClean="0">
                <a:solidFill>
                  <a:schemeClr val="bg1"/>
                </a:solidFill>
              </a:rPr>
              <a:t>299</a:t>
            </a:r>
            <a:endParaRPr lang="el-GR" sz="2200" dirty="0" smtClean="0">
              <a:solidFill>
                <a:schemeClr val="bg1"/>
              </a:solidFill>
            </a:endParaRPr>
          </a:p>
          <a:p>
            <a:pPr algn="ctr"/>
            <a:r>
              <a:rPr lang="el-GR" sz="2200" dirty="0">
                <a:solidFill>
                  <a:schemeClr val="bg1"/>
                </a:solidFill>
              </a:rPr>
              <a:t>Ενιαίος Κανονισμός Λειτουργίας των Περιφερειακών Κέντρων Εκπαιδευτικού Σχεδιασμού (ΠΕ.Κ.Ε.Σ.) και ειδικότερα καθήκοντα και αρμοδιότητες των Συντονιστών Εκπαιδευτικού Έργου.</a:t>
            </a:r>
          </a:p>
        </p:txBody>
      </p:sp>
    </p:spTree>
    <p:extLst>
      <p:ext uri="{BB962C8B-B14F-4D97-AF65-F5344CB8AC3E}">
        <p14:creationId xmlns:p14="http://schemas.microsoft.com/office/powerpoint/2010/main" xmlns="" val="16730923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58300"/>
            <a:ext cx="12192000" cy="407607"/>
          </a:xfrm>
        </p:spPr>
        <p:txBody>
          <a:bodyPr>
            <a:normAutofit fontScale="90000"/>
          </a:bodyPr>
          <a:lstStyle/>
          <a:p>
            <a:pPr algn="ctr"/>
            <a:r>
              <a:rPr lang="el-GR" b="1" dirty="0" smtClean="0">
                <a:solidFill>
                  <a:srgbClr val="5C005C"/>
                </a:solidFill>
              </a:rPr>
              <a:t>Συνεργασία ΠΕ.Κ.Ε.Σ</a:t>
            </a:r>
            <a:r>
              <a:rPr lang="el-GR" b="1" dirty="0">
                <a:solidFill>
                  <a:srgbClr val="5C005C"/>
                </a:solidFill>
              </a:rPr>
              <a:t>. </a:t>
            </a:r>
            <a:r>
              <a:rPr lang="el-GR" b="1" dirty="0" smtClean="0">
                <a:solidFill>
                  <a:srgbClr val="5C005C"/>
                </a:solidFill>
              </a:rPr>
              <a:t>με:</a:t>
            </a:r>
            <a:endParaRPr lang="el-GR" b="1" dirty="0">
              <a:solidFill>
                <a:srgbClr val="5C005C"/>
              </a:solidFill>
            </a:endParaRPr>
          </a:p>
        </p:txBody>
      </p:sp>
      <p:sp>
        <p:nvSpPr>
          <p:cNvPr id="3" name="Content Placeholder 2"/>
          <p:cNvSpPr>
            <a:spLocks noGrp="1"/>
          </p:cNvSpPr>
          <p:nvPr>
            <p:ph idx="1"/>
          </p:nvPr>
        </p:nvSpPr>
        <p:spPr>
          <a:xfrm>
            <a:off x="424070" y="1104900"/>
            <a:ext cx="11139280" cy="5753100"/>
          </a:xfrm>
        </p:spPr>
        <p:txBody>
          <a:bodyPr>
            <a:normAutofit/>
          </a:bodyPr>
          <a:lstStyle/>
          <a:p>
            <a:pPr algn="just"/>
            <a:r>
              <a:rPr lang="el-GR" dirty="0" smtClean="0">
                <a:solidFill>
                  <a:srgbClr val="203864"/>
                </a:solidFill>
              </a:rPr>
              <a:t>Το </a:t>
            </a:r>
            <a:r>
              <a:rPr lang="el-GR" b="1" dirty="0" smtClean="0">
                <a:solidFill>
                  <a:srgbClr val="203864"/>
                </a:solidFill>
              </a:rPr>
              <a:t>Ινστιτούτο </a:t>
            </a:r>
            <a:r>
              <a:rPr lang="el-GR" b="1" dirty="0">
                <a:solidFill>
                  <a:srgbClr val="203864"/>
                </a:solidFill>
              </a:rPr>
              <a:t>Εκπαιδευτικής Πολιτικής </a:t>
            </a:r>
            <a:r>
              <a:rPr lang="el-GR" dirty="0">
                <a:solidFill>
                  <a:srgbClr val="203864"/>
                </a:solidFill>
              </a:rPr>
              <a:t>(Ι.Ε.Π.), από το οποίο και υποστηρίζονται ιδίως σε επιστημονικά και παιδαγωγικά θέματα, όπως αυτά της εισαγωγής και εφαρμογής νέων εκπαιδευτικών πολιτικών, προγραμμάτων σπουδών, παιδαγωγικής έρευνας, ενταξιακής εκπαίδευσης, επιμόρφωσης εκπαιδευτικών, καθώς και στο πλαίσιο της οργάνωσης και υλοποίησης κεντρικά σχεδιασμένων επιμορφωτικών </a:t>
            </a:r>
            <a:r>
              <a:rPr lang="el-GR" dirty="0" smtClean="0">
                <a:solidFill>
                  <a:srgbClr val="203864"/>
                </a:solidFill>
              </a:rPr>
              <a:t>προγραμμάτων.</a:t>
            </a:r>
          </a:p>
          <a:p>
            <a:pPr algn="just"/>
            <a:r>
              <a:rPr lang="el-GR" dirty="0" smtClean="0">
                <a:solidFill>
                  <a:srgbClr val="203864"/>
                </a:solidFill>
              </a:rPr>
              <a:t>Τα </a:t>
            </a:r>
            <a:r>
              <a:rPr lang="el-GR" b="1" dirty="0" smtClean="0">
                <a:solidFill>
                  <a:srgbClr val="203864"/>
                </a:solidFill>
              </a:rPr>
              <a:t>Κ.Ε.Σ.Υ</a:t>
            </a:r>
            <a:r>
              <a:rPr lang="el-GR" b="1" dirty="0">
                <a:solidFill>
                  <a:srgbClr val="203864"/>
                </a:solidFill>
              </a:rPr>
              <a:t>., Κ.Ε.Α. </a:t>
            </a:r>
            <a:r>
              <a:rPr lang="el-GR" dirty="0">
                <a:solidFill>
                  <a:srgbClr val="203864"/>
                </a:solidFill>
              </a:rPr>
              <a:t>και </a:t>
            </a:r>
            <a:r>
              <a:rPr lang="el-GR" b="1" dirty="0">
                <a:solidFill>
                  <a:srgbClr val="203864"/>
                </a:solidFill>
              </a:rPr>
              <a:t>Ε.Κ.Φ.Ε. </a:t>
            </a:r>
            <a:r>
              <a:rPr lang="el-GR" dirty="0">
                <a:solidFill>
                  <a:srgbClr val="203864"/>
                </a:solidFill>
              </a:rPr>
              <a:t>της περιοχής </a:t>
            </a:r>
            <a:r>
              <a:rPr lang="el-GR" dirty="0" smtClean="0">
                <a:solidFill>
                  <a:srgbClr val="203864"/>
                </a:solidFill>
              </a:rPr>
              <a:t>αρμοδιότητας.</a:t>
            </a:r>
          </a:p>
          <a:p>
            <a:pPr algn="just"/>
            <a:r>
              <a:rPr lang="el-GR" dirty="0" smtClean="0">
                <a:solidFill>
                  <a:srgbClr val="203864"/>
                </a:solidFill>
              </a:rPr>
              <a:t>Τα </a:t>
            </a:r>
            <a:r>
              <a:rPr lang="el-GR" b="1" dirty="0" smtClean="0">
                <a:solidFill>
                  <a:srgbClr val="203864"/>
                </a:solidFill>
              </a:rPr>
              <a:t>Ακαδημαϊκά </a:t>
            </a:r>
            <a:r>
              <a:rPr lang="el-GR" b="1" dirty="0">
                <a:solidFill>
                  <a:srgbClr val="203864"/>
                </a:solidFill>
              </a:rPr>
              <a:t>Συμβούλια Ανώτατης Εκπαίδευσης και Έρευνας </a:t>
            </a:r>
            <a:r>
              <a:rPr lang="el-GR" dirty="0">
                <a:solidFill>
                  <a:srgbClr val="203864"/>
                </a:solidFill>
              </a:rPr>
              <a:t>(Α.Σ.Α.Ε.Ε.), με τα οποία επεξεργάζονται και </a:t>
            </a:r>
            <a:r>
              <a:rPr lang="el-GR" dirty="0" err="1">
                <a:solidFill>
                  <a:srgbClr val="203864"/>
                </a:solidFill>
              </a:rPr>
              <a:t>συνδιαμορφώνουν</a:t>
            </a:r>
            <a:r>
              <a:rPr lang="el-GR" dirty="0">
                <a:solidFill>
                  <a:srgbClr val="203864"/>
                </a:solidFill>
              </a:rPr>
              <a:t> προγράμματα συνεργασίας των σχολικών μονάδων, των Ε.Κ., των Κ.Ε.Σ.Υ., των Κ.Ε.Α. και των Ε.Κ.Φ.Ε. της περιοχής αρμοδιότητάς </a:t>
            </a:r>
            <a:r>
              <a:rPr lang="el-GR" dirty="0" smtClean="0">
                <a:solidFill>
                  <a:srgbClr val="203864"/>
                </a:solidFill>
              </a:rPr>
              <a:t>τους.</a:t>
            </a:r>
          </a:p>
          <a:p>
            <a:pPr algn="just"/>
            <a:r>
              <a:rPr lang="el-GR" dirty="0" smtClean="0">
                <a:solidFill>
                  <a:srgbClr val="203864"/>
                </a:solidFill>
              </a:rPr>
              <a:t>Τα </a:t>
            </a:r>
            <a:r>
              <a:rPr lang="el-GR" b="1" dirty="0" smtClean="0">
                <a:solidFill>
                  <a:srgbClr val="203864"/>
                </a:solidFill>
              </a:rPr>
              <a:t>Ανώτατα </a:t>
            </a:r>
            <a:r>
              <a:rPr lang="el-GR" b="1" dirty="0">
                <a:solidFill>
                  <a:srgbClr val="203864"/>
                </a:solidFill>
              </a:rPr>
              <a:t>Εκπαιδευτικά Ιδρύματα </a:t>
            </a:r>
            <a:r>
              <a:rPr lang="el-GR" dirty="0">
                <a:solidFill>
                  <a:srgbClr val="203864"/>
                </a:solidFill>
              </a:rPr>
              <a:t>(Α.Ε.Ι.) της οικείας </a:t>
            </a:r>
            <a:r>
              <a:rPr lang="el-GR" dirty="0" smtClean="0">
                <a:solidFill>
                  <a:srgbClr val="203864"/>
                </a:solidFill>
              </a:rPr>
              <a:t>περιφέρειας.</a:t>
            </a:r>
            <a:endParaRPr lang="el-GR" dirty="0">
              <a:solidFill>
                <a:srgbClr val="203864"/>
              </a:solidFill>
            </a:endParaRPr>
          </a:p>
        </p:txBody>
      </p:sp>
      <p:sp>
        <p:nvSpPr>
          <p:cNvPr id="4" name="Footer Placeholder 3"/>
          <p:cNvSpPr>
            <a:spLocks noGrp="1"/>
          </p:cNvSpPr>
          <p:nvPr>
            <p:ph type="ftr" sz="quarter" idx="11"/>
          </p:nvPr>
        </p:nvSpPr>
        <p:spPr>
          <a:xfrm>
            <a:off x="4038600" y="6538912"/>
            <a:ext cx="4114800" cy="365125"/>
          </a:xfrm>
        </p:spPr>
        <p:txBody>
          <a:bodyPr/>
          <a:lstStyle/>
          <a:p>
            <a:r>
              <a:rPr lang="el-GR" dirty="0" smtClean="0"/>
              <a:t>2ο ΠΕΚΕΣ Ν. Αιγαίου με έδρα τη Ρόδο</a:t>
            </a:r>
            <a:endParaRPr lang="el-GR" dirty="0"/>
          </a:p>
        </p:txBody>
      </p:sp>
      <p:sp>
        <p:nvSpPr>
          <p:cNvPr id="5" name="Slide Number Placeholder 4"/>
          <p:cNvSpPr>
            <a:spLocks noGrp="1"/>
          </p:cNvSpPr>
          <p:nvPr>
            <p:ph type="sldNum" sz="quarter" idx="12"/>
          </p:nvPr>
        </p:nvSpPr>
        <p:spPr>
          <a:xfrm>
            <a:off x="9153525" y="6481438"/>
            <a:ext cx="2743200" cy="365125"/>
          </a:xfrm>
        </p:spPr>
        <p:txBody>
          <a:bodyPr/>
          <a:lstStyle/>
          <a:p>
            <a:fld id="{336EDE80-EE6E-4EB5-A322-26D8A0291C60}" type="slidenum">
              <a:rPr lang="el-GR" smtClean="0"/>
              <a:pPr/>
              <a:t>8</a:t>
            </a:fld>
            <a:endParaRPr lang="el-GR" dirty="0"/>
          </a:p>
        </p:txBody>
      </p:sp>
    </p:spTree>
    <p:extLst>
      <p:ext uri="{BB962C8B-B14F-4D97-AF65-F5344CB8AC3E}">
        <p14:creationId xmlns:p14="http://schemas.microsoft.com/office/powerpoint/2010/main" xmlns="" val="776278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6262" y="828674"/>
            <a:ext cx="10772775" cy="876300"/>
          </a:xfrm>
        </p:spPr>
        <p:txBody>
          <a:bodyPr>
            <a:normAutofit/>
          </a:bodyPr>
          <a:lstStyle/>
          <a:p>
            <a:r>
              <a:rPr lang="el-GR" sz="3200" b="1" dirty="0" smtClean="0">
                <a:solidFill>
                  <a:srgbClr val="5C005C"/>
                </a:solidFill>
                <a:latin typeface="+mn-lt"/>
              </a:rPr>
              <a:t>Οι Συντονιστές Εκπαιδευτικού Έργου των κλάδων:</a:t>
            </a:r>
            <a:endParaRPr lang="el-GR" sz="3200" b="1" dirty="0">
              <a:solidFill>
                <a:srgbClr val="5C005C"/>
              </a:solidFill>
              <a:latin typeface="+mn-lt"/>
            </a:endParaRPr>
          </a:p>
        </p:txBody>
      </p:sp>
      <p:sp>
        <p:nvSpPr>
          <p:cNvPr id="5" name="Rectangle 4"/>
          <p:cNvSpPr/>
          <p:nvPr/>
        </p:nvSpPr>
        <p:spPr>
          <a:xfrm>
            <a:off x="576261" y="2085974"/>
            <a:ext cx="10772775" cy="3400425"/>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marL="914400" lvl="1" indent="-457200">
              <a:buFont typeface="Arial" panose="020B0604020202020204" pitchFamily="34" charset="0"/>
              <a:buChar char="•"/>
            </a:pPr>
            <a:r>
              <a:rPr lang="el-GR" sz="2800" b="1" dirty="0">
                <a:solidFill>
                  <a:srgbClr val="203864"/>
                </a:solidFill>
              </a:rPr>
              <a:t>Ειδικής Αγωγής και Ενταξιακής </a:t>
            </a:r>
            <a:r>
              <a:rPr lang="el-GR" sz="2800" b="1" dirty="0" smtClean="0">
                <a:solidFill>
                  <a:srgbClr val="203864"/>
                </a:solidFill>
              </a:rPr>
              <a:t>Εκπαίδευσης</a:t>
            </a:r>
          </a:p>
          <a:p>
            <a:pPr marL="914400" lvl="1" indent="-457200">
              <a:buFont typeface="Arial" panose="020B0604020202020204" pitchFamily="34" charset="0"/>
              <a:buChar char="•"/>
            </a:pPr>
            <a:r>
              <a:rPr lang="el-GR" sz="2800" b="1" dirty="0" smtClean="0">
                <a:solidFill>
                  <a:srgbClr val="203864"/>
                </a:solidFill>
              </a:rPr>
              <a:t>Για </a:t>
            </a:r>
            <a:r>
              <a:rPr lang="el-GR" sz="2800" b="1" dirty="0">
                <a:solidFill>
                  <a:srgbClr val="203864"/>
                </a:solidFill>
              </a:rPr>
              <a:t>την </a:t>
            </a:r>
            <a:r>
              <a:rPr lang="el-GR" sz="2800" b="1" dirty="0" smtClean="0">
                <a:solidFill>
                  <a:srgbClr val="203864"/>
                </a:solidFill>
              </a:rPr>
              <a:t>Αειφορία</a:t>
            </a:r>
          </a:p>
          <a:p>
            <a:pPr marL="914400" lvl="1" indent="-457200">
              <a:buFont typeface="Arial" panose="020B0604020202020204" pitchFamily="34" charset="0"/>
              <a:buChar char="•"/>
            </a:pPr>
            <a:r>
              <a:rPr lang="el-GR" sz="2800" b="1" dirty="0" smtClean="0">
                <a:solidFill>
                  <a:srgbClr val="203864"/>
                </a:solidFill>
              </a:rPr>
              <a:t>Φυσικών Επιστημών</a:t>
            </a:r>
          </a:p>
          <a:p>
            <a:pPr marL="914400" lvl="1" indent="-457200">
              <a:buFont typeface="Arial" panose="020B0604020202020204" pitchFamily="34" charset="0"/>
              <a:buChar char="•"/>
            </a:pPr>
            <a:r>
              <a:rPr lang="el-GR" sz="2800" b="1" dirty="0" smtClean="0">
                <a:solidFill>
                  <a:srgbClr val="203864"/>
                </a:solidFill>
              </a:rPr>
              <a:t>Φυσικής Αγωγής</a:t>
            </a:r>
          </a:p>
          <a:p>
            <a:pPr marL="914400" lvl="1" indent="-457200">
              <a:buFont typeface="Arial" panose="020B0604020202020204" pitchFamily="34" charset="0"/>
              <a:buChar char="•"/>
            </a:pPr>
            <a:r>
              <a:rPr lang="el-GR" sz="2800" b="1" dirty="0" smtClean="0">
                <a:solidFill>
                  <a:srgbClr val="203864"/>
                </a:solidFill>
              </a:rPr>
              <a:t>Πληροφορικής</a:t>
            </a:r>
          </a:p>
          <a:p>
            <a:pPr lvl="1">
              <a:spcBef>
                <a:spcPts val="1200"/>
              </a:spcBef>
            </a:pPr>
            <a:r>
              <a:rPr lang="el-GR" sz="2800" dirty="0" smtClean="0">
                <a:solidFill>
                  <a:srgbClr val="203864"/>
                </a:solidFill>
              </a:rPr>
              <a:t>ασκούν</a:t>
            </a:r>
            <a:r>
              <a:rPr lang="el-GR" sz="2800" dirty="0">
                <a:solidFill>
                  <a:srgbClr val="203864"/>
                </a:solidFill>
              </a:rPr>
              <a:t>, πέραν των οριζόμενων στην </a:t>
            </a:r>
            <a:r>
              <a:rPr lang="el-GR" sz="2800" dirty="0" smtClean="0">
                <a:solidFill>
                  <a:srgbClr val="203864"/>
                </a:solidFill>
              </a:rPr>
              <a:t>§3</a:t>
            </a:r>
            <a:r>
              <a:rPr lang="el-GR" sz="2800" dirty="0">
                <a:solidFill>
                  <a:srgbClr val="203864"/>
                </a:solidFill>
              </a:rPr>
              <a:t>, </a:t>
            </a:r>
            <a:r>
              <a:rPr lang="el-GR" sz="2800" dirty="0" smtClean="0">
                <a:solidFill>
                  <a:srgbClr val="203864"/>
                </a:solidFill>
              </a:rPr>
              <a:t>του Ν. 4299/27-09-2018 και </a:t>
            </a:r>
            <a:r>
              <a:rPr lang="el-GR" sz="2800" dirty="0">
                <a:solidFill>
                  <a:srgbClr val="203864"/>
                </a:solidFill>
              </a:rPr>
              <a:t>τα ακόλουθα ειδικότερα καθήκοντα και αρμοδιότητες.</a:t>
            </a:r>
          </a:p>
        </p:txBody>
      </p:sp>
      <p:sp>
        <p:nvSpPr>
          <p:cNvPr id="3" name="Footer Placeholder 2"/>
          <p:cNvSpPr>
            <a:spLocks noGrp="1"/>
          </p:cNvSpPr>
          <p:nvPr>
            <p:ph type="ftr" sz="quarter" idx="11"/>
          </p:nvPr>
        </p:nvSpPr>
        <p:spPr>
          <a:xfrm>
            <a:off x="4025721" y="6504457"/>
            <a:ext cx="4114800" cy="365125"/>
          </a:xfrm>
        </p:spPr>
        <p:txBody>
          <a:bodyPr/>
          <a:lstStyle/>
          <a:p>
            <a:r>
              <a:rPr lang="el-GR" dirty="0" smtClean="0"/>
              <a:t>2ο ΠΕΚΕΣ Ν. Αιγαίου με έδρα τη Ρόδο</a:t>
            </a:r>
            <a:endParaRPr lang="el-GR" dirty="0"/>
          </a:p>
        </p:txBody>
      </p:sp>
      <p:sp>
        <p:nvSpPr>
          <p:cNvPr id="4" name="Slide Number Placeholder 3"/>
          <p:cNvSpPr>
            <a:spLocks noGrp="1"/>
          </p:cNvSpPr>
          <p:nvPr>
            <p:ph type="sldNum" sz="quarter" idx="12"/>
          </p:nvPr>
        </p:nvSpPr>
        <p:spPr>
          <a:xfrm>
            <a:off x="9177271" y="6492875"/>
            <a:ext cx="2743200" cy="365125"/>
          </a:xfrm>
        </p:spPr>
        <p:txBody>
          <a:bodyPr/>
          <a:lstStyle/>
          <a:p>
            <a:fld id="{336EDE80-EE6E-4EB5-A322-26D8A0291C60}" type="slidenum">
              <a:rPr lang="el-GR" smtClean="0"/>
              <a:pPr/>
              <a:t>9</a:t>
            </a:fld>
            <a:endParaRPr lang="el-GR" dirty="0"/>
          </a:p>
        </p:txBody>
      </p:sp>
    </p:spTree>
    <p:extLst>
      <p:ext uri="{BB962C8B-B14F-4D97-AF65-F5344CB8AC3E}">
        <p14:creationId xmlns:p14="http://schemas.microsoft.com/office/powerpoint/2010/main" xmlns="" val="2605229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412</TotalTime>
  <Words>1637</Words>
  <Application>Microsoft Office PowerPoint</Application>
  <PresentationFormat>Προσαρμογή</PresentationFormat>
  <Paragraphs>215</Paragraphs>
  <Slides>16</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16</vt:i4>
      </vt:variant>
    </vt:vector>
  </HeadingPairs>
  <TitlesOfParts>
    <vt:vector size="17" baseType="lpstr">
      <vt:lpstr>Office Theme</vt:lpstr>
      <vt:lpstr>Διαφάνεια 1</vt:lpstr>
      <vt:lpstr>Το πριν και το μετά</vt:lpstr>
      <vt:lpstr>Το πριν</vt:lpstr>
      <vt:lpstr>και το μετά</vt:lpstr>
      <vt:lpstr>Το πριν και το μετά</vt:lpstr>
      <vt:lpstr>Αποστολή των ΠΕ.Κ.Ε.Σ. αποτελεί: </vt:lpstr>
      <vt:lpstr>Διαφάνεια 7</vt:lpstr>
      <vt:lpstr>Συνεργασία ΠΕ.Κ.Ε.Σ. με:</vt:lpstr>
      <vt:lpstr>Οι Συντονιστές Εκπαιδευτικού Έργου των κλάδων:</vt:lpstr>
      <vt:lpstr>ΣΕE Ειδικής Αγωγής και Ενταξιακής Εκπαίδευσης 1/2</vt:lpstr>
      <vt:lpstr>ΣΕE Ειδικής Αγωγής και Ενταξιακής Εκπαίδευσης 2/2</vt:lpstr>
      <vt:lpstr>ΣΕE για την Αειφορία 1/2</vt:lpstr>
      <vt:lpstr>ΣΕE για την Αειφορία 2/2</vt:lpstr>
      <vt:lpstr>ΣΕE Φυσικών Επιστημών</vt:lpstr>
      <vt:lpstr>ΣΕE Φυσικής Αγωγής και Πληροφορικής</vt:lpstr>
      <vt:lpstr>ΣΕE 2ου ΠΕΚΕΣ Νοτίου Αιγαίου με έδρα τη Ρόδο</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Manta Fatsea</dc:creator>
  <cp:lastModifiedBy>user</cp:lastModifiedBy>
  <cp:revision>78</cp:revision>
  <dcterms:created xsi:type="dcterms:W3CDTF">2018-11-03T04:59:01Z</dcterms:created>
  <dcterms:modified xsi:type="dcterms:W3CDTF">2018-11-19T14:59:20Z</dcterms:modified>
</cp:coreProperties>
</file>