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8" r:id="rId3"/>
    <p:sldId id="282" r:id="rId4"/>
    <p:sldId id="259" r:id="rId5"/>
    <p:sldId id="262" r:id="rId6"/>
    <p:sldId id="257" r:id="rId7"/>
    <p:sldId id="260" r:id="rId8"/>
    <p:sldId id="268" r:id="rId9"/>
    <p:sldId id="270" r:id="rId10"/>
    <p:sldId id="269" r:id="rId11"/>
    <p:sldId id="271" r:id="rId12"/>
    <p:sldId id="272" r:id="rId13"/>
    <p:sldId id="273" r:id="rId14"/>
    <p:sldId id="287" r:id="rId15"/>
    <p:sldId id="275" r:id="rId16"/>
    <p:sldId id="276" r:id="rId17"/>
    <p:sldId id="278" r:id="rId18"/>
    <p:sldId id="274" r:id="rId19"/>
    <p:sldId id="277" r:id="rId20"/>
    <p:sldId id="279" r:id="rId21"/>
    <p:sldId id="280" r:id="rId22"/>
    <p:sldId id="281" r:id="rId23"/>
    <p:sldId id="283" r:id="rId24"/>
    <p:sldId id="284" r:id="rId25"/>
    <p:sldId id="285" r:id="rId26"/>
    <p:sldId id="286" r:id="rId27"/>
    <p:sldId id="261" r:id="rId28"/>
    <p:sldId id="267" r:id="rId29"/>
    <p:sldId id="263" r:id="rId30"/>
    <p:sldId id="264" r:id="rId31"/>
    <p:sldId id="265" r:id="rId32"/>
    <p:sldId id="266" r:id="rId3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8" autoAdjust="0"/>
    <p:restoredTop sz="94660"/>
  </p:normalViewPr>
  <p:slideViewPr>
    <p:cSldViewPr>
      <p:cViewPr varScale="1">
        <p:scale>
          <a:sx n="73" d="100"/>
          <a:sy n="73" d="100"/>
        </p:scale>
        <p:origin x="-4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B139758-5B02-479F-986B-911BAEC6C07E}" type="datetimeFigureOut">
              <a:rPr lang="el-GR"/>
              <a:pPr>
                <a:defRPr/>
              </a:pPr>
              <a:t>18/10/2016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8F86CA5-03F2-48C9-AC99-3CBAA6438D38}"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Στη διδασκαλία συμμετείχαν εθελοντικά 14 μαθητές και μαθήτριες διαφορετικών επιδόσεων από τα δύο τμήματα της Β’ Γυμνασίου του σχολείου. Η διδασκαλία έλαβε χώρα στο εργαστήριο Πληροφορικής.</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A3F11D-A3D0-4D39-88B5-FA3F0E89F8D2}" type="slidenum">
              <a:rPr lang="el-GR"/>
              <a:pPr fontAlgn="base">
                <a:spcBef>
                  <a:spcPct val="0"/>
                </a:spcBef>
                <a:spcAft>
                  <a:spcPct val="0"/>
                </a:spcAft>
              </a:pPr>
              <a:t>2</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343400"/>
            <a:ext cx="5486400" cy="2892425"/>
          </a:xfrm>
        </p:spPr>
        <p:txBody>
          <a:bodyPr>
            <a:normAutofit lnSpcReduction="10000"/>
          </a:bodyPr>
          <a:lstStyle/>
          <a:p>
            <a:pPr fontAlgn="auto">
              <a:spcBef>
                <a:spcPts val="0"/>
              </a:spcBef>
              <a:spcAft>
                <a:spcPts val="0"/>
              </a:spcAft>
              <a:defRPr/>
            </a:pPr>
            <a:r>
              <a:rPr lang="el-GR" dirty="0" smtClean="0"/>
              <a:t>Οι μαθητές συμπλήρωσαν ερωτηματολόγια πριν και μετά τη διδασκαλία.</a:t>
            </a:r>
          </a:p>
          <a:p>
            <a:pPr fontAlgn="auto">
              <a:spcBef>
                <a:spcPts val="0"/>
              </a:spcBef>
              <a:spcAft>
                <a:spcPts val="0"/>
              </a:spcAft>
              <a:defRPr/>
            </a:pPr>
            <a:endParaRPr lang="el-GR" dirty="0" smtClean="0"/>
          </a:p>
          <a:p>
            <a:pPr fontAlgn="auto">
              <a:spcBef>
                <a:spcPts val="0"/>
              </a:spcBef>
              <a:spcAft>
                <a:spcPts val="0"/>
              </a:spcAft>
              <a:defRPr/>
            </a:pPr>
            <a:r>
              <a:rPr lang="el-GR" dirty="0" smtClean="0"/>
              <a:t>1. Με ποιό μάθημα συνδέεται περισσότερο το μάθημα της φυσικής; </a:t>
            </a:r>
            <a:r>
              <a:rPr lang="el-GR" i="1" dirty="0" smtClean="0"/>
              <a:t>(Επέλεξε ή γράψε έως 3 μαθήματα).</a:t>
            </a:r>
            <a:endParaRPr lang="el-GR" dirty="0" smtClean="0"/>
          </a:p>
          <a:p>
            <a:pPr fontAlgn="auto">
              <a:spcBef>
                <a:spcPts val="0"/>
              </a:spcBef>
              <a:spcAft>
                <a:spcPts val="0"/>
              </a:spcAft>
              <a:defRPr/>
            </a:pPr>
            <a:r>
              <a:rPr lang="el-GR" dirty="0" smtClean="0"/>
              <a:t>Μαθηματικά (άλγεβρα) □ Καλλιτεχνικά □ Γλώσσα □ Πληροφορική □ Μαθηματικά (γεωμετρία) □ Ξένες γλώσσες □</a:t>
            </a:r>
            <a:endParaRPr lang="en-US" dirty="0" smtClean="0"/>
          </a:p>
          <a:p>
            <a:pPr fontAlgn="auto">
              <a:spcBef>
                <a:spcPts val="0"/>
              </a:spcBef>
              <a:spcAft>
                <a:spcPts val="0"/>
              </a:spcAft>
              <a:defRPr/>
            </a:pPr>
            <a:r>
              <a:rPr lang="el-GR" dirty="0" smtClean="0"/>
              <a:t/>
            </a:r>
            <a:br>
              <a:rPr lang="el-GR" dirty="0" smtClean="0"/>
            </a:br>
            <a:endParaRPr lang="el-GR" dirty="0" smtClean="0"/>
          </a:p>
          <a:p>
            <a:pPr fontAlgn="auto">
              <a:spcBef>
                <a:spcPts val="0"/>
              </a:spcBef>
              <a:spcAft>
                <a:spcPts val="0"/>
              </a:spcAft>
              <a:defRPr/>
            </a:pPr>
            <a:r>
              <a:rPr lang="el-GR" dirty="0" smtClean="0"/>
              <a:t>2. Οι μαθητές με καλές επιδόσεις στη Φυσική συνήθως σε ποιά άλλα μαθήματα έχουν καλή επίδοση;</a:t>
            </a:r>
          </a:p>
          <a:p>
            <a:pPr fontAlgn="auto">
              <a:spcBef>
                <a:spcPts val="0"/>
              </a:spcBef>
              <a:spcAft>
                <a:spcPts val="0"/>
              </a:spcAft>
              <a:defRPr/>
            </a:pPr>
            <a:r>
              <a:rPr lang="el-GR" dirty="0" smtClean="0"/>
              <a:t>3. Πως ερμηνεύεις την παραπάνω παρατήρηση σου;</a:t>
            </a:r>
          </a:p>
          <a:p>
            <a:pPr fontAlgn="auto">
              <a:spcBef>
                <a:spcPts val="0"/>
              </a:spcBef>
              <a:spcAft>
                <a:spcPts val="0"/>
              </a:spcAft>
              <a:defRPr/>
            </a:pPr>
            <a:r>
              <a:rPr lang="el-GR" dirty="0" smtClean="0"/>
              <a:t>4. Από τους τύπους (σχέσεις) που έχεις διδαχθεί στη Φυσική έχεις συναντήσει ίδιους ή παρόμοιους σε άλλα μαθήματα;</a:t>
            </a:r>
          </a:p>
          <a:p>
            <a:pPr fontAlgn="auto">
              <a:spcBef>
                <a:spcPts val="0"/>
              </a:spcBef>
              <a:spcAft>
                <a:spcPts val="0"/>
              </a:spcAft>
              <a:defRPr/>
            </a:pPr>
            <a:r>
              <a:rPr lang="el-GR" dirty="0" smtClean="0"/>
              <a:t>Ναί □ Όχι□</a:t>
            </a:r>
          </a:p>
          <a:p>
            <a:pPr fontAlgn="auto">
              <a:spcBef>
                <a:spcPts val="0"/>
              </a:spcBef>
              <a:spcAft>
                <a:spcPts val="0"/>
              </a:spcAft>
              <a:defRPr/>
            </a:pPr>
            <a:endParaRPr lang="el-GR" dirty="0" smtClean="0"/>
          </a:p>
          <a:p>
            <a:pPr fontAlgn="auto">
              <a:spcBef>
                <a:spcPts val="0"/>
              </a:spcBef>
              <a:spcAft>
                <a:spcPts val="0"/>
              </a:spcAft>
              <a:defRPr/>
            </a:pPr>
            <a:r>
              <a:rPr lang="el-GR" dirty="0" smtClean="0"/>
              <a:t>5. Θυμάσαι κάποια σχέση από αυτές;</a:t>
            </a:r>
          </a:p>
          <a:p>
            <a:pPr fontAlgn="auto">
              <a:spcBef>
                <a:spcPts val="0"/>
              </a:spcBef>
              <a:spcAft>
                <a:spcPts val="0"/>
              </a:spcAft>
              <a:defRPr/>
            </a:pPr>
            <a:r>
              <a:rPr lang="el-GR" dirty="0" smtClean="0"/>
              <a:t>Στην Ερώτηση: </a:t>
            </a:r>
            <a:r>
              <a:rPr lang="el-GR" i="1" dirty="0" smtClean="0"/>
              <a:t>Με ποιο μάθημα συνδέεται περισσότερο το μάθημα της Φυσικής;</a:t>
            </a:r>
            <a:r>
              <a:rPr lang="el-GR" dirty="0" smtClean="0"/>
              <a:t> Στις απαντήσεις των μαθητών δεν παρατηρούνται αξιόλογες μεταβολές. Μετά τη διδασκαλία παρουσιάζεται επιπλέον η απάντηση «Καλλιτεχνικά», που δεν υπήρχε στις απαντήσεις πριν τη διδασκαλία.</a:t>
            </a:r>
          </a:p>
          <a:p>
            <a:pPr fontAlgn="auto">
              <a:spcBef>
                <a:spcPts val="0"/>
              </a:spcBef>
              <a:spcAft>
                <a:spcPts val="0"/>
              </a:spcAft>
              <a:defRPr/>
            </a:pPr>
            <a:r>
              <a:rPr lang="el-GR" dirty="0" smtClean="0"/>
              <a:t>Στην Ερώτηση: </a:t>
            </a:r>
            <a:r>
              <a:rPr lang="el-GR" i="1" dirty="0" smtClean="0"/>
              <a:t>Από τους τύπους (σχέσεις) που έχεις διδαχθεί στη Φυσική έχεις συναντήσει ίδιους ή παρόμοιους σε άλλα μαθήματα;</a:t>
            </a:r>
            <a:r>
              <a:rPr lang="el-GR" dirty="0" smtClean="0"/>
              <a:t> Προκύπτει αξιοσημείωτη διαφορά σε ό,τι αφορά στη γνώση παρόμοιων σχέσεων (τύπων) που έχουν συναντήσει. Ενώ πριν τη διδασκαλία μόνο οι μισοί μαθητές απάντησαν θετικά, στο ερωτηματολόγιο μετά σχεδόν όλοι οι μαθητές απάντησαν ότι γνωρίζουν κάποιον τύπο παρόμοιο με αυτόν που διδάχθηκαν (της Άνωσης).</a:t>
            </a:r>
          </a:p>
          <a:p>
            <a:pPr fontAlgn="auto">
              <a:spcBef>
                <a:spcPts val="0"/>
              </a:spcBef>
              <a:spcAft>
                <a:spcPts val="0"/>
              </a:spcAft>
              <a:defRPr/>
            </a:pPr>
            <a:r>
              <a:rPr lang="el-GR" dirty="0" smtClean="0"/>
              <a:t>Στην Ερώτηση: </a:t>
            </a:r>
            <a:r>
              <a:rPr lang="el-GR" i="1" dirty="0" smtClean="0"/>
              <a:t>Θυμάσαι κάποια σχέση από αυτές της προηγούμενης ερώτησης;</a:t>
            </a:r>
            <a:r>
              <a:rPr lang="el-GR" dirty="0" smtClean="0"/>
              <a:t> Προκύπτει αξιοσημείωτη διαφορά και στην ερώτηση αυτή μεταξύ των απαντήσεων των μαθητών πριν και μετά. Σχεδόν όλοι οι μαθητές θυμούνται τους τύπους που διδάχθηκαν, τόσο από τη Φυσική όσο και από τα Μαθηματικά στα ανάλογα ποσά. </a:t>
            </a:r>
          </a:p>
          <a:p>
            <a:pPr fontAlgn="auto">
              <a:spcBef>
                <a:spcPts val="0"/>
              </a:spcBef>
              <a:spcAft>
                <a:spcPts val="0"/>
              </a:spcAft>
              <a:defRPr/>
            </a:pPr>
            <a:endParaRPr lang="el-GR" dirty="0" smtClean="0"/>
          </a:p>
          <a:p>
            <a:pPr fontAlgn="auto">
              <a:spcBef>
                <a:spcPts val="0"/>
              </a:spcBef>
              <a:spcAft>
                <a:spcPts val="0"/>
              </a:spcAft>
              <a:defRPr/>
            </a:pPr>
            <a:endParaRPr lang="el-GR"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090975-C508-4671-97C4-1EDEC2D46AAA}" type="slidenum">
              <a:rPr lang="el-GR"/>
              <a:pPr fontAlgn="base">
                <a:spcBef>
                  <a:spcPct val="0"/>
                </a:spcBef>
                <a:spcAft>
                  <a:spcPct val="0"/>
                </a:spcAft>
              </a:pPr>
              <a:t>16</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343400"/>
            <a:ext cx="5486400" cy="1741488"/>
          </a:xfrm>
        </p:spPr>
        <p:txBody>
          <a:bodyPr>
            <a:normAutofit fontScale="92500" lnSpcReduction="10000"/>
          </a:bodyPr>
          <a:lstStyle/>
          <a:p>
            <a:pPr fontAlgn="auto">
              <a:spcBef>
                <a:spcPts val="0"/>
              </a:spcBef>
              <a:spcAft>
                <a:spcPts val="0"/>
              </a:spcAft>
              <a:defRPr/>
            </a:pPr>
            <a:endParaRPr lang="el-GR" b="1" dirty="0" smtClean="0"/>
          </a:p>
          <a:p>
            <a:pPr fontAlgn="auto">
              <a:spcBef>
                <a:spcPts val="0"/>
              </a:spcBef>
              <a:spcAft>
                <a:spcPts val="0"/>
              </a:spcAft>
              <a:defRPr/>
            </a:pPr>
            <a:r>
              <a:rPr lang="el-GR" dirty="0" smtClean="0"/>
              <a:t>Οι εκπαιδευτικοί διαφορετικών ειδικοτήτων, που παρακολούθησαν τη διδασκαλία συμμετείχαν σε διεξοδική συζήτηση με τους σχολικούς συμβούλους με συγκεκριμένη θεματολογία και συμπλήρωσαν ερωτηματολόγιο.</a:t>
            </a:r>
          </a:p>
          <a:p>
            <a:pPr fontAlgn="auto">
              <a:spcBef>
                <a:spcPts val="0"/>
              </a:spcBef>
              <a:spcAft>
                <a:spcPts val="0"/>
              </a:spcAft>
              <a:defRPr/>
            </a:pPr>
            <a:endParaRPr lang="el-GR" b="1" dirty="0" smtClean="0"/>
          </a:p>
          <a:p>
            <a:pPr fontAlgn="auto">
              <a:spcBef>
                <a:spcPts val="0"/>
              </a:spcBef>
              <a:spcAft>
                <a:spcPts val="0"/>
              </a:spcAft>
              <a:defRPr/>
            </a:pPr>
            <a:r>
              <a:rPr lang="el-GR" b="1" dirty="0" smtClean="0"/>
              <a:t>Εκπαιδευτικό υλικό</a:t>
            </a:r>
            <a:endParaRPr lang="el-GR" dirty="0" smtClean="0"/>
          </a:p>
          <a:p>
            <a:pPr fontAlgn="auto">
              <a:spcBef>
                <a:spcPts val="0"/>
              </a:spcBef>
              <a:spcAft>
                <a:spcPts val="0"/>
              </a:spcAft>
              <a:defRPr/>
            </a:pPr>
            <a:r>
              <a:rPr lang="el-GR" dirty="0" smtClean="0"/>
              <a:t>Πως ανταποκρίθηκαν οι μαθητές στο εκπαιδευτικό υλικό που εντάχθηκε στη διδασκαλία; </a:t>
            </a:r>
          </a:p>
          <a:p>
            <a:pPr fontAlgn="auto">
              <a:spcBef>
                <a:spcPts val="0"/>
              </a:spcBef>
              <a:spcAft>
                <a:spcPts val="0"/>
              </a:spcAft>
              <a:defRPr/>
            </a:pPr>
            <a:r>
              <a:rPr lang="el-GR" b="1" dirty="0" smtClean="0"/>
              <a:t>Συνεργασία</a:t>
            </a:r>
            <a:endParaRPr lang="el-GR" dirty="0" smtClean="0"/>
          </a:p>
          <a:p>
            <a:pPr fontAlgn="auto">
              <a:spcBef>
                <a:spcPts val="0"/>
              </a:spcBef>
              <a:spcAft>
                <a:spcPts val="0"/>
              </a:spcAft>
              <a:defRPr/>
            </a:pPr>
            <a:r>
              <a:rPr lang="el-GR" dirty="0" smtClean="0"/>
              <a:t>Πως οι μαθητές βλέπουν τις συνεργασίες των εκπαιδευτικών σε θέματα διδασκαλίας;</a:t>
            </a:r>
          </a:p>
          <a:p>
            <a:pPr fontAlgn="auto">
              <a:spcBef>
                <a:spcPts val="0"/>
              </a:spcBef>
              <a:spcAft>
                <a:spcPts val="0"/>
              </a:spcAft>
              <a:defRPr/>
            </a:pPr>
            <a:r>
              <a:rPr lang="el-GR" b="1" dirty="0" smtClean="0"/>
              <a:t>Συμπεράσματα</a:t>
            </a:r>
            <a:endParaRPr lang="el-GR" dirty="0" smtClean="0"/>
          </a:p>
          <a:p>
            <a:pPr fontAlgn="auto">
              <a:spcBef>
                <a:spcPts val="0"/>
              </a:spcBef>
              <a:spcAft>
                <a:spcPts val="0"/>
              </a:spcAft>
              <a:defRPr/>
            </a:pPr>
            <a:r>
              <a:rPr lang="el-GR" dirty="0" smtClean="0"/>
              <a:t>Υπάρχουν στοιχεία από τη σημερινή διδασκαλία που θα μπορούσατε να αξιοποιήσετε και ποιά;</a:t>
            </a:r>
          </a:p>
          <a:p>
            <a:pPr fontAlgn="auto">
              <a:spcBef>
                <a:spcPts val="0"/>
              </a:spcBef>
              <a:spcAft>
                <a:spcPts val="0"/>
              </a:spcAft>
              <a:defRPr/>
            </a:pPr>
            <a:r>
              <a:rPr lang="el-GR" dirty="0" smtClean="0"/>
              <a:t/>
            </a:r>
            <a:br>
              <a:rPr lang="el-GR" dirty="0" smtClean="0"/>
            </a:br>
            <a:endParaRPr lang="el-GR" dirty="0" smtClean="0"/>
          </a:p>
          <a:p>
            <a:pPr fontAlgn="auto">
              <a:spcBef>
                <a:spcPts val="0"/>
              </a:spcBef>
              <a:spcAft>
                <a:spcPts val="0"/>
              </a:spcAft>
              <a:defRPr/>
            </a:pPr>
            <a:endParaRPr lang="el-GR" dirty="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B324C8-75C5-4329-88D6-AD42D976695D}" type="slidenum">
              <a:rPr lang="el-GR"/>
              <a:pPr fontAlgn="base">
                <a:spcBef>
                  <a:spcPct val="0"/>
                </a:spcBef>
                <a:spcAft>
                  <a:spcPct val="0"/>
                </a:spcAft>
              </a:pPr>
              <a:t>18</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i="1" smtClean="0"/>
              <a:t>Πως ανταποκρίθηκαν οι μαθητές στο εκπαιδευτικό υλικό που εντάχθηκε στη διδασκαλία;</a:t>
            </a:r>
            <a:r>
              <a:rPr lang="el-GR" smtClean="0"/>
              <a:t> Οι απαντήσεις είναι θετικά-πολύ θετικά (10 απαντήσεις) και ικανοποιητικά 3 απαντήσεις. Οι εκπαιδευτικοί ανέφεραν ότι οι μαθητές ανταποκρίθηκαν θετικά στη διαθεματική διδασκαλία, έδειξαν μεγάλο ενδιαφέρον και προσοχή και μάλιστα μαθητές που ανήκουν σε διαφορετικά επίπεδα επίδοσης. Ήταν μια δημιουργική διαδικασία. Οι μαθητές χρησιμοποιούσαν τις νέες τεχνολογίες και ανακάλυπταν μόνοι τους τις νέες γνώσεις ευχάριστα και αποτελεσματικά. </a:t>
            </a:r>
          </a:p>
          <a:p>
            <a:pPr>
              <a:spcBef>
                <a:spcPct val="0"/>
              </a:spcBef>
            </a:pPr>
            <a:endParaRPr lang="el-GR"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14C684-1A78-4472-85FD-66469779D335}" type="slidenum">
              <a:rPr lang="el-GR"/>
              <a:pPr fontAlgn="base">
                <a:spcBef>
                  <a:spcPct val="0"/>
                </a:spcBef>
                <a:spcAft>
                  <a:spcPct val="0"/>
                </a:spcAft>
              </a:pPr>
              <a:t>19</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i="1" smtClean="0"/>
              <a:t>Πως οι μαθητές βλέπουν τις συνεργασίες των εκπαιδευτικών σε θέματα διδασκαλίας;</a:t>
            </a:r>
            <a:r>
              <a:rPr lang="el-GR" smtClean="0"/>
              <a:t> Οι απαντήσεις είναι θετικά-πολύ θετικά (13 απαντήσεις). Οι εκπαιδευτικοί αναφέρουν ότι οι μαθητές βλέπουν θετικά και με ενδιαφέρον τις συνεργασίες γιατί αποδεικνύεται εμπράκτως πως η συνεργασία ανοίγει νέους δρόμους διαφορετικούς στην επικοινωνία και στον τρόπο διδασκαλίας, ανακαλύπτουν τη χρησιμότητα όλων των ειδικοτήτων· η συνεργασία των εκπαιδευτικών βοηθάει και στη συνεργασία των μαθητών μεταξύ τους· τους αρέσει και λύνουν πιο εύκολα τις απορίες τους, υπάρχει σφαιρική ενημέρωση γύρω από ένα θέμα.</a:t>
            </a:r>
          </a:p>
          <a:p>
            <a:pPr>
              <a:spcBef>
                <a:spcPct val="0"/>
              </a:spcBef>
            </a:pPr>
            <a:endParaRPr lang="el-GR"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49FCBE-216B-491B-A89E-A1171F55B593}" type="slidenum">
              <a:rPr lang="el-GR"/>
              <a:pPr fontAlgn="base">
                <a:spcBef>
                  <a:spcPct val="0"/>
                </a:spcBef>
                <a:spcAft>
                  <a:spcPct val="0"/>
                </a:spcAft>
              </a:pPr>
              <a:t>20</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i="1" smtClean="0"/>
              <a:t>Υπάρχουν στοιχεία από τη διδασκαλία που θα μπορούσατε να αξιοποιήσετε και ποια; </a:t>
            </a:r>
            <a:r>
              <a:rPr lang="el-GR" smtClean="0"/>
              <a:t>Όλοι οι εκπαιδευτικοί απάντησαν: Ναι. Χαρακτηριστικές απαντήσεις: Τα παιδιά έχουν μεγαλύτερο ενδιαφέρον και περιέργεια όταν θίγεται ένα συγκεκριμένο θέμα από διαφορετικής ειδικότητας καθηγητές. Ανταποκρίνονται στην ένταξη της τεχνολογίας με σωστή χρήση του χρόνου ώστε να μην κουράζονται τα παιδιά. (Θα αξιοποιήσω) τη χρήση των νέων τεχνολογιών και της τέχνης σε όλα τα μαθήματα (που διδάσκω). Τα συχνότερα στοιχεία της διαθεματικής διδασκαλίας που οι εκπαιδευτικοί ανέφεραν ότι θα αξιοποιήσουν είναι: Ομαδοσυνεργατική διδασκαλία, συνδιδασκαλία, διαδίκτυο, φύλλα εργασίας, διαθεματικότητα, ομαδικότητα, εμπλοκή των μαθητών στη διατύπωση και ανάλυση της θεωρίας, πειραματικά δεδομένα. </a:t>
            </a:r>
          </a:p>
          <a:p>
            <a:pPr>
              <a:spcBef>
                <a:spcPct val="0"/>
              </a:spcBef>
            </a:pPr>
            <a:endParaRPr lang="el-GR"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6F38A-E7D9-43D0-87A7-A4DB4B1938F8}" type="slidenum">
              <a:rPr lang="el-GR"/>
              <a:pPr fontAlgn="base">
                <a:spcBef>
                  <a:spcPct val="0"/>
                </a:spcBef>
                <a:spcAft>
                  <a:spcPct val="0"/>
                </a:spcAft>
              </a:pPr>
              <a:t>21</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Η υλοποίηση διαθεματικών διδασκαλιών έχει να αντιμετωπίσει το πάγιο θέμα που αντιμετωπίζουν γενικά οι προσπάθειες εισαγωγής καινοτομιών στη Δευτεροβάθμια Εκπαίδευση, το πρόβλημα της έλλειψης χρόνου στο ωρολόγιο πρόγραμμα. Ο χρόνος που είναι διαθέσιμος στους εκπαιδευτικούς είναι περιορισμένος και για να εξευρεθεί επιπλέον χρόνος, γιατί απαιτούνται πολλές τροποποιήσεις συναίνεση και ευελιξία του συλλόγου διδασκόντων και κυρίως του Διευθυντή της σχολικής μονάδας.</a:t>
            </a:r>
          </a:p>
          <a:p>
            <a:pPr>
              <a:spcBef>
                <a:spcPct val="0"/>
              </a:spcBef>
            </a:pPr>
            <a:r>
              <a:rPr lang="el-GR" smtClean="0"/>
              <a:t>Οι διδακτικοί στόχοι της δειγματικής διδασκαλίας που τέθηκαν από τους εκπαιδευτικούς επιτεύχθηκαν με καταλυτικούς παράγοντες τη συνεργασία και τα πλεονεκτήματα της διαθεματικότητας. </a:t>
            </a:r>
          </a:p>
          <a:p>
            <a:pPr>
              <a:spcBef>
                <a:spcPct val="0"/>
              </a:spcBef>
            </a:pPr>
            <a:r>
              <a:rPr lang="el-GR" smtClean="0">
                <a:solidFill>
                  <a:schemeClr val="bg1"/>
                </a:solidFill>
              </a:rPr>
              <a:t>Κομβικός ο ρόλος των Ν.Τ.: επίτευξη στόχων σε ελάχιστο χρόνο</a:t>
            </a:r>
          </a:p>
          <a:p>
            <a:pPr>
              <a:spcBef>
                <a:spcPct val="0"/>
              </a:spcBef>
            </a:pPr>
            <a:r>
              <a:rPr lang="el-GR" smtClean="0"/>
              <a:t>Στο εικονικό περιβάλλον δίνεται η ευκαιρία στους μαθητές να προβληματιστούν και να εκφράσουν τις απόψεις τους συγκριτικά με τις προβλέψεις τους σε θεμελιώδη θέματα που πολλές φορές θεωρούνται προφανή και αυτονόητα. Οι ίδιοι οι μαθητές ανακαλύπτουν τι δεν έχουν κατανοήσει. Οι μαθητές έρχονται σε γνωστική σύγκρουση και ανακαλύπτουν πειραματικά τη νέα γνώση, από ποιους παράγοντες εξαρτάται και ποιους δεν εξαρτάται η άνωση. Με τα παραδοσιακά μέσα διδασκαλίας είναι δύσκολο να επιτευχθούν τα παραπάνω.</a:t>
            </a:r>
          </a:p>
          <a:p>
            <a:pPr>
              <a:spcBef>
                <a:spcPct val="0"/>
              </a:spcBef>
            </a:pPr>
            <a:endParaRPr lang="el-GR" smtClean="0"/>
          </a:p>
          <a:p>
            <a:pPr>
              <a:spcBef>
                <a:spcPct val="0"/>
              </a:spcBef>
            </a:pPr>
            <a:endParaRPr lang="el-GR"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9F8A91-3F69-4812-B3ED-CF72F3E16E67}" type="slidenum">
              <a:rPr lang="el-GR"/>
              <a:pPr fontAlgn="base">
                <a:spcBef>
                  <a:spcPct val="0"/>
                </a:spcBef>
                <a:spcAft>
                  <a:spcPct val="0"/>
                </a:spcAft>
              </a:pPr>
              <a:t>22</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Με το διαθεματικό τρόπο προσέγγισης δόθηκε ιδιαίτερη έμφαση στη βαθύτερη κατανόηση της σχέσης των αναλόγων ποσών στην ανεξάρτητη και εξαρτημένη μεταβλητή, στη ποσοτική κατανόηση της σχέσης αυτής, στο ρόλο της σταθεράς αναλογίας, στη γραφική παράσταση της, στις επιπλέον δυσκολίες που έχουν οι μαθητές στην κατανόηση των συναρτήσεων στη Φυσική όπως είναι το φυσικό περιεχόμενο των παραγόντων των τύπων, στις διαφορές στο περιεχόμενο του συμβολισμού μεταξύ φυσικής και μαθηματικών αλλά και στο περιεχόμενο των συναρτήσεων.</a:t>
            </a:r>
          </a:p>
          <a:p>
            <a:pPr>
              <a:spcBef>
                <a:spcPct val="0"/>
              </a:spcBef>
            </a:pPr>
            <a:endParaRPr lang="el-GR"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378EE0-E3D9-4263-BBEE-5DF2788AB7B6}" type="slidenum">
              <a:rPr lang="el-GR"/>
              <a:pPr fontAlgn="base">
                <a:spcBef>
                  <a:spcPct val="0"/>
                </a:spcBef>
                <a:spcAft>
                  <a:spcPct val="0"/>
                </a:spcAft>
              </a:pPr>
              <a:t>23</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Η διαθεματική διδασκαλία είχε θετική αποδοχή από το σύνολο των εκπαιδευτικών, λόγω των θετικών της μαθησιακών αποτελεσμάτων σε όλες τις κατηγορίες επίδοσης μαθητών. Οι εκπαιδευτικοί, που παρακολουθούν τέτοιες παρεμβάσεις, εμπνέονται από τις συνεργασίες και αλληλεπιδράσεις, πείθονται για τα θετικά τους αποτελέσματα, ενδιαφέρονται να επιμορφωθούν για καινοτόμες πρακτικές ή να εντάξουν στη διδασκαλία νέα στοιχεία. Οι εκπαιδευτικοί που σχεδιάζουν και υλοποιούν διαθεματικές παρεμβάσεις λαμβάνουν θετική ανατροφοδότηση.</a:t>
            </a:r>
          </a:p>
          <a:p>
            <a:pPr>
              <a:spcBef>
                <a:spcPct val="0"/>
              </a:spcBef>
            </a:pPr>
            <a:r>
              <a:rPr lang="el-GR" smtClean="0"/>
              <a:t/>
            </a:r>
            <a:br>
              <a:rPr lang="el-GR" smtClean="0"/>
            </a:br>
            <a:endParaRPr lang="el-GR" smtClean="0"/>
          </a:p>
          <a:p>
            <a:pPr>
              <a:spcBef>
                <a:spcPct val="0"/>
              </a:spcBef>
            </a:pPr>
            <a:endParaRPr lang="el-GR" smtClean="0"/>
          </a:p>
          <a:p>
            <a:pPr>
              <a:spcBef>
                <a:spcPct val="0"/>
              </a:spcBef>
            </a:pPr>
            <a:endParaRPr lang="el-GR"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A25268-183A-4B8F-B31E-8C9C1A57BD42}" type="slidenum">
              <a:rPr lang="el-GR"/>
              <a:pPr fontAlgn="base">
                <a:spcBef>
                  <a:spcPct val="0"/>
                </a:spcBef>
                <a:spcAft>
                  <a:spcPct val="0"/>
                </a:spcAft>
              </a:pPr>
              <a:t>24</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Η ύπαρξη μεγαλύτερης αυτονομίας στις σχολικές μονάδες αναφορικά με το ωρολόγιο πρόγραμμα σε ένα μέρος της διδακτέας ύλης και σε διοικητικά θέματα σε συνεργασία με τους υπάρχοντες τοπικούς εκπαιδευτικούς θεσμούς θα μπορούσε να συμβάλλει στην ανάληψη αντίστοιχων πρωτοβουλιών για τη δοκιμή και εισαγωγή καινοτομιών στο σχεδιασμού εκπαιδευτικού υλικού και καινοτόμων δραστηριοτήτων με στόχο το καλύτερο μαθησιακό αποτέλεσμα.</a:t>
            </a: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ADCD2D-DB60-4158-8CD7-4CCB572DF6FC}" type="slidenum">
              <a:rPr lang="el-GR"/>
              <a:pPr fontAlgn="base">
                <a:spcBef>
                  <a:spcPct val="0"/>
                </a:spcBef>
                <a:spcAft>
                  <a:spcPct val="0"/>
                </a:spcAft>
              </a:pPr>
              <a:t>25</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Οι διδάσκοντες εκπαιδευτικοί συνδέουν διαθεματικά τις διδασκόμενες έννοιες της Φυσικής με σχετικές έννοιες των μαθηματικών, που έχουν ήδη διδαχθεί. Βασικός σκοπός είναι η επιστημονική εμβάθυνση στην οικοδόμηση και σύνδεση των εννοιών και των αναπαραστάσεων τους από τους μαθητές. Ανάμεσα στους στόχους της διαθεματικής διδασκαλίας για τους μαθητές ήταν:</a:t>
            </a:r>
          </a:p>
          <a:p>
            <a:pPr>
              <a:spcBef>
                <a:spcPct val="0"/>
              </a:spcBef>
            </a:pPr>
            <a:r>
              <a:rPr lang="el-GR" smtClean="0"/>
              <a:t>να ανακαλύψουν πειραματικά τους παράγοντες από τους οποίους εξαρτάται η άνωση και να είναι σε θέση να περιγράφουν με μαθηματική σχέση την εξάρτηση αυτή,</a:t>
            </a:r>
          </a:p>
          <a:p>
            <a:pPr>
              <a:spcBef>
                <a:spcPct val="0"/>
              </a:spcBef>
            </a:pPr>
            <a:r>
              <a:rPr lang="el-GR" smtClean="0"/>
              <a:t>να συνδέσουν τις γνώσεις τους από τα Μαθηματικά, σχετικά με τα ανάλογα ποσά, με αυτές που διδάσκονται στο μάθημα Άνωση της Φυσικής (να συσχετίσουν τις ιδιότητες των αναλόγων ποσών τους πίνακες τιμών την ανεξάρτητη και εξαρτημένη μεταβλητή με τον τύπο της άνωσης).</a:t>
            </a:r>
          </a:p>
          <a:p>
            <a:pPr>
              <a:spcBef>
                <a:spcPct val="0"/>
              </a:spcBef>
            </a:pPr>
            <a:r>
              <a:rPr lang="el-GR" smtClean="0"/>
              <a:t>να αντιληφθούν την εφαρμογή στις Φυσικές Επιστήμες των θεμάτων που προσεγγίζονται από τα Μαθηματικά, καθώς και τη σύνδεσή τους με την καθημερινή ζωή.</a:t>
            </a:r>
          </a:p>
          <a:p>
            <a:pPr>
              <a:spcBef>
                <a:spcPct val="0"/>
              </a:spcBef>
            </a:pPr>
            <a:r>
              <a:rPr lang="el-GR" smtClean="0"/>
              <a:t/>
            </a:r>
            <a:br>
              <a:rPr lang="el-GR" smtClean="0"/>
            </a:br>
            <a:endParaRPr lang="el-GR" smtClean="0"/>
          </a:p>
          <a:p>
            <a:pPr>
              <a:spcBef>
                <a:spcPct val="0"/>
              </a:spcBef>
            </a:pPr>
            <a:endParaRPr lang="el-GR" smtClean="0"/>
          </a:p>
          <a:p>
            <a:pPr>
              <a:spcBef>
                <a:spcPct val="0"/>
              </a:spcBef>
            </a:pPr>
            <a:endParaRPr lang="el-GR"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D61A25-83D3-4410-914D-D20596D43C39}" type="slidenum">
              <a:rPr lang="el-GR"/>
              <a:pPr fontAlgn="base">
                <a:spcBef>
                  <a:spcPct val="0"/>
                </a:spcBef>
                <a:spcAft>
                  <a:spcPct val="0"/>
                </a:spcAft>
              </a:pPr>
              <a:t>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Για την εισαγωγή στην έννοια της Άνωσης επιλέχθηκε έργο του σύγχρονου Πολυμεσικού Καλλιτέχνη (Video Artist) Bill Viola (γεν. 1951). Video του 2000, διάρκειας 1.50’’, με τίτλο: «Ascension». Ο τίτλος του έργου μεταφράζεται: Άνοδος, ή Ανύψωση αλλά και σαν «Ανάληψη»-με την θρησκευτική έννοια του όρου- που μάλλον είναι και ο πλησιέστερος στο νόημα του έργου, αφού ο καλλιτέχνης με τα έργα της σειράς αυτής συνήθως εκφράζει το συναισθηματικό και πνευματικό ταξίδι μέσα από μεταφυσικά θέματα όπως: ζωή-θάνατος-μεταμόρφωση. Ο συντριπτικός όγκος του έργου του συγκεκριμένου καλλιτέχνη, παρουσιάζει την περιπέτεια της ανθρώπινης μορφής μέσα σε υδάτινο περιβάλλον, (Wikipedia, 2016). Στόχος ήταν, μέσω της άμεσης αισθητικής διεργασίας αλλά και της απόλαυσης, η ενεργοποίηση της συμμετοχής των μαθητών στην εκπαιδευτική διαδικασία, που θα ακολουθήσει, για τη βαθύτερη και προσωπικότερη κατανόηση του φυσικού φαινομένου και των εννοιών. </a:t>
            </a:r>
          </a:p>
          <a:p>
            <a:pPr>
              <a:spcBef>
                <a:spcPct val="0"/>
              </a:spcBef>
            </a:pPr>
            <a:endParaRPr lang="el-GR"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C78792-6AE0-495B-95FC-4EEFFB263C33}" type="slidenum">
              <a:rPr lang="el-GR"/>
              <a:pPr fontAlgn="base">
                <a:spcBef>
                  <a:spcPct val="0"/>
                </a:spcBef>
                <a:spcAft>
                  <a:spcPct val="0"/>
                </a:spcAft>
              </a:pPr>
              <a:t>6</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Aξιοποιήθηκε η προσομοίωση με τίτλο «Άνωση» του λογισμικού του Πανεπιστημίου του Colorado (phet). Οι μαθητές εξοικειώθηκαν πρωτύτερα με την χρήση του εκπαιδευτικού λογισμικού phet, εργάστηκαν ομαδοσυνεργατικά με τη μέθοδο της καθοδηγούμενης ανακάλυψης: με ερωτήσεις και προβληματισμούς από τη διδάσκουσα μέσω του ειδικού λογισμικού. Οι ομάδες ήταν των δύο μαθητών ανά υπολογιστή και συμπλήρωναν φύλλο εργασίας, ενώ με την πρόοδο της διδασκαλίας γινόταν εναλλαγή στους ρόλους του χειριστή του Η/Υ και του γραμματέα της ομάδας, ανά δραστηριότητα. </a:t>
            </a:r>
          </a:p>
          <a:p>
            <a:pPr>
              <a:spcBef>
                <a:spcPct val="0"/>
              </a:spcBef>
            </a:pPr>
            <a:endParaRPr lang="en-US" b="1" i="1" smtClean="0"/>
          </a:p>
          <a:p>
            <a:pPr>
              <a:spcBef>
                <a:spcPct val="0"/>
              </a:spcBef>
            </a:pPr>
            <a:r>
              <a:rPr lang="el-GR" b="1" i="1" smtClean="0"/>
              <a:t>Δραστηριότητα 1 : Γνωριμία με την Άνωση</a:t>
            </a:r>
            <a:endParaRPr lang="el-GR" smtClean="0"/>
          </a:p>
          <a:p>
            <a:pPr>
              <a:spcBef>
                <a:spcPct val="0"/>
              </a:spcBef>
            </a:pPr>
            <a:r>
              <a:rPr lang="el-GR" smtClean="0"/>
              <a:t>Αρχικά, οι μαθητές ζυγίζουν ένα τούβλο έξω από το νερό, καθώς και μέσα σε αυτό και καλούνται να εξηγήσουν τη διαφορά των ενδείξεων της ζυγαριάς. Μετά από συζήτηση με τον διδάσκοντα, </a:t>
            </a:r>
            <a:r>
              <a:rPr lang="el-GR" b="1" i="1" smtClean="0"/>
              <a:t>εισάγεται η έννοια της Άνωσης.</a:t>
            </a:r>
            <a:r>
              <a:rPr lang="el-GR" smtClean="0"/>
              <a:t> Εφαρμόζουν τον πρώτο νόμο του Νεύτωνα και εξηγούν την ένδειξη της ζυγαριάς.</a:t>
            </a:r>
          </a:p>
          <a:p>
            <a:pPr>
              <a:spcBef>
                <a:spcPct val="0"/>
              </a:spcBef>
            </a:pPr>
            <a:r>
              <a:rPr lang="el-GR" smtClean="0"/>
              <a:t>Προκειμένου να έρθουν οι μαθητές σε </a:t>
            </a:r>
            <a:r>
              <a:rPr lang="el-GR" b="1" i="1" smtClean="0"/>
              <a:t>γνωστική</a:t>
            </a:r>
            <a:r>
              <a:rPr lang="el-GR" smtClean="0"/>
              <a:t> </a:t>
            </a:r>
            <a:r>
              <a:rPr lang="el-GR" b="1" i="1" smtClean="0"/>
              <a:t>σύγκρουση</a:t>
            </a:r>
            <a:r>
              <a:rPr lang="el-GR" smtClean="0"/>
              <a:t> με την εναλλακτική τους ιδέα ότι η Άνωση </a:t>
            </a:r>
            <a:r>
              <a:rPr lang="el-GR" b="1" i="1" smtClean="0"/>
              <a:t>μεταβάλλεται</a:t>
            </a:r>
            <a:r>
              <a:rPr lang="el-GR" smtClean="0"/>
              <a:t> </a:t>
            </a:r>
            <a:r>
              <a:rPr lang="el-GR" b="1" i="1" smtClean="0"/>
              <a:t>με</a:t>
            </a:r>
            <a:r>
              <a:rPr lang="el-GR" smtClean="0"/>
              <a:t> </a:t>
            </a:r>
            <a:r>
              <a:rPr lang="el-GR" b="1" i="1" smtClean="0"/>
              <a:t>το</a:t>
            </a:r>
            <a:r>
              <a:rPr lang="el-GR" smtClean="0"/>
              <a:t> </a:t>
            </a:r>
            <a:r>
              <a:rPr lang="el-GR" b="1" i="1" smtClean="0"/>
              <a:t>βάθος</a:t>
            </a:r>
            <a:r>
              <a:rPr lang="el-GR" smtClean="0"/>
              <a:t>, ανεβάζουν σιγά-σιγά το τούβλο και παρατηρούν ότι </a:t>
            </a:r>
            <a:r>
              <a:rPr lang="el-GR" b="1" i="1" smtClean="0"/>
              <a:t>η</a:t>
            </a:r>
            <a:r>
              <a:rPr lang="el-GR" smtClean="0"/>
              <a:t> </a:t>
            </a:r>
            <a:r>
              <a:rPr lang="el-GR" b="1" i="1" smtClean="0"/>
              <a:t>άνωση</a:t>
            </a:r>
            <a:r>
              <a:rPr lang="el-GR" smtClean="0"/>
              <a:t> </a:t>
            </a:r>
            <a:r>
              <a:rPr lang="el-GR" b="1" i="1" smtClean="0"/>
              <a:t>παραμένει</a:t>
            </a:r>
            <a:r>
              <a:rPr lang="el-GR" smtClean="0"/>
              <a:t> </a:t>
            </a:r>
            <a:r>
              <a:rPr lang="el-GR" b="1" i="1" smtClean="0"/>
              <a:t>σταθερή</a:t>
            </a:r>
            <a:r>
              <a:rPr lang="el-GR" smtClean="0"/>
              <a:t>.</a:t>
            </a:r>
          </a:p>
          <a:p>
            <a:pPr>
              <a:spcBef>
                <a:spcPct val="0"/>
              </a:spcBef>
            </a:pPr>
            <a:r>
              <a:rPr lang="el-GR" smtClean="0"/>
              <a:t>Στη συνέχεια, </a:t>
            </a:r>
            <a:r>
              <a:rPr lang="el-GR" b="1" i="1" smtClean="0"/>
              <a:t>βγάζουν το τούβλο σιγά-σιγά από το νερό και</a:t>
            </a:r>
            <a:r>
              <a:rPr lang="el-GR" smtClean="0"/>
              <a:t> </a:t>
            </a:r>
            <a:r>
              <a:rPr lang="el-GR" b="1" i="1" smtClean="0"/>
              <a:t>παρατηρούν τη μεταβολή της Άνωσης, καθώς μεταβάλλεται ο όγκος του βυθισμένου τμήματος.</a:t>
            </a:r>
            <a:endParaRPr lang="el-GR" smtClean="0"/>
          </a:p>
          <a:p>
            <a:pPr>
              <a:spcBef>
                <a:spcPct val="0"/>
              </a:spcBef>
            </a:pPr>
            <a:endParaRPr lang="el-GR"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14BB15-CC5F-4398-B278-BC0FFC28534F}" type="slidenum">
              <a:rPr lang="el-GR"/>
              <a:pPr fontAlgn="base">
                <a:spcBef>
                  <a:spcPct val="0"/>
                </a:spcBef>
                <a:spcAft>
                  <a:spcPct val="0"/>
                </a:spcAft>
              </a:pPr>
              <a:t>7</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Στόχος είναι μέσα από τη γνωστική σύγκρουση να φθάσουν οι μαθητές στην εννοιολογική αλλαγή, (Driver, Squires, Rushworth &amp; Wood-Robinson, 1999), (Κουμαράς, 2002). Συνήθεις εναλλακτικές ιδέες των μαθητών για την άνωση είναι η εξάρτηση της από τη μάζα του βυθισμένου σώματος και από το βάθος που βρίσκεται το σώμα μέσα στο υγρό, (Γκινίδης, 2016). Διαπίστωσαν πειραματικά ότι η άνωση δεν εξαρτάται ούτε από το βάθος στο οποίο βρίσκεται το βυθισμένο αντικείμενο, ούτε από τη μάζα του βυθισμένου σώματος. </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61849-6E4B-4721-830C-B6B8B87F188F}" type="slidenum">
              <a:rPr lang="el-GR"/>
              <a:pPr fontAlgn="base">
                <a:spcBef>
                  <a:spcPct val="0"/>
                </a:spcBef>
                <a:spcAft>
                  <a:spcPct val="0"/>
                </a:spcAft>
              </a:pPr>
              <a:t>8</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αναλαμβάνει η καθηγήτρια των μαθηματικών, ώστε να συνδέσουν με το διδασκόμενο μάθημα της Άνωσης τα ανάλογα ποσά και την έννοια της συνάρτησης, που είχαν διδαχθεί στο μάθημα των μαθηματικών. Η καθηγήτρια των μαθηματικών έδωσε ένα ακόμη φύλλο εργασίας στους μαθητές. Το φύλλο τους υπενθύμιζε ορισμένες έννοιες από τα μαθηματικά τη θεωρία των ανάλογων ποσών, της ανεξάρτητης-εξαρτημένης μεταβλητής, τη συνάρτηση που συνδέει δύο ανάλογα ποσά, καθώς και εφαρμογές συμπλήρωσης πίνακα τιμών της συνάρτησης αυτής και σχεδιασμού της γραφικής της παράστασης. </a:t>
            </a:r>
          </a:p>
          <a:p>
            <a:pPr>
              <a:spcBef>
                <a:spcPct val="0"/>
              </a:spcBef>
            </a:pPr>
            <a:endParaRPr lang="el-GR"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3A4D92-C29D-4E8D-A5EE-A5DC6AD17F20}" type="slidenum">
              <a:rPr lang="el-GR"/>
              <a:pPr fontAlgn="base">
                <a:spcBef>
                  <a:spcPct val="0"/>
                </a:spcBef>
                <a:spcAft>
                  <a:spcPct val="0"/>
                </a:spcAft>
              </a:pPr>
              <a:t>11</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Η παρέμβαση της μαθηματικού εστίασε στα σημεία, που οι μαθητές έχουν δυσκολίες. Όπως της ανεξάρτητης, εξαρτημένης μεταβλητής και στη σταθερά αναλογίας. Αξιοποίησε αναπαραστάσεις που οι μαθητές κατανοούν καλύτερα όπως τον πίνακα τιμών και τη γραφική παράσταση, (Ορφανός, 2010).</a:t>
            </a:r>
          </a:p>
          <a:p>
            <a:pPr>
              <a:spcBef>
                <a:spcPct val="0"/>
              </a:spcBef>
            </a:pPr>
            <a:endParaRPr lang="el-GR"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21AE1D-FCB1-4405-800B-9F13599E35E5}" type="slidenum">
              <a:rPr lang="el-GR"/>
              <a:pPr fontAlgn="base">
                <a:spcBef>
                  <a:spcPct val="0"/>
                </a:spcBef>
                <a:spcAft>
                  <a:spcPct val="0"/>
                </a:spcAft>
              </a:pPr>
              <a:t>12</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Οι μαθητές οδηγήθηκαν στην ανακάλυψη της εξάρτησης της τιμής της άνωσης από τον όγκο του βυθισμένου σώματος (εκτοπιζόμενου υγρού). Η εκπαιδευτικός οργανώνει και καθοδηγεί τις ομάδες των μαθητών και τις βοηθά στη διατύπωση του επιστημονικού συμπεράσματος και της αρχής του Αρχιμήδη και όπου αλλού κρίνεται απαραίτητο. </a:t>
            </a:r>
          </a:p>
          <a:p>
            <a:pPr>
              <a:spcBef>
                <a:spcPct val="0"/>
              </a:spcBef>
            </a:pPr>
            <a:endParaRPr lang="el-GR"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DD93D2-C7D9-4F65-90A2-BC46DF0973EF}" type="slidenum">
              <a:rPr lang="el-GR"/>
              <a:pPr fontAlgn="base">
                <a:spcBef>
                  <a:spcPct val="0"/>
                </a:spcBef>
                <a:spcAft>
                  <a:spcPct val="0"/>
                </a:spcAft>
              </a:pPr>
              <a:t>13</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Οι μαθητές μέσω των εικονικών πειραμάτων ανακάλυψαν αρχικά την ποιοτική εξάρτηση, από ποια μεγέθη εξαρτάται η άνωση και από ποια δεν εξαρτάται. Οι μαθητές συμπλήρωναν πίνακες τιμών για τα μεγέθη από τα οποία εξαρτάται η άνωση ώστε να παρατηρήσουν-ανακαλύψουν πειραματιζόμενοι και την ποσοτική εξάρτηση μέσω της αναπαράστασης των πινάκων.</a:t>
            </a:r>
          </a:p>
          <a:p>
            <a:pPr>
              <a:spcBef>
                <a:spcPct val="0"/>
              </a:spcBef>
            </a:pPr>
            <a:r>
              <a:rPr lang="el-GR" smtClean="0"/>
              <a:t/>
            </a:r>
            <a:br>
              <a:rPr lang="el-GR" smtClean="0"/>
            </a:br>
            <a:endParaRPr lang="el-GR" smtClean="0"/>
          </a:p>
          <a:p>
            <a:pPr>
              <a:spcBef>
                <a:spcPct val="0"/>
              </a:spcBef>
            </a:pPr>
            <a:endParaRPr lang="el-GR"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0E5D59-D6B4-4B00-97F9-FC7186399B32}" type="slidenum">
              <a:rPr lang="el-GR"/>
              <a:pPr fontAlgn="base">
                <a:spcBef>
                  <a:spcPct val="0"/>
                </a:spcBef>
                <a:spcAft>
                  <a:spcPct val="0"/>
                </a:spcAft>
              </a:pPr>
              <a:t>15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1AE21080-5ADD-47AE-8FCD-4E5CB8DABE90}" type="datetime1">
              <a:rPr lang="el-GR"/>
              <a:pPr>
                <a:defRPr/>
              </a:pPr>
              <a:t>18/10/2016</a:t>
            </a:fld>
            <a:endParaRPr lang="el-GR"/>
          </a:p>
        </p:txBody>
      </p:sp>
      <p:sp>
        <p:nvSpPr>
          <p:cNvPr id="8" name="Slide Number Placeholder 15"/>
          <p:cNvSpPr>
            <a:spLocks noGrp="1"/>
          </p:cNvSpPr>
          <p:nvPr>
            <p:ph type="sldNum" sz="quarter" idx="11"/>
          </p:nvPr>
        </p:nvSpPr>
        <p:spPr/>
        <p:txBody>
          <a:bodyPr/>
          <a:lstStyle>
            <a:lvl1pPr>
              <a:defRPr/>
            </a:lvl1pPr>
          </a:lstStyle>
          <a:p>
            <a:pPr>
              <a:defRPr/>
            </a:pPr>
            <a:fld id="{7DADACEB-31BA-4A2C-B478-80B4691481B6}" type="slidenum">
              <a:rPr lang="el-GR"/>
              <a:pPr>
                <a:defRPr/>
              </a:pPr>
              <a:t>‹#›</a:t>
            </a:fld>
            <a:endParaRPr lang="el-GR"/>
          </a:p>
        </p:txBody>
      </p:sp>
      <p:sp>
        <p:nvSpPr>
          <p:cNvPr id="10" name="Footer Placeholder 16"/>
          <p:cNvSpPr>
            <a:spLocks noGrp="1"/>
          </p:cNvSpPr>
          <p:nvPr>
            <p:ph type="ftr" sz="quarter" idx="12"/>
          </p:nvPr>
        </p:nvSpPr>
        <p:spPr/>
        <p:txBody>
          <a:bodyPr/>
          <a:lstStyle>
            <a:lvl1pPr>
              <a:defRPr/>
            </a:lvl1pPr>
          </a:lstStyle>
          <a:p>
            <a:pPr>
              <a:defRPr/>
            </a:pPr>
            <a:r>
              <a:rPr lang="el-GR"/>
              <a:t>Ρόδος 15 Οκτωβρίου 2016</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8AE80139-6D0A-4503-8688-A4073212702D}" type="datetime1">
              <a:rPr lang="el-GR"/>
              <a:pPr>
                <a:defRPr/>
              </a:pPr>
              <a:t>18/10/2016</a:t>
            </a:fld>
            <a:endParaRPr lang="el-GR"/>
          </a:p>
        </p:txBody>
      </p:sp>
      <p:sp>
        <p:nvSpPr>
          <p:cNvPr id="5" name="Footer Placeholder 9"/>
          <p:cNvSpPr>
            <a:spLocks noGrp="1"/>
          </p:cNvSpPr>
          <p:nvPr>
            <p:ph type="ftr" sz="quarter" idx="11"/>
          </p:nvPr>
        </p:nvSpPr>
        <p:spPr/>
        <p:txBody>
          <a:bodyPr/>
          <a:lstStyle>
            <a:lvl1pPr>
              <a:defRPr/>
            </a:lvl1pPr>
          </a:lstStyle>
          <a:p>
            <a:pPr>
              <a:defRPr/>
            </a:pPr>
            <a:r>
              <a:rPr lang="el-GR"/>
              <a:t>Ρόδος 15 Οκτωβρίου 2016</a:t>
            </a:r>
          </a:p>
        </p:txBody>
      </p:sp>
      <p:sp>
        <p:nvSpPr>
          <p:cNvPr id="6" name="Slide Number Placeholder 21"/>
          <p:cNvSpPr>
            <a:spLocks noGrp="1"/>
          </p:cNvSpPr>
          <p:nvPr>
            <p:ph type="sldNum" sz="quarter" idx="12"/>
          </p:nvPr>
        </p:nvSpPr>
        <p:spPr/>
        <p:txBody>
          <a:bodyPr/>
          <a:lstStyle>
            <a:lvl1pPr>
              <a:defRPr/>
            </a:lvl1pPr>
          </a:lstStyle>
          <a:p>
            <a:pPr>
              <a:defRPr/>
            </a:pPr>
            <a:fld id="{726C7DC5-D1B4-48AA-AC40-AB43AE9BC94B}"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C438E990-1FD5-402A-B796-8C23948974D4}" type="datetime1">
              <a:rPr lang="el-GR"/>
              <a:pPr>
                <a:defRPr/>
              </a:pPr>
              <a:t>18/10/2016</a:t>
            </a:fld>
            <a:endParaRPr lang="el-GR"/>
          </a:p>
        </p:txBody>
      </p:sp>
      <p:sp>
        <p:nvSpPr>
          <p:cNvPr id="5" name="Footer Placeholder 9"/>
          <p:cNvSpPr>
            <a:spLocks noGrp="1"/>
          </p:cNvSpPr>
          <p:nvPr>
            <p:ph type="ftr" sz="quarter" idx="11"/>
          </p:nvPr>
        </p:nvSpPr>
        <p:spPr/>
        <p:txBody>
          <a:bodyPr/>
          <a:lstStyle>
            <a:lvl1pPr>
              <a:defRPr/>
            </a:lvl1pPr>
          </a:lstStyle>
          <a:p>
            <a:pPr>
              <a:defRPr/>
            </a:pPr>
            <a:r>
              <a:rPr lang="el-GR"/>
              <a:t>Ρόδος 15 Οκτωβρίου 2016</a:t>
            </a:r>
          </a:p>
        </p:txBody>
      </p:sp>
      <p:sp>
        <p:nvSpPr>
          <p:cNvPr id="6" name="Slide Number Placeholder 21"/>
          <p:cNvSpPr>
            <a:spLocks noGrp="1"/>
          </p:cNvSpPr>
          <p:nvPr>
            <p:ph type="sldNum" sz="quarter" idx="12"/>
          </p:nvPr>
        </p:nvSpPr>
        <p:spPr/>
        <p:txBody>
          <a:bodyPr/>
          <a:lstStyle>
            <a:lvl1pPr>
              <a:defRPr/>
            </a:lvl1pPr>
          </a:lstStyle>
          <a:p>
            <a:pPr>
              <a:defRPr/>
            </a:pPr>
            <a:fld id="{0FF48CEE-13F9-45ED-9B51-8D79495DC431}"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5D6CEAC7-D0BE-455F-9320-0465D2B53604}" type="datetime1">
              <a:rPr lang="el-GR"/>
              <a:pPr>
                <a:defRPr/>
              </a:pPr>
              <a:t>18/10/2016</a:t>
            </a:fld>
            <a:endParaRPr lang="el-GR"/>
          </a:p>
        </p:txBody>
      </p:sp>
      <p:sp>
        <p:nvSpPr>
          <p:cNvPr id="5" name="Footer Placeholder 9"/>
          <p:cNvSpPr>
            <a:spLocks noGrp="1"/>
          </p:cNvSpPr>
          <p:nvPr>
            <p:ph type="ftr" sz="quarter" idx="11"/>
          </p:nvPr>
        </p:nvSpPr>
        <p:spPr/>
        <p:txBody>
          <a:bodyPr/>
          <a:lstStyle>
            <a:lvl1pPr>
              <a:defRPr/>
            </a:lvl1pPr>
          </a:lstStyle>
          <a:p>
            <a:pPr>
              <a:defRPr/>
            </a:pPr>
            <a:r>
              <a:rPr lang="el-GR"/>
              <a:t>Ρόδος 15 Οκτωβρίου 2016</a:t>
            </a:r>
          </a:p>
        </p:txBody>
      </p:sp>
      <p:sp>
        <p:nvSpPr>
          <p:cNvPr id="6" name="Slide Number Placeholder 21"/>
          <p:cNvSpPr>
            <a:spLocks noGrp="1"/>
          </p:cNvSpPr>
          <p:nvPr>
            <p:ph type="sldNum" sz="quarter" idx="12"/>
          </p:nvPr>
        </p:nvSpPr>
        <p:spPr/>
        <p:txBody>
          <a:bodyPr/>
          <a:lstStyle>
            <a:lvl1pPr>
              <a:defRPr/>
            </a:lvl1pPr>
          </a:lstStyle>
          <a:p>
            <a:pPr>
              <a:defRPr/>
            </a:pPr>
            <a:fld id="{6F734ED1-B004-4B95-83AA-58B7E874712C}"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D80119-E90A-4638-A918-BE5CBBC539E8}" type="datetime1">
              <a:rPr lang="el-GR"/>
              <a:pPr>
                <a:defRPr/>
              </a:pPr>
              <a:t>18/10/2016</a:t>
            </a:fld>
            <a:endParaRPr lang="el-GR"/>
          </a:p>
        </p:txBody>
      </p:sp>
      <p:sp>
        <p:nvSpPr>
          <p:cNvPr id="6" name="Footer Placeholder 4"/>
          <p:cNvSpPr>
            <a:spLocks noGrp="1"/>
          </p:cNvSpPr>
          <p:nvPr>
            <p:ph type="ftr" sz="quarter" idx="11"/>
          </p:nvPr>
        </p:nvSpPr>
        <p:spPr/>
        <p:txBody>
          <a:bodyPr/>
          <a:lstStyle>
            <a:lvl1pPr>
              <a:defRPr/>
            </a:lvl1pPr>
          </a:lstStyle>
          <a:p>
            <a:pPr>
              <a:defRPr/>
            </a:pPr>
            <a:r>
              <a:rPr lang="el-GR"/>
              <a:t>Ρόδος 15 Οκτωβρίου 2016</a:t>
            </a:r>
          </a:p>
        </p:txBody>
      </p:sp>
      <p:sp>
        <p:nvSpPr>
          <p:cNvPr id="7" name="Slide Number Placeholder 5"/>
          <p:cNvSpPr>
            <a:spLocks noGrp="1"/>
          </p:cNvSpPr>
          <p:nvPr>
            <p:ph type="sldNum" sz="quarter" idx="12"/>
          </p:nvPr>
        </p:nvSpPr>
        <p:spPr/>
        <p:txBody>
          <a:bodyPr/>
          <a:lstStyle>
            <a:lvl1pPr>
              <a:defRPr/>
            </a:lvl1pPr>
          </a:lstStyle>
          <a:p>
            <a:pPr>
              <a:defRPr/>
            </a:pPr>
            <a:fld id="{E35BE65F-5CAE-4A87-8D4E-3B6524A26879}"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420E9CD2-3F94-44BE-B3D4-FBC8604D51C6}" type="datetime1">
              <a:rPr lang="el-GR"/>
              <a:pPr>
                <a:defRPr/>
              </a:pPr>
              <a:t>18/10/2016</a:t>
            </a:fld>
            <a:endParaRPr lang="el-GR"/>
          </a:p>
        </p:txBody>
      </p:sp>
      <p:sp>
        <p:nvSpPr>
          <p:cNvPr id="6" name="Footer Placeholder 9"/>
          <p:cNvSpPr>
            <a:spLocks noGrp="1"/>
          </p:cNvSpPr>
          <p:nvPr>
            <p:ph type="ftr" sz="quarter" idx="11"/>
          </p:nvPr>
        </p:nvSpPr>
        <p:spPr/>
        <p:txBody>
          <a:bodyPr/>
          <a:lstStyle>
            <a:lvl1pPr>
              <a:defRPr/>
            </a:lvl1pPr>
          </a:lstStyle>
          <a:p>
            <a:pPr>
              <a:defRPr/>
            </a:pPr>
            <a:r>
              <a:rPr lang="el-GR"/>
              <a:t>Ρόδος 15 Οκτωβρίου 2016</a:t>
            </a:r>
          </a:p>
        </p:txBody>
      </p:sp>
      <p:sp>
        <p:nvSpPr>
          <p:cNvPr id="7" name="Slide Number Placeholder 21"/>
          <p:cNvSpPr>
            <a:spLocks noGrp="1"/>
          </p:cNvSpPr>
          <p:nvPr>
            <p:ph type="sldNum" sz="quarter" idx="12"/>
          </p:nvPr>
        </p:nvSpPr>
        <p:spPr/>
        <p:txBody>
          <a:bodyPr/>
          <a:lstStyle>
            <a:lvl1pPr>
              <a:defRPr/>
            </a:lvl1pPr>
          </a:lstStyle>
          <a:p>
            <a:pPr>
              <a:defRPr/>
            </a:pPr>
            <a:fld id="{119B1513-2DEF-47DB-A5F2-0AFF60C6C0FB}"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B3A3F15F-C599-4708-ACF8-D0206CF6A91E}" type="slidenum">
              <a:rPr lang="el-GR"/>
              <a:pPr>
                <a:defRPr/>
              </a:pPr>
              <a:t>‹#›</a:t>
            </a:fld>
            <a:endParaRPr lang="el-GR"/>
          </a:p>
        </p:txBody>
      </p:sp>
      <p:sp>
        <p:nvSpPr>
          <p:cNvPr id="10" name="Footer Placeholder 7"/>
          <p:cNvSpPr>
            <a:spLocks noGrp="1"/>
          </p:cNvSpPr>
          <p:nvPr>
            <p:ph type="ftr" sz="quarter" idx="11"/>
          </p:nvPr>
        </p:nvSpPr>
        <p:spPr/>
        <p:txBody>
          <a:bodyPr/>
          <a:lstStyle>
            <a:lvl1pPr>
              <a:defRPr/>
            </a:lvl1pPr>
          </a:lstStyle>
          <a:p>
            <a:pPr>
              <a:defRPr/>
            </a:pPr>
            <a:r>
              <a:rPr lang="el-GR"/>
              <a:t>Ρόδος 15 Οκτωβρίου 2016</a:t>
            </a:r>
          </a:p>
        </p:txBody>
      </p:sp>
      <p:sp>
        <p:nvSpPr>
          <p:cNvPr id="11" name="Date Placeholder 6"/>
          <p:cNvSpPr>
            <a:spLocks noGrp="1"/>
          </p:cNvSpPr>
          <p:nvPr>
            <p:ph type="dt" sz="half" idx="12"/>
          </p:nvPr>
        </p:nvSpPr>
        <p:spPr/>
        <p:txBody>
          <a:bodyPr/>
          <a:lstStyle>
            <a:lvl1pPr>
              <a:defRPr/>
            </a:lvl1pPr>
          </a:lstStyle>
          <a:p>
            <a:pPr>
              <a:defRPr/>
            </a:pPr>
            <a:fld id="{01499B99-5FC1-431A-9FF3-E1BCAA383528}" type="datetime1">
              <a:rPr lang="el-GR"/>
              <a:pPr>
                <a:defRPr/>
              </a:pPr>
              <a:t>18/10/2016</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30A9701A-4FBF-4AF5-A3BD-F703AE5C4033}" type="datetime1">
              <a:rPr lang="el-GR"/>
              <a:pPr>
                <a:defRPr/>
              </a:pPr>
              <a:t>18/10/2016</a:t>
            </a:fld>
            <a:endParaRPr lang="el-GR"/>
          </a:p>
        </p:txBody>
      </p:sp>
      <p:sp>
        <p:nvSpPr>
          <p:cNvPr id="4" name="Footer Placeholder 9"/>
          <p:cNvSpPr>
            <a:spLocks noGrp="1"/>
          </p:cNvSpPr>
          <p:nvPr>
            <p:ph type="ftr" sz="quarter" idx="11"/>
          </p:nvPr>
        </p:nvSpPr>
        <p:spPr/>
        <p:txBody>
          <a:bodyPr/>
          <a:lstStyle>
            <a:lvl1pPr>
              <a:defRPr/>
            </a:lvl1pPr>
          </a:lstStyle>
          <a:p>
            <a:pPr>
              <a:defRPr/>
            </a:pPr>
            <a:r>
              <a:rPr lang="el-GR"/>
              <a:t>Ρόδος 15 Οκτωβρίου 2016</a:t>
            </a:r>
          </a:p>
        </p:txBody>
      </p:sp>
      <p:sp>
        <p:nvSpPr>
          <p:cNvPr id="5" name="Slide Number Placeholder 21"/>
          <p:cNvSpPr>
            <a:spLocks noGrp="1"/>
          </p:cNvSpPr>
          <p:nvPr>
            <p:ph type="sldNum" sz="quarter" idx="12"/>
          </p:nvPr>
        </p:nvSpPr>
        <p:spPr/>
        <p:txBody>
          <a:bodyPr/>
          <a:lstStyle>
            <a:lvl1pPr>
              <a:defRPr/>
            </a:lvl1pPr>
          </a:lstStyle>
          <a:p>
            <a:pPr>
              <a:defRPr/>
            </a:pPr>
            <a:fld id="{9879DE55-E856-4DC6-ADBD-038462731EE4}"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EACB6FDC-C213-4A77-82D8-D719314A9CCC}" type="datetime1">
              <a:rPr lang="el-GR"/>
              <a:pPr>
                <a:defRPr/>
              </a:pPr>
              <a:t>18/10/2016</a:t>
            </a:fld>
            <a:endParaRPr lang="el-GR"/>
          </a:p>
        </p:txBody>
      </p:sp>
      <p:sp>
        <p:nvSpPr>
          <p:cNvPr id="3" name="Footer Placeholder 9"/>
          <p:cNvSpPr>
            <a:spLocks noGrp="1"/>
          </p:cNvSpPr>
          <p:nvPr>
            <p:ph type="ftr" sz="quarter" idx="11"/>
          </p:nvPr>
        </p:nvSpPr>
        <p:spPr/>
        <p:txBody>
          <a:bodyPr/>
          <a:lstStyle>
            <a:lvl1pPr>
              <a:defRPr/>
            </a:lvl1pPr>
          </a:lstStyle>
          <a:p>
            <a:pPr>
              <a:defRPr/>
            </a:pPr>
            <a:r>
              <a:rPr lang="el-GR"/>
              <a:t>Ρόδος 15 Οκτωβρίου 2016</a:t>
            </a:r>
          </a:p>
        </p:txBody>
      </p:sp>
      <p:sp>
        <p:nvSpPr>
          <p:cNvPr id="4" name="Slide Number Placeholder 21"/>
          <p:cNvSpPr>
            <a:spLocks noGrp="1"/>
          </p:cNvSpPr>
          <p:nvPr>
            <p:ph type="sldNum" sz="quarter" idx="12"/>
          </p:nvPr>
        </p:nvSpPr>
        <p:spPr/>
        <p:txBody>
          <a:bodyPr/>
          <a:lstStyle>
            <a:lvl1pPr>
              <a:defRPr/>
            </a:lvl1pPr>
          </a:lstStyle>
          <a:p>
            <a:pPr>
              <a:defRPr/>
            </a:pPr>
            <a:fld id="{64BB2FB3-F42A-4876-84E6-74C49431E0CA}"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7"/>
          <p:cNvSpPr>
            <a:spLocks noGrp="1"/>
          </p:cNvSpPr>
          <p:nvPr>
            <p:ph type="dt" sz="half" idx="10"/>
          </p:nvPr>
        </p:nvSpPr>
        <p:spPr/>
        <p:txBody>
          <a:bodyPr/>
          <a:lstStyle>
            <a:lvl1pPr>
              <a:defRPr/>
            </a:lvl1pPr>
          </a:lstStyle>
          <a:p>
            <a:pPr>
              <a:defRPr/>
            </a:pPr>
            <a:fld id="{8D676B7E-FF7E-483E-B706-CCA9DD3B433E}" type="datetime1">
              <a:rPr lang="el-GR"/>
              <a:pPr>
                <a:defRPr/>
              </a:pPr>
              <a:t>18/10/2016</a:t>
            </a:fld>
            <a:endParaRPr lang="el-GR"/>
          </a:p>
        </p:txBody>
      </p:sp>
      <p:sp>
        <p:nvSpPr>
          <p:cNvPr id="6" name="Slide Number Placeholder 8"/>
          <p:cNvSpPr>
            <a:spLocks noGrp="1"/>
          </p:cNvSpPr>
          <p:nvPr>
            <p:ph type="sldNum" sz="quarter" idx="11"/>
          </p:nvPr>
        </p:nvSpPr>
        <p:spPr/>
        <p:txBody>
          <a:bodyPr/>
          <a:lstStyle>
            <a:lvl1pPr>
              <a:defRPr/>
            </a:lvl1pPr>
          </a:lstStyle>
          <a:p>
            <a:pPr>
              <a:defRPr/>
            </a:pPr>
            <a:fld id="{D43C8578-DCB8-4382-9CB0-209249056737}" type="slidenum">
              <a:rPr lang="el-GR"/>
              <a:pPr>
                <a:defRPr/>
              </a:pPr>
              <a:t>‹#›</a:t>
            </a:fld>
            <a:endParaRPr lang="el-GR"/>
          </a:p>
        </p:txBody>
      </p:sp>
      <p:sp>
        <p:nvSpPr>
          <p:cNvPr id="7" name="Footer Placeholder 9"/>
          <p:cNvSpPr>
            <a:spLocks noGrp="1"/>
          </p:cNvSpPr>
          <p:nvPr>
            <p:ph type="ftr" sz="quarter" idx="12"/>
          </p:nvPr>
        </p:nvSpPr>
        <p:spPr/>
        <p:txBody>
          <a:bodyPr/>
          <a:lstStyle>
            <a:lvl1pPr>
              <a:defRPr/>
            </a:lvl1pPr>
          </a:lstStyle>
          <a:p>
            <a:pPr>
              <a:defRPr/>
            </a:pPr>
            <a:r>
              <a:rPr lang="el-GR"/>
              <a:t>Ρόδος 15 Οκτωβρίου 2016</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fld id="{3BD91747-2CB9-4D72-8648-196F75984D10}" type="datetime1">
              <a:rPr lang="el-GR"/>
              <a:pPr>
                <a:defRPr/>
              </a:pPr>
              <a:t>18/10/2016</a:t>
            </a:fld>
            <a:endParaRPr lang="el-GR"/>
          </a:p>
        </p:txBody>
      </p:sp>
      <p:sp>
        <p:nvSpPr>
          <p:cNvPr id="6" name="Slide Number Placeholder 8"/>
          <p:cNvSpPr>
            <a:spLocks noGrp="1"/>
          </p:cNvSpPr>
          <p:nvPr>
            <p:ph type="sldNum" sz="quarter" idx="11"/>
          </p:nvPr>
        </p:nvSpPr>
        <p:spPr/>
        <p:txBody>
          <a:bodyPr/>
          <a:lstStyle>
            <a:lvl1pPr>
              <a:defRPr/>
            </a:lvl1pPr>
          </a:lstStyle>
          <a:p>
            <a:pPr>
              <a:defRPr/>
            </a:pPr>
            <a:fld id="{2875BE7A-D403-4F5D-AA7D-35CEA809B0BE}" type="slidenum">
              <a:rPr lang="el-GR"/>
              <a:pPr>
                <a:defRPr/>
              </a:pPr>
              <a:t>‹#›</a:t>
            </a:fld>
            <a:endParaRPr lang="el-GR"/>
          </a:p>
        </p:txBody>
      </p:sp>
      <p:sp>
        <p:nvSpPr>
          <p:cNvPr id="7" name="Footer Placeholder 9"/>
          <p:cNvSpPr>
            <a:spLocks noGrp="1"/>
          </p:cNvSpPr>
          <p:nvPr>
            <p:ph type="ftr" sz="quarter" idx="12"/>
          </p:nvPr>
        </p:nvSpPr>
        <p:spPr/>
        <p:txBody>
          <a:bodyPr/>
          <a:lstStyle>
            <a:lvl1pPr>
              <a:defRPr/>
            </a:lvl1pPr>
          </a:lstStyle>
          <a:p>
            <a:pPr>
              <a:defRPr/>
            </a:pPr>
            <a:r>
              <a:rPr lang="el-GR"/>
              <a:t>Ρόδος 15 Οκτωβρίου 2016</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D706F8FD-6EDB-4DCE-BDBF-8A8DE4286A4C}" type="datetime1">
              <a:rPr lang="el-GR"/>
              <a:pPr>
                <a:defRPr/>
              </a:pPr>
              <a:t>18/10/2016</a:t>
            </a:fld>
            <a:endParaRPr lang="el-G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defRPr>
            </a:lvl1pPr>
          </a:lstStyle>
          <a:p>
            <a:pPr>
              <a:defRPr/>
            </a:pPr>
            <a:r>
              <a:rPr lang="el-GR"/>
              <a:t>Ρόδος 15 Οκτωβρίου 2016</a:t>
            </a:r>
            <a:endParaRPr lang="el-G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defRPr>
            </a:lvl1pPr>
          </a:lstStyle>
          <a:p>
            <a:pPr>
              <a:defRPr/>
            </a:pPr>
            <a:fld id="{F3F23605-E030-4C18-8D05-065553973A45}" type="slidenum">
              <a:rPr lang="el-GR"/>
              <a:pPr>
                <a:defRPr/>
              </a:pPr>
              <a:t>‹#›</a:t>
            </a:fld>
            <a:endParaRPr lang="el-G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68" r:id="rId7"/>
    <p:sldLayoutId id="2147483675" r:id="rId8"/>
    <p:sldLayoutId id="2147483676" r:id="rId9"/>
    <p:sldLayoutId id="2147483667" r:id="rId10"/>
    <p:sldLayoutId id="2147483666" r:id="rId11"/>
  </p:sldLayoutIdLst>
  <p:hf hdr="0" dt="0"/>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goo.gl/RwFRG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goo.gl/RwFRG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okaragi@sch.gr" TargetMode="External"/><Relationship Id="rId2" Type="http://schemas.openxmlformats.org/officeDocument/2006/relationships/hyperlink" Target="mailto:stelioso@sch.gr" TargetMode="External"/><Relationship Id="rId1" Type="http://schemas.openxmlformats.org/officeDocument/2006/relationships/slideLayout" Target="../slideLayouts/slideLayout2.xml"/><Relationship Id="rId6" Type="http://schemas.openxmlformats.org/officeDocument/2006/relationships/hyperlink" Target="mailto:kathtrian@gmail.com" TargetMode="External"/><Relationship Id="rId5" Type="http://schemas.openxmlformats.org/officeDocument/2006/relationships/hyperlink" Target="mailto:eleni.dafni@gmail.com" TargetMode="External"/><Relationship Id="rId4" Type="http://schemas.openxmlformats.org/officeDocument/2006/relationships/hyperlink" Target="mailto:beredimas2001@yahoo.g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goo.gl/qauG9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file:///C:\Users\&#904;&#955;&#949;&#957;&#945;\Desktop\&#931;&#933;&#925;&#917;&#916;&#929;&#921;&#927;%20&#916;&#921;&#913;&#920;&#917;&#924;&#913;&#932;&#921;&#922;&#919;\Bill%20Viola%20-%20Ascension.mp4"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4213" y="3284538"/>
            <a:ext cx="7775575" cy="11525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txBody>
          <a:bodyPr/>
          <a:lstStyle/>
          <a:p>
            <a:pPr fontAlgn="auto">
              <a:spcAft>
                <a:spcPts val="0"/>
              </a:spcAft>
              <a:buFont typeface="Wingdings 2"/>
              <a:buNone/>
              <a:defRPr/>
            </a:pPr>
            <a:r>
              <a:rPr lang="el-GR" sz="2800" dirty="0" smtClean="0"/>
              <a:t>Έρευνα Διαθεματικής Διδακτικής Πρότασης στο μάθημα της Άνωσης</a:t>
            </a:r>
            <a:endParaRPr lang="el-GR" sz="2800" dirty="0"/>
          </a:p>
        </p:txBody>
      </p:sp>
      <p:sp>
        <p:nvSpPr>
          <p:cNvPr id="2" name="Title 1"/>
          <p:cNvSpPr>
            <a:spLocks noGrp="1"/>
          </p:cNvSpPr>
          <p:nvPr>
            <p:ph type="ctrTitle"/>
          </p:nvPr>
        </p:nvSpPr>
        <p:spPr>
          <a:xfrm>
            <a:off x="539552" y="1628800"/>
            <a:ext cx="8280920" cy="122413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scene3d>
            <a:camera prst="orthographicFront"/>
            <a:lightRig rig="threePt" dir="t"/>
          </a:scene3d>
          <a:sp3d contourW="12700">
            <a:contourClr>
              <a:schemeClr val="bg2">
                <a:lumMod val="40000"/>
                <a:lumOff val="60000"/>
              </a:schemeClr>
            </a:contourClr>
          </a:sp3d>
        </p:spPr>
        <p:txBody>
          <a:bodyPr>
            <a:normAutofit fontScale="90000"/>
          </a:bodyPr>
          <a:lstStyle/>
          <a:p>
            <a:pPr fontAlgn="auto">
              <a:spcAft>
                <a:spcPts val="0"/>
              </a:spcAft>
              <a:defRPr/>
            </a:pPr>
            <a:r>
              <a:rPr lang="el-GR" sz="2800" b="1"/>
              <a:t>2</a:t>
            </a:r>
            <a:r>
              <a:rPr lang="el-GR" sz="2800" b="1" baseline="30000"/>
              <a:t>ο</a:t>
            </a:r>
            <a:r>
              <a:rPr lang="el-GR" sz="2800" b="1"/>
              <a:t> Πανελλήνιο Συνέδριο με Διεθνή Συμμετοχή για το Εκπαιδευτικό Υλικό στα Μαθηματικά και τις Φυσικές </a:t>
            </a:r>
            <a:r>
              <a:rPr lang="el-GR" sz="2800" b="1" smtClean="0"/>
              <a:t>Επιστήμες</a:t>
            </a:r>
            <a:endParaRPr lang="el-GR" sz="2800"/>
          </a:p>
        </p:txBody>
      </p:sp>
      <p:sp>
        <p:nvSpPr>
          <p:cNvPr id="4" name="Rounded Rectangle 3"/>
          <p:cNvSpPr/>
          <p:nvPr/>
        </p:nvSpPr>
        <p:spPr>
          <a:xfrm>
            <a:off x="468313" y="4652963"/>
            <a:ext cx="8280400" cy="1079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t>Στέλιος Ορφανός, Ιωάννης Καραγιάννης, Παναγιώτης Μπερεδήμας, Έλενα Δαφνή, Αικατερίνη Τριανταφύλλου</a:t>
            </a:r>
            <a:endParaRPr lang="el-GR" dirty="0"/>
          </a:p>
        </p:txBody>
      </p:sp>
      <p:sp>
        <p:nvSpPr>
          <p:cNvPr id="14340" name="Footer Placeholder 5"/>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pic>
        <p:nvPicPr>
          <p:cNvPr id="14341" name="Picture 2" descr="C:\Users\Έλενα\Desktop\ΣΥΝΕΔΡΙΟ ΔΙΑΘΕΜΑΤΙΚΗ\University_of_the_Agean_logo2.gif"/>
          <p:cNvPicPr>
            <a:picLocks noChangeAspect="1" noChangeArrowheads="1"/>
          </p:cNvPicPr>
          <p:nvPr/>
        </p:nvPicPr>
        <p:blipFill>
          <a:blip r:embed="rId2"/>
          <a:srcRect/>
          <a:stretch>
            <a:fillRect/>
          </a:stretch>
        </p:blipFill>
        <p:spPr bwMode="auto">
          <a:xfrm>
            <a:off x="539750" y="476250"/>
            <a:ext cx="4895850" cy="762000"/>
          </a:xfrm>
          <a:prstGeom prst="rect">
            <a:avLst/>
          </a:prstGeom>
          <a:noFill/>
          <a:ln w="9525">
            <a:noFill/>
            <a:miter lim="800000"/>
            <a:headEnd/>
            <a:tailEnd/>
          </a:ln>
        </p:spPr>
      </p:pic>
      <p:sp>
        <p:nvSpPr>
          <p:cNvPr id="14342" name="Slide Number Placeholder 6"/>
          <p:cNvSpPr>
            <a:spLocks noGrp="1"/>
          </p:cNvSpPr>
          <p:nvPr>
            <p:ph type="sldNum"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811088D0-97E8-44B3-9C56-D0BEBA721223}" type="slidenum">
              <a:rPr lang="el-GR"/>
              <a:pPr fontAlgn="base">
                <a:spcBef>
                  <a:spcPct val="0"/>
                </a:spcBef>
                <a:spcAft>
                  <a:spcPct val="0"/>
                </a:spcAft>
              </a:pPr>
              <a:t>1</a:t>
            </a:fld>
            <a:endParaRPr lang="el-GR"/>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oter Placeholder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pic>
        <p:nvPicPr>
          <p:cNvPr id="5" name="Content Placeholder 4"/>
          <p:cNvPicPr>
            <a:picLocks noGrp="1"/>
          </p:cNvPicPr>
          <p:nvPr>
            <p:ph idx="1"/>
          </p:nvPr>
        </p:nvPicPr>
        <p:blipFill>
          <a:blip r:embed="rId2"/>
          <a:srcRect/>
          <a:stretch>
            <a:fillRect/>
          </a:stretch>
        </p:blipFill>
        <p:spPr>
          <a:xfrm>
            <a:off x="827088" y="1557338"/>
            <a:ext cx="7416800" cy="4572000"/>
          </a:xfrm>
        </p:spPr>
      </p:pic>
      <p:sp>
        <p:nvSpPr>
          <p:cNvPr id="6" name="Oval 5"/>
          <p:cNvSpPr/>
          <p:nvPr/>
        </p:nvSpPr>
        <p:spPr>
          <a:xfrm>
            <a:off x="611188" y="333375"/>
            <a:ext cx="6985000" cy="1150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3600" dirty="0">
                <a:solidFill>
                  <a:schemeClr val="bg1"/>
                </a:solidFill>
              </a:rPr>
              <a:t>Γνωστική σύγκρουση</a:t>
            </a:r>
            <a:endParaRPr lang="el-GR" sz="3600" dirty="0">
              <a:solidFill>
                <a:schemeClr val="bg1"/>
              </a:solidFill>
            </a:endParaRPr>
          </a:p>
        </p:txBody>
      </p:sp>
      <p:sp>
        <p:nvSpPr>
          <p:cNvPr id="28676" name="Slide Number Placeholder 6"/>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C8807977-D5FA-402D-99C3-6FD2CD2A4A9D}" type="slidenum">
              <a:rPr lang="el-GR"/>
              <a:pPr fontAlgn="base">
                <a:spcBef>
                  <a:spcPct val="0"/>
                </a:spcBef>
                <a:spcAft>
                  <a:spcPct val="0"/>
                </a:spcAft>
              </a:pPr>
              <a:t>10</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2"/>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A305D41E-7C24-4843-AE60-66314A4AD4B2}" type="slidenum">
              <a:rPr lang="el-GR"/>
              <a:pPr fontAlgn="base">
                <a:spcBef>
                  <a:spcPct val="0"/>
                </a:spcBef>
                <a:spcAft>
                  <a:spcPct val="0"/>
                </a:spcAft>
              </a:pPr>
              <a:t>11</a:t>
            </a:fld>
            <a:endParaRPr lang="el-GR"/>
          </a:p>
        </p:txBody>
      </p:sp>
      <p:sp>
        <p:nvSpPr>
          <p:cNvPr id="29698" name="Footer Placeholder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6" name="Oval 5"/>
          <p:cNvSpPr/>
          <p:nvPr/>
        </p:nvSpPr>
        <p:spPr>
          <a:xfrm>
            <a:off x="179388" y="333375"/>
            <a:ext cx="8353425" cy="1582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dirty="0">
                <a:solidFill>
                  <a:schemeClr val="bg1"/>
                </a:solidFill>
              </a:rPr>
              <a:t>Επανάληψη στα ανάλογα ποσά</a:t>
            </a:r>
            <a:endParaRPr lang="el-GR" sz="2800" dirty="0">
              <a:solidFill>
                <a:schemeClr val="bg1"/>
              </a:solidFill>
            </a:endParaRPr>
          </a:p>
        </p:txBody>
      </p:sp>
      <p:pic>
        <p:nvPicPr>
          <p:cNvPr id="7" name="Picture 6"/>
          <p:cNvPicPr>
            <a:picLocks noChangeAspect="1" noChangeArrowheads="1"/>
          </p:cNvPicPr>
          <p:nvPr/>
        </p:nvPicPr>
        <p:blipFill>
          <a:blip r:embed="rId3"/>
          <a:srcRect/>
          <a:stretch>
            <a:fillRect/>
          </a:stretch>
        </p:blipFill>
        <p:spPr bwMode="auto">
          <a:xfrm>
            <a:off x="250825" y="2205038"/>
            <a:ext cx="3457575" cy="3816350"/>
          </a:xfrm>
          <a:prstGeom prst="rect">
            <a:avLst/>
          </a:prstGeom>
          <a:noFill/>
          <a:ln w="9525">
            <a:noFill/>
            <a:miter lim="800000"/>
            <a:headEnd/>
            <a:tailEnd/>
          </a:ln>
        </p:spPr>
      </p:pic>
      <p:pic>
        <p:nvPicPr>
          <p:cNvPr id="8" name="Picture 7"/>
          <p:cNvPicPr>
            <a:picLocks noChangeAspect="1" noChangeArrowheads="1"/>
          </p:cNvPicPr>
          <p:nvPr/>
        </p:nvPicPr>
        <p:blipFill>
          <a:blip r:embed="rId4"/>
          <a:srcRect/>
          <a:stretch>
            <a:fillRect/>
          </a:stretch>
        </p:blipFill>
        <p:spPr bwMode="auto">
          <a:xfrm>
            <a:off x="3870325" y="2205038"/>
            <a:ext cx="5273675" cy="3684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2"/>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8CADB0C4-8F92-4FE5-81F8-93FFAC23C29C}" type="slidenum">
              <a:rPr lang="el-GR"/>
              <a:pPr fontAlgn="base">
                <a:spcBef>
                  <a:spcPct val="0"/>
                </a:spcBef>
                <a:spcAft>
                  <a:spcPct val="0"/>
                </a:spcAft>
              </a:pPr>
              <a:t>12</a:t>
            </a:fld>
            <a:endParaRPr lang="el-GR"/>
          </a:p>
        </p:txBody>
      </p:sp>
      <p:sp>
        <p:nvSpPr>
          <p:cNvPr id="31746" name="Footer Placeholder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pic>
        <p:nvPicPr>
          <p:cNvPr id="7" name="Picture 6"/>
          <p:cNvPicPr>
            <a:picLocks noChangeAspect="1" noChangeArrowheads="1"/>
          </p:cNvPicPr>
          <p:nvPr/>
        </p:nvPicPr>
        <p:blipFill>
          <a:blip r:embed="rId3"/>
          <a:srcRect/>
          <a:stretch>
            <a:fillRect/>
          </a:stretch>
        </p:blipFill>
        <p:spPr bwMode="auto">
          <a:xfrm>
            <a:off x="468313" y="908050"/>
            <a:ext cx="4032250" cy="4537075"/>
          </a:xfrm>
          <a:prstGeom prst="rect">
            <a:avLst/>
          </a:prstGeom>
          <a:noFill/>
          <a:ln w="9525">
            <a:noFill/>
            <a:miter lim="800000"/>
            <a:headEnd/>
            <a:tailEnd/>
          </a:ln>
        </p:spPr>
      </p:pic>
      <p:pic>
        <p:nvPicPr>
          <p:cNvPr id="8" name="Picture 7"/>
          <p:cNvPicPr>
            <a:picLocks noChangeAspect="1" noChangeArrowheads="1"/>
          </p:cNvPicPr>
          <p:nvPr/>
        </p:nvPicPr>
        <p:blipFill>
          <a:blip r:embed="rId4"/>
          <a:srcRect/>
          <a:stretch>
            <a:fillRect/>
          </a:stretch>
        </p:blipFill>
        <p:spPr bwMode="auto">
          <a:xfrm>
            <a:off x="3995738" y="908050"/>
            <a:ext cx="4752975" cy="4537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2"/>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64E47DFE-164D-4BB1-A14C-9FF9C1256A15}" type="slidenum">
              <a:rPr lang="el-GR"/>
              <a:pPr fontAlgn="base">
                <a:spcBef>
                  <a:spcPct val="0"/>
                </a:spcBef>
                <a:spcAft>
                  <a:spcPct val="0"/>
                </a:spcAft>
              </a:pPr>
              <a:t>13</a:t>
            </a:fld>
            <a:endParaRPr lang="el-GR"/>
          </a:p>
        </p:txBody>
      </p:sp>
      <p:sp>
        <p:nvSpPr>
          <p:cNvPr id="33794" name="Footer Placeholder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7" name="Title 3"/>
          <p:cNvSpPr>
            <a:spLocks noGrp="1"/>
          </p:cNvSpPr>
          <p:nvPr>
            <p:ph type="title"/>
          </p:nvPr>
        </p:nvSpPr>
        <p:spPr>
          <a:xfrm>
            <a:off x="539552" y="260648"/>
            <a:ext cx="7931224" cy="79208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txBody>
          <a:bodyPr/>
          <a:lstStyle/>
          <a:p>
            <a:pPr algn="ctr" fontAlgn="auto">
              <a:spcAft>
                <a:spcPts val="0"/>
              </a:spcAft>
              <a:defRPr/>
            </a:pPr>
            <a:r>
              <a:rPr lang="el-GR" sz="2800" smtClean="0">
                <a:solidFill>
                  <a:schemeClr val="bg1"/>
                </a:solidFill>
              </a:rPr>
              <a:t>Δραστηριότητα </a:t>
            </a:r>
            <a:r>
              <a:rPr sz="2800" smtClean="0">
                <a:solidFill>
                  <a:schemeClr val="bg1"/>
                </a:solidFill>
              </a:rPr>
              <a:t>3</a:t>
            </a:r>
            <a:r>
              <a:rPr lang="el-GR" sz="2800" baseline="30000" smtClean="0">
                <a:solidFill>
                  <a:schemeClr val="bg1"/>
                </a:solidFill>
              </a:rPr>
              <a:t>η</a:t>
            </a:r>
            <a:r>
              <a:rPr lang="el-GR" sz="2800" smtClean="0">
                <a:solidFill>
                  <a:schemeClr val="bg1"/>
                </a:solidFill>
              </a:rPr>
              <a:t> : Αντικείμενα ίδιας μάζας.</a:t>
            </a:r>
            <a:endParaRPr lang="el-GR" sz="2800">
              <a:solidFill>
                <a:schemeClr val="bg1"/>
              </a:solidFill>
            </a:endParaRPr>
          </a:p>
        </p:txBody>
      </p:sp>
      <p:pic>
        <p:nvPicPr>
          <p:cNvPr id="8" name="Picture 7"/>
          <p:cNvPicPr>
            <a:picLocks noChangeAspect="1" noChangeArrowheads="1"/>
          </p:cNvPicPr>
          <p:nvPr/>
        </p:nvPicPr>
        <p:blipFill>
          <a:blip r:embed="rId3"/>
          <a:srcRect/>
          <a:stretch>
            <a:fillRect/>
          </a:stretch>
        </p:blipFill>
        <p:spPr bwMode="auto">
          <a:xfrm>
            <a:off x="684213" y="1412875"/>
            <a:ext cx="8064500" cy="4752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2"/>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E654200E-1AE5-483E-B70A-2151B7C49CB5}" type="slidenum">
              <a:rPr lang="el-GR"/>
              <a:pPr fontAlgn="base">
                <a:spcBef>
                  <a:spcPct val="0"/>
                </a:spcBef>
                <a:spcAft>
                  <a:spcPct val="0"/>
                </a:spcAft>
              </a:pPr>
              <a:t>14</a:t>
            </a:fld>
            <a:endParaRPr lang="el-GR"/>
          </a:p>
        </p:txBody>
      </p:sp>
      <p:sp>
        <p:nvSpPr>
          <p:cNvPr id="35842" name="Footer Placeholder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6" name="Oval 5"/>
          <p:cNvSpPr/>
          <p:nvPr/>
        </p:nvSpPr>
        <p:spPr>
          <a:xfrm>
            <a:off x="611188" y="333375"/>
            <a:ext cx="6985000" cy="1150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3600" dirty="0">
                <a:solidFill>
                  <a:schemeClr val="bg1"/>
                </a:solidFill>
              </a:rPr>
              <a:t>Γνωστική σύγκρουση</a:t>
            </a:r>
            <a:endParaRPr lang="el-GR" sz="3600" dirty="0">
              <a:solidFill>
                <a:schemeClr val="bg1"/>
              </a:solidFill>
            </a:endParaRPr>
          </a:p>
        </p:txBody>
      </p:sp>
      <p:pic>
        <p:nvPicPr>
          <p:cNvPr id="7" name="Picture 6"/>
          <p:cNvPicPr>
            <a:picLocks noChangeAspect="1" noChangeArrowheads="1"/>
          </p:cNvPicPr>
          <p:nvPr/>
        </p:nvPicPr>
        <p:blipFill>
          <a:blip r:embed="rId2"/>
          <a:srcRect/>
          <a:stretch>
            <a:fillRect/>
          </a:stretch>
        </p:blipFill>
        <p:spPr bwMode="auto">
          <a:xfrm>
            <a:off x="684213" y="1700213"/>
            <a:ext cx="8064500" cy="44656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oter Placeholder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36866" name="Slide Number Placeholder 2"/>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37195C0B-5C70-4905-99D7-394312E88333}" type="slidenum">
              <a:rPr lang="el-GR"/>
              <a:pPr fontAlgn="base">
                <a:spcBef>
                  <a:spcPct val="0"/>
                </a:spcBef>
                <a:spcAft>
                  <a:spcPct val="0"/>
                </a:spcAft>
              </a:pPr>
              <a:t>15</a:t>
            </a:fld>
            <a:endParaRPr lang="el-GR"/>
          </a:p>
        </p:txBody>
      </p:sp>
      <p:pic>
        <p:nvPicPr>
          <p:cNvPr id="36867" name="Picture 3"/>
          <p:cNvPicPr>
            <a:picLocks noChangeAspect="1" noChangeArrowheads="1"/>
          </p:cNvPicPr>
          <p:nvPr/>
        </p:nvPicPr>
        <p:blipFill>
          <a:blip r:embed="rId3"/>
          <a:srcRect/>
          <a:stretch>
            <a:fillRect/>
          </a:stretch>
        </p:blipFill>
        <p:spPr bwMode="auto">
          <a:xfrm>
            <a:off x="250825" y="260350"/>
            <a:ext cx="8569325" cy="604837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2"/>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BAFDED94-ABAB-40B6-BCEB-CB2C0DC618A9}" type="slidenum">
              <a:rPr lang="el-GR"/>
              <a:pPr fontAlgn="base">
                <a:spcBef>
                  <a:spcPct val="0"/>
                </a:spcBef>
                <a:spcAft>
                  <a:spcPct val="0"/>
                </a:spcAft>
              </a:pPr>
              <a:t>16</a:t>
            </a:fld>
            <a:endParaRPr lang="el-GR"/>
          </a:p>
        </p:txBody>
      </p:sp>
      <p:sp>
        <p:nvSpPr>
          <p:cNvPr id="38914" name="Footer Placeholder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pic>
        <p:nvPicPr>
          <p:cNvPr id="6" name="Picture 5"/>
          <p:cNvPicPr>
            <a:picLocks noChangeAspect="1" noChangeArrowheads="1"/>
          </p:cNvPicPr>
          <p:nvPr/>
        </p:nvPicPr>
        <p:blipFill>
          <a:blip r:embed="rId3"/>
          <a:srcRect/>
          <a:stretch>
            <a:fillRect/>
          </a:stretch>
        </p:blipFill>
        <p:spPr bwMode="auto">
          <a:xfrm>
            <a:off x="684213" y="1700213"/>
            <a:ext cx="8280400" cy="4506912"/>
          </a:xfrm>
          <a:prstGeom prst="rect">
            <a:avLst/>
          </a:prstGeom>
          <a:noFill/>
          <a:ln w="9525">
            <a:noFill/>
            <a:miter lim="800000"/>
            <a:headEnd/>
            <a:tailEnd/>
          </a:ln>
        </p:spPr>
      </p:pic>
      <p:sp>
        <p:nvSpPr>
          <p:cNvPr id="7" name="Rounded Rectangle 6"/>
          <p:cNvSpPr/>
          <p:nvPr/>
        </p:nvSpPr>
        <p:spPr>
          <a:xfrm>
            <a:off x="1042988" y="260350"/>
            <a:ext cx="7129462" cy="1081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u="sng" dirty="0">
                <a:hlinkClick r:id="rId4"/>
              </a:rPr>
              <a:t>https://goo.gl/RwFRG4</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95288" y="260350"/>
          <a:ext cx="8229600" cy="5986463"/>
        </p:xfrm>
        <a:graphic>
          <a:graphicData uri="http://schemas.openxmlformats.org/drawingml/2006/table">
            <a:tbl>
              <a:tblPr firstRow="1" bandRow="1">
                <a:tableStyleId>{5C22544A-7EE6-4342-B048-85BDC9FD1C3A}</a:tableStyleId>
              </a:tblPr>
              <a:tblGrid>
                <a:gridCol w="2743200"/>
                <a:gridCol w="2743200"/>
                <a:gridCol w="2743200"/>
              </a:tblGrid>
              <a:tr h="1416157">
                <a:tc>
                  <a:txBody>
                    <a:bodyPr/>
                    <a:lstStyle/>
                    <a:p>
                      <a:endParaRPr lang="el-GR" dirty="0"/>
                    </a:p>
                  </a:txBody>
                  <a:tcPr/>
                </a:tc>
                <a:tc>
                  <a:txBody>
                    <a:bodyPr/>
                    <a:lstStyle/>
                    <a:p>
                      <a:pPr algn="ctr"/>
                      <a:endParaRPr lang="el-GR" dirty="0" smtClean="0"/>
                    </a:p>
                    <a:p>
                      <a:pPr algn="ctr"/>
                      <a:endParaRPr lang="el-GR" dirty="0" smtClean="0"/>
                    </a:p>
                    <a:p>
                      <a:pPr algn="ctr"/>
                      <a:r>
                        <a:rPr lang="el-GR" dirty="0" smtClean="0"/>
                        <a:t>ΠΡΙΝ</a:t>
                      </a:r>
                      <a:endParaRPr lang="el-GR" dirty="0"/>
                    </a:p>
                  </a:txBody>
                  <a:tcPr/>
                </a:tc>
                <a:tc>
                  <a:txBody>
                    <a:bodyPr/>
                    <a:lstStyle/>
                    <a:p>
                      <a:pPr algn="ctr"/>
                      <a:endParaRPr lang="el-GR" dirty="0" smtClean="0"/>
                    </a:p>
                    <a:p>
                      <a:pPr algn="ctr"/>
                      <a:endParaRPr lang="el-GR" dirty="0" smtClean="0"/>
                    </a:p>
                    <a:p>
                      <a:pPr algn="ctr"/>
                      <a:r>
                        <a:rPr lang="el-GR" dirty="0" smtClean="0"/>
                        <a:t>ΜΕΤΑ</a:t>
                      </a:r>
                      <a:endParaRPr lang="el-GR" dirty="0"/>
                    </a:p>
                  </a:txBody>
                  <a:tcPr/>
                </a:tc>
              </a:tr>
              <a:tr h="14161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i="1" dirty="0" smtClean="0"/>
                        <a:t>Με ποιό μάθημα συνδέεται περισσότερο το μάθημα της Φυσικής;</a:t>
                      </a:r>
                      <a:r>
                        <a:rPr lang="el-GR" dirty="0" smtClean="0"/>
                        <a:t> </a:t>
                      </a:r>
                    </a:p>
                    <a:p>
                      <a:endParaRPr lang="el-GR" dirty="0"/>
                    </a:p>
                  </a:txBody>
                  <a:tcPr/>
                </a:tc>
                <a:tc>
                  <a:txBody>
                    <a:bodyPr/>
                    <a:lstStyle/>
                    <a:p>
                      <a:pPr algn="ctr"/>
                      <a:endParaRPr lang="el-GR" dirty="0" smtClean="0"/>
                    </a:p>
                    <a:p>
                      <a:pPr algn="ctr"/>
                      <a:r>
                        <a:rPr lang="el-GR" dirty="0" smtClean="0"/>
                        <a:t>100%</a:t>
                      </a:r>
                    </a:p>
                    <a:p>
                      <a:pPr algn="ctr"/>
                      <a:r>
                        <a:rPr lang="el-GR" dirty="0" smtClean="0"/>
                        <a:t>Μαθηματικά</a:t>
                      </a: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Παρουσιάζεται επιπλέον η απάντηση «Καλλιτεχνικά»</a:t>
                      </a:r>
                      <a:endParaRPr lang="el-GR" dirty="0"/>
                    </a:p>
                  </a:txBody>
                  <a:tcPr/>
                </a:tc>
              </a:tr>
              <a:tr h="14161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i="1" dirty="0" smtClean="0"/>
                        <a:t>Από τους τύπους (σχέσεις) που έχεις διδαχθεί στη Φυσική έχεις συναντήσει ίδιους ή παρόμοιους σε άλλα μαθήματα;</a:t>
                      </a:r>
                      <a:endParaRPr lang="el-GR" dirty="0" smtClean="0"/>
                    </a:p>
                    <a:p>
                      <a:pPr algn="just"/>
                      <a:endParaRPr lang="el-GR" dirty="0"/>
                    </a:p>
                  </a:txBody>
                  <a:tcPr/>
                </a:tc>
                <a:tc>
                  <a:txBody>
                    <a:bodyPr/>
                    <a:lstStyle/>
                    <a:p>
                      <a:pPr algn="ctr"/>
                      <a:r>
                        <a:rPr lang="el-GR" dirty="0" smtClean="0"/>
                        <a:t>50% </a:t>
                      </a:r>
                      <a:r>
                        <a:rPr lang="el-GR" baseline="0" dirty="0" smtClean="0"/>
                        <a:t> ΝΑΙ</a:t>
                      </a:r>
                    </a:p>
                    <a:p>
                      <a:pPr algn="ctr"/>
                      <a:endParaRPr lang="el-GR" baseline="0" dirty="0" smtClean="0"/>
                    </a:p>
                    <a:p>
                      <a:pPr algn="ctr"/>
                      <a:r>
                        <a:rPr lang="el-GR" baseline="0" dirty="0" smtClean="0"/>
                        <a:t>50% ΟΧΙ</a:t>
                      </a:r>
                      <a:endParaRPr lang="el-GR" dirty="0"/>
                    </a:p>
                  </a:txBody>
                  <a:tcPr/>
                </a:tc>
                <a:tc>
                  <a:txBody>
                    <a:bodyPr/>
                    <a:lstStyle/>
                    <a:p>
                      <a:pPr algn="ctr"/>
                      <a:endParaRPr lang="el-GR" dirty="0" smtClean="0"/>
                    </a:p>
                    <a:p>
                      <a:pPr algn="ctr"/>
                      <a:endParaRPr lang="el-GR" dirty="0" smtClean="0"/>
                    </a:p>
                    <a:p>
                      <a:pPr algn="ctr"/>
                      <a:r>
                        <a:rPr lang="el-GR" dirty="0" smtClean="0"/>
                        <a:t>100% ΝΑΙ</a:t>
                      </a:r>
                      <a:endParaRPr lang="el-GR" dirty="0"/>
                    </a:p>
                  </a:txBody>
                  <a:tcPr/>
                </a:tc>
              </a:tr>
              <a:tr h="14161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i="1" dirty="0" smtClean="0"/>
                        <a:t>Θυμάσαι κάποια σχέση από αυτές της προηγούμενης ερώτησης;</a:t>
                      </a:r>
                      <a:endParaRPr lang="el-GR" dirty="0" smtClean="0"/>
                    </a:p>
                    <a:p>
                      <a:endParaRPr lang="el-GR" dirty="0"/>
                    </a:p>
                  </a:txBody>
                  <a:tcPr/>
                </a:tc>
                <a:tc>
                  <a:txBody>
                    <a:bodyPr/>
                    <a:lstStyle/>
                    <a:p>
                      <a:endParaRPr lang="el-GR" dirty="0" smtClean="0"/>
                    </a:p>
                    <a:p>
                      <a:pPr algn="ctr"/>
                      <a:r>
                        <a:rPr lang="el-GR" dirty="0" smtClean="0"/>
                        <a:t>Σχεδόν καμία </a:t>
                      </a:r>
                    </a:p>
                    <a:p>
                      <a:pPr algn="ctr"/>
                      <a:r>
                        <a:rPr lang="el-GR" dirty="0" smtClean="0"/>
                        <a:t>θετική</a:t>
                      </a:r>
                      <a:r>
                        <a:rPr lang="el-GR" baseline="0" dirty="0" smtClean="0"/>
                        <a:t> </a:t>
                      </a:r>
                      <a:r>
                        <a:rPr lang="el-GR" dirty="0" smtClean="0"/>
                        <a:t>απάντηση</a:t>
                      </a:r>
                      <a:endParaRPr lang="el-GR" dirty="0"/>
                    </a:p>
                  </a:txBody>
                  <a:tcPr/>
                </a:tc>
                <a:tc>
                  <a:txBody>
                    <a:bodyPr/>
                    <a:lstStyle/>
                    <a:p>
                      <a:pPr algn="ctr"/>
                      <a:endParaRPr lang="el-GR" dirty="0" smtClean="0"/>
                    </a:p>
                    <a:p>
                      <a:pPr algn="ctr"/>
                      <a:r>
                        <a:rPr lang="el-GR" dirty="0" smtClean="0"/>
                        <a:t>Σχεδόν</a:t>
                      </a:r>
                      <a:r>
                        <a:rPr lang="el-GR" baseline="0" dirty="0" smtClean="0"/>
                        <a:t> όλοι θυμούνται τη σχέση που δίνει την Άνωση ως αναλογία</a:t>
                      </a:r>
                      <a:endParaRPr lang="el-GR" dirty="0"/>
                    </a:p>
                  </a:txBody>
                  <a:tcPr/>
                </a:tc>
              </a:tr>
            </a:tbl>
          </a:graphicData>
        </a:graphic>
      </p:graphicFrame>
      <p:sp>
        <p:nvSpPr>
          <p:cNvPr id="40983" name="Slide Number Placeholder 2"/>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27282CBA-4449-482E-AAC4-71AF71294BDD}" type="slidenum">
              <a:rPr lang="el-GR"/>
              <a:pPr fontAlgn="base">
                <a:spcBef>
                  <a:spcPct val="0"/>
                </a:spcBef>
                <a:spcAft>
                  <a:spcPct val="0"/>
                </a:spcAft>
              </a:pPr>
              <a:t>17</a:t>
            </a:fld>
            <a:endParaRPr lang="el-GR"/>
          </a:p>
        </p:txBody>
      </p:sp>
      <p:sp>
        <p:nvSpPr>
          <p:cNvPr id="40984" name="Footer Placeholder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cxnSp>
        <p:nvCxnSpPr>
          <p:cNvPr id="8" name="Straight Connector 7"/>
          <p:cNvCxnSpPr/>
          <p:nvPr/>
        </p:nvCxnSpPr>
        <p:spPr>
          <a:xfrm flipH="1">
            <a:off x="3348038" y="3284538"/>
            <a:ext cx="71437"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2"/>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CFD4517B-459D-433E-8CB1-F8F1B36190EC}" type="slidenum">
              <a:rPr lang="el-GR"/>
              <a:pPr fontAlgn="base">
                <a:spcBef>
                  <a:spcPct val="0"/>
                </a:spcBef>
                <a:spcAft>
                  <a:spcPct val="0"/>
                </a:spcAft>
              </a:pPr>
              <a:t>18</a:t>
            </a:fld>
            <a:endParaRPr lang="el-GR"/>
          </a:p>
        </p:txBody>
      </p:sp>
      <p:sp>
        <p:nvSpPr>
          <p:cNvPr id="41986" name="Footer Placeholder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pic>
        <p:nvPicPr>
          <p:cNvPr id="6" name="Picture 5"/>
          <p:cNvPicPr>
            <a:picLocks noChangeAspect="1" noChangeArrowheads="1"/>
          </p:cNvPicPr>
          <p:nvPr/>
        </p:nvPicPr>
        <p:blipFill>
          <a:blip r:embed="rId3"/>
          <a:srcRect/>
          <a:stretch>
            <a:fillRect/>
          </a:stretch>
        </p:blipFill>
        <p:spPr bwMode="auto">
          <a:xfrm>
            <a:off x="395288" y="1412875"/>
            <a:ext cx="8280400" cy="4752975"/>
          </a:xfrm>
          <a:prstGeom prst="rect">
            <a:avLst/>
          </a:prstGeom>
          <a:noFill/>
          <a:ln w="9525">
            <a:noFill/>
            <a:miter lim="800000"/>
            <a:headEnd/>
            <a:tailEnd/>
          </a:ln>
        </p:spPr>
      </p:pic>
      <p:sp>
        <p:nvSpPr>
          <p:cNvPr id="8" name="Rounded Rectangle 7"/>
          <p:cNvSpPr/>
          <p:nvPr/>
        </p:nvSpPr>
        <p:spPr>
          <a:xfrm>
            <a:off x="1042988" y="260350"/>
            <a:ext cx="7129462" cy="1081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u="sng" dirty="0">
                <a:hlinkClick r:id="rId4"/>
              </a:rPr>
              <a:t>https://goo.gl/RwFRG4</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2565400"/>
            <a:ext cx="8362950" cy="35306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a:normAutofit fontScale="92500"/>
          </a:bodyPr>
          <a:lstStyle/>
          <a:p>
            <a:pPr marL="274320" indent="-274320" algn="ctr" fontAlgn="auto">
              <a:spcAft>
                <a:spcPts val="0"/>
              </a:spcAft>
              <a:buFont typeface="Wingdings 2"/>
              <a:buNone/>
              <a:defRPr/>
            </a:pPr>
            <a:endParaRPr lang="el-GR" dirty="0" smtClean="0">
              <a:solidFill>
                <a:schemeClr val="bg1"/>
              </a:solidFill>
            </a:endParaRPr>
          </a:p>
          <a:p>
            <a:pPr marL="274320" indent="-274320" algn="ctr" fontAlgn="auto">
              <a:spcAft>
                <a:spcPts val="0"/>
              </a:spcAft>
              <a:buFont typeface="Wingdings 2"/>
              <a:buNone/>
              <a:defRPr/>
            </a:pPr>
            <a:r>
              <a:rPr lang="el-GR" dirty="0" smtClean="0">
                <a:solidFill>
                  <a:schemeClr val="bg1"/>
                </a:solidFill>
              </a:rPr>
              <a:t>«ανταποκρίθηκαν θετικά στη διαθεματική διδασκαλία»</a:t>
            </a:r>
          </a:p>
          <a:p>
            <a:pPr marL="274320" indent="-274320" algn="ctr" fontAlgn="auto">
              <a:spcAft>
                <a:spcPts val="0"/>
              </a:spcAft>
              <a:buFont typeface="Wingdings 2"/>
              <a:buNone/>
              <a:defRPr/>
            </a:pPr>
            <a:r>
              <a:rPr lang="el-GR" dirty="0" smtClean="0">
                <a:solidFill>
                  <a:schemeClr val="bg1"/>
                </a:solidFill>
              </a:rPr>
              <a:t>«έδειξαν μεγάλο ενδιαφέρον και προσοχή και μάλιστα μαθητές που ανήκουν σε διαφορετικά επίπεδα επίδοσης»</a:t>
            </a:r>
          </a:p>
          <a:p>
            <a:pPr marL="274320" indent="-274320" algn="ctr" fontAlgn="auto">
              <a:spcAft>
                <a:spcPts val="0"/>
              </a:spcAft>
              <a:buFont typeface="Wingdings 2"/>
              <a:buNone/>
              <a:defRPr/>
            </a:pPr>
            <a:r>
              <a:rPr lang="el-GR" dirty="0" smtClean="0">
                <a:solidFill>
                  <a:schemeClr val="bg1"/>
                </a:solidFill>
              </a:rPr>
              <a:t>«ήταν μια δημιουργική διαδικασία» </a:t>
            </a:r>
          </a:p>
          <a:p>
            <a:pPr marL="274320" indent="-274320" algn="ctr" fontAlgn="auto">
              <a:spcAft>
                <a:spcPts val="0"/>
              </a:spcAft>
              <a:buFont typeface="Wingdings 2"/>
              <a:buNone/>
              <a:defRPr/>
            </a:pPr>
            <a:r>
              <a:rPr lang="el-GR" dirty="0" smtClean="0">
                <a:solidFill>
                  <a:schemeClr val="bg1"/>
                </a:solidFill>
              </a:rPr>
              <a:t>«οι μαθητές χρησιμοποιούσαν τις νέες τεχνολογίες και ανακάλυπταν μόνοι τους τις νέες γνώσεις ευχάριστα και αποτελεσματικά»</a:t>
            </a:r>
          </a:p>
          <a:p>
            <a:pPr marL="274320" indent="-274320" fontAlgn="auto">
              <a:spcAft>
                <a:spcPts val="0"/>
              </a:spcAft>
              <a:buFont typeface="Wingdings 2"/>
              <a:buChar char=""/>
              <a:defRPr/>
            </a:pPr>
            <a:endParaRPr lang="el-GR" dirty="0"/>
          </a:p>
        </p:txBody>
      </p:sp>
      <p:sp>
        <p:nvSpPr>
          <p:cNvPr id="44034" name="Slide Number Placeholder 2"/>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A53B159E-2B6F-4970-8DD5-8698B247A5A7}" type="slidenum">
              <a:rPr lang="el-GR"/>
              <a:pPr fontAlgn="base">
                <a:spcBef>
                  <a:spcPct val="0"/>
                </a:spcBef>
                <a:spcAft>
                  <a:spcPct val="0"/>
                </a:spcAft>
              </a:pPr>
              <a:t>19</a:t>
            </a:fld>
            <a:endParaRPr lang="el-GR"/>
          </a:p>
        </p:txBody>
      </p:sp>
      <p:sp>
        <p:nvSpPr>
          <p:cNvPr id="44035" name="Footer Placeholder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5" name="Title 4"/>
          <p:cNvSpPr>
            <a:spLocks noGrp="1"/>
          </p:cNvSpPr>
          <p:nvPr>
            <p:ph type="title"/>
          </p:nvPr>
        </p:nvSpPr>
        <p:spPr>
          <a:blipFill>
            <a:blip r:embed="rId3" cstate="print"/>
            <a:tile tx="0" ty="0" sx="100000" sy="100000" flip="none" algn="tl"/>
          </a:blipFill>
        </p:spPr>
        <p:txBody>
          <a:bodyPr/>
          <a:lstStyle/>
          <a:p>
            <a:pPr algn="ctr" fontAlgn="auto">
              <a:spcAft>
                <a:spcPts val="0"/>
              </a:spcAft>
              <a:defRPr/>
            </a:pPr>
            <a:r>
              <a:rPr lang="el-GR" sz="3200" i="1" smtClean="0">
                <a:solidFill>
                  <a:schemeClr val="bg1"/>
                </a:solidFill>
              </a:rPr>
              <a:t>Πώς ανταποκρίθηκαν οι μαθητές στο εκπαιδευτικό υλικό που εντάχθηκε στη διδασκαλία;</a:t>
            </a:r>
            <a:endParaRPr lang="el-GR" sz="3200">
              <a:solidFill>
                <a:schemeClr val="bg1"/>
              </a:solidFill>
            </a:endParaRPr>
          </a:p>
        </p:txBody>
      </p:sp>
      <p:sp>
        <p:nvSpPr>
          <p:cNvPr id="7" name="Rectangle 6"/>
          <p:cNvSpPr/>
          <p:nvPr/>
        </p:nvSpPr>
        <p:spPr>
          <a:xfrm>
            <a:off x="468313" y="1557338"/>
            <a:ext cx="8064500"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dirty="0">
                <a:solidFill>
                  <a:schemeClr val="bg1"/>
                </a:solidFill>
              </a:rPr>
              <a:t>«θετικά-πολύ θετικά»: 10 απαντήσεις</a:t>
            </a:r>
          </a:p>
          <a:p>
            <a:pPr algn="ctr" fontAlgn="auto">
              <a:spcBef>
                <a:spcPts val="0"/>
              </a:spcBef>
              <a:spcAft>
                <a:spcPts val="0"/>
              </a:spcAft>
              <a:defRPr/>
            </a:pPr>
            <a:r>
              <a:rPr lang="el-GR" sz="2800" dirty="0">
                <a:solidFill>
                  <a:schemeClr val="bg1"/>
                </a:solidFill>
              </a:rPr>
              <a:t>«ικανοποιητικά»: 3 απαντήσεις.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2">
                                            <p:bg/>
                                          </p:spTgt>
                                        </p:tgtEl>
                                        <p:attrNameLst>
                                          <p:attrName>style.visibility</p:attrName>
                                        </p:attrNameLst>
                                      </p:cBhvr>
                                      <p:to>
                                        <p:strVal val="visible"/>
                                      </p:to>
                                    </p:set>
                                    <p:anim calcmode="lin" valueType="num">
                                      <p:cBhvr>
                                        <p:cTn id="17" dur="2000" fill="hold"/>
                                        <p:tgtEl>
                                          <p:spTgt spid="2">
                                            <p:bg/>
                                          </p:spTgt>
                                        </p:tgtEl>
                                        <p:attrNameLst>
                                          <p:attrName>ppt_w</p:attrName>
                                        </p:attrNameLst>
                                      </p:cBhvr>
                                      <p:tavLst>
                                        <p:tav tm="0">
                                          <p:val>
                                            <p:fltVal val="0"/>
                                          </p:val>
                                        </p:tav>
                                        <p:tav tm="100000">
                                          <p:val>
                                            <p:strVal val="#ppt_w"/>
                                          </p:val>
                                        </p:tav>
                                      </p:tavLst>
                                    </p:anim>
                                    <p:anim calcmode="lin" valueType="num">
                                      <p:cBhvr>
                                        <p:cTn id="18" dur="2000" fill="hold"/>
                                        <p:tgtEl>
                                          <p:spTgt spid="2">
                                            <p:bg/>
                                          </p:spTgt>
                                        </p:tgtEl>
                                        <p:attrNameLst>
                                          <p:attrName>ppt_h</p:attrName>
                                        </p:attrNameLst>
                                      </p:cBhvr>
                                      <p:tavLst>
                                        <p:tav tm="0">
                                          <p:val>
                                            <p:fltVal val="0"/>
                                          </p:val>
                                        </p:tav>
                                        <p:tav tm="100000">
                                          <p:val>
                                            <p:strVal val="#ppt_h"/>
                                          </p:val>
                                        </p:tav>
                                      </p:tavLst>
                                    </p:anim>
                                    <p:animEffect transition="in" filter="fade">
                                      <p:cBhvr>
                                        <p:cTn id="19" dur="2000"/>
                                        <p:tgtEl>
                                          <p:spTgt spid="2">
                                            <p:bg/>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p:cTn id="24" dur="2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5" dur="2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6" dur="20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2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3" dur="20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p:cTn id="38" dur="2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9" dur="20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40" dur="2000"/>
                                        <p:tgtEl>
                                          <p:spTgt spid="2">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 calcmode="lin" valueType="num">
                                      <p:cBhvr>
                                        <p:cTn id="45" dur="2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6" dur="20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4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937b66ce8449c58f8da10dd096447e1dff0e8c5c383aeb54cf9e1e14da8e5fe0-V.jpg"/>
          <p:cNvPicPr>
            <a:picLocks noGrp="1" noChangeAspect="1"/>
          </p:cNvPicPr>
          <p:nvPr>
            <p:ph idx="1"/>
          </p:nvPr>
        </p:nvPicPr>
        <p:blipFill>
          <a:blip r:embed="rId3"/>
          <a:srcRect/>
          <a:stretch>
            <a:fillRect/>
          </a:stretch>
        </p:blipFill>
        <p:spPr>
          <a:xfrm>
            <a:off x="5724525" y="4365625"/>
            <a:ext cx="2879725" cy="2159000"/>
          </a:xfrm>
        </p:spPr>
      </p:pic>
      <p:sp>
        <p:nvSpPr>
          <p:cNvPr id="15362" name="Footer Placeholder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4" name="Title 3"/>
          <p:cNvSpPr>
            <a:spLocks noGrp="1"/>
          </p:cNvSpPr>
          <p:nvPr>
            <p:ph type="title"/>
          </p:nvPr>
        </p:nvSpPr>
        <p:spPr>
          <a:xfrm>
            <a:off x="323528" y="260648"/>
            <a:ext cx="8136904" cy="108012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txBody>
          <a:bodyPr/>
          <a:lstStyle/>
          <a:p>
            <a:pPr algn="ctr" fontAlgn="auto">
              <a:spcAft>
                <a:spcPts val="0"/>
              </a:spcAft>
              <a:defRPr/>
            </a:pPr>
            <a:r>
              <a:rPr lang="el-GR" sz="3600" smtClean="0">
                <a:solidFill>
                  <a:schemeClr val="bg1"/>
                </a:solidFill>
              </a:rPr>
              <a:t>Διδασκαλία στο Γυμνάσιο Γενναδίου Ρόδου</a:t>
            </a:r>
            <a:endParaRPr lang="el-GR" sz="3600">
              <a:solidFill>
                <a:schemeClr val="bg1"/>
              </a:solidFill>
            </a:endParaRPr>
          </a:p>
        </p:txBody>
      </p:sp>
      <p:pic>
        <p:nvPicPr>
          <p:cNvPr id="6" name="Picture 5" descr="image-796862252cd42dda4cb91fbc213b318dc85587399878f3ea03e97d1e53b4eba3-V.jpg"/>
          <p:cNvPicPr>
            <a:picLocks noChangeAspect="1"/>
          </p:cNvPicPr>
          <p:nvPr/>
        </p:nvPicPr>
        <p:blipFill>
          <a:blip r:embed="rId4"/>
          <a:srcRect/>
          <a:stretch>
            <a:fillRect/>
          </a:stretch>
        </p:blipFill>
        <p:spPr bwMode="auto">
          <a:xfrm>
            <a:off x="5219700" y="1557338"/>
            <a:ext cx="3648075" cy="2735262"/>
          </a:xfrm>
          <a:prstGeom prst="rect">
            <a:avLst/>
          </a:prstGeom>
          <a:noFill/>
          <a:ln w="9525">
            <a:noFill/>
            <a:miter lim="800000"/>
            <a:headEnd/>
            <a:tailEnd/>
          </a:ln>
        </p:spPr>
      </p:pic>
      <p:pic>
        <p:nvPicPr>
          <p:cNvPr id="8" name="Picture 7" descr="image-b079deb59a5034300430554ce0cc15ad2e713e3e2e24c21017021e23deafd798-V.jpg"/>
          <p:cNvPicPr>
            <a:picLocks noChangeAspect="1"/>
          </p:cNvPicPr>
          <p:nvPr/>
        </p:nvPicPr>
        <p:blipFill>
          <a:blip r:embed="rId5"/>
          <a:srcRect/>
          <a:stretch>
            <a:fillRect/>
          </a:stretch>
        </p:blipFill>
        <p:spPr bwMode="auto">
          <a:xfrm>
            <a:off x="468313" y="2708275"/>
            <a:ext cx="4413250" cy="3311525"/>
          </a:xfrm>
          <a:prstGeom prst="rect">
            <a:avLst/>
          </a:prstGeom>
          <a:noFill/>
          <a:ln w="9525">
            <a:noFill/>
            <a:miter lim="800000"/>
            <a:headEnd/>
            <a:tailEnd/>
          </a:ln>
        </p:spPr>
      </p:pic>
      <p:sp>
        <p:nvSpPr>
          <p:cNvPr id="9" name="Oval 8"/>
          <p:cNvSpPr/>
          <p:nvPr/>
        </p:nvSpPr>
        <p:spPr>
          <a:xfrm>
            <a:off x="755650" y="1700213"/>
            <a:ext cx="3384550" cy="865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a:solidFill>
                  <a:schemeClr val="bg1"/>
                </a:solidFill>
              </a:rPr>
              <a:t>Απρίλιος</a:t>
            </a:r>
          </a:p>
          <a:p>
            <a:pPr algn="ctr" fontAlgn="auto">
              <a:spcBef>
                <a:spcPts val="0"/>
              </a:spcBef>
              <a:spcAft>
                <a:spcPts val="0"/>
              </a:spcAft>
              <a:defRPr/>
            </a:pPr>
            <a:r>
              <a:rPr lang="el-GR" b="1" dirty="0">
                <a:solidFill>
                  <a:schemeClr val="bg1"/>
                </a:solidFill>
              </a:rPr>
              <a:t>2016</a:t>
            </a:r>
            <a:endParaRPr lang="el-GR" b="1" dirty="0">
              <a:solidFill>
                <a:schemeClr val="bg1"/>
              </a:solidFill>
            </a:endParaRPr>
          </a:p>
        </p:txBody>
      </p:sp>
      <p:sp>
        <p:nvSpPr>
          <p:cNvPr id="15367" name="Slide Number Placeholder 9"/>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D0FE16EB-98FC-4157-92D9-84E6050830C9}" type="slidenum">
              <a:rPr lang="el-GR"/>
              <a:pPr fontAlgn="base">
                <a:spcBef>
                  <a:spcPct val="0"/>
                </a:spcBef>
                <a:spcAft>
                  <a:spcPct val="0"/>
                </a:spcAft>
              </a:pPr>
              <a:t>2</a:t>
            </a:fld>
            <a:endParaRPr lang="el-G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ppt_x"/>
                                          </p:val>
                                        </p:tav>
                                        <p:tav tm="100000">
                                          <p:val>
                                            <p:strVal val="#ppt_x"/>
                                          </p:val>
                                        </p:tav>
                                      </p:tavLst>
                                    </p:anim>
                                    <p:anim calcmode="lin" valueType="num">
                                      <p:cBhvr additive="base">
                                        <p:cTn id="3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2"/>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29052FD6-786B-4649-A870-E8CDB746ECFC}" type="slidenum">
              <a:rPr lang="el-GR"/>
              <a:pPr fontAlgn="base">
                <a:spcBef>
                  <a:spcPct val="0"/>
                </a:spcBef>
                <a:spcAft>
                  <a:spcPct val="0"/>
                </a:spcAft>
              </a:pPr>
              <a:t>20</a:t>
            </a:fld>
            <a:endParaRPr lang="el-GR"/>
          </a:p>
        </p:txBody>
      </p:sp>
      <p:sp>
        <p:nvSpPr>
          <p:cNvPr id="46082" name="Footer Placeholder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6" name="Title 4"/>
          <p:cNvSpPr>
            <a:spLocks noGrp="1"/>
          </p:cNvSpPr>
          <p:nvPr>
            <p:ph type="title"/>
          </p:nvPr>
        </p:nvSpPr>
        <p:spPr>
          <a:xfrm>
            <a:off x="395536" y="152400"/>
            <a:ext cx="8291264" cy="972344"/>
          </a:xfrm>
          <a:blipFill>
            <a:blip r:embed="rId3" cstate="print"/>
            <a:tile tx="0" ty="0" sx="100000" sy="100000" flip="none" algn="tl"/>
          </a:blipFill>
        </p:spPr>
        <p:txBody>
          <a:bodyPr>
            <a:normAutofit fontScale="90000"/>
          </a:bodyPr>
          <a:lstStyle/>
          <a:p>
            <a:pPr algn="ctr" fontAlgn="auto">
              <a:spcAft>
                <a:spcPts val="0"/>
              </a:spcAft>
              <a:defRPr/>
            </a:pPr>
            <a:r>
              <a:rPr lang="el-GR" sz="3200" i="1" smtClean="0">
                <a:solidFill>
                  <a:schemeClr val="bg1"/>
                </a:solidFill>
              </a:rPr>
              <a:t>Πώς οι μαθητές βλέπουν τις συνεργασίες των εκπαιδευτικών σε θέματα διδασκαλίας;</a:t>
            </a:r>
            <a:r>
              <a:rPr lang="el-GR" sz="3200" smtClean="0">
                <a:solidFill>
                  <a:schemeClr val="bg1"/>
                </a:solidFill>
              </a:rPr>
              <a:t> </a:t>
            </a:r>
            <a:endParaRPr lang="el-GR" sz="3200">
              <a:solidFill>
                <a:schemeClr val="bg1"/>
              </a:solidFill>
            </a:endParaRPr>
          </a:p>
        </p:txBody>
      </p:sp>
      <p:sp>
        <p:nvSpPr>
          <p:cNvPr id="7" name="Rectangle 6"/>
          <p:cNvSpPr/>
          <p:nvPr/>
        </p:nvSpPr>
        <p:spPr>
          <a:xfrm>
            <a:off x="1476375" y="1268413"/>
            <a:ext cx="5903913"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dirty="0">
                <a:solidFill>
                  <a:schemeClr val="bg1"/>
                </a:solidFill>
              </a:rPr>
              <a:t>«θετικά-πολύ θετικά»: 13 απαντήσεις </a:t>
            </a:r>
          </a:p>
        </p:txBody>
      </p:sp>
      <p:sp>
        <p:nvSpPr>
          <p:cNvPr id="8" name="Content Placeholder 1"/>
          <p:cNvSpPr>
            <a:spLocks noGrp="1"/>
          </p:cNvSpPr>
          <p:nvPr>
            <p:ph idx="1"/>
          </p:nvPr>
        </p:nvSpPr>
        <p:spPr>
          <a:xfrm>
            <a:off x="250825" y="1844675"/>
            <a:ext cx="8435975" cy="42513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a:normAutofit/>
          </a:bodyPr>
          <a:lstStyle/>
          <a:p>
            <a:pPr marL="274320" indent="-274320" algn="ctr" fontAlgn="auto">
              <a:spcAft>
                <a:spcPts val="0"/>
              </a:spcAft>
              <a:buFont typeface="Wingdings 2"/>
              <a:buNone/>
              <a:defRPr/>
            </a:pPr>
            <a:r>
              <a:rPr lang="el-GR" sz="2800" dirty="0" smtClean="0">
                <a:solidFill>
                  <a:schemeClr val="bg1"/>
                </a:solidFill>
              </a:rPr>
              <a:t>«αποδεικνύεται εμπράκτως πως η συνεργασία ανοίγει νέους δρόμους διαφορετικούς στην επικοινωνία και στον τρόπο διδασκαλίας»</a:t>
            </a:r>
          </a:p>
          <a:p>
            <a:pPr marL="274320" indent="-274320" algn="ctr" fontAlgn="auto">
              <a:spcAft>
                <a:spcPts val="0"/>
              </a:spcAft>
              <a:buFont typeface="Wingdings 2"/>
              <a:buNone/>
              <a:defRPr/>
            </a:pPr>
            <a:r>
              <a:rPr lang="el-GR" sz="2800" dirty="0" smtClean="0">
                <a:solidFill>
                  <a:schemeClr val="bg1"/>
                </a:solidFill>
              </a:rPr>
              <a:t>«ανακαλύπτουν τη χρησιμότητα όλων των ειδικοτήτων»</a:t>
            </a:r>
          </a:p>
          <a:p>
            <a:pPr marL="274320" indent="-274320" algn="ctr" fontAlgn="auto">
              <a:spcAft>
                <a:spcPts val="0"/>
              </a:spcAft>
              <a:buFont typeface="Wingdings 2"/>
              <a:buNone/>
              <a:defRPr/>
            </a:pPr>
            <a:r>
              <a:rPr lang="el-GR" sz="2800" dirty="0" smtClean="0">
                <a:solidFill>
                  <a:schemeClr val="bg1"/>
                </a:solidFill>
              </a:rPr>
              <a:t>«η συνεργασία των εκπαιδευτικών βοηθάει και στη συνεργασία των μαθητών μεταξύ τους»</a:t>
            </a:r>
          </a:p>
          <a:p>
            <a:pPr marL="274320" indent="-274320" algn="ctr" fontAlgn="auto">
              <a:spcAft>
                <a:spcPts val="0"/>
              </a:spcAft>
              <a:buFont typeface="Wingdings 2"/>
              <a:buNone/>
              <a:defRPr/>
            </a:pPr>
            <a:r>
              <a:rPr lang="el-GR" sz="2800" dirty="0" smtClean="0">
                <a:solidFill>
                  <a:schemeClr val="bg1"/>
                </a:solidFill>
              </a:rPr>
              <a:t>«υπάρχει σφαιρική ενημέρωση γύρω από ένα θέμα»</a:t>
            </a:r>
          </a:p>
          <a:p>
            <a:pPr marL="274320" indent="-274320" algn="ctr" fontAlgn="auto">
              <a:spcAft>
                <a:spcPts val="0"/>
              </a:spcAft>
              <a:buFont typeface="Wingdings 2"/>
              <a:buNone/>
              <a:defRPr/>
            </a:pPr>
            <a:r>
              <a:rPr lang="el-GR" sz="2800" dirty="0" smtClean="0">
                <a:solidFill>
                  <a:schemeClr val="bg1"/>
                </a:solidFill>
              </a:rPr>
              <a:t>«τους αρέσει και λύνουν πιο εύκολα τις απορίες τους»</a:t>
            </a:r>
          </a:p>
          <a:p>
            <a:pPr marL="274320" indent="-274320" fontAlgn="auto">
              <a:spcAft>
                <a:spcPts val="0"/>
              </a:spcAft>
              <a:buFont typeface="Wingdings 2"/>
              <a:buNone/>
              <a:defRPr/>
            </a:pPr>
            <a:endParaRPr lang="el-GR" dirty="0" smtClean="0"/>
          </a:p>
          <a:p>
            <a:pPr marL="274320" indent="-274320" fontAlgn="auto">
              <a:spcAft>
                <a:spcPts val="0"/>
              </a:spcAft>
              <a:buFont typeface="Wingdings 2"/>
              <a:buNone/>
              <a:defRPr/>
            </a:pPr>
            <a:endParaRPr lang="el-GR" dirty="0" smtClean="0"/>
          </a:p>
          <a:p>
            <a:pPr marL="274320" indent="-274320" fontAlgn="auto">
              <a:spcAft>
                <a:spcPts val="0"/>
              </a:spcAft>
              <a:buFont typeface="Wingdings 2"/>
              <a:buNone/>
              <a:defRPr/>
            </a:pPr>
            <a:endParaRPr lang="el-GR" dirty="0" smtClean="0"/>
          </a:p>
          <a:p>
            <a:pPr marL="274320" indent="-274320" fontAlgn="auto">
              <a:spcAft>
                <a:spcPts val="0"/>
              </a:spcAft>
              <a:buFont typeface="Wingdings 2"/>
              <a:buNone/>
              <a:defRPr/>
            </a:pPr>
            <a:endParaRPr lang="el-GR" dirty="0" smtClean="0"/>
          </a:p>
          <a:p>
            <a:pPr marL="274320" indent="-274320" fontAlgn="auto">
              <a:spcAft>
                <a:spcPts val="0"/>
              </a:spcAft>
              <a:buFont typeface="Wingdings 2"/>
              <a:buChar char=""/>
              <a:defRPr/>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ox(in)">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anim calcmode="lin" valueType="num">
                                      <p:cBhvr additive="base">
                                        <p:cTn id="19" dur="1000" fill="hold"/>
                                        <p:tgtEl>
                                          <p:spTgt spid="8">
                                            <p:bg/>
                                          </p:spTgt>
                                        </p:tgtEl>
                                        <p:attrNameLst>
                                          <p:attrName>ppt_x</p:attrName>
                                        </p:attrNameLst>
                                      </p:cBhvr>
                                      <p:tavLst>
                                        <p:tav tm="0">
                                          <p:val>
                                            <p:strVal val="#ppt_x"/>
                                          </p:val>
                                        </p:tav>
                                        <p:tav tm="100000">
                                          <p:val>
                                            <p:strVal val="#ppt_x"/>
                                          </p:val>
                                        </p:tav>
                                      </p:tavLst>
                                    </p:anim>
                                    <p:anim calcmode="lin" valueType="num">
                                      <p:cBhvr additive="base">
                                        <p:cTn id="20" dur="10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 calcmode="lin" valueType="num">
                                      <p:cBhvr additive="base">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 calcmode="lin" valueType="num">
                                      <p:cBhvr additive="base">
                                        <p:cTn id="4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2"/>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E35BA12B-3C2B-435D-8148-84C0106F9DBC}" type="slidenum">
              <a:rPr lang="el-GR"/>
              <a:pPr fontAlgn="base">
                <a:spcBef>
                  <a:spcPct val="0"/>
                </a:spcBef>
                <a:spcAft>
                  <a:spcPct val="0"/>
                </a:spcAft>
              </a:pPr>
              <a:t>21</a:t>
            </a:fld>
            <a:endParaRPr lang="el-GR"/>
          </a:p>
        </p:txBody>
      </p:sp>
      <p:sp>
        <p:nvSpPr>
          <p:cNvPr id="48130" name="Footer Placeholder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6" name="Title 4"/>
          <p:cNvSpPr>
            <a:spLocks noGrp="1"/>
          </p:cNvSpPr>
          <p:nvPr>
            <p:ph type="title"/>
          </p:nvPr>
        </p:nvSpPr>
        <p:spPr>
          <a:xfrm>
            <a:off x="395536" y="152400"/>
            <a:ext cx="8291264" cy="972344"/>
          </a:xfrm>
          <a:blipFill>
            <a:blip r:embed="rId3" cstate="print"/>
            <a:tile tx="0" ty="0" sx="100000" sy="100000" flip="none" algn="tl"/>
          </a:blipFill>
        </p:spPr>
        <p:txBody>
          <a:bodyPr/>
          <a:lstStyle/>
          <a:p>
            <a:pPr algn="ctr" fontAlgn="auto">
              <a:spcAft>
                <a:spcPts val="0"/>
              </a:spcAft>
              <a:defRPr/>
            </a:pPr>
            <a:r>
              <a:rPr lang="el-GR" sz="2800" i="1" smtClean="0">
                <a:solidFill>
                  <a:schemeClr val="bg1"/>
                </a:solidFill>
              </a:rPr>
              <a:t>Υπάρχουν στοιχεία από τη διδασκαλία που θα μπορούσατε να αξιοποιήσετε και ποιά;</a:t>
            </a:r>
            <a:endParaRPr lang="el-GR" sz="2800">
              <a:solidFill>
                <a:schemeClr val="bg1"/>
              </a:solidFill>
            </a:endParaRPr>
          </a:p>
        </p:txBody>
      </p:sp>
      <p:sp>
        <p:nvSpPr>
          <p:cNvPr id="7" name="Rectangle 6"/>
          <p:cNvSpPr/>
          <p:nvPr/>
        </p:nvSpPr>
        <p:spPr>
          <a:xfrm>
            <a:off x="1476375" y="1268413"/>
            <a:ext cx="5903913"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dirty="0">
                <a:solidFill>
                  <a:schemeClr val="bg1"/>
                </a:solidFill>
              </a:rPr>
              <a:t>«Ναι»: 13 απαντήσεις </a:t>
            </a:r>
          </a:p>
        </p:txBody>
      </p:sp>
      <p:sp>
        <p:nvSpPr>
          <p:cNvPr id="8" name="Content Placeholder 1"/>
          <p:cNvSpPr>
            <a:spLocks noGrp="1"/>
          </p:cNvSpPr>
          <p:nvPr>
            <p:ph idx="1"/>
          </p:nvPr>
        </p:nvSpPr>
        <p:spPr>
          <a:xfrm>
            <a:off x="250825" y="1844675"/>
            <a:ext cx="8424863" cy="237648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a:normAutofit/>
          </a:bodyPr>
          <a:lstStyle/>
          <a:p>
            <a:pPr marL="274320" indent="-274320" algn="ctr" fontAlgn="auto">
              <a:spcAft>
                <a:spcPts val="0"/>
              </a:spcAft>
              <a:buFont typeface="Wingdings 2"/>
              <a:buNone/>
              <a:defRPr/>
            </a:pPr>
            <a:r>
              <a:rPr lang="el-GR" sz="2800" dirty="0" smtClean="0">
                <a:solidFill>
                  <a:schemeClr val="bg1"/>
                </a:solidFill>
              </a:rPr>
              <a:t>«Τα παιδιά έχουν μεγαλύτερο ενδιαφέρον και περιέργεια όταν θίγεται ένα συγκεκριμένο θέμα από διαφορετικής ειδικότητας καθηγητές»</a:t>
            </a:r>
          </a:p>
          <a:p>
            <a:pPr marL="274320" indent="-274320" algn="ctr" fontAlgn="auto">
              <a:spcAft>
                <a:spcPts val="0"/>
              </a:spcAft>
              <a:buFont typeface="Wingdings 2"/>
              <a:buNone/>
              <a:defRPr/>
            </a:pPr>
            <a:r>
              <a:rPr lang="el-GR" sz="2800" dirty="0" smtClean="0">
                <a:solidFill>
                  <a:schemeClr val="bg1"/>
                </a:solidFill>
              </a:rPr>
              <a:t>«(Θα αξιοποιήσω) τη χρήση των νέων τεχνολογιών και της τέχνης σε όλα τα μαθήματα (που διδάσκω)»</a:t>
            </a:r>
          </a:p>
          <a:p>
            <a:pPr marL="274320" indent="-274320" fontAlgn="auto">
              <a:spcAft>
                <a:spcPts val="0"/>
              </a:spcAft>
              <a:buFont typeface="Wingdings 2"/>
              <a:buNone/>
              <a:defRPr/>
            </a:pPr>
            <a:endParaRPr lang="el-GR" dirty="0" smtClean="0"/>
          </a:p>
          <a:p>
            <a:pPr marL="274320" indent="-274320" fontAlgn="auto">
              <a:spcAft>
                <a:spcPts val="0"/>
              </a:spcAft>
              <a:buFont typeface="Wingdings 2"/>
              <a:buNone/>
              <a:defRPr/>
            </a:pPr>
            <a:endParaRPr lang="el-GR" dirty="0" smtClean="0"/>
          </a:p>
          <a:p>
            <a:pPr marL="274320" indent="-274320" fontAlgn="auto">
              <a:spcAft>
                <a:spcPts val="0"/>
              </a:spcAft>
              <a:buFont typeface="Wingdings 2"/>
              <a:buNone/>
              <a:defRPr/>
            </a:pPr>
            <a:endParaRPr lang="el-GR" dirty="0" smtClean="0"/>
          </a:p>
          <a:p>
            <a:pPr marL="274320" indent="-274320" fontAlgn="auto">
              <a:spcAft>
                <a:spcPts val="0"/>
              </a:spcAft>
              <a:buFont typeface="Wingdings 2"/>
              <a:buNone/>
              <a:defRPr/>
            </a:pPr>
            <a:endParaRPr lang="el-GR" dirty="0" smtClean="0"/>
          </a:p>
          <a:p>
            <a:pPr marL="274320" indent="-274320" fontAlgn="auto">
              <a:spcAft>
                <a:spcPts val="0"/>
              </a:spcAft>
              <a:buFont typeface="Wingdings 2"/>
              <a:buChar char=""/>
              <a:defRPr/>
            </a:pPr>
            <a:endParaRPr lang="el-GR" dirty="0"/>
          </a:p>
        </p:txBody>
      </p:sp>
      <p:sp>
        <p:nvSpPr>
          <p:cNvPr id="9" name="Rounded Rectangle 8"/>
          <p:cNvSpPr/>
          <p:nvPr/>
        </p:nvSpPr>
        <p:spPr>
          <a:xfrm>
            <a:off x="468313" y="4365625"/>
            <a:ext cx="8207375" cy="1943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400" dirty="0">
                <a:solidFill>
                  <a:schemeClr val="bg1"/>
                </a:solidFill>
              </a:rPr>
              <a:t>Πρόθεση αξιοποίησης: ομαδοσυνεργατικής διδασκαλίας, συνδιδασκαλίας, διαδικτύου, φύλλων εργασίας, διαθεματικότητας, ομαδικότητας,</a:t>
            </a:r>
          </a:p>
          <a:p>
            <a:pPr algn="ctr" fontAlgn="auto">
              <a:spcBef>
                <a:spcPts val="0"/>
              </a:spcBef>
              <a:spcAft>
                <a:spcPts val="0"/>
              </a:spcAft>
              <a:defRPr/>
            </a:pPr>
            <a:r>
              <a:rPr lang="el-GR" sz="2400" dirty="0">
                <a:solidFill>
                  <a:schemeClr val="bg1"/>
                </a:solidFill>
              </a:rPr>
              <a:t> εμπλοκής των μαθητών στη διατύπωση και ανάλυση της θεωρίας, πειραματικών δεδομένων</a:t>
            </a:r>
            <a:endParaRPr lang="el-GR"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ppt_x"/>
                                          </p:val>
                                        </p:tav>
                                        <p:tav tm="100000">
                                          <p:val>
                                            <p:strVal val="#ppt_x"/>
                                          </p:val>
                                        </p:tav>
                                      </p:tavLst>
                                    </p:anim>
                                    <p:anim calcmode="lin" valueType="num">
                                      <p:cBhvr additive="base">
                                        <p:cTn id="1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anim calcmode="lin" valueType="num">
                                      <p:cBhvr additive="base">
                                        <p:cTn id="19" dur="2000" fill="hold"/>
                                        <p:tgtEl>
                                          <p:spTgt spid="8">
                                            <p:bg/>
                                          </p:spTgt>
                                        </p:tgtEl>
                                        <p:attrNameLst>
                                          <p:attrName>ppt_x</p:attrName>
                                        </p:attrNameLst>
                                      </p:cBhvr>
                                      <p:tavLst>
                                        <p:tav tm="0">
                                          <p:val>
                                            <p:strVal val="#ppt_x"/>
                                          </p:val>
                                        </p:tav>
                                        <p:tav tm="100000">
                                          <p:val>
                                            <p:strVal val="#ppt_x"/>
                                          </p:val>
                                        </p:tav>
                                      </p:tavLst>
                                    </p:anim>
                                    <p:anim calcmode="lin" valueType="num">
                                      <p:cBhvr additive="base">
                                        <p:cTn id="20" dur="20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2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000" fill="hold"/>
                                        <p:tgtEl>
                                          <p:spTgt spid="9"/>
                                        </p:tgtEl>
                                        <p:attrNameLst>
                                          <p:attrName>ppt_x</p:attrName>
                                        </p:attrNameLst>
                                      </p:cBhvr>
                                      <p:tavLst>
                                        <p:tav tm="0">
                                          <p:val>
                                            <p:strVal val="#ppt_x"/>
                                          </p:val>
                                        </p:tav>
                                        <p:tav tm="100000">
                                          <p:val>
                                            <p:strVal val="#ppt_x"/>
                                          </p:val>
                                        </p:tav>
                                      </p:tavLst>
                                    </p:anim>
                                    <p:anim calcmode="lin" valueType="num">
                                      <p:cBhvr additive="base">
                                        <p:cTn id="3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2"/>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48EC4ECB-3EB7-4A7A-A582-EFA73C256267}" type="slidenum">
              <a:rPr lang="el-GR"/>
              <a:pPr fontAlgn="base">
                <a:spcBef>
                  <a:spcPct val="0"/>
                </a:spcBef>
                <a:spcAft>
                  <a:spcPct val="0"/>
                </a:spcAft>
              </a:pPr>
              <a:t>22</a:t>
            </a:fld>
            <a:endParaRPr lang="el-GR"/>
          </a:p>
        </p:txBody>
      </p:sp>
      <p:sp>
        <p:nvSpPr>
          <p:cNvPr id="50178" name="Footer Placeholder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6" name="Rounded Rectangle 5"/>
          <p:cNvSpPr/>
          <p:nvPr/>
        </p:nvSpPr>
        <p:spPr>
          <a:xfrm>
            <a:off x="250825" y="476250"/>
            <a:ext cx="4537075" cy="1296988"/>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3600" dirty="0">
                <a:solidFill>
                  <a:schemeClr val="bg1"/>
                </a:solidFill>
              </a:rPr>
              <a:t>Συζήτηση</a:t>
            </a:r>
            <a:endParaRPr lang="el-GR" sz="3600" dirty="0">
              <a:solidFill>
                <a:schemeClr val="bg1"/>
              </a:solidFill>
            </a:endParaRPr>
          </a:p>
        </p:txBody>
      </p:sp>
      <p:sp>
        <p:nvSpPr>
          <p:cNvPr id="5" name="Rectangle 4"/>
          <p:cNvSpPr/>
          <p:nvPr/>
        </p:nvSpPr>
        <p:spPr>
          <a:xfrm>
            <a:off x="395288" y="1844675"/>
            <a:ext cx="3313112" cy="2376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dirty="0">
                <a:solidFill>
                  <a:schemeClr val="bg1"/>
                </a:solidFill>
              </a:rPr>
              <a:t>Πρόβλημα εισαγωγής καινοτόμων δράσεων: </a:t>
            </a:r>
          </a:p>
          <a:p>
            <a:pPr algn="ctr" fontAlgn="auto">
              <a:spcBef>
                <a:spcPts val="0"/>
              </a:spcBef>
              <a:spcAft>
                <a:spcPts val="0"/>
              </a:spcAft>
              <a:defRPr/>
            </a:pPr>
            <a:r>
              <a:rPr lang="el-GR" sz="2800" dirty="0">
                <a:solidFill>
                  <a:schemeClr val="bg1"/>
                </a:solidFill>
              </a:rPr>
              <a:t>η έλλειψη χρόνου</a:t>
            </a:r>
            <a:endParaRPr lang="el-GR" sz="2800" dirty="0">
              <a:solidFill>
                <a:schemeClr val="bg1"/>
              </a:solidFill>
            </a:endParaRPr>
          </a:p>
        </p:txBody>
      </p:sp>
      <p:sp>
        <p:nvSpPr>
          <p:cNvPr id="7" name="Rectangle 6"/>
          <p:cNvSpPr/>
          <p:nvPr/>
        </p:nvSpPr>
        <p:spPr>
          <a:xfrm>
            <a:off x="4572000" y="1773238"/>
            <a:ext cx="4103688" cy="151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dirty="0">
                <a:solidFill>
                  <a:schemeClr val="bg1"/>
                </a:solidFill>
              </a:rPr>
              <a:t>Καταλυτικός παράγοντας επίτευξης μαθησιακών στόχων: η συνεργασία</a:t>
            </a:r>
            <a:endParaRPr lang="el-GR" sz="2800" dirty="0">
              <a:solidFill>
                <a:schemeClr val="bg1"/>
              </a:solidFill>
            </a:endParaRPr>
          </a:p>
        </p:txBody>
      </p:sp>
      <p:sp>
        <p:nvSpPr>
          <p:cNvPr id="8" name="Oval 7"/>
          <p:cNvSpPr/>
          <p:nvPr/>
        </p:nvSpPr>
        <p:spPr>
          <a:xfrm>
            <a:off x="4427538" y="3789363"/>
            <a:ext cx="4176712" cy="19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dirty="0">
                <a:solidFill>
                  <a:schemeClr val="bg1"/>
                </a:solidFill>
              </a:rPr>
              <a:t>Κομβικός ο ρόλος των Ν.Τ.: επίτευξη στόχων σε ελάχιστο χρόνο</a:t>
            </a:r>
            <a:endParaRPr lang="el-GR"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2"/>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8B63EB92-B595-402E-A298-B4D97B35C18C}" type="slidenum">
              <a:rPr lang="el-GR"/>
              <a:pPr fontAlgn="base">
                <a:spcBef>
                  <a:spcPct val="0"/>
                </a:spcBef>
                <a:spcAft>
                  <a:spcPct val="0"/>
                </a:spcAft>
              </a:pPr>
              <a:t>23</a:t>
            </a:fld>
            <a:endParaRPr lang="el-GR"/>
          </a:p>
        </p:txBody>
      </p:sp>
      <p:sp>
        <p:nvSpPr>
          <p:cNvPr id="52226" name="Footer Placeholder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6" name="Rounded Rectangle 5"/>
          <p:cNvSpPr/>
          <p:nvPr/>
        </p:nvSpPr>
        <p:spPr>
          <a:xfrm>
            <a:off x="755650" y="549275"/>
            <a:ext cx="7777163" cy="5040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800" dirty="0">
                <a:solidFill>
                  <a:schemeClr val="bg1"/>
                </a:solidFill>
              </a:rPr>
              <a:t>Δόθηκε έμφαση στη βαθύτερη κατανόηση:</a:t>
            </a:r>
          </a:p>
          <a:p>
            <a:pPr fontAlgn="auto">
              <a:spcBef>
                <a:spcPts val="0"/>
              </a:spcBef>
              <a:spcAft>
                <a:spcPts val="0"/>
              </a:spcAft>
              <a:buFont typeface="Arial" pitchFamily="34" charset="0"/>
              <a:buChar char="•"/>
              <a:defRPr/>
            </a:pPr>
            <a:r>
              <a:rPr lang="el-GR" sz="2800" dirty="0">
                <a:solidFill>
                  <a:schemeClr val="bg1"/>
                </a:solidFill>
              </a:rPr>
              <a:t> της σχέσης των αναλόγων ποσών </a:t>
            </a:r>
          </a:p>
          <a:p>
            <a:pPr fontAlgn="auto">
              <a:spcBef>
                <a:spcPts val="0"/>
              </a:spcBef>
              <a:spcAft>
                <a:spcPts val="0"/>
              </a:spcAft>
              <a:buFont typeface="Arial" pitchFamily="34" charset="0"/>
              <a:buChar char="•"/>
              <a:defRPr/>
            </a:pPr>
            <a:r>
              <a:rPr lang="el-GR" sz="2800" dirty="0">
                <a:solidFill>
                  <a:schemeClr val="bg1"/>
                </a:solidFill>
              </a:rPr>
              <a:t> της ανεξάρτητης και εξαρτημένης μεταβλητής</a:t>
            </a:r>
          </a:p>
          <a:p>
            <a:pPr fontAlgn="auto">
              <a:spcBef>
                <a:spcPts val="0"/>
              </a:spcBef>
              <a:spcAft>
                <a:spcPts val="0"/>
              </a:spcAft>
              <a:buFont typeface="Arial" pitchFamily="34" charset="0"/>
              <a:buChar char="•"/>
              <a:defRPr/>
            </a:pPr>
            <a:r>
              <a:rPr lang="el-GR" sz="2800" dirty="0">
                <a:solidFill>
                  <a:schemeClr val="bg1"/>
                </a:solidFill>
              </a:rPr>
              <a:t> του ρόλου της σταθεράς αναλογίας</a:t>
            </a:r>
          </a:p>
          <a:p>
            <a:pPr fontAlgn="auto">
              <a:spcBef>
                <a:spcPts val="0"/>
              </a:spcBef>
              <a:spcAft>
                <a:spcPts val="0"/>
              </a:spcAft>
              <a:buFont typeface="Arial" pitchFamily="34" charset="0"/>
              <a:buChar char="•"/>
              <a:defRPr/>
            </a:pPr>
            <a:r>
              <a:rPr lang="el-GR" sz="2800" dirty="0">
                <a:solidFill>
                  <a:schemeClr val="bg1"/>
                </a:solidFill>
              </a:rPr>
              <a:t> της γραφικής παράστασης της σχέσης τους</a:t>
            </a:r>
          </a:p>
          <a:p>
            <a:pPr fontAlgn="auto">
              <a:spcBef>
                <a:spcPts val="0"/>
              </a:spcBef>
              <a:spcAft>
                <a:spcPts val="0"/>
              </a:spcAft>
              <a:buFont typeface="Arial" pitchFamily="34" charset="0"/>
              <a:buChar char="•"/>
              <a:defRPr/>
            </a:pPr>
            <a:r>
              <a:rPr lang="el-GR" sz="2800" dirty="0">
                <a:solidFill>
                  <a:schemeClr val="bg1"/>
                </a:solidFill>
              </a:rPr>
              <a:t> της συνάρτησης στη Φυσική, μέσα από την έννοια των ανάλογων ποσών</a:t>
            </a:r>
            <a:endParaRPr lang="el-GR"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2"/>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66C1BB8D-DA68-46A5-B8B4-784861BCD6B4}" type="slidenum">
              <a:rPr lang="el-GR"/>
              <a:pPr fontAlgn="base">
                <a:spcBef>
                  <a:spcPct val="0"/>
                </a:spcBef>
                <a:spcAft>
                  <a:spcPct val="0"/>
                </a:spcAft>
              </a:pPr>
              <a:t>24</a:t>
            </a:fld>
            <a:endParaRPr lang="el-GR"/>
          </a:p>
        </p:txBody>
      </p:sp>
      <p:sp>
        <p:nvSpPr>
          <p:cNvPr id="54274" name="Footer Placeholder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5" name="Title 4"/>
          <p:cNvSpPr>
            <a:spLocks noGrp="1"/>
          </p:cNvSpPr>
          <p:nvPr>
            <p:ph type="title"/>
          </p:nvPr>
        </p:nvSpPr>
        <p:spPr>
          <a:xfrm>
            <a:off x="457200" y="152400"/>
            <a:ext cx="4114800" cy="828328"/>
          </a:xfrm>
          <a:blipFill>
            <a:blip r:embed="rId3" cstate="print"/>
            <a:tile tx="0" ty="0" sx="100000" sy="100000" flip="none" algn="tl"/>
          </a:blipFill>
        </p:spPr>
        <p:txBody>
          <a:bodyPr/>
          <a:lstStyle/>
          <a:p>
            <a:pPr fontAlgn="auto">
              <a:spcAft>
                <a:spcPts val="0"/>
              </a:spcAft>
              <a:defRPr/>
            </a:pPr>
            <a:r>
              <a:rPr lang="el-GR" sz="3600" smtClean="0">
                <a:solidFill>
                  <a:schemeClr val="bg1"/>
                </a:solidFill>
              </a:rPr>
              <a:t>Ανατροφοδότηση</a:t>
            </a:r>
            <a:endParaRPr lang="el-GR" sz="3600">
              <a:solidFill>
                <a:schemeClr val="bg1"/>
              </a:solidFill>
            </a:endParaRPr>
          </a:p>
        </p:txBody>
      </p:sp>
      <p:sp>
        <p:nvSpPr>
          <p:cNvPr id="6" name="Oval 5"/>
          <p:cNvSpPr/>
          <p:nvPr/>
        </p:nvSpPr>
        <p:spPr>
          <a:xfrm>
            <a:off x="179388" y="1125538"/>
            <a:ext cx="3744912" cy="1655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dirty="0">
                <a:solidFill>
                  <a:schemeClr val="bg1"/>
                </a:solidFill>
              </a:rPr>
              <a:t>Θετικά μαθησιακά αποτελέσματα</a:t>
            </a:r>
            <a:endParaRPr lang="el-GR" sz="2800" dirty="0">
              <a:solidFill>
                <a:schemeClr val="bg1"/>
              </a:solidFill>
            </a:endParaRPr>
          </a:p>
        </p:txBody>
      </p:sp>
      <p:sp>
        <p:nvSpPr>
          <p:cNvPr id="7" name="Right Arrow 6"/>
          <p:cNvSpPr/>
          <p:nvPr/>
        </p:nvSpPr>
        <p:spPr>
          <a:xfrm>
            <a:off x="3924300" y="1700213"/>
            <a:ext cx="1223963" cy="433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8" name="Rectangle 7"/>
          <p:cNvSpPr/>
          <p:nvPr/>
        </p:nvSpPr>
        <p:spPr>
          <a:xfrm>
            <a:off x="5219700" y="1125538"/>
            <a:ext cx="3097213" cy="151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dirty="0">
                <a:solidFill>
                  <a:schemeClr val="bg1"/>
                </a:solidFill>
              </a:rPr>
              <a:t>Θετική αποδοχή από το σύνολο των εκπαιδευτικών</a:t>
            </a:r>
            <a:endParaRPr lang="el-GR" sz="2800" dirty="0">
              <a:solidFill>
                <a:schemeClr val="bg1"/>
              </a:solidFill>
            </a:endParaRPr>
          </a:p>
        </p:txBody>
      </p:sp>
      <p:sp>
        <p:nvSpPr>
          <p:cNvPr id="9" name="Oval 8"/>
          <p:cNvSpPr/>
          <p:nvPr/>
        </p:nvSpPr>
        <p:spPr>
          <a:xfrm>
            <a:off x="179388" y="2997200"/>
            <a:ext cx="4032250" cy="14398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dirty="0">
                <a:solidFill>
                  <a:schemeClr val="bg1"/>
                </a:solidFill>
              </a:rPr>
              <a:t>Συνεργασίες και αλληλεπιδράσεις</a:t>
            </a:r>
            <a:endParaRPr lang="el-GR" sz="2800" dirty="0">
              <a:solidFill>
                <a:schemeClr val="bg1"/>
              </a:solidFill>
            </a:endParaRPr>
          </a:p>
        </p:txBody>
      </p:sp>
      <p:sp>
        <p:nvSpPr>
          <p:cNvPr id="10" name="Right Arrow 9"/>
          <p:cNvSpPr/>
          <p:nvPr/>
        </p:nvSpPr>
        <p:spPr>
          <a:xfrm>
            <a:off x="4211638" y="3500438"/>
            <a:ext cx="1081087" cy="433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1" name="Rectangle 10"/>
          <p:cNvSpPr/>
          <p:nvPr/>
        </p:nvSpPr>
        <p:spPr>
          <a:xfrm>
            <a:off x="5292725" y="2781300"/>
            <a:ext cx="3095625" cy="2303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dirty="0">
                <a:solidFill>
                  <a:schemeClr val="bg1"/>
                </a:solidFill>
              </a:rPr>
              <a:t>Ενδιαφέρον για επιμόρφωση και ένταξη νέων πρακτικών στη διδασκαλία</a:t>
            </a:r>
            <a:endParaRPr lang="el-GR" sz="2800" dirty="0">
              <a:solidFill>
                <a:schemeClr val="bg1"/>
              </a:solidFill>
            </a:endParaRPr>
          </a:p>
        </p:txBody>
      </p:sp>
      <p:sp>
        <p:nvSpPr>
          <p:cNvPr id="12" name="Rounded Rectangle 11"/>
          <p:cNvSpPr/>
          <p:nvPr/>
        </p:nvSpPr>
        <p:spPr>
          <a:xfrm>
            <a:off x="250825" y="5445125"/>
            <a:ext cx="8569325"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dirty="0">
                <a:solidFill>
                  <a:schemeClr val="bg1"/>
                </a:solidFill>
              </a:rPr>
              <a:t>Θετική ανατροφοδότηση για όποιον σχεδιάζει και υλοποιεί διαθεματικές παρεμβάσεις</a:t>
            </a:r>
            <a:endParaRPr lang="el-GR" sz="2800" dirty="0">
              <a:solidFill>
                <a:schemeClr val="bg1"/>
              </a:solidFill>
            </a:endParaRPr>
          </a:p>
        </p:txBody>
      </p:sp>
      <p:sp>
        <p:nvSpPr>
          <p:cNvPr id="13" name="Down Arrow 12"/>
          <p:cNvSpPr/>
          <p:nvPr/>
        </p:nvSpPr>
        <p:spPr>
          <a:xfrm>
            <a:off x="4284663" y="4797425"/>
            <a:ext cx="647700"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amond(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fill="hold"/>
                                        <p:tgtEl>
                                          <p:spTgt spid="12"/>
                                        </p:tgtEl>
                                        <p:attrNameLst>
                                          <p:attrName>ppt_x</p:attrName>
                                        </p:attrNameLst>
                                      </p:cBhvr>
                                      <p:tavLst>
                                        <p:tav tm="0">
                                          <p:val>
                                            <p:strVal val="#ppt_x"/>
                                          </p:val>
                                        </p:tav>
                                        <p:tav tm="100000">
                                          <p:val>
                                            <p:strVal val="#ppt_x"/>
                                          </p:val>
                                        </p:tav>
                                      </p:tavLst>
                                    </p:anim>
                                    <p:anim calcmode="lin" valueType="num">
                                      <p:cBhvr additive="base">
                                        <p:cTn id="4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2"/>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4E3587FC-AF37-4243-8E01-639D82EEF30F}" type="slidenum">
              <a:rPr lang="el-GR"/>
              <a:pPr fontAlgn="base">
                <a:spcBef>
                  <a:spcPct val="0"/>
                </a:spcBef>
                <a:spcAft>
                  <a:spcPct val="0"/>
                </a:spcAft>
              </a:pPr>
              <a:t>25</a:t>
            </a:fld>
            <a:endParaRPr lang="el-GR"/>
          </a:p>
        </p:txBody>
      </p:sp>
      <p:sp>
        <p:nvSpPr>
          <p:cNvPr id="56322" name="Footer Placeholder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6" name="Oval 5"/>
          <p:cNvSpPr/>
          <p:nvPr/>
        </p:nvSpPr>
        <p:spPr>
          <a:xfrm>
            <a:off x="395288" y="333375"/>
            <a:ext cx="3744912" cy="1223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dirty="0">
                <a:solidFill>
                  <a:schemeClr val="bg1"/>
                </a:solidFill>
              </a:rPr>
              <a:t>Σχολικές μονάδες</a:t>
            </a:r>
            <a:endParaRPr lang="el-GR" sz="2800" dirty="0">
              <a:solidFill>
                <a:schemeClr val="bg1"/>
              </a:solidFill>
            </a:endParaRPr>
          </a:p>
        </p:txBody>
      </p:sp>
      <p:sp>
        <p:nvSpPr>
          <p:cNvPr id="7" name="Oval 6"/>
          <p:cNvSpPr/>
          <p:nvPr/>
        </p:nvSpPr>
        <p:spPr>
          <a:xfrm>
            <a:off x="5364163" y="476250"/>
            <a:ext cx="3529012" cy="2232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dirty="0">
                <a:solidFill>
                  <a:schemeClr val="bg1"/>
                </a:solidFill>
              </a:rPr>
              <a:t>Ανάληψη πρωτοβουλιών</a:t>
            </a:r>
            <a:endParaRPr lang="el-GR" sz="2800" dirty="0">
              <a:solidFill>
                <a:schemeClr val="bg1"/>
              </a:solidFill>
            </a:endParaRPr>
          </a:p>
        </p:txBody>
      </p:sp>
      <p:sp>
        <p:nvSpPr>
          <p:cNvPr id="8" name="Oval 7"/>
          <p:cNvSpPr/>
          <p:nvPr/>
        </p:nvSpPr>
        <p:spPr>
          <a:xfrm>
            <a:off x="250825" y="1628775"/>
            <a:ext cx="4392613" cy="14398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dirty="0">
                <a:solidFill>
                  <a:schemeClr val="bg1"/>
                </a:solidFill>
              </a:rPr>
              <a:t>Τοπικοί εκπαιδευτικοί θεσμοί</a:t>
            </a:r>
            <a:endParaRPr lang="el-GR" sz="2800" dirty="0">
              <a:solidFill>
                <a:schemeClr val="bg1"/>
              </a:solidFill>
            </a:endParaRPr>
          </a:p>
        </p:txBody>
      </p:sp>
      <p:sp>
        <p:nvSpPr>
          <p:cNvPr id="9" name="Oval 8"/>
          <p:cNvSpPr/>
          <p:nvPr/>
        </p:nvSpPr>
        <p:spPr>
          <a:xfrm>
            <a:off x="3348038" y="3357563"/>
            <a:ext cx="5400675" cy="1008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dirty="0">
                <a:solidFill>
                  <a:schemeClr val="bg1"/>
                </a:solidFill>
              </a:rPr>
              <a:t>Εισαγωγή καινοτόμων δραστηριοτήτων</a:t>
            </a:r>
            <a:endParaRPr lang="el-GR" sz="2800" dirty="0">
              <a:solidFill>
                <a:schemeClr val="bg1"/>
              </a:solidFill>
            </a:endParaRPr>
          </a:p>
        </p:txBody>
      </p:sp>
      <p:sp>
        <p:nvSpPr>
          <p:cNvPr id="10" name="Oval 9"/>
          <p:cNvSpPr/>
          <p:nvPr/>
        </p:nvSpPr>
        <p:spPr>
          <a:xfrm>
            <a:off x="2339975" y="5013325"/>
            <a:ext cx="6408738" cy="1008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dirty="0">
                <a:solidFill>
                  <a:schemeClr val="bg1"/>
                </a:solidFill>
              </a:rPr>
              <a:t>Στόχος: το καλύτερο μαθησιακό αποτέλεσμα</a:t>
            </a:r>
            <a:endParaRPr lang="el-GR" sz="2800" dirty="0">
              <a:solidFill>
                <a:schemeClr val="bg1"/>
              </a:solidFill>
            </a:endParaRPr>
          </a:p>
        </p:txBody>
      </p:sp>
      <p:cxnSp>
        <p:nvCxnSpPr>
          <p:cNvPr id="12" name="Straight Arrow Connector 11"/>
          <p:cNvCxnSpPr>
            <a:stCxn id="6" idx="6"/>
            <a:endCxn id="7" idx="2"/>
          </p:cNvCxnSpPr>
          <p:nvPr/>
        </p:nvCxnSpPr>
        <p:spPr>
          <a:xfrm>
            <a:off x="4140200" y="944563"/>
            <a:ext cx="1223963"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6"/>
            <a:endCxn id="7" idx="2"/>
          </p:cNvCxnSpPr>
          <p:nvPr/>
        </p:nvCxnSpPr>
        <p:spPr>
          <a:xfrm flipV="1">
            <a:off x="4643438" y="1592263"/>
            <a:ext cx="720725" cy="757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4"/>
            <a:endCxn id="9" idx="0"/>
          </p:cNvCxnSpPr>
          <p:nvPr/>
        </p:nvCxnSpPr>
        <p:spPr>
          <a:xfrm flipH="1">
            <a:off x="6048375" y="2708275"/>
            <a:ext cx="1079500" cy="649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4"/>
            <a:endCxn id="10" idx="0"/>
          </p:cNvCxnSpPr>
          <p:nvPr/>
        </p:nvCxnSpPr>
        <p:spPr>
          <a:xfrm flipH="1">
            <a:off x="5543550" y="4365625"/>
            <a:ext cx="504825"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500"/>
                                        <p:tgtEl>
                                          <p:spTgt spid="12"/>
                                        </p:tgtEl>
                                      </p:cBhvr>
                                    </p:animEffect>
                                  </p:childTnLst>
                                </p:cTn>
                              </p:par>
                              <p:par>
                                <p:cTn id="18" presetID="8"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amond(i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amond(i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amond(in)">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diamond(in)">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ppt_w</p:attrName>
                                        </p:attrNameLst>
                                      </p:cBhvr>
                                      <p:tavLst>
                                        <p:tav tm="0">
                                          <p:val>
                                            <p:fltVal val="0"/>
                                          </p:val>
                                        </p:tav>
                                        <p:tav tm="100000">
                                          <p:val>
                                            <p:strVal val="#ppt_w"/>
                                          </p:val>
                                        </p:tav>
                                      </p:tavLst>
                                    </p:anim>
                                    <p:anim calcmode="lin" valueType="num">
                                      <p:cBhvr>
                                        <p:cTn id="46" dur="1000" fill="hold"/>
                                        <p:tgtEl>
                                          <p:spTgt spid="10"/>
                                        </p:tgtEl>
                                        <p:attrNameLst>
                                          <p:attrName>ppt_h</p:attrName>
                                        </p:attrNameLst>
                                      </p:cBhvr>
                                      <p:tavLst>
                                        <p:tav tm="0">
                                          <p:val>
                                            <p:fltVal val="0"/>
                                          </p:val>
                                        </p:tav>
                                        <p:tav tm="100000">
                                          <p:val>
                                            <p:strVal val="#ppt_h"/>
                                          </p:val>
                                        </p:tav>
                                      </p:tavLst>
                                    </p:anim>
                                    <p:animEffect transition="in" filter="fade">
                                      <p:cBhvr>
                                        <p:cTn id="4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60648"/>
            <a:ext cx="8363272" cy="5835352"/>
          </a:xfrm>
        </p:spPr>
        <p:txBody>
          <a:bodyPr>
            <a:normAutofit/>
          </a:bodyPr>
          <a:lstStyle/>
          <a:p>
            <a:pPr marL="274320" indent="-274320" fontAlgn="auto">
              <a:spcAft>
                <a:spcPts val="0"/>
              </a:spcAft>
              <a:buFont typeface="Wingdings 2"/>
              <a:buNone/>
              <a:defRPr/>
            </a:pPr>
            <a:r>
              <a:rPr lang="el-GR" dirty="0" smtClean="0">
                <a:solidFill>
                  <a:schemeClr val="bg1"/>
                </a:solidFill>
              </a:rPr>
              <a:t>Ευχαριστώ πολύ</a:t>
            </a:r>
          </a:p>
          <a:p>
            <a:pPr lvl="8">
              <a:defRPr/>
            </a:pPr>
            <a:r>
              <a:rPr lang="el-GR" sz="2400" dirty="0" smtClean="0">
                <a:solidFill>
                  <a:schemeClr val="bg1"/>
                </a:solidFill>
              </a:rPr>
              <a:t>το Διευθυντή του Γυμνασίου με Λυκειακές Τάξεις Γενναδίου κ. Δημ. Καβάλλα </a:t>
            </a:r>
          </a:p>
          <a:p>
            <a:pPr lvl="8">
              <a:defRPr/>
            </a:pPr>
            <a:r>
              <a:rPr lang="el-GR" sz="2400" dirty="0" smtClean="0">
                <a:solidFill>
                  <a:schemeClr val="bg1"/>
                </a:solidFill>
              </a:rPr>
              <a:t>τον Διευθυντή Δευτεροβάθμιας Εκπαίδευσης Δωδεκανήσου κ. Ι. Παπαδομαρκάκη </a:t>
            </a:r>
            <a:endParaRPr lang="el-GR" sz="2400" u="sng" dirty="0" smtClean="0">
              <a:solidFill>
                <a:schemeClr val="bg1"/>
              </a:solidFill>
            </a:endParaRPr>
          </a:p>
          <a:p>
            <a:pPr lvl="8">
              <a:defRPr/>
            </a:pPr>
            <a:r>
              <a:rPr lang="el-GR" sz="2400" dirty="0" smtClean="0">
                <a:solidFill>
                  <a:schemeClr val="bg1"/>
                </a:solidFill>
              </a:rPr>
              <a:t>το Σύμβουλο Φυσικών κ. Στέλιο Ορφανό</a:t>
            </a:r>
          </a:p>
          <a:p>
            <a:pPr lvl="8">
              <a:defRPr/>
            </a:pPr>
            <a:r>
              <a:rPr lang="el-GR" sz="2400" dirty="0" smtClean="0">
                <a:solidFill>
                  <a:schemeClr val="bg1"/>
                </a:solidFill>
              </a:rPr>
              <a:t>το Σύμβουλο Μαθηματικών κ. Ιωάννη Καραγιάννη</a:t>
            </a:r>
          </a:p>
          <a:p>
            <a:pPr lvl="8">
              <a:defRPr/>
            </a:pPr>
            <a:r>
              <a:rPr lang="el-GR" sz="2400" dirty="0" smtClean="0">
                <a:solidFill>
                  <a:schemeClr val="bg1"/>
                </a:solidFill>
              </a:rPr>
              <a:t>το Σύμβουλο Καλλιτεχνικών κ. Παναγιώτη Μπερεδήμα</a:t>
            </a:r>
          </a:p>
          <a:p>
            <a:pPr lvl="8">
              <a:defRPr/>
            </a:pPr>
            <a:r>
              <a:rPr lang="el-GR" sz="2400" dirty="0" smtClean="0">
                <a:solidFill>
                  <a:schemeClr val="bg1"/>
                </a:solidFill>
              </a:rPr>
              <a:t>τη συνάδελφο Μαθηματικό κ. Κατερίνα Τριανταφύλλου</a:t>
            </a:r>
          </a:p>
          <a:p>
            <a:pPr lvl="8">
              <a:defRPr/>
            </a:pPr>
            <a:endParaRPr lang="el-GR" sz="2400" u="sng" dirty="0">
              <a:solidFill>
                <a:schemeClr val="bg1"/>
              </a:solidFill>
            </a:endParaRPr>
          </a:p>
        </p:txBody>
      </p:sp>
      <p:sp>
        <p:nvSpPr>
          <p:cNvPr id="58370" name="Slide Number Placeholder 2"/>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CE35D478-EC47-4B69-9FA3-E77E846FFFDC}" type="slidenum">
              <a:rPr lang="el-GR"/>
              <a:pPr fontAlgn="base">
                <a:spcBef>
                  <a:spcPct val="0"/>
                </a:spcBef>
                <a:spcAft>
                  <a:spcPct val="0"/>
                </a:spcAft>
              </a:pPr>
              <a:t>26</a:t>
            </a:fld>
            <a:endParaRPr lang="el-GR"/>
          </a:p>
        </p:txBody>
      </p:sp>
      <p:sp>
        <p:nvSpPr>
          <p:cNvPr id="58371" name="Footer Placeholder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313" y="2205038"/>
            <a:ext cx="8085137" cy="2879725"/>
          </a:xfrm>
          <a:solidFill>
            <a:schemeClr val="bg2">
              <a:lumMod val="40000"/>
              <a:lumOff val="60000"/>
            </a:schemeClr>
          </a:solidFill>
          <a:ln>
            <a:solidFill>
              <a:schemeClr val="tx1"/>
            </a:solidFill>
            <a:prstDash val="dash"/>
          </a:ln>
        </p:spPr>
        <p:txBody>
          <a:bodyPr>
            <a:normAutofit/>
          </a:bodyPr>
          <a:lstStyle/>
          <a:p>
            <a:pPr marL="274320" indent="-274320" algn="ctr" fontAlgn="auto">
              <a:spcAft>
                <a:spcPts val="0"/>
              </a:spcAft>
              <a:buFont typeface="Wingdings 2"/>
              <a:buChar char=""/>
              <a:defRPr/>
            </a:pPr>
            <a:r>
              <a:rPr lang="en-US" u="sng" dirty="0" smtClean="0">
                <a:solidFill>
                  <a:schemeClr val="bg1"/>
                </a:solidFill>
                <a:hlinkClick r:id="rId2"/>
              </a:rPr>
              <a:t>stelioso@sch.gr</a:t>
            </a:r>
            <a:endParaRPr lang="el-GR" dirty="0" smtClean="0">
              <a:solidFill>
                <a:schemeClr val="bg1"/>
              </a:solidFill>
            </a:endParaRPr>
          </a:p>
          <a:p>
            <a:pPr marL="274320" indent="-274320" algn="ctr" fontAlgn="auto">
              <a:spcAft>
                <a:spcPts val="0"/>
              </a:spcAft>
              <a:buFont typeface="Wingdings 2"/>
              <a:buChar char=""/>
              <a:defRPr/>
            </a:pPr>
            <a:r>
              <a:rPr lang="en-US" dirty="0" smtClean="0">
                <a:solidFill>
                  <a:schemeClr val="bg1"/>
                </a:solidFill>
              </a:rPr>
              <a:t> </a:t>
            </a:r>
            <a:r>
              <a:rPr lang="en-US" u="sng" dirty="0" smtClean="0">
                <a:solidFill>
                  <a:schemeClr val="bg1"/>
                </a:solidFill>
                <a:hlinkClick r:id="rId3"/>
              </a:rPr>
              <a:t>iokaragi@sch.gr</a:t>
            </a:r>
            <a:endParaRPr lang="el-GR" dirty="0" smtClean="0">
              <a:solidFill>
                <a:schemeClr val="bg1"/>
              </a:solidFill>
            </a:endParaRPr>
          </a:p>
          <a:p>
            <a:pPr marL="274320" indent="-274320" algn="ctr" fontAlgn="auto">
              <a:spcAft>
                <a:spcPts val="0"/>
              </a:spcAft>
              <a:buFont typeface="Wingdings 2"/>
              <a:buChar char=""/>
              <a:defRPr/>
            </a:pPr>
            <a:r>
              <a:rPr lang="en-US" u="sng" dirty="0" smtClean="0">
                <a:solidFill>
                  <a:schemeClr val="bg1"/>
                </a:solidFill>
                <a:hlinkClick r:id="rId4"/>
              </a:rPr>
              <a:t>beredimas2001@yahoo.gr</a:t>
            </a:r>
            <a:endParaRPr lang="el-GR" dirty="0" smtClean="0">
              <a:solidFill>
                <a:schemeClr val="bg1"/>
              </a:solidFill>
            </a:endParaRPr>
          </a:p>
          <a:p>
            <a:pPr marL="274320" indent="-274320" algn="ctr" fontAlgn="auto">
              <a:spcAft>
                <a:spcPts val="0"/>
              </a:spcAft>
              <a:buFont typeface="Wingdings 2"/>
              <a:buChar char=""/>
              <a:defRPr/>
            </a:pPr>
            <a:r>
              <a:rPr lang="en-US" u="sng" dirty="0" smtClean="0">
                <a:solidFill>
                  <a:schemeClr val="bg1"/>
                </a:solidFill>
                <a:hlinkClick r:id="rId5"/>
              </a:rPr>
              <a:t>eleni.dafni@gmail.com</a:t>
            </a:r>
            <a:endParaRPr lang="el-GR" dirty="0" smtClean="0">
              <a:solidFill>
                <a:schemeClr val="bg1"/>
              </a:solidFill>
            </a:endParaRPr>
          </a:p>
          <a:p>
            <a:pPr marL="274320" indent="-274320" algn="ctr" fontAlgn="auto">
              <a:spcAft>
                <a:spcPts val="0"/>
              </a:spcAft>
              <a:buFont typeface="Wingdings 2"/>
              <a:buChar char=""/>
              <a:defRPr/>
            </a:pPr>
            <a:r>
              <a:rPr lang="en-US" dirty="0" smtClean="0">
                <a:solidFill>
                  <a:schemeClr val="bg1"/>
                </a:solidFill>
              </a:rPr>
              <a:t> </a:t>
            </a:r>
            <a:r>
              <a:rPr lang="en-US" u="sng" dirty="0" smtClean="0">
                <a:solidFill>
                  <a:schemeClr val="bg1"/>
                </a:solidFill>
                <a:hlinkClick r:id="rId6"/>
              </a:rPr>
              <a:t>kathtrian@gmail.com</a:t>
            </a:r>
            <a:endParaRPr lang="en-US" dirty="0" smtClean="0">
              <a:solidFill>
                <a:schemeClr val="bg1"/>
              </a:solidFill>
            </a:endParaRPr>
          </a:p>
          <a:p>
            <a:pPr marL="274320" indent="-274320" algn="ctr" fontAlgn="auto">
              <a:spcAft>
                <a:spcPts val="0"/>
              </a:spcAft>
              <a:buFont typeface="Wingdings 2"/>
              <a:buChar char=""/>
              <a:defRPr/>
            </a:pPr>
            <a:endParaRPr lang="el-GR" dirty="0"/>
          </a:p>
        </p:txBody>
      </p:sp>
      <p:sp>
        <p:nvSpPr>
          <p:cNvPr id="59394" name="Footer Placeholder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4" name="Title 3"/>
          <p:cNvSpPr>
            <a:spLocks noGrp="1"/>
          </p:cNvSpPr>
          <p:nvPr>
            <p:ph type="title"/>
          </p:nvPr>
        </p:nvSpPr>
        <p:spPr>
          <a:xfrm>
            <a:off x="395536" y="404664"/>
            <a:ext cx="8229600" cy="12192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prstDash val="lgDash"/>
          </a:ln>
          <a:scene3d>
            <a:camera prst="obliqueBottomRight"/>
            <a:lightRig rig="threePt" dir="t"/>
          </a:scene3d>
        </p:spPr>
        <p:txBody>
          <a:bodyPr/>
          <a:lstStyle/>
          <a:p>
            <a:pPr algn="ctr" fontAlgn="auto">
              <a:spcAft>
                <a:spcPts val="0"/>
              </a:spcAft>
              <a:defRPr/>
            </a:pPr>
            <a:r>
              <a:rPr lang="el-GR" smtClean="0">
                <a:solidFill>
                  <a:schemeClr val="bg1"/>
                </a:solidFill>
              </a:rPr>
              <a:t>Επικοινωνία</a:t>
            </a:r>
            <a:endParaRPr lang="el-GR">
              <a:solidFill>
                <a:schemeClr val="bg1"/>
              </a:solidFill>
            </a:endParaRPr>
          </a:p>
        </p:txBody>
      </p:sp>
      <p:sp>
        <p:nvSpPr>
          <p:cNvPr id="59396" name="Slide Number Placeholder 4"/>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0FF2B0B4-A26B-4E19-90D6-21EF64FB2FDB}" type="slidenum">
              <a:rPr lang="el-GR"/>
              <a:pPr fontAlgn="base">
                <a:spcBef>
                  <a:spcPct val="0"/>
                </a:spcBef>
                <a:spcAft>
                  <a:spcPct val="0"/>
                </a:spcAft>
              </a:pPr>
              <a:t>27</a:t>
            </a:fld>
            <a:endParaRPr lang="el-GR"/>
          </a:p>
        </p:txBody>
      </p:sp>
    </p:spTree>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oter Placeholder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3" name="Title 2"/>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pPr algn="ctr" fontAlgn="auto">
              <a:spcAft>
                <a:spcPts val="0"/>
              </a:spcAft>
              <a:defRPr/>
            </a:pPr>
            <a:r>
              <a:rPr lang="el-GR" smtClean="0">
                <a:solidFill>
                  <a:schemeClr val="bg1"/>
                </a:solidFill>
              </a:rPr>
              <a:t>Σας ευχαριστούμε για την προσοχή σας!</a:t>
            </a:r>
            <a:endParaRPr lang="el-GR">
              <a:solidFill>
                <a:schemeClr val="bg1"/>
              </a:solidFill>
            </a:endParaRPr>
          </a:p>
        </p:txBody>
      </p:sp>
      <p:sp>
        <p:nvSpPr>
          <p:cNvPr id="60419" name="Slide Number Placeholder 4"/>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97A27376-21DF-46BA-A433-41F66D185830}" type="slidenum">
              <a:rPr lang="el-GR"/>
              <a:pPr fontAlgn="base">
                <a:spcBef>
                  <a:spcPct val="0"/>
                </a:spcBef>
                <a:spcAft>
                  <a:spcPct val="0"/>
                </a:spcAft>
              </a:pPr>
              <a:t>28</a:t>
            </a:fld>
            <a:endParaRPr lang="el-GR"/>
          </a:p>
        </p:txBody>
      </p:sp>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1"/>
          <p:cNvSpPr>
            <a:spLocks noGrp="1"/>
          </p:cNvSpPr>
          <p:nvPr>
            <p:ph idx="1"/>
          </p:nvPr>
        </p:nvSpPr>
        <p:spPr/>
        <p:txBody>
          <a:bodyPr/>
          <a:lstStyle/>
          <a:p>
            <a:pPr algn="just"/>
            <a:r>
              <a:rPr lang="en-US" smtClean="0">
                <a:solidFill>
                  <a:schemeClr val="bg1"/>
                </a:solidFill>
              </a:rPr>
              <a:t>Driver R., Squires A., Rushworth P., Wood-Robinson V. (1999): </a:t>
            </a:r>
            <a:r>
              <a:rPr lang="el-GR" smtClean="0">
                <a:solidFill>
                  <a:schemeClr val="bg1"/>
                </a:solidFill>
              </a:rPr>
              <a:t>Οικοδομώντας τις έννοιες των Φυσικών Επιστημών- Μια Παγκόσμια σύνοψη των ιδεών των μαθητών (επιμέλεια Π. Κόκκοτας, μετάφραση Μ. Χατζή), εκδ. Τυπωθήτω, Αθήνα. </a:t>
            </a:r>
          </a:p>
          <a:p>
            <a:pPr algn="just"/>
            <a:r>
              <a:rPr lang="en-US" smtClean="0">
                <a:solidFill>
                  <a:schemeClr val="bg1"/>
                </a:solidFill>
              </a:rPr>
              <a:t>Harel, G., &amp; Kaput, J. (1991). The role of conceptual entities and their symbols in building advanced mathematcal concepts, in D. Tall (ed), </a:t>
            </a:r>
            <a:r>
              <a:rPr lang="en-US" i="1" smtClean="0">
                <a:solidFill>
                  <a:schemeClr val="bg1"/>
                </a:solidFill>
              </a:rPr>
              <a:t>Advanced Mathematical Thinking</a:t>
            </a:r>
            <a:r>
              <a:rPr lang="en-US" smtClean="0">
                <a:solidFill>
                  <a:schemeClr val="bg1"/>
                </a:solidFill>
              </a:rPr>
              <a:t>, Kluwer Academic Publishers, The Netherlands.</a:t>
            </a:r>
          </a:p>
          <a:p>
            <a:pPr>
              <a:buFont typeface="Wingdings 2" pitchFamily="18" charset="2"/>
              <a:buNone/>
            </a:pPr>
            <a:endParaRPr lang="el-GR" smtClean="0"/>
          </a:p>
        </p:txBody>
      </p:sp>
      <p:sp>
        <p:nvSpPr>
          <p:cNvPr id="61442" name="Footer Placeholder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4" name="Title 3"/>
          <p:cNvSpPr>
            <a:spLocks noGrp="1"/>
          </p:cNvSpPr>
          <p:nvPr>
            <p:ph type="title"/>
          </p:nvPr>
        </p:nvSpPr>
        <p:spPr/>
        <p:txBody>
          <a:bodyPr/>
          <a:lstStyle/>
          <a:p>
            <a:pPr fontAlgn="auto">
              <a:spcAft>
                <a:spcPts val="0"/>
              </a:spcAft>
              <a:defRPr/>
            </a:pPr>
            <a:r>
              <a:rPr lang="el-GR" smtClean="0">
                <a:solidFill>
                  <a:schemeClr val="bg1"/>
                </a:solidFill>
              </a:rPr>
              <a:t>Βιβλιογραφία</a:t>
            </a:r>
            <a:endParaRPr lang="el-GR">
              <a:solidFill>
                <a:schemeClr val="bg1"/>
              </a:solidFill>
            </a:endParaRPr>
          </a:p>
        </p:txBody>
      </p:sp>
      <p:sp>
        <p:nvSpPr>
          <p:cNvPr id="61444" name="Slide Number Placeholder 4"/>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D00FE4A2-066B-4369-812D-2AE3B25A2810}" type="slidenum">
              <a:rPr lang="el-GR"/>
              <a:pPr fontAlgn="base">
                <a:spcBef>
                  <a:spcPct val="0"/>
                </a:spcBef>
                <a:spcAft>
                  <a:spcPct val="0"/>
                </a:spcAft>
              </a:pPr>
              <a:t>29</a:t>
            </a:fld>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oter Placeholder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17410" name="Slide Number Placeholder 2"/>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11D135A9-E760-4542-878C-8952A97340A0}" type="slidenum">
              <a:rPr lang="el-GR"/>
              <a:pPr fontAlgn="base">
                <a:spcBef>
                  <a:spcPct val="0"/>
                </a:spcBef>
                <a:spcAft>
                  <a:spcPct val="0"/>
                </a:spcAft>
              </a:pPr>
              <a:t>3</a:t>
            </a:fld>
            <a:endParaRPr lang="el-GR"/>
          </a:p>
        </p:txBody>
      </p:sp>
      <p:pic>
        <p:nvPicPr>
          <p:cNvPr id="17411" name="Content Placeholder 9" descr="20160405_112759.jpg"/>
          <p:cNvPicPr>
            <a:picLocks noGrp="1" noChangeAspect="1"/>
          </p:cNvPicPr>
          <p:nvPr>
            <p:ph sz="half" idx="1"/>
          </p:nvPr>
        </p:nvPicPr>
        <p:blipFill>
          <a:blip r:embed="rId3"/>
          <a:srcRect/>
          <a:stretch>
            <a:fillRect/>
          </a:stretch>
        </p:blipFill>
        <p:spPr>
          <a:xfrm>
            <a:off x="6443663" y="2133600"/>
            <a:ext cx="2284412" cy="4059238"/>
          </a:xfrm>
        </p:spPr>
      </p:pic>
      <p:pic>
        <p:nvPicPr>
          <p:cNvPr id="17412" name="Content Placeholder 10" descr="20160405_112657.jpg"/>
          <p:cNvPicPr>
            <a:picLocks noGrp="1" noChangeAspect="1"/>
          </p:cNvPicPr>
          <p:nvPr>
            <p:ph sz="half" idx="2"/>
          </p:nvPr>
        </p:nvPicPr>
        <p:blipFill>
          <a:blip r:embed="rId4"/>
          <a:srcRect/>
          <a:stretch>
            <a:fillRect/>
          </a:stretch>
        </p:blipFill>
        <p:spPr>
          <a:xfrm>
            <a:off x="2843213" y="333375"/>
            <a:ext cx="3600450" cy="2024063"/>
          </a:xfrm>
        </p:spPr>
      </p:pic>
      <p:pic>
        <p:nvPicPr>
          <p:cNvPr id="17413" name="Picture 11" descr="20160405_120453.jpg"/>
          <p:cNvPicPr>
            <a:picLocks noChangeAspect="1"/>
          </p:cNvPicPr>
          <p:nvPr/>
        </p:nvPicPr>
        <p:blipFill>
          <a:blip r:embed="rId5"/>
          <a:srcRect/>
          <a:stretch>
            <a:fillRect/>
          </a:stretch>
        </p:blipFill>
        <p:spPr bwMode="auto">
          <a:xfrm>
            <a:off x="611188" y="981075"/>
            <a:ext cx="1944687" cy="3935413"/>
          </a:xfrm>
          <a:prstGeom prst="rect">
            <a:avLst/>
          </a:prstGeom>
          <a:noFill/>
          <a:ln w="9525">
            <a:noFill/>
            <a:miter lim="800000"/>
            <a:headEnd/>
            <a:tailEnd/>
          </a:ln>
        </p:spPr>
      </p:pic>
      <p:pic>
        <p:nvPicPr>
          <p:cNvPr id="17414" name="Picture 12" descr="20160405_114207.jpg"/>
          <p:cNvPicPr>
            <a:picLocks noChangeAspect="1"/>
          </p:cNvPicPr>
          <p:nvPr/>
        </p:nvPicPr>
        <p:blipFill>
          <a:blip r:embed="rId6"/>
          <a:srcRect/>
          <a:stretch>
            <a:fillRect/>
          </a:stretch>
        </p:blipFill>
        <p:spPr bwMode="auto">
          <a:xfrm>
            <a:off x="4787900" y="3213100"/>
            <a:ext cx="1566863" cy="2087563"/>
          </a:xfrm>
          <a:prstGeom prst="rect">
            <a:avLst/>
          </a:prstGeom>
          <a:noFill/>
          <a:ln w="9525">
            <a:noFill/>
            <a:miter lim="800000"/>
            <a:headEnd/>
            <a:tailEnd/>
          </a:ln>
        </p:spPr>
      </p:pic>
      <p:pic>
        <p:nvPicPr>
          <p:cNvPr id="17415" name="Picture 13" descr="20160405_112214.jpg"/>
          <p:cNvPicPr>
            <a:picLocks noChangeAspect="1"/>
          </p:cNvPicPr>
          <p:nvPr/>
        </p:nvPicPr>
        <p:blipFill>
          <a:blip r:embed="rId7"/>
          <a:srcRect/>
          <a:stretch>
            <a:fillRect/>
          </a:stretch>
        </p:blipFill>
        <p:spPr bwMode="auto">
          <a:xfrm>
            <a:off x="2916238" y="2636838"/>
            <a:ext cx="1665287" cy="2960687"/>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333375"/>
            <a:ext cx="8280400" cy="5975350"/>
          </a:xfrm>
        </p:spPr>
        <p:txBody>
          <a:bodyPr>
            <a:normAutofit fontScale="92500"/>
          </a:bodyPr>
          <a:lstStyle/>
          <a:p>
            <a:pPr marL="274320" indent="-274320" algn="just" fontAlgn="auto">
              <a:spcAft>
                <a:spcPts val="0"/>
              </a:spcAft>
              <a:buFont typeface="Wingdings 2"/>
              <a:buChar char=""/>
              <a:defRPr/>
            </a:pPr>
            <a:r>
              <a:rPr lang="en-US" dirty="0" err="1" smtClean="0">
                <a:solidFill>
                  <a:schemeClr val="bg1"/>
                </a:solidFill>
              </a:rPr>
              <a:t>Nikitina</a:t>
            </a:r>
            <a:r>
              <a:rPr lang="en-US" dirty="0" smtClean="0">
                <a:solidFill>
                  <a:schemeClr val="bg1"/>
                </a:solidFill>
              </a:rPr>
              <a:t>, S., &amp; </a:t>
            </a:r>
            <a:r>
              <a:rPr lang="en-US" dirty="0" err="1" smtClean="0">
                <a:solidFill>
                  <a:schemeClr val="bg1"/>
                </a:solidFill>
              </a:rPr>
              <a:t>Mansilla</a:t>
            </a:r>
            <a:r>
              <a:rPr lang="en-US" dirty="0" smtClean="0">
                <a:solidFill>
                  <a:schemeClr val="bg1"/>
                </a:solidFill>
              </a:rPr>
              <a:t>, V. B. (2003). Three strategies for interdisciplinary math and science teaching: A case of the Illinois Mathematics and Science Academy. </a:t>
            </a:r>
            <a:r>
              <a:rPr lang="el-GR" dirty="0" smtClean="0">
                <a:solidFill>
                  <a:schemeClr val="bg1"/>
                </a:solidFill>
              </a:rPr>
              <a:t>Ανασύρθηκε την 2/5/2016 από τη διεύθυνση: </a:t>
            </a:r>
            <a:r>
              <a:rPr lang="en-US" u="sng" dirty="0" smtClean="0">
                <a:solidFill>
                  <a:schemeClr val="bg1"/>
                </a:solidFill>
              </a:rPr>
              <a:t>http://www.dlsu.edu.ph/ offices/</a:t>
            </a:r>
            <a:r>
              <a:rPr lang="en-US" u="sng" dirty="0" err="1" smtClean="0">
                <a:solidFill>
                  <a:schemeClr val="bg1"/>
                </a:solidFill>
              </a:rPr>
              <a:t>avcaa</a:t>
            </a:r>
            <a:r>
              <a:rPr lang="en-US" u="sng" dirty="0" smtClean="0">
                <a:solidFill>
                  <a:schemeClr val="bg1"/>
                </a:solidFill>
              </a:rPr>
              <a:t>/</a:t>
            </a:r>
            <a:r>
              <a:rPr lang="en-US" u="sng" dirty="0" err="1" smtClean="0">
                <a:solidFill>
                  <a:schemeClr val="bg1"/>
                </a:solidFill>
              </a:rPr>
              <a:t>pdf</a:t>
            </a:r>
            <a:r>
              <a:rPr lang="en-US" u="sng" dirty="0" smtClean="0">
                <a:solidFill>
                  <a:schemeClr val="bg1"/>
                </a:solidFill>
              </a:rPr>
              <a:t>/stategies-math-science-teaching.pdf</a:t>
            </a:r>
          </a:p>
          <a:p>
            <a:pPr marL="274320" indent="-274320" algn="just" fontAlgn="auto">
              <a:spcAft>
                <a:spcPts val="0"/>
              </a:spcAft>
              <a:buFont typeface="Wingdings 2"/>
              <a:buChar char=""/>
              <a:defRPr/>
            </a:pPr>
            <a:r>
              <a:rPr lang="el-GR" dirty="0" smtClean="0">
                <a:solidFill>
                  <a:schemeClr val="bg1"/>
                </a:solidFill>
              </a:rPr>
              <a:t>Robinson Ken (sir): </a:t>
            </a:r>
            <a:r>
              <a:rPr lang="el-GR" i="1" dirty="0" smtClean="0">
                <a:solidFill>
                  <a:schemeClr val="bg1"/>
                </a:solidFill>
              </a:rPr>
              <a:t>Οι Τέχνες στα σχολεία. Αρχές, Πρακτικές, Προβλέψεις.</a:t>
            </a:r>
            <a:r>
              <a:rPr lang="el-GR" dirty="0" smtClean="0">
                <a:solidFill>
                  <a:schemeClr val="bg1"/>
                </a:solidFill>
              </a:rPr>
              <a:t> Εκδ. Καστανιώτης σειρά Αισθητική Αγωγή. Αθήνα 1999.</a:t>
            </a:r>
          </a:p>
          <a:p>
            <a:pPr marL="274320" indent="-274320" algn="just" fontAlgn="auto">
              <a:spcAft>
                <a:spcPts val="0"/>
              </a:spcAft>
              <a:buFont typeface="Wingdings 2"/>
              <a:buChar char=""/>
              <a:defRPr/>
            </a:pPr>
            <a:r>
              <a:rPr lang="el-GR" dirty="0" smtClean="0">
                <a:solidFill>
                  <a:schemeClr val="bg1"/>
                </a:solidFill>
              </a:rPr>
              <a:t>Wikipedia(2016). Ανασύρθηκε την 2/4/2016 από τη διεύθυνση: </a:t>
            </a:r>
            <a:r>
              <a:rPr lang="el-GR" u="sng" dirty="0" smtClean="0">
                <a:solidFill>
                  <a:schemeClr val="bg1"/>
                </a:solidFill>
              </a:rPr>
              <a:t>https://en.wikipedia.org/wiki/Bill_Viola</a:t>
            </a:r>
          </a:p>
          <a:p>
            <a:pPr marL="274320" indent="-274320" algn="just" fontAlgn="auto">
              <a:spcAft>
                <a:spcPts val="0"/>
              </a:spcAft>
              <a:buFont typeface="Wingdings 2"/>
              <a:buChar char=""/>
              <a:defRPr/>
            </a:pPr>
            <a:r>
              <a:rPr lang="el-GR" dirty="0" smtClean="0">
                <a:solidFill>
                  <a:schemeClr val="bg1"/>
                </a:solidFill>
              </a:rPr>
              <a:t>Αναστασιάδης, Π. (2011). </a:t>
            </a:r>
            <a:r>
              <a:rPr lang="el-GR" i="1" dirty="0" smtClean="0">
                <a:solidFill>
                  <a:schemeClr val="bg1"/>
                </a:solidFill>
              </a:rPr>
              <a:t>Βασικό Επιμορφωτικό Υλικό, τόμος Γ’: Αξιοποίηση των Τεχνών στην Εκπαίδευση</a:t>
            </a:r>
            <a:r>
              <a:rPr lang="el-GR" dirty="0" smtClean="0">
                <a:solidFill>
                  <a:schemeClr val="bg1"/>
                </a:solidFill>
              </a:rPr>
              <a:t>, Μείζον Πρόγραμμα Επιμόρφωσης, ΠΙ, Αθήνα. Ανασύρθηκε την 3/6/2016 από τη διεύθυνση:   </a:t>
            </a:r>
            <a:r>
              <a:rPr lang="el-GR" u="sng" dirty="0" smtClean="0">
                <a:solidFill>
                  <a:schemeClr val="bg1"/>
                </a:solidFill>
              </a:rPr>
              <a:t>http://www.epimorfosi.edu.gr /images/stories/ebook-epimorfotes/texnes/9.TEXNES.pdf</a:t>
            </a:r>
          </a:p>
          <a:p>
            <a:pPr marL="274320" indent="-274320" algn="just" fontAlgn="auto">
              <a:spcAft>
                <a:spcPts val="0"/>
              </a:spcAft>
              <a:buFont typeface="Wingdings 2"/>
              <a:buNone/>
              <a:defRPr/>
            </a:pPr>
            <a:endParaRPr lang="el-GR" dirty="0" smtClean="0">
              <a:solidFill>
                <a:schemeClr val="bg1"/>
              </a:solidFill>
            </a:endParaRPr>
          </a:p>
          <a:p>
            <a:pPr marL="274320" indent="-274320" algn="just" fontAlgn="auto">
              <a:spcAft>
                <a:spcPts val="0"/>
              </a:spcAft>
              <a:buFont typeface="Wingdings 2"/>
              <a:buNone/>
              <a:defRPr/>
            </a:pPr>
            <a:endParaRPr lang="el-GR" dirty="0"/>
          </a:p>
        </p:txBody>
      </p:sp>
      <p:sp>
        <p:nvSpPr>
          <p:cNvPr id="62466" name="Footer Placeholder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62467" name="Slide Number Placeholder 4"/>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52A2AC2C-B324-493E-8527-4A146F1815E2}" type="slidenum">
              <a:rPr lang="el-GR"/>
              <a:pPr fontAlgn="base">
                <a:spcBef>
                  <a:spcPct val="0"/>
                </a:spcBef>
                <a:spcAft>
                  <a:spcPct val="0"/>
                </a:spcAft>
              </a:pPr>
              <a:t>30</a:t>
            </a:fld>
            <a:endParaRPr lang="el-G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3375"/>
            <a:ext cx="8147050" cy="5399088"/>
          </a:xfrm>
        </p:spPr>
        <p:txBody>
          <a:bodyPr>
            <a:normAutofit fontScale="85000" lnSpcReduction="20000"/>
          </a:bodyPr>
          <a:lstStyle/>
          <a:p>
            <a:pPr marL="274320" indent="-274320" algn="just" fontAlgn="auto">
              <a:spcAft>
                <a:spcPts val="0"/>
              </a:spcAft>
              <a:buFont typeface="Wingdings 2"/>
              <a:buChar char=""/>
              <a:defRPr/>
            </a:pPr>
            <a:r>
              <a:rPr lang="el-GR" dirty="0" smtClean="0">
                <a:solidFill>
                  <a:schemeClr val="bg1"/>
                </a:solidFill>
              </a:rPr>
              <a:t>Γούδας Α., Σακονίδης Χ. (2002). Η κατανόηση της έννοιας της συνάρτησης και των αναπαραστάσεών της από μαθητές γυμνασίου και λυκείου, </a:t>
            </a:r>
            <a:r>
              <a:rPr lang="el-GR" i="1" dirty="0" smtClean="0">
                <a:solidFill>
                  <a:schemeClr val="bg1"/>
                </a:solidFill>
              </a:rPr>
              <a:t>Πρακτικά του 5ου Πανελλήνιου Συνεδρίου "Διδακτική των Μαθηματικών και Πληροφορική στην Εκπαίδευση"</a:t>
            </a:r>
            <a:r>
              <a:rPr lang="el-GR" dirty="0" smtClean="0">
                <a:solidFill>
                  <a:schemeClr val="bg1"/>
                </a:solidFill>
              </a:rPr>
              <a:t>, 12-15 Οκτωβρίου, 2001, Θεσσαλονίκη.</a:t>
            </a:r>
          </a:p>
          <a:p>
            <a:pPr marL="274320" indent="-274320" algn="just" fontAlgn="auto">
              <a:spcAft>
                <a:spcPts val="0"/>
              </a:spcAft>
              <a:buFont typeface="Wingdings 2"/>
              <a:buChar char=""/>
              <a:defRPr/>
            </a:pPr>
            <a:r>
              <a:rPr lang="el-GR" dirty="0" smtClean="0">
                <a:solidFill>
                  <a:schemeClr val="bg1"/>
                </a:solidFill>
              </a:rPr>
              <a:t>Καραγιάννης, Ι., Αθανασιάδης, Η. (2006). Διαθεματικές Τεχνολογικές Προσεγγίσεις-Εφαρμογές στο Γυμνάσιο Ιαλυσού, Ρόδος.</a:t>
            </a:r>
          </a:p>
          <a:p>
            <a:pPr marL="274320" indent="-274320" algn="just" fontAlgn="auto">
              <a:spcAft>
                <a:spcPts val="0"/>
              </a:spcAft>
              <a:buFont typeface="Wingdings 2"/>
              <a:buChar char=""/>
              <a:defRPr/>
            </a:pPr>
            <a:r>
              <a:rPr lang="el-GR" dirty="0" smtClean="0">
                <a:solidFill>
                  <a:schemeClr val="bg1"/>
                </a:solidFill>
              </a:rPr>
              <a:t>Καραγιάννης, Ι., Στέφος, Ε., Συντυχάκης Χ. (2003). Διαθεματική προσέγγιση Μαθηματικών και Τεχνολογίας στο πλαίσιο της ευέλικτης ζώνης Καινοτόμων δράσεων του Γυμνασίου. Πρακτικά </a:t>
            </a:r>
            <a:r>
              <a:rPr lang="el-GR" i="1" dirty="0" smtClean="0">
                <a:solidFill>
                  <a:schemeClr val="bg1"/>
                </a:solidFill>
              </a:rPr>
              <a:t>2</a:t>
            </a:r>
            <a:r>
              <a:rPr lang="el-GR" i="1" baseline="30000" dirty="0" smtClean="0">
                <a:solidFill>
                  <a:schemeClr val="bg1"/>
                </a:solidFill>
              </a:rPr>
              <a:t>ου</a:t>
            </a:r>
            <a:r>
              <a:rPr lang="el-GR" i="1" dirty="0" smtClean="0">
                <a:solidFill>
                  <a:schemeClr val="bg1"/>
                </a:solidFill>
              </a:rPr>
              <a:t> Πανελλήνιου Συνεδρίου της ΕΜ.Ε.</a:t>
            </a:r>
            <a:r>
              <a:rPr lang="el-GR" dirty="0" smtClean="0">
                <a:solidFill>
                  <a:schemeClr val="bg1"/>
                </a:solidFill>
              </a:rPr>
              <a:t> Βέροια, 2003. </a:t>
            </a:r>
          </a:p>
          <a:p>
            <a:pPr marL="274320" indent="-274320" algn="just" fontAlgn="auto">
              <a:spcAft>
                <a:spcPts val="0"/>
              </a:spcAft>
              <a:buFont typeface="Wingdings 2"/>
              <a:buChar char=""/>
              <a:defRPr/>
            </a:pPr>
            <a:r>
              <a:rPr lang="el-GR" dirty="0" smtClean="0">
                <a:solidFill>
                  <a:schemeClr val="bg1"/>
                </a:solidFill>
              </a:rPr>
              <a:t>Κουμαράς Π. (2002). Πειραματική διδασκαλία των Φυσικών Επιστημών, τεύχη 1 &amp; 2, εκδ. Χριστοδουλίδη.</a:t>
            </a:r>
          </a:p>
          <a:p>
            <a:pPr marL="274320" indent="-274320" algn="just" fontAlgn="auto">
              <a:spcAft>
                <a:spcPts val="0"/>
              </a:spcAft>
              <a:buFont typeface="Wingdings 2"/>
              <a:buChar char=""/>
              <a:defRPr/>
            </a:pPr>
            <a:r>
              <a:rPr lang="el-GR" dirty="0" smtClean="0">
                <a:solidFill>
                  <a:schemeClr val="bg1"/>
                </a:solidFill>
              </a:rPr>
              <a:t>Ματσαγγούρας, Η. (2002). </a:t>
            </a:r>
            <a:r>
              <a:rPr lang="el-GR" i="1" dirty="0" smtClean="0">
                <a:solidFill>
                  <a:schemeClr val="bg1"/>
                </a:solidFill>
              </a:rPr>
              <a:t>Διεπιστημονικότητα, Διαθεματικότητα και Ενιαιοποίηση στα νέα Προγράμματα Σπουδών: Τρόποι οργάνωσης της σχολικής γνώσης.</a:t>
            </a:r>
            <a:r>
              <a:rPr lang="el-GR" dirty="0" smtClean="0">
                <a:solidFill>
                  <a:schemeClr val="bg1"/>
                </a:solidFill>
              </a:rPr>
              <a:t> Επιθεώρηση Εκπαιδευτικών Θεμάτων, 7, 19-36.</a:t>
            </a:r>
          </a:p>
          <a:p>
            <a:pPr marL="274320" indent="-274320" fontAlgn="auto">
              <a:spcAft>
                <a:spcPts val="0"/>
              </a:spcAft>
              <a:buFont typeface="Wingdings 2"/>
              <a:buNone/>
              <a:defRPr/>
            </a:pPr>
            <a:endParaRPr lang="el-GR" dirty="0"/>
          </a:p>
        </p:txBody>
      </p:sp>
      <p:sp>
        <p:nvSpPr>
          <p:cNvPr id="63490" name="Footer Placeholder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63491" name="Slide Number Placeholder 4"/>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839A7B8F-B973-4B2A-B371-262E49AF52E1}" type="slidenum">
              <a:rPr lang="el-GR"/>
              <a:pPr fontAlgn="base">
                <a:spcBef>
                  <a:spcPct val="0"/>
                </a:spcBef>
                <a:spcAft>
                  <a:spcPct val="0"/>
                </a:spcAft>
              </a:pPr>
              <a:t>31</a:t>
            </a:fld>
            <a:endParaRPr 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250"/>
            <a:ext cx="8218488" cy="5113338"/>
          </a:xfrm>
        </p:spPr>
        <p:txBody>
          <a:bodyPr>
            <a:normAutofit fontScale="85000" lnSpcReduction="10000"/>
          </a:bodyPr>
          <a:lstStyle/>
          <a:p>
            <a:pPr marL="274320" indent="-274320" algn="just" fontAlgn="auto">
              <a:spcAft>
                <a:spcPts val="0"/>
              </a:spcAft>
              <a:buFont typeface="Wingdings 2"/>
              <a:buChar char=""/>
              <a:defRPr/>
            </a:pPr>
            <a:r>
              <a:rPr lang="el-GR" dirty="0" smtClean="0">
                <a:solidFill>
                  <a:schemeClr val="bg1"/>
                </a:solidFill>
              </a:rPr>
              <a:t>Ορφανός, Σ. (2008). Αξιοποίηση των δραστηριοτήτων των προγραμμάτων Περιβαλλοντικής Εκπαίδευσης ως εκπαιδευτικού υλικού στη σχολική μονάδα. </a:t>
            </a:r>
            <a:r>
              <a:rPr lang="el-GR" i="1" dirty="0" smtClean="0">
                <a:solidFill>
                  <a:schemeClr val="bg1"/>
                </a:solidFill>
              </a:rPr>
              <a:t>Πρακτικά 4ου Συνεδρίου Πανελλήνιας Ένωσης Εκπαιδευτικών για την Περιβαλλοντική Εκπαίδευση (Π.Ε.ΕΚ.Π.Ε), "Προς την Αειφόρο Ανάπτυξη: Φυσικοί Πόροι, Κοινωνία, Περιβαλλοντική Εκπαίδευση".</a:t>
            </a:r>
            <a:r>
              <a:rPr lang="el-GR" dirty="0" smtClean="0">
                <a:solidFill>
                  <a:schemeClr val="bg1"/>
                </a:solidFill>
              </a:rPr>
              <a:t> Ναύπλιο, 2008. Ανασύρθηκε την 3/6/2016 από τη διεύθυνση: http://kpe-kastor.kas.sch.gr/peekpe4/proceedings/ synedria9/orfanos.pdf</a:t>
            </a:r>
          </a:p>
          <a:p>
            <a:pPr marL="274320" indent="-274320" algn="just" fontAlgn="auto">
              <a:spcAft>
                <a:spcPts val="0"/>
              </a:spcAft>
              <a:buFont typeface="Wingdings 2"/>
              <a:buChar char=""/>
              <a:defRPr/>
            </a:pPr>
            <a:r>
              <a:rPr lang="el-GR" dirty="0" smtClean="0">
                <a:solidFill>
                  <a:schemeClr val="bg1"/>
                </a:solidFill>
              </a:rPr>
              <a:t>Ορφανός, Σ. (2010). Διάγνωση των εμποδίων στην κατανόηση των συναρτήσεων με τη βοήθεια δραστηριοτήτων μοντελοποίησης Κινηματικής. </a:t>
            </a:r>
            <a:r>
              <a:rPr lang="el-GR" i="1" dirty="0" smtClean="0">
                <a:solidFill>
                  <a:schemeClr val="bg1"/>
                </a:solidFill>
              </a:rPr>
              <a:t>8o Διήμερο Διαλόγου για τη Διδασκαλία των Μαθηματικών, Μαθηματικά και Φυσικές Επιστήμες στην Προσχολική και Σχολική Εκπαίδευση</a:t>
            </a:r>
            <a:r>
              <a:rPr lang="el-GR" dirty="0" smtClean="0">
                <a:solidFill>
                  <a:schemeClr val="bg1"/>
                </a:solidFill>
              </a:rPr>
              <a:t>. Αθήνα.</a:t>
            </a:r>
          </a:p>
          <a:p>
            <a:pPr marL="274320" indent="-274320" algn="just" fontAlgn="auto">
              <a:spcAft>
                <a:spcPts val="0"/>
              </a:spcAft>
              <a:buFont typeface="Wingdings 2"/>
              <a:buChar char=""/>
              <a:defRPr/>
            </a:pPr>
            <a:r>
              <a:rPr lang="el-GR" dirty="0" smtClean="0">
                <a:solidFill>
                  <a:schemeClr val="bg1"/>
                </a:solidFill>
              </a:rPr>
              <a:t>Ψυχάρης, Σ., &amp; Γιαβρής, Α. (2003). Η εκπαίδευση ως σύστημα.</a:t>
            </a:r>
            <a:r>
              <a:rPr lang="el-GR" i="1" dirty="0" smtClean="0">
                <a:solidFill>
                  <a:schemeClr val="bg1"/>
                </a:solidFill>
              </a:rPr>
              <a:t> </a:t>
            </a:r>
            <a:r>
              <a:rPr lang="el-GR" dirty="0" smtClean="0">
                <a:solidFill>
                  <a:schemeClr val="bg1"/>
                </a:solidFill>
              </a:rPr>
              <a:t>Στο </a:t>
            </a:r>
            <a:r>
              <a:rPr lang="el-GR" i="1" dirty="0" smtClean="0">
                <a:solidFill>
                  <a:schemeClr val="bg1"/>
                </a:solidFill>
              </a:rPr>
              <a:t>Κ. Αγγελάκος (Επιμ.), Διαθεματικές προσεγγίσεις της γνώσης στο Ελληνικό Σχολείο.</a:t>
            </a:r>
            <a:r>
              <a:rPr lang="el-GR" dirty="0" smtClean="0">
                <a:solidFill>
                  <a:schemeClr val="bg1"/>
                </a:solidFill>
              </a:rPr>
              <a:t> Αθήνα: Μεταίχμιο.</a:t>
            </a:r>
          </a:p>
          <a:p>
            <a:pPr marL="274320" indent="-274320" algn="just" fontAlgn="auto">
              <a:spcAft>
                <a:spcPts val="0"/>
              </a:spcAft>
              <a:buFont typeface="Wingdings 2"/>
              <a:buNone/>
              <a:defRPr/>
            </a:pPr>
            <a:endParaRPr lang="el-GR" dirty="0">
              <a:solidFill>
                <a:schemeClr val="bg1"/>
              </a:solidFill>
            </a:endParaRPr>
          </a:p>
        </p:txBody>
      </p:sp>
      <p:sp>
        <p:nvSpPr>
          <p:cNvPr id="64514" name="Footer Placeholder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64515" name="Slide Number Placeholder 4"/>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B6007A8E-13CE-4CD5-A4D8-F31B7EDF4E69}" type="slidenum">
              <a:rPr lang="el-GR"/>
              <a:pPr fontAlgn="base">
                <a:spcBef>
                  <a:spcPct val="0"/>
                </a:spcBef>
                <a:spcAft>
                  <a:spcPct val="0"/>
                </a:spcAft>
              </a:pPr>
              <a:t>32</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60648"/>
            <a:ext cx="8219256" cy="57606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p:spPr>
        <p:txBody>
          <a:bodyPr>
            <a:normAutofit/>
          </a:bodyPr>
          <a:lstStyle/>
          <a:p>
            <a:pPr marL="274320" indent="-274320" algn="ctr" fontAlgn="auto">
              <a:spcAft>
                <a:spcPts val="0"/>
              </a:spcAft>
              <a:buFont typeface="Wingdings 2"/>
              <a:buNone/>
              <a:defRPr/>
            </a:pPr>
            <a:r>
              <a:rPr lang="en-US" dirty="0" smtClean="0">
                <a:hlinkClick r:id="rId2"/>
              </a:rPr>
              <a:t>https://goo.gl/qauG9T</a:t>
            </a:r>
            <a:r>
              <a:rPr lang="en-US" dirty="0" smtClean="0"/>
              <a:t> </a:t>
            </a:r>
          </a:p>
          <a:p>
            <a:pPr marL="274320" indent="-274320" algn="just" fontAlgn="auto">
              <a:spcAft>
                <a:spcPts val="0"/>
              </a:spcAft>
              <a:buFont typeface="Wingdings 2"/>
              <a:buNone/>
              <a:defRPr/>
            </a:pPr>
            <a:endParaRPr lang="el-GR" u="sng" dirty="0" smtClean="0">
              <a:solidFill>
                <a:schemeClr val="bg1"/>
              </a:solidFill>
            </a:endParaRPr>
          </a:p>
          <a:p>
            <a:pPr marL="274320" indent="-274320" algn="just" fontAlgn="auto">
              <a:spcAft>
                <a:spcPts val="0"/>
              </a:spcAft>
              <a:buFont typeface="Wingdings 2"/>
              <a:buNone/>
              <a:defRPr/>
            </a:pPr>
            <a:endParaRPr lang="el-GR" u="sng" dirty="0">
              <a:solidFill>
                <a:schemeClr val="bg1"/>
              </a:solidFill>
            </a:endParaRPr>
          </a:p>
        </p:txBody>
      </p:sp>
      <p:sp>
        <p:nvSpPr>
          <p:cNvPr id="19460" name="Footer Placeholder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pic>
        <p:nvPicPr>
          <p:cNvPr id="5" name="Picture 4"/>
          <p:cNvPicPr>
            <a:picLocks noChangeAspect="1" noChangeArrowheads="1"/>
          </p:cNvPicPr>
          <p:nvPr/>
        </p:nvPicPr>
        <p:blipFill>
          <a:blip r:embed="rId3"/>
          <a:srcRect/>
          <a:stretch>
            <a:fillRect/>
          </a:stretch>
        </p:blipFill>
        <p:spPr bwMode="auto">
          <a:xfrm>
            <a:off x="323850" y="1412875"/>
            <a:ext cx="8351838" cy="4895850"/>
          </a:xfrm>
          <a:prstGeom prst="rect">
            <a:avLst/>
          </a:prstGeom>
          <a:noFill/>
          <a:ln w="9525">
            <a:noFill/>
            <a:miter lim="800000"/>
            <a:headEnd/>
            <a:tailEnd/>
          </a:ln>
        </p:spPr>
      </p:pic>
      <p:sp>
        <p:nvSpPr>
          <p:cNvPr id="19462" name="Slide Number Placeholder 6"/>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EB89207F-B533-46AE-A294-BB07241274C4}" type="slidenum">
              <a:rPr lang="el-GR"/>
              <a:pPr fontAlgn="base">
                <a:spcBef>
                  <a:spcPct val="0"/>
                </a:spcBef>
                <a:spcAft>
                  <a:spcPct val="0"/>
                </a:spcAft>
              </a:pPr>
              <a:t>4</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bg/>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oter Placeholder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pic>
        <p:nvPicPr>
          <p:cNvPr id="3" name="Picture 2"/>
          <p:cNvPicPr>
            <a:picLocks noChangeAspect="1" noChangeArrowheads="1"/>
          </p:cNvPicPr>
          <p:nvPr/>
        </p:nvPicPr>
        <p:blipFill>
          <a:blip r:embed="rId2"/>
          <a:srcRect/>
          <a:stretch>
            <a:fillRect/>
          </a:stretch>
        </p:blipFill>
        <p:spPr bwMode="auto">
          <a:xfrm>
            <a:off x="611188" y="333375"/>
            <a:ext cx="8226425" cy="5616575"/>
          </a:xfrm>
          <a:prstGeom prst="rect">
            <a:avLst/>
          </a:prstGeom>
          <a:noFill/>
          <a:ln w="9525">
            <a:noFill/>
            <a:miter lim="800000"/>
            <a:headEnd/>
            <a:tailEnd/>
          </a:ln>
        </p:spPr>
      </p:pic>
      <p:sp>
        <p:nvSpPr>
          <p:cNvPr id="20483"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0E0BAC9F-E687-43B8-87BB-9CC9C566ECA6}" type="slidenum">
              <a:rPr lang="el-GR"/>
              <a:pPr fontAlgn="base">
                <a:spcBef>
                  <a:spcPct val="0"/>
                </a:spcBef>
                <a:spcAft>
                  <a:spcPct val="0"/>
                </a:spcAft>
              </a:pPr>
              <a:t>5</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oter Placeholder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4" name="Title 3"/>
          <p:cNvSpPr>
            <a:spLocks noGrp="1"/>
          </p:cNvSpPr>
          <p:nvPr>
            <p:ph type="title"/>
          </p:nvPr>
        </p:nvSpPr>
        <p:spPr>
          <a:xfrm>
            <a:off x="899592" y="152400"/>
            <a:ext cx="7787208" cy="75632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a:normAutofit fontScale="90000"/>
          </a:bodyPr>
          <a:lstStyle/>
          <a:p>
            <a:pPr fontAlgn="auto">
              <a:spcAft>
                <a:spcPts val="0"/>
              </a:spcAft>
              <a:defRPr/>
            </a:pPr>
            <a:r>
              <a:rPr lang="el-GR" smtClean="0">
                <a:solidFill>
                  <a:schemeClr val="bg1"/>
                </a:solidFill>
              </a:rPr>
              <a:t>Εισαγωγή – Έναυσμα ενδιαφέροντος</a:t>
            </a:r>
            <a:endParaRPr lang="el-GR">
              <a:solidFill>
                <a:schemeClr val="bg1"/>
              </a:solidFill>
            </a:endParaRPr>
          </a:p>
        </p:txBody>
      </p:sp>
      <p:pic>
        <p:nvPicPr>
          <p:cNvPr id="5" name="Bill Viola - Ascension.mp4">
            <a:hlinkClick r:id="" action="ppaction://media"/>
          </p:cNvPr>
          <p:cNvPicPr>
            <a:picLocks noGrp="1" noRot="1" noChangeAspect="1"/>
          </p:cNvPicPr>
          <p:nvPr>
            <p:ph idx="1"/>
            <a:videoFile r:link="rId1"/>
          </p:nvPr>
        </p:nvPicPr>
        <p:blipFill>
          <a:blip r:embed="rId4"/>
          <a:srcRect/>
          <a:stretch>
            <a:fillRect/>
          </a:stretch>
        </p:blipFill>
        <p:spPr>
          <a:xfrm>
            <a:off x="4572000" y="2133600"/>
            <a:ext cx="3048000" cy="2286000"/>
          </a:xfrm>
        </p:spPr>
      </p:pic>
      <p:sp>
        <p:nvSpPr>
          <p:cNvPr id="6" name="Oval 5"/>
          <p:cNvSpPr/>
          <p:nvPr/>
        </p:nvSpPr>
        <p:spPr>
          <a:xfrm>
            <a:off x="611188" y="5300663"/>
            <a:ext cx="8064500" cy="1008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u="sng" dirty="0">
                <a:solidFill>
                  <a:schemeClr val="bg1"/>
                </a:solidFill>
              </a:rPr>
              <a:t>https://www.youtube.com/watch?v=Fd-kpj1-3uI</a:t>
            </a:r>
            <a:endParaRPr lang="el-GR" sz="2000" u="sng" dirty="0">
              <a:solidFill>
                <a:schemeClr val="bg1"/>
              </a:solidFill>
            </a:endParaRPr>
          </a:p>
        </p:txBody>
      </p:sp>
      <p:sp>
        <p:nvSpPr>
          <p:cNvPr id="7" name="Oval 6"/>
          <p:cNvSpPr/>
          <p:nvPr/>
        </p:nvSpPr>
        <p:spPr>
          <a:xfrm>
            <a:off x="395288" y="908050"/>
            <a:ext cx="7921625" cy="865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chemeClr val="bg1"/>
                </a:solidFill>
              </a:rPr>
              <a:t>Bill Viola</a:t>
            </a:r>
            <a:r>
              <a:rPr lang="el-GR" sz="3200" dirty="0">
                <a:solidFill>
                  <a:schemeClr val="bg1"/>
                </a:solidFill>
              </a:rPr>
              <a:t> </a:t>
            </a:r>
            <a:r>
              <a:rPr lang="en-US" sz="3200" dirty="0">
                <a:solidFill>
                  <a:schemeClr val="bg1"/>
                </a:solidFill>
              </a:rPr>
              <a:t>«Ascension»</a:t>
            </a:r>
            <a:endParaRPr lang="en-US" sz="3200" dirty="0">
              <a:solidFill>
                <a:schemeClr val="bg1"/>
              </a:solidFill>
            </a:endParaRPr>
          </a:p>
        </p:txBody>
      </p:sp>
      <p:pic>
        <p:nvPicPr>
          <p:cNvPr id="8" name="Picture 7"/>
          <p:cNvPicPr>
            <a:picLocks noChangeAspect="1" noChangeArrowheads="1"/>
          </p:cNvPicPr>
          <p:nvPr/>
        </p:nvPicPr>
        <p:blipFill>
          <a:blip r:embed="rId5"/>
          <a:srcRect/>
          <a:stretch>
            <a:fillRect/>
          </a:stretch>
        </p:blipFill>
        <p:spPr bwMode="auto">
          <a:xfrm>
            <a:off x="827088" y="1916113"/>
            <a:ext cx="3573462" cy="3140075"/>
          </a:xfrm>
          <a:prstGeom prst="rect">
            <a:avLst/>
          </a:prstGeom>
          <a:noFill/>
          <a:ln w="9525">
            <a:noFill/>
            <a:miter lim="800000"/>
            <a:headEnd/>
            <a:tailEnd/>
          </a:ln>
        </p:spPr>
      </p:pic>
      <p:sp>
        <p:nvSpPr>
          <p:cNvPr id="21511" name="Slide Number Placeholder 8"/>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EB24C406-7F32-48BA-92FE-8713C6FA50CF}" type="slidenum">
              <a:rPr lang="el-GR"/>
              <a:pPr fontAlgn="base">
                <a:spcBef>
                  <a:spcPct val="0"/>
                </a:spcBef>
                <a:spcAft>
                  <a:spcPct val="0"/>
                </a:spcAft>
              </a:pPr>
              <a:t>6</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5"/>
                                        </p:tgtEl>
                                      </p:cBhvr>
                                    </p:cmd>
                                  </p:childTnLst>
                                </p:cTn>
                              </p:par>
                            </p:childTnLst>
                          </p:cTn>
                        </p:par>
                      </p:childTnLst>
                    </p:cTn>
                  </p:par>
                </p:childTnLst>
              </p:cTn>
              <p:nextCondLst>
                <p:cond evt="onClick" delay="0">
                  <p:tgtEl>
                    <p:spTgt spid="5"/>
                  </p:tgtEl>
                </p:cond>
              </p:nextCondLst>
            </p:seq>
            <p:video>
              <p:cMediaNode>
                <p:cTn id="33"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oter Placeholder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4" name="Title 3"/>
          <p:cNvSpPr>
            <a:spLocks noGrp="1"/>
          </p:cNvSpPr>
          <p:nvPr>
            <p:ph type="title"/>
          </p:nvPr>
        </p:nvSpPr>
        <p:spPr>
          <a:xfrm>
            <a:off x="539552" y="1484784"/>
            <a:ext cx="8229600" cy="12192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pPr algn="ctr" fontAlgn="auto">
              <a:spcAft>
                <a:spcPts val="0"/>
              </a:spcAft>
              <a:defRPr/>
            </a:pPr>
            <a:r>
              <a:rPr lang="el-GR" sz="3600" smtClean="0">
                <a:solidFill>
                  <a:schemeClr val="bg1"/>
                </a:solidFill>
              </a:rPr>
              <a:t>Δραστηριότητα  1</a:t>
            </a:r>
            <a:r>
              <a:rPr lang="el-GR" sz="3600" baseline="30000" smtClean="0">
                <a:solidFill>
                  <a:schemeClr val="bg1"/>
                </a:solidFill>
              </a:rPr>
              <a:t>η</a:t>
            </a:r>
            <a:r>
              <a:rPr lang="el-GR" sz="3600" smtClean="0">
                <a:solidFill>
                  <a:schemeClr val="bg1"/>
                </a:solidFill>
              </a:rPr>
              <a:t> :  Γνωριμία με την Άνωση</a:t>
            </a:r>
            <a:endParaRPr lang="el-GR" sz="3600">
              <a:solidFill>
                <a:schemeClr val="bg1"/>
              </a:solidFill>
            </a:endParaRPr>
          </a:p>
        </p:txBody>
      </p:sp>
      <p:pic>
        <p:nvPicPr>
          <p:cNvPr id="5" name="Content Placeholder 4"/>
          <p:cNvPicPr>
            <a:picLocks noGrp="1"/>
          </p:cNvPicPr>
          <p:nvPr>
            <p:ph idx="1"/>
          </p:nvPr>
        </p:nvPicPr>
        <p:blipFill>
          <a:blip r:embed="rId3"/>
          <a:srcRect/>
          <a:stretch>
            <a:fillRect/>
          </a:stretch>
        </p:blipFill>
        <p:spPr>
          <a:xfrm>
            <a:off x="323850" y="3068638"/>
            <a:ext cx="3671888" cy="2808287"/>
          </a:xfrm>
        </p:spPr>
      </p:pic>
      <p:sp>
        <p:nvSpPr>
          <p:cNvPr id="6" name="Oval 5"/>
          <p:cNvSpPr/>
          <p:nvPr/>
        </p:nvSpPr>
        <p:spPr>
          <a:xfrm>
            <a:off x="684213" y="260350"/>
            <a:ext cx="8280400" cy="1081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u="sng" dirty="0">
                <a:solidFill>
                  <a:schemeClr val="bg1"/>
                </a:solidFill>
              </a:rPr>
              <a:t>https://phet.colorado.edu/sims/density-and-buoyancy/buoyancy_el.html</a:t>
            </a:r>
            <a:endParaRPr lang="el-GR" u="sng" dirty="0">
              <a:solidFill>
                <a:schemeClr val="bg1"/>
              </a:solidFill>
            </a:endParaRPr>
          </a:p>
        </p:txBody>
      </p:sp>
      <p:pic>
        <p:nvPicPr>
          <p:cNvPr id="7" name="Picture 6"/>
          <p:cNvPicPr>
            <a:picLocks noChangeAspect="1" noChangeArrowheads="1"/>
          </p:cNvPicPr>
          <p:nvPr/>
        </p:nvPicPr>
        <p:blipFill>
          <a:blip r:embed="rId4"/>
          <a:srcRect/>
          <a:stretch>
            <a:fillRect/>
          </a:stretch>
        </p:blipFill>
        <p:spPr bwMode="auto">
          <a:xfrm>
            <a:off x="4211638" y="3068638"/>
            <a:ext cx="4410075" cy="2676525"/>
          </a:xfrm>
          <a:prstGeom prst="rect">
            <a:avLst/>
          </a:prstGeom>
          <a:noFill/>
          <a:ln w="9525">
            <a:noFill/>
            <a:miter lim="800000"/>
            <a:headEnd/>
            <a:tailEnd/>
          </a:ln>
        </p:spPr>
      </p:pic>
      <p:sp>
        <p:nvSpPr>
          <p:cNvPr id="23558" name="Slide Number Placeholder 7"/>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AF377F96-E3E3-4AF1-9B35-85A8E03C3CFF}" type="slidenum">
              <a:rPr lang="el-GR"/>
              <a:pPr fontAlgn="base">
                <a:spcBef>
                  <a:spcPct val="0"/>
                </a:spcBef>
                <a:spcAft>
                  <a:spcPct val="0"/>
                </a:spcAft>
              </a:pPr>
              <a:t>7</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oter Placeholder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sp>
        <p:nvSpPr>
          <p:cNvPr id="4" name="Title 3"/>
          <p:cNvSpPr>
            <a:spLocks noGrp="1"/>
          </p:cNvSpPr>
          <p:nvPr>
            <p:ph type="title"/>
          </p:nvPr>
        </p:nvSpPr>
        <p:spPr>
          <a:xfrm>
            <a:off x="539552" y="260648"/>
            <a:ext cx="7931224" cy="79208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txBody>
          <a:bodyPr/>
          <a:lstStyle/>
          <a:p>
            <a:pPr algn="ctr" fontAlgn="auto">
              <a:spcAft>
                <a:spcPts val="0"/>
              </a:spcAft>
              <a:defRPr/>
            </a:pPr>
            <a:r>
              <a:rPr lang="el-GR" sz="2800" smtClean="0">
                <a:solidFill>
                  <a:schemeClr val="bg1"/>
                </a:solidFill>
              </a:rPr>
              <a:t>Δραστηριότητα 2</a:t>
            </a:r>
            <a:r>
              <a:rPr lang="el-GR" sz="2800" baseline="30000" smtClean="0">
                <a:solidFill>
                  <a:schemeClr val="bg1"/>
                </a:solidFill>
              </a:rPr>
              <a:t>η</a:t>
            </a:r>
            <a:r>
              <a:rPr lang="el-GR" sz="2800" smtClean="0">
                <a:solidFill>
                  <a:schemeClr val="bg1"/>
                </a:solidFill>
              </a:rPr>
              <a:t> : Αντικείμενα ίδιου όγκου.</a:t>
            </a:r>
            <a:endParaRPr lang="el-GR" sz="2800">
              <a:solidFill>
                <a:schemeClr val="bg1"/>
              </a:solidFill>
            </a:endParaRPr>
          </a:p>
        </p:txBody>
      </p:sp>
      <p:pic>
        <p:nvPicPr>
          <p:cNvPr id="5" name="Content Placeholder 4"/>
          <p:cNvPicPr>
            <a:picLocks noGrp="1"/>
          </p:cNvPicPr>
          <p:nvPr>
            <p:ph idx="1"/>
          </p:nvPr>
        </p:nvPicPr>
        <p:blipFill>
          <a:blip r:embed="rId3"/>
          <a:srcRect/>
          <a:stretch>
            <a:fillRect/>
          </a:stretch>
        </p:blipFill>
        <p:spPr>
          <a:xfrm>
            <a:off x="323850" y="1268413"/>
            <a:ext cx="8424863" cy="4857750"/>
          </a:xfrm>
        </p:spPr>
      </p:pic>
      <p:sp>
        <p:nvSpPr>
          <p:cNvPr id="25604" name="Slide Number Placeholder 7"/>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40C44638-995E-40C8-9450-423C3A64E4AC}" type="slidenum">
              <a:rPr lang="el-GR"/>
              <a:pPr fontAlgn="base">
                <a:spcBef>
                  <a:spcPct val="0"/>
                </a:spcBef>
                <a:spcAft>
                  <a:spcPct val="0"/>
                </a:spcAft>
              </a:pPr>
              <a:t>8</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l-GR"/>
              <a:t>Ρόδος 15 Οκτωβρίου 2016</a:t>
            </a:r>
          </a:p>
        </p:txBody>
      </p:sp>
      <p:pic>
        <p:nvPicPr>
          <p:cNvPr id="27650" name="Content Placeholder 4"/>
          <p:cNvPicPr>
            <a:picLocks noGrp="1"/>
          </p:cNvPicPr>
          <p:nvPr>
            <p:ph idx="1"/>
          </p:nvPr>
        </p:nvPicPr>
        <p:blipFill>
          <a:blip r:embed="rId2"/>
          <a:srcRect/>
          <a:stretch>
            <a:fillRect/>
          </a:stretch>
        </p:blipFill>
        <p:spPr>
          <a:xfrm>
            <a:off x="506413" y="260350"/>
            <a:ext cx="8131175" cy="5835650"/>
          </a:xfrm>
        </p:spPr>
      </p:pic>
      <p:sp>
        <p:nvSpPr>
          <p:cNvPr id="27651" name="Slide Number Placeholder 5"/>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801EB939-7549-4D4D-B311-D0B904A50A36}" type="slidenum">
              <a:rPr lang="el-GR"/>
              <a:pPr fontAlgn="base">
                <a:spcBef>
                  <a:spcPct val="0"/>
                </a:spcBef>
                <a:spcAft>
                  <a:spcPct val="0"/>
                </a:spcAft>
              </a:pPr>
              <a:t>9</a:t>
            </a:fld>
            <a:endParaRPr lang="el-GR"/>
          </a:p>
        </p:txBody>
      </p:sp>
    </p:spTree>
  </p:cSld>
  <p:clrMapOvr>
    <a:masterClrMapping/>
  </p:clrMapOvr>
  <p:transition spd="slow">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0</TotalTime>
  <Words>2573</Words>
  <Application>Microsoft Office PowerPoint</Application>
  <PresentationFormat>On-screen Show (4:3)</PresentationFormat>
  <Paragraphs>238</Paragraphs>
  <Slides>32</Slides>
  <Notes>18</Notes>
  <HiddenSlides>0</HiddenSlides>
  <MMClips>1</MMClips>
  <ScaleCrop>false</ScaleCrop>
  <HeadingPairs>
    <vt:vector size="6" baseType="variant">
      <vt:variant>
        <vt:lpstr>Fonts Used</vt:lpstr>
      </vt:variant>
      <vt:variant>
        <vt:i4>4</vt:i4>
      </vt:variant>
      <vt:variant>
        <vt:lpstr>Design Template</vt:lpstr>
      </vt:variant>
      <vt:variant>
        <vt:i4>6</vt:i4>
      </vt:variant>
      <vt:variant>
        <vt:lpstr>Slide Titles</vt:lpstr>
      </vt:variant>
      <vt:variant>
        <vt:i4>32</vt:i4>
      </vt:variant>
    </vt:vector>
  </HeadingPairs>
  <TitlesOfParts>
    <vt:vector size="42" baseType="lpstr">
      <vt:lpstr>Constantia</vt:lpstr>
      <vt:lpstr>Arial</vt:lpstr>
      <vt:lpstr>Wingdings 2</vt:lpstr>
      <vt:lpstr>Calibri</vt:lpstr>
      <vt:lpstr>Paper</vt:lpstr>
      <vt:lpstr>Paper</vt:lpstr>
      <vt:lpstr>Paper</vt:lpstr>
      <vt:lpstr>Paper</vt:lpstr>
      <vt:lpstr>Paper</vt: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2ο Πανελλήνιο Συνέδριο με Διεθνή Συμμετοχή για το Εκπαιδευτικό Υλικό στα Μαθηματικά και τις Φυσικές Επιστήμες </dc:title>
  <dc:creator>Έλενα Δαφνή</dc:creator>
  <cp:lastModifiedBy>DONKEY</cp:lastModifiedBy>
  <cp:revision>112</cp:revision>
  <dcterms:created xsi:type="dcterms:W3CDTF">2016-10-06T16:52:54Z</dcterms:created>
  <dcterms:modified xsi:type="dcterms:W3CDTF">2016-10-18T20:09:54Z</dcterms:modified>
</cp:coreProperties>
</file>