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9" r:id="rId2"/>
    <p:sldId id="260" r:id="rId3"/>
    <p:sldId id="278" r:id="rId4"/>
    <p:sldId id="256" r:id="rId5"/>
    <p:sldId id="261" r:id="rId6"/>
    <p:sldId id="262" r:id="rId7"/>
    <p:sldId id="275" r:id="rId8"/>
    <p:sldId id="266" r:id="rId9"/>
    <p:sldId id="267" r:id="rId10"/>
    <p:sldId id="268" r:id="rId11"/>
    <p:sldId id="269" r:id="rId12"/>
    <p:sldId id="263" r:id="rId13"/>
    <p:sldId id="264" r:id="rId14"/>
    <p:sldId id="270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5FD-B4E0-4FE7-A65D-815036DC13D2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F4DD1-F3DD-4C23-821F-EC1D13E02A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5CF4-C9AA-492C-A66C-A089C70D9BAA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EA9E5-74E1-478D-B426-519345883A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ADB4-623D-4A29-A93A-42948D98D8F9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2747C-18C4-4ECD-9C9B-87E347EFBC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CDDDB-F2F9-48EB-8826-C5C20A85B97A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FCDA6-52A6-4C69-BBEF-79079B76BA0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8768-FFA2-43E0-BD01-A3CBC855548B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14A0-80AD-45A2-A565-079A34A49F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5AF8-4597-403C-A746-551CC38FD2A5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C069-8826-4442-9C7D-8BF5302CAE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E8E8-BF7C-4CD4-B21A-38E7EE7E29D4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4F33C-DFE3-44C9-9661-1E7824ED6E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0FCA-A7DE-4747-AE58-C2066892E78E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C2764-D033-4F63-BAD9-3D62D04F43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3A380-49CC-4935-873C-498A0DC9EC02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B23C-D536-42A3-B046-AC0D98B4FD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5528-BF5F-4029-B6B0-F205D1FEC920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B809C-1C9E-460F-88CC-11D0BDAA5F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E1309-D942-4AB7-8C92-FEA3AC22F2BF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13FE8-85A2-433A-BA28-1AC5563AB7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4A42B2-8E2E-4EFA-9CB7-43E87257DF79}" type="datetimeFigureOut">
              <a:rPr lang="el-GR"/>
              <a:pPr>
                <a:defRPr/>
              </a:pPr>
              <a:t>22/9/2016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1A317E-CB58-44AA-B16C-F229B5447D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5"/>
          </a:xfrm>
        </p:spPr>
        <p:txBody>
          <a:bodyPr/>
          <a:lstStyle/>
          <a:p>
            <a:r>
              <a:rPr lang="el-GR" b="1" smtClean="0">
                <a:latin typeface="Times New Roman" pitchFamily="18" charset="0"/>
                <a:cs typeface="Times New Roman" pitchFamily="18" charset="0"/>
              </a:rPr>
              <a:t>Μαθηματικά προσανατολισμού</a:t>
            </a:r>
            <a:br>
              <a:rPr lang="el-GR" b="1" smtClean="0">
                <a:latin typeface="Times New Roman" pitchFamily="18" charset="0"/>
                <a:cs typeface="Times New Roman" pitchFamily="18" charset="0"/>
              </a:rPr>
            </a:b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Β΄ Λυκείου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Σπύρος Ορφανάκης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Εκπαιδευτικός ΠΕ03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Ενημέρωση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Αθήνα, 21/09/2016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Πώς βρίσκουμε την εξίσωση ευθείας όταν: α) διέρχεται από γνωστό σημείο και έχει γνωστό συντελεστή διεύθυνσης ή είναι παράλληλη στον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χ΄χ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, β) δίνονται δύο σημεία της, γ) δίνεται ένα σημείο της και είναι παράλληλη σε γνωστό διάνυσμα;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Πώς αποδεικνύουμε ότι ένα σημείο ανήκει σε μια ευθεία και ότι τρία σημεία είναι συνευθειακά; Είναι σημαντικό να κατανοήσουν οι μαθητές ότι ένα σημείο ανήκει στην ευθεία αν και μόνο αν οι συντεταγμένες του επαληθεύουν την εξίσωσή της.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Ποια είναι η γενική μορφή εξίσωσης ευθείας και με ποιο τρόπο προσδιορίζουμε ένα διάνυσμα κάθετο και ένα διάνυσμα παράλληλο με βάση τη γενική μορφή της εξίσωσης;</a:t>
            </a: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Ποιες είναι οι σχετικές θέσεις δύο ευθειών στο επίπεδο και πώς διερευνάται αλγεβρικά το συγκεκριμένο ερώτημα με χρήση των οριζουσών;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(2.1)</a:t>
            </a:r>
            <a:endParaRPr lang="el-GR" b="1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Δραστηριότητα 1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88"/>
            <a:ext cx="8858250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 (2.2)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δοθεί έμφαση όχι μόνο στη γενική μορφή εξίσωσης ευθείας, αλλά και στη σχέση που υπάρχει μεταξύ των συντελεστών της εξίσωσης και των συντεταγμένων του διανύσματος που είναι παράλληλο ή κάθετο προς την ευθεία.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Στην παράγραφο αυτή εισάγεται η διαδικασία επίλυσης του γραμμικού συστήματος 2χ2 με τη μέθοδο των οριζουσών, σε συνδυασμό με τη σχετική θέση δύο ευθειών στο επίπεδο.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(2.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3513" y="2143125"/>
            <a:ext cx="8667750" cy="3500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(2.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688" y="2286000"/>
            <a:ext cx="9083675" cy="2571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(2.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0638" y="2571750"/>
            <a:ext cx="9032876" cy="21923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(2.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857375"/>
            <a:ext cx="8915400" cy="1428750"/>
          </a:xfrm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500438"/>
            <a:ext cx="82613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3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Κωνικές τομές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l-GR" smtClean="0">
                <a:latin typeface="Times New Roman" pitchFamily="18" charset="0"/>
                <a:cs typeface="Times New Roman" pitchFamily="18" charset="0"/>
              </a:rPr>
              <a:t>Έμφαση στα σημεία:</a:t>
            </a: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Κάθε κωνική τομή είναι γεωμετρικός τόπος σημείων του επιπέδου τα οποία ικανοποιούν συγκεκριμένη κάθε φορά ιδιότητα</a:t>
            </a: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Η τιμή της εκκεντρότητας καθορίζει τη μορφή της κωνικής τομής</a:t>
            </a: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Οι ιδιότητες των κωνικών τομών έχουν πολλές πρακτικές εφαρμογές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3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Κωνικές τομές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l-GR" smtClean="0">
                <a:latin typeface="Times New Roman" pitchFamily="18" charset="0"/>
                <a:cs typeface="Times New Roman" pitchFamily="18" charset="0"/>
              </a:rPr>
              <a:t>Αφαιρείται:</a:t>
            </a: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Η εξίσωση εφαπτομένης της έλλειψης και της υπερβολής.</a:t>
            </a:r>
          </a:p>
          <a:p>
            <a:pPr algn="just">
              <a:buFont typeface="Arial" charset="0"/>
              <a:buNone/>
            </a:pPr>
            <a:r>
              <a:rPr lang="el-GR" smtClean="0">
                <a:latin typeface="Times New Roman" pitchFamily="18" charset="0"/>
                <a:cs typeface="Times New Roman" pitchFamily="18" charset="0"/>
              </a:rPr>
              <a:t> 	(απομνημόνευση δύσκολων τύπων με απαιτητικές πράξεις)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u="sng" smtClean="0">
                <a:latin typeface="Times New Roman" pitchFamily="18" charset="0"/>
                <a:cs typeface="Times New Roman" pitchFamily="18" charset="0"/>
              </a:rPr>
              <a:t>Προβληματισμός – Αναγκαιότητα  </a:t>
            </a:r>
          </a:p>
        </p:txBody>
      </p:sp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572125"/>
          </a:xfrm>
        </p:spPr>
        <p:txBody>
          <a:bodyPr/>
          <a:lstStyle/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Περιορισμένος διδακτικός χρόνος (2 ώρες/εβδομάδα)</a:t>
            </a:r>
          </a:p>
          <a:p>
            <a:pPr algn="just">
              <a:buFont typeface="Arial" charset="0"/>
              <a:buNone/>
            </a:pPr>
            <a:endParaRPr lang="el-G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Η αφαίρεση των μιγαδικών από την εξεταστέα ύλη της  Γ΄Λυκείου.</a:t>
            </a:r>
          </a:p>
          <a:p>
            <a:pPr algn="just">
              <a:buFont typeface="Arial" charset="0"/>
              <a:buNone/>
            </a:pPr>
            <a:endParaRPr lang="el-G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Να δοθεί έμφαση σε βασικές έννοιες των διανυσμάτων που τα αναδεικνύουν ως μια άλλη μαθηματική δομή.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smtClean="0">
                <a:latin typeface="Times New Roman" pitchFamily="18" charset="0"/>
                <a:cs typeface="Times New Roman" pitchFamily="18" charset="0"/>
              </a:rPr>
              <a:t>Εν κατακλείδι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Οι προτάσεις μας διατυπώθηκαν στο περιοριστικό πλαίσιο «Ισχύοντα ΠΣ – Παλαιά βιβλία – Ισχύον ωρολόγιο πρόγραμμα»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Επιχειρήματα υπάρχουν από όλες τις πλευρές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Η συζήτηση συνεχίζεται…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Ευχαριστώ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smtClean="0">
                <a:latin typeface="Times New Roman" pitchFamily="18" charset="0"/>
                <a:cs typeface="Times New Roman" pitchFamily="18" charset="0"/>
              </a:rPr>
              <a:t>Προβληματισμός – Αναγκαιότητα</a:t>
            </a:r>
          </a:p>
        </p:txBody>
      </p:sp>
      <p:sp>
        <p:nvSpPr>
          <p:cNvPr id="15362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Να αναδειχθεί η σύνδεση των ιδιοτήτων των διανυσμάτων με την ευθεία και τα αλγεβρικά ισοδύναμα (εξίσωση – γραμμικό σύστημα).</a:t>
            </a:r>
          </a:p>
          <a:p>
            <a:pPr algn="just">
              <a:buFont typeface="Arial" charset="0"/>
              <a:buNone/>
            </a:pPr>
            <a:endParaRPr lang="el-GR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Να δοθεί έμφαση στο γεγονός ότι οι κωνικές τομές είναι γεωμετρικοί τόποι του επιπέδου</a:t>
            </a:r>
          </a:p>
          <a:p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428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Κεφ. 1</a:t>
            </a:r>
            <a:r>
              <a:rPr lang="el-GR" b="1" u="sng" baseline="30000" dirty="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: Διανύσματα  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	Εστίαση σε σημαντικές ιδέες στο κεφάλαιο των διανυσμάτων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διάνυσμα αποτελεί χαρακτηριστικό παράδειγμα έννοιας που δομήθηκε από τη στενή αλληλεπίδραση Μαθηματικών και Φυσικής.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Ένα διάνυσμα μπορεί να αναπαρίσταται με διαφορετικούς τρόπους. Ως προσανατολισμένο ευθύγραμμο τμήμα (γεωμετρική αναπαράσταση) και ως αλγεβρικό αντικείμενο με τη βοήθεια συντεταγμένων (πολλαπλές αναπαραστάσεις).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Προτάσεις και θεωρήματα της Ευκλείδειας Γεωμετρίας αποδεικνύονται με χρήση των διανυσμάτων.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1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: Διανύσματα (1.4)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δοθεί έμφαση στο γεγονός ότι ένα διάνυσμα μπορεί να αναπαρίσταται με διαφορετικούς τρόπους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τονισθεί η μοναδικότητα της έκφρασης διανύσματος με τις συντεταγμένες του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αναδειχθεί η «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αλγεβροποίηση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» της Γεωμετρίας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1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: Διανύσματα (1.4)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42963" y="2868613"/>
            <a:ext cx="7458075" cy="1990725"/>
          </a:xfrm>
        </p:spPr>
      </p:pic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63"/>
            <a:ext cx="89169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1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: Διανύσματα (1.5)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mtClean="0">
                <a:latin typeface="Times New Roman" pitchFamily="18" charset="0"/>
                <a:cs typeface="Times New Roman" pitchFamily="18" charset="0"/>
              </a:rPr>
              <a:t>Δεν θα διδαχθεί η υποπαράγραφος «Προβολή διανύσματος σε διάνυσμα»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1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: Διανύσματα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Δραστηριότητες</a:t>
            </a:r>
            <a:endParaRPr lang="el-GR" u="sng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u="sng" smtClean="0">
                <a:latin typeface="Times New Roman" pitchFamily="18" charset="0"/>
                <a:cs typeface="Times New Roman" pitchFamily="18" charset="0"/>
              </a:rPr>
              <a:t>Δραστηριότητα 1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charset="0"/>
              <a:buNone/>
            </a:pPr>
            <a:r>
              <a:rPr lang="el-GR" smtClean="0">
                <a:latin typeface="Times New Roman" pitchFamily="18" charset="0"/>
                <a:cs typeface="Times New Roman" pitchFamily="18" charset="0"/>
              </a:rPr>
              <a:t>	Σύνδεση μαθηματικών και φυσικής</a:t>
            </a:r>
          </a:p>
          <a:p>
            <a:r>
              <a:rPr lang="el-GR" u="sng" smtClean="0">
                <a:latin typeface="Times New Roman" pitchFamily="18" charset="0"/>
                <a:cs typeface="Times New Roman" pitchFamily="18" charset="0"/>
              </a:rPr>
              <a:t>Δραστηριότητα 2: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l-GR" smtClean="0">
                <a:latin typeface="Times New Roman" pitchFamily="18" charset="0"/>
                <a:cs typeface="Times New Roman" pitchFamily="18" charset="0"/>
              </a:rPr>
              <a:t>	Σύνδεση θεωρίας διανυσμάτων και Ευκλείδειας γεωμετρίας</a:t>
            </a:r>
          </a:p>
          <a:p>
            <a:r>
              <a:rPr lang="el-GR" u="sng" smtClean="0">
                <a:latin typeface="Times New Roman" pitchFamily="18" charset="0"/>
                <a:cs typeface="Times New Roman" pitchFamily="18" charset="0"/>
              </a:rPr>
              <a:t>Δραστηριότητα 3: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el-GR" smtClean="0">
                <a:latin typeface="Times New Roman" pitchFamily="18" charset="0"/>
                <a:cs typeface="Times New Roman" pitchFamily="18" charset="0"/>
              </a:rPr>
              <a:t>	Πραγματικό πρόβλημα </a:t>
            </a:r>
          </a:p>
          <a:p>
            <a:pPr>
              <a:buFont typeface="Arial" charset="0"/>
              <a:buNone/>
            </a:pPr>
            <a:endParaRPr lang="el-GR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Κεφ. 2</a:t>
            </a:r>
            <a:r>
              <a:rPr lang="el-GR" b="1" u="sng" baseline="3000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b="1" u="sng" smtClean="0">
                <a:latin typeface="Times New Roman" pitchFamily="18" charset="0"/>
                <a:cs typeface="Times New Roman" pitchFamily="18" charset="0"/>
              </a:rPr>
              <a:t> : ΕΥΘΕΙΑ</a:t>
            </a:r>
            <a:endParaRPr 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Με ποιον τρόπο συνδέεται η κλίση της ευθείας, ο λόγος μεταβολής μεταξύ δύο σημείων της και ο συντελεστής διεύθυνσης διανύσματος παράλληλου προς αυτήν;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Πώς ελέγχουμε αν δύο ευθείες είναι παράλληλες ή κάθετες με χρήση των συντελεστών διεύθυνσης;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Πώς ελέγχουμε αν δύο ευθείες είναι παράλληλες ή κάθετες όταν  μία τουλάχιστον εκ των δύο δεν έχει συντελεστή διεύθυνσης.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578</Words>
  <PresentationFormat>On-screen Show (4:3)</PresentationFormat>
  <Paragraphs>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Θέμα του Office</vt:lpstr>
      <vt:lpstr>Μαθηματικά προσανατολισμού Β΄ Λυκείου</vt:lpstr>
      <vt:lpstr>Προβληματισμός – Αναγκαιότητα  </vt:lpstr>
      <vt:lpstr>Προβληματισμός – Αναγκαιότητα</vt:lpstr>
      <vt:lpstr>Κεφ. 1ο: Διανύσματα      </vt:lpstr>
      <vt:lpstr>Κεφ. 1ο: Διανύσματα (1.4)</vt:lpstr>
      <vt:lpstr>Κεφ. 1ο: Διανύσματα (1.4)</vt:lpstr>
      <vt:lpstr>Κεφ. 1ο: Διανύσματα (1.5)</vt:lpstr>
      <vt:lpstr>Κεφ. 1ο: Διανύσματα</vt:lpstr>
      <vt:lpstr>Κεφ. 2ο : ΕΥΘΕΙΑ</vt:lpstr>
      <vt:lpstr>Κεφ. 2ο : ΕΥΘΕΙΑ</vt:lpstr>
      <vt:lpstr>Κεφ. 2ο : ΕΥΘΕΙΑ</vt:lpstr>
      <vt:lpstr>Κεφ. 2ο : ΕΥΘΕΙΑ(2.1)</vt:lpstr>
      <vt:lpstr>Κεφ. 2ο : ΕΥΘΕΙΑ (2.2)</vt:lpstr>
      <vt:lpstr>Κεφ. 2ο : ΕΥΘΕΙΑ(2.2)</vt:lpstr>
      <vt:lpstr>Κεφ. 2ο : ΕΥΘΕΙΑ(2.2)</vt:lpstr>
      <vt:lpstr>Κεφ. 2ο : ΕΥΘΕΙΑ(2.2)</vt:lpstr>
      <vt:lpstr>Κεφ. 2ο : ΕΥΘΕΙΑ(2.2)</vt:lpstr>
      <vt:lpstr>Κεφ. 3ο : Κωνικές τομές</vt:lpstr>
      <vt:lpstr>Κεφ. 3ο : Κωνικές τομές</vt:lpstr>
      <vt:lpstr>Εν κατακλείδι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1ο: Διανύσματα      </dc:title>
  <dc:creator>thalis</dc:creator>
  <cp:lastModifiedBy>DONKEY</cp:lastModifiedBy>
  <cp:revision>35</cp:revision>
  <dcterms:created xsi:type="dcterms:W3CDTF">2016-09-14T10:20:06Z</dcterms:created>
  <dcterms:modified xsi:type="dcterms:W3CDTF">2016-09-22T10:22:20Z</dcterms:modified>
</cp:coreProperties>
</file>