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22"/>
  </p:handoutMasterIdLst>
  <p:sldIdLst>
    <p:sldId id="256" r:id="rId2"/>
    <p:sldId id="273"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6" r:id="rId20"/>
    <p:sldId id="274" r:id="rId2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5" autoAdjust="0"/>
    <p:restoredTop sz="94643" autoAdjust="0"/>
  </p:normalViewPr>
  <p:slideViewPr>
    <p:cSldViewPr>
      <p:cViewPr varScale="1">
        <p:scale>
          <a:sx n="73" d="100"/>
          <a:sy n="73" d="100"/>
        </p:scale>
        <p:origin x="-43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5A868FCC-3E06-4254-B356-DCF95E48AFB6}" type="datetimeFigureOut">
              <a:rPr lang="el-GR"/>
              <a:pPr>
                <a:defRPr/>
              </a:pPr>
              <a:t>22/9/2016</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F42D945-3D79-468F-A457-0F1087E0F695}" type="slidenum">
              <a:rPr lang="el-GR"/>
              <a:pPr>
                <a:defRPr/>
              </a:pPr>
              <a:t>‹#›</a:t>
            </a:fld>
            <a:endParaRPr lang="el-G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A34C0B06-DFCB-4B78-89A0-F642C9A6F6A7}" type="datetimeFigureOut">
              <a:rPr lang="el-GR"/>
              <a:pPr>
                <a:defRPr/>
              </a:pPr>
              <a:t>22/9/2016</a:t>
            </a:fld>
            <a:endParaRPr lang="el-GR"/>
          </a:p>
        </p:txBody>
      </p:sp>
      <p:sp>
        <p:nvSpPr>
          <p:cNvPr id="7" name="Footer Placeholder 19"/>
          <p:cNvSpPr>
            <a:spLocks noGrp="1"/>
          </p:cNvSpPr>
          <p:nvPr>
            <p:ph type="ftr" sz="quarter" idx="11"/>
          </p:nvPr>
        </p:nvSpPr>
        <p:spPr/>
        <p:txBody>
          <a:bodyPr/>
          <a:lstStyle>
            <a:lvl1pPr>
              <a:defRPr/>
            </a:lvl1pPr>
            <a:extLst/>
          </a:lstStyle>
          <a:p>
            <a:pPr>
              <a:defRPr/>
            </a:pPr>
            <a:endParaRPr lang="el-GR"/>
          </a:p>
        </p:txBody>
      </p:sp>
      <p:sp>
        <p:nvSpPr>
          <p:cNvPr id="8" name="Slide Number Placeholder 9"/>
          <p:cNvSpPr>
            <a:spLocks noGrp="1"/>
          </p:cNvSpPr>
          <p:nvPr>
            <p:ph type="sldNum" sz="quarter" idx="12"/>
          </p:nvPr>
        </p:nvSpPr>
        <p:spPr/>
        <p:txBody>
          <a:bodyPr/>
          <a:lstStyle>
            <a:lvl1pPr>
              <a:defRPr/>
            </a:lvl1pPr>
            <a:extLst/>
          </a:lstStyle>
          <a:p>
            <a:pPr>
              <a:defRPr/>
            </a:pPr>
            <a:fld id="{4ABAA09D-CFCE-4D13-B115-DAA13B4F69CF}"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8CE06541-9AA1-474C-B4E3-AC5DD6A68BB2}" type="datetimeFigureOut">
              <a:rPr lang="el-GR"/>
              <a:pPr>
                <a:defRPr/>
              </a:pPr>
              <a:t>22/9/2016</a:t>
            </a:fld>
            <a:endParaRPr lang="el-GR"/>
          </a:p>
        </p:txBody>
      </p:sp>
      <p:sp>
        <p:nvSpPr>
          <p:cNvPr id="5" name="Footer Placeholder 9"/>
          <p:cNvSpPr>
            <a:spLocks noGrp="1"/>
          </p:cNvSpPr>
          <p:nvPr>
            <p:ph type="ftr" sz="quarter" idx="11"/>
          </p:nvPr>
        </p:nvSpPr>
        <p:spPr/>
        <p:txBody>
          <a:bodyPr/>
          <a:lstStyle>
            <a:lvl1pPr>
              <a:defRPr/>
            </a:lvl1pPr>
          </a:lstStyle>
          <a:p>
            <a:pPr>
              <a:defRPr/>
            </a:pPr>
            <a:endParaRPr lang="el-GR"/>
          </a:p>
        </p:txBody>
      </p:sp>
      <p:sp>
        <p:nvSpPr>
          <p:cNvPr id="6" name="Slide Number Placeholder 21"/>
          <p:cNvSpPr>
            <a:spLocks noGrp="1"/>
          </p:cNvSpPr>
          <p:nvPr>
            <p:ph type="sldNum" sz="quarter" idx="12"/>
          </p:nvPr>
        </p:nvSpPr>
        <p:spPr/>
        <p:txBody>
          <a:bodyPr/>
          <a:lstStyle>
            <a:lvl1pPr>
              <a:defRPr/>
            </a:lvl1pPr>
          </a:lstStyle>
          <a:p>
            <a:pPr>
              <a:defRPr/>
            </a:pPr>
            <a:fld id="{0D29FF9B-B339-4880-A1D4-D922DEBA2E40}"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AB6C829-C91B-4BF4-95F6-7DB69C865752}" type="datetimeFigureOut">
              <a:rPr lang="el-GR"/>
              <a:pPr>
                <a:defRPr/>
              </a:pPr>
              <a:t>22/9/2016</a:t>
            </a:fld>
            <a:endParaRPr lang="el-GR"/>
          </a:p>
        </p:txBody>
      </p:sp>
      <p:sp>
        <p:nvSpPr>
          <p:cNvPr id="5" name="Footer Placeholder 9"/>
          <p:cNvSpPr>
            <a:spLocks noGrp="1"/>
          </p:cNvSpPr>
          <p:nvPr>
            <p:ph type="ftr" sz="quarter" idx="11"/>
          </p:nvPr>
        </p:nvSpPr>
        <p:spPr/>
        <p:txBody>
          <a:bodyPr/>
          <a:lstStyle>
            <a:lvl1pPr>
              <a:defRPr/>
            </a:lvl1pPr>
          </a:lstStyle>
          <a:p>
            <a:pPr>
              <a:defRPr/>
            </a:pPr>
            <a:endParaRPr lang="el-GR"/>
          </a:p>
        </p:txBody>
      </p:sp>
      <p:sp>
        <p:nvSpPr>
          <p:cNvPr id="6" name="Slide Number Placeholder 21"/>
          <p:cNvSpPr>
            <a:spLocks noGrp="1"/>
          </p:cNvSpPr>
          <p:nvPr>
            <p:ph type="sldNum" sz="quarter" idx="12"/>
          </p:nvPr>
        </p:nvSpPr>
        <p:spPr/>
        <p:txBody>
          <a:bodyPr/>
          <a:lstStyle>
            <a:lvl1pPr>
              <a:defRPr/>
            </a:lvl1pPr>
          </a:lstStyle>
          <a:p>
            <a:pPr>
              <a:defRPr/>
            </a:pPr>
            <a:fld id="{5C51BF3A-26BD-46A7-A7EE-E297EE779D59}"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35F03E10-6661-4483-B7A7-BFD00AEAD3B6}" type="datetimeFigureOut">
              <a:rPr lang="el-GR"/>
              <a:pPr>
                <a:defRPr/>
              </a:pPr>
              <a:t>22/9/2016</a:t>
            </a:fld>
            <a:endParaRPr lang="el-GR"/>
          </a:p>
        </p:txBody>
      </p:sp>
      <p:sp>
        <p:nvSpPr>
          <p:cNvPr id="5" name="Footer Placeholder 9"/>
          <p:cNvSpPr>
            <a:spLocks noGrp="1"/>
          </p:cNvSpPr>
          <p:nvPr>
            <p:ph type="ftr" sz="quarter" idx="11"/>
          </p:nvPr>
        </p:nvSpPr>
        <p:spPr/>
        <p:txBody>
          <a:bodyPr/>
          <a:lstStyle>
            <a:lvl1pPr>
              <a:defRPr/>
            </a:lvl1pPr>
          </a:lstStyle>
          <a:p>
            <a:pPr>
              <a:defRPr/>
            </a:pPr>
            <a:endParaRPr lang="el-GR"/>
          </a:p>
        </p:txBody>
      </p:sp>
      <p:sp>
        <p:nvSpPr>
          <p:cNvPr id="6" name="Slide Number Placeholder 21"/>
          <p:cNvSpPr>
            <a:spLocks noGrp="1"/>
          </p:cNvSpPr>
          <p:nvPr>
            <p:ph type="sldNum" sz="quarter" idx="12"/>
          </p:nvPr>
        </p:nvSpPr>
        <p:spPr/>
        <p:txBody>
          <a:bodyPr/>
          <a:lstStyle>
            <a:lvl1pPr>
              <a:defRPr/>
            </a:lvl1pPr>
          </a:lstStyle>
          <a:p>
            <a:pPr>
              <a:defRPr/>
            </a:pPr>
            <a:fld id="{5FE7D0A6-27E0-4EB3-9991-411847A5FB4C}"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8642C4CB-AA14-44AB-A1D0-B523341C167A}" type="datetimeFigureOut">
              <a:rPr lang="el-GR"/>
              <a:pPr>
                <a:defRPr/>
              </a:pPr>
              <a:t>22/9/2016</a:t>
            </a:fld>
            <a:endParaRPr lang="el-GR"/>
          </a:p>
        </p:txBody>
      </p:sp>
      <p:sp>
        <p:nvSpPr>
          <p:cNvPr id="9" name="Footer Placeholder 4"/>
          <p:cNvSpPr>
            <a:spLocks noGrp="1"/>
          </p:cNvSpPr>
          <p:nvPr>
            <p:ph type="ftr" sz="quarter" idx="11"/>
          </p:nvPr>
        </p:nvSpPr>
        <p:spPr/>
        <p:txBody>
          <a:bodyPr/>
          <a:lstStyle>
            <a:lvl1pPr>
              <a:defRPr/>
            </a:lvl1pPr>
            <a:extLst/>
          </a:lstStyle>
          <a:p>
            <a:pPr>
              <a:defRPr/>
            </a:pPr>
            <a:endParaRPr lang="el-GR"/>
          </a:p>
        </p:txBody>
      </p:sp>
      <p:sp>
        <p:nvSpPr>
          <p:cNvPr id="10" name="Slide Number Placeholder 5"/>
          <p:cNvSpPr>
            <a:spLocks noGrp="1"/>
          </p:cNvSpPr>
          <p:nvPr>
            <p:ph type="sldNum" sz="quarter" idx="12"/>
          </p:nvPr>
        </p:nvSpPr>
        <p:spPr/>
        <p:txBody>
          <a:bodyPr/>
          <a:lstStyle>
            <a:lvl1pPr>
              <a:defRPr/>
            </a:lvl1pPr>
            <a:extLst/>
          </a:lstStyle>
          <a:p>
            <a:pPr>
              <a:defRPr/>
            </a:pPr>
            <a:fld id="{EE8D835A-5295-4F35-9586-9E7DB8C6259E}"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06083389-4D78-42E0-8411-DC2682E7FC13}" type="datetimeFigureOut">
              <a:rPr lang="el-GR"/>
              <a:pPr>
                <a:defRPr/>
              </a:pPr>
              <a:t>22/9/2016</a:t>
            </a:fld>
            <a:endParaRPr lang="el-GR"/>
          </a:p>
        </p:txBody>
      </p:sp>
      <p:sp>
        <p:nvSpPr>
          <p:cNvPr id="6" name="Footer Placeholder 9"/>
          <p:cNvSpPr>
            <a:spLocks noGrp="1"/>
          </p:cNvSpPr>
          <p:nvPr>
            <p:ph type="ftr" sz="quarter" idx="11"/>
          </p:nvPr>
        </p:nvSpPr>
        <p:spPr/>
        <p:txBody>
          <a:bodyPr/>
          <a:lstStyle>
            <a:lvl1pPr>
              <a:defRPr/>
            </a:lvl1pPr>
          </a:lstStyle>
          <a:p>
            <a:pPr>
              <a:defRPr/>
            </a:pPr>
            <a:endParaRPr lang="el-GR"/>
          </a:p>
        </p:txBody>
      </p:sp>
      <p:sp>
        <p:nvSpPr>
          <p:cNvPr id="7" name="Slide Number Placeholder 21"/>
          <p:cNvSpPr>
            <a:spLocks noGrp="1"/>
          </p:cNvSpPr>
          <p:nvPr>
            <p:ph type="sldNum" sz="quarter" idx="12"/>
          </p:nvPr>
        </p:nvSpPr>
        <p:spPr/>
        <p:txBody>
          <a:bodyPr/>
          <a:lstStyle>
            <a:lvl1pPr>
              <a:defRPr/>
            </a:lvl1pPr>
          </a:lstStyle>
          <a:p>
            <a:pPr>
              <a:defRPr/>
            </a:pPr>
            <a:fld id="{C12896BE-026C-4CAE-8704-0AE3E944372C}"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0E6C4FCA-1119-4466-825B-EB809B8D93DA}" type="datetimeFigureOut">
              <a:rPr lang="el-GR"/>
              <a:pPr>
                <a:defRPr/>
              </a:pPr>
              <a:t>22/9/2016</a:t>
            </a:fld>
            <a:endParaRPr lang="el-GR"/>
          </a:p>
        </p:txBody>
      </p:sp>
      <p:sp>
        <p:nvSpPr>
          <p:cNvPr id="8" name="Footer Placeholder 7"/>
          <p:cNvSpPr>
            <a:spLocks noGrp="1"/>
          </p:cNvSpPr>
          <p:nvPr>
            <p:ph type="ftr" sz="quarter" idx="11"/>
          </p:nvPr>
        </p:nvSpPr>
        <p:spPr/>
        <p:txBody>
          <a:bodyPr/>
          <a:lstStyle>
            <a:lvl1pPr>
              <a:defRPr/>
            </a:lvl1pPr>
            <a:extLst/>
          </a:lstStyle>
          <a:p>
            <a:pPr>
              <a:defRPr/>
            </a:pPr>
            <a:endParaRPr lang="el-GR"/>
          </a:p>
        </p:txBody>
      </p:sp>
      <p:sp>
        <p:nvSpPr>
          <p:cNvPr id="9" name="Slide Number Placeholder 8"/>
          <p:cNvSpPr>
            <a:spLocks noGrp="1"/>
          </p:cNvSpPr>
          <p:nvPr>
            <p:ph type="sldNum" sz="quarter" idx="12"/>
          </p:nvPr>
        </p:nvSpPr>
        <p:spPr/>
        <p:txBody>
          <a:bodyPr/>
          <a:lstStyle>
            <a:lvl1pPr>
              <a:defRPr/>
            </a:lvl1pPr>
            <a:extLst/>
          </a:lstStyle>
          <a:p>
            <a:pPr>
              <a:defRPr/>
            </a:pPr>
            <a:fld id="{4D35A6EE-72C4-4970-830F-3E493506F5AE}"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0F9B78E6-E315-4412-AEB0-E9D73A855093}" type="datetimeFigureOut">
              <a:rPr lang="el-GR"/>
              <a:pPr>
                <a:defRPr/>
              </a:pPr>
              <a:t>22/9/2016</a:t>
            </a:fld>
            <a:endParaRPr lang="el-GR"/>
          </a:p>
        </p:txBody>
      </p:sp>
      <p:sp>
        <p:nvSpPr>
          <p:cNvPr id="4" name="Footer Placeholder 9"/>
          <p:cNvSpPr>
            <a:spLocks noGrp="1"/>
          </p:cNvSpPr>
          <p:nvPr>
            <p:ph type="ftr" sz="quarter" idx="11"/>
          </p:nvPr>
        </p:nvSpPr>
        <p:spPr/>
        <p:txBody>
          <a:bodyPr/>
          <a:lstStyle>
            <a:lvl1pPr>
              <a:defRPr/>
            </a:lvl1pPr>
          </a:lstStyle>
          <a:p>
            <a:pPr>
              <a:defRPr/>
            </a:pPr>
            <a:endParaRPr lang="el-GR"/>
          </a:p>
        </p:txBody>
      </p:sp>
      <p:sp>
        <p:nvSpPr>
          <p:cNvPr id="5" name="Slide Number Placeholder 21"/>
          <p:cNvSpPr>
            <a:spLocks noGrp="1"/>
          </p:cNvSpPr>
          <p:nvPr>
            <p:ph type="sldNum" sz="quarter" idx="12"/>
          </p:nvPr>
        </p:nvSpPr>
        <p:spPr/>
        <p:txBody>
          <a:bodyPr/>
          <a:lstStyle>
            <a:lvl1pPr>
              <a:defRPr/>
            </a:lvl1pPr>
          </a:lstStyle>
          <a:p>
            <a:pPr>
              <a:defRPr/>
            </a:pPr>
            <a:fld id="{FEFCB814-960C-4E0E-A42C-C4FB4469D997}"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AEF50696-2C7F-4113-9EBD-9CC13706AEFD}" type="datetimeFigureOut">
              <a:rPr lang="el-GR"/>
              <a:pPr>
                <a:defRPr/>
              </a:pPr>
              <a:t>22/9/2016</a:t>
            </a:fld>
            <a:endParaRPr lang="el-GR"/>
          </a:p>
        </p:txBody>
      </p:sp>
      <p:sp>
        <p:nvSpPr>
          <p:cNvPr id="5" name="Footer Placeholder 2"/>
          <p:cNvSpPr>
            <a:spLocks noGrp="1"/>
          </p:cNvSpPr>
          <p:nvPr>
            <p:ph type="ftr" sz="quarter" idx="11"/>
          </p:nvPr>
        </p:nvSpPr>
        <p:spPr/>
        <p:txBody>
          <a:bodyPr/>
          <a:lstStyle>
            <a:lvl1pPr>
              <a:defRPr/>
            </a:lvl1pPr>
            <a:extLst/>
          </a:lstStyle>
          <a:p>
            <a:pPr>
              <a:defRPr/>
            </a:pPr>
            <a:endParaRPr lang="el-GR"/>
          </a:p>
        </p:txBody>
      </p:sp>
      <p:sp>
        <p:nvSpPr>
          <p:cNvPr id="6" name="Slide Number Placeholder 3"/>
          <p:cNvSpPr>
            <a:spLocks noGrp="1"/>
          </p:cNvSpPr>
          <p:nvPr>
            <p:ph type="sldNum" sz="quarter" idx="12"/>
          </p:nvPr>
        </p:nvSpPr>
        <p:spPr/>
        <p:txBody>
          <a:bodyPr/>
          <a:lstStyle>
            <a:lvl1pPr>
              <a:defRPr/>
            </a:lvl1pPr>
            <a:extLst/>
          </a:lstStyle>
          <a:p>
            <a:pPr>
              <a:defRPr/>
            </a:pPr>
            <a:fld id="{92FCE7AC-EA19-4E49-BC0E-4852F3D42F6A}"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9FE3F1E-387A-4E99-8AD0-C3D6F854502A}" type="datetimeFigureOut">
              <a:rPr lang="el-GR"/>
              <a:pPr>
                <a:defRPr/>
              </a:pPr>
              <a:t>22/9/2016</a:t>
            </a:fld>
            <a:endParaRPr lang="el-GR"/>
          </a:p>
        </p:txBody>
      </p:sp>
      <p:sp>
        <p:nvSpPr>
          <p:cNvPr id="6" name="Footer Placeholder 5"/>
          <p:cNvSpPr>
            <a:spLocks noGrp="1"/>
          </p:cNvSpPr>
          <p:nvPr>
            <p:ph type="ftr" sz="quarter" idx="11"/>
          </p:nvPr>
        </p:nvSpPr>
        <p:spPr/>
        <p:txBody>
          <a:bodyPr/>
          <a:lstStyle>
            <a:lvl1pPr>
              <a:defRPr/>
            </a:lvl1pPr>
            <a:extLst/>
          </a:lstStyle>
          <a:p>
            <a:pPr>
              <a:defRPr/>
            </a:pPr>
            <a:endParaRPr lang="el-GR"/>
          </a:p>
        </p:txBody>
      </p:sp>
      <p:sp>
        <p:nvSpPr>
          <p:cNvPr id="7" name="Slide Number Placeholder 6"/>
          <p:cNvSpPr>
            <a:spLocks noGrp="1"/>
          </p:cNvSpPr>
          <p:nvPr>
            <p:ph type="sldNum" sz="quarter" idx="12"/>
          </p:nvPr>
        </p:nvSpPr>
        <p:spPr/>
        <p:txBody>
          <a:bodyPr/>
          <a:lstStyle>
            <a:lvl1pPr>
              <a:defRPr/>
            </a:lvl1pPr>
            <a:extLst/>
          </a:lstStyle>
          <a:p>
            <a:pPr>
              <a:defRPr/>
            </a:pPr>
            <a:fld id="{94D1DB4C-5EB7-426E-8812-285FAD6C048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804E44F9-C089-479A-A362-9C3803A73CE1}" type="datetimeFigureOut">
              <a:rPr lang="el-GR"/>
              <a:pPr>
                <a:defRPr/>
              </a:pPr>
              <a:t>22/9/2016</a:t>
            </a:fld>
            <a:endParaRPr lang="el-GR"/>
          </a:p>
        </p:txBody>
      </p:sp>
      <p:sp>
        <p:nvSpPr>
          <p:cNvPr id="9" name="Footer Placeholder 5"/>
          <p:cNvSpPr>
            <a:spLocks noGrp="1"/>
          </p:cNvSpPr>
          <p:nvPr>
            <p:ph type="ftr" sz="quarter" idx="11"/>
          </p:nvPr>
        </p:nvSpPr>
        <p:spPr/>
        <p:txBody>
          <a:bodyPr/>
          <a:lstStyle>
            <a:lvl1pPr>
              <a:defRPr/>
            </a:lvl1pPr>
            <a:extLst/>
          </a:lstStyle>
          <a:p>
            <a:pPr>
              <a:defRPr/>
            </a:pPr>
            <a:endParaRPr lang="el-GR"/>
          </a:p>
        </p:txBody>
      </p:sp>
      <p:sp>
        <p:nvSpPr>
          <p:cNvPr id="10" name="Slide Number Placeholder 6"/>
          <p:cNvSpPr>
            <a:spLocks noGrp="1"/>
          </p:cNvSpPr>
          <p:nvPr>
            <p:ph type="sldNum" sz="quarter" idx="12"/>
          </p:nvPr>
        </p:nvSpPr>
        <p:spPr/>
        <p:txBody>
          <a:bodyPr/>
          <a:lstStyle>
            <a:lvl1pPr>
              <a:defRPr/>
            </a:lvl1pPr>
            <a:extLst/>
          </a:lstStyle>
          <a:p>
            <a:pPr>
              <a:defRPr/>
            </a:pPr>
            <a:fld id="{D380372C-BF71-45B6-B040-C8D80253A2C8}"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E8978F36-380B-417E-86E6-6D985C216BBE}" type="datetimeFigureOut">
              <a:rPr lang="el-GR"/>
              <a:pPr>
                <a:defRPr/>
              </a:pPr>
              <a:t>22/9/2016</a:t>
            </a:fld>
            <a:endParaRPr lang="el-G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el-GR"/>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fld id="{F0746134-65BA-4C1E-83F8-88147C53C656}" type="slidenum">
              <a:rPr lang="el-GR"/>
              <a:pPr>
                <a:defRPr/>
              </a:pPr>
              <a:t>‹#›</a:t>
            </a:fld>
            <a:endParaRPr lang="el-GR"/>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0" r:id="rId1"/>
    <p:sldLayoutId id="2147483719" r:id="rId2"/>
    <p:sldLayoutId id="2147483721" r:id="rId3"/>
    <p:sldLayoutId id="2147483718" r:id="rId4"/>
    <p:sldLayoutId id="2147483722" r:id="rId5"/>
    <p:sldLayoutId id="2147483717" r:id="rId6"/>
    <p:sldLayoutId id="2147483723" r:id="rId7"/>
    <p:sldLayoutId id="2147483724" r:id="rId8"/>
    <p:sldLayoutId id="2147483725" r:id="rId9"/>
    <p:sldLayoutId id="2147483716" r:id="rId10"/>
    <p:sldLayoutId id="2147483715"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hotodentro.edu.gr/v/item/ds/8521/5904"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hyperlink" Target="http://photodentro.edu.gr/v/item/ds/8521/5855" TargetMode="External"/><Relationship Id="rId2" Type="http://schemas.openxmlformats.org/officeDocument/2006/relationships/hyperlink" Target="http://photodentro.edu.gr/v/item/ds/8521/5793" TargetMode="Externa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hotodentro.edu.gr/v/item/ds/8521/5781"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6013" y="1268413"/>
            <a:ext cx="7772400" cy="4321175"/>
          </a:xfrm>
        </p:spPr>
        <p:txBody>
          <a:bodyPr vert="horz" wrap="square" lIns="91440" tIns="45720" rIns="91440" bIns="45720" numCol="1" anchorCtr="0" compatLnSpc="1">
            <a:prstTxWarp prst="textNoShape">
              <a:avLst/>
            </a:prstTxWarp>
            <a:noAutofit/>
          </a:bodyPr>
          <a:lstStyle/>
          <a:p>
            <a:r>
              <a:rPr lang="el-GR" sz="4800" b="1" smtClean="0">
                <a:effectLst>
                  <a:outerShdw blurRad="38100" dist="38100" dir="2700000" algn="tl">
                    <a:srgbClr val="C0C0C0"/>
                  </a:outerShdw>
                </a:effectLst>
                <a:latin typeface="Calibri" pitchFamily="34" charset="0"/>
              </a:rPr>
              <a:t>Εξορθολογισμός της ύλης για την Γεωμετρία</a:t>
            </a:r>
            <a:br>
              <a:rPr lang="el-GR" sz="4800" b="1" smtClean="0">
                <a:effectLst>
                  <a:outerShdw blurRad="38100" dist="38100" dir="2700000" algn="tl">
                    <a:srgbClr val="C0C0C0"/>
                  </a:outerShdw>
                </a:effectLst>
                <a:latin typeface="Calibri" pitchFamily="34" charset="0"/>
              </a:rPr>
            </a:br>
            <a:r>
              <a:rPr lang="el-GR" sz="4800" b="1" smtClean="0">
                <a:effectLst>
                  <a:outerShdw blurRad="38100" dist="38100" dir="2700000" algn="tl">
                    <a:srgbClr val="C0C0C0"/>
                  </a:outerShdw>
                </a:effectLst>
                <a:latin typeface="Calibri" pitchFamily="34" charset="0"/>
              </a:rPr>
              <a:t>Α΄  &amp;  Β΄  Λυκείου</a:t>
            </a:r>
            <a:r>
              <a:rPr lang="el-GR" b="1" smtClean="0">
                <a:effectLst>
                  <a:outerShdw blurRad="38100" dist="38100" dir="2700000" algn="tl">
                    <a:srgbClr val="C0C0C0"/>
                  </a:outerShdw>
                </a:effectLst>
                <a:latin typeface="Calibri" pitchFamily="34" charset="0"/>
              </a:rPr>
              <a:t/>
            </a:r>
            <a:br>
              <a:rPr lang="el-GR" b="1" smtClean="0">
                <a:effectLst>
                  <a:outerShdw blurRad="38100" dist="38100" dir="2700000" algn="tl">
                    <a:srgbClr val="C0C0C0"/>
                  </a:outerShdw>
                </a:effectLst>
                <a:latin typeface="Calibri" pitchFamily="34" charset="0"/>
              </a:rPr>
            </a:br>
            <a:r>
              <a:rPr lang="el-GR" b="1" smtClean="0">
                <a:effectLst>
                  <a:outerShdw blurRad="38100" dist="38100" dir="2700000" algn="tl">
                    <a:srgbClr val="C0C0C0"/>
                  </a:outerShdw>
                </a:effectLst>
                <a:latin typeface="Calibri" pitchFamily="34" charset="0"/>
              </a:rPr>
              <a:t/>
            </a:r>
            <a:br>
              <a:rPr lang="el-GR" b="1" smtClean="0">
                <a:effectLst>
                  <a:outerShdw blurRad="38100" dist="38100" dir="2700000" algn="tl">
                    <a:srgbClr val="C0C0C0"/>
                  </a:outerShdw>
                </a:effectLst>
                <a:latin typeface="Calibri" pitchFamily="34" charset="0"/>
              </a:rPr>
            </a:br>
            <a:r>
              <a:rPr lang="el-GR" b="1" smtClean="0">
                <a:effectLst>
                  <a:outerShdw blurRad="38100" dist="38100" dir="2700000" algn="tl">
                    <a:srgbClr val="C0C0C0"/>
                  </a:outerShdw>
                </a:effectLst>
                <a:latin typeface="Calibri" pitchFamily="34" charset="0"/>
              </a:rPr>
              <a:t/>
            </a:r>
            <a:br>
              <a:rPr lang="el-GR" b="1" smtClean="0">
                <a:effectLst>
                  <a:outerShdw blurRad="38100" dist="38100" dir="2700000" algn="tl">
                    <a:srgbClr val="C0C0C0"/>
                  </a:outerShdw>
                </a:effectLst>
                <a:latin typeface="Calibri" pitchFamily="34" charset="0"/>
              </a:rPr>
            </a:br>
            <a:r>
              <a:rPr lang="el-GR" sz="3200" smtClean="0">
                <a:effectLst>
                  <a:outerShdw blurRad="38100" dist="38100" dir="2700000" algn="tl">
                    <a:srgbClr val="C0C0C0"/>
                  </a:outerShdw>
                </a:effectLst>
                <a:latin typeface="Calibri" pitchFamily="34" charset="0"/>
              </a:rPr>
              <a:t>Ηρακλής Νικολόπουλος</a:t>
            </a:r>
            <a:br>
              <a:rPr lang="el-GR" sz="3200" smtClean="0">
                <a:effectLst>
                  <a:outerShdw blurRad="38100" dist="38100" dir="2700000" algn="tl">
                    <a:srgbClr val="C0C0C0"/>
                  </a:outerShdw>
                </a:effectLst>
                <a:latin typeface="Calibri" pitchFamily="34" charset="0"/>
              </a:rPr>
            </a:br>
            <a:r>
              <a:rPr lang="el-GR" sz="3200" smtClean="0">
                <a:effectLst>
                  <a:outerShdw blurRad="38100" dist="38100" dir="2700000" algn="tl">
                    <a:srgbClr val="C0C0C0"/>
                  </a:outerShdw>
                </a:effectLst>
                <a:latin typeface="Calibri" pitchFamily="34" charset="0"/>
              </a:rPr>
              <a:t>Εκπαιδευτικός ΠΕ 03</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836613"/>
            <a:ext cx="6656388" cy="4802187"/>
          </a:xfrm>
        </p:spPr>
        <p:txBody>
          <a:bodyPr>
            <a:normAutofit/>
          </a:bodyPr>
          <a:lstStyle/>
          <a:p>
            <a:pPr marL="26988">
              <a:lnSpc>
                <a:spcPct val="90000"/>
              </a:lnSpc>
            </a:pPr>
            <a:r>
              <a:rPr lang="el-GR" sz="2400" smtClean="0">
                <a:solidFill>
                  <a:schemeClr val="tx1"/>
                </a:solidFill>
                <a:latin typeface="Calibri" pitchFamily="34" charset="0"/>
              </a:rPr>
              <a:t>Έτσι θα δοθεί μεγαλύτερη έμφαση στο θεώρημα του Θαλή και τα θεωρήματα διχοτόμων, μέσω παραδειγμάτων, ως συμπεράσματα με ισχυρά και έμπρακτα αποτελέσματα (π.χ. εφαρμογές σε πολύγωνα και τραπέζια, χωρισμός ευθύγραμμου τμήματος στον ίδιο λόγο με σημείο που βρίσκεται στο εσωτερικό ή την προέκτασή του). </a:t>
            </a:r>
          </a:p>
          <a:p>
            <a:pPr marL="26988">
              <a:lnSpc>
                <a:spcPct val="90000"/>
              </a:lnSpc>
            </a:pPr>
            <a:r>
              <a:rPr lang="el-GR" sz="2400" smtClean="0">
                <a:solidFill>
                  <a:schemeClr val="tx1"/>
                </a:solidFill>
                <a:latin typeface="Calibri" pitchFamily="34" charset="0"/>
              </a:rPr>
              <a:t>Το περιεχόμενο των παραγράφων του 7</a:t>
            </a:r>
            <a:r>
              <a:rPr lang="el-GR" sz="2400" baseline="30000" smtClean="0">
                <a:solidFill>
                  <a:schemeClr val="tx1"/>
                </a:solidFill>
                <a:latin typeface="Calibri" pitchFamily="34" charset="0"/>
              </a:rPr>
              <a:t>ου</a:t>
            </a:r>
            <a:r>
              <a:rPr lang="el-GR" sz="2400" smtClean="0">
                <a:solidFill>
                  <a:schemeClr val="tx1"/>
                </a:solidFill>
                <a:latin typeface="Calibri" pitchFamily="34" charset="0"/>
              </a:rPr>
              <a:t> κεφαλαίου, προτείνεται να χρησιμοποιηθεί σε εφαρμογές και λύση προβλημάτων (βλέπε ενδεικτική δραστηριότητα). Αυτό θα συνεχιστεί μέσα από τη χρήση τους και στα επόμενα κεφάλαια.</a:t>
            </a:r>
          </a:p>
          <a:p>
            <a:pPr marL="26988">
              <a:lnSpc>
                <a:spcPct val="90000"/>
              </a:lnSpc>
            </a:pPr>
            <a:endParaRPr lang="el-GR" sz="24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08050"/>
            <a:ext cx="7161213" cy="4824413"/>
          </a:xfrm>
        </p:spPr>
        <p:txBody>
          <a:bodyPr>
            <a:normAutofit/>
          </a:bodyPr>
          <a:lstStyle/>
          <a:p>
            <a:pPr marL="26988"/>
            <a:r>
              <a:rPr lang="el-GR" sz="2200" b="1" smtClean="0">
                <a:solidFill>
                  <a:schemeClr val="tx1"/>
                </a:solidFill>
                <a:latin typeface="Calibri" pitchFamily="34" charset="0"/>
              </a:rPr>
              <a:t>Στο 8</a:t>
            </a:r>
            <a:r>
              <a:rPr lang="el-GR" sz="2200" b="1" baseline="30000" smtClean="0">
                <a:solidFill>
                  <a:schemeClr val="tx1"/>
                </a:solidFill>
                <a:latin typeface="Calibri" pitchFamily="34" charset="0"/>
              </a:rPr>
              <a:t>ο</a:t>
            </a:r>
            <a:r>
              <a:rPr lang="el-GR" sz="2200" b="1" smtClean="0">
                <a:solidFill>
                  <a:schemeClr val="tx1"/>
                </a:solidFill>
                <a:latin typeface="Calibri" pitchFamily="34" charset="0"/>
              </a:rPr>
              <a:t> Κεφάλαιο </a:t>
            </a:r>
            <a:r>
              <a:rPr lang="el-GR" sz="2200" smtClean="0">
                <a:solidFill>
                  <a:schemeClr val="tx1"/>
                </a:solidFill>
                <a:latin typeface="Calibri" pitchFamily="34" charset="0"/>
              </a:rPr>
              <a:t>(Προτείνεται να διατεθούν 5 διδακτικές ώρες)</a:t>
            </a:r>
          </a:p>
          <a:p>
            <a:pPr marL="26988"/>
            <a:r>
              <a:rPr lang="el-GR" sz="2200" smtClean="0">
                <a:solidFill>
                  <a:schemeClr val="tx1"/>
                </a:solidFill>
                <a:latin typeface="Calibri" pitchFamily="34" charset="0"/>
              </a:rPr>
              <a:t>Κρίνεται σκόπιμο οι μαθητές να συσχετίσουν την ισότητα με την ομοιότητα τριγώνων και να εντοπίσουν τις διαφορές. </a:t>
            </a:r>
          </a:p>
          <a:p>
            <a:pPr marL="26988"/>
            <a:r>
              <a:rPr lang="el-GR" sz="2200" smtClean="0">
                <a:solidFill>
                  <a:schemeClr val="tx1"/>
                </a:solidFill>
                <a:latin typeface="Calibri" pitchFamily="34" charset="0"/>
              </a:rPr>
              <a:t>Επίσης προτείνεται να συζητηθούν εφαρμογές όπως η μέτρηση ύψους απρόσιτων σημείων και να γίνουν κατασκευές όμοιων τριγώνων (π.χ. ενδεικτική δραστηριότητα 2: Δίνεται τρίγωνο ΑΒΓ με πλευρές ΑΒ=2, ΑΓ=4 και τη γωνία  Α=60. Να κατασκευάσετε τρίγωνα όμοια προς το ΑΒΓ με λόγο ομοιότητας 1, 2 και  1/2 ).</a:t>
            </a:r>
            <a:r>
              <a:rPr lang="el-GR" sz="2200" b="1" smtClean="0">
                <a:solidFill>
                  <a:schemeClr val="tx1"/>
                </a:solidFill>
                <a:latin typeface="Calibri" pitchFamily="34" charset="0"/>
              </a:rPr>
              <a:t> </a:t>
            </a:r>
          </a:p>
          <a:p>
            <a:pPr marL="26988"/>
            <a:r>
              <a:rPr lang="el-GR" sz="2200" smtClean="0">
                <a:solidFill>
                  <a:schemeClr val="tx1"/>
                </a:solidFill>
                <a:latin typeface="Calibri" pitchFamily="34" charset="0"/>
              </a:rPr>
              <a:t>Δεν θα γίνουν αποδεικτικές ασκήσεις, σύνθετα θέματα καθώς και οι γενικές ασκήσεις του κεφαλαίου αυτού.</a:t>
            </a:r>
          </a:p>
          <a:p>
            <a:pPr marL="26988"/>
            <a:endParaRPr lang="el-GR" sz="22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836613"/>
            <a:ext cx="6729413" cy="4802187"/>
          </a:xfrm>
        </p:spPr>
        <p:txBody>
          <a:bodyPr>
            <a:normAutofit/>
          </a:bodyPr>
          <a:lstStyle/>
          <a:p>
            <a:pPr marL="26988">
              <a:lnSpc>
                <a:spcPct val="80000"/>
              </a:lnSpc>
            </a:pPr>
            <a:r>
              <a:rPr lang="el-GR" sz="2200" b="1" smtClean="0">
                <a:solidFill>
                  <a:schemeClr val="tx1"/>
                </a:solidFill>
                <a:latin typeface="Calibri" pitchFamily="34" charset="0"/>
              </a:rPr>
              <a:t>Στο 9</a:t>
            </a:r>
            <a:r>
              <a:rPr lang="el-GR" sz="2200" b="1" baseline="30000" smtClean="0">
                <a:solidFill>
                  <a:schemeClr val="tx1"/>
                </a:solidFill>
                <a:latin typeface="Calibri" pitchFamily="34" charset="0"/>
              </a:rPr>
              <a:t>ο</a:t>
            </a:r>
            <a:r>
              <a:rPr lang="el-GR" sz="2200" b="1" smtClean="0">
                <a:solidFill>
                  <a:schemeClr val="tx1"/>
                </a:solidFill>
                <a:latin typeface="Calibri" pitchFamily="34" charset="0"/>
              </a:rPr>
              <a:t> Κεφάλαιο </a:t>
            </a:r>
            <a:r>
              <a:rPr lang="el-GR" sz="2200" smtClean="0">
                <a:solidFill>
                  <a:srgbClr val="320E04"/>
                </a:solidFill>
                <a:latin typeface="Calibri" pitchFamily="34" charset="0"/>
              </a:rPr>
              <a:t>(Προτείνεται να διατεθούν 8 διδακτικές ώρες)</a:t>
            </a:r>
            <a:r>
              <a:rPr lang="el-GR" sz="2200" smtClean="0">
                <a:solidFill>
                  <a:schemeClr val="tx1"/>
                </a:solidFill>
                <a:latin typeface="Calibri" pitchFamily="34" charset="0"/>
              </a:rPr>
              <a:t> </a:t>
            </a:r>
          </a:p>
          <a:p>
            <a:pPr marL="26988">
              <a:lnSpc>
                <a:spcPct val="80000"/>
              </a:lnSpc>
            </a:pPr>
            <a:r>
              <a:rPr lang="el-GR" sz="2200" b="1" smtClean="0">
                <a:solidFill>
                  <a:schemeClr val="tx1"/>
                </a:solidFill>
                <a:latin typeface="Calibri" pitchFamily="34" charset="0"/>
              </a:rPr>
              <a:t>Αφαιρούνται οι παράγραφοι:  </a:t>
            </a:r>
          </a:p>
          <a:p>
            <a:pPr marL="26988">
              <a:lnSpc>
                <a:spcPct val="80000"/>
              </a:lnSpc>
            </a:pPr>
            <a:r>
              <a:rPr lang="el-GR" sz="2200" smtClean="0">
                <a:solidFill>
                  <a:schemeClr val="tx1"/>
                </a:solidFill>
                <a:latin typeface="Calibri" pitchFamily="34" charset="0"/>
              </a:rPr>
              <a:t>§9.5-Θεωρήματα Διαμέσων</a:t>
            </a:r>
          </a:p>
          <a:p>
            <a:pPr marL="26988">
              <a:lnSpc>
                <a:spcPct val="80000"/>
              </a:lnSpc>
            </a:pPr>
            <a:r>
              <a:rPr lang="el-GR" sz="2200" smtClean="0">
                <a:solidFill>
                  <a:schemeClr val="tx1"/>
                </a:solidFill>
                <a:latin typeface="Calibri" pitchFamily="34" charset="0"/>
              </a:rPr>
              <a:t>§9.7-Τέμνουσες κύκλου </a:t>
            </a:r>
          </a:p>
          <a:p>
            <a:pPr marL="26988">
              <a:lnSpc>
                <a:spcPct val="80000"/>
              </a:lnSpc>
            </a:pPr>
            <a:r>
              <a:rPr lang="el-GR" sz="2200" smtClean="0">
                <a:solidFill>
                  <a:schemeClr val="tx1"/>
                </a:solidFill>
                <a:latin typeface="Calibri" pitchFamily="34" charset="0"/>
              </a:rPr>
              <a:t>Ώστε να εξοικονομηθεί διδακτικός χρόνος για την εμβάθυνση στα υπόλοιπα περιεχόμενα. Τα αποτελέσματα των παραγράφων μπορούν να προκύψουν από τα προηγούμενα.</a:t>
            </a:r>
          </a:p>
          <a:p>
            <a:pPr marL="26988">
              <a:lnSpc>
                <a:spcPct val="80000"/>
              </a:lnSpc>
            </a:pPr>
            <a:r>
              <a:rPr lang="el-GR" sz="2200" smtClean="0">
                <a:solidFill>
                  <a:schemeClr val="tx1"/>
                </a:solidFill>
                <a:latin typeface="Calibri" pitchFamily="34" charset="0"/>
              </a:rPr>
              <a:t>Προτείνεται να αποφευχθούν ασκήσεις αλγεβρικού τύπου. </a:t>
            </a:r>
          </a:p>
          <a:p>
            <a:pPr marL="26988">
              <a:lnSpc>
                <a:spcPct val="80000"/>
              </a:lnSpc>
            </a:pPr>
            <a:r>
              <a:rPr lang="el-GR" sz="2200" smtClean="0">
                <a:solidFill>
                  <a:schemeClr val="tx1"/>
                </a:solidFill>
                <a:latin typeface="Calibri" pitchFamily="34" charset="0"/>
              </a:rPr>
              <a:t>Να δοθεί βάρος της ερμηνείας των μετρικών σχέσεων με προβολές, ως αποτελέσματα της ομοιότητας τριγώνων, τις κατασκευές και στη χρήση του γενικευμένου Π.Θ. και του νόμου συνημιτόνων στην επίλυση προβλημάτων.</a:t>
            </a: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836613"/>
            <a:ext cx="7232650" cy="5040312"/>
          </a:xfrm>
        </p:spPr>
        <p:txBody>
          <a:bodyPr>
            <a:normAutofit/>
          </a:bodyPr>
          <a:lstStyle/>
          <a:p>
            <a:pPr marL="26988">
              <a:lnSpc>
                <a:spcPct val="80000"/>
              </a:lnSpc>
            </a:pPr>
            <a:r>
              <a:rPr lang="el-GR" sz="2000" b="1" smtClean="0">
                <a:solidFill>
                  <a:schemeClr val="tx1"/>
                </a:solidFill>
                <a:latin typeface="Calibri" pitchFamily="34" charset="0"/>
              </a:rPr>
              <a:t>Στο 10</a:t>
            </a:r>
            <a:r>
              <a:rPr lang="el-GR" sz="2000" b="1" baseline="30000" smtClean="0">
                <a:solidFill>
                  <a:schemeClr val="tx1"/>
                </a:solidFill>
                <a:latin typeface="Calibri" pitchFamily="34" charset="0"/>
              </a:rPr>
              <a:t>ο</a:t>
            </a:r>
            <a:r>
              <a:rPr lang="el-GR" sz="2000" b="1" smtClean="0">
                <a:solidFill>
                  <a:schemeClr val="tx1"/>
                </a:solidFill>
                <a:latin typeface="Calibri" pitchFamily="34" charset="0"/>
              </a:rPr>
              <a:t> Κεφάλαιο </a:t>
            </a:r>
            <a:r>
              <a:rPr lang="el-GR" sz="2000" smtClean="0">
                <a:solidFill>
                  <a:schemeClr val="tx1"/>
                </a:solidFill>
                <a:latin typeface="Calibri" pitchFamily="34" charset="0"/>
              </a:rPr>
              <a:t>(Προτείνεται να διατεθούν 10 διδακτικές ώρες)</a:t>
            </a:r>
          </a:p>
          <a:p>
            <a:pPr marL="26988">
              <a:lnSpc>
                <a:spcPct val="80000"/>
              </a:lnSpc>
            </a:pPr>
            <a:r>
              <a:rPr lang="el-GR" sz="2000" b="1" smtClean="0">
                <a:solidFill>
                  <a:schemeClr val="tx1"/>
                </a:solidFill>
                <a:latin typeface="Calibri" pitchFamily="34" charset="0"/>
              </a:rPr>
              <a:t>Αφαιρείται η παράγραφος</a:t>
            </a:r>
          </a:p>
          <a:p>
            <a:pPr marL="26988">
              <a:lnSpc>
                <a:spcPct val="80000"/>
              </a:lnSpc>
            </a:pPr>
            <a:r>
              <a:rPr lang="el-GR" sz="2000" smtClean="0">
                <a:solidFill>
                  <a:schemeClr val="tx1"/>
                </a:solidFill>
                <a:latin typeface="Calibri" pitchFamily="34" charset="0"/>
              </a:rPr>
              <a:t>§10.6-Μετασχηματισμός πολυγώνου σε ισοδύναμό του.</a:t>
            </a:r>
          </a:p>
          <a:p>
            <a:pPr marL="26988">
              <a:lnSpc>
                <a:spcPct val="80000"/>
              </a:lnSpc>
            </a:pPr>
            <a:r>
              <a:rPr lang="el-GR" sz="2000" smtClean="0">
                <a:solidFill>
                  <a:schemeClr val="tx1"/>
                </a:solidFill>
                <a:latin typeface="Calibri" pitchFamily="34" charset="0"/>
              </a:rPr>
              <a:t>Κεντρικοί στόχοι είναι οι μαθητές να διακρίνουν τα ισοδύναμα από τα ίσα σχήματα και να χρησιμοποιούν τα ισοδύναμα σχήματα σε επίλυση προβλημάτων, ασκήσεων αλλά και σε αποδείξεις (π.χ. να αποδείξουν το θεώρημα διχοτόμων με τη χρήση εμβαδών, §10.5). Επίσης, με μετασχηματισμούς να υπολογίζουν τα εμβαδά σχημάτων από ήδη γνωστά τους. Σχετικά με τους τύπους εμβαδών τριγώνου, να γίνουν απλές εφαρμογές.</a:t>
            </a:r>
          </a:p>
          <a:p>
            <a:pPr marL="26988">
              <a:lnSpc>
                <a:spcPct val="80000"/>
              </a:lnSpc>
            </a:pPr>
            <a:r>
              <a:rPr lang="el-GR" sz="2000" smtClean="0">
                <a:solidFill>
                  <a:schemeClr val="tx1"/>
                </a:solidFill>
                <a:latin typeface="Calibri" pitchFamily="34" charset="0"/>
              </a:rPr>
              <a:t>Ενδεικτική δραστηριότητα:</a:t>
            </a:r>
          </a:p>
          <a:p>
            <a:pPr marL="26988">
              <a:lnSpc>
                <a:spcPct val="80000"/>
              </a:lnSpc>
            </a:pPr>
            <a:r>
              <a:rPr lang="el-GR" sz="2000" smtClean="0">
                <a:solidFill>
                  <a:schemeClr val="tx1"/>
                </a:solidFill>
                <a:latin typeface="Calibri" pitchFamily="34" charset="0"/>
              </a:rPr>
              <a:t>α) Να αποδείξετε το θεώρημα διχοτόμων με χρήση εμβαδών.</a:t>
            </a:r>
          </a:p>
          <a:p>
            <a:pPr marL="26988">
              <a:lnSpc>
                <a:spcPct val="80000"/>
              </a:lnSpc>
            </a:pPr>
            <a:r>
              <a:rPr lang="el-GR" sz="2000" smtClean="0">
                <a:solidFill>
                  <a:schemeClr val="tx1"/>
                </a:solidFill>
                <a:latin typeface="Calibri" pitchFamily="34" charset="0"/>
              </a:rPr>
              <a:t>β) Να αποδείξετε το Πυθαγόρειο Θεώρημα με τη βοήθεια των εμβαδών και να το γενικεύσετε με την κατασκευή εξωτερικά των πλευρών του ομοίων σχημάτων (προτείνεται η χρήση λογισμικού δυναμικής γεωμετρίας).</a:t>
            </a:r>
          </a:p>
          <a:p>
            <a:pPr marL="26988">
              <a:lnSpc>
                <a:spcPct val="80000"/>
              </a:lnSpc>
            </a:pPr>
            <a:endParaRPr lang="el-GR" sz="20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08050"/>
            <a:ext cx="7088188" cy="4968875"/>
          </a:xfrm>
        </p:spPr>
        <p:txBody>
          <a:bodyPr>
            <a:normAutofit/>
          </a:bodyPr>
          <a:lstStyle/>
          <a:p>
            <a:pPr marL="26988">
              <a:lnSpc>
                <a:spcPct val="80000"/>
              </a:lnSpc>
            </a:pPr>
            <a:r>
              <a:rPr lang="el-GR" sz="2400" b="1" smtClean="0">
                <a:solidFill>
                  <a:schemeClr val="tx1"/>
                </a:solidFill>
                <a:latin typeface="Calibri" pitchFamily="34" charset="0"/>
              </a:rPr>
              <a:t>Στο 11</a:t>
            </a:r>
            <a:r>
              <a:rPr lang="el-GR" sz="2400" b="1" baseline="30000" smtClean="0">
                <a:solidFill>
                  <a:schemeClr val="tx1"/>
                </a:solidFill>
                <a:latin typeface="Calibri" pitchFamily="34" charset="0"/>
              </a:rPr>
              <a:t>ο</a:t>
            </a:r>
            <a:r>
              <a:rPr lang="el-GR" sz="2400" b="1" smtClean="0">
                <a:solidFill>
                  <a:schemeClr val="tx1"/>
                </a:solidFill>
                <a:latin typeface="Calibri" pitchFamily="34" charset="0"/>
              </a:rPr>
              <a:t> Κεφάλαιο </a:t>
            </a:r>
            <a:r>
              <a:rPr lang="el-GR" sz="2400" smtClean="0">
                <a:solidFill>
                  <a:schemeClr val="tx1"/>
                </a:solidFill>
                <a:latin typeface="Calibri" pitchFamily="34" charset="0"/>
              </a:rPr>
              <a:t>(Προτείνεται να διατεθούν 11 διδακτικές ώρες)</a:t>
            </a:r>
          </a:p>
          <a:p>
            <a:pPr marL="26988">
              <a:lnSpc>
                <a:spcPct val="80000"/>
              </a:lnSpc>
            </a:pPr>
            <a:r>
              <a:rPr lang="el-GR" sz="2400" b="1" smtClean="0">
                <a:solidFill>
                  <a:schemeClr val="tx1"/>
                </a:solidFill>
                <a:latin typeface="Calibri" pitchFamily="34" charset="0"/>
              </a:rPr>
              <a:t>Αφαιρείται η παράγραφος </a:t>
            </a:r>
          </a:p>
          <a:p>
            <a:pPr marL="26988">
              <a:lnSpc>
                <a:spcPct val="80000"/>
              </a:lnSpc>
            </a:pPr>
            <a:r>
              <a:rPr lang="el-GR" sz="2400" smtClean="0">
                <a:solidFill>
                  <a:schemeClr val="tx1"/>
                </a:solidFill>
                <a:latin typeface="Calibri" pitchFamily="34" charset="0"/>
              </a:rPr>
              <a:t>§11.8-Τετραγωνισμός κύκλου.</a:t>
            </a:r>
          </a:p>
          <a:p>
            <a:pPr marL="26988">
              <a:lnSpc>
                <a:spcPct val="80000"/>
              </a:lnSpc>
            </a:pPr>
            <a:endParaRPr lang="el-GR" sz="2400" smtClean="0">
              <a:solidFill>
                <a:schemeClr val="tx1"/>
              </a:solidFill>
              <a:latin typeface="Calibri" pitchFamily="34" charset="0"/>
            </a:endParaRPr>
          </a:p>
          <a:p>
            <a:pPr marL="26988">
              <a:lnSpc>
                <a:spcPct val="80000"/>
              </a:lnSpc>
            </a:pPr>
            <a:r>
              <a:rPr lang="el-GR" sz="2400" smtClean="0">
                <a:solidFill>
                  <a:schemeClr val="tx1"/>
                </a:solidFill>
                <a:latin typeface="Calibri" pitchFamily="34" charset="0"/>
              </a:rPr>
              <a:t> Στο κεφάλαιο αυτό δίνεται η ευκαιρία εισαγωγής στις άπειρες διαδικασίες (όχι μόνο για τους μαθητές του Προσανατολισμού Θετικών Σπουδών) καθώς μπορεί να παρουσιαστεί η μέθοδος του Αρχιμήδη. </a:t>
            </a:r>
          </a:p>
          <a:p>
            <a:pPr marL="26988">
              <a:lnSpc>
                <a:spcPct val="80000"/>
              </a:lnSpc>
            </a:pPr>
            <a:r>
              <a:rPr lang="el-GR" sz="2400" smtClean="0">
                <a:solidFill>
                  <a:schemeClr val="tx1"/>
                </a:solidFill>
                <a:latin typeface="Calibri" pitchFamily="34" charset="0"/>
              </a:rPr>
              <a:t>Με αυτό το στόχο προτείνεται να γίνει αναφορά στο σχόλιο της §11.2. Επίσης, προηγουμένως προτείνεται να γίνει συζήτηση του πώς μεταβάλλονται τα στοιχεία ενός κανονικού πολυγώνου  σε δοσμένο κύκλο, όταν αυξάνεται ο αριθμός των πλευρών του. </a:t>
            </a:r>
          </a:p>
          <a:p>
            <a:pPr marL="26988">
              <a:lnSpc>
                <a:spcPct val="80000"/>
              </a:lnSpc>
            </a:pPr>
            <a:endParaRPr lang="el-GR" sz="18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81075"/>
            <a:ext cx="7304088" cy="4657725"/>
          </a:xfrm>
        </p:spPr>
        <p:txBody>
          <a:bodyPr>
            <a:normAutofit/>
          </a:bodyPr>
          <a:lstStyle/>
          <a:p>
            <a:pPr marL="26988">
              <a:lnSpc>
                <a:spcPct val="80000"/>
              </a:lnSpc>
            </a:pPr>
            <a:r>
              <a:rPr lang="el-GR" sz="2400" b="1" u="sng" smtClean="0">
                <a:solidFill>
                  <a:schemeClr val="tx1"/>
                </a:solidFill>
                <a:latin typeface="Calibri" pitchFamily="34" charset="0"/>
              </a:rPr>
              <a:t>Προστίθεται το 12</a:t>
            </a:r>
            <a:r>
              <a:rPr lang="el-GR" sz="2400" b="1" u="sng" baseline="30000" smtClean="0">
                <a:solidFill>
                  <a:schemeClr val="tx1"/>
                </a:solidFill>
                <a:latin typeface="Calibri" pitchFamily="34" charset="0"/>
              </a:rPr>
              <a:t>ο</a:t>
            </a:r>
            <a:r>
              <a:rPr lang="el-GR" sz="2400" b="1" u="sng" smtClean="0">
                <a:solidFill>
                  <a:schemeClr val="tx1"/>
                </a:solidFill>
                <a:latin typeface="Calibri" pitchFamily="34" charset="0"/>
              </a:rPr>
              <a:t> κεφάλαιο </a:t>
            </a:r>
          </a:p>
          <a:p>
            <a:pPr marL="26988">
              <a:lnSpc>
                <a:spcPct val="80000"/>
              </a:lnSpc>
            </a:pPr>
            <a:endParaRPr lang="el-GR" sz="2400" b="1" smtClean="0">
              <a:solidFill>
                <a:schemeClr val="tx1"/>
              </a:solidFill>
              <a:latin typeface="Calibri" pitchFamily="34" charset="0"/>
            </a:endParaRPr>
          </a:p>
          <a:p>
            <a:pPr marL="26988">
              <a:lnSpc>
                <a:spcPct val="80000"/>
              </a:lnSpc>
            </a:pPr>
            <a:r>
              <a:rPr lang="el-GR" sz="2400" b="1" smtClean="0">
                <a:solidFill>
                  <a:schemeClr val="tx1"/>
                </a:solidFill>
                <a:latin typeface="Calibri" pitchFamily="34" charset="0"/>
              </a:rPr>
              <a:t>Ευθείες και επίπεδα στο χώρο </a:t>
            </a:r>
            <a:r>
              <a:rPr lang="el-GR" sz="2400" smtClean="0">
                <a:solidFill>
                  <a:schemeClr val="tx1"/>
                </a:solidFill>
                <a:latin typeface="Calibri" pitchFamily="34" charset="0"/>
              </a:rPr>
              <a:t>και συγκεκριμένα οι παράγραφοι </a:t>
            </a:r>
            <a:r>
              <a:rPr lang="el-GR" sz="2400" b="1" smtClean="0">
                <a:solidFill>
                  <a:schemeClr val="tx1"/>
                </a:solidFill>
                <a:latin typeface="Calibri" pitchFamily="34" charset="0"/>
              </a:rPr>
              <a:t>12.1 </a:t>
            </a:r>
            <a:r>
              <a:rPr lang="el-GR" sz="2400" smtClean="0">
                <a:solidFill>
                  <a:schemeClr val="tx1"/>
                </a:solidFill>
                <a:latin typeface="Calibri" pitchFamily="34" charset="0"/>
              </a:rPr>
              <a:t>έως </a:t>
            </a:r>
            <a:r>
              <a:rPr lang="el-GR" sz="2400" b="1" smtClean="0">
                <a:solidFill>
                  <a:schemeClr val="tx1"/>
                </a:solidFill>
                <a:latin typeface="Calibri" pitchFamily="34" charset="0"/>
              </a:rPr>
              <a:t>12.6</a:t>
            </a:r>
          </a:p>
          <a:p>
            <a:pPr marL="26988">
              <a:lnSpc>
                <a:spcPct val="80000"/>
              </a:lnSpc>
            </a:pPr>
            <a:endParaRPr lang="el-GR" sz="2400" smtClean="0">
              <a:solidFill>
                <a:schemeClr val="tx1"/>
              </a:solidFill>
              <a:latin typeface="Calibri" pitchFamily="34" charset="0"/>
            </a:endParaRPr>
          </a:p>
          <a:p>
            <a:pPr marL="26988">
              <a:lnSpc>
                <a:spcPct val="80000"/>
              </a:lnSpc>
            </a:pPr>
            <a:r>
              <a:rPr lang="el-GR" sz="2400" smtClean="0">
                <a:solidFill>
                  <a:schemeClr val="tx1"/>
                </a:solidFill>
                <a:latin typeface="Calibri" pitchFamily="34" charset="0"/>
              </a:rPr>
              <a:t>Με στόχο οι μαθητές να γνωρίσουν τη Στερεομετρία που με τη χρησιμότητα που παρουσιάζει τόσο στην καθημερινότητα όσο και σε διαφόρους επιστημονικούς κλάδους, θα μπορούσε ενδεχομένως, να θεωρηθεί και ως η κατ’ εξοχήν «Εφαρμοσμένη Γεωμετρία», (άλλωστε για πολλούς, αποτελεί το επιστέγασμα της Γεωμετρίας του Ευκλείδη). Ο χρόνος που απαιτείται για τη διδασκαλία της Στερεομετρίας θα προκύψει από τις παραγράφους που δε θα διδαχθούν.</a:t>
            </a: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ubtitle 2"/>
          <p:cNvSpPr>
            <a:spLocks noGrp="1"/>
          </p:cNvSpPr>
          <p:nvPr>
            <p:ph type="subTitle" idx="1"/>
          </p:nvPr>
        </p:nvSpPr>
        <p:spPr>
          <a:xfrm>
            <a:off x="1371600" y="1052513"/>
            <a:ext cx="6400800" cy="4586287"/>
          </a:xfrm>
        </p:spPr>
        <p:txBody>
          <a:bodyPr/>
          <a:lstStyle/>
          <a:p>
            <a:pPr marL="26988"/>
            <a:r>
              <a:rPr lang="el-GR" sz="2400" smtClean="0">
                <a:solidFill>
                  <a:schemeClr val="tx1"/>
                </a:solidFill>
                <a:latin typeface="Calibri" pitchFamily="34" charset="0"/>
              </a:rPr>
              <a:t>Με την προσθήκη της Στερεομετρίας στην ύλη, οι μαθητές έρχονται σε επαφή με τη μαθηματική μελέτη του τρισδιάστατου χώρου, δηλαδή του κατ’ εξοχήν χώρου αναφοράς της καθημερινής εμπειρίας τους. Συνεπώς, η διδασκαλία της Στερεομετρίας στη δευτεροβάθμια εκπαίδευση είναι σημαντικό να αποσκοπεί στην αντίληψη και τη μαθηματική θεώρηση του χώρου στον όποιον ζούμε, υπάρχουμε και δημιουργούμε.</a:t>
            </a: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81075"/>
            <a:ext cx="6400800" cy="4657725"/>
          </a:xfrm>
        </p:spPr>
        <p:txBody>
          <a:bodyPr>
            <a:normAutofit/>
          </a:bodyPr>
          <a:lstStyle/>
          <a:p>
            <a:pPr marL="26988">
              <a:lnSpc>
                <a:spcPct val="80000"/>
              </a:lnSpc>
            </a:pPr>
            <a:r>
              <a:rPr lang="el-GR" sz="2200" b="1" smtClean="0">
                <a:solidFill>
                  <a:schemeClr val="tx1"/>
                </a:solidFill>
                <a:latin typeface="Calibri" pitchFamily="34" charset="0"/>
              </a:rPr>
              <a:t>Στο 12</a:t>
            </a:r>
            <a:r>
              <a:rPr lang="el-GR" sz="2200" b="1" baseline="30000" smtClean="0">
                <a:solidFill>
                  <a:schemeClr val="tx1"/>
                </a:solidFill>
                <a:latin typeface="Calibri" pitchFamily="34" charset="0"/>
              </a:rPr>
              <a:t>ο</a:t>
            </a:r>
            <a:r>
              <a:rPr lang="el-GR" sz="2200" b="1" smtClean="0">
                <a:solidFill>
                  <a:schemeClr val="tx1"/>
                </a:solidFill>
                <a:latin typeface="Calibri" pitchFamily="34" charset="0"/>
              </a:rPr>
              <a:t>  Κεφάλαιο </a:t>
            </a:r>
            <a:r>
              <a:rPr lang="el-GR" sz="2200" smtClean="0">
                <a:solidFill>
                  <a:srgbClr val="320E04"/>
                </a:solidFill>
                <a:latin typeface="Calibri" pitchFamily="34" charset="0"/>
              </a:rPr>
              <a:t>(Να διατεθούν 11 ώρες)</a:t>
            </a:r>
          </a:p>
          <a:p>
            <a:pPr marL="26988">
              <a:lnSpc>
                <a:spcPct val="80000"/>
              </a:lnSpc>
            </a:pPr>
            <a:endParaRPr lang="el-GR" sz="2200" b="1" smtClean="0">
              <a:solidFill>
                <a:schemeClr val="tx1"/>
              </a:solidFill>
              <a:latin typeface="Calibri" pitchFamily="34" charset="0"/>
            </a:endParaRPr>
          </a:p>
          <a:p>
            <a:pPr marL="26988">
              <a:lnSpc>
                <a:spcPct val="80000"/>
              </a:lnSpc>
            </a:pPr>
            <a:r>
              <a:rPr lang="el-GR" sz="2200" smtClean="0">
                <a:solidFill>
                  <a:schemeClr val="tx1"/>
                </a:solidFill>
                <a:latin typeface="Calibri" pitchFamily="34" charset="0"/>
              </a:rPr>
              <a:t>Μπορεί να γίνει μετάβαση από της έννοιες της επίπεδης γεωμετρίας (π.χ. επίπεδη γωνία) σε αυτές της γεωμετρίας του χώρου (δίεδρη γωνία). </a:t>
            </a:r>
          </a:p>
          <a:p>
            <a:pPr marL="26988">
              <a:lnSpc>
                <a:spcPct val="80000"/>
              </a:lnSpc>
            </a:pPr>
            <a:r>
              <a:rPr lang="el-GR" sz="2200" smtClean="0">
                <a:solidFill>
                  <a:schemeClr val="tx1"/>
                </a:solidFill>
                <a:latin typeface="Calibri" pitchFamily="34" charset="0"/>
              </a:rPr>
              <a:t>Προτείνεται οι μαθητές  να κατασκευάσουν, μέσα από συζήτηση και διερεύνηση, τους νέους ορισμούς (π.χ. των ασυμβάτων ευθειών). </a:t>
            </a:r>
          </a:p>
          <a:p>
            <a:pPr marL="26988">
              <a:lnSpc>
                <a:spcPct val="80000"/>
              </a:lnSpc>
            </a:pPr>
            <a:r>
              <a:rPr lang="el-GR" sz="2200" smtClean="0">
                <a:solidFill>
                  <a:schemeClr val="tx1"/>
                </a:solidFill>
                <a:latin typeface="Calibri" pitchFamily="34" charset="0"/>
              </a:rPr>
              <a:t>Επίσης, να μη γίνουν όλες οι αποδείξεις και να δοθεί έμφαση στη μετάβαση από την εποπτεία στην μαθηματική διατύπωση, σε επιλεγμένα περιεχόμενα. </a:t>
            </a:r>
          </a:p>
          <a:p>
            <a:pPr marL="26988">
              <a:lnSpc>
                <a:spcPct val="80000"/>
              </a:lnSpc>
            </a:pPr>
            <a:r>
              <a:rPr lang="el-GR" sz="2200" smtClean="0">
                <a:solidFill>
                  <a:schemeClr val="tx1"/>
                </a:solidFill>
                <a:latin typeface="Calibri" pitchFamily="34" charset="0"/>
              </a:rPr>
              <a:t>Τέλος, ως εφαρμογές να μελετηθούν γεωμετρικοί τόποι (π.χ. εφαρμογές βιβλίου παρ. 12.6 &amp; ενδεικτικές δραστηριότητες οδηγιών παρ. 12.6).</a:t>
            </a:r>
          </a:p>
          <a:p>
            <a:pPr marL="26988">
              <a:lnSpc>
                <a:spcPct val="80000"/>
              </a:lnSpc>
            </a:pPr>
            <a:r>
              <a:rPr lang="el-GR" sz="2200" smtClean="0">
                <a:solidFill>
                  <a:schemeClr val="tx1"/>
                </a:solidFill>
                <a:latin typeface="Calibri" pitchFamily="34" charset="0"/>
              </a:rPr>
              <a:t> </a:t>
            </a:r>
          </a:p>
          <a:p>
            <a:pPr marL="26988">
              <a:lnSpc>
                <a:spcPct val="80000"/>
              </a:lnSpc>
            </a:pPr>
            <a:endParaRPr lang="el-GR" sz="22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1925" y="476250"/>
            <a:ext cx="7407275" cy="5761038"/>
          </a:xfrm>
        </p:spPr>
        <p:txBody>
          <a:bodyPr>
            <a:normAutofit/>
          </a:bodyPr>
          <a:lstStyle/>
          <a:p>
            <a:pPr marL="26988"/>
            <a:r>
              <a:rPr lang="el-GR" sz="2000" smtClean="0">
                <a:solidFill>
                  <a:srgbClr val="320E04"/>
                </a:solidFill>
                <a:latin typeface="Calibri" pitchFamily="34" charset="0"/>
              </a:rPr>
              <a:t>Ενδεικτική δραστηριότητα 1:</a:t>
            </a:r>
          </a:p>
          <a:p>
            <a:pPr marL="26988"/>
            <a:r>
              <a:rPr lang="el-GR" sz="2000" smtClean="0">
                <a:solidFill>
                  <a:srgbClr val="320E04"/>
                </a:solidFill>
                <a:latin typeface="Calibri" pitchFamily="34" charset="0"/>
              </a:rPr>
              <a:t>Οι σχετικές θέσεις ευθείας και επιπέδου προτείνεται να διερευνηθούν με το μικροπείραμα «Σχετικές θέσεις ευθείας και επιπέδου» από  τα εμπλουτισμένα σχολικά βιβλία.</a:t>
            </a:r>
          </a:p>
          <a:p>
            <a:pPr marL="26988"/>
            <a:r>
              <a:rPr lang="el-GR" sz="2000" smtClean="0">
                <a:solidFill>
                  <a:srgbClr val="320E04"/>
                </a:solidFill>
                <a:latin typeface="Calibri" pitchFamily="34" charset="0"/>
                <a:hlinkClick r:id="rId2"/>
              </a:rPr>
              <a:t>http://photodentro.edu.gr/v/item/ds/8521/5904</a:t>
            </a:r>
            <a:endParaRPr lang="el-GR" sz="2000" smtClean="0">
              <a:solidFill>
                <a:srgbClr val="320E04"/>
              </a:solidFill>
              <a:latin typeface="Calibri" pitchFamily="34" charset="0"/>
            </a:endParaRPr>
          </a:p>
          <a:p>
            <a:pPr marL="26988"/>
            <a:endParaRPr lang="el-GR" sz="2000" smtClean="0">
              <a:solidFill>
                <a:srgbClr val="320E04"/>
              </a:solidFill>
              <a:latin typeface="Calibri" pitchFamily="34" charset="0"/>
            </a:endParaRPr>
          </a:p>
          <a:p>
            <a:pPr marL="26988"/>
            <a:endParaRPr lang="el-GR" sz="2000" smtClean="0">
              <a:solidFill>
                <a:srgbClr val="320E04"/>
              </a:solidFill>
              <a:latin typeface="Calibri" pitchFamily="34" charset="0"/>
            </a:endParaRPr>
          </a:p>
          <a:p>
            <a:pPr marL="26988"/>
            <a:endParaRPr lang="el-GR" sz="2000" smtClean="0">
              <a:solidFill>
                <a:srgbClr val="320E04"/>
              </a:solidFill>
              <a:latin typeface="Calibri" pitchFamily="34" charset="0"/>
            </a:endParaRPr>
          </a:p>
          <a:p>
            <a:pPr marL="26988"/>
            <a:r>
              <a:rPr lang="el-GR" sz="2000" smtClean="0">
                <a:solidFill>
                  <a:srgbClr val="320E04"/>
                </a:solidFill>
                <a:latin typeface="Calibri" pitchFamily="34" charset="0"/>
              </a:rPr>
              <a:t>Ενδεικτική δραστηριότητα 2:</a:t>
            </a:r>
          </a:p>
          <a:p>
            <a:pPr marL="26988"/>
            <a:r>
              <a:rPr lang="el-GR" sz="2000" smtClean="0">
                <a:solidFill>
                  <a:srgbClr val="320E04"/>
                </a:solidFill>
                <a:latin typeface="Calibri" pitchFamily="34" charset="0"/>
              </a:rPr>
              <a:t>Οι σχετικές θέσεις δύο επιπέδων στο χώρο προτείνεται να διερευνηθούν με το μικροπείραμα «Σχετικές θέσεις δύο επιπέδων» από  τα εμπλουτισμένα σχολικά βιβλία.</a:t>
            </a:r>
          </a:p>
          <a:p>
            <a:pPr marL="26988"/>
            <a:r>
              <a:rPr lang="el-GR" sz="2000" smtClean="0">
                <a:solidFill>
                  <a:srgbClr val="320E04"/>
                </a:solidFill>
                <a:latin typeface="Calibri" pitchFamily="34" charset="0"/>
              </a:rPr>
              <a:t>http://photodentro.edu.gr/v/item/ds/8521/5905 </a:t>
            </a:r>
          </a:p>
          <a:p>
            <a:pPr marL="26988"/>
            <a:endParaRPr lang="el-GR" smtClean="0">
              <a:solidFill>
                <a:srgbClr val="320E04"/>
              </a:solidFill>
              <a:latin typeface="Calibri" pitchFamily="34" charset="0"/>
            </a:endParaRPr>
          </a:p>
          <a:p>
            <a:pPr marL="26988"/>
            <a:endParaRPr lang="el-GR" smtClean="0">
              <a:solidFill>
                <a:srgbClr val="320E04"/>
              </a:solidFill>
            </a:endParaRPr>
          </a:p>
        </p:txBody>
      </p:sp>
      <p:pic>
        <p:nvPicPr>
          <p:cNvPr id="31746" name="Picture 2"/>
          <p:cNvPicPr>
            <a:picLocks noChangeAspect="1" noChangeArrowheads="1"/>
          </p:cNvPicPr>
          <p:nvPr/>
        </p:nvPicPr>
        <p:blipFill>
          <a:blip r:embed="rId3"/>
          <a:srcRect/>
          <a:stretch>
            <a:fillRect/>
          </a:stretch>
        </p:blipFill>
        <p:spPr bwMode="auto">
          <a:xfrm>
            <a:off x="7019925" y="1844675"/>
            <a:ext cx="1200150" cy="1009650"/>
          </a:xfrm>
          <a:prstGeom prst="rect">
            <a:avLst/>
          </a:prstGeom>
          <a:noFill/>
          <a:ln w="9525">
            <a:noFill/>
            <a:miter lim="800000"/>
            <a:headEnd/>
            <a:tailEnd/>
          </a:ln>
        </p:spPr>
      </p:pic>
      <p:pic>
        <p:nvPicPr>
          <p:cNvPr id="31747" name="Picture 3"/>
          <p:cNvPicPr>
            <a:picLocks noChangeAspect="1" noChangeArrowheads="1"/>
          </p:cNvPicPr>
          <p:nvPr/>
        </p:nvPicPr>
        <p:blipFill>
          <a:blip r:embed="rId4"/>
          <a:srcRect/>
          <a:stretch>
            <a:fillRect/>
          </a:stretch>
        </p:blipFill>
        <p:spPr bwMode="auto">
          <a:xfrm>
            <a:off x="7019925" y="4652963"/>
            <a:ext cx="1200150" cy="94297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1925" y="476250"/>
            <a:ext cx="7407275" cy="5761038"/>
          </a:xfrm>
        </p:spPr>
        <p:txBody>
          <a:bodyPr>
            <a:normAutofit/>
          </a:bodyPr>
          <a:lstStyle/>
          <a:p>
            <a:pPr marL="26988"/>
            <a:r>
              <a:rPr lang="el-GR" sz="2000" u="sng" smtClean="0">
                <a:solidFill>
                  <a:srgbClr val="320E04"/>
                </a:solidFill>
                <a:latin typeface="Calibri" pitchFamily="34" charset="0"/>
              </a:rPr>
              <a:t>Ενδεικτική δραστηριότητα 1</a:t>
            </a:r>
            <a:r>
              <a:rPr lang="el-GR" sz="2000" smtClean="0">
                <a:solidFill>
                  <a:srgbClr val="320E04"/>
                </a:solidFill>
                <a:latin typeface="Calibri" pitchFamily="34" charset="0"/>
              </a:rPr>
              <a:t>:</a:t>
            </a:r>
          </a:p>
          <a:p>
            <a:pPr marL="26988"/>
            <a:r>
              <a:rPr lang="el-GR" sz="2000" smtClean="0">
                <a:solidFill>
                  <a:srgbClr val="320E04"/>
                </a:solidFill>
                <a:latin typeface="Calibri" pitchFamily="34" charset="0"/>
              </a:rPr>
              <a:t>Το θεώρημα του Θαλή προτείνεται να γίνει με πιο διερευνητικό τρόπο με το μικροπείραμα «Το θεώρημα του Θαλή σε ασύμβατες ευθείες» από  τα εμπλουτισμένα σχολικά βιβλία, για την παραλληλία και την καθετότητα ευθειών στο χώρο και την απόδειξη του θεωρήματος του Θαλή σε ασύμβατες ευθείες.</a:t>
            </a:r>
          </a:p>
          <a:p>
            <a:pPr marL="26988"/>
            <a:r>
              <a:rPr lang="el-GR" sz="2000" smtClean="0">
                <a:solidFill>
                  <a:srgbClr val="320E04"/>
                </a:solidFill>
                <a:latin typeface="Calibri" pitchFamily="34" charset="0"/>
                <a:hlinkClick r:id="rId2"/>
              </a:rPr>
              <a:t>http://photodentro.edu.gr/v/item/ds/8521/5793</a:t>
            </a:r>
            <a:r>
              <a:rPr lang="el-GR" sz="2000" smtClean="0">
                <a:solidFill>
                  <a:srgbClr val="320E04"/>
                </a:solidFill>
                <a:latin typeface="Calibri" pitchFamily="34" charset="0"/>
              </a:rPr>
              <a:t> </a:t>
            </a:r>
          </a:p>
          <a:p>
            <a:pPr marL="26988"/>
            <a:r>
              <a:rPr lang="el-GR" sz="2000" smtClean="0">
                <a:solidFill>
                  <a:srgbClr val="320E04"/>
                </a:solidFill>
                <a:latin typeface="Calibri" pitchFamily="34" charset="0"/>
              </a:rPr>
              <a:t> </a:t>
            </a:r>
          </a:p>
          <a:p>
            <a:pPr marL="26988"/>
            <a:r>
              <a:rPr lang="el-GR" sz="2000" u="sng" smtClean="0">
                <a:solidFill>
                  <a:srgbClr val="320E04"/>
                </a:solidFill>
                <a:latin typeface="Calibri" pitchFamily="34" charset="0"/>
              </a:rPr>
              <a:t>Ενδεικτική δραστηριότητα 2</a:t>
            </a:r>
            <a:r>
              <a:rPr lang="el-GR" sz="2000" smtClean="0">
                <a:solidFill>
                  <a:srgbClr val="320E04"/>
                </a:solidFill>
                <a:latin typeface="Calibri" pitchFamily="34" charset="0"/>
              </a:rPr>
              <a:t>:</a:t>
            </a:r>
          </a:p>
          <a:p>
            <a:pPr marL="26988"/>
            <a:r>
              <a:rPr lang="el-GR" sz="2000" smtClean="0">
                <a:solidFill>
                  <a:srgbClr val="320E04"/>
                </a:solidFill>
                <a:latin typeface="Calibri" pitchFamily="34" charset="0"/>
              </a:rPr>
              <a:t>Η άσκηση 3 από τις αποδεικτικές, προτείνεται να γίνει με πιο διερευνητικό τρόπο με το μικροπείραμα «Οι διαγώνιες του στρεβλού τετραπλεύρου» από  τα εμπλουτισμένα σχολικά βιβλία, για τις ιδιότητες των διαγωνίων του στρεβλού τετραπλεύρου.</a:t>
            </a:r>
          </a:p>
          <a:p>
            <a:pPr marL="26988"/>
            <a:r>
              <a:rPr lang="el-GR" sz="2000" smtClean="0">
                <a:solidFill>
                  <a:srgbClr val="320E04"/>
                </a:solidFill>
                <a:latin typeface="Calibri" pitchFamily="34" charset="0"/>
                <a:hlinkClick r:id="rId3"/>
              </a:rPr>
              <a:t>http://photodentro.edu.gr/v/item/ds/8521/5855</a:t>
            </a:r>
            <a:r>
              <a:rPr lang="el-GR" sz="2000" smtClean="0">
                <a:solidFill>
                  <a:srgbClr val="320E04"/>
                </a:solidFill>
                <a:latin typeface="Calibri" pitchFamily="34" charset="0"/>
              </a:rPr>
              <a:t> </a:t>
            </a:r>
          </a:p>
          <a:p>
            <a:pPr marL="26988"/>
            <a:endParaRPr lang="el-GR" smtClean="0">
              <a:solidFill>
                <a:srgbClr val="320E04"/>
              </a:solidFill>
            </a:endParaRPr>
          </a:p>
        </p:txBody>
      </p:sp>
      <p:pic>
        <p:nvPicPr>
          <p:cNvPr id="32770" name="Picture 2"/>
          <p:cNvPicPr>
            <a:picLocks noChangeAspect="1" noChangeArrowheads="1"/>
          </p:cNvPicPr>
          <p:nvPr/>
        </p:nvPicPr>
        <p:blipFill>
          <a:blip r:embed="rId4"/>
          <a:srcRect/>
          <a:stretch>
            <a:fillRect/>
          </a:stretch>
        </p:blipFill>
        <p:spPr bwMode="auto">
          <a:xfrm>
            <a:off x="7164388" y="2205038"/>
            <a:ext cx="1285875" cy="1219200"/>
          </a:xfrm>
          <a:prstGeom prst="rect">
            <a:avLst/>
          </a:prstGeom>
          <a:noFill/>
          <a:ln w="9525">
            <a:noFill/>
            <a:miter lim="800000"/>
            <a:headEnd/>
            <a:tailEnd/>
          </a:ln>
        </p:spPr>
      </p:pic>
      <p:pic>
        <p:nvPicPr>
          <p:cNvPr id="32771" name="Picture 3"/>
          <p:cNvPicPr>
            <a:picLocks noChangeAspect="1" noChangeArrowheads="1"/>
          </p:cNvPicPr>
          <p:nvPr/>
        </p:nvPicPr>
        <p:blipFill>
          <a:blip r:embed="rId5"/>
          <a:srcRect/>
          <a:stretch>
            <a:fillRect/>
          </a:stretch>
        </p:blipFill>
        <p:spPr bwMode="auto">
          <a:xfrm>
            <a:off x="7305675" y="4941888"/>
            <a:ext cx="1190625" cy="12096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87450" y="692150"/>
            <a:ext cx="7200900" cy="5400675"/>
          </a:xfrm>
        </p:spPr>
        <p:txBody>
          <a:bodyPr>
            <a:normAutofit/>
          </a:bodyPr>
          <a:lstStyle/>
          <a:p>
            <a:pPr marL="26988">
              <a:lnSpc>
                <a:spcPct val="80000"/>
              </a:lnSpc>
            </a:pPr>
            <a:r>
              <a:rPr lang="en-GB" sz="1400" b="1" smtClean="0">
                <a:solidFill>
                  <a:schemeClr val="tx1"/>
                </a:solidFill>
                <a:latin typeface="Calibri" pitchFamily="34" charset="0"/>
              </a:rPr>
              <a:t>I</a:t>
            </a:r>
            <a:r>
              <a:rPr lang="el-GR" sz="1400" b="1" smtClean="0">
                <a:solidFill>
                  <a:schemeClr val="tx1"/>
                </a:solidFill>
                <a:latin typeface="Calibri" pitchFamily="34" charset="0"/>
              </a:rPr>
              <a:t>. Εισαγωγή</a:t>
            </a:r>
            <a:endParaRPr lang="el-GR" sz="1400" smtClean="0">
              <a:solidFill>
                <a:schemeClr val="tx1"/>
              </a:solidFill>
              <a:latin typeface="Calibri" pitchFamily="34" charset="0"/>
            </a:endParaRPr>
          </a:p>
          <a:p>
            <a:pPr marL="26988">
              <a:lnSpc>
                <a:spcPct val="80000"/>
              </a:lnSpc>
            </a:pPr>
            <a:r>
              <a:rPr lang="el-GR" sz="1400" smtClean="0">
                <a:solidFill>
                  <a:schemeClr val="tx1"/>
                </a:solidFill>
                <a:latin typeface="Calibri" pitchFamily="34" charset="0"/>
              </a:rPr>
              <a:t>Η διδασκαλία της Γεωμετρίας στην Α΄ Λυκείου εστιάζει στο πέρασμα από τον εμπειρικό στο θεωρητικό τρόπο σκέψης, με ιδιαίτερη έμφαση στη μαθηματική απόδειξη. Οι μαθητές έχουν έρθει σε επαφή με στοιχεία θεωρητικής γεωμετρικής σκέψης και στο Γυμνάσιο, όπου έχουν αντιμετωπίσει ασκήσεις που απαιτούν θεωρητική απόδειξη. Στην Α΄ Λυκείου, πρέπει αυτή η εμπειρία των μαθητών να αξιοποιηθεί με στόχο την περαιτέρω ανάπτυξη της θεωρητικής τους σκέψης. </a:t>
            </a:r>
          </a:p>
          <a:p>
            <a:pPr marL="26988">
              <a:lnSpc>
                <a:spcPct val="80000"/>
              </a:lnSpc>
            </a:pPr>
            <a:r>
              <a:rPr lang="el-GR" sz="1400" smtClean="0">
                <a:solidFill>
                  <a:schemeClr val="tx1"/>
                </a:solidFill>
                <a:latin typeface="Calibri" pitchFamily="34" charset="0"/>
              </a:rPr>
              <a:t>Η διατύπωση ορισμών γεωμετρικών εννοιών είναι κάτι δύσκολο για τους μαθητές, ακόμα και αυτής της τάξης, καθώς απαιτεί τη συνειδητοποίηση των κρίσιμων και ελάχιστων ιδιοτήτων που απαιτούνται για τον καθορισμό μιας έννοιας. Επίσης οι μαθητές χρειάζεται να διερευνούν ιδιότητες και σχέσεις των γεωμετρικών εννοιών και να δημιουργούν εικασίες τις οποίες να προσπαθούν να τεκμηριώσουν. </a:t>
            </a:r>
          </a:p>
          <a:p>
            <a:pPr marL="26988">
              <a:lnSpc>
                <a:spcPct val="80000"/>
              </a:lnSpc>
            </a:pPr>
            <a:r>
              <a:rPr lang="el-GR" sz="1400" smtClean="0">
                <a:solidFill>
                  <a:schemeClr val="tx1"/>
                </a:solidFill>
                <a:latin typeface="Calibri" pitchFamily="34" charset="0"/>
              </a:rPr>
              <a:t>Η αντιμετώπιση της μαθηματικής απόδειξης απλά ως περιγραφή μιας σειράς λογικών βημάτων που παρουσιάζονται από τον εκπαιδευτικό, δεν είναι κατάλληλη ώστε να μυηθούν οι μαθητές στη σημασία και την κατασκευή μιας απόδειξης. Αντίθετα, είναι σημαντικό να εμπλακούν οι μαθητές σε αποδεικτικές διαδικασίες, να προσπαθούν να εντοπίζουν τη βασική αποδεικτική ιδέα, μέσω πειραματισμού και διερεύνησης, και να χρησιμοποιούν μετασχηματισμούς και αναπαραστάσεις, που υποστηρίζουν την ανάπτυξη γεωμετρικών συλλογισμών. </a:t>
            </a:r>
          </a:p>
          <a:p>
            <a:pPr marL="26988">
              <a:lnSpc>
                <a:spcPct val="80000"/>
              </a:lnSpc>
            </a:pPr>
            <a:r>
              <a:rPr lang="el-GR" sz="1400" smtClean="0">
                <a:solidFill>
                  <a:schemeClr val="tx1"/>
                </a:solidFill>
                <a:latin typeface="Calibri" pitchFamily="34" charset="0"/>
              </a:rPr>
              <a:t>Η κατασκευή από τους μαθητές αντιπαραδειγμάτων και η συζήτηση για το ρόλο τους είναι μια σημαντική διαδικασία, ώστε να αρχίσουν να αποκτούν μια πρώτη αίσθηση της σημασίας του αντιπαραδείγματος στα Μαθηματικά. Η απαγωγή σε άτοπο είναι επίσης μια μέθοδος που συχνά συναντούν οι μαθητές στην απόδειξη αρκετών θεωρημάτων. Ο ρόλος του «άτοπου» στην τεκμηρίωση του αρχικού ισχυρισμού αλλά και το κατά πόσο η άρνηση του συμπεράσματος οδηγεί τελικά στην τεκμηρίωσή του, δημιουργούν ιδιαίτερη δυσκολία στους μαθητές. Σε όλα τα παραπάνω ουσιαστικό ρόλο μπορεί να παίξει η αξιοποίηση λογισμικών Δυναμικής Γεωμετρίας.  </a:t>
            </a:r>
          </a:p>
          <a:p>
            <a:pPr marL="26988">
              <a:lnSpc>
                <a:spcPct val="80000"/>
              </a:lnSpc>
            </a:pPr>
            <a:endParaRPr lang="el-GR" sz="14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a:xfrm>
            <a:off x="5292725" y="5300663"/>
            <a:ext cx="3641725" cy="947737"/>
          </a:xfrm>
        </p:spPr>
        <p:txBody>
          <a:bodyPr/>
          <a:lstStyle/>
          <a:p>
            <a:pPr marL="80963" indent="0" algn="ctr">
              <a:buFont typeface="Wingdings 2" pitchFamily="18" charset="2"/>
              <a:buNone/>
            </a:pPr>
            <a:r>
              <a:rPr lang="el-GR" sz="4000" b="1" smtClean="0">
                <a:latin typeface="Calibri" pitchFamily="34" charset="0"/>
              </a:rPr>
              <a:t>Ευχαριστώ</a:t>
            </a:r>
          </a:p>
        </p:txBody>
      </p:sp>
      <p:pic>
        <p:nvPicPr>
          <p:cNvPr id="33794" name="Picture 2" descr="C:\Users\Home\Desktop\ΓΕΩΜΕΤΡΙΑ-ΘΕΜΑ-10.png"/>
          <p:cNvPicPr>
            <a:picLocks noChangeAspect="1" noChangeArrowheads="1"/>
          </p:cNvPicPr>
          <p:nvPr/>
        </p:nvPicPr>
        <p:blipFill>
          <a:blip r:embed="rId2"/>
          <a:srcRect/>
          <a:stretch>
            <a:fillRect/>
          </a:stretch>
        </p:blipFill>
        <p:spPr bwMode="auto">
          <a:xfrm>
            <a:off x="1331913" y="765175"/>
            <a:ext cx="5976937" cy="3627438"/>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2"/>
          <p:cNvSpPr>
            <a:spLocks noGrp="1"/>
          </p:cNvSpPr>
          <p:nvPr>
            <p:ph type="subTitle" idx="1"/>
          </p:nvPr>
        </p:nvSpPr>
        <p:spPr>
          <a:xfrm>
            <a:off x="1403350" y="836613"/>
            <a:ext cx="6369050" cy="4802187"/>
          </a:xfrm>
        </p:spPr>
        <p:txBody>
          <a:bodyPr/>
          <a:lstStyle/>
          <a:p>
            <a:pPr marL="26988"/>
            <a:r>
              <a:rPr lang="el-GR" smtClean="0">
                <a:solidFill>
                  <a:schemeClr val="tx1"/>
                </a:solidFill>
                <a:latin typeface="Calibri" pitchFamily="34" charset="0"/>
              </a:rPr>
              <a:t>Στόχος της αναδιάρθρωσης και του εξορθολογισμού της ύλης στην Γεωμετρία, είναι η διαμόρφωση μιας πρότασης διαχείρισης της ύλης, ώστε να υπάρχει δυνατότητα για εμβάθυνση σε έννοιές της με πρόσθετη μαθησιακή αξία και εισαγωγή στοιχειωδών εννοιών της γεωμετρίας του χώρου, που αποτελεί το κοινό υπόβαθρο της ανθρώπινης εμπειρίας και μέχρι τώρα δε διδασκόταν στο Λύκειο.</a:t>
            </a:r>
          </a:p>
          <a:p>
            <a:pPr marL="26988"/>
            <a:endParaRPr lang="el-GR" smtClean="0">
              <a:solidFill>
                <a:schemeClr val="tx1"/>
              </a:solidFill>
              <a:latin typeface="Calibri" pitchFamily="34" charset="0"/>
            </a:endParaRPr>
          </a:p>
          <a:p>
            <a:pPr marL="26988"/>
            <a:endParaRPr lang="el-GR" smtClean="0">
              <a:solidFill>
                <a:schemeClr val="tx1"/>
              </a:solidFill>
              <a:latin typeface="Calibri" pitchFamily="34" charset="0"/>
            </a:endParaRPr>
          </a:p>
          <a:p>
            <a:pPr marL="26988"/>
            <a:endParaRPr lang="el-GR"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6013" y="549275"/>
            <a:ext cx="7772400" cy="792163"/>
          </a:xfrm>
        </p:spPr>
        <p:txBody>
          <a:bodyPr vert="horz" wrap="square" lIns="91440" tIns="45720" rIns="91440" bIns="45720" numCol="1" anchorCtr="0" compatLnSpc="1">
            <a:prstTxWarp prst="textNoShape">
              <a:avLst/>
            </a:prstTxWarp>
          </a:bodyPr>
          <a:lstStyle/>
          <a:p>
            <a:r>
              <a:rPr lang="el-GR" smtClean="0">
                <a:effectLst>
                  <a:outerShdw blurRad="38100" dist="38100" dir="2700000" algn="tl">
                    <a:srgbClr val="C0C0C0"/>
                  </a:outerShdw>
                </a:effectLst>
                <a:latin typeface="Calibri" pitchFamily="34" charset="0"/>
              </a:rPr>
              <a:t>   Για την Α΄λυκείου</a:t>
            </a:r>
          </a:p>
        </p:txBody>
      </p:sp>
      <p:sp>
        <p:nvSpPr>
          <p:cNvPr id="3" name="Subtitle 2"/>
          <p:cNvSpPr>
            <a:spLocks noGrp="1"/>
          </p:cNvSpPr>
          <p:nvPr>
            <p:ph type="subTitle" idx="1"/>
          </p:nvPr>
        </p:nvSpPr>
        <p:spPr>
          <a:xfrm>
            <a:off x="1371600" y="1989138"/>
            <a:ext cx="7304088" cy="3649662"/>
          </a:xfrm>
        </p:spPr>
        <p:txBody>
          <a:bodyPr>
            <a:normAutofit/>
          </a:bodyPr>
          <a:lstStyle/>
          <a:p>
            <a:pPr marL="26988">
              <a:lnSpc>
                <a:spcPct val="80000"/>
              </a:lnSpc>
            </a:pPr>
            <a:r>
              <a:rPr lang="el-GR" sz="2000" b="1" smtClean="0">
                <a:solidFill>
                  <a:schemeClr val="tx1"/>
                </a:solidFill>
                <a:latin typeface="Calibri" pitchFamily="34" charset="0"/>
              </a:rPr>
              <a:t>Το 1</a:t>
            </a:r>
            <a:r>
              <a:rPr lang="el-GR" sz="2000" b="1" baseline="30000" smtClean="0">
                <a:solidFill>
                  <a:schemeClr val="tx1"/>
                </a:solidFill>
                <a:latin typeface="Calibri" pitchFamily="34" charset="0"/>
              </a:rPr>
              <a:t>ο</a:t>
            </a:r>
            <a:r>
              <a:rPr lang="el-GR" sz="2000" b="1" smtClean="0">
                <a:solidFill>
                  <a:schemeClr val="tx1"/>
                </a:solidFill>
                <a:latin typeface="Calibri" pitchFamily="34" charset="0"/>
              </a:rPr>
              <a:t> Κεφάλαιο </a:t>
            </a:r>
            <a:r>
              <a:rPr lang="el-GR" sz="2000" smtClean="0">
                <a:solidFill>
                  <a:srgbClr val="320E04"/>
                </a:solidFill>
                <a:latin typeface="Calibri" pitchFamily="34" charset="0"/>
              </a:rPr>
              <a:t>(Προτείνεται να διατεθεί 1 διδακτική ώρα) </a:t>
            </a:r>
            <a:r>
              <a:rPr lang="el-GR" sz="2000" smtClean="0">
                <a:solidFill>
                  <a:schemeClr val="tx1"/>
                </a:solidFill>
                <a:latin typeface="Calibri" pitchFamily="34" charset="0"/>
              </a:rPr>
              <a:t>διδάσκεται ως έχει.</a:t>
            </a:r>
            <a:br>
              <a:rPr lang="el-GR" sz="2000" smtClean="0">
                <a:solidFill>
                  <a:schemeClr val="tx1"/>
                </a:solidFill>
                <a:latin typeface="Calibri" pitchFamily="34" charset="0"/>
              </a:rPr>
            </a:br>
            <a:endParaRPr lang="en-US" sz="2000" smtClean="0">
              <a:solidFill>
                <a:schemeClr val="tx1"/>
              </a:solidFill>
              <a:latin typeface="Calibri" pitchFamily="34" charset="0"/>
            </a:endParaRPr>
          </a:p>
          <a:p>
            <a:pPr marL="26988">
              <a:lnSpc>
                <a:spcPct val="80000"/>
              </a:lnSpc>
            </a:pPr>
            <a:r>
              <a:rPr lang="el-GR" sz="2000" b="1" smtClean="0">
                <a:solidFill>
                  <a:schemeClr val="tx1"/>
                </a:solidFill>
                <a:latin typeface="Calibri" pitchFamily="34" charset="0"/>
              </a:rPr>
              <a:t>Στο 3</a:t>
            </a:r>
            <a:r>
              <a:rPr lang="el-GR" sz="2000" b="1" baseline="30000" smtClean="0">
                <a:solidFill>
                  <a:schemeClr val="tx1"/>
                </a:solidFill>
                <a:latin typeface="Calibri" pitchFamily="34" charset="0"/>
              </a:rPr>
              <a:t>ο</a:t>
            </a:r>
            <a:r>
              <a:rPr lang="el-GR" sz="2000" b="1" smtClean="0">
                <a:solidFill>
                  <a:schemeClr val="tx1"/>
                </a:solidFill>
                <a:latin typeface="Calibri" pitchFamily="34" charset="0"/>
              </a:rPr>
              <a:t> Κεφάλαιο </a:t>
            </a:r>
            <a:r>
              <a:rPr lang="el-GR" sz="2000" smtClean="0">
                <a:solidFill>
                  <a:srgbClr val="320E04"/>
                </a:solidFill>
                <a:latin typeface="Calibri" pitchFamily="34" charset="0"/>
              </a:rPr>
              <a:t>(Προτείνεται να διατεθούν 14 διδακτικές ώρες)</a:t>
            </a:r>
            <a:endParaRPr lang="el-GR" sz="2000" smtClean="0">
              <a:solidFill>
                <a:schemeClr val="tx1"/>
              </a:solidFill>
              <a:latin typeface="Calibri" pitchFamily="34" charset="0"/>
            </a:endParaRPr>
          </a:p>
          <a:p>
            <a:pPr marL="26988">
              <a:lnSpc>
                <a:spcPct val="80000"/>
              </a:lnSpc>
            </a:pPr>
            <a:r>
              <a:rPr lang="el-GR" sz="2000" b="1" smtClean="0">
                <a:solidFill>
                  <a:schemeClr val="tx1"/>
                </a:solidFill>
                <a:latin typeface="Calibri" pitchFamily="34" charset="0"/>
              </a:rPr>
              <a:t>Αφαιρούνται οι παράγραφοι:</a:t>
            </a:r>
          </a:p>
          <a:p>
            <a:pPr marL="26988">
              <a:lnSpc>
                <a:spcPct val="80000"/>
              </a:lnSpc>
            </a:pPr>
            <a:r>
              <a:rPr lang="el-GR" sz="2000" smtClean="0">
                <a:solidFill>
                  <a:schemeClr val="tx1"/>
                </a:solidFill>
                <a:latin typeface="Calibri" pitchFamily="34" charset="0"/>
              </a:rPr>
              <a:t>§3.8. Κεντρική συμμετρία.</a:t>
            </a:r>
          </a:p>
          <a:p>
            <a:pPr marL="26988">
              <a:lnSpc>
                <a:spcPct val="80000"/>
              </a:lnSpc>
            </a:pPr>
            <a:r>
              <a:rPr lang="el-GR" sz="2000" smtClean="0">
                <a:solidFill>
                  <a:schemeClr val="tx1"/>
                </a:solidFill>
                <a:latin typeface="Calibri" pitchFamily="34" charset="0"/>
              </a:rPr>
              <a:t>§3.9. Αξονική συμμετρία. </a:t>
            </a:r>
          </a:p>
          <a:p>
            <a:pPr marL="26988">
              <a:lnSpc>
                <a:spcPct val="80000"/>
              </a:lnSpc>
            </a:pPr>
            <a:r>
              <a:rPr lang="el-GR" sz="2000" smtClean="0">
                <a:solidFill>
                  <a:schemeClr val="tx1"/>
                </a:solidFill>
                <a:latin typeface="Calibri" pitchFamily="34" charset="0"/>
              </a:rPr>
              <a:t>Οι μαθητές έχουν διαπραγματευτεί το περιεχόμενό τους στο Γυμνάσιο.</a:t>
            </a:r>
          </a:p>
          <a:p>
            <a:pPr marL="26988">
              <a:lnSpc>
                <a:spcPct val="80000"/>
              </a:lnSpc>
            </a:pPr>
            <a:r>
              <a:rPr lang="el-GR" sz="2000" smtClean="0">
                <a:solidFill>
                  <a:schemeClr val="tx1"/>
                </a:solidFill>
                <a:latin typeface="Calibri" pitchFamily="34" charset="0"/>
              </a:rPr>
              <a:t>Ενώ σε κάποιες παραγράφους μειώνεται ο χρόνος στο ελάχιστο αναγκαίο (όπως η ισότητα τριγώνων).</a:t>
            </a:r>
          </a:p>
          <a:p>
            <a:pPr marL="26988">
              <a:lnSpc>
                <a:spcPct val="80000"/>
              </a:lnSpc>
            </a:pPr>
            <a:endParaRPr lang="el-GR" sz="20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08050"/>
            <a:ext cx="7521575" cy="4730750"/>
          </a:xfrm>
        </p:spPr>
        <p:txBody>
          <a:bodyPr>
            <a:noAutofit/>
          </a:bodyPr>
          <a:lstStyle/>
          <a:p>
            <a:pPr marL="26988"/>
            <a:r>
              <a:rPr lang="el-GR" sz="2400" b="1" smtClean="0">
                <a:solidFill>
                  <a:schemeClr val="tx1"/>
                </a:solidFill>
                <a:latin typeface="Calibri" pitchFamily="34" charset="0"/>
              </a:rPr>
              <a:t>Στο 4</a:t>
            </a:r>
            <a:r>
              <a:rPr lang="el-GR" sz="2400" b="1" baseline="30000" smtClean="0">
                <a:solidFill>
                  <a:schemeClr val="tx1"/>
                </a:solidFill>
                <a:latin typeface="Calibri" pitchFamily="34" charset="0"/>
              </a:rPr>
              <a:t>ο</a:t>
            </a:r>
            <a:r>
              <a:rPr lang="el-GR" sz="2400" b="1" smtClean="0">
                <a:solidFill>
                  <a:schemeClr val="tx1"/>
                </a:solidFill>
                <a:latin typeface="Calibri" pitchFamily="34" charset="0"/>
              </a:rPr>
              <a:t> Κεφάλαιο </a:t>
            </a:r>
            <a:r>
              <a:rPr lang="el-GR" sz="2400" smtClean="0">
                <a:solidFill>
                  <a:srgbClr val="320E04"/>
                </a:solidFill>
                <a:latin typeface="Calibri" pitchFamily="34" charset="0"/>
              </a:rPr>
              <a:t>(Προτείνεται να διατεθούν 9 διδακτικές ώρες)</a:t>
            </a:r>
          </a:p>
          <a:p>
            <a:pPr marL="26988"/>
            <a:r>
              <a:rPr lang="el-GR" sz="2400" b="1" smtClean="0">
                <a:solidFill>
                  <a:schemeClr val="tx1"/>
                </a:solidFill>
                <a:latin typeface="Calibri" pitchFamily="34" charset="0"/>
              </a:rPr>
              <a:t>Αφαιρούνται οι παράγραφοι:</a:t>
            </a:r>
          </a:p>
          <a:p>
            <a:pPr marL="26988"/>
            <a:r>
              <a:rPr lang="el-GR" sz="2400" smtClean="0">
                <a:solidFill>
                  <a:schemeClr val="tx1"/>
                </a:solidFill>
                <a:latin typeface="Calibri" pitchFamily="34" charset="0"/>
              </a:rPr>
              <a:t>§4.3. Κατασκευή παράλληλης ευθείας. Πρόκειται για μία μικρή παράγραφο, που το περιεχόμενό της είναι γνωστό στους μαθητές.</a:t>
            </a:r>
          </a:p>
          <a:p>
            <a:pPr marL="26988"/>
            <a:endParaRPr lang="el-GR" sz="2400" smtClean="0">
              <a:solidFill>
                <a:schemeClr val="tx1"/>
              </a:solidFill>
              <a:latin typeface="Calibri" pitchFamily="34" charset="0"/>
            </a:endParaRPr>
          </a:p>
          <a:p>
            <a:pPr marL="26988"/>
            <a:r>
              <a:rPr lang="el-GR" sz="2400" smtClean="0">
                <a:solidFill>
                  <a:schemeClr val="tx1"/>
                </a:solidFill>
                <a:latin typeface="Calibri" pitchFamily="34" charset="0"/>
              </a:rPr>
              <a:t>§4.7. Γωνίες με πλευρές κάθετες.</a:t>
            </a:r>
          </a:p>
          <a:p>
            <a:pPr marL="26988"/>
            <a:r>
              <a:rPr lang="el-GR" sz="2400" smtClean="0">
                <a:solidFill>
                  <a:schemeClr val="tx1"/>
                </a:solidFill>
                <a:latin typeface="Calibri" pitchFamily="34" charset="0"/>
              </a:rPr>
              <a:t>Τα συμπεράσματα της παραγράφου μπορούν να προκύψουν από προηγούμενες προτάσεις. Για λόγους εξοικονόμισης χρόνου προτείνεται να μη διδαχθούν αυτόνομα.</a:t>
            </a:r>
          </a:p>
          <a:p>
            <a:pPr marL="26988"/>
            <a:endParaRPr lang="el-GR" sz="2400" smtClean="0">
              <a:solidFill>
                <a:schemeClr val="tx1"/>
              </a:solidFill>
              <a:latin typeface="Calibri" pitchFamily="34" charset="0"/>
            </a:endParaRPr>
          </a:p>
          <a:p>
            <a:pPr marL="26988"/>
            <a:endParaRPr lang="el-GR" sz="24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ubtitle 2"/>
          <p:cNvSpPr>
            <a:spLocks noGrp="1"/>
          </p:cNvSpPr>
          <p:nvPr>
            <p:ph type="subTitle" idx="1"/>
          </p:nvPr>
        </p:nvSpPr>
        <p:spPr>
          <a:xfrm>
            <a:off x="1371600" y="908050"/>
            <a:ext cx="6400800" cy="4730750"/>
          </a:xfrm>
        </p:spPr>
        <p:txBody>
          <a:bodyPr/>
          <a:lstStyle/>
          <a:p>
            <a:pPr marL="26988"/>
            <a:r>
              <a:rPr lang="el-GR" b="1" smtClean="0">
                <a:solidFill>
                  <a:schemeClr val="tx1"/>
                </a:solidFill>
                <a:latin typeface="Calibri" pitchFamily="34" charset="0"/>
              </a:rPr>
              <a:t>Προστίθεται </a:t>
            </a:r>
          </a:p>
          <a:p>
            <a:pPr marL="26988"/>
            <a:r>
              <a:rPr lang="el-GR" smtClean="0">
                <a:solidFill>
                  <a:schemeClr val="tx1"/>
                </a:solidFill>
                <a:latin typeface="Calibri" pitchFamily="34" charset="0"/>
              </a:rPr>
              <a:t>Το Ιστορικό Σημείωμα του 4</a:t>
            </a:r>
            <a:r>
              <a:rPr lang="el-GR" baseline="30000" smtClean="0">
                <a:solidFill>
                  <a:schemeClr val="tx1"/>
                </a:solidFill>
                <a:latin typeface="Calibri" pitchFamily="34" charset="0"/>
              </a:rPr>
              <a:t>ου</a:t>
            </a:r>
            <a:r>
              <a:rPr lang="el-GR" smtClean="0">
                <a:solidFill>
                  <a:schemeClr val="tx1"/>
                </a:solidFill>
                <a:latin typeface="Calibri" pitchFamily="34" charset="0"/>
              </a:rPr>
              <a:t> κεφαλαίου που αφορά το 5</a:t>
            </a:r>
            <a:r>
              <a:rPr lang="el-GR" baseline="30000" smtClean="0">
                <a:solidFill>
                  <a:schemeClr val="tx1"/>
                </a:solidFill>
                <a:latin typeface="Calibri" pitchFamily="34" charset="0"/>
              </a:rPr>
              <a:t>ο</a:t>
            </a:r>
            <a:r>
              <a:rPr lang="el-GR" smtClean="0">
                <a:solidFill>
                  <a:schemeClr val="tx1"/>
                </a:solidFill>
                <a:latin typeface="Calibri" pitchFamily="34" charset="0"/>
              </a:rPr>
              <a:t> αίτημα του Ευκλείδη.</a:t>
            </a:r>
          </a:p>
          <a:p>
            <a:pPr marL="26988"/>
            <a:r>
              <a:rPr lang="el-GR" smtClean="0">
                <a:solidFill>
                  <a:schemeClr val="tx1"/>
                </a:solidFill>
                <a:latin typeface="Calibri" pitchFamily="34" charset="0"/>
              </a:rPr>
              <a:t>Ώστε να χρησιμοποιηθεί διδακτικά το Ιστορικό Σημείωμα, στο τέλος του κεφαλαίου και να ανατεθούν σχετικές εργασίες στους μαθητές. Στόχος είναι να αναδειχθεί ο τρόπος που παράγονται μαθηματικά συμπεράσματα και η πορεία που ακολουθούν τα μαθηματικά αποτελέσματα προς την εδραίωσή τους. </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620713"/>
            <a:ext cx="6945313" cy="5472112"/>
          </a:xfrm>
        </p:spPr>
        <p:txBody>
          <a:bodyPr>
            <a:normAutofit/>
          </a:bodyPr>
          <a:lstStyle/>
          <a:p>
            <a:pPr marL="26988">
              <a:lnSpc>
                <a:spcPct val="80000"/>
              </a:lnSpc>
            </a:pPr>
            <a:r>
              <a:rPr lang="el-GR" sz="2000" b="1" smtClean="0">
                <a:solidFill>
                  <a:schemeClr val="tx1"/>
                </a:solidFill>
                <a:latin typeface="Calibri" pitchFamily="34" charset="0"/>
              </a:rPr>
              <a:t>Στο 5</a:t>
            </a:r>
            <a:r>
              <a:rPr lang="el-GR" sz="2000" b="1" baseline="30000" smtClean="0">
                <a:solidFill>
                  <a:schemeClr val="tx1"/>
                </a:solidFill>
                <a:latin typeface="Calibri" pitchFamily="34" charset="0"/>
              </a:rPr>
              <a:t>ο</a:t>
            </a:r>
            <a:r>
              <a:rPr lang="el-GR" sz="2000" b="1" smtClean="0">
                <a:solidFill>
                  <a:schemeClr val="tx1"/>
                </a:solidFill>
                <a:latin typeface="Calibri" pitchFamily="34" charset="0"/>
              </a:rPr>
              <a:t> Κεφάλαιο </a:t>
            </a:r>
            <a:r>
              <a:rPr lang="el-GR" sz="2000" smtClean="0">
                <a:solidFill>
                  <a:schemeClr val="tx1"/>
                </a:solidFill>
                <a:latin typeface="Calibri" pitchFamily="34" charset="0"/>
              </a:rPr>
              <a:t>(Προτείνεται να διατεθούν 19 διδακτικές ώρες)</a:t>
            </a:r>
          </a:p>
          <a:p>
            <a:pPr marL="26988">
              <a:lnSpc>
                <a:spcPct val="80000"/>
              </a:lnSpc>
            </a:pPr>
            <a:r>
              <a:rPr lang="el-GR" sz="2000" b="1" smtClean="0">
                <a:solidFill>
                  <a:schemeClr val="tx1"/>
                </a:solidFill>
                <a:latin typeface="Calibri" pitchFamily="34" charset="0"/>
              </a:rPr>
              <a:t>Δεν θα διδαχθεί η παράγραφος  </a:t>
            </a:r>
          </a:p>
          <a:p>
            <a:pPr marL="26988">
              <a:lnSpc>
                <a:spcPct val="80000"/>
              </a:lnSpc>
            </a:pPr>
            <a:r>
              <a:rPr lang="el-GR" sz="2000" smtClean="0">
                <a:solidFill>
                  <a:schemeClr val="tx1"/>
                </a:solidFill>
                <a:latin typeface="Calibri" pitchFamily="34" charset="0"/>
              </a:rPr>
              <a:t>§5.12. Αξιοσημείωτες ευθείες και κύκλοι τριγώνου.</a:t>
            </a:r>
          </a:p>
          <a:p>
            <a:pPr marL="26988">
              <a:lnSpc>
                <a:spcPct val="80000"/>
              </a:lnSpc>
            </a:pPr>
            <a:r>
              <a:rPr lang="el-GR" sz="2000" smtClean="0">
                <a:solidFill>
                  <a:schemeClr val="tx1"/>
                </a:solidFill>
                <a:latin typeface="Calibri" pitchFamily="34" charset="0"/>
              </a:rPr>
              <a:t>Το περιεχόμενό του έχει ήδη διδαχθεί σε προηγούμενες παραγράφους.</a:t>
            </a:r>
          </a:p>
          <a:p>
            <a:pPr marL="26988">
              <a:lnSpc>
                <a:spcPct val="80000"/>
              </a:lnSpc>
            </a:pPr>
            <a:r>
              <a:rPr lang="el-GR" sz="2000" smtClean="0">
                <a:solidFill>
                  <a:schemeClr val="tx1"/>
                </a:solidFill>
                <a:latin typeface="Calibri" pitchFamily="34" charset="0"/>
              </a:rPr>
              <a:t>Εδώ μπορούν να δοθούν εργασίες όπως η προτεινόμενη των παραγράφων 5.1 &amp; 5.2, ώστε οι μαθητές να διακρίνουν τον ορισμό από τη χρήση των κριτηρίων και το ρόλο των ιδιοτήτων ενός σχήματος. </a:t>
            </a:r>
          </a:p>
          <a:p>
            <a:pPr marL="26988">
              <a:lnSpc>
                <a:spcPct val="80000"/>
              </a:lnSpc>
            </a:pPr>
            <a:r>
              <a:rPr lang="el-GR" sz="2000" smtClean="0">
                <a:solidFill>
                  <a:schemeClr val="tx1"/>
                </a:solidFill>
                <a:latin typeface="Calibri" pitchFamily="34" charset="0"/>
              </a:rPr>
              <a:t>Προτείνεται επίσης να δοθεί έμφαση στην ταξινόμηση των παραλληλογράμμων βάσει των ιδιοτήτων τους (ενδεικτική δραστηριότητα 1, §5.3-5.5) και να δοθούν διερευνητικές δραστηριότητες όπως η ενδεικτική δραστηριότητα των §5.6-5.9.</a:t>
            </a:r>
          </a:p>
          <a:p>
            <a:pPr marL="26988">
              <a:lnSpc>
                <a:spcPct val="80000"/>
              </a:lnSpc>
            </a:pPr>
            <a:r>
              <a:rPr lang="el-GR" sz="2000" smtClean="0">
                <a:solidFill>
                  <a:srgbClr val="320E04"/>
                </a:solidFill>
                <a:latin typeface="Calibri" pitchFamily="34" charset="0"/>
              </a:rPr>
              <a:t>Προτείνεται να χρησιμοποιηθεί διερευνητικά το μικροπείραμα «Η σχέση της υποτείνουσας ενός ορθογωνίου τριγώνου με την διάμεσο που αντιστοιχεί σ’ αυτήν και επίλυση προβλημάτων με τη σχέση αυτή». </a:t>
            </a:r>
            <a:r>
              <a:rPr lang="el-GR" sz="2000" u="sng" smtClean="0">
                <a:solidFill>
                  <a:srgbClr val="320E04"/>
                </a:solidFill>
                <a:latin typeface="Calibri" pitchFamily="34" charset="0"/>
                <a:hlinkClick r:id="rId2"/>
              </a:rPr>
              <a:t>http://photodentro.edu.gr/v/item/ds/8521/5781</a:t>
            </a:r>
            <a:r>
              <a:rPr lang="en-US" sz="2000" u="sng" smtClean="0">
                <a:solidFill>
                  <a:srgbClr val="320E04"/>
                </a:solidFill>
                <a:latin typeface="Calibri" pitchFamily="34" charset="0"/>
              </a:rPr>
              <a:t> </a:t>
            </a:r>
            <a:endParaRPr lang="el-GR" sz="2000" smtClean="0">
              <a:solidFill>
                <a:srgbClr val="320E04"/>
              </a:solidFill>
              <a:latin typeface="Calibri" pitchFamily="34" charset="0"/>
            </a:endParaRPr>
          </a:p>
          <a:p>
            <a:pPr marL="26988">
              <a:lnSpc>
                <a:spcPct val="80000"/>
              </a:lnSpc>
            </a:pPr>
            <a:endParaRPr lang="el-GR" sz="2000" smtClean="0">
              <a:solidFill>
                <a:schemeClr val="tx1"/>
              </a:solidFill>
              <a:latin typeface="Calibri" pitchFamily="34" charset="0"/>
            </a:endParaRPr>
          </a:p>
        </p:txBody>
      </p:sp>
      <p:pic>
        <p:nvPicPr>
          <p:cNvPr id="20482" name="Picture 2"/>
          <p:cNvPicPr>
            <a:picLocks noChangeAspect="1" noChangeArrowheads="1"/>
          </p:cNvPicPr>
          <p:nvPr/>
        </p:nvPicPr>
        <p:blipFill>
          <a:blip r:embed="rId3"/>
          <a:srcRect/>
          <a:stretch>
            <a:fillRect/>
          </a:stretch>
        </p:blipFill>
        <p:spPr bwMode="auto">
          <a:xfrm>
            <a:off x="6645275" y="5084763"/>
            <a:ext cx="1371600" cy="10668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8888" y="836613"/>
            <a:ext cx="7416800" cy="4802187"/>
          </a:xfrm>
        </p:spPr>
        <p:txBody>
          <a:bodyPr>
            <a:normAutofit/>
          </a:bodyPr>
          <a:lstStyle/>
          <a:p>
            <a:pPr marL="26988">
              <a:lnSpc>
                <a:spcPct val="80000"/>
              </a:lnSpc>
            </a:pPr>
            <a:r>
              <a:rPr lang="el-GR" sz="2200" b="1" smtClean="0">
                <a:solidFill>
                  <a:schemeClr val="tx1"/>
                </a:solidFill>
                <a:latin typeface="Calibri" pitchFamily="34" charset="0"/>
              </a:rPr>
              <a:t>Στο 6</a:t>
            </a:r>
            <a:r>
              <a:rPr lang="el-GR" sz="2200" b="1" baseline="30000" smtClean="0">
                <a:solidFill>
                  <a:schemeClr val="tx1"/>
                </a:solidFill>
                <a:latin typeface="Calibri" pitchFamily="34" charset="0"/>
              </a:rPr>
              <a:t>ο</a:t>
            </a:r>
            <a:r>
              <a:rPr lang="el-GR" sz="2200" b="1" smtClean="0">
                <a:solidFill>
                  <a:schemeClr val="tx1"/>
                </a:solidFill>
                <a:latin typeface="Calibri" pitchFamily="34" charset="0"/>
              </a:rPr>
              <a:t> Κεφάλαιο </a:t>
            </a:r>
            <a:r>
              <a:rPr lang="el-GR" sz="2200" smtClean="0">
                <a:solidFill>
                  <a:schemeClr val="tx1"/>
                </a:solidFill>
                <a:latin typeface="Calibri" pitchFamily="34" charset="0"/>
              </a:rPr>
              <a:t>(Προτείνεται να διατεθούν 7 διδακτικές ώρες)</a:t>
            </a:r>
          </a:p>
          <a:p>
            <a:pPr marL="26988">
              <a:lnSpc>
                <a:spcPct val="80000"/>
              </a:lnSpc>
            </a:pPr>
            <a:r>
              <a:rPr lang="el-GR" sz="2200" smtClean="0">
                <a:solidFill>
                  <a:schemeClr val="tx1"/>
                </a:solidFill>
                <a:latin typeface="Calibri" pitchFamily="34" charset="0"/>
              </a:rPr>
              <a:t>Προτείνεται οι μαθητές να χρησιμοποιούν τη σχέση εγγεγραμμένης και αντίστοιχης επίκεντης γωνίας σε επίλυση διερευνητικών δραστηριοτήτων, όπως η ενδεικτική δραστηριότητα 1, των §6.1-6.3.</a:t>
            </a:r>
            <a:endParaRPr lang="en-US" sz="2200" smtClean="0">
              <a:solidFill>
                <a:schemeClr val="tx1"/>
              </a:solidFill>
              <a:latin typeface="Calibri" pitchFamily="34" charset="0"/>
            </a:endParaRPr>
          </a:p>
          <a:p>
            <a:pPr marL="26988">
              <a:lnSpc>
                <a:spcPct val="80000"/>
              </a:lnSpc>
            </a:pPr>
            <a:r>
              <a:rPr lang="el-GR" sz="2200" u="sng" smtClean="0">
                <a:solidFill>
                  <a:srgbClr val="320E04"/>
                </a:solidFill>
                <a:latin typeface="Calibri" pitchFamily="34" charset="0"/>
              </a:rPr>
              <a:t>Ενδεικτική δραστηριότητα 1</a:t>
            </a:r>
            <a:r>
              <a:rPr lang="el-GR" sz="2200" smtClean="0">
                <a:solidFill>
                  <a:srgbClr val="320E04"/>
                </a:solidFill>
                <a:latin typeface="Calibri" pitchFamily="34" charset="0"/>
              </a:rPr>
              <a:t>:</a:t>
            </a:r>
          </a:p>
          <a:p>
            <a:pPr marL="26988">
              <a:lnSpc>
                <a:spcPct val="80000"/>
              </a:lnSpc>
            </a:pPr>
            <a:r>
              <a:rPr lang="el-GR" sz="2200" smtClean="0">
                <a:solidFill>
                  <a:srgbClr val="320E04"/>
                </a:solidFill>
                <a:latin typeface="Calibri" pitchFamily="34" charset="0"/>
              </a:rPr>
              <a:t>Να βρείτε το μέτρο της γωνίας δύο τεμνουσών ευθειών κύκλου, συναρτήσει των οριζομένων από αυτές τόξων κύκλου (προτείνεται η δραστηριότητα να υλοποιηθεί σε περιβάλλον δυναμικής γεωμετρίας).</a:t>
            </a:r>
            <a:endParaRPr lang="el-GR" sz="2200" smtClean="0">
              <a:solidFill>
                <a:schemeClr val="tx1"/>
              </a:solidFill>
              <a:latin typeface="Calibri" pitchFamily="34" charset="0"/>
            </a:endParaRPr>
          </a:p>
          <a:p>
            <a:pPr marL="26988">
              <a:lnSpc>
                <a:spcPct val="80000"/>
              </a:lnSpc>
            </a:pPr>
            <a:r>
              <a:rPr lang="el-GR" sz="2200" smtClean="0">
                <a:solidFill>
                  <a:schemeClr val="tx1"/>
                </a:solidFill>
                <a:latin typeface="Calibri" pitchFamily="34" charset="0"/>
              </a:rPr>
              <a:t>Στην §6.4 προτείνεται να γίνει απλή αναφορά. Οι μαθητές να διακρίνουν της διαφορά μεταξύ θεωρημάτων εγγεγραμένων τετραπλεύρων και κριτηρίων εγγράψιμων (ενδεικτική δραστηριότητα 1, §6.4-6.6).</a:t>
            </a:r>
          </a:p>
          <a:p>
            <a:pPr marL="26988">
              <a:lnSpc>
                <a:spcPct val="80000"/>
              </a:lnSpc>
            </a:pPr>
            <a:endParaRPr lang="el-GR" sz="22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8888" y="692150"/>
            <a:ext cx="4606925" cy="1008063"/>
          </a:xfrm>
        </p:spPr>
        <p:txBody>
          <a:bodyPr vert="horz" wrap="square" lIns="91440" tIns="45720" rIns="91440" bIns="45720" numCol="1" anchorCtr="0" compatLnSpc="1">
            <a:prstTxWarp prst="textNoShape">
              <a:avLst/>
            </a:prstTxWarp>
          </a:bodyPr>
          <a:lstStyle/>
          <a:p>
            <a:r>
              <a:rPr lang="el-GR" smtClean="0">
                <a:effectLst>
                  <a:outerShdw blurRad="38100" dist="38100" dir="2700000" algn="tl">
                    <a:srgbClr val="C0C0C0"/>
                  </a:outerShdw>
                </a:effectLst>
                <a:latin typeface="Calibri" pitchFamily="34" charset="0"/>
              </a:rPr>
              <a:t>Για την Β΄λυκείου</a:t>
            </a:r>
          </a:p>
        </p:txBody>
      </p:sp>
      <p:sp>
        <p:nvSpPr>
          <p:cNvPr id="22530" name="Subtitle 2"/>
          <p:cNvSpPr>
            <a:spLocks noGrp="1"/>
          </p:cNvSpPr>
          <p:nvPr>
            <p:ph type="subTitle" idx="1"/>
          </p:nvPr>
        </p:nvSpPr>
        <p:spPr>
          <a:xfrm>
            <a:off x="1371600" y="1844675"/>
            <a:ext cx="7016750" cy="3794125"/>
          </a:xfrm>
        </p:spPr>
        <p:txBody>
          <a:bodyPr/>
          <a:lstStyle/>
          <a:p>
            <a:pPr marL="26988"/>
            <a:r>
              <a:rPr lang="el-GR" sz="2400" b="1" smtClean="0">
                <a:solidFill>
                  <a:schemeClr val="tx1"/>
                </a:solidFill>
                <a:latin typeface="Calibri" pitchFamily="34" charset="0"/>
              </a:rPr>
              <a:t>Στο 7</a:t>
            </a:r>
            <a:r>
              <a:rPr lang="el-GR" sz="2400" b="1" baseline="30000" smtClean="0">
                <a:solidFill>
                  <a:schemeClr val="tx1"/>
                </a:solidFill>
                <a:latin typeface="Calibri" pitchFamily="34" charset="0"/>
              </a:rPr>
              <a:t>ο</a:t>
            </a:r>
            <a:r>
              <a:rPr lang="el-GR" sz="2400" b="1" smtClean="0">
                <a:solidFill>
                  <a:schemeClr val="tx1"/>
                </a:solidFill>
                <a:latin typeface="Calibri" pitchFamily="34" charset="0"/>
              </a:rPr>
              <a:t> κεφάλαιο </a:t>
            </a:r>
            <a:r>
              <a:rPr lang="el-GR" sz="2400" smtClean="0">
                <a:solidFill>
                  <a:schemeClr val="tx1"/>
                </a:solidFill>
                <a:latin typeface="Calibri" pitchFamily="34" charset="0"/>
              </a:rPr>
              <a:t>(Προτείνεται να διατεθούν 5 διδακτικές ώρες)</a:t>
            </a:r>
          </a:p>
          <a:p>
            <a:pPr marL="26988"/>
            <a:r>
              <a:rPr lang="el-GR" sz="2400" b="1" smtClean="0">
                <a:solidFill>
                  <a:schemeClr val="tx1"/>
                </a:solidFill>
                <a:latin typeface="Calibri" pitchFamily="34" charset="0"/>
              </a:rPr>
              <a:t>Αφαιρούνται οι παράγραφοι:</a:t>
            </a:r>
          </a:p>
          <a:p>
            <a:pPr marL="26988"/>
            <a:r>
              <a:rPr lang="el-GR" sz="2400" smtClean="0">
                <a:solidFill>
                  <a:schemeClr val="tx1"/>
                </a:solidFill>
                <a:latin typeface="Calibri" pitchFamily="34" charset="0"/>
              </a:rPr>
              <a:t>§7.2-Διαίρεση ευθύγραμμου τμήματος σε ν ίσα μέρη </a:t>
            </a:r>
          </a:p>
          <a:p>
            <a:pPr marL="26988"/>
            <a:r>
              <a:rPr lang="el-GR" sz="2400" smtClean="0">
                <a:solidFill>
                  <a:schemeClr val="tx1"/>
                </a:solidFill>
                <a:latin typeface="Calibri" pitchFamily="34" charset="0"/>
              </a:rPr>
              <a:t>§7.3-Γινόμενο ευθ. Τμήματος με αριθμό – λόγος ευθ. Τμημάτων, με το σκεπτικό ότι πρόκειται για περιεχόμενο που έχει διδαχθεί στο Γυμνάσιο.</a:t>
            </a:r>
          </a:p>
          <a:p>
            <a:pPr marL="26988"/>
            <a:endParaRPr lang="el-GR" sz="2400" smtClean="0">
              <a:solidFill>
                <a:schemeClr val="tx1"/>
              </a:solidFill>
              <a:latin typeface="Calibri" pitchFamily="34" charset="0"/>
            </a:endParaRPr>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1545</Words>
  <Application>Microsoft Office PowerPoint</Application>
  <PresentationFormat>On-screen Show (4:3)</PresentationFormat>
  <Paragraphs>98</Paragraphs>
  <Slides>20</Slides>
  <Notes>0</Notes>
  <HiddenSlides>0</HiddenSlides>
  <MMClips>0</MMClips>
  <ScaleCrop>false</ScaleCrop>
  <HeadingPairs>
    <vt:vector size="6" baseType="variant">
      <vt:variant>
        <vt:lpstr>Fonts Used</vt:lpstr>
      </vt:variant>
      <vt:variant>
        <vt:i4>6</vt:i4>
      </vt:variant>
      <vt:variant>
        <vt:lpstr>Design Template</vt:lpstr>
      </vt:variant>
      <vt:variant>
        <vt:i4>7</vt:i4>
      </vt:variant>
      <vt:variant>
        <vt:lpstr>Slide Titles</vt:lpstr>
      </vt:variant>
      <vt:variant>
        <vt:i4>20</vt:i4>
      </vt:variant>
    </vt:vector>
  </HeadingPairs>
  <TitlesOfParts>
    <vt:vector size="33" baseType="lpstr">
      <vt:lpstr>Corbel</vt:lpstr>
      <vt:lpstr>Arial</vt:lpstr>
      <vt:lpstr>Wingdings 2</vt:lpstr>
      <vt:lpstr>Verdana</vt:lpstr>
      <vt:lpstr>Calibri</vt:lpstr>
      <vt:lpstr>Gill Sans MT</vt:lpstr>
      <vt:lpstr>Solstice</vt:lpstr>
      <vt:lpstr>Solstice</vt:lpstr>
      <vt:lpstr>Solstice</vt:lpstr>
      <vt:lpstr>Solstice</vt:lpstr>
      <vt:lpstr>Solstice</vt:lpstr>
      <vt:lpstr>Solstice</vt:lpstr>
      <vt:lpstr>Solstice</vt:lpstr>
      <vt:lpstr>Εξορθολογισμός της ύλης για την Γεωμετρία Α΄  &amp;  Β΄  Λυκείου   Ηρακλής Νικολόπουλος Εκπαιδευτικός ΠΕ 03</vt:lpstr>
      <vt:lpstr>Slide 2</vt:lpstr>
      <vt:lpstr>Slide 3</vt:lpstr>
      <vt:lpstr>   Για την Α΄λυκείου</vt:lpstr>
      <vt:lpstr>Slide 5</vt:lpstr>
      <vt:lpstr>Slide 6</vt:lpstr>
      <vt:lpstr>Slide 7</vt:lpstr>
      <vt:lpstr>Slide 8</vt:lpstr>
      <vt:lpstr>Για την Β΄λυκείου</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Γεωμετρία</dc:title>
  <dc:creator>Home</dc:creator>
  <cp:lastModifiedBy>DONKEY</cp:lastModifiedBy>
  <cp:revision>37</cp:revision>
  <cp:lastPrinted>2016-09-20T19:09:17Z</cp:lastPrinted>
  <dcterms:created xsi:type="dcterms:W3CDTF">2016-09-20T12:13:40Z</dcterms:created>
  <dcterms:modified xsi:type="dcterms:W3CDTF">2016-09-22T10:19:18Z</dcterms:modified>
</cp:coreProperties>
</file>